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comments/modernComment_16F_D18ADC70.xml" ContentType="application/vnd.ms-powerpoint.comments+xml"/>
  <Override PartName="/ppt/comments/modernComment_178_EC222E09.xml" ContentType="application/vnd.ms-powerpoint.comments+xml"/>
  <Override PartName="/ppt/comments/modernComment_17B_97548D97.xml" ContentType="application/vnd.ms-powerpoint.comments+xml"/>
  <Override PartName="/ppt/comments/modernComment_17D_CD4EA362.xml" ContentType="application/vnd.ms-powerpoint.comments+xml"/>
  <Override PartName="/ppt/comments/modernComment_16E_F45E60D7.xml" ContentType="application/vnd.ms-powerpoint.comments+xml"/>
  <Override PartName="/ppt/comments/modernComment_16D_38E1C200.xml" ContentType="application/vnd.ms-powerpoint.comments+xml"/>
  <Override PartName="/ppt/comments/modernComment_17E_FE29D1F2.xml" ContentType="application/vnd.ms-powerpoint.comments+xml"/>
  <Override PartName="/ppt/comments/modernComment_170_191F6DC1.xml" ContentType="application/vnd.ms-powerpoint.comments+xml"/>
  <Override PartName="/ppt/comments/modernComment_174_D1FBE196.xml" ContentType="application/vnd.ms-powerpoint.comments+xml"/>
  <Override PartName="/ppt/comments/modernComment_173_327D0B46.xml" ContentType="application/vnd.ms-powerpoint.comment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9" r:id="rId2"/>
  </p:sldMasterIdLst>
  <p:sldIdLst>
    <p:sldId id="310" r:id="rId3"/>
    <p:sldId id="311" r:id="rId4"/>
    <p:sldId id="364" r:id="rId5"/>
    <p:sldId id="313" r:id="rId6"/>
    <p:sldId id="367" r:id="rId7"/>
    <p:sldId id="376" r:id="rId8"/>
    <p:sldId id="379" r:id="rId9"/>
    <p:sldId id="381" r:id="rId10"/>
    <p:sldId id="366" r:id="rId11"/>
    <p:sldId id="365" r:id="rId12"/>
    <p:sldId id="382" r:id="rId13"/>
    <p:sldId id="368" r:id="rId14"/>
    <p:sldId id="372" r:id="rId15"/>
    <p:sldId id="371" r:id="rId16"/>
    <p:sldId id="314" r:id="rId17"/>
    <p:sldId id="320" r:id="rId18"/>
    <p:sldId id="374" r:id="rId19"/>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FD6A921-F4D1-B501-91AD-FFE85F876563}" name="Dahl Milla" initials="MD" userId="S::milla.dahl@odl.fi::2accb0f9-cced-4dd5-a050-e0d141e47590"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370" y="67"/>
      </p:cViewPr>
      <p:guideLst/>
    </p:cSldViewPr>
  </p:slideViewPr>
  <p:notesTextViewPr>
    <p:cViewPr>
      <p:scale>
        <a:sx n="1" d="1"/>
        <a:sy n="1" d="1"/>
      </p:scale>
      <p:origin x="0" y="0"/>
    </p:cViewPr>
  </p:notesTextViewPr>
  <p:sorterViewPr>
    <p:cViewPr>
      <p:scale>
        <a:sx n="100" d="100"/>
        <a:sy n="100" d="100"/>
      </p:scale>
      <p:origin x="0" y="-414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microsoft.com/office/2018/10/relationships/authors" Target="author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comments/modernComment_16D_38E1C200.xml><?xml version="1.0" encoding="utf-8"?>
<p188:cmLst xmlns:a="http://schemas.openxmlformats.org/drawingml/2006/main" xmlns:r="http://schemas.openxmlformats.org/officeDocument/2006/relationships" xmlns:p188="http://schemas.microsoft.com/office/powerpoint/2018/8/main">
  <p188:cm id="{AA2A674F-6955-46E1-B5C7-5F5856EBF62A}" authorId="{5FD6A921-F4D1-B501-91AD-FFE85F876563}" created="2024-10-25T07:25:52.962">
    <ac:txMkLst xmlns:ac="http://schemas.microsoft.com/office/drawing/2013/main/command">
      <pc:docMk xmlns:pc="http://schemas.microsoft.com/office/powerpoint/2013/main/command"/>
      <pc:sldMk xmlns:pc="http://schemas.microsoft.com/office/powerpoint/2013/main/command" cId="954319360" sldId="365"/>
      <ac:spMk id="10" creationId="{435677B5-7F16-4CA7-52AB-81F2E80F2625}"/>
      <ac:txMk cp="1450">
        <ac:context len="1501" hash="1599823801"/>
      </ac:txMk>
    </ac:txMkLst>
    <p188:pos x="4685988" y="2072113"/>
    <p188:txBody>
      <a:bodyPr/>
      <a:lstStyle/>
      <a:p>
        <a:r>
          <a:rPr lang="fi-FI"/>
          <a:t>Nikotiini haitallista sikiölle raskausaikana</a:t>
        </a:r>
      </a:p>
    </p188:txBody>
  </p188:cm>
  <p188:cm id="{6FBF62E4-6B40-46B2-9D0E-061749147B5A}" authorId="{5FD6A921-F4D1-B501-91AD-FFE85F876563}" created="2024-10-25T07:37:56.239">
    <ac:deMkLst xmlns:ac="http://schemas.microsoft.com/office/drawing/2013/main/command">
      <pc:docMk xmlns:pc="http://schemas.microsoft.com/office/powerpoint/2013/main/command"/>
      <pc:sldMk xmlns:pc="http://schemas.microsoft.com/office/powerpoint/2013/main/command" cId="954319360" sldId="365"/>
      <ac:spMk id="10" creationId="{435677B5-7F16-4CA7-52AB-81F2E80F2625}"/>
    </ac:deMkLst>
    <p188:txBody>
      <a:bodyPr/>
      <a:lstStyle/>
      <a:p>
        <a:r>
          <a:rPr lang="fi-FI"/>
          <a:t>Tupakkateollisuus väittää nikotiinipusseja käytettävän tupakasta vieroittautumiseen, on puppua. </a:t>
        </a:r>
      </a:p>
    </p188:txBody>
  </p188:cm>
</p188:cmLst>
</file>

<file path=ppt/comments/modernComment_16E_F45E60D7.xml><?xml version="1.0" encoding="utf-8"?>
<p188:cmLst xmlns:a="http://schemas.openxmlformats.org/drawingml/2006/main" xmlns:r="http://schemas.openxmlformats.org/officeDocument/2006/relationships" xmlns:p188="http://schemas.microsoft.com/office/powerpoint/2018/8/main">
  <p188:cm id="{79ED59D2-3790-41C9-840C-12114DECA4CB}" authorId="{5FD6A921-F4D1-B501-91AD-FFE85F876563}" created="2024-09-16T07:03:56.367">
    <ac:txMkLst xmlns:ac="http://schemas.microsoft.com/office/drawing/2013/main/command">
      <pc:docMk xmlns:pc="http://schemas.microsoft.com/office/powerpoint/2013/main/command"/>
      <pc:sldMk xmlns:pc="http://schemas.microsoft.com/office/powerpoint/2013/main/command" cId="4099825879" sldId="366"/>
      <ac:spMk id="10" creationId="{435677B5-7F16-4CA7-52AB-81F2E80F2625}"/>
      <ac:txMk cp="0">
        <ac:context len="1628" hash="3897227672"/>
      </ac:txMk>
    </ac:txMkLst>
    <p188:pos x="1456660" y="301668"/>
    <p188:txBody>
      <a:bodyPr/>
      <a:lstStyle/>
      <a:p>
        <a:r>
          <a:rPr lang="fi-FI"/>
          <a:t>Humalatila on alkoholin vaikutuksista haitallisin -&gt; tapaturmariski ja muiden vaikutusten riski kasvaa. 
Voimakas humalatila on jo merkki alkoholimyrkytyksestä (vakavimmillaan kun päihtynyt ei reagoi ääniin tai kipuun) </a:t>
        </a:r>
      </a:p>
    </p188:txBody>
  </p188:cm>
  <p188:cm id="{72CC3AFE-CCAF-4295-A8F0-8F45BF148299}" authorId="{5FD6A921-F4D1-B501-91AD-FFE85F876563}" created="2024-09-16T08:39:49.047">
    <ac:txMkLst xmlns:ac="http://schemas.microsoft.com/office/drawing/2013/main/command">
      <pc:docMk xmlns:pc="http://schemas.microsoft.com/office/powerpoint/2013/main/command"/>
      <pc:sldMk xmlns:pc="http://schemas.microsoft.com/office/powerpoint/2013/main/command" cId="4099825879" sldId="366"/>
      <ac:spMk id="10" creationId="{435677B5-7F16-4CA7-52AB-81F2E80F2625}"/>
      <ac:txMk cp="19" len="5">
        <ac:context len="1628" hash="3897227672"/>
      </ac:txMk>
    </ac:txMkLst>
    <p188:pos x="2732568" y="536951"/>
    <p188:txBody>
      <a:bodyPr/>
      <a:lstStyle/>
      <a:p>
        <a:r>
          <a:rPr lang="fi-FI"/>
          <a:t>Alkoholi raskauden aikana: ei saa käyttää lainkaan, tuhoaa sikiön aivosoluja, FAS-oireyhtymä, voi aiheuttaa lapsen ulkomuotoon tai kognitiivisiin kykyihin muutoksia</a:t>
        </a:r>
      </a:p>
    </p188:txBody>
  </p188:cm>
  <p188:cm id="{A451C588-FDE4-44C7-8AB3-19FB61E32238}" authorId="{5FD6A921-F4D1-B501-91AD-FFE85F876563}" created="2024-09-16T08:44:08.108">
    <ac:txMkLst xmlns:ac="http://schemas.microsoft.com/office/drawing/2013/main/command">
      <pc:docMk xmlns:pc="http://schemas.microsoft.com/office/powerpoint/2013/main/command"/>
      <pc:sldMk xmlns:pc="http://schemas.microsoft.com/office/powerpoint/2013/main/command" cId="4099825879" sldId="366"/>
      <ac:spMk id="10" creationId="{435677B5-7F16-4CA7-52AB-81F2E80F2625}"/>
      <ac:txMk cp="52" len="65">
        <ac:context len="1628" hash="3897227672"/>
      </ac:txMk>
    </ac:txMkLst>
    <p188:pos x="5613991" y="785156"/>
    <p188:txBody>
      <a:bodyPr/>
      <a:lstStyle/>
      <a:p>
        <a:r>
          <a:rPr lang="fi-FI"/>
          <a:t>Osa on herkempiä kuin toiset alkoholille, ei ole yhtä geeniä mikä altistaa vaan useamman tekijän summa. </a:t>
        </a:r>
      </a:p>
    </p188:txBody>
  </p188:cm>
  <p188:cm id="{6E5BB8BC-60BA-4966-A458-5F7F4A41E326}" authorId="{5FD6A921-F4D1-B501-91AD-FFE85F876563}" created="2024-09-16T12:11:50.100">
    <ac:txMkLst xmlns:ac="http://schemas.microsoft.com/office/drawing/2013/main/command">
      <pc:docMk xmlns:pc="http://schemas.microsoft.com/office/powerpoint/2013/main/command"/>
      <pc:sldMk xmlns:pc="http://schemas.microsoft.com/office/powerpoint/2013/main/command" cId="4099825879" sldId="366"/>
      <ac:spMk id="10" creationId="{435677B5-7F16-4CA7-52AB-81F2E80F2625}"/>
      <ac:txMk cp="623" len="19">
        <ac:context len="1628" hash="3897227672"/>
      </ac:txMk>
    </ac:txMkLst>
    <p188:pos x="2243471" y="2005848"/>
    <p188:txBody>
      <a:bodyPr/>
      <a:lstStyle/>
      <a:p>
        <a:r>
          <a:rPr lang="fi-FI"/>
          <a:t>Fyysiset vieroitusoireet: vapina, sydämentykytys, unettomuus ja ahdistus</a:t>
        </a:r>
      </a:p>
    </p188:txBody>
  </p188:cm>
  <p188:cm id="{2CEA3F4D-9BE7-4D64-ADED-2034CB4FA913}" authorId="{5FD6A921-F4D1-B501-91AD-FFE85F876563}" created="2024-09-16T12:12:13.238">
    <ac:txMkLst xmlns:ac="http://schemas.microsoft.com/office/drawing/2013/main/command">
      <pc:docMk xmlns:pc="http://schemas.microsoft.com/office/powerpoint/2013/main/command"/>
      <pc:sldMk xmlns:pc="http://schemas.microsoft.com/office/powerpoint/2013/main/command" cId="4099825879" sldId="366"/>
      <ac:spMk id="10" creationId="{435677B5-7F16-4CA7-52AB-81F2E80F2625}"/>
      <ac:txMk cp="981" len="76">
        <ac:context len="1628" hash="3897227672"/>
      </ac:txMk>
    </ac:txMkLst>
    <p188:pos x="8825024" y="3154164"/>
    <p188:txBody>
      <a:bodyPr/>
      <a:lstStyle/>
      <a:p>
        <a:r>
          <a:rPr lang="fi-FI"/>
          <a:t>Käyttäjä voi vaikuttaa melko selvältä, vaikka elimistössä olisi 3 promillea alkoholia</a:t>
        </a:r>
      </a:p>
    </p188:txBody>
  </p188:cm>
</p188:cmLst>
</file>

<file path=ppt/comments/modernComment_16F_D18ADC70.xml><?xml version="1.0" encoding="utf-8"?>
<p188:cmLst xmlns:a="http://schemas.openxmlformats.org/drawingml/2006/main" xmlns:r="http://schemas.openxmlformats.org/officeDocument/2006/relationships" xmlns:p188="http://schemas.microsoft.com/office/powerpoint/2018/8/main">
  <p188:cm id="{46E80BD8-3F9B-469E-9EEB-BCAF17CADB20}" authorId="{5FD6A921-F4D1-B501-91AD-FFE85F876563}" created="2024-09-16T06:21:28.280">
    <ac:txMkLst xmlns:ac="http://schemas.microsoft.com/office/drawing/2013/main/command">
      <pc:docMk xmlns:pc="http://schemas.microsoft.com/office/powerpoint/2013/main/command"/>
      <pc:sldMk xmlns:pc="http://schemas.microsoft.com/office/powerpoint/2013/main/command" cId="3515538544" sldId="367"/>
      <ac:spMk id="5" creationId="{E0B9B861-BB48-0E8D-02D0-5512376ACAF5}"/>
      <ac:txMk cp="31">
        <ac:context len="37" hash="1101152551"/>
      </ac:txMk>
    </ac:txMkLst>
    <p188:pos x="5146864" y="296011"/>
    <p188:txBody>
      <a:bodyPr/>
      <a:lstStyle/>
      <a:p>
        <a:r>
          <a:rPr lang="fi-FI"/>
          <a:t>Koska päihdeongelman kehittyminen kestää 
tyypillisesti useita vuosia ennen mahdollista hoitoon pääsemistä, 
voidaan olettaa, että ajankohtaisesti vanhempiensa päihdeongelmista 
kärsivien lasten lukumäärä on tässä esitettyä suurempi, eli että 
ongelma on ollut olemassa jo ennen rekistereihin päätymistä. Ongelma 
ei myöskään välttämättä katoa hoitoon pääsyn myötä, vaikka saattaakin 
hetkellisesti helpottaa. Toipuminen voi kestää useita vuosia tai sitä ei 
koskaan tapahdu. Näin ollen vanhemman päihdeongelma on läsnä ison 
osan lapsuusajasta. Vanhempien vakavasta päihdeongelmasta 
ajankohtaisesti kärsivien alaikäisten lasten määrä asettunee siis 
jonnekin tässä esitettyjen lukujen väliin (42 000 ja 89 000)</a:t>
        </a:r>
      </a:p>
    </p188:txBody>
  </p188:cm>
  <p188:cm id="{753A9407-6A75-47FC-9089-D29273E663AE}" authorId="{5FD6A921-F4D1-B501-91AD-FFE85F876563}" created="2024-10-22T09:57:30.766">
    <ac:txMkLst xmlns:ac="http://schemas.microsoft.com/office/drawing/2013/main/command">
      <pc:docMk xmlns:pc="http://schemas.microsoft.com/office/powerpoint/2013/main/command"/>
      <pc:sldMk xmlns:pc="http://schemas.microsoft.com/office/powerpoint/2013/main/command" cId="3515538544" sldId="367"/>
      <ac:spMk id="10" creationId="{435677B5-7F16-4CA7-52AB-81F2E80F2625}"/>
      <ac:txMk cp="839">
        <ac:context len="1657" hash="1689164500"/>
      </ac:txMk>
    </ac:txMkLst>
    <p188:pos x="6052384" y="1792356"/>
    <p188:txBody>
      <a:bodyPr/>
      <a:lstStyle/>
      <a:p>
        <a:r>
          <a:rPr lang="fi-FI"/>
          <a:t>Nuorilla on vähemmän humalahakuista juomista, vanhempien alkoholin käyttö on aiheuttanut nuorille vähemmän haittaa (kouluterveyskysely, 2023)</a:t>
        </a:r>
      </a:p>
    </p188:txBody>
  </p188:cm>
  <p188:cm id="{B8E725CD-49BF-47F9-B25D-EC0C286E92C7}" authorId="{5FD6A921-F4D1-B501-91AD-FFE85F876563}" created="2024-10-22T10:14:51.500">
    <ac:txMkLst xmlns:ac="http://schemas.microsoft.com/office/drawing/2013/main/command">
      <pc:docMk xmlns:pc="http://schemas.microsoft.com/office/powerpoint/2013/main/command"/>
      <pc:sldMk xmlns:pc="http://schemas.microsoft.com/office/powerpoint/2013/main/command" cId="3515538544" sldId="367"/>
      <ac:spMk id="10" creationId="{435677B5-7F16-4CA7-52AB-81F2E80F2625}"/>
      <ac:txMk cp="1605">
        <ac:context len="1657" hash="1689164500"/>
      </ac:txMk>
    </ac:txMkLst>
    <p188:pos x="4472371" y="3403329"/>
    <p188:txBody>
      <a:bodyPr/>
      <a:lstStyle/>
      <a:p>
        <a:r>
          <a:rPr lang="fi-FI"/>
          <a:t>Sisältyy joko yhteen tai useampaan eri suunnitelmaan. Voi sisältyä hyte-kertomukseen tai suunnitelmaan. Lasten ja nuorten hyv.v. suunnitelma sisältää ehk.päih.työn suunnitelman. </a:t>
        </a:r>
      </a:p>
    </p188:txBody>
  </p188:cm>
  <p188:cm id="{EF80482A-7C51-4582-97CA-187BBA0F0583}" authorId="{5FD6A921-F4D1-B501-91AD-FFE85F876563}" created="2024-10-22T10:41:10.695">
    <ac:txMkLst xmlns:ac="http://schemas.microsoft.com/office/drawing/2013/main/command">
      <pc:docMk xmlns:pc="http://schemas.microsoft.com/office/powerpoint/2013/main/command"/>
      <pc:sldMk xmlns:pc="http://schemas.microsoft.com/office/powerpoint/2013/main/command" cId="3515538544" sldId="367"/>
      <ac:spMk id="10" creationId="{435677B5-7F16-4CA7-52AB-81F2E80F2625}"/>
      <ac:txMk cp="1605">
        <ac:context len="1657" hash="1689164500"/>
      </ac:txMk>
    </ac:txMkLst>
    <p188:pos x="4864256" y="3019014"/>
    <p188:txBody>
      <a:bodyPr/>
      <a:lstStyle/>
      <a:p>
        <a:r>
          <a:rPr lang="fi-FI"/>
          <a:t>Toimielimen tehtävät: vastaa ennaltaehkäsievästä päihdetyöstä ja johtaa työtä tilannetietoon nojaten, arvioi toimintaa ja varmistaa resurssit toiminnan takaamiseksi. 
Monialainen työryhmä: seuraa päihde, tupakka ja rahapelitilannetta, kokoaa yhteen yhteistyökumppanit ja heidän asiantuntemukset sekä toimeenpanee ehk.päihde.työtä suunnitelman perusteella. Työryhmä raportoi sään. Toimielimelle
Yhdyshenkilö: toimintaa ja toimijoita yhteensaattava henkilö. 
Suunnitelma: hyte-suunnitelma tai kertomus, sisältää myös päihdesuunnitelman. Sisältää kunnan tilanteen päihteistä, Työn tavoitteet, yhteistyökumppanien kanssa toimet aikatauluineen. 
Avi 2023</a:t>
        </a:r>
      </a:p>
    </p188:txBody>
  </p188:cm>
  <p188:cm id="{8458614D-1742-47F6-9EB2-2DC2C8823AE4}" authorId="{5FD6A921-F4D1-B501-91AD-FFE85F876563}" created="2024-11-26T06:50:21.858">
    <ac:txMkLst xmlns:ac="http://schemas.microsoft.com/office/drawing/2013/main/command">
      <pc:docMk xmlns:pc="http://schemas.microsoft.com/office/powerpoint/2013/main/command"/>
      <pc:sldMk xmlns:pc="http://schemas.microsoft.com/office/powerpoint/2013/main/command" cId="3515538544" sldId="367"/>
      <ac:spMk id="10" creationId="{435677B5-7F16-4CA7-52AB-81F2E80F2625}"/>
      <ac:txMk cp="371" len="15">
        <ac:context len="1657" hash="1689164500"/>
      </ac:txMk>
    </ac:txMkLst>
    <p188:pos x="1402539" y="1088336"/>
    <p188:replyLst>
      <p188:reply id="{1446C048-2A14-42CF-8DA1-5D0AA76A6029}" authorId="{5FD6A921-F4D1-B501-91AD-FFE85F876563}" created="2024-11-26T06:53:03.495">
        <p188:txBody>
          <a:bodyPr/>
          <a:lstStyle/>
          <a:p>
            <a:r>
              <a:rPr lang="fi-FI"/>
              <a:t>Vaikuttava ehkäisevä päihdetyö on laaja-alaista, tavoitteellista
ja kohderyhmien tarpeet huomioivaa.
Se perustuu paikallisen tilanteen seurantaan ja arviointiin
sekä vuorovaikutukseen eri toimijoiden kesken.
Työssä hyödynnetään monenlaisia tieteelliseen näyttöön
ja hyviin käytäntöihin perustuvia menetelmiä.</a:t>
            </a:r>
          </a:p>
        </p188:txBody>
      </p188:reply>
    </p188:replyLst>
    <p188:txBody>
      <a:bodyPr/>
      <a:lstStyle/>
      <a:p>
        <a:r>
          <a:rPr lang="fi-FI"/>
          <a:t>Laadukkaan ehkäisevän työn peruspilareita ovat tutkittu tieto, pitkäjänteisyys ja koordinaatio. Ollakseen vaikuttavaa, ehkäisevän työn tulee 
olla kiinteä osa kuntien ja hyvinvointialueiden pitkäjänteistä perustyötä 
ja näkyä kaikissa keskeisissä strategioissa ja suunnitelmissa.</a:t>
        </a:r>
      </a:p>
    </p188:txBody>
  </p188:cm>
  <p188:cm id="{93AD4424-A997-48EF-ABAC-92AAF297F82D}" authorId="{5FD6A921-F4D1-B501-91AD-FFE85F876563}" created="2024-11-26T07:01:31.406">
    <ac:txMkLst xmlns:ac="http://schemas.microsoft.com/office/drawing/2013/main/command">
      <pc:docMk xmlns:pc="http://schemas.microsoft.com/office/powerpoint/2013/main/command"/>
      <pc:sldMk xmlns:pc="http://schemas.microsoft.com/office/powerpoint/2013/main/command" cId="3515538544" sldId="367"/>
      <ac:spMk id="10" creationId="{435677B5-7F16-4CA7-52AB-81F2E80F2625}"/>
      <ac:txMk cp="1192" len="19">
        <ac:context len="1657" hash="1689164500"/>
      </ac:txMk>
    </ac:txMkLst>
    <p188:pos x="2863591" y="3642693"/>
    <p188:replyLst>
      <p188:reply id="{1C432E29-DBE5-4579-9D12-C80025599D48}" authorId="{5FD6A921-F4D1-B501-91AD-FFE85F876563}" created="2024-11-26T07:05:39.912">
        <p188:txBody>
          <a:bodyPr/>
          <a:lstStyle/>
          <a:p>
            <a:r>
              <a:rPr lang="fi-FI"/>
              <a:t>Monissa kunnissa ehkäisevän päihdetyön koordinaatioon ei ole varattu työaikaa, vaikka 
yhdyshenkilö olisikin nimetty. Jos resurssit ehkäisevään päihdetyöhön ovat vähäiset, 
tehtäviä täytyy priorisoida. Kumppanit ja yhteistyöverkostot ovat tällöin erityisen tärkeitä vastuun ja työn jakajia. Omalle työlistalle kannattaa valita oleellisimmat tehtävät 
sekä vaikuttavaksi todetut menetelmät. Yksittäinen kampanja ei tuo muutosta, mutta 
jonkin ammattilaisryhmän työtavan muuttaminen keskeisessä arkiympäristössä voi 
viedä pidemmälle</a:t>
            </a:r>
          </a:p>
        </p188:txBody>
      </p188:reply>
    </p188:replyLst>
    <p188:txBody>
      <a:bodyPr/>
      <a:lstStyle/>
      <a:p>
        <a:r>
          <a:rPr lang="fi-FI"/>
          <a:t>esimerkiksi valtuusto, kunnanhallitus, lautakunta, valiokunta, toimikunta ja jaosto. Kukin kunta voi itse päättää, mille sen vastuun antaa.</a:t>
        </a:r>
      </a:p>
    </p188:txBody>
  </p188:cm>
</p188:cmLst>
</file>

<file path=ppt/comments/modernComment_170_191F6DC1.xml><?xml version="1.0" encoding="utf-8"?>
<p188:cmLst xmlns:a="http://schemas.openxmlformats.org/drawingml/2006/main" xmlns:r="http://schemas.openxmlformats.org/officeDocument/2006/relationships" xmlns:p188="http://schemas.microsoft.com/office/powerpoint/2018/8/main">
  <p188:cm id="{2C86F87B-8CDB-43A9-A851-1CD01EE253F8}" authorId="{5FD6A921-F4D1-B501-91AD-FFE85F876563}" created="2024-09-17T06:26:45.544">
    <ac:txMkLst xmlns:ac="http://schemas.microsoft.com/office/drawing/2013/main/command">
      <pc:docMk xmlns:pc="http://schemas.microsoft.com/office/powerpoint/2013/main/command"/>
      <pc:sldMk xmlns:pc="http://schemas.microsoft.com/office/powerpoint/2013/main/command" cId="421490113" sldId="368"/>
      <ac:spMk id="10" creationId="{435677B5-7F16-4CA7-52AB-81F2E80F2625}"/>
      <ac:txMk cp="1238">
        <ac:context len="1699" hash="3054886376"/>
      </ac:txMk>
    </ac:txMkLst>
    <p188:pos x="4028673" y="4002286"/>
    <p188:txBody>
      <a:bodyPr/>
      <a:lstStyle/>
      <a:p>
        <a:r>
          <a:rPr lang="fi-FI"/>
          <a:t>Päihteet vaikuttavat ajatteluun, tunteisiin ja käyttäytymiseen </a:t>
        </a:r>
      </a:p>
    </p188:txBody>
  </p188:cm>
  <p188:cm id="{FBDB5C7A-970A-480E-8ED3-D87B30C93825}" authorId="{5FD6A921-F4D1-B501-91AD-FFE85F876563}" created="2024-09-17T06:34:31.659">
    <ac:txMkLst xmlns:ac="http://schemas.microsoft.com/office/drawing/2013/main/command">
      <pc:docMk xmlns:pc="http://schemas.microsoft.com/office/powerpoint/2013/main/command"/>
      <pc:sldMk xmlns:pc="http://schemas.microsoft.com/office/powerpoint/2013/main/command" cId="421490113" sldId="368"/>
      <ac:spMk id="10" creationId="{435677B5-7F16-4CA7-52AB-81F2E80F2625}"/>
      <ac:txMk cp="800" len="55">
        <ac:context len="1699" hash="3054886376"/>
      </ac:txMk>
    </ac:txMkLst>
    <p188:pos x="5740516" y="2184119"/>
    <p188:txBody>
      <a:bodyPr/>
      <a:lstStyle/>
      <a:p>
        <a:r>
          <a:rPr lang="fi-FI"/>
          <a:t>Kiintymys ja suhde vauvaan alkavat normaalisti kehittyä jo raskausaikana. Vauva elää vanhemman mielessä erilaisina mielikuvina, tulevaisuuden ajatuksina ja oman vanhemmuuden muodostumisena. Runsas päihteidenkäyttö kuitenkin haastaa suhteen ja vanhemmuuden muodostumista. Päihteiden vaikutus aivoihin, mahdolliset varhaiset ja elämänaikaiset traumakokemukset, epävarmuus lapsen pitämisestä, pelko päihteiden vaikutuksesta vauvaan sekä muut elämäntilanteeseen liittyvät haasteet luovat epävarmuutta raskausaikaan ja vanhemmuuden muodostumiseen. Jokainen vanhempi haluaa lähtökohtaisesti vauvalleen hyvää, mutta kasautuneet ongelmat luovat haasteita vanhempana toimimiseen. Siksi on tärkeää tukea vanhemmuutta, vauvan ja vanhemman välistä suhdetta sekä vanhemman mentalisaatiokykyä jo raskausajasta lähtien. Päihdelinkki </a:t>
        </a:r>
      </a:p>
    </p188:txBody>
  </p188:cm>
  <p188:cm id="{6B209A2E-2F42-4530-9F8F-C99E497AF010}" authorId="{5FD6A921-F4D1-B501-91AD-FFE85F876563}" created="2024-10-23T09:47:01.233">
    <ac:txMkLst xmlns:ac="http://schemas.microsoft.com/office/drawing/2013/main/command">
      <pc:docMk xmlns:pc="http://schemas.microsoft.com/office/powerpoint/2013/main/command"/>
      <pc:sldMk xmlns:pc="http://schemas.microsoft.com/office/powerpoint/2013/main/command" cId="421490113" sldId="368"/>
      <ac:spMk id="10" creationId="{435677B5-7F16-4CA7-52AB-81F2E80F2625}"/>
      <ac:txMk cp="757" len="33">
        <ac:context len="1699" hash="3054886376"/>
      </ac:txMk>
    </ac:txMkLst>
    <p188:pos x="10759696" y="1748528"/>
    <p188:txBody>
      <a:bodyPr/>
      <a:lstStyle/>
      <a:p>
        <a:r>
          <a:rPr lang="fi-FI"/>
          <a:t>Äidin päihteiden käyttö on yleisin syy pienten lasten huostaanotolle suomessa. </a:t>
        </a:r>
      </a:p>
    </p188:txBody>
  </p188:cm>
</p188:cmLst>
</file>

<file path=ppt/comments/modernComment_173_327D0B46.xml><?xml version="1.0" encoding="utf-8"?>
<p188:cmLst xmlns:a="http://schemas.openxmlformats.org/drawingml/2006/main" xmlns:r="http://schemas.openxmlformats.org/officeDocument/2006/relationships" xmlns:p188="http://schemas.microsoft.com/office/powerpoint/2018/8/main">
  <p188:cm id="{1C87500F-C497-4B7F-B863-07BB82A1A54A}" authorId="{5FD6A921-F4D1-B501-91AD-FFE85F876563}" created="2024-11-25T12:25:39.029">
    <ac:txMkLst xmlns:ac="http://schemas.microsoft.com/office/drawing/2013/main/command">
      <pc:docMk xmlns:pc="http://schemas.microsoft.com/office/powerpoint/2013/main/command"/>
      <pc:sldMk xmlns:pc="http://schemas.microsoft.com/office/powerpoint/2013/main/command" cId="847055686" sldId="371"/>
      <ac:spMk id="10" creationId="{435677B5-7F16-4CA7-52AB-81F2E80F2625}"/>
      <ac:txMk cp="738" len="30">
        <ac:context len="1622" hash="3775079012"/>
      </ac:txMk>
    </ac:txMkLst>
    <p188:pos x="5940221" y="2578391"/>
    <p188:txBody>
      <a:bodyPr/>
      <a:lstStyle/>
      <a:p>
        <a:r>
          <a:rPr lang="fi-FI"/>
          <a:t>Päihdeongelmia kokeville perheille tulee tarjota tukea vanhemmuuteen esimerkiksi Toimiva lapsi &amp; perhe -toimintamallin mukaisesti. Lasten ja nuorten voimavaroista on huolehdittava ja mahdolliset kielteiset toimintamallit tulee katkaista varhaiskasvatuksen, koulun, neuvolan tai kouluterveydenhuollon interventiolla.</a:t>
        </a:r>
      </a:p>
    </p188:txBody>
  </p188:cm>
</p188:cmLst>
</file>

<file path=ppt/comments/modernComment_174_D1FBE196.xml><?xml version="1.0" encoding="utf-8"?>
<p188:cmLst xmlns:a="http://schemas.openxmlformats.org/drawingml/2006/main" xmlns:r="http://schemas.openxmlformats.org/officeDocument/2006/relationships" xmlns:p188="http://schemas.microsoft.com/office/powerpoint/2018/8/main">
  <p188:cm id="{18AE77B9-8AEB-4FFC-8B2F-69D20C43B887}" authorId="{5FD6A921-F4D1-B501-91AD-FFE85F876563}" created="2024-09-17T06:36:56.060">
    <ac:txMkLst xmlns:ac="http://schemas.microsoft.com/office/drawing/2013/main/command">
      <pc:docMk xmlns:pc="http://schemas.microsoft.com/office/powerpoint/2013/main/command"/>
      <pc:sldMk xmlns:pc="http://schemas.microsoft.com/office/powerpoint/2013/main/command" cId="3522945430" sldId="372"/>
      <ac:spMk id="10" creationId="{435677B5-7F16-4CA7-52AB-81F2E80F2625}"/>
      <ac:txMk cp="349" len="150">
        <ac:context len="1651" hash="2486347365"/>
      </ac:txMk>
    </ac:txMkLst>
    <p188:pos x="10950470" y="1450472"/>
    <p188:txBody>
      <a:bodyPr/>
      <a:lstStyle/>
      <a:p>
        <a:r>
          <a:rPr lang="fi-FI"/>
          <a:t>Heillä on muita harvemmin peruskoulun jälkeistä ammattiin valmistavaa koulutusta, ja he elävät muita useammin toimeentulotuen varassa. Lisäksi heillä on useammin terveys- ja mielenterveysongelmia ja heillä on suurempi riski kuolla ennenaikaisesti. </a:t>
        </a:r>
      </a:p>
    </p188:txBody>
  </p188:cm>
  <p188:cm id="{D421701D-87B3-496B-BABE-3B2104FBEE51}" authorId="{5FD6A921-F4D1-B501-91AD-FFE85F876563}" created="2024-11-25T12:23:27.351">
    <ac:txMkLst xmlns:ac="http://schemas.microsoft.com/office/drawing/2013/main/command">
      <pc:docMk xmlns:pc="http://schemas.microsoft.com/office/powerpoint/2013/main/command"/>
      <pc:sldMk xmlns:pc="http://schemas.microsoft.com/office/powerpoint/2013/main/command" cId="3522945430" sldId="372"/>
      <ac:spMk id="10" creationId="{435677B5-7F16-4CA7-52AB-81F2E80F2625}"/>
      <ac:txMk cp="164" len="153">
        <ac:context len="1651" hash="2486347365"/>
      </ac:txMk>
    </ac:txMkLst>
    <p188:pos x="10530359" y="471982"/>
    <p188:txBody>
      <a:bodyPr/>
      <a:lstStyle/>
      <a:p>
        <a:r>
          <a:rPr lang="fi-FI"/>
          <a:t>Vanhempien päihdeongelmat lisäävät pienten lasten sairastavuutta ja kodin ulkopuolelle sijoittamista sekä vaikuttavat teini-ikäisen mielenterveyteen, päihteiden käyttöön ja kouluttautumiseen. Äidin päihdeongelmat on yhdistetty alakouluikäisten kohonneeseen mielenterveysongelmien riskiin. Kodin tilanne kannattaa huomioida lapsen toistuvien sairastelujen tai tapaturmien hoidon yhteydessä.</a:t>
        </a:r>
      </a:p>
    </p188:txBody>
  </p188:cm>
</p188:cmLst>
</file>

<file path=ppt/comments/modernComment_178_EC222E09.xml><?xml version="1.0" encoding="utf-8"?>
<p188:cmLst xmlns:a="http://schemas.openxmlformats.org/drawingml/2006/main" xmlns:r="http://schemas.openxmlformats.org/officeDocument/2006/relationships" xmlns:p188="http://schemas.microsoft.com/office/powerpoint/2018/8/main">
  <p188:cm id="{0ED1A4CB-0CD3-4DFB-84AD-CDAC6232BC3A}" authorId="{5FD6A921-F4D1-B501-91AD-FFE85F876563}" created="2024-10-23T12:03:17.497">
    <ac:txMkLst xmlns:ac="http://schemas.microsoft.com/office/drawing/2013/main/command">
      <pc:docMk xmlns:pc="http://schemas.microsoft.com/office/powerpoint/2013/main/command"/>
      <pc:sldMk xmlns:pc="http://schemas.microsoft.com/office/powerpoint/2013/main/command" cId="3961662985" sldId="376"/>
      <ac:spMk id="10" creationId="{435677B5-7F16-4CA7-52AB-81F2E80F2625}"/>
      <ac:txMk cp="1249" len="27">
        <ac:context len="1706" hash="1100978582"/>
      </ac:txMk>
    </ac:txMkLst>
    <p188:pos x="2511766" y="3808320"/>
    <p188:txBody>
      <a:bodyPr/>
      <a:lstStyle/>
      <a:p>
        <a:r>
          <a:rPr lang="fi-FI"/>
          <a:t>Pohteelta tehdyt ja valmistelussa olevat toimenpiteet 2023: PSYK.sh digitaalisessa sote-keskuksessa, terapia ja psyk.hankinta, päihdepalveluiden monialainen asiakasohjausryhmä, päihdehuollon resurssi tarkastelussa, päihdepalveluiden hankinta. Päihdepalvelut nyt 100 % ostohankintana, päihdepotilkaan hoitoketju</a:t>
        </a:r>
      </a:p>
    </p188:txBody>
  </p188:cm>
  <p188:cm id="{1574CC3D-574E-42F1-BCFB-C04E1F01B6C8}" authorId="{5FD6A921-F4D1-B501-91AD-FFE85F876563}" created="2024-10-25T09:27:06.718">
    <ac:txMkLst xmlns:ac="http://schemas.microsoft.com/office/drawing/2013/main/command">
      <pc:docMk xmlns:pc="http://schemas.microsoft.com/office/powerpoint/2013/main/command"/>
      <pc:sldMk xmlns:pc="http://schemas.microsoft.com/office/powerpoint/2013/main/command" cId="3961662985" sldId="376"/>
      <ac:spMk id="10" creationId="{435677B5-7F16-4CA7-52AB-81F2E80F2625}"/>
      <ac:txMk cp="1249" len="34">
        <ac:context len="1706" hash="1100978582"/>
      </ac:txMk>
    </ac:txMkLst>
    <p188:pos x="3028233" y="3808320"/>
    <p188:txBody>
      <a:bodyPr/>
      <a:lstStyle/>
      <a:p>
        <a:r>
          <a:rPr lang="fi-FI"/>
          <a:t>Alkoholin myynti alhaisempaa kuin koko maassa keskimäärin (2022) (AVI, 2023)
Tupakkatuotteiden käyttö lisääntynyt peruskouluikäisten keskuudessa (nuuska varsinkin, sähkötupakka..) (AVI, 2023)
Erityisesti nuuskan käyttö lisääntynyt peruskouluissa ja ammatillisissa oppilaitoksissa 
Pohjois-Pohjanmaan nuoret nuuskaavat enemmän kuin koko maassa keskimäärin 
Huumeiden hankkiminen omalla paikkakunnalla koetaan entistä helpompana</a:t>
        </a:r>
      </a:p>
    </p188:txBody>
  </p188:cm>
  <p188:cm id="{0E834BF1-CCBA-4B60-9364-D62733834886}" authorId="{5FD6A921-F4D1-B501-91AD-FFE85F876563}" created="2024-11-26T08:45:52.105">
    <ac:txMkLst xmlns:ac="http://schemas.microsoft.com/office/drawing/2013/main/command">
      <pc:docMk xmlns:pc="http://schemas.microsoft.com/office/powerpoint/2013/main/command"/>
      <pc:sldMk xmlns:pc="http://schemas.microsoft.com/office/powerpoint/2013/main/command" cId="3961662985" sldId="376"/>
      <ac:spMk id="10" creationId="{435677B5-7F16-4CA7-52AB-81F2E80F2625}"/>
      <ac:txMk cp="1651" len="16">
        <ac:context len="1706" hash="1100978582"/>
      </ac:txMk>
    </ac:txMkLst>
    <p188:pos x="5883750" y="4837331"/>
    <p188:txBody>
      <a:bodyPr/>
      <a:lstStyle/>
      <a:p>
        <a:r>
          <a:rPr lang="fi-FI"/>
          <a:t>Neuvonta ja ohjaus: Tarjotaan tietoa ja tukea päihteiden käytön vähentämiseksi tai lopettamiseksi1.
Avohoidon vastaanotot: Ohjattua hoitoa, jossa asut kotona ja käyt sovituissa tapaamisissa. Tuki voi olla yksilöllistä tai ryhmämuotoista2.
Päivätoiminta: Ryhmäkuntoutusta, johon voit osallistua arkipäivisin1.
Asumispalvelut: Apua elämänhallintaan, arjen askareisiin ja päihteettömyyteen1.
Korvaushoito: Opioidiriippuvuuden hoitoa korvaushoitolääkityksen ja psykososiaalisen tuen avulla2.
Katkaisu- ja vieroitushoito: Ympärivuorokautista hoitoa päihdekierteen katkaisemiseksi ja jatkohoidon suunnittelemiseksi2.</a:t>
        </a:r>
      </a:p>
    </p188:txBody>
  </p188:cm>
</p188:cmLst>
</file>

<file path=ppt/comments/modernComment_17B_97548D97.xml><?xml version="1.0" encoding="utf-8"?>
<p188:cmLst xmlns:a="http://schemas.openxmlformats.org/drawingml/2006/main" xmlns:r="http://schemas.openxmlformats.org/officeDocument/2006/relationships" xmlns:p188="http://schemas.microsoft.com/office/powerpoint/2018/8/main">
  <p188:cm id="{621CDA43-6EBC-4E30-953E-F12BDA24E427}" authorId="{5FD6A921-F4D1-B501-91AD-FFE85F876563}" created="2024-10-23T07:11:50.291">
    <ac:txMkLst xmlns:ac="http://schemas.microsoft.com/office/drawing/2013/main/command">
      <pc:docMk xmlns:pc="http://schemas.microsoft.com/office/powerpoint/2013/main/command"/>
      <pc:sldMk xmlns:pc="http://schemas.microsoft.com/office/powerpoint/2013/main/command" cId="2538900887" sldId="379"/>
      <ac:spMk id="10" creationId="{435677B5-7F16-4CA7-52AB-81F2E80F2625}"/>
      <ac:txMk cp="81" len="27">
        <ac:context len="1726" hash="2201829731"/>
      </ac:txMk>
    </ac:txMkLst>
    <p188:pos x="7420262" y="1345505"/>
    <p188:txBody>
      <a:bodyPr/>
      <a:lstStyle/>
      <a:p>
        <a:r>
          <a:rPr lang="fi-FI"/>
          <a:t>Varsinkin tekijän päihtymys lisää riskiä enemmän kuin uhrin päihteettömyys. Päihtymistä käytetään tekosyynä väkivallalle, jotta oma vastuu voidaan kieltää. </a:t>
        </a:r>
      </a:p>
    </p188:txBody>
  </p188:cm>
  <p188:cm id="{463FBEF8-169E-4410-B134-953536232C21}" authorId="{5FD6A921-F4D1-B501-91AD-FFE85F876563}" created="2024-11-25T12:26:55.772">
    <ac:txMkLst xmlns:ac="http://schemas.microsoft.com/office/drawing/2013/main/command">
      <pc:docMk xmlns:pc="http://schemas.microsoft.com/office/powerpoint/2013/main/command"/>
      <pc:sldMk xmlns:pc="http://schemas.microsoft.com/office/powerpoint/2013/main/command" cId="2538900887" sldId="379"/>
      <ac:spMk id="10" creationId="{435677B5-7F16-4CA7-52AB-81F2E80F2625}"/>
      <ac:txMk cp="70" len="38">
        <ac:context len="1726" hash="2201829731"/>
      </ac:txMk>
    </ac:txMkLst>
    <p188:pos x="8115227" y="274043"/>
    <p188:txBody>
      <a:bodyPr/>
      <a:lstStyle/>
      <a:p>
        <a:r>
          <a:rPr lang="fi-FI"/>
          <a:t>Esimerkiksi vuonna 2002 syntyneistä reilu neljännes oli ennen seitsemättä syntymäpäivää sijoitettu vähintään kerran kodin ulkopuolelle äidin alkoholiongelman vuoksi ja 13 prosenttia isän alkoholiongelman vuoksi. Huumeongelmaisten vanhempien kohdalla osuudet olivat suuremmat.</a:t>
        </a:r>
      </a:p>
    </p188:txBody>
  </p188:cm>
</p188:cmLst>
</file>

<file path=ppt/comments/modernComment_17D_CD4EA362.xml><?xml version="1.0" encoding="utf-8"?>
<p188:cmLst xmlns:a="http://schemas.openxmlformats.org/drawingml/2006/main" xmlns:r="http://schemas.openxmlformats.org/officeDocument/2006/relationships" xmlns:p188="http://schemas.microsoft.com/office/powerpoint/2018/8/main">
  <p188:cm id="{C0946CCA-EC06-4EBC-B7A1-A76A86FB5D19}" authorId="{5FD6A921-F4D1-B501-91AD-FFE85F876563}" created="2024-11-25T12:24:06.248">
    <ac:txMkLst xmlns:ac="http://schemas.microsoft.com/office/drawing/2013/main/command">
      <pc:docMk xmlns:pc="http://schemas.microsoft.com/office/powerpoint/2013/main/command"/>
      <pc:sldMk xmlns:pc="http://schemas.microsoft.com/office/powerpoint/2013/main/command" cId="3444482914" sldId="381"/>
      <ac:spMk id="10" creationId="{435677B5-7F16-4CA7-52AB-81F2E80F2625}"/>
      <ac:txMk cp="558" len="10">
        <ac:context len="1472" hash="3598775062"/>
      </ac:txMk>
    </ac:txMkLst>
    <p188:pos x="2931825" y="1990100"/>
    <p188:txBody>
      <a:bodyPr/>
      <a:lstStyle/>
      <a:p>
        <a:r>
          <a:rPr lang="fi-FI"/>
          <a:t>Tutkimukset osoittavat, että niissä perheissä, joissa vanhemmat käyttävät liiallisesti päihteitä, esiintyy useammin perheriitoja, väkivaltaa, lasten laiminlyöntiä, erotilanteita, taloudellisia ongelmia ja turvattomuutta. </a:t>
        </a:r>
      </a:p>
    </p188:txBody>
  </p188:cm>
</p188:cmLst>
</file>

<file path=ppt/comments/modernComment_17E_FE29D1F2.xml><?xml version="1.0" encoding="utf-8"?>
<p188:cmLst xmlns:a="http://schemas.openxmlformats.org/drawingml/2006/main" xmlns:r="http://schemas.openxmlformats.org/officeDocument/2006/relationships" xmlns:p188="http://schemas.microsoft.com/office/powerpoint/2018/8/main">
  <p188:cm id="{6D083ED6-B54A-442F-A1BC-A5252A735C49}" authorId="{5FD6A921-F4D1-B501-91AD-FFE85F876563}" created="2024-10-25T07:54:04.012">
    <ac:deMkLst xmlns:ac="http://schemas.microsoft.com/office/drawing/2013/main/command">
      <pc:docMk xmlns:pc="http://schemas.microsoft.com/office/powerpoint/2013/main/command"/>
      <pc:sldMk xmlns:pc="http://schemas.microsoft.com/office/powerpoint/2013/main/command" cId="4264153586" sldId="382"/>
      <ac:spMk id="10" creationId="{435677B5-7F16-4CA7-52AB-81F2E80F2625}"/>
    </ac:deMkLst>
    <p188:txBody>
      <a:bodyPr/>
      <a:lstStyle/>
      <a:p>
        <a:r>
          <a:rPr lang="fi-FI"/>
          <a:t>Miehet ja pojat käyttävät enemmän nikotiinipusseja kuin naiset, mutta käyttöä on kaikilla: naisilla, urheilijoilla ja iäkkäillä. Käytetään myös nimitystä valkoinen nuuska, koska ei jätä hampaisiin ruskeaa väriä. Tämä tekee kuitenkin suulle hallaa oli väri mikä tahansa. </a:t>
        </a:r>
      </a:p>
    </p188:txBody>
  </p188:cm>
</p188: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tsikkodia">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6E6260-E36C-484A-9F25-1346EC50A8D2}"/>
              </a:ext>
            </a:extLst>
          </p:cNvPr>
          <p:cNvSpPr>
            <a:spLocks noGrp="1"/>
          </p:cNvSpPr>
          <p:nvPr>
            <p:ph type="ctrTitle"/>
          </p:nvPr>
        </p:nvSpPr>
        <p:spPr>
          <a:xfrm>
            <a:off x="1524000" y="692595"/>
            <a:ext cx="9144000" cy="2387600"/>
          </a:xfrm>
        </p:spPr>
        <p:txBody>
          <a:bodyPr anchor="b"/>
          <a:lstStyle>
            <a:lvl1pPr algn="ctr">
              <a:defRPr sz="7200"/>
            </a:lvl1pPr>
          </a:lstStyle>
          <a:p>
            <a:r>
              <a:rPr lang="fi-FI" noProof="0"/>
              <a:t>Muokkaa ots. perustyyl. napsautt.</a:t>
            </a:r>
          </a:p>
        </p:txBody>
      </p:sp>
      <p:sp>
        <p:nvSpPr>
          <p:cNvPr id="4" name="Tekstin paikkamerkki 2">
            <a:extLst>
              <a:ext uri="{FF2B5EF4-FFF2-40B4-BE49-F238E27FC236}">
                <a16:creationId xmlns:a16="http://schemas.microsoft.com/office/drawing/2014/main" id="{1D53FF44-7A33-8D45-9278-C5CDD4DB3C21}"/>
              </a:ext>
            </a:extLst>
          </p:cNvPr>
          <p:cNvSpPr>
            <a:spLocks noGrp="1"/>
          </p:cNvSpPr>
          <p:nvPr>
            <p:ph type="body" idx="13"/>
          </p:nvPr>
        </p:nvSpPr>
        <p:spPr>
          <a:xfrm>
            <a:off x="3517107" y="4402697"/>
            <a:ext cx="5157787" cy="823912"/>
          </a:xfrm>
        </p:spPr>
        <p:txBody>
          <a:bodyPr lIns="0" tIns="0" rIns="0" bIns="0" anchor="t" anchorCtr="0">
            <a:normAutofit/>
          </a:bodyPr>
          <a:lstStyle>
            <a:lvl1pPr marL="0" indent="0" algn="ctr">
              <a:buNone/>
              <a:defRPr sz="1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dirty="0"/>
              <a:t>Muokkaa tekstin perustyylejä napsauttamalla</a:t>
            </a:r>
          </a:p>
        </p:txBody>
      </p:sp>
      <p:sp>
        <p:nvSpPr>
          <p:cNvPr id="5" name="Alaotsikko 2">
            <a:extLst>
              <a:ext uri="{FF2B5EF4-FFF2-40B4-BE49-F238E27FC236}">
                <a16:creationId xmlns:a16="http://schemas.microsoft.com/office/drawing/2014/main" id="{A41E82ED-C47E-954B-81EB-F1633BC3BC75}"/>
              </a:ext>
            </a:extLst>
          </p:cNvPr>
          <p:cNvSpPr>
            <a:spLocks noGrp="1"/>
          </p:cNvSpPr>
          <p:nvPr>
            <p:ph type="subTitle" idx="1"/>
          </p:nvPr>
        </p:nvSpPr>
        <p:spPr>
          <a:xfrm>
            <a:off x="1524000" y="3602038"/>
            <a:ext cx="9144000" cy="78207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Tree>
    <p:extLst>
      <p:ext uri="{BB962C8B-B14F-4D97-AF65-F5344CB8AC3E}">
        <p14:creationId xmlns:p14="http://schemas.microsoft.com/office/powerpoint/2010/main" val="35994987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icture">
    <p:spTree>
      <p:nvGrpSpPr>
        <p:cNvPr id="1" name=""/>
        <p:cNvGrpSpPr/>
        <p:nvPr/>
      </p:nvGrpSpPr>
      <p:grpSpPr>
        <a:xfrm>
          <a:off x="0" y="0"/>
          <a:ext cx="0" cy="0"/>
          <a:chOff x="0" y="0"/>
          <a:chExt cx="0" cy="0"/>
        </a:xfrm>
      </p:grpSpPr>
      <p:sp>
        <p:nvSpPr>
          <p:cNvPr id="5" name="Picture Placeholder 7">
            <a:extLst>
              <a:ext uri="{FF2B5EF4-FFF2-40B4-BE49-F238E27FC236}">
                <a16:creationId xmlns:a16="http://schemas.microsoft.com/office/drawing/2014/main" id="{013A0638-FECF-4E12-8249-5A24119A4769}"/>
              </a:ext>
            </a:extLst>
          </p:cNvPr>
          <p:cNvSpPr>
            <a:spLocks noGrp="1"/>
          </p:cNvSpPr>
          <p:nvPr>
            <p:ph type="pic" sz="quarter" idx="13"/>
          </p:nvPr>
        </p:nvSpPr>
        <p:spPr>
          <a:xfrm>
            <a:off x="0" y="1"/>
            <a:ext cx="12191999" cy="5892304"/>
          </a:xfrm>
          <a:solidFill>
            <a:schemeClr val="bg1">
              <a:lumMod val="95000"/>
            </a:schemeClr>
          </a:solidFill>
        </p:spPr>
        <p:txBody>
          <a:bodyPr anchor="ctr" anchorCtr="0"/>
          <a:lstStyle>
            <a:lvl1pPr marL="0" indent="0" algn="ctr">
              <a:buNone/>
              <a:defRPr sz="1800"/>
            </a:lvl1pPr>
          </a:lstStyle>
          <a:p>
            <a:r>
              <a:rPr lang="fi-FI" noProof="0"/>
              <a:t>Lisää kuva napsauttamalla kuvaketta</a:t>
            </a:r>
          </a:p>
        </p:txBody>
      </p:sp>
    </p:spTree>
    <p:extLst>
      <p:ext uri="{BB962C8B-B14F-4D97-AF65-F5344CB8AC3E}">
        <p14:creationId xmlns:p14="http://schemas.microsoft.com/office/powerpoint/2010/main" val="29078520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icture2">
    <p:spTree>
      <p:nvGrpSpPr>
        <p:cNvPr id="1" name=""/>
        <p:cNvGrpSpPr/>
        <p:nvPr/>
      </p:nvGrpSpPr>
      <p:grpSpPr>
        <a:xfrm>
          <a:off x="0" y="0"/>
          <a:ext cx="0" cy="0"/>
          <a:chOff x="0" y="0"/>
          <a:chExt cx="0" cy="0"/>
        </a:xfrm>
      </p:grpSpPr>
      <p:sp>
        <p:nvSpPr>
          <p:cNvPr id="5" name="Picture Placeholder 7">
            <a:extLst>
              <a:ext uri="{FF2B5EF4-FFF2-40B4-BE49-F238E27FC236}">
                <a16:creationId xmlns:a16="http://schemas.microsoft.com/office/drawing/2014/main" id="{013A0638-FECF-4E12-8249-5A24119A4769}"/>
              </a:ext>
            </a:extLst>
          </p:cNvPr>
          <p:cNvSpPr>
            <a:spLocks noGrp="1"/>
          </p:cNvSpPr>
          <p:nvPr>
            <p:ph type="pic" sz="quarter" idx="13"/>
          </p:nvPr>
        </p:nvSpPr>
        <p:spPr>
          <a:xfrm>
            <a:off x="169165" y="164591"/>
            <a:ext cx="5806440" cy="5536693"/>
          </a:xfrm>
          <a:solidFill>
            <a:schemeClr val="bg1">
              <a:lumMod val="95000"/>
            </a:schemeClr>
          </a:solidFill>
        </p:spPr>
        <p:txBody>
          <a:bodyPr anchor="ctr" anchorCtr="0"/>
          <a:lstStyle>
            <a:lvl1pPr marL="0" indent="0" algn="ctr">
              <a:buNone/>
              <a:defRPr sz="1800"/>
            </a:lvl1pPr>
          </a:lstStyle>
          <a:p>
            <a:r>
              <a:rPr lang="fi-FI" noProof="0"/>
              <a:t>Lisää kuva napsauttamalla kuvaketta</a:t>
            </a:r>
          </a:p>
        </p:txBody>
      </p:sp>
      <p:sp>
        <p:nvSpPr>
          <p:cNvPr id="6" name="Picture Placeholder 7">
            <a:extLst>
              <a:ext uri="{FF2B5EF4-FFF2-40B4-BE49-F238E27FC236}">
                <a16:creationId xmlns:a16="http://schemas.microsoft.com/office/drawing/2014/main" id="{4A4925B0-A7C3-443B-83E9-526A2BE64B7D}"/>
              </a:ext>
            </a:extLst>
          </p:cNvPr>
          <p:cNvSpPr>
            <a:spLocks noGrp="1"/>
          </p:cNvSpPr>
          <p:nvPr>
            <p:ph type="pic" sz="quarter" idx="14"/>
          </p:nvPr>
        </p:nvSpPr>
        <p:spPr>
          <a:xfrm>
            <a:off x="6204205" y="164591"/>
            <a:ext cx="5806440" cy="5536693"/>
          </a:xfrm>
          <a:solidFill>
            <a:schemeClr val="bg1">
              <a:lumMod val="95000"/>
            </a:schemeClr>
          </a:solidFill>
        </p:spPr>
        <p:txBody>
          <a:bodyPr anchor="ctr" anchorCtr="0"/>
          <a:lstStyle>
            <a:lvl1pPr marL="0" indent="0" algn="ctr">
              <a:buNone/>
              <a:defRPr sz="1800"/>
            </a:lvl1pPr>
          </a:lstStyle>
          <a:p>
            <a:r>
              <a:rPr lang="fi-FI" noProof="0"/>
              <a:t>Lisää kuva napsauttamalla kuvaketta</a:t>
            </a:r>
          </a:p>
        </p:txBody>
      </p:sp>
    </p:spTree>
    <p:extLst>
      <p:ext uri="{BB962C8B-B14F-4D97-AF65-F5344CB8AC3E}">
        <p14:creationId xmlns:p14="http://schemas.microsoft.com/office/powerpoint/2010/main" val="26269953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Osan ylätunnist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DC208-0BC6-4780-8569-0CCC5C8BCBB3}"/>
              </a:ext>
            </a:extLst>
          </p:cNvPr>
          <p:cNvSpPr>
            <a:spLocks noGrp="1"/>
          </p:cNvSpPr>
          <p:nvPr>
            <p:ph type="title"/>
          </p:nvPr>
        </p:nvSpPr>
        <p:spPr>
          <a:xfrm>
            <a:off x="1380744" y="758762"/>
            <a:ext cx="9431782" cy="2852737"/>
          </a:xfrm>
        </p:spPr>
        <p:txBody>
          <a:bodyPr anchor="b"/>
          <a:lstStyle>
            <a:lvl1pPr algn="ctr">
              <a:defRPr sz="5400">
                <a:solidFill>
                  <a:schemeClr val="bg1"/>
                </a:solidFill>
              </a:defRPr>
            </a:lvl1pPr>
          </a:lstStyle>
          <a:p>
            <a:r>
              <a:rPr lang="fi-FI" noProof="0"/>
              <a:t>Muokkaa ots. perustyyl. napsautt.</a:t>
            </a:r>
          </a:p>
        </p:txBody>
      </p:sp>
      <p:sp>
        <p:nvSpPr>
          <p:cNvPr id="3" name="Text Placeholder 2">
            <a:extLst>
              <a:ext uri="{FF2B5EF4-FFF2-40B4-BE49-F238E27FC236}">
                <a16:creationId xmlns:a16="http://schemas.microsoft.com/office/drawing/2014/main" id="{3613D8FE-9755-4927-A65A-8B20136DAD27}"/>
              </a:ext>
            </a:extLst>
          </p:cNvPr>
          <p:cNvSpPr>
            <a:spLocks noGrp="1"/>
          </p:cNvSpPr>
          <p:nvPr>
            <p:ph type="body" idx="1" hasCustomPrompt="1"/>
          </p:nvPr>
        </p:nvSpPr>
        <p:spPr>
          <a:xfrm>
            <a:off x="1389536" y="4191846"/>
            <a:ext cx="9431782" cy="360000"/>
          </a:xfrm>
        </p:spPr>
        <p:txBody>
          <a:bodyPr anchor="ctr" anchorCtr="0"/>
          <a:lstStyle>
            <a:lvl1pPr marL="0" indent="0" algn="ctr">
              <a:spcBef>
                <a:spcPts val="0"/>
              </a:spcBef>
              <a:buNone/>
              <a:defRPr sz="20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noProof="0"/>
              <a:t>Click to edit Master text styles</a:t>
            </a:r>
          </a:p>
        </p:txBody>
      </p:sp>
      <p:sp>
        <p:nvSpPr>
          <p:cNvPr id="4" name="Text Placeholder 2">
            <a:extLst>
              <a:ext uri="{FF2B5EF4-FFF2-40B4-BE49-F238E27FC236}">
                <a16:creationId xmlns:a16="http://schemas.microsoft.com/office/drawing/2014/main" id="{D27BFCE8-B636-489B-B9DA-2DC9CDB78B5B}"/>
              </a:ext>
            </a:extLst>
          </p:cNvPr>
          <p:cNvSpPr>
            <a:spLocks noGrp="1"/>
          </p:cNvSpPr>
          <p:nvPr>
            <p:ph type="body" idx="10" hasCustomPrompt="1"/>
          </p:nvPr>
        </p:nvSpPr>
        <p:spPr>
          <a:xfrm>
            <a:off x="1389536" y="4560256"/>
            <a:ext cx="9431782" cy="360000"/>
          </a:xfrm>
        </p:spPr>
        <p:txBody>
          <a:bodyPr anchor="ctr" anchorCtr="0"/>
          <a:lstStyle>
            <a:lvl1pPr marL="0" indent="0" algn="ctr">
              <a:spcBef>
                <a:spcPts val="0"/>
              </a:spcBef>
              <a:buNone/>
              <a:defRPr sz="20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noProof="0"/>
              <a:t>Click to edit Master text styles</a:t>
            </a:r>
          </a:p>
        </p:txBody>
      </p:sp>
    </p:spTree>
    <p:extLst>
      <p:ext uri="{BB962C8B-B14F-4D97-AF65-F5344CB8AC3E}">
        <p14:creationId xmlns:p14="http://schemas.microsoft.com/office/powerpoint/2010/main" val="17910497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05B7F3-1215-4921-A314-96E4FC2B1239}"/>
              </a:ext>
            </a:extLst>
          </p:cNvPr>
          <p:cNvSpPr>
            <a:spLocks noGrp="1"/>
          </p:cNvSpPr>
          <p:nvPr>
            <p:ph type="title"/>
          </p:nvPr>
        </p:nvSpPr>
        <p:spPr>
          <a:xfrm>
            <a:off x="690372" y="365125"/>
            <a:ext cx="10663428" cy="626999"/>
          </a:xfrm>
        </p:spPr>
        <p:txBody>
          <a:bodyPr/>
          <a:lstStyle>
            <a:lvl1pPr>
              <a:defRPr b="0">
                <a:solidFill>
                  <a:schemeClr val="tx1"/>
                </a:solidFill>
              </a:defRPr>
            </a:lvl1pPr>
          </a:lstStyle>
          <a:p>
            <a:r>
              <a:rPr lang="fi-FI" noProof="0"/>
              <a:t>Muokkaa ots. perustyyl. napsautt.</a:t>
            </a:r>
            <a:endParaRPr lang="fi-FI" noProof="0" dirty="0"/>
          </a:p>
        </p:txBody>
      </p:sp>
    </p:spTree>
    <p:extLst>
      <p:ext uri="{BB962C8B-B14F-4D97-AF65-F5344CB8AC3E}">
        <p14:creationId xmlns:p14="http://schemas.microsoft.com/office/powerpoint/2010/main" val="27440247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Tree>
    <p:extLst>
      <p:ext uri="{BB962C8B-B14F-4D97-AF65-F5344CB8AC3E}">
        <p14:creationId xmlns:p14="http://schemas.microsoft.com/office/powerpoint/2010/main" val="6670419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Mukautettu asettelu">
    <p:spTree>
      <p:nvGrpSpPr>
        <p:cNvPr id="1" name=""/>
        <p:cNvGrpSpPr/>
        <p:nvPr/>
      </p:nvGrpSpPr>
      <p:grpSpPr>
        <a:xfrm>
          <a:off x="0" y="0"/>
          <a:ext cx="0" cy="0"/>
          <a:chOff x="0" y="0"/>
          <a:chExt cx="0" cy="0"/>
        </a:xfrm>
      </p:grpSpPr>
      <p:sp>
        <p:nvSpPr>
          <p:cNvPr id="5" name="Otsikko 4">
            <a:extLst>
              <a:ext uri="{FF2B5EF4-FFF2-40B4-BE49-F238E27FC236}">
                <a16:creationId xmlns:a16="http://schemas.microsoft.com/office/drawing/2014/main" id="{9E992142-EF56-9DB8-5DC8-D7D51E9D24CA}"/>
              </a:ext>
            </a:extLst>
          </p:cNvPr>
          <p:cNvSpPr>
            <a:spLocks noGrp="1"/>
          </p:cNvSpPr>
          <p:nvPr>
            <p:ph type="title"/>
          </p:nvPr>
        </p:nvSpPr>
        <p:spPr/>
        <p:txBody>
          <a:bodyPr/>
          <a:lstStyle/>
          <a:p>
            <a:r>
              <a:rPr lang="fi-FI"/>
              <a:t>Muokkaa ots. perustyyl. napsautt.</a:t>
            </a:r>
          </a:p>
        </p:txBody>
      </p:sp>
    </p:spTree>
    <p:extLst>
      <p:ext uri="{BB962C8B-B14F-4D97-AF65-F5344CB8AC3E}">
        <p14:creationId xmlns:p14="http://schemas.microsoft.com/office/powerpoint/2010/main" val="22260295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Mukautettu asettelu">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1C5BA0D-C7A9-8E42-7553-F0689075376B}"/>
              </a:ext>
            </a:extLst>
          </p:cNvPr>
          <p:cNvSpPr>
            <a:spLocks noGrp="1"/>
          </p:cNvSpPr>
          <p:nvPr>
            <p:ph type="title"/>
          </p:nvPr>
        </p:nvSpPr>
        <p:spPr/>
        <p:txBody>
          <a:bodyPr/>
          <a:lstStyle/>
          <a:p>
            <a:r>
              <a:rPr lang="fi-FI"/>
              <a:t>Muokkaa ots. perustyyl. napsautt.</a:t>
            </a:r>
          </a:p>
        </p:txBody>
      </p:sp>
    </p:spTree>
    <p:extLst>
      <p:ext uri="{BB962C8B-B14F-4D97-AF65-F5344CB8AC3E}">
        <p14:creationId xmlns:p14="http://schemas.microsoft.com/office/powerpoint/2010/main" val="12718200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_Mukautettu asettelu">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5E71B85-6A81-383C-8770-33A52CE11D52}"/>
              </a:ext>
            </a:extLst>
          </p:cNvPr>
          <p:cNvSpPr>
            <a:spLocks noGrp="1"/>
          </p:cNvSpPr>
          <p:nvPr>
            <p:ph type="title"/>
          </p:nvPr>
        </p:nvSpPr>
        <p:spPr/>
        <p:txBody>
          <a:bodyPr/>
          <a:lstStyle/>
          <a:p>
            <a:r>
              <a:rPr lang="fi-FI"/>
              <a:t>Muokkaa ots. perustyyl. napsautt.</a:t>
            </a:r>
          </a:p>
        </p:txBody>
      </p:sp>
    </p:spTree>
    <p:extLst>
      <p:ext uri="{BB962C8B-B14F-4D97-AF65-F5344CB8AC3E}">
        <p14:creationId xmlns:p14="http://schemas.microsoft.com/office/powerpoint/2010/main" val="80050898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3_Mukautettu asettelu">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95793E5C-1FD1-6E34-57D1-74E7A4FC9BD5}"/>
              </a:ext>
            </a:extLst>
          </p:cNvPr>
          <p:cNvSpPr>
            <a:spLocks noGrp="1"/>
          </p:cNvSpPr>
          <p:nvPr>
            <p:ph type="title"/>
          </p:nvPr>
        </p:nvSpPr>
        <p:spPr/>
        <p:txBody>
          <a:bodyPr/>
          <a:lstStyle/>
          <a:p>
            <a:r>
              <a:rPr lang="fi-FI"/>
              <a:t>Muokkaa ots. perustyyl. napsautt.</a:t>
            </a:r>
          </a:p>
        </p:txBody>
      </p:sp>
    </p:spTree>
    <p:extLst>
      <p:ext uri="{BB962C8B-B14F-4D97-AF65-F5344CB8AC3E}">
        <p14:creationId xmlns:p14="http://schemas.microsoft.com/office/powerpoint/2010/main" val="163209530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fi-FI"/>
              <a:t>Muokkaa ots. perustyyl. napsautt.</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en-US"/>
          </a:p>
        </p:txBody>
      </p:sp>
      <p:sp>
        <p:nvSpPr>
          <p:cNvPr id="4" name="Date Placeholder 3"/>
          <p:cNvSpPr>
            <a:spLocks noGrp="1"/>
          </p:cNvSpPr>
          <p:nvPr>
            <p:ph type="dt" sz="half" idx="10"/>
          </p:nvPr>
        </p:nvSpPr>
        <p:spPr/>
        <p:txBody>
          <a:bodyPr/>
          <a:lstStyle/>
          <a:p>
            <a:fld id="{9D101F90-4BC6-4BF1-BBA6-52FB4E7AE14A}" type="datetimeFigureOut">
              <a:rPr lang="fi-FI" smtClean="0"/>
              <a:t>6.8.2025</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B1046DD3-D01D-4D0F-A268-B9C03E8FEFDA}" type="slidenum">
              <a:rPr lang="fi-FI" smtClean="0"/>
              <a:t>‹#›</a:t>
            </a:fld>
            <a:endParaRPr lang="fi-FI"/>
          </a:p>
        </p:txBody>
      </p:sp>
    </p:spTree>
    <p:extLst>
      <p:ext uri="{BB962C8B-B14F-4D97-AF65-F5344CB8AC3E}">
        <p14:creationId xmlns:p14="http://schemas.microsoft.com/office/powerpoint/2010/main" val="295674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Picture Background">
    <p:spTree>
      <p:nvGrpSpPr>
        <p:cNvPr id="1" name=""/>
        <p:cNvGrpSpPr/>
        <p:nvPr/>
      </p:nvGrpSpPr>
      <p:grpSpPr>
        <a:xfrm>
          <a:off x="0" y="0"/>
          <a:ext cx="0" cy="0"/>
          <a:chOff x="0" y="0"/>
          <a:chExt cx="0" cy="0"/>
        </a:xfrm>
      </p:grpSpPr>
      <p:sp>
        <p:nvSpPr>
          <p:cNvPr id="5" name="Suorakulmio 7">
            <a:extLst>
              <a:ext uri="{FF2B5EF4-FFF2-40B4-BE49-F238E27FC236}">
                <a16:creationId xmlns:a16="http://schemas.microsoft.com/office/drawing/2014/main" id="{5126C2F4-CD3E-DE40-B9E4-0D0F09D339C5}"/>
              </a:ext>
            </a:extLst>
          </p:cNvPr>
          <p:cNvSpPr/>
          <p:nvPr userDrawn="1"/>
        </p:nvSpPr>
        <p:spPr>
          <a:xfrm>
            <a:off x="0" y="-1"/>
            <a:ext cx="12192000" cy="5936347"/>
          </a:xfrm>
          <a:prstGeom prst="rect">
            <a:avLst/>
          </a:prstGeom>
          <a:solidFill>
            <a:schemeClr val="accent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 name="Title 1">
            <a:extLst>
              <a:ext uri="{FF2B5EF4-FFF2-40B4-BE49-F238E27FC236}">
                <a16:creationId xmlns:a16="http://schemas.microsoft.com/office/drawing/2014/main" id="{9F6E6260-E36C-484A-9F25-1346EC50A8D2}"/>
              </a:ext>
            </a:extLst>
          </p:cNvPr>
          <p:cNvSpPr>
            <a:spLocks noGrp="1"/>
          </p:cNvSpPr>
          <p:nvPr>
            <p:ph type="ctrTitle" hasCustomPrompt="1"/>
          </p:nvPr>
        </p:nvSpPr>
        <p:spPr>
          <a:xfrm>
            <a:off x="1524000" y="692595"/>
            <a:ext cx="9144000" cy="2387600"/>
          </a:xfrm>
        </p:spPr>
        <p:txBody>
          <a:bodyPr anchor="b"/>
          <a:lstStyle>
            <a:lvl1pPr algn="ctr">
              <a:defRPr sz="7200">
                <a:solidFill>
                  <a:schemeClr val="bg1"/>
                </a:solidFill>
              </a:defRPr>
            </a:lvl1pPr>
          </a:lstStyle>
          <a:p>
            <a:r>
              <a:rPr lang="fi-FI" noProof="0" dirty="0"/>
              <a:t>KOHDE</a:t>
            </a:r>
          </a:p>
        </p:txBody>
      </p:sp>
      <p:sp>
        <p:nvSpPr>
          <p:cNvPr id="3" name="Subtitle 2">
            <a:extLst>
              <a:ext uri="{FF2B5EF4-FFF2-40B4-BE49-F238E27FC236}">
                <a16:creationId xmlns:a16="http://schemas.microsoft.com/office/drawing/2014/main" id="{91FDDA9F-DC3B-4803-9730-F564F287AC8E}"/>
              </a:ext>
            </a:extLst>
          </p:cNvPr>
          <p:cNvSpPr>
            <a:spLocks noGrp="1"/>
          </p:cNvSpPr>
          <p:nvPr>
            <p:ph type="subTitle" idx="1" hasCustomPrompt="1"/>
          </p:nvPr>
        </p:nvSpPr>
        <p:spPr>
          <a:xfrm>
            <a:off x="1524000" y="3442018"/>
            <a:ext cx="9144000" cy="1655762"/>
          </a:xfrm>
        </p:spPr>
        <p:txBody>
          <a:bodyPr/>
          <a:lstStyle>
            <a:lvl1pPr marL="0" indent="0" algn="ctr">
              <a:buNone/>
              <a:defRPr sz="2400" cap="all"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noProof="0" dirty="0"/>
              <a:t>Kuntien ammattilaisten osaamisen vahvistaminen lapsiperheiden hyvinvoinnin ja terveyden tukemisessa</a:t>
            </a:r>
          </a:p>
          <a:p>
            <a:r>
              <a:rPr lang="fi-FI" noProof="0" dirty="0"/>
              <a:t>hanke</a:t>
            </a:r>
          </a:p>
        </p:txBody>
      </p:sp>
    </p:spTree>
    <p:extLst>
      <p:ext uri="{BB962C8B-B14F-4D97-AF65-F5344CB8AC3E}">
        <p14:creationId xmlns:p14="http://schemas.microsoft.com/office/powerpoint/2010/main" val="240163429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ots. perustyyl. napsautt.</a:t>
            </a:r>
            <a:endParaRPr lang="en-US"/>
          </a:p>
        </p:txBody>
      </p:sp>
      <p:sp>
        <p:nvSpPr>
          <p:cNvPr id="3" name="Content Placeholder 2"/>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a:p>
        </p:txBody>
      </p:sp>
      <p:sp>
        <p:nvSpPr>
          <p:cNvPr id="4" name="Date Placeholder 3"/>
          <p:cNvSpPr>
            <a:spLocks noGrp="1"/>
          </p:cNvSpPr>
          <p:nvPr>
            <p:ph type="dt" sz="half" idx="10"/>
          </p:nvPr>
        </p:nvSpPr>
        <p:spPr/>
        <p:txBody>
          <a:bodyPr/>
          <a:lstStyle/>
          <a:p>
            <a:fld id="{9D101F90-4BC6-4BF1-BBA6-52FB4E7AE14A}" type="datetimeFigureOut">
              <a:rPr lang="fi-FI" smtClean="0"/>
              <a:t>6.8.2025</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B1046DD3-D01D-4D0F-A268-B9C03E8FEFDA}" type="slidenum">
              <a:rPr lang="fi-FI" smtClean="0"/>
              <a:t>‹#›</a:t>
            </a:fld>
            <a:endParaRPr lang="fi-FI"/>
          </a:p>
        </p:txBody>
      </p:sp>
    </p:spTree>
    <p:extLst>
      <p:ext uri="{BB962C8B-B14F-4D97-AF65-F5344CB8AC3E}">
        <p14:creationId xmlns:p14="http://schemas.microsoft.com/office/powerpoint/2010/main" val="31084023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fi-FI"/>
              <a:t>Muokkaa ots. perustyyl. napsautt.</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a:t>Muokkaa tekstin perustyylejä napsauttamalla</a:t>
            </a:r>
          </a:p>
        </p:txBody>
      </p:sp>
      <p:sp>
        <p:nvSpPr>
          <p:cNvPr id="4" name="Date Placeholder 3"/>
          <p:cNvSpPr>
            <a:spLocks noGrp="1"/>
          </p:cNvSpPr>
          <p:nvPr>
            <p:ph type="dt" sz="half" idx="10"/>
          </p:nvPr>
        </p:nvSpPr>
        <p:spPr/>
        <p:txBody>
          <a:bodyPr/>
          <a:lstStyle/>
          <a:p>
            <a:fld id="{9D101F90-4BC6-4BF1-BBA6-52FB4E7AE14A}" type="datetimeFigureOut">
              <a:rPr lang="fi-FI" smtClean="0"/>
              <a:t>6.8.2025</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B1046DD3-D01D-4D0F-A268-B9C03E8FEFDA}" type="slidenum">
              <a:rPr lang="fi-FI" smtClean="0"/>
              <a:t>‹#›</a:t>
            </a:fld>
            <a:endParaRPr lang="fi-FI"/>
          </a:p>
        </p:txBody>
      </p:sp>
    </p:spTree>
    <p:extLst>
      <p:ext uri="{BB962C8B-B14F-4D97-AF65-F5344CB8AC3E}">
        <p14:creationId xmlns:p14="http://schemas.microsoft.com/office/powerpoint/2010/main" val="253216985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ots. perustyyl. napsautt.</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a:p>
        </p:txBody>
      </p:sp>
      <p:sp>
        <p:nvSpPr>
          <p:cNvPr id="5" name="Date Placeholder 4"/>
          <p:cNvSpPr>
            <a:spLocks noGrp="1"/>
          </p:cNvSpPr>
          <p:nvPr>
            <p:ph type="dt" sz="half" idx="10"/>
          </p:nvPr>
        </p:nvSpPr>
        <p:spPr/>
        <p:txBody>
          <a:bodyPr/>
          <a:lstStyle/>
          <a:p>
            <a:fld id="{9D101F90-4BC6-4BF1-BBA6-52FB4E7AE14A}" type="datetimeFigureOut">
              <a:rPr lang="fi-FI" smtClean="0"/>
              <a:t>6.8.2025</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B1046DD3-D01D-4D0F-A268-B9C03E8FEFDA}" type="slidenum">
              <a:rPr lang="fi-FI" smtClean="0"/>
              <a:t>‹#›</a:t>
            </a:fld>
            <a:endParaRPr lang="fi-FI"/>
          </a:p>
        </p:txBody>
      </p:sp>
    </p:spTree>
    <p:extLst>
      <p:ext uri="{BB962C8B-B14F-4D97-AF65-F5344CB8AC3E}">
        <p14:creationId xmlns:p14="http://schemas.microsoft.com/office/powerpoint/2010/main" val="129546466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fi-FI"/>
              <a:t>Muokkaa ots. perustyyl. napsautt.</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4" name="Content Placeholder 3"/>
          <p:cNvSpPr>
            <a:spLocks noGrp="1"/>
          </p:cNvSpPr>
          <p:nvPr>
            <p:ph sz="half" idx="2"/>
          </p:nvPr>
        </p:nvSpPr>
        <p:spPr>
          <a:xfrm>
            <a:off x="839788" y="2505075"/>
            <a:ext cx="5157787"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6" name="Content Placeholder 5"/>
          <p:cNvSpPr>
            <a:spLocks noGrp="1"/>
          </p:cNvSpPr>
          <p:nvPr>
            <p:ph sz="quarter" idx="4"/>
          </p:nvPr>
        </p:nvSpPr>
        <p:spPr>
          <a:xfrm>
            <a:off x="6172200" y="2505075"/>
            <a:ext cx="5183188"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a:p>
        </p:txBody>
      </p:sp>
      <p:sp>
        <p:nvSpPr>
          <p:cNvPr id="7" name="Date Placeholder 6"/>
          <p:cNvSpPr>
            <a:spLocks noGrp="1"/>
          </p:cNvSpPr>
          <p:nvPr>
            <p:ph type="dt" sz="half" idx="10"/>
          </p:nvPr>
        </p:nvSpPr>
        <p:spPr/>
        <p:txBody>
          <a:bodyPr/>
          <a:lstStyle/>
          <a:p>
            <a:fld id="{9D101F90-4BC6-4BF1-BBA6-52FB4E7AE14A}" type="datetimeFigureOut">
              <a:rPr lang="fi-FI" smtClean="0"/>
              <a:t>6.8.2025</a:t>
            </a:fld>
            <a:endParaRPr lang="fi-FI"/>
          </a:p>
        </p:txBody>
      </p:sp>
      <p:sp>
        <p:nvSpPr>
          <p:cNvPr id="8" name="Footer Placeholder 7"/>
          <p:cNvSpPr>
            <a:spLocks noGrp="1"/>
          </p:cNvSpPr>
          <p:nvPr>
            <p:ph type="ftr" sz="quarter" idx="11"/>
          </p:nvPr>
        </p:nvSpPr>
        <p:spPr/>
        <p:txBody>
          <a:bodyPr/>
          <a:lstStyle/>
          <a:p>
            <a:endParaRPr lang="fi-FI"/>
          </a:p>
        </p:txBody>
      </p:sp>
      <p:sp>
        <p:nvSpPr>
          <p:cNvPr id="9" name="Slide Number Placeholder 8"/>
          <p:cNvSpPr>
            <a:spLocks noGrp="1"/>
          </p:cNvSpPr>
          <p:nvPr>
            <p:ph type="sldNum" sz="quarter" idx="12"/>
          </p:nvPr>
        </p:nvSpPr>
        <p:spPr/>
        <p:txBody>
          <a:bodyPr/>
          <a:lstStyle/>
          <a:p>
            <a:fld id="{B1046DD3-D01D-4D0F-A268-B9C03E8FEFDA}" type="slidenum">
              <a:rPr lang="fi-FI" smtClean="0"/>
              <a:t>‹#›</a:t>
            </a:fld>
            <a:endParaRPr lang="fi-FI"/>
          </a:p>
        </p:txBody>
      </p:sp>
    </p:spTree>
    <p:extLst>
      <p:ext uri="{BB962C8B-B14F-4D97-AF65-F5344CB8AC3E}">
        <p14:creationId xmlns:p14="http://schemas.microsoft.com/office/powerpoint/2010/main" val="186006635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ots. perustyyl. napsautt.</a:t>
            </a:r>
            <a:endParaRPr lang="en-US"/>
          </a:p>
        </p:txBody>
      </p:sp>
      <p:sp>
        <p:nvSpPr>
          <p:cNvPr id="3" name="Date Placeholder 2"/>
          <p:cNvSpPr>
            <a:spLocks noGrp="1"/>
          </p:cNvSpPr>
          <p:nvPr>
            <p:ph type="dt" sz="half" idx="10"/>
          </p:nvPr>
        </p:nvSpPr>
        <p:spPr/>
        <p:txBody>
          <a:bodyPr/>
          <a:lstStyle/>
          <a:p>
            <a:fld id="{9D101F90-4BC6-4BF1-BBA6-52FB4E7AE14A}" type="datetimeFigureOut">
              <a:rPr lang="fi-FI" smtClean="0"/>
              <a:t>6.8.2025</a:t>
            </a:fld>
            <a:endParaRPr lang="fi-FI"/>
          </a:p>
        </p:txBody>
      </p:sp>
      <p:sp>
        <p:nvSpPr>
          <p:cNvPr id="4" name="Footer Placeholder 3"/>
          <p:cNvSpPr>
            <a:spLocks noGrp="1"/>
          </p:cNvSpPr>
          <p:nvPr>
            <p:ph type="ftr" sz="quarter" idx="11"/>
          </p:nvPr>
        </p:nvSpPr>
        <p:spPr/>
        <p:txBody>
          <a:bodyPr/>
          <a:lstStyle/>
          <a:p>
            <a:endParaRPr lang="fi-FI"/>
          </a:p>
        </p:txBody>
      </p:sp>
      <p:sp>
        <p:nvSpPr>
          <p:cNvPr id="5" name="Slide Number Placeholder 4"/>
          <p:cNvSpPr>
            <a:spLocks noGrp="1"/>
          </p:cNvSpPr>
          <p:nvPr>
            <p:ph type="sldNum" sz="quarter" idx="12"/>
          </p:nvPr>
        </p:nvSpPr>
        <p:spPr/>
        <p:txBody>
          <a:bodyPr/>
          <a:lstStyle/>
          <a:p>
            <a:fld id="{B1046DD3-D01D-4D0F-A268-B9C03E8FEFDA}" type="slidenum">
              <a:rPr lang="fi-FI" smtClean="0"/>
              <a:t>‹#›</a:t>
            </a:fld>
            <a:endParaRPr lang="fi-FI"/>
          </a:p>
        </p:txBody>
      </p:sp>
    </p:spTree>
    <p:extLst>
      <p:ext uri="{BB962C8B-B14F-4D97-AF65-F5344CB8AC3E}">
        <p14:creationId xmlns:p14="http://schemas.microsoft.com/office/powerpoint/2010/main" val="17454581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101F90-4BC6-4BF1-BBA6-52FB4E7AE14A}" type="datetimeFigureOut">
              <a:rPr lang="fi-FI" smtClean="0"/>
              <a:t>6.8.2025</a:t>
            </a:fld>
            <a:endParaRPr lang="fi-FI"/>
          </a:p>
        </p:txBody>
      </p:sp>
      <p:sp>
        <p:nvSpPr>
          <p:cNvPr id="3" name="Footer Placeholder 2"/>
          <p:cNvSpPr>
            <a:spLocks noGrp="1"/>
          </p:cNvSpPr>
          <p:nvPr>
            <p:ph type="ftr" sz="quarter" idx="11"/>
          </p:nvPr>
        </p:nvSpPr>
        <p:spPr/>
        <p:txBody>
          <a:bodyPr/>
          <a:lstStyle/>
          <a:p>
            <a:endParaRPr lang="fi-FI"/>
          </a:p>
        </p:txBody>
      </p:sp>
      <p:sp>
        <p:nvSpPr>
          <p:cNvPr id="4" name="Slide Number Placeholder 3"/>
          <p:cNvSpPr>
            <a:spLocks noGrp="1"/>
          </p:cNvSpPr>
          <p:nvPr>
            <p:ph type="sldNum" sz="quarter" idx="12"/>
          </p:nvPr>
        </p:nvSpPr>
        <p:spPr/>
        <p:txBody>
          <a:bodyPr/>
          <a:lstStyle/>
          <a:p>
            <a:fld id="{B1046DD3-D01D-4D0F-A268-B9C03E8FEFDA}" type="slidenum">
              <a:rPr lang="fi-FI" smtClean="0"/>
              <a:t>‹#›</a:t>
            </a:fld>
            <a:endParaRPr lang="fi-FI"/>
          </a:p>
        </p:txBody>
      </p:sp>
    </p:spTree>
    <p:extLst>
      <p:ext uri="{BB962C8B-B14F-4D97-AF65-F5344CB8AC3E}">
        <p14:creationId xmlns:p14="http://schemas.microsoft.com/office/powerpoint/2010/main" val="263479465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Kuvatekstillinen sisältö">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fi-FI"/>
              <a:t>Muokkaa ots. perustyyl. napsautt.</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Date Placeholder 4"/>
          <p:cNvSpPr>
            <a:spLocks noGrp="1"/>
          </p:cNvSpPr>
          <p:nvPr>
            <p:ph type="dt" sz="half" idx="10"/>
          </p:nvPr>
        </p:nvSpPr>
        <p:spPr/>
        <p:txBody>
          <a:bodyPr/>
          <a:lstStyle/>
          <a:p>
            <a:fld id="{9D101F90-4BC6-4BF1-BBA6-52FB4E7AE14A}" type="datetimeFigureOut">
              <a:rPr lang="fi-FI" smtClean="0"/>
              <a:t>6.8.2025</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B1046DD3-D01D-4D0F-A268-B9C03E8FEFDA}" type="slidenum">
              <a:rPr lang="fi-FI" smtClean="0"/>
              <a:t>‹#›</a:t>
            </a:fld>
            <a:endParaRPr lang="fi-FI"/>
          </a:p>
        </p:txBody>
      </p:sp>
    </p:spTree>
    <p:extLst>
      <p:ext uri="{BB962C8B-B14F-4D97-AF65-F5344CB8AC3E}">
        <p14:creationId xmlns:p14="http://schemas.microsoft.com/office/powerpoint/2010/main" val="341639507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Kuvatekstillinen kuv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fi-FI"/>
              <a:t>Muokkaa ots. perustyyl. napsautt.</a:t>
            </a:r>
            <a:endParaRPr lang="en-US"/>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i-FI"/>
              <a:t>Lisää kuva napsauttamalla kuvaketta</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Date Placeholder 4"/>
          <p:cNvSpPr>
            <a:spLocks noGrp="1"/>
          </p:cNvSpPr>
          <p:nvPr>
            <p:ph type="dt" sz="half" idx="10"/>
          </p:nvPr>
        </p:nvSpPr>
        <p:spPr/>
        <p:txBody>
          <a:bodyPr/>
          <a:lstStyle/>
          <a:p>
            <a:fld id="{9D101F90-4BC6-4BF1-BBA6-52FB4E7AE14A}" type="datetimeFigureOut">
              <a:rPr lang="fi-FI" smtClean="0"/>
              <a:t>6.8.2025</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B1046DD3-D01D-4D0F-A268-B9C03E8FEFDA}" type="slidenum">
              <a:rPr lang="fi-FI" smtClean="0"/>
              <a:t>‹#›</a:t>
            </a:fld>
            <a:endParaRPr lang="fi-FI"/>
          </a:p>
        </p:txBody>
      </p:sp>
    </p:spTree>
    <p:extLst>
      <p:ext uri="{BB962C8B-B14F-4D97-AF65-F5344CB8AC3E}">
        <p14:creationId xmlns:p14="http://schemas.microsoft.com/office/powerpoint/2010/main" val="176243108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ots. perustyyl. napsautt.</a:t>
            </a:r>
            <a:endParaRPr lang="en-US"/>
          </a:p>
        </p:txBody>
      </p:sp>
      <p:sp>
        <p:nvSpPr>
          <p:cNvPr id="3" name="Vertical Text Placeholder 2"/>
          <p:cNvSpPr>
            <a:spLocks noGrp="1"/>
          </p:cNvSpPr>
          <p:nvPr>
            <p:ph type="body" orient="vert" idx="1"/>
          </p:nvPr>
        </p:nvSpPr>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a:p>
        </p:txBody>
      </p:sp>
      <p:sp>
        <p:nvSpPr>
          <p:cNvPr id="4" name="Date Placeholder 3"/>
          <p:cNvSpPr>
            <a:spLocks noGrp="1"/>
          </p:cNvSpPr>
          <p:nvPr>
            <p:ph type="dt" sz="half" idx="10"/>
          </p:nvPr>
        </p:nvSpPr>
        <p:spPr/>
        <p:txBody>
          <a:bodyPr/>
          <a:lstStyle/>
          <a:p>
            <a:fld id="{9D101F90-4BC6-4BF1-BBA6-52FB4E7AE14A}" type="datetimeFigureOut">
              <a:rPr lang="fi-FI" smtClean="0"/>
              <a:t>6.8.2025</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B1046DD3-D01D-4D0F-A268-B9C03E8FEFDA}" type="slidenum">
              <a:rPr lang="fi-FI" smtClean="0"/>
              <a:t>‹#›</a:t>
            </a:fld>
            <a:endParaRPr lang="fi-FI"/>
          </a:p>
        </p:txBody>
      </p:sp>
    </p:spTree>
    <p:extLst>
      <p:ext uri="{BB962C8B-B14F-4D97-AF65-F5344CB8AC3E}">
        <p14:creationId xmlns:p14="http://schemas.microsoft.com/office/powerpoint/2010/main" val="240835651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fi-FI"/>
              <a:t>Muokkaa ots. perustyyl. napsautt.</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a:p>
        </p:txBody>
      </p:sp>
      <p:sp>
        <p:nvSpPr>
          <p:cNvPr id="4" name="Date Placeholder 3"/>
          <p:cNvSpPr>
            <a:spLocks noGrp="1"/>
          </p:cNvSpPr>
          <p:nvPr>
            <p:ph type="dt" sz="half" idx="10"/>
          </p:nvPr>
        </p:nvSpPr>
        <p:spPr/>
        <p:txBody>
          <a:bodyPr/>
          <a:lstStyle/>
          <a:p>
            <a:fld id="{9D101F90-4BC6-4BF1-BBA6-52FB4E7AE14A}" type="datetimeFigureOut">
              <a:rPr lang="fi-FI" smtClean="0"/>
              <a:t>6.8.2025</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B1046DD3-D01D-4D0F-A268-B9C03E8FEFDA}" type="slidenum">
              <a:rPr lang="fi-FI" smtClean="0"/>
              <a:t>‹#›</a:t>
            </a:fld>
            <a:endParaRPr lang="fi-FI"/>
          </a:p>
        </p:txBody>
      </p:sp>
    </p:spTree>
    <p:extLst>
      <p:ext uri="{BB962C8B-B14F-4D97-AF65-F5344CB8AC3E}">
        <p14:creationId xmlns:p14="http://schemas.microsoft.com/office/powerpoint/2010/main" val="16971765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Pictur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6E6260-E36C-484A-9F25-1346EC50A8D2}"/>
              </a:ext>
            </a:extLst>
          </p:cNvPr>
          <p:cNvSpPr>
            <a:spLocks noGrp="1"/>
          </p:cNvSpPr>
          <p:nvPr>
            <p:ph type="ctrTitle" hasCustomPrompt="1"/>
          </p:nvPr>
        </p:nvSpPr>
        <p:spPr>
          <a:xfrm>
            <a:off x="285179" y="1383906"/>
            <a:ext cx="5810819" cy="3124494"/>
          </a:xfrm>
        </p:spPr>
        <p:txBody>
          <a:bodyPr anchor="ctr" anchorCtr="0"/>
          <a:lstStyle>
            <a:lvl1pPr algn="l">
              <a:defRPr sz="1800" b="0"/>
            </a:lvl1pPr>
          </a:lstStyle>
          <a:p>
            <a:r>
              <a:rPr lang="fi-FI" noProof="0" dirty="0"/>
              <a:t>Toiminta-aika</a:t>
            </a:r>
            <a:br>
              <a:rPr lang="fi-FI" noProof="0" dirty="0"/>
            </a:br>
            <a:r>
              <a:rPr lang="fi-FI" noProof="0" dirty="0"/>
              <a:t>1.11.2023-31.10.2025</a:t>
            </a:r>
            <a:br>
              <a:rPr lang="fi-FI" noProof="0" dirty="0"/>
            </a:br>
            <a:br>
              <a:rPr lang="fi-FI" noProof="0" dirty="0"/>
            </a:br>
            <a:br>
              <a:rPr lang="fi-FI" sz="2800" noProof="0" dirty="0"/>
            </a:br>
            <a:br>
              <a:rPr lang="fi-FI" sz="2800" noProof="0" dirty="0"/>
            </a:br>
            <a:br>
              <a:rPr lang="fi-FI" noProof="0" dirty="0"/>
            </a:br>
            <a:endParaRPr lang="fi-FI" noProof="0" dirty="0"/>
          </a:p>
        </p:txBody>
      </p:sp>
      <p:sp>
        <p:nvSpPr>
          <p:cNvPr id="4" name="Picture Placeholder 7">
            <a:extLst>
              <a:ext uri="{FF2B5EF4-FFF2-40B4-BE49-F238E27FC236}">
                <a16:creationId xmlns:a16="http://schemas.microsoft.com/office/drawing/2014/main" id="{D72FC982-DA0F-4EC6-9E18-B415AECBABF0}"/>
              </a:ext>
            </a:extLst>
          </p:cNvPr>
          <p:cNvSpPr>
            <a:spLocks noGrp="1"/>
          </p:cNvSpPr>
          <p:nvPr>
            <p:ph type="pic" sz="quarter" idx="13"/>
          </p:nvPr>
        </p:nvSpPr>
        <p:spPr>
          <a:xfrm>
            <a:off x="6096000" y="1"/>
            <a:ext cx="6095999" cy="5892304"/>
          </a:xfrm>
          <a:solidFill>
            <a:schemeClr val="bg1">
              <a:lumMod val="95000"/>
            </a:schemeClr>
          </a:solidFill>
        </p:spPr>
        <p:txBody>
          <a:bodyPr anchor="ctr" anchorCtr="0"/>
          <a:lstStyle>
            <a:lvl1pPr marL="0" indent="0" algn="ctr">
              <a:buNone/>
              <a:defRPr sz="1800"/>
            </a:lvl1pPr>
          </a:lstStyle>
          <a:p>
            <a:r>
              <a:rPr lang="fi-FI" noProof="0" dirty="0"/>
              <a:t>Lisää kuva napsauttamalla kuvaketta</a:t>
            </a:r>
          </a:p>
        </p:txBody>
      </p:sp>
      <p:pic>
        <p:nvPicPr>
          <p:cNvPr id="12" name="Kuva 11">
            <a:extLst>
              <a:ext uri="{FF2B5EF4-FFF2-40B4-BE49-F238E27FC236}">
                <a16:creationId xmlns:a16="http://schemas.microsoft.com/office/drawing/2014/main" id="{E2B393A6-6ADF-B88A-3417-5F8F5248A9EC}"/>
              </a:ext>
            </a:extLst>
          </p:cNvPr>
          <p:cNvPicPr>
            <a:picLocks noChangeAspect="1"/>
          </p:cNvPicPr>
          <p:nvPr userDrawn="1"/>
        </p:nvPicPr>
        <p:blipFill>
          <a:blip r:embed="rId2"/>
          <a:stretch>
            <a:fillRect/>
          </a:stretch>
        </p:blipFill>
        <p:spPr>
          <a:xfrm>
            <a:off x="6433973" y="1143986"/>
            <a:ext cx="5420051" cy="3604334"/>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
        <p:nvSpPr>
          <p:cNvPr id="14" name="Tekstiruutu 13">
            <a:extLst>
              <a:ext uri="{FF2B5EF4-FFF2-40B4-BE49-F238E27FC236}">
                <a16:creationId xmlns:a16="http://schemas.microsoft.com/office/drawing/2014/main" id="{62FBD6C5-2A9F-3F14-77B5-11F9AFA0A0EB}"/>
              </a:ext>
            </a:extLst>
          </p:cNvPr>
          <p:cNvSpPr txBox="1"/>
          <p:nvPr userDrawn="1"/>
        </p:nvSpPr>
        <p:spPr>
          <a:xfrm>
            <a:off x="515553" y="466878"/>
            <a:ext cx="4302711" cy="677108"/>
          </a:xfrm>
          <a:prstGeom prst="rect">
            <a:avLst/>
          </a:prstGeom>
          <a:noFill/>
        </p:spPr>
        <p:txBody>
          <a:bodyPr wrap="square" lIns="0" tIns="0" rIns="0" bIns="0" rtlCol="0">
            <a:spAutoFit/>
          </a:bodyPr>
          <a:lstStyle/>
          <a:p>
            <a:pPr algn="l"/>
            <a:r>
              <a:rPr lang="fi-FI" sz="4400" b="1" noProof="0" dirty="0">
                <a:solidFill>
                  <a:schemeClr val="tx2"/>
                </a:solidFill>
              </a:rPr>
              <a:t>KOHDE-hanke</a:t>
            </a:r>
            <a:endParaRPr lang="fi-FI" sz="2000" b="1" dirty="0" err="1">
              <a:solidFill>
                <a:schemeClr val="tx2"/>
              </a:solidFill>
            </a:endParaRPr>
          </a:p>
        </p:txBody>
      </p:sp>
    </p:spTree>
    <p:extLst>
      <p:ext uri="{BB962C8B-B14F-4D97-AF65-F5344CB8AC3E}">
        <p14:creationId xmlns:p14="http://schemas.microsoft.com/office/powerpoint/2010/main" val="12381647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DB878-8E84-426A-BEF0-AF1AAFA1F994}"/>
              </a:ext>
            </a:extLst>
          </p:cNvPr>
          <p:cNvSpPr>
            <a:spLocks noGrp="1"/>
          </p:cNvSpPr>
          <p:nvPr>
            <p:ph type="title"/>
          </p:nvPr>
        </p:nvSpPr>
        <p:spPr/>
        <p:txBody>
          <a:bodyPr/>
          <a:lstStyle/>
          <a:p>
            <a:r>
              <a:rPr lang="fi-FI" noProof="0"/>
              <a:t>Muokkaa ots. perustyyl. napsautt.</a:t>
            </a:r>
          </a:p>
        </p:txBody>
      </p:sp>
      <p:sp>
        <p:nvSpPr>
          <p:cNvPr id="3" name="Content Placeholder 2">
            <a:extLst>
              <a:ext uri="{FF2B5EF4-FFF2-40B4-BE49-F238E27FC236}">
                <a16:creationId xmlns:a16="http://schemas.microsoft.com/office/drawing/2014/main" id="{6E3B6CAA-4767-42B4-A19C-0CFD9AFC8229}"/>
              </a:ext>
            </a:extLst>
          </p:cNvPr>
          <p:cNvSpPr>
            <a:spLocks noGrp="1"/>
          </p:cNvSpPr>
          <p:nvPr>
            <p:ph idx="1"/>
          </p:nvPr>
        </p:nvSpPr>
        <p:spPr/>
        <p:txBody>
          <a:bodyPr/>
          <a:lstStyle/>
          <a:p>
            <a:pPr lvl="0"/>
            <a:r>
              <a:rPr lang="fi-FI" noProof="0"/>
              <a:t>Muokkaa tekstin perustyylejä napsauttamalla</a:t>
            </a:r>
          </a:p>
          <a:p>
            <a:pPr lvl="1"/>
            <a:r>
              <a:rPr lang="fi-FI" noProof="0"/>
              <a:t>toinen taso</a:t>
            </a:r>
          </a:p>
          <a:p>
            <a:pPr lvl="2"/>
            <a:r>
              <a:rPr lang="fi-FI" noProof="0"/>
              <a:t>kolmas taso</a:t>
            </a:r>
          </a:p>
          <a:p>
            <a:pPr lvl="3"/>
            <a:r>
              <a:rPr lang="fi-FI" noProof="0"/>
              <a:t>neljäs taso</a:t>
            </a:r>
          </a:p>
          <a:p>
            <a:pPr lvl="4"/>
            <a:r>
              <a:rPr lang="fi-FI" noProof="0"/>
              <a:t>viides taso</a:t>
            </a:r>
          </a:p>
        </p:txBody>
      </p:sp>
    </p:spTree>
    <p:extLst>
      <p:ext uri="{BB962C8B-B14F-4D97-AF65-F5344CB8AC3E}">
        <p14:creationId xmlns:p14="http://schemas.microsoft.com/office/powerpoint/2010/main" val="27210699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Otsikko ja teksti">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DB878-8E84-426A-BEF0-AF1AAFA1F994}"/>
              </a:ext>
            </a:extLst>
          </p:cNvPr>
          <p:cNvSpPr>
            <a:spLocks noGrp="1"/>
          </p:cNvSpPr>
          <p:nvPr>
            <p:ph type="title"/>
          </p:nvPr>
        </p:nvSpPr>
        <p:spPr/>
        <p:txBody>
          <a:bodyPr/>
          <a:lstStyle/>
          <a:p>
            <a:r>
              <a:rPr lang="fi-FI" noProof="0"/>
              <a:t>Muokkaa ots. perustyyl. napsautt.</a:t>
            </a:r>
          </a:p>
        </p:txBody>
      </p:sp>
      <p:sp>
        <p:nvSpPr>
          <p:cNvPr id="3" name="Content Placeholder 2">
            <a:extLst>
              <a:ext uri="{FF2B5EF4-FFF2-40B4-BE49-F238E27FC236}">
                <a16:creationId xmlns:a16="http://schemas.microsoft.com/office/drawing/2014/main" id="{6E3B6CAA-4767-42B4-A19C-0CFD9AFC8229}"/>
              </a:ext>
            </a:extLst>
          </p:cNvPr>
          <p:cNvSpPr>
            <a:spLocks noGrp="1"/>
          </p:cNvSpPr>
          <p:nvPr>
            <p:ph idx="1"/>
          </p:nvPr>
        </p:nvSpPr>
        <p:spPr>
          <a:xfrm>
            <a:off x="838200" y="1892808"/>
            <a:ext cx="9360000" cy="3639312"/>
          </a:xfrm>
        </p:spPr>
        <p:txBody>
          <a:bodyPr/>
          <a:lstStyle/>
          <a:p>
            <a:pPr lvl="0"/>
            <a:r>
              <a:rPr lang="fi-FI" noProof="0"/>
              <a:t>Muokkaa tekstin perustyylejä napsauttamalla</a:t>
            </a:r>
          </a:p>
          <a:p>
            <a:pPr lvl="1"/>
            <a:r>
              <a:rPr lang="fi-FI" noProof="0"/>
              <a:t>toinen taso</a:t>
            </a:r>
          </a:p>
          <a:p>
            <a:pPr lvl="2"/>
            <a:r>
              <a:rPr lang="fi-FI" noProof="0"/>
              <a:t>kolmas taso</a:t>
            </a:r>
          </a:p>
          <a:p>
            <a:pPr lvl="3"/>
            <a:r>
              <a:rPr lang="fi-FI" noProof="0"/>
              <a:t>neljäs taso</a:t>
            </a:r>
          </a:p>
          <a:p>
            <a:pPr lvl="4"/>
            <a:r>
              <a:rPr lang="fi-FI" noProof="0"/>
              <a:t>viides taso</a:t>
            </a:r>
          </a:p>
        </p:txBody>
      </p:sp>
    </p:spTree>
    <p:extLst>
      <p:ext uri="{BB962C8B-B14F-4D97-AF65-F5344CB8AC3E}">
        <p14:creationId xmlns:p14="http://schemas.microsoft.com/office/powerpoint/2010/main" val="6422648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Kaksi sisältökohdetta">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DB878-8E84-426A-BEF0-AF1AAFA1F994}"/>
              </a:ext>
            </a:extLst>
          </p:cNvPr>
          <p:cNvSpPr>
            <a:spLocks noGrp="1"/>
          </p:cNvSpPr>
          <p:nvPr>
            <p:ph type="title"/>
          </p:nvPr>
        </p:nvSpPr>
        <p:spPr/>
        <p:txBody>
          <a:bodyPr/>
          <a:lstStyle/>
          <a:p>
            <a:r>
              <a:rPr lang="fi-FI" noProof="0"/>
              <a:t>Muokkaa ots. perustyyl. napsautt.</a:t>
            </a:r>
          </a:p>
        </p:txBody>
      </p:sp>
      <p:sp>
        <p:nvSpPr>
          <p:cNvPr id="3" name="Content Placeholder 2">
            <a:extLst>
              <a:ext uri="{FF2B5EF4-FFF2-40B4-BE49-F238E27FC236}">
                <a16:creationId xmlns:a16="http://schemas.microsoft.com/office/drawing/2014/main" id="{6E3B6CAA-4767-42B4-A19C-0CFD9AFC8229}"/>
              </a:ext>
            </a:extLst>
          </p:cNvPr>
          <p:cNvSpPr>
            <a:spLocks noGrp="1"/>
          </p:cNvSpPr>
          <p:nvPr>
            <p:ph idx="1"/>
          </p:nvPr>
        </p:nvSpPr>
        <p:spPr>
          <a:xfrm>
            <a:off x="838200" y="1886786"/>
            <a:ext cx="4889066" cy="3645334"/>
          </a:xfrm>
        </p:spPr>
        <p:txBody>
          <a:bodyPr/>
          <a:lstStyle>
            <a:lvl1pPr>
              <a:lnSpc>
                <a:spcPct val="80000"/>
              </a:lnSpc>
              <a:defRPr sz="2000"/>
            </a:lvl1pPr>
            <a:lvl2pPr>
              <a:lnSpc>
                <a:spcPct val="80000"/>
              </a:lnSpc>
              <a:defRPr sz="1800"/>
            </a:lvl2pPr>
            <a:lvl3pPr>
              <a:lnSpc>
                <a:spcPct val="80000"/>
              </a:lnSpc>
              <a:defRPr sz="1800"/>
            </a:lvl3pPr>
            <a:lvl4pPr>
              <a:lnSpc>
                <a:spcPct val="80000"/>
              </a:lnSpc>
              <a:defRPr sz="1800"/>
            </a:lvl4pPr>
            <a:lvl5pPr>
              <a:lnSpc>
                <a:spcPct val="80000"/>
              </a:lnSpc>
              <a:defRPr sz="1800"/>
            </a:lvl5pPr>
          </a:lstStyle>
          <a:p>
            <a:pPr lvl="0"/>
            <a:r>
              <a:rPr lang="fi-FI" noProof="0"/>
              <a:t>Muokkaa tekstin perustyylejä napsauttamalla</a:t>
            </a:r>
          </a:p>
          <a:p>
            <a:pPr lvl="1"/>
            <a:r>
              <a:rPr lang="fi-FI" noProof="0"/>
              <a:t>toinen taso</a:t>
            </a:r>
          </a:p>
          <a:p>
            <a:pPr lvl="2"/>
            <a:r>
              <a:rPr lang="fi-FI" noProof="0"/>
              <a:t>kolmas taso</a:t>
            </a:r>
          </a:p>
          <a:p>
            <a:pPr lvl="3"/>
            <a:r>
              <a:rPr lang="fi-FI" noProof="0"/>
              <a:t>neljäs taso</a:t>
            </a:r>
          </a:p>
          <a:p>
            <a:pPr lvl="4"/>
            <a:r>
              <a:rPr lang="fi-FI" noProof="0"/>
              <a:t>viides taso</a:t>
            </a:r>
          </a:p>
        </p:txBody>
      </p:sp>
      <p:sp>
        <p:nvSpPr>
          <p:cNvPr id="6" name="Content Placeholder 2">
            <a:extLst>
              <a:ext uri="{FF2B5EF4-FFF2-40B4-BE49-F238E27FC236}">
                <a16:creationId xmlns:a16="http://schemas.microsoft.com/office/drawing/2014/main" id="{AC60B309-4C5E-46DE-A832-32BA260737F9}"/>
              </a:ext>
            </a:extLst>
          </p:cNvPr>
          <p:cNvSpPr>
            <a:spLocks noGrp="1"/>
          </p:cNvSpPr>
          <p:nvPr>
            <p:ph idx="10"/>
          </p:nvPr>
        </p:nvSpPr>
        <p:spPr>
          <a:xfrm>
            <a:off x="6230930" y="1886786"/>
            <a:ext cx="4889066" cy="3645334"/>
          </a:xfrm>
        </p:spPr>
        <p:txBody>
          <a:bodyPr/>
          <a:lstStyle>
            <a:lvl1pPr>
              <a:lnSpc>
                <a:spcPct val="80000"/>
              </a:lnSpc>
              <a:defRPr sz="2000"/>
            </a:lvl1pPr>
            <a:lvl2pPr>
              <a:lnSpc>
                <a:spcPct val="80000"/>
              </a:lnSpc>
              <a:defRPr sz="1800"/>
            </a:lvl2pPr>
            <a:lvl3pPr>
              <a:lnSpc>
                <a:spcPct val="80000"/>
              </a:lnSpc>
              <a:defRPr sz="1800"/>
            </a:lvl3pPr>
            <a:lvl4pPr>
              <a:lnSpc>
                <a:spcPct val="80000"/>
              </a:lnSpc>
              <a:defRPr sz="1800"/>
            </a:lvl4pPr>
            <a:lvl5pPr>
              <a:lnSpc>
                <a:spcPct val="80000"/>
              </a:lnSpc>
              <a:defRPr sz="1800"/>
            </a:lvl5pPr>
          </a:lstStyle>
          <a:p>
            <a:pPr lvl="0"/>
            <a:r>
              <a:rPr lang="fi-FI" noProof="0"/>
              <a:t>Muokkaa tekstin perustyylejä napsauttamalla</a:t>
            </a:r>
          </a:p>
          <a:p>
            <a:pPr lvl="1"/>
            <a:r>
              <a:rPr lang="fi-FI" noProof="0"/>
              <a:t>toinen taso</a:t>
            </a:r>
          </a:p>
          <a:p>
            <a:pPr lvl="2"/>
            <a:r>
              <a:rPr lang="fi-FI" noProof="0"/>
              <a:t>kolmas taso</a:t>
            </a:r>
          </a:p>
          <a:p>
            <a:pPr lvl="3"/>
            <a:r>
              <a:rPr lang="fi-FI" noProof="0"/>
              <a:t>neljäs taso</a:t>
            </a:r>
          </a:p>
          <a:p>
            <a:pPr lvl="4"/>
            <a:r>
              <a:rPr lang="fi-FI" noProof="0"/>
              <a:t>viides taso</a:t>
            </a:r>
          </a:p>
        </p:txBody>
      </p:sp>
    </p:spTree>
    <p:extLst>
      <p:ext uri="{BB962C8B-B14F-4D97-AF65-F5344CB8AC3E}">
        <p14:creationId xmlns:p14="http://schemas.microsoft.com/office/powerpoint/2010/main" val="15307605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Vertailu">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DB878-8E84-426A-BEF0-AF1AAFA1F994}"/>
              </a:ext>
            </a:extLst>
          </p:cNvPr>
          <p:cNvSpPr>
            <a:spLocks noGrp="1"/>
          </p:cNvSpPr>
          <p:nvPr>
            <p:ph type="title"/>
          </p:nvPr>
        </p:nvSpPr>
        <p:spPr/>
        <p:txBody>
          <a:bodyPr/>
          <a:lstStyle/>
          <a:p>
            <a:r>
              <a:rPr lang="fi-FI" noProof="0"/>
              <a:t>Muokkaa ots. perustyyl. napsautt.</a:t>
            </a:r>
          </a:p>
        </p:txBody>
      </p:sp>
      <p:sp>
        <p:nvSpPr>
          <p:cNvPr id="3" name="Content Placeholder 2">
            <a:extLst>
              <a:ext uri="{FF2B5EF4-FFF2-40B4-BE49-F238E27FC236}">
                <a16:creationId xmlns:a16="http://schemas.microsoft.com/office/drawing/2014/main" id="{6E3B6CAA-4767-42B4-A19C-0CFD9AFC8229}"/>
              </a:ext>
            </a:extLst>
          </p:cNvPr>
          <p:cNvSpPr>
            <a:spLocks noGrp="1"/>
          </p:cNvSpPr>
          <p:nvPr>
            <p:ph idx="1"/>
          </p:nvPr>
        </p:nvSpPr>
        <p:spPr>
          <a:xfrm>
            <a:off x="838200" y="2190100"/>
            <a:ext cx="4889066" cy="3342020"/>
          </a:xfrm>
        </p:spPr>
        <p:txBody>
          <a:bodyPr/>
          <a:lstStyle>
            <a:lvl1pPr>
              <a:lnSpc>
                <a:spcPct val="80000"/>
              </a:lnSpc>
              <a:defRPr sz="2000"/>
            </a:lvl1pPr>
            <a:lvl2pPr>
              <a:lnSpc>
                <a:spcPct val="80000"/>
              </a:lnSpc>
              <a:defRPr sz="1800"/>
            </a:lvl2pPr>
            <a:lvl3pPr>
              <a:lnSpc>
                <a:spcPct val="80000"/>
              </a:lnSpc>
              <a:defRPr sz="1800"/>
            </a:lvl3pPr>
            <a:lvl4pPr>
              <a:lnSpc>
                <a:spcPct val="80000"/>
              </a:lnSpc>
              <a:defRPr sz="1800"/>
            </a:lvl4pPr>
            <a:lvl5pPr>
              <a:lnSpc>
                <a:spcPct val="80000"/>
              </a:lnSpc>
              <a:defRPr sz="1800"/>
            </a:lvl5pPr>
          </a:lstStyle>
          <a:p>
            <a:pPr lvl="0"/>
            <a:r>
              <a:rPr lang="fi-FI" noProof="0"/>
              <a:t>Muokkaa tekstin perustyylejä napsauttamalla</a:t>
            </a:r>
          </a:p>
          <a:p>
            <a:pPr lvl="1"/>
            <a:r>
              <a:rPr lang="fi-FI" noProof="0"/>
              <a:t>toinen taso</a:t>
            </a:r>
          </a:p>
          <a:p>
            <a:pPr lvl="2"/>
            <a:r>
              <a:rPr lang="fi-FI" noProof="0"/>
              <a:t>kolmas taso</a:t>
            </a:r>
          </a:p>
          <a:p>
            <a:pPr lvl="3"/>
            <a:r>
              <a:rPr lang="fi-FI" noProof="0"/>
              <a:t>neljäs taso</a:t>
            </a:r>
          </a:p>
          <a:p>
            <a:pPr lvl="4"/>
            <a:r>
              <a:rPr lang="fi-FI" noProof="0"/>
              <a:t>viides taso</a:t>
            </a:r>
          </a:p>
        </p:txBody>
      </p:sp>
      <p:sp>
        <p:nvSpPr>
          <p:cNvPr id="6" name="Content Placeholder 2">
            <a:extLst>
              <a:ext uri="{FF2B5EF4-FFF2-40B4-BE49-F238E27FC236}">
                <a16:creationId xmlns:a16="http://schemas.microsoft.com/office/drawing/2014/main" id="{AC60B309-4C5E-46DE-A832-32BA260737F9}"/>
              </a:ext>
            </a:extLst>
          </p:cNvPr>
          <p:cNvSpPr>
            <a:spLocks noGrp="1"/>
          </p:cNvSpPr>
          <p:nvPr>
            <p:ph idx="10"/>
          </p:nvPr>
        </p:nvSpPr>
        <p:spPr>
          <a:xfrm>
            <a:off x="6230930" y="2190100"/>
            <a:ext cx="4889066" cy="3342020"/>
          </a:xfrm>
        </p:spPr>
        <p:txBody>
          <a:bodyPr/>
          <a:lstStyle>
            <a:lvl1pPr>
              <a:lnSpc>
                <a:spcPct val="80000"/>
              </a:lnSpc>
              <a:defRPr sz="2000"/>
            </a:lvl1pPr>
            <a:lvl2pPr>
              <a:lnSpc>
                <a:spcPct val="80000"/>
              </a:lnSpc>
              <a:defRPr sz="1800"/>
            </a:lvl2pPr>
            <a:lvl3pPr>
              <a:lnSpc>
                <a:spcPct val="80000"/>
              </a:lnSpc>
              <a:defRPr sz="1800"/>
            </a:lvl3pPr>
            <a:lvl4pPr>
              <a:lnSpc>
                <a:spcPct val="80000"/>
              </a:lnSpc>
              <a:defRPr sz="1800"/>
            </a:lvl4pPr>
            <a:lvl5pPr>
              <a:lnSpc>
                <a:spcPct val="80000"/>
              </a:lnSpc>
              <a:defRPr sz="1800"/>
            </a:lvl5pPr>
          </a:lstStyle>
          <a:p>
            <a:pPr lvl="0"/>
            <a:r>
              <a:rPr lang="fi-FI" noProof="0"/>
              <a:t>Muokkaa tekstin perustyylejä napsauttamalla</a:t>
            </a:r>
          </a:p>
          <a:p>
            <a:pPr lvl="1"/>
            <a:r>
              <a:rPr lang="fi-FI" noProof="0"/>
              <a:t>toinen taso</a:t>
            </a:r>
          </a:p>
          <a:p>
            <a:pPr lvl="2"/>
            <a:r>
              <a:rPr lang="fi-FI" noProof="0"/>
              <a:t>kolmas taso</a:t>
            </a:r>
          </a:p>
          <a:p>
            <a:pPr lvl="3"/>
            <a:r>
              <a:rPr lang="fi-FI" noProof="0"/>
              <a:t>neljäs taso</a:t>
            </a:r>
          </a:p>
          <a:p>
            <a:pPr lvl="4"/>
            <a:r>
              <a:rPr lang="fi-FI" noProof="0"/>
              <a:t>viides taso</a:t>
            </a:r>
          </a:p>
        </p:txBody>
      </p:sp>
      <p:sp>
        <p:nvSpPr>
          <p:cNvPr id="5" name="Text Placeholder 2">
            <a:extLst>
              <a:ext uri="{FF2B5EF4-FFF2-40B4-BE49-F238E27FC236}">
                <a16:creationId xmlns:a16="http://schemas.microsoft.com/office/drawing/2014/main" id="{07F3B56D-9577-4E8F-BADA-CE87085A9970}"/>
              </a:ext>
            </a:extLst>
          </p:cNvPr>
          <p:cNvSpPr>
            <a:spLocks noGrp="1"/>
          </p:cNvSpPr>
          <p:nvPr>
            <p:ph type="body" idx="11"/>
          </p:nvPr>
        </p:nvSpPr>
        <p:spPr>
          <a:xfrm>
            <a:off x="839789" y="1757429"/>
            <a:ext cx="4887478" cy="361299"/>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noProof="0"/>
              <a:t>Muokkaa tekstin perustyylejä napsauttamalla</a:t>
            </a:r>
          </a:p>
        </p:txBody>
      </p:sp>
      <p:sp>
        <p:nvSpPr>
          <p:cNvPr id="7" name="Text Placeholder 4">
            <a:extLst>
              <a:ext uri="{FF2B5EF4-FFF2-40B4-BE49-F238E27FC236}">
                <a16:creationId xmlns:a16="http://schemas.microsoft.com/office/drawing/2014/main" id="{8A5A6492-7F8A-40F8-A303-F85F69C9F3A1}"/>
              </a:ext>
            </a:extLst>
          </p:cNvPr>
          <p:cNvSpPr>
            <a:spLocks noGrp="1"/>
          </p:cNvSpPr>
          <p:nvPr>
            <p:ph type="body" sz="quarter" idx="3"/>
          </p:nvPr>
        </p:nvSpPr>
        <p:spPr>
          <a:xfrm>
            <a:off x="6230930" y="1757429"/>
            <a:ext cx="4887478" cy="361299"/>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noProof="0"/>
              <a:t>Muokkaa tekstin perustyylejä napsauttamalla</a:t>
            </a:r>
          </a:p>
        </p:txBody>
      </p:sp>
    </p:spTree>
    <p:extLst>
      <p:ext uri="{BB962C8B-B14F-4D97-AF65-F5344CB8AC3E}">
        <p14:creationId xmlns:p14="http://schemas.microsoft.com/office/powerpoint/2010/main" val="13142320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Kuvatekstillinen kuva">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DB878-8E84-426A-BEF0-AF1AAFA1F994}"/>
              </a:ext>
            </a:extLst>
          </p:cNvPr>
          <p:cNvSpPr>
            <a:spLocks noGrp="1"/>
          </p:cNvSpPr>
          <p:nvPr>
            <p:ph type="title"/>
          </p:nvPr>
        </p:nvSpPr>
        <p:spPr>
          <a:xfrm>
            <a:off x="838200" y="365125"/>
            <a:ext cx="4889066" cy="1033907"/>
          </a:xfrm>
        </p:spPr>
        <p:txBody>
          <a:bodyPr/>
          <a:lstStyle/>
          <a:p>
            <a:r>
              <a:rPr lang="fi-FI" noProof="0"/>
              <a:t>Muokkaa ots. perustyyl. napsautt.</a:t>
            </a:r>
          </a:p>
        </p:txBody>
      </p:sp>
      <p:sp>
        <p:nvSpPr>
          <p:cNvPr id="3" name="Content Placeholder 2">
            <a:extLst>
              <a:ext uri="{FF2B5EF4-FFF2-40B4-BE49-F238E27FC236}">
                <a16:creationId xmlns:a16="http://schemas.microsoft.com/office/drawing/2014/main" id="{6E3B6CAA-4767-42B4-A19C-0CFD9AFC8229}"/>
              </a:ext>
            </a:extLst>
          </p:cNvPr>
          <p:cNvSpPr>
            <a:spLocks noGrp="1"/>
          </p:cNvSpPr>
          <p:nvPr>
            <p:ph idx="1"/>
          </p:nvPr>
        </p:nvSpPr>
        <p:spPr>
          <a:xfrm>
            <a:off x="838200" y="1886786"/>
            <a:ext cx="4889066" cy="3645334"/>
          </a:xfrm>
        </p:spPr>
        <p:txBody>
          <a:bodyPr/>
          <a:lstStyle>
            <a:lvl1pPr>
              <a:lnSpc>
                <a:spcPct val="80000"/>
              </a:lnSpc>
              <a:defRPr sz="2000"/>
            </a:lvl1pPr>
            <a:lvl2pPr>
              <a:lnSpc>
                <a:spcPct val="80000"/>
              </a:lnSpc>
              <a:defRPr sz="1800"/>
            </a:lvl2pPr>
            <a:lvl3pPr>
              <a:lnSpc>
                <a:spcPct val="80000"/>
              </a:lnSpc>
              <a:defRPr sz="1800"/>
            </a:lvl3pPr>
            <a:lvl4pPr>
              <a:lnSpc>
                <a:spcPct val="80000"/>
              </a:lnSpc>
              <a:defRPr sz="1800"/>
            </a:lvl4pPr>
            <a:lvl5pPr>
              <a:lnSpc>
                <a:spcPct val="80000"/>
              </a:lnSpc>
              <a:defRPr sz="1800"/>
            </a:lvl5pPr>
          </a:lstStyle>
          <a:p>
            <a:pPr lvl="0"/>
            <a:r>
              <a:rPr lang="fi-FI" noProof="0"/>
              <a:t>Muokkaa tekstin perustyylejä napsauttamalla</a:t>
            </a:r>
          </a:p>
          <a:p>
            <a:pPr lvl="1"/>
            <a:r>
              <a:rPr lang="fi-FI" noProof="0"/>
              <a:t>toinen taso</a:t>
            </a:r>
          </a:p>
          <a:p>
            <a:pPr lvl="2"/>
            <a:r>
              <a:rPr lang="fi-FI" noProof="0"/>
              <a:t>kolmas taso</a:t>
            </a:r>
          </a:p>
          <a:p>
            <a:pPr lvl="3"/>
            <a:r>
              <a:rPr lang="fi-FI" noProof="0"/>
              <a:t>neljäs taso</a:t>
            </a:r>
          </a:p>
          <a:p>
            <a:pPr lvl="4"/>
            <a:r>
              <a:rPr lang="fi-FI" noProof="0"/>
              <a:t>viides taso</a:t>
            </a:r>
            <a:endParaRPr lang="fi-FI" noProof="0" dirty="0"/>
          </a:p>
        </p:txBody>
      </p:sp>
      <p:sp>
        <p:nvSpPr>
          <p:cNvPr id="5" name="Picture Placeholder 7">
            <a:extLst>
              <a:ext uri="{FF2B5EF4-FFF2-40B4-BE49-F238E27FC236}">
                <a16:creationId xmlns:a16="http://schemas.microsoft.com/office/drawing/2014/main" id="{013A0638-FECF-4E12-8249-5A24119A4769}"/>
              </a:ext>
            </a:extLst>
          </p:cNvPr>
          <p:cNvSpPr>
            <a:spLocks noGrp="1"/>
          </p:cNvSpPr>
          <p:nvPr>
            <p:ph type="pic" sz="quarter" idx="13"/>
          </p:nvPr>
        </p:nvSpPr>
        <p:spPr>
          <a:xfrm>
            <a:off x="6096000" y="1"/>
            <a:ext cx="6095999" cy="5892304"/>
          </a:xfrm>
          <a:solidFill>
            <a:schemeClr val="bg1">
              <a:lumMod val="95000"/>
            </a:schemeClr>
          </a:solidFill>
        </p:spPr>
        <p:txBody>
          <a:bodyPr anchor="ctr" anchorCtr="0"/>
          <a:lstStyle>
            <a:lvl1pPr marL="0" indent="0" algn="ctr">
              <a:buNone/>
              <a:defRPr sz="1800"/>
            </a:lvl1pPr>
          </a:lstStyle>
          <a:p>
            <a:r>
              <a:rPr lang="fi-FI" noProof="0"/>
              <a:t>Lisää kuva napsauttamalla kuvaketta</a:t>
            </a:r>
          </a:p>
        </p:txBody>
      </p:sp>
    </p:spTree>
    <p:extLst>
      <p:ext uri="{BB962C8B-B14F-4D97-AF65-F5344CB8AC3E}">
        <p14:creationId xmlns:p14="http://schemas.microsoft.com/office/powerpoint/2010/main" val="19569806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s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DB878-8E84-426A-BEF0-AF1AAFA1F994}"/>
              </a:ext>
            </a:extLst>
          </p:cNvPr>
          <p:cNvSpPr>
            <a:spLocks noGrp="1"/>
          </p:cNvSpPr>
          <p:nvPr>
            <p:ph type="title"/>
          </p:nvPr>
        </p:nvSpPr>
        <p:spPr>
          <a:xfrm>
            <a:off x="838200" y="365125"/>
            <a:ext cx="4889066" cy="1033907"/>
          </a:xfrm>
        </p:spPr>
        <p:txBody>
          <a:bodyPr/>
          <a:lstStyle/>
          <a:p>
            <a:r>
              <a:rPr lang="fi-FI" noProof="0"/>
              <a:t>Muokkaa ots. perustyyl. napsautt.</a:t>
            </a:r>
          </a:p>
        </p:txBody>
      </p:sp>
      <p:sp>
        <p:nvSpPr>
          <p:cNvPr id="3" name="Content Placeholder 2">
            <a:extLst>
              <a:ext uri="{FF2B5EF4-FFF2-40B4-BE49-F238E27FC236}">
                <a16:creationId xmlns:a16="http://schemas.microsoft.com/office/drawing/2014/main" id="{6E3B6CAA-4767-42B4-A19C-0CFD9AFC8229}"/>
              </a:ext>
            </a:extLst>
          </p:cNvPr>
          <p:cNvSpPr>
            <a:spLocks noGrp="1"/>
          </p:cNvSpPr>
          <p:nvPr>
            <p:ph idx="1"/>
          </p:nvPr>
        </p:nvSpPr>
        <p:spPr>
          <a:xfrm>
            <a:off x="838200" y="1886786"/>
            <a:ext cx="4889066" cy="3645334"/>
          </a:xfrm>
        </p:spPr>
        <p:txBody>
          <a:bodyPr/>
          <a:lstStyle>
            <a:lvl1pPr>
              <a:lnSpc>
                <a:spcPct val="80000"/>
              </a:lnSpc>
              <a:defRPr sz="2000"/>
            </a:lvl1pPr>
            <a:lvl2pPr>
              <a:lnSpc>
                <a:spcPct val="80000"/>
              </a:lnSpc>
              <a:defRPr sz="1800"/>
            </a:lvl2pPr>
            <a:lvl3pPr>
              <a:lnSpc>
                <a:spcPct val="80000"/>
              </a:lnSpc>
              <a:defRPr sz="1800"/>
            </a:lvl3pPr>
            <a:lvl4pPr>
              <a:lnSpc>
                <a:spcPct val="80000"/>
              </a:lnSpc>
              <a:defRPr sz="1800"/>
            </a:lvl4pPr>
            <a:lvl5pPr>
              <a:lnSpc>
                <a:spcPct val="80000"/>
              </a:lnSpc>
              <a:defRPr sz="1800"/>
            </a:lvl5pPr>
          </a:lstStyle>
          <a:p>
            <a:pPr lvl="0"/>
            <a:r>
              <a:rPr lang="fi-FI" noProof="0"/>
              <a:t>Muokkaa tekstin perustyylejä napsauttamalla</a:t>
            </a:r>
          </a:p>
          <a:p>
            <a:pPr lvl="1"/>
            <a:r>
              <a:rPr lang="fi-FI" noProof="0"/>
              <a:t>toinen taso</a:t>
            </a:r>
          </a:p>
          <a:p>
            <a:pPr lvl="2"/>
            <a:r>
              <a:rPr lang="fi-FI" noProof="0"/>
              <a:t>kolmas taso</a:t>
            </a:r>
          </a:p>
          <a:p>
            <a:pPr lvl="3"/>
            <a:r>
              <a:rPr lang="fi-FI" noProof="0"/>
              <a:t>neljäs taso</a:t>
            </a:r>
          </a:p>
          <a:p>
            <a:pPr lvl="4"/>
            <a:r>
              <a:rPr lang="fi-FI" noProof="0"/>
              <a:t>viides taso</a:t>
            </a:r>
          </a:p>
        </p:txBody>
      </p:sp>
      <p:sp>
        <p:nvSpPr>
          <p:cNvPr id="5" name="Picture Placeholder 7">
            <a:extLst>
              <a:ext uri="{FF2B5EF4-FFF2-40B4-BE49-F238E27FC236}">
                <a16:creationId xmlns:a16="http://schemas.microsoft.com/office/drawing/2014/main" id="{013A0638-FECF-4E12-8249-5A24119A4769}"/>
              </a:ext>
            </a:extLst>
          </p:cNvPr>
          <p:cNvSpPr>
            <a:spLocks noGrp="1"/>
          </p:cNvSpPr>
          <p:nvPr>
            <p:ph type="pic" sz="quarter" idx="13"/>
          </p:nvPr>
        </p:nvSpPr>
        <p:spPr>
          <a:xfrm>
            <a:off x="6345937" y="274319"/>
            <a:ext cx="5591556" cy="2633473"/>
          </a:xfrm>
          <a:solidFill>
            <a:schemeClr val="bg1">
              <a:lumMod val="95000"/>
            </a:schemeClr>
          </a:solidFill>
        </p:spPr>
        <p:txBody>
          <a:bodyPr anchor="ctr" anchorCtr="0"/>
          <a:lstStyle>
            <a:lvl1pPr marL="0" indent="0" algn="ctr">
              <a:buNone/>
              <a:defRPr sz="1800"/>
            </a:lvl1pPr>
          </a:lstStyle>
          <a:p>
            <a:r>
              <a:rPr lang="fi-FI" noProof="0"/>
              <a:t>Lisää kuva napsauttamalla kuvaketta</a:t>
            </a:r>
          </a:p>
        </p:txBody>
      </p:sp>
      <p:sp>
        <p:nvSpPr>
          <p:cNvPr id="7" name="Picture Placeholder 7">
            <a:extLst>
              <a:ext uri="{FF2B5EF4-FFF2-40B4-BE49-F238E27FC236}">
                <a16:creationId xmlns:a16="http://schemas.microsoft.com/office/drawing/2014/main" id="{AE8BC2DE-23EE-4F0E-A759-42E68FCA6E74}"/>
              </a:ext>
            </a:extLst>
          </p:cNvPr>
          <p:cNvSpPr>
            <a:spLocks noGrp="1"/>
          </p:cNvSpPr>
          <p:nvPr>
            <p:ph type="pic" sz="quarter" idx="14"/>
          </p:nvPr>
        </p:nvSpPr>
        <p:spPr>
          <a:xfrm>
            <a:off x="6345937" y="3054095"/>
            <a:ext cx="5591556" cy="2633473"/>
          </a:xfrm>
          <a:solidFill>
            <a:schemeClr val="bg1">
              <a:lumMod val="95000"/>
            </a:schemeClr>
          </a:solidFill>
        </p:spPr>
        <p:txBody>
          <a:bodyPr anchor="ctr" anchorCtr="0"/>
          <a:lstStyle>
            <a:lvl1pPr marL="0" indent="0" algn="ctr">
              <a:buNone/>
              <a:defRPr sz="1800"/>
            </a:lvl1pPr>
          </a:lstStyle>
          <a:p>
            <a:r>
              <a:rPr lang="fi-FI" noProof="0"/>
              <a:t>Lisää kuva napsauttamalla kuvaketta</a:t>
            </a:r>
          </a:p>
        </p:txBody>
      </p:sp>
    </p:spTree>
    <p:extLst>
      <p:ext uri="{BB962C8B-B14F-4D97-AF65-F5344CB8AC3E}">
        <p14:creationId xmlns:p14="http://schemas.microsoft.com/office/powerpoint/2010/main" val="14337770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2.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3.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6.xml"/><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rgbClr val="417EB5"/>
            </a:gs>
            <a:gs pos="49000">
              <a:schemeClr val="accent2">
                <a:lumMod val="40000"/>
                <a:lumOff val="60000"/>
              </a:schemeClr>
            </a:gs>
            <a:gs pos="0">
              <a:schemeClr val="accent2"/>
            </a:gs>
            <a:gs pos="100000">
              <a:srgbClr val="FFA005"/>
            </a:gs>
          </a:gsLst>
          <a:lin ang="0" scaled="0"/>
          <a:tileRect/>
        </a:gradFill>
        <a:effectLst/>
      </p:bgPr>
    </p:bg>
    <p:spTree>
      <p:nvGrpSpPr>
        <p:cNvPr id="1" name=""/>
        <p:cNvGrpSpPr/>
        <p:nvPr/>
      </p:nvGrpSpPr>
      <p:grpSpPr>
        <a:xfrm>
          <a:off x="0" y="0"/>
          <a:ext cx="0" cy="0"/>
          <a:chOff x="0" y="0"/>
          <a:chExt cx="0" cy="0"/>
        </a:xfrm>
      </p:grpSpPr>
      <p:sp>
        <p:nvSpPr>
          <p:cNvPr id="11" name="Suorakulmio 12">
            <a:extLst>
              <a:ext uri="{FF2B5EF4-FFF2-40B4-BE49-F238E27FC236}">
                <a16:creationId xmlns:a16="http://schemas.microsoft.com/office/drawing/2014/main" id="{D1E499DF-39A6-429A-A8B5-51C710E9F188}"/>
              </a:ext>
              <a:ext uri="{C183D7F6-B498-43B3-948B-1728B52AA6E4}">
                <adec:decorative xmlns:adec="http://schemas.microsoft.com/office/drawing/2017/decorative" val="1"/>
              </a:ext>
            </a:extLst>
          </p:cNvPr>
          <p:cNvSpPr/>
          <p:nvPr userDrawn="1"/>
        </p:nvSpPr>
        <p:spPr>
          <a:xfrm>
            <a:off x="0" y="5894173"/>
            <a:ext cx="12192000" cy="96382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noProof="0"/>
          </a:p>
        </p:txBody>
      </p:sp>
      <p:sp>
        <p:nvSpPr>
          <p:cNvPr id="2" name="Title Placeholder 1">
            <a:extLst>
              <a:ext uri="{FF2B5EF4-FFF2-40B4-BE49-F238E27FC236}">
                <a16:creationId xmlns:a16="http://schemas.microsoft.com/office/drawing/2014/main" id="{102BCEDC-5BF0-4641-B029-97A0073B2CA6}"/>
              </a:ext>
            </a:extLst>
          </p:cNvPr>
          <p:cNvSpPr>
            <a:spLocks noGrp="1"/>
          </p:cNvSpPr>
          <p:nvPr>
            <p:ph type="title"/>
          </p:nvPr>
        </p:nvSpPr>
        <p:spPr>
          <a:xfrm>
            <a:off x="838200" y="365125"/>
            <a:ext cx="10515600" cy="1033907"/>
          </a:xfrm>
          <a:prstGeom prst="rect">
            <a:avLst/>
          </a:prstGeom>
        </p:spPr>
        <p:txBody>
          <a:bodyPr vert="horz" lIns="0" tIns="0" rIns="0" bIns="0" rtlCol="0" anchor="b" anchorCtr="0">
            <a:noAutofit/>
          </a:bodyPr>
          <a:lstStyle/>
          <a:p>
            <a:r>
              <a:rPr lang="fi-FI" noProof="0" dirty="0"/>
              <a:t>Muokkaa </a:t>
            </a:r>
            <a:r>
              <a:rPr lang="fi-FI" noProof="0" dirty="0" err="1"/>
              <a:t>ots</a:t>
            </a:r>
            <a:r>
              <a:rPr lang="fi-FI" noProof="0" dirty="0"/>
              <a:t>. </a:t>
            </a:r>
            <a:r>
              <a:rPr lang="fi-FI" noProof="0" dirty="0" err="1"/>
              <a:t>perustyyl</a:t>
            </a:r>
            <a:r>
              <a:rPr lang="fi-FI" noProof="0" dirty="0"/>
              <a:t>. </a:t>
            </a:r>
            <a:r>
              <a:rPr lang="fi-FI" noProof="0" dirty="0" err="1"/>
              <a:t>napsautt</a:t>
            </a:r>
            <a:r>
              <a:rPr lang="fi-FI" noProof="0" dirty="0"/>
              <a:t>.</a:t>
            </a:r>
          </a:p>
        </p:txBody>
      </p:sp>
      <p:sp>
        <p:nvSpPr>
          <p:cNvPr id="3" name="Text Placeholder 2">
            <a:extLst>
              <a:ext uri="{FF2B5EF4-FFF2-40B4-BE49-F238E27FC236}">
                <a16:creationId xmlns:a16="http://schemas.microsoft.com/office/drawing/2014/main" id="{F8F58EF0-5CC6-4362-996D-AE27B9C25A25}"/>
              </a:ext>
            </a:extLst>
          </p:cNvPr>
          <p:cNvSpPr>
            <a:spLocks noGrp="1"/>
          </p:cNvSpPr>
          <p:nvPr>
            <p:ph type="body" idx="1"/>
          </p:nvPr>
        </p:nvSpPr>
        <p:spPr>
          <a:xfrm>
            <a:off x="838200" y="1892808"/>
            <a:ext cx="10515600" cy="3639312"/>
          </a:xfrm>
          <a:prstGeom prst="rect">
            <a:avLst/>
          </a:prstGeom>
        </p:spPr>
        <p:txBody>
          <a:bodyPr vert="horz" lIns="0" tIns="0" rIns="0" bIns="0" rtlCol="0">
            <a:noAutofit/>
          </a:bodyPr>
          <a:lstStyle/>
          <a:p>
            <a:pPr lvl="0"/>
            <a:r>
              <a:rPr lang="fi-FI" noProof="0" dirty="0"/>
              <a:t>Muokkaa tekstin perustyylejä napsauttamalla</a:t>
            </a:r>
          </a:p>
          <a:p>
            <a:pPr lvl="1"/>
            <a:r>
              <a:rPr lang="fi-FI" noProof="0" dirty="0"/>
              <a:t>toinen taso</a:t>
            </a:r>
          </a:p>
          <a:p>
            <a:pPr lvl="2"/>
            <a:r>
              <a:rPr lang="fi-FI" noProof="0" dirty="0"/>
              <a:t>kolmas taso</a:t>
            </a:r>
          </a:p>
          <a:p>
            <a:pPr lvl="3"/>
            <a:r>
              <a:rPr lang="fi-FI" noProof="0" dirty="0"/>
              <a:t>neljäs taso</a:t>
            </a:r>
          </a:p>
          <a:p>
            <a:pPr lvl="4"/>
            <a:r>
              <a:rPr lang="fi-FI" noProof="0" dirty="0"/>
              <a:t>viides taso</a:t>
            </a:r>
          </a:p>
        </p:txBody>
      </p:sp>
      <p:pic>
        <p:nvPicPr>
          <p:cNvPr id="7" name="Kuva 22">
            <a:extLst>
              <a:ext uri="{FF2B5EF4-FFF2-40B4-BE49-F238E27FC236}">
                <a16:creationId xmlns:a16="http://schemas.microsoft.com/office/drawing/2014/main" id="{1C046967-E22F-D446-AAE0-4AE5894A24C0}"/>
              </a:ext>
            </a:extLst>
          </p:cNvPr>
          <p:cNvPicPr>
            <a:picLocks noChangeAspect="1"/>
          </p:cNvPicPr>
          <p:nvPr userDrawn="1"/>
        </p:nvPicPr>
        <p:blipFill>
          <a:blip r:embed="rId20"/>
          <a:stretch>
            <a:fillRect/>
          </a:stretch>
        </p:blipFill>
        <p:spPr>
          <a:xfrm>
            <a:off x="170934" y="6061887"/>
            <a:ext cx="2720547" cy="620421"/>
          </a:xfrm>
          <a:prstGeom prst="rect">
            <a:avLst/>
          </a:prstGeom>
        </p:spPr>
      </p:pic>
      <p:pic>
        <p:nvPicPr>
          <p:cNvPr id="5" name="Kuva 4" descr="Kuva, joka sisältää kohteen symboli, logo, Fontti, Grafiikka&#10;&#10;Kuvaus luotu automaattisesti">
            <a:extLst>
              <a:ext uri="{FF2B5EF4-FFF2-40B4-BE49-F238E27FC236}">
                <a16:creationId xmlns:a16="http://schemas.microsoft.com/office/drawing/2014/main" id="{B91597C4-EC45-C990-DA40-C2731903A833}"/>
              </a:ext>
            </a:extLst>
          </p:cNvPr>
          <p:cNvPicPr>
            <a:picLocks noChangeAspect="1"/>
          </p:cNvPicPr>
          <p:nvPr userDrawn="1"/>
        </p:nvPicPr>
        <p:blipFill>
          <a:blip r:embed="rId21">
            <a:extLst>
              <a:ext uri="{28A0092B-C50C-407E-A947-70E740481C1C}">
                <a14:useLocalDpi xmlns:a14="http://schemas.microsoft.com/office/drawing/2010/main" val="0"/>
              </a:ext>
            </a:extLst>
          </a:blip>
          <a:stretch>
            <a:fillRect/>
          </a:stretch>
        </p:blipFill>
        <p:spPr>
          <a:xfrm>
            <a:off x="9984247" y="5894174"/>
            <a:ext cx="1861762" cy="963826"/>
          </a:xfrm>
          <a:prstGeom prst="rect">
            <a:avLst/>
          </a:prstGeom>
        </p:spPr>
      </p:pic>
      <p:pic>
        <p:nvPicPr>
          <p:cNvPr id="4" name="Kuva 3">
            <a:extLst>
              <a:ext uri="{FF2B5EF4-FFF2-40B4-BE49-F238E27FC236}">
                <a16:creationId xmlns:a16="http://schemas.microsoft.com/office/drawing/2014/main" id="{B4A04A84-6B83-41A0-B058-FCA6BB2F5845}"/>
              </a:ext>
            </a:extLst>
          </p:cNvPr>
          <p:cNvPicPr>
            <a:picLocks noChangeAspect="1"/>
          </p:cNvPicPr>
          <p:nvPr userDrawn="1"/>
        </p:nvPicPr>
        <p:blipFill>
          <a:blip r:embed="rId22"/>
          <a:stretch>
            <a:fillRect/>
          </a:stretch>
        </p:blipFill>
        <p:spPr>
          <a:xfrm>
            <a:off x="8640000" y="6120000"/>
            <a:ext cx="1286807" cy="540000"/>
          </a:xfrm>
          <a:prstGeom prst="rect">
            <a:avLst/>
          </a:prstGeom>
        </p:spPr>
      </p:pic>
    </p:spTree>
    <p:extLst>
      <p:ext uri="{BB962C8B-B14F-4D97-AF65-F5344CB8AC3E}">
        <p14:creationId xmlns:p14="http://schemas.microsoft.com/office/powerpoint/2010/main" val="3828291188"/>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Lst>
  <p:hf sldNum="0" hdr="0" ftr="0" dt="0"/>
  <p:txStyles>
    <p:titleStyle>
      <a:lvl1pPr algn="l" defTabSz="914400" rtl="0" eaLnBrk="1" latinLnBrk="0" hangingPunct="1">
        <a:lnSpc>
          <a:spcPct val="90000"/>
        </a:lnSpc>
        <a:spcBef>
          <a:spcPct val="0"/>
        </a:spcBef>
        <a:buNone/>
        <a:defRPr sz="4000" b="1" kern="1200">
          <a:solidFill>
            <a:srgbClr val="195C98"/>
          </a:solidFill>
          <a:latin typeface="+mj-lt"/>
          <a:ea typeface="+mj-ea"/>
          <a:cs typeface="+mj-cs"/>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00000"/>
        </a:lnSpc>
        <a:spcBef>
          <a:spcPts val="0"/>
        </a:spcBef>
        <a:buFont typeface="System Font Regular"/>
        <a:buChar char="−"/>
        <a:defRPr sz="2000" kern="1200">
          <a:solidFill>
            <a:schemeClr val="tx1"/>
          </a:solidFill>
          <a:latin typeface="+mn-lt"/>
          <a:ea typeface="+mn-ea"/>
          <a:cs typeface="+mn-cs"/>
        </a:defRPr>
      </a:lvl2pPr>
      <a:lvl3pPr marL="1143000" indent="-228600" algn="l" defTabSz="914400" rtl="0" eaLnBrk="1" latinLnBrk="0" hangingPunct="1">
        <a:lnSpc>
          <a:spcPct val="100000"/>
        </a:lnSpc>
        <a:spcBef>
          <a:spcPts val="0"/>
        </a:spcBef>
        <a:buFont typeface="Courier New" panose="02070309020205020404" pitchFamily="49" charset="0"/>
        <a:buChar char="o"/>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100000"/>
        </a:lnSpc>
        <a:spcBef>
          <a:spcPts val="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i-FI"/>
              <a:t>Muokkaa ots. perustyyl. napsautt.</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8/6/2025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a:p>
        </p:txBody>
      </p:sp>
    </p:spTree>
    <p:extLst>
      <p:ext uri="{BB962C8B-B14F-4D97-AF65-F5344CB8AC3E}">
        <p14:creationId xmlns:p14="http://schemas.microsoft.com/office/powerpoint/2010/main" val="2074064335"/>
      </p:ext>
    </p:extLst>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 id="2147483686" r:id="rId7"/>
    <p:sldLayoutId id="2147483687" r:id="rId8"/>
    <p:sldLayoutId id="2147483688" r:id="rId9"/>
    <p:sldLayoutId id="2147483689" r:id="rId10"/>
    <p:sldLayoutId id="2147483690"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9.xml"/><Relationship Id="rId5" Type="http://schemas.openxmlformats.org/officeDocument/2006/relationships/image" Target="../media/image8.png"/><Relationship Id="rId4" Type="http://schemas.openxmlformats.org/officeDocument/2006/relationships/image" Target="../media/image7.png"/></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microsoft.com/office/2018/10/relationships/comments" Target="../comments/modernComment_16D_38E1C200.xml"/><Relationship Id="rId1" Type="http://schemas.openxmlformats.org/officeDocument/2006/relationships/slideLayout" Target="../slideLayouts/slideLayout20.xml"/><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microsoft.com/office/2018/10/relationships/comments" Target="../comments/modernComment_17E_FE29D1F2.xml"/><Relationship Id="rId1" Type="http://schemas.openxmlformats.org/officeDocument/2006/relationships/slideLayout" Target="../slideLayouts/slideLayout20.xml"/><Relationship Id="rId5" Type="http://schemas.openxmlformats.org/officeDocument/2006/relationships/image" Target="../media/image8.png"/><Relationship Id="rId4" Type="http://schemas.openxmlformats.org/officeDocument/2006/relationships/image" Target="../media/image7.png"/></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microsoft.com/office/2018/10/relationships/comments" Target="../comments/modernComment_170_191F6DC1.xml"/><Relationship Id="rId1" Type="http://schemas.openxmlformats.org/officeDocument/2006/relationships/slideLayout" Target="../slideLayouts/slideLayout20.xml"/><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microsoft.com/office/2018/10/relationships/comments" Target="../comments/modernComment_174_D1FBE196.xml"/><Relationship Id="rId1" Type="http://schemas.openxmlformats.org/officeDocument/2006/relationships/slideLayout" Target="../slideLayouts/slideLayout20.xml"/><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microsoft.com/office/2018/10/relationships/comments" Target="../comments/modernComment_173_327D0B46.xml"/><Relationship Id="rId1" Type="http://schemas.openxmlformats.org/officeDocument/2006/relationships/slideLayout" Target="../slideLayouts/slideLayout20.xml"/><Relationship Id="rId5" Type="http://schemas.openxmlformats.org/officeDocument/2006/relationships/image" Target="../media/image8.png"/><Relationship Id="rId4" Type="http://schemas.openxmlformats.org/officeDocument/2006/relationships/image" Target="../media/image7.png"/></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pohde.fi/wp-content/uploads/2024/05/Liite-3-hyvinvointisuunnitelma_liite_6_ehkaisevan_paihdetyon_suunnitelma.pdf" TargetMode="External"/><Relationship Id="rId1" Type="http://schemas.openxmlformats.org/officeDocument/2006/relationships/slideLayout" Target="../slideLayouts/slideLayout20.xml"/><Relationship Id="rId5" Type="http://schemas.openxmlformats.org/officeDocument/2006/relationships/image" Target="../media/image8.png"/><Relationship Id="rId4" Type="http://schemas.openxmlformats.org/officeDocument/2006/relationships/image" Target="../media/image7.png"/></Relationships>
</file>

<file path=ppt/slides/_rels/slide16.xml.rels><?xml version="1.0" encoding="UTF-8" standalone="yes"?>
<Relationships xmlns="http://schemas.openxmlformats.org/package/2006/relationships"><Relationship Id="rId8" Type="http://schemas.openxmlformats.org/officeDocument/2006/relationships/hyperlink" Target="https://paihdelinkki.fi/tietopankki/tietoiskut/laheiset-ja-paihteiden-kaytto/paihteiden-kaytto-ja-varhainen-vuorovaikutus-vauvan-kanssa/" TargetMode="External"/><Relationship Id="rId13" Type="http://schemas.openxmlformats.org/officeDocument/2006/relationships/hyperlink" Target="https://www.julkari.fi/bitstream/handle/10024/149101/TUTI2024_023_Miten%20yleisi%c3%a4%20perheiden%20p%c3%a4ihdeongelmat%20ovat_s_korjattu%20290524.pdf?sequence=4&amp;isAllowed=y" TargetMode="External"/><Relationship Id="rId3" Type="http://schemas.openxmlformats.org/officeDocument/2006/relationships/hyperlink" Target="https://avi.fi/documents/25266232/147850625/Julkaisu-185_EPT+kunnissa_PSAVI_raportti_2023.pdf/edc1825c-2d5c-4c61-4d6d-374be42486db/Julkaisu-185_EPT+kunnissa_PSAVI_raportti_2023.pdf?t=1696308196419" TargetMode="External"/><Relationship Id="rId7" Type="http://schemas.openxmlformats.org/officeDocument/2006/relationships/hyperlink" Target="https://issuu.com/ensi-jaturvakotienliitto/docs/pid___kiinni___-hoitoj__rjestelm__" TargetMode="External"/><Relationship Id="rId12" Type="http://schemas.openxmlformats.org/officeDocument/2006/relationships/hyperlink" Target="https://www.nuortennetti.fi/mieli-ja-keho/paihteet/" TargetMode="External"/><Relationship Id="rId2" Type="http://schemas.openxmlformats.org/officeDocument/2006/relationships/hyperlink" Target="https://paihdelinkki.fi/tietopankki/tietoiskut/mielenterveys/samanaikainen-paihde-ja-mielenterveyden-hairio/" TargetMode="External"/><Relationship Id="rId16" Type="http://schemas.openxmlformats.org/officeDocument/2006/relationships/image" Target="../media/image7.png"/><Relationship Id="rId1" Type="http://schemas.openxmlformats.org/officeDocument/2006/relationships/slideLayout" Target="../slideLayouts/slideLayout20.xml"/><Relationship Id="rId6" Type="http://schemas.openxmlformats.org/officeDocument/2006/relationships/hyperlink" Target="https://ehyt.fi/wp-content/uploads/2022/05/Mita-on-ehkaiseva-paihdetyo-opas-kunta-ja-aluevaltuutetuille-2022-web-s.pdf" TargetMode="External"/><Relationship Id="rId11" Type="http://schemas.openxmlformats.org/officeDocument/2006/relationships/hyperlink" Target="https://www.mll.fi/vanhemmille/tietoa-lapsiperheen-elamasta/vanhemman-hyvinvointi/vanhempi-ja-paihteidenkaytto/" TargetMode="External"/><Relationship Id="rId5" Type="http://schemas.openxmlformats.org/officeDocument/2006/relationships/hyperlink" Target="https://ehyt.fi/paihde-peli-info/nikotiinituotteet/sahkosavukkeet/" TargetMode="External"/><Relationship Id="rId15" Type="http://schemas.openxmlformats.org/officeDocument/2006/relationships/image" Target="../media/image5.png"/><Relationship Id="rId10" Type="http://schemas.openxmlformats.org/officeDocument/2006/relationships/hyperlink" Target="https://www.mielenterveystalo.fi/fi/paihteet/tietoa-vanhemmalle-jolla-paihdeongelma" TargetMode="External"/><Relationship Id="rId4" Type="http://schemas.openxmlformats.org/officeDocument/2006/relationships/hyperlink" Target="https://ehyt.fi/paihde-peli-info/nikotiinituotteet/nikotiinipussit/" TargetMode="External"/><Relationship Id="rId9" Type="http://schemas.openxmlformats.org/officeDocument/2006/relationships/hyperlink" Target="https://paihdelinkki.fi/tietopankki/tietoiskut/alkoholi/alkoholiiippuvuuden-perinnollisyys/" TargetMode="External"/><Relationship Id="rId14" Type="http://schemas.openxmlformats.org/officeDocument/2006/relationships/hyperlink" Target="https://pohde.fi/wp-content/uploads/2024/01/Liite-6_Ehkaisevan-paihdetyon-suunnitelma.pdf"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www.ilmansyopaa.fi/tunne-syopariskit/tupakka-nuuska-sahkosavuke-vesipiippu/" TargetMode="External"/><Relationship Id="rId13" Type="http://schemas.openxmlformats.org/officeDocument/2006/relationships/hyperlink" Target="https://thl.fi/tutkimus-ja-kehittaminen/tutkimukset-ja-hankkeet/paihdetutkimus/tutkimustuloksia" TargetMode="External"/><Relationship Id="rId3" Type="http://schemas.openxmlformats.org/officeDocument/2006/relationships/hyperlink" Target="https://paihdelinkki.fi/tietopankki/pikatieto/kannabis/" TargetMode="External"/><Relationship Id="rId7" Type="http://schemas.openxmlformats.org/officeDocument/2006/relationships/hyperlink" Target="https://paihdelinkki.fi/tietopankki/tietoiskut/alkoholi/alkoholin-liikakayton-tunnistaminen/" TargetMode="External"/><Relationship Id="rId12" Type="http://schemas.openxmlformats.org/officeDocument/2006/relationships/hyperlink" Target="https://thl.fi/aiheet/alkoholi-tupakka-ja-riippuvuudet/tupakka/tupakkatuotteet-ja-sahkosavuke/sahkosavuke" TargetMode="External"/><Relationship Id="rId2" Type="http://schemas.openxmlformats.org/officeDocument/2006/relationships/hyperlink" Target="https://paihdelinkki.fi/tietopankki/pikatieto/alkoholi/?#gf_93" TargetMode="External"/><Relationship Id="rId16" Type="http://schemas.openxmlformats.org/officeDocument/2006/relationships/image" Target="../media/image7.png"/><Relationship Id="rId1" Type="http://schemas.openxmlformats.org/officeDocument/2006/relationships/slideLayout" Target="../slideLayouts/slideLayout20.xml"/><Relationship Id="rId6" Type="http://schemas.openxmlformats.org/officeDocument/2006/relationships/hyperlink" Target="https://www.julkari.fi/bitstream/handle/10024/140710/URN_ISBN_978-952-343-576-6.pdf?sequence=1&amp;isAllowed=y" TargetMode="External"/><Relationship Id="rId11" Type="http://schemas.openxmlformats.org/officeDocument/2006/relationships/hyperlink" Target="https://sotkanet.fi/sotkanet/fi/taulukko/?indicator=szZMLow3BAA=&amp;region=s05LAQA=&amp;year=sy5zsTbS0zUEAA==&amp;gender=t&amp;abs=f&amp;color=f&amp;buildVersion=3.1.1&amp;buildTimestamp=202407081245" TargetMode="External"/><Relationship Id="rId5" Type="http://schemas.openxmlformats.org/officeDocument/2006/relationships/hyperlink" Target="https://lasinenlapsuus.fi/tietoa-lasisesta-lapsuudesta/aikuiselle/ilmion-laajuus/" TargetMode="External"/><Relationship Id="rId15" Type="http://schemas.openxmlformats.org/officeDocument/2006/relationships/image" Target="../media/image5.png"/><Relationship Id="rId10" Type="http://schemas.openxmlformats.org/officeDocument/2006/relationships/hyperlink" Target="https://www.julkari.fi/bitstream/handle/10024/144684/URN_ISBN_978-952-343-825-5.pdf?sequence=4&amp;isAllowed=y" TargetMode="External"/><Relationship Id="rId4" Type="http://schemas.openxmlformats.org/officeDocument/2006/relationships/hyperlink" Target="https://paihdelinkki.fi/tietopankki/tietoiskut/aggressiivisuus-ja-vakivalta/perhevakivalta/" TargetMode="External"/><Relationship Id="rId9" Type="http://schemas.openxmlformats.org/officeDocument/2006/relationships/hyperlink" Target="https://stat.fi/julkaisu/cln32gnj49hev0cutpmcsm4ko" TargetMode="External"/><Relationship Id="rId14" Type="http://schemas.openxmlformats.org/officeDocument/2006/relationships/hyperlink" Target="https://thl.fi/tutkimus-ja-kehittaminen/tutkimukset-ja-hankkeet/paihdetutkimus/tutkimustuloksia/kannabis"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0.xml"/><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Layout" Target="../slideLayouts/slideLayout20.xml"/><Relationship Id="rId4" Type="http://schemas.openxmlformats.org/officeDocument/2006/relationships/image" Target="../media/image8.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www.alko.fi/vastuullisesti/alkoholihaitat-arjessa/lasten-seurassa/lydia-peli-nostaa-esiin-alkoholinkayton-vaikutukset-lapsiin#lydia-traileri" TargetMode="External"/><Relationship Id="rId1" Type="http://schemas.openxmlformats.org/officeDocument/2006/relationships/slideLayout" Target="../slideLayouts/slideLayout20.xml"/><Relationship Id="rId5" Type="http://schemas.openxmlformats.org/officeDocument/2006/relationships/image" Target="../media/image8.png"/><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microsoft.com/office/2018/10/relationships/comments" Target="../comments/modernComment_16F_D18ADC70.xml"/><Relationship Id="rId1" Type="http://schemas.openxmlformats.org/officeDocument/2006/relationships/slideLayout" Target="../slideLayouts/slideLayout20.xml"/><Relationship Id="rId5" Type="http://schemas.openxmlformats.org/officeDocument/2006/relationships/image" Target="../media/image8.png"/><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microsoft.com/office/2018/10/relationships/comments" Target="../comments/modernComment_178_EC222E09.xml"/><Relationship Id="rId1" Type="http://schemas.openxmlformats.org/officeDocument/2006/relationships/slideLayout" Target="../slideLayouts/slideLayout20.xml"/><Relationship Id="rId5" Type="http://schemas.openxmlformats.org/officeDocument/2006/relationships/image" Target="../media/image8.png"/><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microsoft.com/office/2018/10/relationships/comments" Target="../comments/modernComment_17B_97548D97.xml"/><Relationship Id="rId1" Type="http://schemas.openxmlformats.org/officeDocument/2006/relationships/slideLayout" Target="../slideLayouts/slideLayout20.xml"/><Relationship Id="rId5" Type="http://schemas.openxmlformats.org/officeDocument/2006/relationships/image" Target="../media/image8.png"/><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microsoft.com/office/2018/10/relationships/comments" Target="../comments/modernComment_17D_CD4EA362.xml"/><Relationship Id="rId1" Type="http://schemas.openxmlformats.org/officeDocument/2006/relationships/slideLayout" Target="../slideLayouts/slideLayout20.xml"/><Relationship Id="rId5" Type="http://schemas.openxmlformats.org/officeDocument/2006/relationships/image" Target="../media/image8.png"/><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microsoft.com/office/2018/10/relationships/comments" Target="../comments/modernComment_16E_F45E60D7.xml"/><Relationship Id="rId1" Type="http://schemas.openxmlformats.org/officeDocument/2006/relationships/slideLayout" Target="../slideLayouts/slideLayout20.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6160A8F6-E46E-A6C1-E7D8-6596845C5253}"/>
              </a:ext>
            </a:extLst>
          </p:cNvPr>
          <p:cNvSpPr>
            <a:spLocks noGrp="1"/>
          </p:cNvSpPr>
          <p:nvPr>
            <p:ph type="ctrTitle"/>
          </p:nvPr>
        </p:nvSpPr>
        <p:spPr>
          <a:xfrm>
            <a:off x="2383084" y="2356457"/>
            <a:ext cx="6442842" cy="3895543"/>
          </a:xfrm>
        </p:spPr>
        <p:txBody>
          <a:bodyPr>
            <a:normAutofit fontScale="90000"/>
          </a:bodyPr>
          <a:lstStyle/>
          <a:p>
            <a:r>
              <a:rPr lang="fi-FI" sz="2400" b="1" i="0" dirty="0">
                <a:solidFill>
                  <a:srgbClr val="333333"/>
                </a:solidFill>
                <a:effectLst/>
                <a:latin typeface="Aptos" panose="020B0004020202020204" pitchFamily="34" charset="0"/>
              </a:rPr>
              <a:t>26.11.2024 klo 13:30–15</a:t>
            </a:r>
            <a:br>
              <a:rPr lang="fi-FI" sz="2400" b="1" i="0" dirty="0">
                <a:solidFill>
                  <a:srgbClr val="333333"/>
                </a:solidFill>
                <a:effectLst/>
                <a:latin typeface="Aptos" panose="020B0004020202020204" pitchFamily="34" charset="0"/>
              </a:rPr>
            </a:br>
            <a:r>
              <a:rPr lang="fi-FI" sz="2400" b="1" i="0" dirty="0" err="1">
                <a:solidFill>
                  <a:srgbClr val="333333"/>
                </a:solidFill>
                <a:effectLst/>
                <a:latin typeface="Aptos" panose="020B0004020202020204" pitchFamily="34" charset="0"/>
              </a:rPr>
              <a:t>Teams</a:t>
            </a:r>
            <a:br>
              <a:rPr lang="fi-FI" sz="2400" b="1" dirty="0">
                <a:solidFill>
                  <a:srgbClr val="333333"/>
                </a:solidFill>
                <a:latin typeface="Aptos" panose="020B0004020202020204" pitchFamily="34" charset="0"/>
              </a:rPr>
            </a:br>
            <a:r>
              <a:rPr lang="fi-FI" sz="2400" b="1" i="0" dirty="0">
                <a:solidFill>
                  <a:srgbClr val="333333"/>
                </a:solidFill>
                <a:effectLst/>
                <a:latin typeface="Aptos" panose="020B0004020202020204" pitchFamily="34" charset="0"/>
              </a:rPr>
              <a:t> </a:t>
            </a:r>
            <a:br>
              <a:rPr lang="fi-FI" sz="900" b="1" i="0" dirty="0">
                <a:solidFill>
                  <a:srgbClr val="333333"/>
                </a:solidFill>
                <a:effectLst/>
                <a:latin typeface="Montserrat" panose="00000500000000000000" pitchFamily="2" charset="0"/>
              </a:rPr>
            </a:br>
            <a:r>
              <a:rPr lang="fi-FI" sz="2200" b="1" i="0" dirty="0">
                <a:solidFill>
                  <a:srgbClr val="333333"/>
                </a:solidFill>
                <a:effectLst/>
                <a:latin typeface="Montserrat" panose="00000500000000000000" pitchFamily="2" charset="0"/>
              </a:rPr>
              <a:t>Tunnista ja tue tiedolla! </a:t>
            </a:r>
            <a:br>
              <a:rPr lang="fi-FI" sz="2200" b="1" i="0" dirty="0">
                <a:solidFill>
                  <a:srgbClr val="333333"/>
                </a:solidFill>
                <a:effectLst/>
                <a:latin typeface="Montserrat" panose="00000500000000000000" pitchFamily="2" charset="0"/>
              </a:rPr>
            </a:br>
            <a:br>
              <a:rPr lang="fi-FI" sz="2200" b="1" i="0" dirty="0">
                <a:solidFill>
                  <a:srgbClr val="333333"/>
                </a:solidFill>
                <a:effectLst/>
                <a:latin typeface="Montserrat" panose="00000500000000000000" pitchFamily="2" charset="0"/>
              </a:rPr>
            </a:br>
            <a:r>
              <a:rPr lang="fi-FI" sz="2200" dirty="0">
                <a:latin typeface="Aptos" panose="020B0004020202020204" pitchFamily="34" charset="0"/>
              </a:rPr>
              <a:t>L</a:t>
            </a:r>
            <a:r>
              <a:rPr lang="fi-FI" sz="2200" b="0" i="0" dirty="0">
                <a:effectLst/>
                <a:latin typeface="Aptos" panose="020B0004020202020204" pitchFamily="34" charset="0"/>
              </a:rPr>
              <a:t>apsiperheiden ja päihteiden käytön nykytila</a:t>
            </a:r>
            <a:br>
              <a:rPr lang="fi-FI" sz="900" b="1" i="0" dirty="0">
                <a:solidFill>
                  <a:srgbClr val="333333"/>
                </a:solidFill>
                <a:effectLst/>
                <a:latin typeface="Montserrat" panose="00000500000000000000" pitchFamily="2" charset="0"/>
              </a:rPr>
            </a:br>
            <a:br>
              <a:rPr lang="fi-FI" sz="900" b="1" i="0" dirty="0">
                <a:solidFill>
                  <a:srgbClr val="333333"/>
                </a:solidFill>
                <a:effectLst/>
                <a:latin typeface="Montserrat" panose="00000500000000000000" pitchFamily="2" charset="0"/>
              </a:rPr>
            </a:br>
            <a:r>
              <a:rPr lang="fi-FI" sz="2200" b="0" i="0" dirty="0">
                <a:effectLst/>
                <a:latin typeface="Aptos" panose="020B0004020202020204" pitchFamily="34" charset="0"/>
              </a:rPr>
              <a:t>Päihteiden merkitys perheiden hyvinvointiin</a:t>
            </a:r>
            <a:br>
              <a:rPr lang="fi-FI" sz="2200" b="0" i="0" dirty="0">
                <a:effectLst/>
                <a:latin typeface="Aptos" panose="020B0004020202020204" pitchFamily="34" charset="0"/>
              </a:rPr>
            </a:br>
            <a:r>
              <a:rPr lang="fi-FI" sz="2200" b="0" i="0" dirty="0">
                <a:effectLst/>
                <a:latin typeface="Aptos" panose="020B0004020202020204" pitchFamily="34" charset="0"/>
              </a:rPr>
              <a:t> </a:t>
            </a:r>
            <a:br>
              <a:rPr lang="fi-FI" sz="2800" b="1" i="0" dirty="0">
                <a:solidFill>
                  <a:srgbClr val="333333"/>
                </a:solidFill>
                <a:effectLst/>
                <a:highlight>
                  <a:srgbClr val="FFFFFF"/>
                </a:highlight>
                <a:latin typeface="Montserrat" panose="00000500000000000000" pitchFamily="2" charset="0"/>
              </a:rPr>
            </a:br>
            <a:br>
              <a:rPr lang="fi-FI" sz="2800" b="1" i="0" dirty="0">
                <a:solidFill>
                  <a:srgbClr val="333333"/>
                </a:solidFill>
                <a:effectLst/>
                <a:highlight>
                  <a:srgbClr val="FFFFFF"/>
                </a:highlight>
                <a:latin typeface="Montserrat" panose="00000500000000000000" pitchFamily="2" charset="0"/>
              </a:rPr>
            </a:br>
            <a:r>
              <a:rPr lang="fi-FI" sz="2000" b="1" i="0" dirty="0">
                <a:solidFill>
                  <a:srgbClr val="333333"/>
                </a:solidFill>
                <a:effectLst/>
                <a:highlight>
                  <a:srgbClr val="FFFFFF"/>
                </a:highlight>
                <a:latin typeface="Montserrat" panose="00000500000000000000" pitchFamily="2" charset="0"/>
              </a:rPr>
              <a:t>Milla Dahl </a:t>
            </a:r>
            <a:br>
              <a:rPr lang="fi-FI" sz="2000" b="1" i="0" dirty="0">
                <a:solidFill>
                  <a:srgbClr val="333333"/>
                </a:solidFill>
                <a:effectLst/>
                <a:highlight>
                  <a:srgbClr val="FFFFFF"/>
                </a:highlight>
                <a:latin typeface="Montserrat" panose="00000500000000000000" pitchFamily="2" charset="0"/>
              </a:rPr>
            </a:br>
            <a:r>
              <a:rPr lang="fi-FI" sz="2000" b="1" i="0" dirty="0">
                <a:solidFill>
                  <a:srgbClr val="333333"/>
                </a:solidFill>
                <a:effectLst/>
                <a:highlight>
                  <a:srgbClr val="FFFFFF"/>
                </a:highlight>
                <a:latin typeface="Montserrat" panose="00000500000000000000" pitchFamily="2" charset="0"/>
              </a:rPr>
              <a:t>Master of Health Care </a:t>
            </a:r>
            <a:br>
              <a:rPr lang="fi-FI" sz="2000" b="1" i="0" dirty="0">
                <a:solidFill>
                  <a:srgbClr val="333333"/>
                </a:solidFill>
                <a:effectLst/>
                <a:highlight>
                  <a:srgbClr val="FFFFFF"/>
                </a:highlight>
                <a:latin typeface="Montserrat" panose="00000500000000000000" pitchFamily="2" charset="0"/>
              </a:rPr>
            </a:br>
            <a:r>
              <a:rPr lang="fi-FI" sz="2000" b="1" i="0" dirty="0">
                <a:solidFill>
                  <a:srgbClr val="333333"/>
                </a:solidFill>
                <a:effectLst/>
                <a:highlight>
                  <a:srgbClr val="FFFFFF"/>
                </a:highlight>
                <a:latin typeface="Montserrat" panose="00000500000000000000" pitchFamily="2" charset="0"/>
              </a:rPr>
              <a:t>ODL Liikuntaklinikka </a:t>
            </a:r>
            <a:br>
              <a:rPr lang="fi-FI" sz="2200" b="1" dirty="0">
                <a:solidFill>
                  <a:srgbClr val="333333"/>
                </a:solidFill>
                <a:highlight>
                  <a:srgbClr val="FFFFFF"/>
                </a:highlight>
                <a:latin typeface="Montserrat" panose="00000500000000000000" pitchFamily="2" charset="0"/>
              </a:rPr>
            </a:br>
            <a:br>
              <a:rPr lang="fi-FI" sz="2800" b="1" dirty="0">
                <a:solidFill>
                  <a:srgbClr val="333333"/>
                </a:solidFill>
                <a:highlight>
                  <a:srgbClr val="FFFFFF"/>
                </a:highlight>
                <a:latin typeface="Montserrat" panose="00000500000000000000" pitchFamily="2" charset="0"/>
              </a:rPr>
            </a:br>
            <a:r>
              <a:rPr lang="fi-FI" sz="2800" b="1" i="0" dirty="0">
                <a:solidFill>
                  <a:srgbClr val="333333"/>
                </a:solidFill>
                <a:effectLst/>
                <a:highlight>
                  <a:srgbClr val="FFFFFF"/>
                </a:highlight>
                <a:latin typeface="Montserrat" panose="00000500000000000000" pitchFamily="2" charset="0"/>
              </a:rPr>
              <a:t> </a:t>
            </a:r>
            <a:endParaRPr lang="fi-FI" sz="2800" b="1" dirty="0"/>
          </a:p>
        </p:txBody>
      </p:sp>
      <p:pic>
        <p:nvPicPr>
          <p:cNvPr id="5" name="Kuva 4" descr="Kuva, joka sisältää kohteen teksti, Fontti, Grafiikka, muotoilu&#10;&#10;Kuvaus luotu automaattisesti">
            <a:extLst>
              <a:ext uri="{FF2B5EF4-FFF2-40B4-BE49-F238E27FC236}">
                <a16:creationId xmlns:a16="http://schemas.microsoft.com/office/drawing/2014/main" id="{C27120D8-CE91-4354-A817-7D944827FF6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38391" y="473317"/>
            <a:ext cx="3421533" cy="885445"/>
          </a:xfrm>
          <a:prstGeom prst="rect">
            <a:avLst/>
          </a:prstGeom>
        </p:spPr>
      </p:pic>
      <p:pic>
        <p:nvPicPr>
          <p:cNvPr id="13" name="Kuva 12" descr="Kuva, joka sisältää kohteen halloween, kurpitsa, animaatio">
            <a:extLst>
              <a:ext uri="{FF2B5EF4-FFF2-40B4-BE49-F238E27FC236}">
                <a16:creationId xmlns:a16="http://schemas.microsoft.com/office/drawing/2014/main" id="{AF8F2F53-A068-F537-AC5B-366A1AE1808E}"/>
              </a:ext>
            </a:extLst>
          </p:cNvPr>
          <p:cNvPicPr>
            <a:picLocks noChangeAspect="1"/>
          </p:cNvPicPr>
          <p:nvPr/>
        </p:nvPicPr>
        <p:blipFill rotWithShape="1">
          <a:blip r:embed="rId3">
            <a:extLst>
              <a:ext uri="{28A0092B-C50C-407E-A947-70E740481C1C}">
                <a14:useLocalDpi xmlns:a14="http://schemas.microsoft.com/office/drawing/2010/main" val="0"/>
              </a:ext>
            </a:extLst>
          </a:blip>
          <a:srcRect l="3778" t="50176" r="49105"/>
          <a:stretch/>
        </p:blipFill>
        <p:spPr>
          <a:xfrm>
            <a:off x="119161" y="1084681"/>
            <a:ext cx="3068314" cy="3244575"/>
          </a:xfrm>
          <a:prstGeom prst="rect">
            <a:avLst/>
          </a:prstGeom>
        </p:spPr>
      </p:pic>
      <p:pic>
        <p:nvPicPr>
          <p:cNvPr id="4" name="Kuva 3">
            <a:extLst>
              <a:ext uri="{FF2B5EF4-FFF2-40B4-BE49-F238E27FC236}">
                <a16:creationId xmlns:a16="http://schemas.microsoft.com/office/drawing/2014/main" id="{8B4AA84D-B9A9-2E16-176A-361C0C381BCD}"/>
              </a:ext>
            </a:extLst>
          </p:cNvPr>
          <p:cNvPicPr>
            <a:picLocks noChangeAspect="1"/>
          </p:cNvPicPr>
          <p:nvPr/>
        </p:nvPicPr>
        <p:blipFill>
          <a:blip r:embed="rId4"/>
          <a:stretch>
            <a:fillRect/>
          </a:stretch>
        </p:blipFill>
        <p:spPr>
          <a:xfrm>
            <a:off x="5749158" y="6292333"/>
            <a:ext cx="6442842" cy="565667"/>
          </a:xfrm>
          <a:prstGeom prst="rect">
            <a:avLst/>
          </a:prstGeom>
        </p:spPr>
      </p:pic>
      <p:pic>
        <p:nvPicPr>
          <p:cNvPr id="8" name="Kuva 7">
            <a:extLst>
              <a:ext uri="{FF2B5EF4-FFF2-40B4-BE49-F238E27FC236}">
                <a16:creationId xmlns:a16="http://schemas.microsoft.com/office/drawing/2014/main" id="{9153C58F-158F-01BC-6FA5-370ECD746A09}"/>
              </a:ext>
            </a:extLst>
          </p:cNvPr>
          <p:cNvPicPr>
            <a:picLocks noChangeAspect="1"/>
          </p:cNvPicPr>
          <p:nvPr/>
        </p:nvPicPr>
        <p:blipFill>
          <a:blip r:embed="rId5"/>
          <a:stretch>
            <a:fillRect/>
          </a:stretch>
        </p:blipFill>
        <p:spPr>
          <a:xfrm>
            <a:off x="9311022" y="4040694"/>
            <a:ext cx="1778827" cy="1562175"/>
          </a:xfrm>
          <a:prstGeom prst="rect">
            <a:avLst/>
          </a:prstGeom>
        </p:spPr>
      </p:pic>
    </p:spTree>
    <p:extLst>
      <p:ext uri="{BB962C8B-B14F-4D97-AF65-F5344CB8AC3E}">
        <p14:creationId xmlns:p14="http://schemas.microsoft.com/office/powerpoint/2010/main" val="3998428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Sisällön paikkamerkki 9">
            <a:extLst>
              <a:ext uri="{FF2B5EF4-FFF2-40B4-BE49-F238E27FC236}">
                <a16:creationId xmlns:a16="http://schemas.microsoft.com/office/drawing/2014/main" id="{435677B5-7F16-4CA7-52AB-81F2E80F2625}"/>
              </a:ext>
            </a:extLst>
          </p:cNvPr>
          <p:cNvSpPr>
            <a:spLocks noGrp="1"/>
          </p:cNvSpPr>
          <p:nvPr>
            <p:ph idx="1"/>
          </p:nvPr>
        </p:nvSpPr>
        <p:spPr>
          <a:xfrm>
            <a:off x="359499" y="1168142"/>
            <a:ext cx="11118126" cy="5118041"/>
          </a:xfrm>
        </p:spPr>
        <p:txBody>
          <a:bodyPr vert="horz" lIns="91440" tIns="45720" rIns="91440" bIns="45720" rtlCol="0" anchor="t">
            <a:noAutofit/>
          </a:bodyPr>
          <a:lstStyle/>
          <a:p>
            <a:r>
              <a:rPr lang="fi-FI" sz="1400" b="1" dirty="0">
                <a:latin typeface="Aptos" panose="020B0004020202020204" pitchFamily="34" charset="0"/>
              </a:rPr>
              <a:t>Huumeet</a:t>
            </a:r>
            <a:r>
              <a:rPr lang="fi-FI" sz="1400" dirty="0">
                <a:latin typeface="Aptos" panose="020B0004020202020204" pitchFamily="34" charset="0"/>
              </a:rPr>
              <a:t> </a:t>
            </a:r>
            <a:r>
              <a:rPr lang="fi-FI" sz="1000" dirty="0">
                <a:latin typeface="Aptos" panose="020B0004020202020204" pitchFamily="34" charset="0"/>
              </a:rPr>
              <a:t>(THL, 2023B; Päihdelinkki, 2024B) </a:t>
            </a:r>
          </a:p>
          <a:p>
            <a:pPr lvl="1"/>
            <a:r>
              <a:rPr lang="fi-FI" sz="1300" dirty="0">
                <a:latin typeface="Aptos" panose="020B0004020202020204" pitchFamily="34" charset="0"/>
              </a:rPr>
              <a:t>Huumeiden käytön ja käyttötapojen moninaistuminen on lisääntynyt hiljalleen, tämä haastava tekijä terveyden ja hyvinvoinnin kannalta</a:t>
            </a:r>
          </a:p>
          <a:p>
            <a:pPr lvl="1"/>
            <a:r>
              <a:rPr lang="fi-FI" sz="1300" dirty="0">
                <a:latin typeface="Aptos" panose="020B0004020202020204" pitchFamily="34" charset="0"/>
              </a:rPr>
              <a:t>Huumeiden käyttäjä voi käyttää samaan aikaan useampaa valmistetta, sekakäyttö yleistä </a:t>
            </a:r>
          </a:p>
          <a:p>
            <a:r>
              <a:rPr lang="fi-FI" sz="1400" b="1" dirty="0">
                <a:latin typeface="Aptos" panose="020B0004020202020204" pitchFamily="34" charset="0"/>
              </a:rPr>
              <a:t>Kannabis on eniten käytetty huume Suomessa </a:t>
            </a:r>
            <a:r>
              <a:rPr lang="fi-FI" sz="1400" dirty="0">
                <a:latin typeface="Aptos" panose="020B0004020202020204" pitchFamily="34" charset="0"/>
              </a:rPr>
              <a:t>(viihde- &amp; lääkekäyttö)</a:t>
            </a:r>
            <a:r>
              <a:rPr lang="fi-FI" sz="1800" dirty="0">
                <a:latin typeface="Aptos" panose="020B0004020202020204" pitchFamily="34" charset="0"/>
              </a:rPr>
              <a:t> </a:t>
            </a:r>
            <a:r>
              <a:rPr lang="fi-FI" sz="1000" dirty="0">
                <a:latin typeface="Aptos" panose="020B0004020202020204" pitchFamily="34" charset="0"/>
              </a:rPr>
              <a:t>(Päihdelinkki, 2024B) </a:t>
            </a:r>
          </a:p>
          <a:p>
            <a:pPr lvl="1"/>
            <a:r>
              <a:rPr lang="fi-FI" sz="1300" dirty="0">
                <a:latin typeface="Aptos" panose="020B0004020202020204" pitchFamily="34" charset="0"/>
              </a:rPr>
              <a:t>Kannabis on yleisnimitys hamppukasveista: käytännössä ovat marihuanaa ja hasista (poltettavia, osa höyryttää)</a:t>
            </a:r>
          </a:p>
          <a:p>
            <a:pPr lvl="1"/>
            <a:r>
              <a:rPr lang="fi-FI" sz="1300" dirty="0">
                <a:latin typeface="Aptos" panose="020B0004020202020204" pitchFamily="34" charset="0"/>
              </a:rPr>
              <a:t>Käytetään useasti yhdessä alkoholin kanssa </a:t>
            </a:r>
          </a:p>
          <a:p>
            <a:pPr lvl="1"/>
            <a:r>
              <a:rPr lang="fi-FI" sz="1300" dirty="0">
                <a:latin typeface="Aptos" panose="020B0004020202020204" pitchFamily="34" charset="0"/>
              </a:rPr>
              <a:t>Lamauttavat keskushermostoa, on sekä piristäviä että rauhoittavia </a:t>
            </a:r>
          </a:p>
          <a:p>
            <a:pPr lvl="1"/>
            <a:r>
              <a:rPr lang="fi-FI" sz="1300" dirty="0">
                <a:latin typeface="Aptos" panose="020B0004020202020204" pitchFamily="34" charset="0"/>
              </a:rPr>
              <a:t>Raskausaikana kannabis hidastaa kasvua ja lapsuudessa voi lisätä käytöshäiriöitä ja lähimuistin ongelmia </a:t>
            </a:r>
          </a:p>
          <a:p>
            <a:r>
              <a:rPr lang="fi-FI" sz="1400" b="1" dirty="0">
                <a:latin typeface="Aptos" panose="020B0004020202020204" pitchFamily="34" charset="0"/>
              </a:rPr>
              <a:t>Vahvat huumeet ja lääkeaineet </a:t>
            </a:r>
            <a:r>
              <a:rPr lang="fi-FI" sz="1400" dirty="0">
                <a:latin typeface="Aptos" panose="020B0004020202020204" pitchFamily="34" charset="0"/>
              </a:rPr>
              <a:t>eli opioidit aiheuttavat vastasyntyneelle vieroitusoireita</a:t>
            </a:r>
          </a:p>
          <a:p>
            <a:pPr lvl="1"/>
            <a:r>
              <a:rPr lang="fi-FI" sz="1300" dirty="0">
                <a:latin typeface="Aptos" panose="020B0004020202020204" pitchFamily="34" charset="0"/>
              </a:rPr>
              <a:t>Valvottu, raskauden aikainen opioidikorvaushoito on hyödyksi äidille ja vauvalle </a:t>
            </a:r>
          </a:p>
          <a:p>
            <a:pPr lvl="1"/>
            <a:r>
              <a:rPr lang="fi-FI" sz="1300" dirty="0">
                <a:latin typeface="Aptos" panose="020B0004020202020204" pitchFamily="34" charset="0"/>
              </a:rPr>
              <a:t>Noin 1/3 kaikista huumeiden käyttäjistä ovat naisia </a:t>
            </a:r>
          </a:p>
          <a:p>
            <a:pPr lvl="1"/>
            <a:r>
              <a:rPr lang="fi-FI" sz="1300" dirty="0">
                <a:latin typeface="Aptos" panose="020B0004020202020204" pitchFamily="34" charset="0"/>
              </a:rPr>
              <a:t>Äidin päihteiden käyttö on yleisin syy pienten lasten huostaanottoihin Suomessa </a:t>
            </a:r>
          </a:p>
          <a:p>
            <a:r>
              <a:rPr lang="fi-FI" sz="1400" b="1" dirty="0">
                <a:latin typeface="Aptos" panose="020B0004020202020204" pitchFamily="34" charset="0"/>
              </a:rPr>
              <a:t>Kaikki huumeet vaarantavat </a:t>
            </a:r>
            <a:r>
              <a:rPr lang="fi-FI" sz="1400" dirty="0">
                <a:latin typeface="Aptos" panose="020B0004020202020204" pitchFamily="34" charset="0"/>
              </a:rPr>
              <a:t>vauvan, lapsen tai aikuisen terveyden</a:t>
            </a:r>
          </a:p>
          <a:p>
            <a:r>
              <a:rPr lang="fi-FI" sz="1400" b="1" dirty="0">
                <a:latin typeface="Aptos" panose="020B0004020202020204" pitchFamily="34" charset="0"/>
              </a:rPr>
              <a:t>Pidä kiinni-ensikotien malli on auttanut 2500 äitiä ja vauvaa </a:t>
            </a:r>
            <a:r>
              <a:rPr lang="fi-FI" sz="1000" dirty="0">
                <a:latin typeface="Aptos" panose="020B0004020202020204" pitchFamily="34" charset="0"/>
              </a:rPr>
              <a:t>(Ensi- ja turvakodit, 2024) </a:t>
            </a:r>
            <a:endParaRPr lang="fi-FI" sz="1000" b="1" dirty="0">
              <a:latin typeface="Aptos" panose="020B0004020202020204" pitchFamily="34" charset="0"/>
            </a:endParaRPr>
          </a:p>
          <a:p>
            <a:pPr lvl="1"/>
            <a:r>
              <a:rPr lang="fi-FI" sz="1300" dirty="0">
                <a:latin typeface="Aptos" panose="020B0004020202020204" pitchFamily="34" charset="0"/>
              </a:rPr>
              <a:t>6 % odottavista äideistä ovat päihderiippuvaisia </a:t>
            </a:r>
          </a:p>
          <a:p>
            <a:pPr lvl="1"/>
            <a:r>
              <a:rPr lang="fi-FI" sz="1300" dirty="0">
                <a:latin typeface="Aptos" panose="020B0004020202020204" pitchFamily="34" charset="0"/>
              </a:rPr>
              <a:t>Hoitomallissa yhdistyvät päihdekuntoutus ja varhaisen vuorovaikutuksen tukeminen ja vanhemmuuden tukeminen</a:t>
            </a:r>
          </a:p>
          <a:p>
            <a:pPr lvl="1"/>
            <a:r>
              <a:rPr lang="fi-FI" sz="1300" dirty="0">
                <a:latin typeface="Aptos" panose="020B0004020202020204" pitchFamily="34" charset="0"/>
              </a:rPr>
              <a:t>Kuntoutus vähentää huostaanottoja ja antaa vauvoille mahdollisuuden elää omien vanhempien kanssa </a:t>
            </a:r>
          </a:p>
          <a:p>
            <a:pPr lvl="1"/>
            <a:r>
              <a:rPr lang="fi-FI" sz="1300" dirty="0">
                <a:latin typeface="Aptos" panose="020B0004020202020204" pitchFamily="34" charset="0"/>
              </a:rPr>
              <a:t>Oulussa Ensikoti Orvokki (kuntoutusjaksolle hakeudutaan lastensuojelun ja/tai päihdepalveluiden kautta)</a:t>
            </a:r>
            <a:endParaRPr lang="fi-FI" sz="1300" dirty="0"/>
          </a:p>
          <a:p>
            <a:pPr marL="457200" lvl="1" indent="0">
              <a:buNone/>
            </a:pPr>
            <a:endParaRPr lang="fi-FI" sz="1800" dirty="0"/>
          </a:p>
        </p:txBody>
      </p:sp>
      <p:pic>
        <p:nvPicPr>
          <p:cNvPr id="4" name="Kuva 3" descr="Kuva, joka sisältää kohteen teksti, Fontti, Grafiikka, muotoilu">
            <a:extLst>
              <a:ext uri="{FF2B5EF4-FFF2-40B4-BE49-F238E27FC236}">
                <a16:creationId xmlns:a16="http://schemas.microsoft.com/office/drawing/2014/main" id="{66EE9A76-C030-7F10-032B-64DA2ABB1DE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62004" y="6286183"/>
            <a:ext cx="1833996" cy="474612"/>
          </a:xfrm>
          <a:prstGeom prst="rect">
            <a:avLst/>
          </a:prstGeom>
        </p:spPr>
      </p:pic>
      <p:sp>
        <p:nvSpPr>
          <p:cNvPr id="5" name="Tekstiruutu 4">
            <a:extLst>
              <a:ext uri="{FF2B5EF4-FFF2-40B4-BE49-F238E27FC236}">
                <a16:creationId xmlns:a16="http://schemas.microsoft.com/office/drawing/2014/main" id="{E0B9B861-BB48-0E8D-02D0-5512376ACAF5}"/>
              </a:ext>
            </a:extLst>
          </p:cNvPr>
          <p:cNvSpPr txBox="1"/>
          <p:nvPr/>
        </p:nvSpPr>
        <p:spPr>
          <a:xfrm>
            <a:off x="295587" y="374975"/>
            <a:ext cx="9952780" cy="49244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2600" b="1" dirty="0">
                <a:solidFill>
                  <a:prstClr val="black"/>
                </a:solidFill>
                <a:latin typeface="Calibri" panose="020F0502020204030204"/>
              </a:rPr>
              <a:t>Yleisimmät päihteet: Huumausaineet </a:t>
            </a:r>
            <a:endParaRPr kumimoji="0" lang="fi-FI" sz="26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2" name="Kuva 1">
            <a:extLst>
              <a:ext uri="{FF2B5EF4-FFF2-40B4-BE49-F238E27FC236}">
                <a16:creationId xmlns:a16="http://schemas.microsoft.com/office/drawing/2014/main" id="{6F5AC9E5-BDC1-EB1E-2650-13CA3D1B4406}"/>
              </a:ext>
            </a:extLst>
          </p:cNvPr>
          <p:cNvPicPr>
            <a:picLocks noChangeAspect="1"/>
          </p:cNvPicPr>
          <p:nvPr/>
        </p:nvPicPr>
        <p:blipFill>
          <a:blip r:embed="rId4"/>
          <a:stretch>
            <a:fillRect/>
          </a:stretch>
        </p:blipFill>
        <p:spPr>
          <a:xfrm>
            <a:off x="6223824" y="6236803"/>
            <a:ext cx="5968176" cy="523992"/>
          </a:xfrm>
          <a:prstGeom prst="rect">
            <a:avLst/>
          </a:prstGeom>
        </p:spPr>
      </p:pic>
    </p:spTree>
    <p:extLst>
      <p:ext uri="{BB962C8B-B14F-4D97-AF65-F5344CB8AC3E}">
        <p14:creationId xmlns:p14="http://schemas.microsoft.com/office/powerpoint/2010/main" val="954319360"/>
      </p:ext>
    </p:extLst>
  </p:cSld>
  <p:clrMapOvr>
    <a:masterClrMapping/>
  </p:clrMapOvr>
  <p:extLst>
    <p:ext uri="{6950BFC3-D8DA-4A85-94F7-54DA5524770B}">
      <p188:commentRel xmlns:p188="http://schemas.microsoft.com/office/powerpoint/2018/8/main" r:id="rId2"/>
    </p:ext>
  </p:extLst>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Sisällön paikkamerkki 9">
            <a:extLst>
              <a:ext uri="{FF2B5EF4-FFF2-40B4-BE49-F238E27FC236}">
                <a16:creationId xmlns:a16="http://schemas.microsoft.com/office/drawing/2014/main" id="{435677B5-7F16-4CA7-52AB-81F2E80F2625}"/>
              </a:ext>
            </a:extLst>
          </p:cNvPr>
          <p:cNvSpPr>
            <a:spLocks noGrp="1"/>
          </p:cNvSpPr>
          <p:nvPr>
            <p:ph idx="1"/>
          </p:nvPr>
        </p:nvSpPr>
        <p:spPr>
          <a:xfrm>
            <a:off x="295587" y="1259582"/>
            <a:ext cx="11600826" cy="5118041"/>
          </a:xfrm>
        </p:spPr>
        <p:txBody>
          <a:bodyPr vert="horz" lIns="91440" tIns="45720" rIns="91440" bIns="45720" rtlCol="0" anchor="t">
            <a:noAutofit/>
          </a:bodyPr>
          <a:lstStyle/>
          <a:p>
            <a:r>
              <a:rPr lang="fi-FI" sz="1400" b="1" dirty="0"/>
              <a:t>Tupakkatuotteista savukkeet ovat suosituimpia </a:t>
            </a:r>
            <a:r>
              <a:rPr lang="fi-FI" sz="1000" dirty="0"/>
              <a:t>(Syöpäjärjestöt,2024)</a:t>
            </a:r>
            <a:endParaRPr lang="fi-FI" sz="1000" b="1" dirty="0"/>
          </a:p>
          <a:p>
            <a:r>
              <a:rPr lang="fi-FI" sz="1400" b="1" dirty="0"/>
              <a:t>Nikotiini</a:t>
            </a:r>
            <a:r>
              <a:rPr lang="fi-FI" sz="1400" dirty="0"/>
              <a:t> on piristävä aine, joka häiritsee aivojen ja keskushermoston kehittymistä, heikentää lisääntymisterveyttä, aiheuttaa keskittymisvaikeuksia</a:t>
            </a:r>
          </a:p>
          <a:p>
            <a:r>
              <a:rPr lang="fi-FI" sz="1400" b="1" dirty="0"/>
              <a:t>Tupakkatuotteet ovat voimakkaasti</a:t>
            </a:r>
            <a:r>
              <a:rPr lang="fi-FI" sz="1400" dirty="0"/>
              <a:t> riippuvuutta aiheuttavia ja aiheuttavat terveyshaittoja (keuhko-ongelmat; </a:t>
            </a:r>
            <a:r>
              <a:rPr lang="fi-FI" sz="1400" dirty="0" err="1"/>
              <a:t>Evali</a:t>
            </a:r>
            <a:r>
              <a:rPr lang="fi-FI" sz="1400" dirty="0"/>
              <a:t>, verenkierto..) </a:t>
            </a:r>
          </a:p>
          <a:p>
            <a:r>
              <a:rPr lang="fi-FI" sz="1400" b="1" dirty="0"/>
              <a:t>Yhteiskäyttö yleistä </a:t>
            </a:r>
            <a:r>
              <a:rPr lang="fi-FI" sz="1400" dirty="0"/>
              <a:t>(nuuska ja tupakka, nikotiinimäärät valtavia elimistössä)</a:t>
            </a:r>
          </a:p>
          <a:p>
            <a:pPr lvl="1"/>
            <a:r>
              <a:rPr lang="fi-FI" sz="1400" dirty="0"/>
              <a:t>Lapsi passiivinen tupakoitsija (altistuu tupakansavulle kotona ja autossa, tupakan savu syöpää aiheuttava) </a:t>
            </a:r>
          </a:p>
          <a:p>
            <a:r>
              <a:rPr lang="fi-FI" sz="1400" b="1" dirty="0"/>
              <a:t>Nuuska</a:t>
            </a:r>
            <a:r>
              <a:rPr lang="fi-FI" sz="1400" dirty="0"/>
              <a:t> </a:t>
            </a:r>
          </a:p>
          <a:p>
            <a:pPr lvl="1"/>
            <a:r>
              <a:rPr lang="fi-FI" sz="1300" dirty="0"/>
              <a:t>Yleisintä nuuskan käyttö 20-34-vuotiailla miehillä, ei ehkäise tupakoinnin haittoja, ei ole ”turvallisempi” kuin tupakka </a:t>
            </a:r>
          </a:p>
          <a:p>
            <a:r>
              <a:rPr lang="fi-FI" sz="1400" b="1" dirty="0"/>
              <a:t>Sähkösavukkeet</a:t>
            </a:r>
            <a:r>
              <a:rPr lang="fi-FI" sz="1400" dirty="0"/>
              <a:t> </a:t>
            </a:r>
            <a:r>
              <a:rPr lang="fi-FI" sz="1400" b="1" dirty="0"/>
              <a:t>eli </a:t>
            </a:r>
            <a:r>
              <a:rPr lang="fi-FI" sz="1400" b="1" dirty="0" err="1"/>
              <a:t>Vape</a:t>
            </a:r>
            <a:r>
              <a:rPr lang="fi-FI" sz="1400" b="1" dirty="0"/>
              <a:t> </a:t>
            </a:r>
            <a:r>
              <a:rPr lang="fi-FI" sz="1400" dirty="0"/>
              <a:t>(höyrystin= </a:t>
            </a:r>
            <a:r>
              <a:rPr lang="fi-FI" sz="1400" dirty="0" err="1"/>
              <a:t>vaporizer</a:t>
            </a:r>
            <a:r>
              <a:rPr lang="fi-FI" sz="1400" dirty="0"/>
              <a:t>) </a:t>
            </a:r>
            <a:r>
              <a:rPr lang="fi-FI" sz="1000" dirty="0"/>
              <a:t>(THL, 2024; Ehyt ry, 2024)</a:t>
            </a:r>
          </a:p>
          <a:p>
            <a:pPr lvl="1"/>
            <a:r>
              <a:rPr lang="fi-FI" sz="1300" dirty="0"/>
              <a:t>Kerta- ja monikäyttöisiä, ei sisällä tupakkaa, mutta nesteissä voi olla nikotiinia tai nikotiinittomia</a:t>
            </a:r>
          </a:p>
          <a:p>
            <a:pPr lvl="1"/>
            <a:r>
              <a:rPr lang="fi-FI" sz="1300" dirty="0"/>
              <a:t>Sisältävät terveydelle haitallisia aineita ja heikentävät keuhkojen toimintaa</a:t>
            </a:r>
          </a:p>
          <a:p>
            <a:pPr lvl="1"/>
            <a:r>
              <a:rPr lang="fi-FI" sz="1300" dirty="0"/>
              <a:t>Yhden laitteen aine voi riittää tuhansiin käyttökertoihin</a:t>
            </a:r>
          </a:p>
          <a:p>
            <a:pPr lvl="1"/>
            <a:r>
              <a:rPr lang="fi-FI" sz="1300" dirty="0"/>
              <a:t>Nuoret käyttävät enemmän kuin aikuiset </a:t>
            </a:r>
          </a:p>
          <a:p>
            <a:r>
              <a:rPr lang="fi-FI" sz="1400" b="1" dirty="0"/>
              <a:t>Nikotiinipussit </a:t>
            </a:r>
            <a:r>
              <a:rPr lang="fi-FI" sz="1000" dirty="0"/>
              <a:t>(Ehyt ry, 2024)</a:t>
            </a:r>
          </a:p>
          <a:p>
            <a:pPr lvl="1"/>
            <a:r>
              <a:rPr lang="fi-FI" sz="1400" dirty="0"/>
              <a:t>Sisältää nikotiinia ja sitä on yleensä enemmän kuin nuuskassa (tupakassa 10mg nikotiinia </a:t>
            </a:r>
            <a:r>
              <a:rPr lang="fi-FI" sz="1400" dirty="0" err="1"/>
              <a:t>vrs</a:t>
            </a:r>
            <a:r>
              <a:rPr lang="fi-FI" sz="1400" dirty="0"/>
              <a:t>. Nikotiinipussi 3-50 mg nikotiinia)</a:t>
            </a:r>
          </a:p>
          <a:p>
            <a:pPr lvl="1"/>
            <a:r>
              <a:rPr lang="fi-FI" sz="1400" dirty="0"/>
              <a:t>Nikotiinimäärät eivät näy pakkauksista, mikä lisää riskiä myrkytykselle (nuorille myrkytys jo 60mg annoksesta)</a:t>
            </a:r>
          </a:p>
          <a:p>
            <a:pPr lvl="1"/>
            <a:r>
              <a:rPr lang="fi-FI" sz="1400" dirty="0"/>
              <a:t>Maustetaan erilaisilla aineilla houkuttelevuuden lisäämiseksi (karkki, laku, mansikka, pekoni…)</a:t>
            </a:r>
          </a:p>
          <a:p>
            <a:pPr lvl="1"/>
            <a:r>
              <a:rPr lang="fi-FI" sz="1400" dirty="0"/>
              <a:t>Vauvoille ja pikkulapsille aiheuttavat hengenvaaran, jos pääsevät näihin käsiksi (raskausaikana myös vaikuttaa sikiön kasvuun)</a:t>
            </a:r>
          </a:p>
        </p:txBody>
      </p:sp>
      <p:pic>
        <p:nvPicPr>
          <p:cNvPr id="4" name="Kuva 3" descr="Kuva, joka sisältää kohteen teksti, Fontti, Grafiikka, muotoilu">
            <a:extLst>
              <a:ext uri="{FF2B5EF4-FFF2-40B4-BE49-F238E27FC236}">
                <a16:creationId xmlns:a16="http://schemas.microsoft.com/office/drawing/2014/main" id="{66EE9A76-C030-7F10-032B-64DA2ABB1DE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62004" y="6286183"/>
            <a:ext cx="1833996" cy="474612"/>
          </a:xfrm>
          <a:prstGeom prst="rect">
            <a:avLst/>
          </a:prstGeom>
        </p:spPr>
      </p:pic>
      <p:sp>
        <p:nvSpPr>
          <p:cNvPr id="5" name="Tekstiruutu 4">
            <a:extLst>
              <a:ext uri="{FF2B5EF4-FFF2-40B4-BE49-F238E27FC236}">
                <a16:creationId xmlns:a16="http://schemas.microsoft.com/office/drawing/2014/main" id="{E0B9B861-BB48-0E8D-02D0-5512376ACAF5}"/>
              </a:ext>
            </a:extLst>
          </p:cNvPr>
          <p:cNvSpPr txBox="1"/>
          <p:nvPr/>
        </p:nvSpPr>
        <p:spPr>
          <a:xfrm>
            <a:off x="295587" y="374975"/>
            <a:ext cx="10343838" cy="49244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2600" b="1" dirty="0">
                <a:solidFill>
                  <a:prstClr val="black"/>
                </a:solidFill>
                <a:latin typeface="Calibri" panose="020F0502020204030204"/>
              </a:rPr>
              <a:t>Yleisimmät päihteet: Tupakkatuotteet </a:t>
            </a:r>
            <a:r>
              <a:rPr lang="fi-FI" b="1" dirty="0">
                <a:solidFill>
                  <a:prstClr val="black"/>
                </a:solidFill>
                <a:latin typeface="Calibri" panose="020F0502020204030204"/>
              </a:rPr>
              <a:t>(</a:t>
            </a:r>
            <a:r>
              <a:rPr lang="fi-FI" b="1" dirty="0"/>
              <a:t>tupakka, nuuska, sähkötupakka, nikotiinipussit)</a:t>
            </a:r>
            <a:endParaRPr kumimoji="0" lang="fi-FI"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2" name="Kuva 1">
            <a:extLst>
              <a:ext uri="{FF2B5EF4-FFF2-40B4-BE49-F238E27FC236}">
                <a16:creationId xmlns:a16="http://schemas.microsoft.com/office/drawing/2014/main" id="{6F5AC9E5-BDC1-EB1E-2650-13CA3D1B4406}"/>
              </a:ext>
            </a:extLst>
          </p:cNvPr>
          <p:cNvPicPr>
            <a:picLocks noChangeAspect="1"/>
          </p:cNvPicPr>
          <p:nvPr/>
        </p:nvPicPr>
        <p:blipFill>
          <a:blip r:embed="rId4"/>
          <a:stretch>
            <a:fillRect/>
          </a:stretch>
        </p:blipFill>
        <p:spPr>
          <a:xfrm>
            <a:off x="6223824" y="6236803"/>
            <a:ext cx="5968176" cy="523992"/>
          </a:xfrm>
          <a:prstGeom prst="rect">
            <a:avLst/>
          </a:prstGeom>
        </p:spPr>
      </p:pic>
      <p:pic>
        <p:nvPicPr>
          <p:cNvPr id="3" name="Kuva 2">
            <a:extLst>
              <a:ext uri="{FF2B5EF4-FFF2-40B4-BE49-F238E27FC236}">
                <a16:creationId xmlns:a16="http://schemas.microsoft.com/office/drawing/2014/main" id="{8CF3FBCA-CF92-6734-D3E0-93FFB908E3DD}"/>
              </a:ext>
            </a:extLst>
          </p:cNvPr>
          <p:cNvPicPr>
            <a:picLocks noChangeAspect="1"/>
          </p:cNvPicPr>
          <p:nvPr/>
        </p:nvPicPr>
        <p:blipFill>
          <a:blip r:embed="rId5"/>
          <a:stretch>
            <a:fillRect/>
          </a:stretch>
        </p:blipFill>
        <p:spPr>
          <a:xfrm>
            <a:off x="10144125" y="3294448"/>
            <a:ext cx="1551730" cy="1362737"/>
          </a:xfrm>
          <a:prstGeom prst="rect">
            <a:avLst/>
          </a:prstGeom>
        </p:spPr>
      </p:pic>
    </p:spTree>
    <p:extLst>
      <p:ext uri="{BB962C8B-B14F-4D97-AF65-F5344CB8AC3E}">
        <p14:creationId xmlns:p14="http://schemas.microsoft.com/office/powerpoint/2010/main" val="4264153586"/>
      </p:ext>
    </p:extLst>
  </p:cSld>
  <p:clrMapOvr>
    <a:masterClrMapping/>
  </p:clrMapOvr>
  <p:extLst>
    <p:ext uri="{6950BFC3-D8DA-4A85-94F7-54DA5524770B}">
      <p188:commentRel xmlns:p188="http://schemas.microsoft.com/office/powerpoint/2018/8/main" r:id="rId2"/>
    </p:ext>
  </p:extLst>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Sisällön paikkamerkki 9">
            <a:extLst>
              <a:ext uri="{FF2B5EF4-FFF2-40B4-BE49-F238E27FC236}">
                <a16:creationId xmlns:a16="http://schemas.microsoft.com/office/drawing/2014/main" id="{435677B5-7F16-4CA7-52AB-81F2E80F2625}"/>
              </a:ext>
            </a:extLst>
          </p:cNvPr>
          <p:cNvSpPr>
            <a:spLocks noGrp="1"/>
          </p:cNvSpPr>
          <p:nvPr>
            <p:ph idx="1"/>
          </p:nvPr>
        </p:nvSpPr>
        <p:spPr>
          <a:xfrm>
            <a:off x="323171" y="1092957"/>
            <a:ext cx="11673483" cy="5079134"/>
          </a:xfrm>
        </p:spPr>
        <p:txBody>
          <a:bodyPr vert="horz" lIns="91440" tIns="45720" rIns="91440" bIns="45720" rtlCol="0" anchor="t">
            <a:noAutofit/>
          </a:bodyPr>
          <a:lstStyle/>
          <a:p>
            <a:r>
              <a:rPr lang="fi-FI" sz="1400" b="1" dirty="0">
                <a:latin typeface="Aptos" panose="020B0004020202020204" pitchFamily="34" charset="0"/>
              </a:rPr>
              <a:t>Päihteiden käyttö rikkoo yleensä perheen tavalla tai toisella </a:t>
            </a:r>
            <a:r>
              <a:rPr lang="fi-FI" sz="1000" dirty="0">
                <a:latin typeface="Aptos" panose="020B0004020202020204" pitchFamily="34" charset="0"/>
              </a:rPr>
              <a:t>(MLL, 2024; Mielenterveystalo.fi, 2024)</a:t>
            </a:r>
            <a:endParaRPr lang="fi-FI" sz="1000" b="1" dirty="0">
              <a:latin typeface="Aptos" panose="020B0004020202020204" pitchFamily="34" charset="0"/>
            </a:endParaRPr>
          </a:p>
          <a:p>
            <a:pPr lvl="1"/>
            <a:r>
              <a:rPr lang="fi-FI" sz="1400" dirty="0">
                <a:latin typeface="Aptos" panose="020B0004020202020204" pitchFamily="34" charset="0"/>
              </a:rPr>
              <a:t>Käyttäjä voi olla vanhempi, vanhemmat, isovanhempi tai lapsi/ nuori </a:t>
            </a:r>
          </a:p>
          <a:p>
            <a:pPr lvl="1"/>
            <a:r>
              <a:rPr lang="fi-FI" sz="1400" dirty="0">
                <a:latin typeface="Aptos" panose="020B0004020202020204" pitchFamily="34" charset="0"/>
              </a:rPr>
              <a:t>Vanhempien päihteiden käyttöön liittyy suurentunut riski lapsen kaltoinkohteluun, lapsen fyysisen ja emotionaalisen hoidon laiminlyöntiin</a:t>
            </a:r>
          </a:p>
          <a:p>
            <a:pPr lvl="1"/>
            <a:r>
              <a:rPr lang="fi-FI" sz="1400" dirty="0">
                <a:latin typeface="Aptos" panose="020B0004020202020204" pitchFamily="34" charset="0"/>
              </a:rPr>
              <a:t>Parisuhteen kriisit, parisuhde- ja perheväkivalta</a:t>
            </a:r>
          </a:p>
          <a:p>
            <a:pPr lvl="1"/>
            <a:r>
              <a:rPr lang="fi-FI" sz="1400" dirty="0">
                <a:latin typeface="Aptos" panose="020B0004020202020204" pitchFamily="34" charset="0"/>
              </a:rPr>
              <a:t>Päihdeo</a:t>
            </a:r>
            <a:r>
              <a:rPr lang="fi-FI" sz="1400" dirty="0">
                <a:effectLst/>
                <a:latin typeface="Aptos" panose="020B0004020202020204" pitchFamily="34" charset="0"/>
              </a:rPr>
              <a:t>ngelma ei välttämättä katoa hoitoon pääsyn myötä, vaikka saattaa hetkellisesti helpottaa </a:t>
            </a:r>
          </a:p>
          <a:p>
            <a:pPr lvl="1"/>
            <a:r>
              <a:rPr lang="fi-FI" sz="1400" dirty="0">
                <a:effectLst/>
                <a:latin typeface="Aptos" panose="020B0004020202020204" pitchFamily="34" charset="0"/>
              </a:rPr>
              <a:t>Toipuminen voi kestää useita vuosia tai sitä ei koskaan tapahdu. </a:t>
            </a:r>
            <a:r>
              <a:rPr lang="fi-FI" sz="1400" dirty="0">
                <a:latin typeface="Aptos" panose="020B0004020202020204" pitchFamily="34" charset="0"/>
              </a:rPr>
              <a:t>V</a:t>
            </a:r>
            <a:r>
              <a:rPr lang="fi-FI" sz="1400" dirty="0">
                <a:effectLst/>
                <a:latin typeface="Aptos" panose="020B0004020202020204" pitchFamily="34" charset="0"/>
              </a:rPr>
              <a:t>anhemman päihdeongelma voi olla läsnä ison osan lapsuusajasta</a:t>
            </a:r>
            <a:endParaRPr lang="fi-FI" sz="1400" dirty="0">
              <a:latin typeface="Aptos" panose="020B0004020202020204" pitchFamily="34" charset="0"/>
            </a:endParaRPr>
          </a:p>
          <a:p>
            <a:r>
              <a:rPr lang="fi-FI" sz="1400" b="1" dirty="0">
                <a:latin typeface="Aptos" panose="020B0004020202020204" pitchFamily="34" charset="0"/>
              </a:rPr>
              <a:t>Päihteiden käyttö raskausaikana vahingoittaa sikiötä monin tavoin</a:t>
            </a:r>
          </a:p>
          <a:p>
            <a:pPr lvl="1"/>
            <a:r>
              <a:rPr lang="fi-FI" sz="1300" dirty="0">
                <a:latin typeface="Aptos" panose="020B0004020202020204" pitchFamily="34" charset="0"/>
              </a:rPr>
              <a:t>Alkoholi (FASD-lapsia syntyy n. 600 vuodessa), nuoret naiset käyttävät yhä enemmän päihteitä (1/3 kaikista huumeiden käyttäjistä on naisia) </a:t>
            </a:r>
          </a:p>
          <a:p>
            <a:r>
              <a:rPr lang="fi-FI" sz="1400" b="1" dirty="0">
                <a:latin typeface="Aptos" panose="020B0004020202020204" pitchFamily="34" charset="0"/>
              </a:rPr>
              <a:t>Päihteet vaikuttavat vanhemmuuden kokemukseen ja muodostumiseen </a:t>
            </a:r>
            <a:r>
              <a:rPr lang="fi-FI" sz="1400" dirty="0">
                <a:latin typeface="Aptos" panose="020B0004020202020204" pitchFamily="34" charset="0"/>
              </a:rPr>
              <a:t>(</a:t>
            </a:r>
            <a:r>
              <a:rPr lang="fi-FI" sz="1050" i="0" dirty="0" err="1">
                <a:solidFill>
                  <a:srgbClr val="000000"/>
                </a:solidFill>
                <a:effectLst/>
                <a:latin typeface="Work Sans" pitchFamily="2" charset="0"/>
              </a:rPr>
              <a:t>Hohenthal</a:t>
            </a:r>
            <a:r>
              <a:rPr lang="fi-FI" sz="1050" i="0" dirty="0">
                <a:solidFill>
                  <a:srgbClr val="000000"/>
                </a:solidFill>
                <a:effectLst/>
                <a:latin typeface="Work Sans" pitchFamily="2" charset="0"/>
              </a:rPr>
              <a:t>, 2024)</a:t>
            </a:r>
            <a:endParaRPr lang="fi-FI" sz="1400" dirty="0">
              <a:latin typeface="Aptos" panose="020B0004020202020204" pitchFamily="34" charset="0"/>
            </a:endParaRPr>
          </a:p>
          <a:p>
            <a:pPr lvl="1"/>
            <a:r>
              <a:rPr lang="fi-FI" sz="1300" dirty="0">
                <a:latin typeface="Aptos" panose="020B0004020202020204" pitchFamily="34" charset="0"/>
              </a:rPr>
              <a:t>Kiintymyssuhde vauvaan muodostuu jo raskausaikana (molemmat vanhemmat)</a:t>
            </a:r>
          </a:p>
          <a:p>
            <a:pPr lvl="1"/>
            <a:r>
              <a:rPr lang="fi-FI" sz="1300" dirty="0">
                <a:latin typeface="Aptos" panose="020B0004020202020204" pitchFamily="34" charset="0"/>
              </a:rPr>
              <a:t>Vanhemman aikaisemmat negatiiviset kokemukset ja päihteiden aiheuttamat haitat tuovat epävarmuutta raskauteen ja vanhemmuuden muodostumiseen</a:t>
            </a:r>
          </a:p>
          <a:p>
            <a:pPr lvl="1"/>
            <a:r>
              <a:rPr lang="fi-FI" sz="1300" dirty="0">
                <a:latin typeface="Aptos" panose="020B0004020202020204" pitchFamily="34" charset="0"/>
              </a:rPr>
              <a:t>Päihdeongelman myötä ongelmat monesti kasautuvat ja luovat haasteita vanhempana toimimiseen</a:t>
            </a:r>
          </a:p>
          <a:p>
            <a:pPr lvl="1"/>
            <a:r>
              <a:rPr lang="fi-FI" sz="1300" dirty="0">
                <a:latin typeface="Aptos" panose="020B0004020202020204" pitchFamily="34" charset="0"/>
              </a:rPr>
              <a:t>Tuetaan vanhemmuutta, vauvan ja vanhemman välistä vuorovaikutusta ja vanhemman </a:t>
            </a:r>
            <a:r>
              <a:rPr lang="fi-FI" sz="1300" dirty="0" err="1">
                <a:latin typeface="Aptos" panose="020B0004020202020204" pitchFamily="34" charset="0"/>
              </a:rPr>
              <a:t>mentalisaatiokykyä</a:t>
            </a:r>
            <a:r>
              <a:rPr lang="fi-FI" sz="1300" dirty="0">
                <a:latin typeface="Aptos" panose="020B0004020202020204" pitchFamily="34" charset="0"/>
              </a:rPr>
              <a:t> (ymmärtää toista, esim. vauvan itkun merkitystä)</a:t>
            </a:r>
          </a:p>
          <a:p>
            <a:pPr lvl="2"/>
            <a:r>
              <a:rPr lang="fi-FI" sz="1300" dirty="0">
                <a:latin typeface="Aptos" panose="020B0004020202020204" pitchFamily="34" charset="0"/>
              </a:rPr>
              <a:t>Päihteitä käyttävillä vanhemmilla </a:t>
            </a:r>
            <a:r>
              <a:rPr lang="fi-FI" sz="1300" dirty="0" err="1">
                <a:latin typeface="Aptos" panose="020B0004020202020204" pitchFamily="34" charset="0"/>
              </a:rPr>
              <a:t>mentalisaatio</a:t>
            </a:r>
            <a:r>
              <a:rPr lang="fi-FI" sz="1300" dirty="0">
                <a:latin typeface="Aptos" panose="020B0004020202020204" pitchFamily="34" charset="0"/>
              </a:rPr>
              <a:t> kyky on monesti heikentynyt</a:t>
            </a:r>
            <a:endParaRPr lang="fi-FI" sz="1400" b="1" dirty="0">
              <a:latin typeface="Aptos" panose="020B0004020202020204" pitchFamily="34" charset="0"/>
            </a:endParaRPr>
          </a:p>
          <a:p>
            <a:r>
              <a:rPr lang="fi-FI" sz="1400" b="1" dirty="0">
                <a:latin typeface="Aptos" panose="020B0004020202020204" pitchFamily="34" charset="0"/>
              </a:rPr>
              <a:t>Päihteet heikentävät perheen vuorovaikutusta </a:t>
            </a:r>
            <a:r>
              <a:rPr lang="fi-FI" sz="1000" dirty="0">
                <a:latin typeface="Aptos" panose="020B0004020202020204" pitchFamily="34" charset="0"/>
              </a:rPr>
              <a:t>(</a:t>
            </a:r>
            <a:r>
              <a:rPr lang="fi-FI" sz="1000" i="0" dirty="0" err="1">
                <a:solidFill>
                  <a:srgbClr val="000000"/>
                </a:solidFill>
                <a:effectLst/>
                <a:latin typeface="Work Sans" pitchFamily="2" charset="0"/>
              </a:rPr>
              <a:t>Hohenthal</a:t>
            </a:r>
            <a:r>
              <a:rPr lang="fi-FI" sz="1000" i="0" dirty="0">
                <a:solidFill>
                  <a:srgbClr val="000000"/>
                </a:solidFill>
                <a:effectLst/>
                <a:latin typeface="Work Sans" pitchFamily="2" charset="0"/>
              </a:rPr>
              <a:t>, 2024)</a:t>
            </a:r>
            <a:endParaRPr lang="fi-FI" sz="1000" b="1" dirty="0">
              <a:latin typeface="Aptos" panose="020B0004020202020204" pitchFamily="34" charset="0"/>
            </a:endParaRPr>
          </a:p>
          <a:p>
            <a:pPr lvl="1"/>
            <a:r>
              <a:rPr lang="fi-FI" sz="1400" dirty="0">
                <a:latin typeface="Aptos" panose="020B0004020202020204" pitchFamily="34" charset="0"/>
              </a:rPr>
              <a:t>Päihteiden käyttö ja varhainen vuorovaikutus voi heikentää vauvan kehitystä (voi altistaa päihderiippuvuuksille, ADHD, sairauksien tai </a:t>
            </a:r>
            <a:r>
              <a:rPr lang="fi-FI" sz="1400" dirty="0" err="1">
                <a:latin typeface="Aptos" panose="020B0004020202020204" pitchFamily="34" charset="0"/>
              </a:rPr>
              <a:t>mt</a:t>
            </a:r>
            <a:r>
              <a:rPr lang="fi-FI" sz="1400" dirty="0">
                <a:latin typeface="Aptos" panose="020B0004020202020204" pitchFamily="34" charset="0"/>
              </a:rPr>
              <a:t>-haasteiden riskiin) </a:t>
            </a:r>
          </a:p>
          <a:p>
            <a:pPr lvl="1"/>
            <a:r>
              <a:rPr lang="fi-FI" sz="1400" dirty="0">
                <a:latin typeface="Aptos" panose="020B0004020202020204" pitchFamily="34" charset="0"/>
              </a:rPr>
              <a:t>Päihteiden lisäksi vuorovaikutusta voi heikentää esimerkiksi älylaitteet </a:t>
            </a:r>
          </a:p>
          <a:p>
            <a:pPr lvl="1"/>
            <a:endParaRPr lang="fi-FI" sz="1400" dirty="0">
              <a:latin typeface="Aptos" panose="020B0004020202020204" pitchFamily="34" charset="0"/>
            </a:endParaRPr>
          </a:p>
          <a:p>
            <a:endParaRPr lang="fi-FI" sz="1800" dirty="0">
              <a:latin typeface="Aptos" panose="020B0004020202020204" pitchFamily="34" charset="0"/>
            </a:endParaRPr>
          </a:p>
          <a:p>
            <a:pPr marL="914400" lvl="2" indent="0">
              <a:buNone/>
            </a:pPr>
            <a:endParaRPr lang="fi-FI" sz="1300" dirty="0">
              <a:latin typeface="Aptos" panose="020B0004020202020204" pitchFamily="34" charset="0"/>
            </a:endParaRPr>
          </a:p>
        </p:txBody>
      </p:sp>
      <p:pic>
        <p:nvPicPr>
          <p:cNvPr id="4" name="Kuva 3" descr="Kuva, joka sisältää kohteen teksti, Fontti, Grafiikka, muotoilu">
            <a:extLst>
              <a:ext uri="{FF2B5EF4-FFF2-40B4-BE49-F238E27FC236}">
                <a16:creationId xmlns:a16="http://schemas.microsoft.com/office/drawing/2014/main" id="{66EE9A76-C030-7F10-032B-64DA2ABB1DE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62004" y="6286183"/>
            <a:ext cx="1833996" cy="474612"/>
          </a:xfrm>
          <a:prstGeom prst="rect">
            <a:avLst/>
          </a:prstGeom>
        </p:spPr>
      </p:pic>
      <p:sp>
        <p:nvSpPr>
          <p:cNvPr id="5" name="Tekstiruutu 4">
            <a:extLst>
              <a:ext uri="{FF2B5EF4-FFF2-40B4-BE49-F238E27FC236}">
                <a16:creationId xmlns:a16="http://schemas.microsoft.com/office/drawing/2014/main" id="{E0B9B861-BB48-0E8D-02D0-5512376ACAF5}"/>
              </a:ext>
            </a:extLst>
          </p:cNvPr>
          <p:cNvSpPr txBox="1"/>
          <p:nvPr/>
        </p:nvSpPr>
        <p:spPr>
          <a:xfrm>
            <a:off x="323171" y="428229"/>
            <a:ext cx="8243596" cy="461665"/>
          </a:xfrm>
          <a:prstGeom prst="rect">
            <a:avLst/>
          </a:prstGeom>
          <a:noFill/>
        </p:spPr>
        <p:txBody>
          <a:bodyPr wrap="square" rtlCol="0">
            <a:spAutoFit/>
          </a:bodyPr>
          <a:lstStyle/>
          <a:p>
            <a:pPr>
              <a:defRPr/>
            </a:pPr>
            <a:r>
              <a:rPr lang="fi-FI" sz="2400" b="1" i="0" dirty="0">
                <a:effectLst/>
                <a:latin typeface="Aptos" panose="020B0004020202020204" pitchFamily="34" charset="0"/>
              </a:rPr>
              <a:t>Päihteiden merkitys perheiden hyvinvointiin</a:t>
            </a:r>
          </a:p>
        </p:txBody>
      </p:sp>
      <p:pic>
        <p:nvPicPr>
          <p:cNvPr id="2" name="Kuva 1">
            <a:extLst>
              <a:ext uri="{FF2B5EF4-FFF2-40B4-BE49-F238E27FC236}">
                <a16:creationId xmlns:a16="http://schemas.microsoft.com/office/drawing/2014/main" id="{6F5AC9E5-BDC1-EB1E-2650-13CA3D1B4406}"/>
              </a:ext>
            </a:extLst>
          </p:cNvPr>
          <p:cNvPicPr>
            <a:picLocks noChangeAspect="1"/>
          </p:cNvPicPr>
          <p:nvPr/>
        </p:nvPicPr>
        <p:blipFill>
          <a:blip r:embed="rId4"/>
          <a:stretch>
            <a:fillRect/>
          </a:stretch>
        </p:blipFill>
        <p:spPr>
          <a:xfrm>
            <a:off x="6223824" y="6236803"/>
            <a:ext cx="5968176" cy="523992"/>
          </a:xfrm>
          <a:prstGeom prst="rect">
            <a:avLst/>
          </a:prstGeom>
        </p:spPr>
      </p:pic>
    </p:spTree>
    <p:extLst>
      <p:ext uri="{BB962C8B-B14F-4D97-AF65-F5344CB8AC3E}">
        <p14:creationId xmlns:p14="http://schemas.microsoft.com/office/powerpoint/2010/main" val="421490113"/>
      </p:ext>
    </p:extLst>
  </p:cSld>
  <p:clrMapOvr>
    <a:masterClrMapping/>
  </p:clrMapOvr>
  <p:extLst>
    <p:ext uri="{6950BFC3-D8DA-4A85-94F7-54DA5524770B}">
      <p188:commentRel xmlns:p188="http://schemas.microsoft.com/office/powerpoint/2018/8/main" r:id="rId2"/>
    </p:ext>
  </p:extLst>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Sisällön paikkamerkki 9">
            <a:extLst>
              <a:ext uri="{FF2B5EF4-FFF2-40B4-BE49-F238E27FC236}">
                <a16:creationId xmlns:a16="http://schemas.microsoft.com/office/drawing/2014/main" id="{435677B5-7F16-4CA7-52AB-81F2E80F2625}"/>
              </a:ext>
            </a:extLst>
          </p:cNvPr>
          <p:cNvSpPr>
            <a:spLocks noGrp="1"/>
          </p:cNvSpPr>
          <p:nvPr>
            <p:ph idx="1"/>
          </p:nvPr>
        </p:nvSpPr>
        <p:spPr>
          <a:xfrm>
            <a:off x="323171" y="1138157"/>
            <a:ext cx="10929029" cy="4581685"/>
          </a:xfrm>
        </p:spPr>
        <p:txBody>
          <a:bodyPr vert="horz" lIns="91440" tIns="45720" rIns="91440" bIns="45720" rtlCol="0" anchor="t">
            <a:noAutofit/>
          </a:bodyPr>
          <a:lstStyle/>
          <a:p>
            <a:r>
              <a:rPr lang="fi-FI" sz="1400" b="1" dirty="0">
                <a:latin typeface="Aptos" panose="020B0004020202020204" pitchFamily="34" charset="0"/>
              </a:rPr>
              <a:t>Lapsuus päihdeongelmaisen</a:t>
            </a:r>
            <a:r>
              <a:rPr lang="fi-FI" sz="1400" dirty="0">
                <a:latin typeface="Aptos" panose="020B0004020202020204" pitchFamily="34" charset="0"/>
              </a:rPr>
              <a:t> vanhemman kanssa on vakava riski lapsen terveydelle ja kehitykselle. </a:t>
            </a:r>
            <a:r>
              <a:rPr lang="fi-FI" sz="1000" dirty="0">
                <a:latin typeface="Aptos" panose="020B0004020202020204" pitchFamily="34" charset="0"/>
              </a:rPr>
              <a:t>(Raitasalo, 2024)</a:t>
            </a:r>
          </a:p>
          <a:p>
            <a:r>
              <a:rPr lang="fi-FI" sz="1400" b="1" dirty="0">
                <a:latin typeface="Aptos" panose="020B0004020202020204" pitchFamily="34" charset="0"/>
              </a:rPr>
              <a:t>Perheissä koetut päihdehaitat</a:t>
            </a:r>
            <a:r>
              <a:rPr lang="fi-FI" sz="1400" dirty="0">
                <a:latin typeface="Aptos" panose="020B0004020202020204" pitchFamily="34" charset="0"/>
              </a:rPr>
              <a:t> on yksi riskitekijä, joiden on todettu olevan yhteydessä sosiaali- ja terveyshaittojen kasautumiseen ja huono-osaisuuden periytymiseen sukupolvelta toiselle </a:t>
            </a:r>
            <a:r>
              <a:rPr lang="fi-FI" sz="1000" dirty="0">
                <a:latin typeface="Aptos" panose="020B0004020202020204" pitchFamily="34" charset="0"/>
              </a:rPr>
              <a:t>(Raitasalo, 2024)</a:t>
            </a:r>
          </a:p>
          <a:p>
            <a:pPr lvl="1"/>
            <a:r>
              <a:rPr lang="fi-FI" sz="1400" dirty="0">
                <a:latin typeface="Aptos" panose="020B0004020202020204" pitchFamily="34" charset="0"/>
              </a:rPr>
              <a:t>Päihdeongelmista kärsiville on havaittu kasautuvan myös muuta huono-osaisuutta (heikko koulutustaso, toimeentulotuen saanti, terveys ja </a:t>
            </a:r>
            <a:r>
              <a:rPr lang="fi-FI" sz="1400" dirty="0" err="1">
                <a:latin typeface="Aptos" panose="020B0004020202020204" pitchFamily="34" charset="0"/>
              </a:rPr>
              <a:t>mt</a:t>
            </a:r>
            <a:r>
              <a:rPr lang="fi-FI" sz="1400" dirty="0">
                <a:latin typeface="Aptos" panose="020B0004020202020204" pitchFamily="34" charset="0"/>
              </a:rPr>
              <a:t>-ongelmat, riski ennenaikaiseen kuolemaan) </a:t>
            </a:r>
          </a:p>
          <a:p>
            <a:r>
              <a:rPr lang="fi-FI" sz="1400" b="1" dirty="0">
                <a:latin typeface="Aptos" panose="020B0004020202020204" pitchFamily="34" charset="0"/>
              </a:rPr>
              <a:t>Lapset oppivat </a:t>
            </a:r>
            <a:r>
              <a:rPr lang="fi-FI" sz="1400" dirty="0">
                <a:latin typeface="Aptos" panose="020B0004020202020204" pitchFamily="34" charset="0"/>
              </a:rPr>
              <a:t>suhtautumistavan alkoholiin ja muihin päihteisiin vanhemmiltaan. </a:t>
            </a:r>
            <a:r>
              <a:rPr lang="fi-FI" sz="1000" dirty="0">
                <a:latin typeface="Aptos" panose="020B0004020202020204" pitchFamily="34" charset="0"/>
              </a:rPr>
              <a:t>(Raitasalo, 2024)</a:t>
            </a:r>
          </a:p>
          <a:p>
            <a:r>
              <a:rPr lang="fi-FI" sz="1400" b="1" dirty="0">
                <a:latin typeface="Aptos" panose="020B0004020202020204" pitchFamily="34" charset="0"/>
              </a:rPr>
              <a:t>Päihteiden käyttö voi altistaa perheväkivallalle </a:t>
            </a:r>
            <a:r>
              <a:rPr lang="fi-FI" sz="1400" dirty="0">
                <a:latin typeface="Aptos" panose="020B0004020202020204" pitchFamily="34" charset="0"/>
              </a:rPr>
              <a:t>– lapsen tilanne hyvin vaikea </a:t>
            </a:r>
            <a:r>
              <a:rPr lang="fi-FI" sz="1000" dirty="0">
                <a:latin typeface="Aptos" panose="020B0004020202020204" pitchFamily="34" charset="0"/>
              </a:rPr>
              <a:t>(MLL, 2024)</a:t>
            </a:r>
          </a:p>
          <a:p>
            <a:pPr lvl="1"/>
            <a:r>
              <a:rPr lang="fi-FI" sz="1400" dirty="0">
                <a:latin typeface="Aptos" panose="020B0004020202020204" pitchFamily="34" charset="0"/>
              </a:rPr>
              <a:t>Lapsella vähän mahdollisuuksia vaikuttaa vanhempien riitelyyn tai pelottavaan tilanteeseen</a:t>
            </a:r>
          </a:p>
          <a:p>
            <a:pPr lvl="1"/>
            <a:r>
              <a:rPr lang="fi-FI" sz="1400" dirty="0">
                <a:latin typeface="Aptos" panose="020B0004020202020204" pitchFamily="34" charset="0"/>
              </a:rPr>
              <a:t>Pelottavat ja väkivaltaiset tilanteet aiheuttavat pysyviä vaurioita lapsen turvallisuuden ja omanarvon tunteen kehitykseen</a:t>
            </a:r>
          </a:p>
          <a:p>
            <a:r>
              <a:rPr lang="fi-FI" sz="1400" b="1" dirty="0">
                <a:latin typeface="Aptos" panose="020B0004020202020204" pitchFamily="34" charset="0"/>
              </a:rPr>
              <a:t>Päihdeperheessä lapsen taakka on hyvin raskas </a:t>
            </a:r>
            <a:r>
              <a:rPr lang="fi-FI" sz="1000" dirty="0">
                <a:latin typeface="Aptos" panose="020B0004020202020204" pitchFamily="34" charset="0"/>
              </a:rPr>
              <a:t>(Mielenterveystalo.fi, 2024)</a:t>
            </a:r>
          </a:p>
          <a:p>
            <a:pPr lvl="1"/>
            <a:r>
              <a:rPr lang="fi-FI" sz="1400" dirty="0">
                <a:latin typeface="Aptos" panose="020B0004020202020204" pitchFamily="34" charset="0"/>
              </a:rPr>
              <a:t>Lapsi kokee päihteitä käyttävän vanhemman käytöksen vahvasti </a:t>
            </a:r>
          </a:p>
          <a:p>
            <a:pPr lvl="2"/>
            <a:r>
              <a:rPr lang="fi-FI" sz="1400" dirty="0">
                <a:latin typeface="Aptos" panose="020B0004020202020204" pitchFamily="34" charset="0"/>
              </a:rPr>
              <a:t>Lapsen toivon ja epätoivon vaihtelu on psyykkisesti raskasta ja lapsi monesti vetäytyy vanhemmastaan</a:t>
            </a:r>
          </a:p>
          <a:p>
            <a:pPr lvl="2"/>
            <a:r>
              <a:rPr lang="fi-FI" sz="1400" dirty="0">
                <a:latin typeface="Aptos" panose="020B0004020202020204" pitchFamily="34" charset="0"/>
              </a:rPr>
              <a:t>Etäisyys vanhempaan suojaa pettymyksiltä ja vihalta, jolloin lapsi jää vaille tarvitsemaansa rakkautta ja läheisyyttä </a:t>
            </a:r>
          </a:p>
          <a:p>
            <a:r>
              <a:rPr lang="fi-FI" sz="1400" b="1" dirty="0">
                <a:latin typeface="Aptos" panose="020B0004020202020204" pitchFamily="34" charset="0"/>
              </a:rPr>
              <a:t>Päihteiden käyttö heijastuu </a:t>
            </a:r>
            <a:r>
              <a:rPr lang="fi-FI" sz="1400" dirty="0">
                <a:latin typeface="Aptos" panose="020B0004020202020204" pitchFamily="34" charset="0"/>
              </a:rPr>
              <a:t>vanhemmuuteen ja koko muun perheen elämään, erityisesti päihteiden vaikutukset uhkaavat lapsen kehitystä (</a:t>
            </a:r>
            <a:r>
              <a:rPr lang="fi-FI" sz="1000" dirty="0">
                <a:latin typeface="Aptos" panose="020B0004020202020204" pitchFamily="34" charset="0"/>
              </a:rPr>
              <a:t>Mielenterveystalo.fi, 2024)</a:t>
            </a:r>
          </a:p>
          <a:p>
            <a:pPr lvl="1"/>
            <a:r>
              <a:rPr lang="fi-FI" sz="1400" dirty="0">
                <a:latin typeface="Aptos" panose="020B0004020202020204" pitchFamily="34" charset="0"/>
              </a:rPr>
              <a:t>Muille perheen jäsenille päihteiden käyttö näyttäytyy välinpitämättömyytenä ja rakkauden puutteena </a:t>
            </a:r>
          </a:p>
          <a:p>
            <a:pPr lvl="1"/>
            <a:r>
              <a:rPr lang="fi-FI" sz="1400" dirty="0">
                <a:latin typeface="Aptos" panose="020B0004020202020204" pitchFamily="34" charset="0"/>
              </a:rPr>
              <a:t>Vakava päihteiden käyttö on yleensä aaltoilevaa – tämä rytmittää perheen elämää ja arki voi olla jatkuvasti epävarmaa ja pelkoa</a:t>
            </a:r>
          </a:p>
          <a:p>
            <a:pPr marL="914400" lvl="2" indent="0">
              <a:buNone/>
            </a:pPr>
            <a:endParaRPr lang="fi-FI" sz="1300" dirty="0">
              <a:latin typeface="Aptos" panose="020B0004020202020204" pitchFamily="34" charset="0"/>
            </a:endParaRPr>
          </a:p>
        </p:txBody>
      </p:sp>
      <p:pic>
        <p:nvPicPr>
          <p:cNvPr id="4" name="Kuva 3" descr="Kuva, joka sisältää kohteen teksti, Fontti, Grafiikka, muotoilu">
            <a:extLst>
              <a:ext uri="{FF2B5EF4-FFF2-40B4-BE49-F238E27FC236}">
                <a16:creationId xmlns:a16="http://schemas.microsoft.com/office/drawing/2014/main" id="{66EE9A76-C030-7F10-032B-64DA2ABB1DE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62004" y="6286183"/>
            <a:ext cx="1833996" cy="474612"/>
          </a:xfrm>
          <a:prstGeom prst="rect">
            <a:avLst/>
          </a:prstGeom>
        </p:spPr>
      </p:pic>
      <p:sp>
        <p:nvSpPr>
          <p:cNvPr id="5" name="Tekstiruutu 4">
            <a:extLst>
              <a:ext uri="{FF2B5EF4-FFF2-40B4-BE49-F238E27FC236}">
                <a16:creationId xmlns:a16="http://schemas.microsoft.com/office/drawing/2014/main" id="{E0B9B861-BB48-0E8D-02D0-5512376ACAF5}"/>
              </a:ext>
            </a:extLst>
          </p:cNvPr>
          <p:cNvSpPr txBox="1"/>
          <p:nvPr/>
        </p:nvSpPr>
        <p:spPr>
          <a:xfrm>
            <a:off x="323171" y="440953"/>
            <a:ext cx="8243596" cy="461665"/>
          </a:xfrm>
          <a:prstGeom prst="rect">
            <a:avLst/>
          </a:prstGeom>
          <a:noFill/>
        </p:spPr>
        <p:txBody>
          <a:bodyPr wrap="square" rtlCol="0">
            <a:spAutoFit/>
          </a:bodyPr>
          <a:lstStyle/>
          <a:p>
            <a:pPr>
              <a:defRPr/>
            </a:pPr>
            <a:r>
              <a:rPr lang="fi-FI" sz="2400" b="1" i="0" dirty="0">
                <a:solidFill>
                  <a:srgbClr val="333333"/>
                </a:solidFill>
                <a:effectLst/>
                <a:latin typeface="Aptos" panose="020B0004020202020204" pitchFamily="34" charset="0"/>
              </a:rPr>
              <a:t>Päihteiden merkitys perheiden hyvinvointiin</a:t>
            </a:r>
          </a:p>
        </p:txBody>
      </p:sp>
      <p:pic>
        <p:nvPicPr>
          <p:cNvPr id="2" name="Kuva 1">
            <a:extLst>
              <a:ext uri="{FF2B5EF4-FFF2-40B4-BE49-F238E27FC236}">
                <a16:creationId xmlns:a16="http://schemas.microsoft.com/office/drawing/2014/main" id="{6F5AC9E5-BDC1-EB1E-2650-13CA3D1B4406}"/>
              </a:ext>
            </a:extLst>
          </p:cNvPr>
          <p:cNvPicPr>
            <a:picLocks noChangeAspect="1"/>
          </p:cNvPicPr>
          <p:nvPr/>
        </p:nvPicPr>
        <p:blipFill>
          <a:blip r:embed="rId4"/>
          <a:stretch>
            <a:fillRect/>
          </a:stretch>
        </p:blipFill>
        <p:spPr>
          <a:xfrm>
            <a:off x="6223824" y="6236803"/>
            <a:ext cx="5968176" cy="523992"/>
          </a:xfrm>
          <a:prstGeom prst="rect">
            <a:avLst/>
          </a:prstGeom>
        </p:spPr>
      </p:pic>
    </p:spTree>
    <p:extLst>
      <p:ext uri="{BB962C8B-B14F-4D97-AF65-F5344CB8AC3E}">
        <p14:creationId xmlns:p14="http://schemas.microsoft.com/office/powerpoint/2010/main" val="3522945430"/>
      </p:ext>
    </p:extLst>
  </p:cSld>
  <p:clrMapOvr>
    <a:masterClrMapping/>
  </p:clrMapOvr>
  <p:extLst>
    <p:ext uri="{6950BFC3-D8DA-4A85-94F7-54DA5524770B}">
      <p188:commentRel xmlns:p188="http://schemas.microsoft.com/office/powerpoint/2018/8/main" r:id="rId2"/>
    </p:ext>
  </p:extLst>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Sisällön paikkamerkki 9">
            <a:extLst>
              <a:ext uri="{FF2B5EF4-FFF2-40B4-BE49-F238E27FC236}">
                <a16:creationId xmlns:a16="http://schemas.microsoft.com/office/drawing/2014/main" id="{435677B5-7F16-4CA7-52AB-81F2E80F2625}"/>
              </a:ext>
            </a:extLst>
          </p:cNvPr>
          <p:cNvSpPr>
            <a:spLocks noGrp="1"/>
          </p:cNvSpPr>
          <p:nvPr>
            <p:ph idx="1"/>
          </p:nvPr>
        </p:nvSpPr>
        <p:spPr>
          <a:xfrm>
            <a:off x="341309" y="1099087"/>
            <a:ext cx="10955687" cy="5137716"/>
          </a:xfrm>
        </p:spPr>
        <p:txBody>
          <a:bodyPr vert="horz" lIns="91440" tIns="45720" rIns="91440" bIns="45720" rtlCol="0" anchor="t">
            <a:noAutofit/>
          </a:bodyPr>
          <a:lstStyle/>
          <a:p>
            <a:r>
              <a:rPr lang="fi-FI" sz="1400" b="1" dirty="0">
                <a:latin typeface="Aptos" panose="020B0004020202020204" pitchFamily="34" charset="0"/>
              </a:rPr>
              <a:t>Mitä tunteita lapsi tuntee vanhempien päihteiden käytöstä?</a:t>
            </a:r>
            <a:r>
              <a:rPr lang="fi-FI" sz="1400" dirty="0">
                <a:latin typeface="Aptos" panose="020B0004020202020204" pitchFamily="34" charset="0"/>
              </a:rPr>
              <a:t> </a:t>
            </a:r>
            <a:r>
              <a:rPr lang="fi-FI" sz="1000" dirty="0">
                <a:latin typeface="Aptos" panose="020B0004020202020204" pitchFamily="34" charset="0"/>
              </a:rPr>
              <a:t>(Mielenterveystalo.fi, 2024)</a:t>
            </a:r>
          </a:p>
          <a:p>
            <a:pPr lvl="1"/>
            <a:r>
              <a:rPr lang="fi-FI" sz="1400" dirty="0">
                <a:latin typeface="Aptos" panose="020B0004020202020204" pitchFamily="34" charset="0"/>
              </a:rPr>
              <a:t> Syyllisyys, ahdistuneisuus, häpeä, hämmentyneisyys, viha, masentuneisuus </a:t>
            </a:r>
          </a:p>
          <a:p>
            <a:pPr lvl="1"/>
            <a:r>
              <a:rPr lang="fi-FI" sz="1400" dirty="0">
                <a:latin typeface="Aptos" panose="020B0004020202020204" pitchFamily="34" charset="0"/>
              </a:rPr>
              <a:t>Varhaiskasvatuksessa tärkeää tunnekasvatus näidenkin osalta! </a:t>
            </a:r>
          </a:p>
          <a:p>
            <a:r>
              <a:rPr lang="fi-FI" sz="1400" b="1" dirty="0">
                <a:latin typeface="Aptos" panose="020B0004020202020204" pitchFamily="34" charset="0"/>
              </a:rPr>
              <a:t>Päihteistä johtuvat haasteet ja ongelmat ovat useasti monisyisiä</a:t>
            </a:r>
          </a:p>
          <a:p>
            <a:pPr lvl="1"/>
            <a:r>
              <a:rPr lang="fi-FI" sz="1400" dirty="0">
                <a:latin typeface="Aptos" panose="020B0004020202020204" pitchFamily="34" charset="0"/>
              </a:rPr>
              <a:t>Tukiverkoston tulee olla moniammatillinen ja yhteistyön pitäisi toimia saumattomasti sekä helposti perheen kannalta</a:t>
            </a:r>
          </a:p>
          <a:p>
            <a:pPr lvl="1"/>
            <a:r>
              <a:rPr lang="fi-FI" sz="1400" dirty="0">
                <a:latin typeface="Aptos" panose="020B0004020202020204" pitchFamily="34" charset="0"/>
              </a:rPr>
              <a:t>Perhe tulee ottaa mukaan ja kertoa avoimesti toimista </a:t>
            </a:r>
          </a:p>
          <a:p>
            <a:r>
              <a:rPr lang="fi-FI" sz="1400" b="1" dirty="0">
                <a:latin typeface="Aptos" panose="020B0004020202020204" pitchFamily="34" charset="0"/>
              </a:rPr>
              <a:t>Päihdeongelmien jatkuessa yhä useampi perheenjäsen voi huonommin tavalla tai toisella</a:t>
            </a:r>
          </a:p>
          <a:p>
            <a:pPr lvl="1"/>
            <a:r>
              <a:rPr lang="fi-FI" sz="1400" dirty="0">
                <a:latin typeface="Aptos" panose="020B0004020202020204" pitchFamily="34" charset="0"/>
              </a:rPr>
              <a:t>Lapsen kannalta ”eväät hyvään elämään” voivat heiketä vuosi vuodelta, jolloin lapsi voi syrjäytyä ja ajautua heikkoon asemaan vanhentuessaan (periytyvyys)</a:t>
            </a:r>
          </a:p>
          <a:p>
            <a:r>
              <a:rPr lang="fi-FI" sz="1400" b="1" dirty="0">
                <a:latin typeface="Aptos" panose="020B0004020202020204" pitchFamily="34" charset="0"/>
              </a:rPr>
              <a:t>Mikä auttaa perhettä eteenpäin, kun päihdeongelma rikkoo perheen</a:t>
            </a:r>
            <a:r>
              <a:rPr lang="fi-FI" sz="1400" dirty="0">
                <a:latin typeface="Aptos" panose="020B0004020202020204" pitchFamily="34" charset="0"/>
              </a:rPr>
              <a:t>? </a:t>
            </a:r>
            <a:r>
              <a:rPr lang="fi-FI" sz="1000" dirty="0">
                <a:latin typeface="Aptos" panose="020B0004020202020204" pitchFamily="34" charset="0"/>
              </a:rPr>
              <a:t>(Mielenterveystalo.fi, 2024)</a:t>
            </a:r>
          </a:p>
          <a:p>
            <a:pPr lvl="1"/>
            <a:r>
              <a:rPr lang="fi-FI" sz="1400" dirty="0">
                <a:latin typeface="Aptos" panose="020B0004020202020204" pitchFamily="34" charset="0"/>
              </a:rPr>
              <a:t>Päihdeongelmiin liittyvä häpeä ja salailu johtaa usein puhumattomuuteen tai se on vaikeaa </a:t>
            </a:r>
          </a:p>
          <a:p>
            <a:pPr lvl="1"/>
            <a:r>
              <a:rPr lang="fi-FI" sz="1400" dirty="0">
                <a:latin typeface="Aptos" panose="020B0004020202020204" pitchFamily="34" charset="0"/>
              </a:rPr>
              <a:t>Ongelmat ja oireet kannattaa ottaa avoimesti esille, lapsen voi ottaa mukaan keskusteluun oman kehitystason mukaisesti, jos tilanne on lapselle turvallinen</a:t>
            </a:r>
          </a:p>
          <a:p>
            <a:pPr lvl="1"/>
            <a:r>
              <a:rPr lang="fi-FI" sz="1400" dirty="0">
                <a:latin typeface="Aptos" panose="020B0004020202020204" pitchFamily="34" charset="0"/>
              </a:rPr>
              <a:t>Perheen toiminnan miettiminen (voiko päihteiden käyttäjä asua muualla käytön aikana? Mitä mukavaa muu perhe voi tehdä sinä aikana?)</a:t>
            </a:r>
          </a:p>
          <a:p>
            <a:pPr lvl="1"/>
            <a:r>
              <a:rPr lang="fi-FI" sz="1400" dirty="0">
                <a:latin typeface="Aptos" panose="020B0004020202020204" pitchFamily="34" charset="0"/>
              </a:rPr>
              <a:t>Hyvän löytäminen jokaisesta perheestä (Mikä arjessa sujuu hyvin? Mitkä asiat tuottavat yhteistä iloa tai mitä kivaa on tehdä yhdessä koko perheen kanssa? Miten näitä mukavia asioita voi lisätä tai vahvistaa?)</a:t>
            </a:r>
          </a:p>
          <a:p>
            <a:pPr lvl="1"/>
            <a:r>
              <a:rPr lang="fi-FI" sz="1400" u="sng" dirty="0">
                <a:latin typeface="Aptos" panose="020B0004020202020204" pitchFamily="34" charset="0"/>
              </a:rPr>
              <a:t>Avun piirin tulee kattaa koko perhe (ei vain päihteiden käyttäjä, vaan kaikki perheenjäsenet)</a:t>
            </a:r>
          </a:p>
          <a:p>
            <a:pPr lvl="2"/>
            <a:r>
              <a:rPr lang="fi-FI" sz="1400" dirty="0">
                <a:latin typeface="Aptos" panose="020B0004020202020204" pitchFamily="34" charset="0"/>
              </a:rPr>
              <a:t>Apua saa ja voi hakea perheneuvolasta, muista perhepalveluista tai lastensuojelusta, järjestöistä </a:t>
            </a:r>
          </a:p>
          <a:p>
            <a:pPr lvl="2"/>
            <a:r>
              <a:rPr lang="fi-FI" sz="1400" dirty="0">
                <a:latin typeface="Aptos" panose="020B0004020202020204" pitchFamily="34" charset="0"/>
              </a:rPr>
              <a:t>Huoli- ilmoitus ja lastensuojeluilmoitus </a:t>
            </a:r>
          </a:p>
          <a:p>
            <a:pPr marL="457200" lvl="1" indent="0">
              <a:buNone/>
            </a:pPr>
            <a:endParaRPr lang="fi-FI" sz="1200" dirty="0">
              <a:latin typeface="Aptos" panose="020B0004020202020204" pitchFamily="34" charset="0"/>
            </a:endParaRPr>
          </a:p>
          <a:p>
            <a:pPr lvl="1"/>
            <a:endParaRPr lang="fi-FI" sz="1200" dirty="0">
              <a:latin typeface="Aptos" panose="020B0004020202020204" pitchFamily="34" charset="0"/>
            </a:endParaRPr>
          </a:p>
        </p:txBody>
      </p:sp>
      <p:pic>
        <p:nvPicPr>
          <p:cNvPr id="4" name="Kuva 3" descr="Kuva, joka sisältää kohteen teksti, Fontti, Grafiikka, muotoilu">
            <a:extLst>
              <a:ext uri="{FF2B5EF4-FFF2-40B4-BE49-F238E27FC236}">
                <a16:creationId xmlns:a16="http://schemas.microsoft.com/office/drawing/2014/main" id="{66EE9A76-C030-7F10-032B-64DA2ABB1DE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62004" y="6286183"/>
            <a:ext cx="1833996" cy="474612"/>
          </a:xfrm>
          <a:prstGeom prst="rect">
            <a:avLst/>
          </a:prstGeom>
        </p:spPr>
      </p:pic>
      <p:sp>
        <p:nvSpPr>
          <p:cNvPr id="5" name="Tekstiruutu 4">
            <a:extLst>
              <a:ext uri="{FF2B5EF4-FFF2-40B4-BE49-F238E27FC236}">
                <a16:creationId xmlns:a16="http://schemas.microsoft.com/office/drawing/2014/main" id="{E0B9B861-BB48-0E8D-02D0-5512376ACAF5}"/>
              </a:ext>
            </a:extLst>
          </p:cNvPr>
          <p:cNvSpPr txBox="1"/>
          <p:nvPr/>
        </p:nvSpPr>
        <p:spPr>
          <a:xfrm>
            <a:off x="341309" y="451586"/>
            <a:ext cx="8243596" cy="461665"/>
          </a:xfrm>
          <a:prstGeom prst="rect">
            <a:avLst/>
          </a:prstGeom>
          <a:noFill/>
        </p:spPr>
        <p:txBody>
          <a:bodyPr wrap="square" rtlCol="0">
            <a:spAutoFit/>
          </a:bodyPr>
          <a:lstStyle/>
          <a:p>
            <a:pPr>
              <a:defRPr/>
            </a:pPr>
            <a:r>
              <a:rPr lang="fi-FI" sz="2400" b="1" i="0" dirty="0">
                <a:solidFill>
                  <a:srgbClr val="333333"/>
                </a:solidFill>
                <a:effectLst/>
                <a:latin typeface="Aptos" panose="020B0004020202020204" pitchFamily="34" charset="0"/>
              </a:rPr>
              <a:t>Päihteiden merkitys perheiden hyvinvointiin</a:t>
            </a:r>
          </a:p>
        </p:txBody>
      </p:sp>
      <p:pic>
        <p:nvPicPr>
          <p:cNvPr id="2" name="Kuva 1">
            <a:extLst>
              <a:ext uri="{FF2B5EF4-FFF2-40B4-BE49-F238E27FC236}">
                <a16:creationId xmlns:a16="http://schemas.microsoft.com/office/drawing/2014/main" id="{6F5AC9E5-BDC1-EB1E-2650-13CA3D1B4406}"/>
              </a:ext>
            </a:extLst>
          </p:cNvPr>
          <p:cNvPicPr>
            <a:picLocks noChangeAspect="1"/>
          </p:cNvPicPr>
          <p:nvPr/>
        </p:nvPicPr>
        <p:blipFill>
          <a:blip r:embed="rId4"/>
          <a:stretch>
            <a:fillRect/>
          </a:stretch>
        </p:blipFill>
        <p:spPr>
          <a:xfrm>
            <a:off x="6223824" y="6236803"/>
            <a:ext cx="5968176" cy="523992"/>
          </a:xfrm>
          <a:prstGeom prst="rect">
            <a:avLst/>
          </a:prstGeom>
        </p:spPr>
      </p:pic>
      <p:pic>
        <p:nvPicPr>
          <p:cNvPr id="3" name="Kuva 2">
            <a:extLst>
              <a:ext uri="{FF2B5EF4-FFF2-40B4-BE49-F238E27FC236}">
                <a16:creationId xmlns:a16="http://schemas.microsoft.com/office/drawing/2014/main" id="{67B09452-95FC-0556-F251-BF8468201606}"/>
              </a:ext>
            </a:extLst>
          </p:cNvPr>
          <p:cNvPicPr>
            <a:picLocks noChangeAspect="1"/>
          </p:cNvPicPr>
          <p:nvPr/>
        </p:nvPicPr>
        <p:blipFill>
          <a:blip r:embed="rId5"/>
          <a:stretch>
            <a:fillRect/>
          </a:stretch>
        </p:blipFill>
        <p:spPr>
          <a:xfrm>
            <a:off x="9976480" y="621197"/>
            <a:ext cx="1550015" cy="1361231"/>
          </a:xfrm>
          <a:prstGeom prst="rect">
            <a:avLst/>
          </a:prstGeom>
        </p:spPr>
      </p:pic>
    </p:spTree>
    <p:extLst>
      <p:ext uri="{BB962C8B-B14F-4D97-AF65-F5344CB8AC3E}">
        <p14:creationId xmlns:p14="http://schemas.microsoft.com/office/powerpoint/2010/main" val="847055686"/>
      </p:ext>
    </p:extLst>
  </p:cSld>
  <p:clrMapOvr>
    <a:masterClrMapping/>
  </p:clrMapOvr>
  <p:extLst>
    <p:ext uri="{6950BFC3-D8DA-4A85-94F7-54DA5524770B}">
      <p188:commentRel xmlns:p188="http://schemas.microsoft.com/office/powerpoint/2018/8/main" r:id="rId2"/>
    </p:ext>
  </p:extLst>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Sisällön paikkamerkki 9">
            <a:extLst>
              <a:ext uri="{FF2B5EF4-FFF2-40B4-BE49-F238E27FC236}">
                <a16:creationId xmlns:a16="http://schemas.microsoft.com/office/drawing/2014/main" id="{435677B5-7F16-4CA7-52AB-81F2E80F2625}"/>
              </a:ext>
            </a:extLst>
          </p:cNvPr>
          <p:cNvSpPr>
            <a:spLocks noGrp="1"/>
          </p:cNvSpPr>
          <p:nvPr>
            <p:ph idx="1"/>
          </p:nvPr>
        </p:nvSpPr>
        <p:spPr>
          <a:xfrm>
            <a:off x="552476" y="1720262"/>
            <a:ext cx="10000194" cy="4021042"/>
          </a:xfrm>
        </p:spPr>
        <p:txBody>
          <a:bodyPr vert="horz" lIns="91440" tIns="45720" rIns="91440" bIns="45720" rtlCol="0" anchor="t">
            <a:noAutofit/>
          </a:bodyPr>
          <a:lstStyle/>
          <a:p>
            <a:r>
              <a:rPr lang="fi-FI" sz="1700" b="1" dirty="0"/>
              <a:t>Käy tutustumassa </a:t>
            </a:r>
            <a:r>
              <a:rPr lang="fi-FI" sz="1700" dirty="0" err="1"/>
              <a:t>Pohteen</a:t>
            </a:r>
            <a:r>
              <a:rPr lang="fi-FI" sz="1700" dirty="0"/>
              <a:t> ja oman kuntasi ennaltaehkäisevään päihdesuunnitelmaan </a:t>
            </a:r>
          </a:p>
          <a:p>
            <a:pPr lvl="1"/>
            <a:r>
              <a:rPr lang="fi-FI" sz="1400" dirty="0" err="1"/>
              <a:t>Pohteen</a:t>
            </a:r>
            <a:r>
              <a:rPr lang="fi-FI" sz="1400" dirty="0"/>
              <a:t> eli Pohjois-Pohjanmaan hyvinvointialueen ennaltaehkäisevä päihdesuunnitelma 2024-2025</a:t>
            </a:r>
          </a:p>
          <a:p>
            <a:pPr lvl="2"/>
            <a:r>
              <a:rPr lang="fi-FI" sz="1400" dirty="0">
                <a:hlinkClick r:id="rId2"/>
              </a:rPr>
              <a:t>https://pohde.fi/wp-content/uploads/2024/05/Liite-3-hyvinvointisuunnitelma_liite_6_ehkaisevan_paihdetyon_suunnitelma.pdf</a:t>
            </a:r>
            <a:r>
              <a:rPr lang="fi-FI" sz="1400" dirty="0"/>
              <a:t> </a:t>
            </a:r>
          </a:p>
          <a:p>
            <a:pPr lvl="1"/>
            <a:r>
              <a:rPr lang="fi-FI" sz="1400" dirty="0"/>
              <a:t>Oman kuntasi päihdesuunnitelma voi olla sisällytettynä muihin suunnitelmiin, se ei välttämättä ole oma suunnitelma. Yleensä maininta ennaltaehkäisevästä päihdesuunnitelmasta löytyy kunnan hyvinvointikertomuksesta tai suunnitelmasta. </a:t>
            </a:r>
          </a:p>
          <a:p>
            <a:pPr marL="457200" lvl="1" indent="0">
              <a:buNone/>
            </a:pPr>
            <a:endParaRPr lang="fi-FI" sz="1700" dirty="0"/>
          </a:p>
          <a:p>
            <a:r>
              <a:rPr lang="fi-FI" sz="1700" b="1" dirty="0"/>
              <a:t>Kuka on kuntasi ehkäisevän päihdetyön yhdyshenkilö? Entä ketä kuuluu työryhmään? </a:t>
            </a:r>
          </a:p>
          <a:p>
            <a:r>
              <a:rPr lang="fi-FI" sz="1700" b="1" dirty="0"/>
              <a:t>Mitä kuntasi suunnitelmassa sanotaan? </a:t>
            </a:r>
            <a:r>
              <a:rPr lang="fi-FI" sz="1700" dirty="0"/>
              <a:t>Voisitko napata suunnitelmasta jotain omaan työhösi tai pohtia yhteistyötä? </a:t>
            </a:r>
          </a:p>
          <a:p>
            <a:r>
              <a:rPr lang="fi-FI" sz="1700" b="1" dirty="0"/>
              <a:t>Mitä yhteistyötä voisit pohtia </a:t>
            </a:r>
            <a:r>
              <a:rPr lang="fi-FI" sz="1700" dirty="0"/>
              <a:t>järjestöjen, seurakunnan, päiväkodin, koulun tai toisen kunnan kanssa? </a:t>
            </a:r>
          </a:p>
          <a:p>
            <a:pPr lvl="1"/>
            <a:r>
              <a:rPr lang="fi-FI" sz="1700" dirty="0"/>
              <a:t>Ehyt ry, MLL, erilaiset kyläyhdistykset? </a:t>
            </a:r>
          </a:p>
        </p:txBody>
      </p:sp>
      <p:pic>
        <p:nvPicPr>
          <p:cNvPr id="4" name="Kuva 3" descr="Kuva, joka sisältää kohteen teksti, Fontti, Grafiikka, muotoilu">
            <a:extLst>
              <a:ext uri="{FF2B5EF4-FFF2-40B4-BE49-F238E27FC236}">
                <a16:creationId xmlns:a16="http://schemas.microsoft.com/office/drawing/2014/main" id="{66EE9A76-C030-7F10-032B-64DA2ABB1DE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34111" y="6236803"/>
            <a:ext cx="1833996" cy="474612"/>
          </a:xfrm>
          <a:prstGeom prst="rect">
            <a:avLst/>
          </a:prstGeom>
        </p:spPr>
      </p:pic>
      <p:sp>
        <p:nvSpPr>
          <p:cNvPr id="5" name="Tekstiruutu 4">
            <a:extLst>
              <a:ext uri="{FF2B5EF4-FFF2-40B4-BE49-F238E27FC236}">
                <a16:creationId xmlns:a16="http://schemas.microsoft.com/office/drawing/2014/main" id="{E0B9B861-BB48-0E8D-02D0-5512376ACAF5}"/>
              </a:ext>
            </a:extLst>
          </p:cNvPr>
          <p:cNvSpPr txBox="1"/>
          <p:nvPr/>
        </p:nvSpPr>
        <p:spPr>
          <a:xfrm>
            <a:off x="552476" y="726233"/>
            <a:ext cx="5665261"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2800" b="1" i="0" u="none" strike="noStrike" kern="1200" cap="none" spc="0" normalizeH="0" baseline="0" noProof="0" dirty="0">
                <a:ln>
                  <a:noFill/>
                </a:ln>
                <a:solidFill>
                  <a:prstClr val="black"/>
                </a:solidFill>
                <a:effectLst/>
                <a:uLnTx/>
                <a:uFillTx/>
                <a:latin typeface="Calibri" panose="020F0502020204030204"/>
                <a:ea typeface="+mn-ea"/>
                <a:cs typeface="+mn-cs"/>
              </a:rPr>
              <a:t>Jälkitehtävä</a:t>
            </a:r>
            <a:r>
              <a:rPr kumimoji="0" lang="fi-FI" sz="18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pic>
        <p:nvPicPr>
          <p:cNvPr id="6" name="Kuva 5">
            <a:extLst>
              <a:ext uri="{FF2B5EF4-FFF2-40B4-BE49-F238E27FC236}">
                <a16:creationId xmlns:a16="http://schemas.microsoft.com/office/drawing/2014/main" id="{B0C17123-AC5A-E17F-CADB-048314E95DA2}"/>
              </a:ext>
            </a:extLst>
          </p:cNvPr>
          <p:cNvPicPr>
            <a:picLocks noChangeAspect="1"/>
          </p:cNvPicPr>
          <p:nvPr/>
        </p:nvPicPr>
        <p:blipFill>
          <a:blip r:embed="rId4"/>
          <a:stretch>
            <a:fillRect/>
          </a:stretch>
        </p:blipFill>
        <p:spPr>
          <a:xfrm>
            <a:off x="6123894" y="6212113"/>
            <a:ext cx="5968176" cy="523992"/>
          </a:xfrm>
          <a:prstGeom prst="rect">
            <a:avLst/>
          </a:prstGeom>
        </p:spPr>
      </p:pic>
      <p:pic>
        <p:nvPicPr>
          <p:cNvPr id="2" name="Kuva 1">
            <a:extLst>
              <a:ext uri="{FF2B5EF4-FFF2-40B4-BE49-F238E27FC236}">
                <a16:creationId xmlns:a16="http://schemas.microsoft.com/office/drawing/2014/main" id="{91594158-78AC-1334-A50E-84B9E2709F2E}"/>
              </a:ext>
            </a:extLst>
          </p:cNvPr>
          <p:cNvPicPr>
            <a:picLocks noChangeAspect="1"/>
          </p:cNvPicPr>
          <p:nvPr/>
        </p:nvPicPr>
        <p:blipFill>
          <a:blip r:embed="rId5"/>
          <a:stretch>
            <a:fillRect/>
          </a:stretch>
        </p:blipFill>
        <p:spPr>
          <a:xfrm>
            <a:off x="10089509" y="436080"/>
            <a:ext cx="1550015" cy="1361231"/>
          </a:xfrm>
          <a:prstGeom prst="rect">
            <a:avLst/>
          </a:prstGeom>
        </p:spPr>
      </p:pic>
    </p:spTree>
    <p:extLst>
      <p:ext uri="{BB962C8B-B14F-4D97-AF65-F5344CB8AC3E}">
        <p14:creationId xmlns:p14="http://schemas.microsoft.com/office/powerpoint/2010/main" val="19256723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Sisällön paikkamerkki 9">
            <a:extLst>
              <a:ext uri="{FF2B5EF4-FFF2-40B4-BE49-F238E27FC236}">
                <a16:creationId xmlns:a16="http://schemas.microsoft.com/office/drawing/2014/main" id="{435677B5-7F16-4CA7-52AB-81F2E80F2625}"/>
              </a:ext>
            </a:extLst>
          </p:cNvPr>
          <p:cNvSpPr>
            <a:spLocks noGrp="1"/>
          </p:cNvSpPr>
          <p:nvPr>
            <p:ph idx="1"/>
          </p:nvPr>
        </p:nvSpPr>
        <p:spPr>
          <a:xfrm>
            <a:off x="430739" y="896461"/>
            <a:ext cx="10248276" cy="5065077"/>
          </a:xfrm>
        </p:spPr>
        <p:txBody>
          <a:bodyPr vert="horz" lIns="91440" tIns="45720" rIns="91440" bIns="45720" rtlCol="0" anchor="t">
            <a:noAutofit/>
          </a:bodyPr>
          <a:lstStyle/>
          <a:p>
            <a:pPr>
              <a:lnSpc>
                <a:spcPct val="100000"/>
              </a:lnSpc>
              <a:spcAft>
                <a:spcPts val="800"/>
              </a:spcAft>
            </a:pPr>
            <a:r>
              <a:rPr lang="fi-FI" sz="900" dirty="0"/>
              <a:t>Aalto, M. 2017. Samanaikainen päihde- ja mielenterveyden häiriö. </a:t>
            </a:r>
            <a:r>
              <a:rPr lang="fi-FI" sz="900" dirty="0">
                <a:hlinkClick r:id="rId2"/>
              </a:rPr>
              <a:t>https://paihdelinkki.fi/tietopankki/tietoiskut/mielenterveys/samanaikainen-paihde-ja-mielenterveyden-hairio/</a:t>
            </a:r>
            <a:r>
              <a:rPr lang="fi-FI" sz="900" dirty="0"/>
              <a:t> </a:t>
            </a:r>
          </a:p>
          <a:p>
            <a:pPr>
              <a:lnSpc>
                <a:spcPct val="100000"/>
              </a:lnSpc>
              <a:spcAft>
                <a:spcPts val="800"/>
              </a:spcAft>
            </a:pPr>
            <a:r>
              <a:rPr lang="fi-FI" sz="900" dirty="0"/>
              <a:t>Aluehallintovirasto. 2023. Ehkäisevä päihdetyö Pohjois-Suomen aluehallintoviraston toimialueen kunnissa vuonna 2023. </a:t>
            </a:r>
            <a:r>
              <a:rPr lang="fi-FI" sz="900" dirty="0">
                <a:hlinkClick r:id="rId3"/>
              </a:rPr>
              <a:t>https://avi.fi/documents/25266232/147850625/Julkaisu-185_EPT+kunnissa_PSAVI_raportti_2023.pdf/edc1825c-2d5c-4c61-4d6d-374be42486db/Julkaisu-185_EPT+kunnissa_PSAVI_raportti_2023.pdf?t=1696308196419</a:t>
            </a:r>
            <a:r>
              <a:rPr lang="fi-FI" sz="900" dirty="0"/>
              <a:t> </a:t>
            </a:r>
          </a:p>
          <a:p>
            <a:pPr>
              <a:lnSpc>
                <a:spcPct val="100000"/>
              </a:lnSpc>
              <a:spcAft>
                <a:spcPts val="800"/>
              </a:spcAft>
            </a:pPr>
            <a:r>
              <a:rPr lang="fi-FI" sz="900" dirty="0"/>
              <a:t>Ehyt ry. 2024. Nikotiinipussit. </a:t>
            </a:r>
            <a:r>
              <a:rPr lang="fi-FI" sz="900" dirty="0">
                <a:hlinkClick r:id="rId4"/>
              </a:rPr>
              <a:t>https://ehyt.fi/paihde-peli-info/nikotiinituotteet/nikotiinipussit/</a:t>
            </a:r>
            <a:r>
              <a:rPr lang="fi-FI" sz="900" dirty="0"/>
              <a:t> </a:t>
            </a:r>
          </a:p>
          <a:p>
            <a:pPr>
              <a:lnSpc>
                <a:spcPct val="100000"/>
              </a:lnSpc>
              <a:spcAft>
                <a:spcPts val="800"/>
              </a:spcAft>
            </a:pPr>
            <a:r>
              <a:rPr lang="fi-FI" sz="900" dirty="0"/>
              <a:t>Ehyt ry. 2024. Sähkötupakka. </a:t>
            </a:r>
            <a:r>
              <a:rPr lang="fi-FI" sz="900" dirty="0">
                <a:hlinkClick r:id="rId5"/>
              </a:rPr>
              <a:t>https://ehyt.fi/paihde-peli-info/nikotiinituotteet/sahkosavukkeet/</a:t>
            </a:r>
            <a:r>
              <a:rPr lang="fi-FI" sz="900" dirty="0"/>
              <a:t> </a:t>
            </a:r>
          </a:p>
          <a:p>
            <a:pPr>
              <a:lnSpc>
                <a:spcPct val="100000"/>
              </a:lnSpc>
              <a:spcAft>
                <a:spcPts val="800"/>
              </a:spcAft>
            </a:pPr>
            <a:r>
              <a:rPr lang="fi-FI" sz="900" dirty="0"/>
              <a:t>Ehyt ry. 2022. Mitä on ehkäisevä päihdetyö? Opas kunta- ja aluevaltuutetuille.  </a:t>
            </a:r>
            <a:r>
              <a:rPr lang="fi-FI" sz="900" dirty="0">
                <a:hlinkClick r:id="rId6"/>
              </a:rPr>
              <a:t>https://ehyt.fi/wp-content/uploads/2022/05/Mita-on-ehkaiseva-paihdetyo-opas-kunta-ja-aluevaltuutetuille-2022-web-s.pdf</a:t>
            </a:r>
            <a:r>
              <a:rPr lang="fi-FI" sz="900" dirty="0"/>
              <a:t> </a:t>
            </a:r>
          </a:p>
          <a:p>
            <a:pPr>
              <a:lnSpc>
                <a:spcPct val="100000"/>
              </a:lnSpc>
              <a:spcAft>
                <a:spcPts val="800"/>
              </a:spcAft>
            </a:pPr>
            <a:r>
              <a:rPr lang="fi-FI" sz="900" dirty="0"/>
              <a:t>Ensi- ja turvakotien liitto. 2024. Pidä kiinni!-hoitomalli. </a:t>
            </a:r>
            <a:r>
              <a:rPr lang="fi-FI" sz="900" dirty="0">
                <a:hlinkClick r:id="rId7"/>
              </a:rPr>
              <a:t>https://issuu.com/ensi-jaturvakotienliitto/docs/pid___kiinni___-hoitoj__rjestelm__</a:t>
            </a:r>
            <a:r>
              <a:rPr lang="fi-FI" sz="900" dirty="0"/>
              <a:t> </a:t>
            </a:r>
          </a:p>
          <a:p>
            <a:pPr>
              <a:lnSpc>
                <a:spcPct val="100000"/>
              </a:lnSpc>
              <a:spcAft>
                <a:spcPts val="800"/>
              </a:spcAft>
            </a:pPr>
            <a:r>
              <a:rPr lang="fi-FI" sz="900" i="0" dirty="0" err="1">
                <a:solidFill>
                  <a:srgbClr val="000000"/>
                </a:solidFill>
                <a:effectLst/>
                <a:latin typeface="Work Sans" pitchFamily="2" charset="0"/>
              </a:rPr>
              <a:t>Hohenthal</a:t>
            </a:r>
            <a:r>
              <a:rPr lang="fi-FI" sz="900" i="0" dirty="0">
                <a:solidFill>
                  <a:srgbClr val="000000"/>
                </a:solidFill>
                <a:effectLst/>
                <a:latin typeface="Work Sans" pitchFamily="2" charset="0"/>
              </a:rPr>
              <a:t>, M. 2024. Päihteiden käyttö ja varhainen vuorovaikutus vauvan kanssa. </a:t>
            </a:r>
            <a:r>
              <a:rPr lang="fi-FI" sz="900" i="0" dirty="0">
                <a:solidFill>
                  <a:srgbClr val="000000"/>
                </a:solidFill>
                <a:effectLst/>
                <a:latin typeface="Work Sans" pitchFamily="2" charset="0"/>
                <a:hlinkClick r:id="rId8"/>
              </a:rPr>
              <a:t>https://paihdelinkki.fi/tietopankki/tietoiskut/laheiset-ja-paihteiden-kaytto/paihteiden-kaytto-ja-varhainen-vuorovaikutus-vauvan-kanssa/</a:t>
            </a:r>
            <a:r>
              <a:rPr lang="fi-FI" sz="900" i="0" dirty="0">
                <a:solidFill>
                  <a:srgbClr val="000000"/>
                </a:solidFill>
                <a:effectLst/>
                <a:latin typeface="Work Sans" pitchFamily="2" charset="0"/>
              </a:rPr>
              <a:t> </a:t>
            </a:r>
          </a:p>
          <a:p>
            <a:pPr>
              <a:lnSpc>
                <a:spcPct val="100000"/>
              </a:lnSpc>
              <a:spcAft>
                <a:spcPts val="800"/>
              </a:spcAft>
            </a:pPr>
            <a:r>
              <a:rPr lang="fi-FI" sz="900" dirty="0" err="1">
                <a:solidFill>
                  <a:srgbClr val="000000"/>
                </a:solidFill>
                <a:latin typeface="Work Sans" pitchFamily="2" charset="0"/>
              </a:rPr>
              <a:t>Hyytiä</a:t>
            </a:r>
            <a:r>
              <a:rPr lang="fi-FI" sz="900" dirty="0">
                <a:solidFill>
                  <a:srgbClr val="000000"/>
                </a:solidFill>
                <a:latin typeface="Work Sans" pitchFamily="2" charset="0"/>
              </a:rPr>
              <a:t>, P. 2017. Alkoholiriippuvuuden perinnöllisyys. </a:t>
            </a:r>
            <a:r>
              <a:rPr lang="fi-FI" sz="900" dirty="0">
                <a:solidFill>
                  <a:srgbClr val="000000"/>
                </a:solidFill>
                <a:latin typeface="Work Sans" pitchFamily="2" charset="0"/>
                <a:hlinkClick r:id="rId9"/>
              </a:rPr>
              <a:t>https://paihdelinkki.fi/tietopankki/tietoiskut/alkoholi/alkoholiiippuvuuden-perinnollisyys/</a:t>
            </a:r>
            <a:r>
              <a:rPr lang="fi-FI" sz="900" dirty="0">
                <a:solidFill>
                  <a:srgbClr val="000000"/>
                </a:solidFill>
                <a:latin typeface="Work Sans" pitchFamily="2" charset="0"/>
              </a:rPr>
              <a:t> </a:t>
            </a:r>
            <a:endParaRPr lang="fi-FI" sz="900" i="0" dirty="0">
              <a:solidFill>
                <a:srgbClr val="000000"/>
              </a:solidFill>
              <a:effectLst/>
              <a:latin typeface="Work Sans" pitchFamily="2" charset="0"/>
            </a:endParaRPr>
          </a:p>
          <a:p>
            <a:pPr>
              <a:lnSpc>
                <a:spcPct val="100000"/>
              </a:lnSpc>
              <a:spcAft>
                <a:spcPts val="800"/>
              </a:spcAft>
            </a:pPr>
            <a:r>
              <a:rPr lang="fi-FI" sz="900" dirty="0"/>
              <a:t>Mielenterveystalo.fi. 2024. Tietoa vanhemmalle, jolla on päihdeongelma. </a:t>
            </a:r>
            <a:r>
              <a:rPr lang="fi-FI" sz="900" dirty="0">
                <a:hlinkClick r:id="rId10"/>
              </a:rPr>
              <a:t>https://www.mielenterveystalo.fi/fi/paihteet/tietoa-vanhemmalle-jolla-paihdeongelma</a:t>
            </a:r>
            <a:r>
              <a:rPr lang="fi-FI" sz="900" dirty="0"/>
              <a:t> </a:t>
            </a:r>
          </a:p>
          <a:p>
            <a:pPr>
              <a:lnSpc>
                <a:spcPct val="100000"/>
              </a:lnSpc>
              <a:spcAft>
                <a:spcPts val="800"/>
              </a:spcAft>
            </a:pPr>
            <a:r>
              <a:rPr lang="fi-FI" sz="900" dirty="0"/>
              <a:t>MLL, 2024. Vanhemmat ja päihteiden käyttö. </a:t>
            </a:r>
            <a:r>
              <a:rPr lang="fi-FI" sz="900" dirty="0">
                <a:hlinkClick r:id="rId11"/>
              </a:rPr>
              <a:t>https://www.mll.fi/vanhemmille/tietoa-lapsiperheen-elamasta/vanhemman-hyvinvointi/vanhempi-ja-paihteidenkaytto/</a:t>
            </a:r>
            <a:r>
              <a:rPr lang="fi-FI" sz="900" dirty="0"/>
              <a:t> </a:t>
            </a:r>
          </a:p>
          <a:p>
            <a:pPr>
              <a:lnSpc>
                <a:spcPct val="100000"/>
              </a:lnSpc>
              <a:spcAft>
                <a:spcPts val="800"/>
              </a:spcAft>
            </a:pPr>
            <a:r>
              <a:rPr lang="fi-FI" sz="900" dirty="0"/>
              <a:t>MLL, 2022. Päihteet. </a:t>
            </a:r>
            <a:r>
              <a:rPr lang="fi-FI" sz="900" dirty="0">
                <a:hlinkClick r:id="rId12"/>
              </a:rPr>
              <a:t>https://www.nuortennetti.fi/mieli-ja-keho/paihteet/</a:t>
            </a:r>
            <a:r>
              <a:rPr lang="fi-FI" sz="900" dirty="0"/>
              <a:t> </a:t>
            </a:r>
          </a:p>
          <a:p>
            <a:pPr>
              <a:lnSpc>
                <a:spcPct val="100000"/>
              </a:lnSpc>
              <a:spcAft>
                <a:spcPts val="800"/>
              </a:spcAft>
            </a:pPr>
            <a:r>
              <a:rPr lang="fi-FI" sz="900" dirty="0"/>
              <a:t>Raitasalo, K. 2024. Miten yleisiä perheiden päihdeongelmat ovat? Tutkimuksesta tiiviisti 23/2024. Terveyden ja hyvinvoinnin laitos, Helsinki. </a:t>
            </a:r>
            <a:r>
              <a:rPr lang="fi-FI" sz="900" dirty="0">
                <a:hlinkClick r:id="rId13"/>
              </a:rPr>
              <a:t>https://www.julkari.fi/bitstream/handle/10024/149101/TUTI2024_023_Miten%20yleisi%c3%a4%20perheiden%20p%c3%a4ihdeongelmat%20ovat_s_korjattu%20290524.pdf?sequence=4&amp;isAllowed=y</a:t>
            </a:r>
            <a:r>
              <a:rPr lang="fi-FI" sz="900" dirty="0"/>
              <a:t> </a:t>
            </a:r>
          </a:p>
          <a:p>
            <a:pPr>
              <a:lnSpc>
                <a:spcPct val="100000"/>
              </a:lnSpc>
              <a:spcAft>
                <a:spcPts val="800"/>
              </a:spcAft>
            </a:pPr>
            <a:r>
              <a:rPr lang="fi-FI" sz="900" dirty="0"/>
              <a:t>Pohde, 2024. Ehkäisevä päihdetyön suunnitelma 2024-2025. </a:t>
            </a:r>
            <a:r>
              <a:rPr lang="fi-FI" sz="900" dirty="0">
                <a:hlinkClick r:id="rId14"/>
              </a:rPr>
              <a:t>https://pohde.fi/wp-content/uploads/2024/01/Liite-6_Ehkaisevan-paihdetyon-suunnitelma</a:t>
            </a:r>
            <a:r>
              <a:rPr lang="fi-FI" sz="1000" dirty="0">
                <a:hlinkClick r:id="rId14"/>
              </a:rPr>
              <a:t>.pdf</a:t>
            </a:r>
            <a:r>
              <a:rPr lang="fi-FI" sz="1000" dirty="0"/>
              <a:t> </a:t>
            </a:r>
          </a:p>
        </p:txBody>
      </p:sp>
      <p:pic>
        <p:nvPicPr>
          <p:cNvPr id="4" name="Kuva 3" descr="Kuva, joka sisältää kohteen teksti, Fontti, Grafiikka, muotoilu">
            <a:extLst>
              <a:ext uri="{FF2B5EF4-FFF2-40B4-BE49-F238E27FC236}">
                <a16:creationId xmlns:a16="http://schemas.microsoft.com/office/drawing/2014/main" id="{66EE9A76-C030-7F10-032B-64DA2ABB1DE4}"/>
              </a:ext>
            </a:extLst>
          </p:cNvPr>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4003017" y="6353361"/>
            <a:ext cx="1651668" cy="427428"/>
          </a:xfrm>
          <a:prstGeom prst="rect">
            <a:avLst/>
          </a:prstGeom>
        </p:spPr>
      </p:pic>
      <p:sp>
        <p:nvSpPr>
          <p:cNvPr id="5" name="Tekstiruutu 4">
            <a:extLst>
              <a:ext uri="{FF2B5EF4-FFF2-40B4-BE49-F238E27FC236}">
                <a16:creationId xmlns:a16="http://schemas.microsoft.com/office/drawing/2014/main" id="{E0B9B861-BB48-0E8D-02D0-5512376ACAF5}"/>
              </a:ext>
            </a:extLst>
          </p:cNvPr>
          <p:cNvSpPr txBox="1"/>
          <p:nvPr/>
        </p:nvSpPr>
        <p:spPr>
          <a:xfrm>
            <a:off x="430739" y="347982"/>
            <a:ext cx="5665261"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2000" b="1" i="0" u="none" strike="noStrike" kern="1200" cap="none" spc="0" normalizeH="0" baseline="0" noProof="0" dirty="0">
                <a:ln>
                  <a:noFill/>
                </a:ln>
                <a:solidFill>
                  <a:prstClr val="black"/>
                </a:solidFill>
                <a:effectLst/>
                <a:uLnTx/>
                <a:uFillTx/>
                <a:latin typeface="Calibri" panose="020F0502020204030204"/>
                <a:ea typeface="+mn-ea"/>
                <a:cs typeface="+mn-cs"/>
              </a:rPr>
              <a:t>Lähteet </a:t>
            </a:r>
            <a:r>
              <a:rPr kumimoji="0" lang="fi-FI" sz="18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pic>
        <p:nvPicPr>
          <p:cNvPr id="2" name="Kuva 1">
            <a:extLst>
              <a:ext uri="{FF2B5EF4-FFF2-40B4-BE49-F238E27FC236}">
                <a16:creationId xmlns:a16="http://schemas.microsoft.com/office/drawing/2014/main" id="{C87EF94D-DE54-F8AD-6608-86649852E7EA}"/>
              </a:ext>
            </a:extLst>
          </p:cNvPr>
          <p:cNvPicPr>
            <a:picLocks noChangeAspect="1"/>
          </p:cNvPicPr>
          <p:nvPr/>
        </p:nvPicPr>
        <p:blipFill>
          <a:blip r:embed="rId16"/>
          <a:stretch>
            <a:fillRect/>
          </a:stretch>
        </p:blipFill>
        <p:spPr>
          <a:xfrm>
            <a:off x="6096000" y="6256797"/>
            <a:ext cx="5968176" cy="523992"/>
          </a:xfrm>
          <a:prstGeom prst="rect">
            <a:avLst/>
          </a:prstGeom>
        </p:spPr>
      </p:pic>
    </p:spTree>
    <p:extLst>
      <p:ext uri="{BB962C8B-B14F-4D97-AF65-F5344CB8AC3E}">
        <p14:creationId xmlns:p14="http://schemas.microsoft.com/office/powerpoint/2010/main" val="42454527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Sisällön paikkamerkki 9">
            <a:extLst>
              <a:ext uri="{FF2B5EF4-FFF2-40B4-BE49-F238E27FC236}">
                <a16:creationId xmlns:a16="http://schemas.microsoft.com/office/drawing/2014/main" id="{435677B5-7F16-4CA7-52AB-81F2E80F2625}"/>
              </a:ext>
            </a:extLst>
          </p:cNvPr>
          <p:cNvSpPr>
            <a:spLocks noGrp="1"/>
          </p:cNvSpPr>
          <p:nvPr>
            <p:ph idx="1"/>
          </p:nvPr>
        </p:nvSpPr>
        <p:spPr>
          <a:xfrm>
            <a:off x="389993" y="880473"/>
            <a:ext cx="10248276" cy="5297108"/>
          </a:xfrm>
        </p:spPr>
        <p:txBody>
          <a:bodyPr vert="horz" lIns="91440" tIns="45720" rIns="91440" bIns="45720" rtlCol="0" anchor="t">
            <a:noAutofit/>
          </a:bodyPr>
          <a:lstStyle/>
          <a:p>
            <a:pPr>
              <a:lnSpc>
                <a:spcPct val="100000"/>
              </a:lnSpc>
              <a:spcAft>
                <a:spcPts val="800"/>
              </a:spcAft>
            </a:pPr>
            <a:r>
              <a:rPr lang="fi-FI" sz="1000" kern="100" dirty="0">
                <a:latin typeface="Aptos" panose="020B0004020202020204" pitchFamily="34" charset="0"/>
                <a:ea typeface="Aptos" panose="020B0004020202020204" pitchFamily="34" charset="0"/>
                <a:cs typeface="Times New Roman" panose="02020603050405020304" pitchFamily="18" charset="0"/>
              </a:rPr>
              <a:t>Päihdelinkki, 2024A. Alkoholi. Pikatieto. </a:t>
            </a:r>
            <a:r>
              <a:rPr lang="fi-FI" sz="1000" kern="100" dirty="0">
                <a:latin typeface="Aptos" panose="020B0004020202020204" pitchFamily="34" charset="0"/>
                <a:ea typeface="Aptos" panose="020B0004020202020204" pitchFamily="34" charset="0"/>
                <a:cs typeface="Times New Roman" panose="02020603050405020304" pitchFamily="18" charset="0"/>
                <a:hlinkClick r:id="rId2"/>
              </a:rPr>
              <a:t>https://paihdelinkki.fi/tietopankki/pikatieto/alkoholi/?#gf_93</a:t>
            </a:r>
            <a:r>
              <a:rPr lang="fi-FI" sz="1000" kern="100" dirty="0">
                <a:latin typeface="Aptos" panose="020B0004020202020204" pitchFamily="34" charset="0"/>
                <a:ea typeface="Aptos" panose="020B0004020202020204" pitchFamily="34" charset="0"/>
                <a:cs typeface="Times New Roman" panose="02020603050405020304" pitchFamily="18" charset="0"/>
              </a:rPr>
              <a:t> </a:t>
            </a:r>
          </a:p>
          <a:p>
            <a:pPr>
              <a:lnSpc>
                <a:spcPct val="100000"/>
              </a:lnSpc>
              <a:spcAft>
                <a:spcPts val="800"/>
              </a:spcAft>
            </a:pPr>
            <a:r>
              <a:rPr lang="fi-FI" sz="1000" kern="100" dirty="0">
                <a:latin typeface="Aptos" panose="020B0004020202020204" pitchFamily="34" charset="0"/>
                <a:ea typeface="Aptos" panose="020B0004020202020204" pitchFamily="34" charset="0"/>
                <a:cs typeface="Times New Roman" panose="02020603050405020304" pitchFamily="18" charset="0"/>
              </a:rPr>
              <a:t>Päihdelinkki, 2023B. Kannabis. </a:t>
            </a:r>
            <a:r>
              <a:rPr lang="fi-FI" sz="1000" kern="100" dirty="0">
                <a:latin typeface="Aptos" panose="020B0004020202020204" pitchFamily="34" charset="0"/>
                <a:ea typeface="Aptos" panose="020B0004020202020204" pitchFamily="34" charset="0"/>
                <a:cs typeface="Times New Roman" panose="02020603050405020304" pitchFamily="18" charset="0"/>
                <a:hlinkClick r:id="rId3"/>
              </a:rPr>
              <a:t>https://paihdelinkki.fi/tietopankki/pikatieto/kannabis/</a:t>
            </a:r>
            <a:r>
              <a:rPr lang="fi-FI" sz="1000" kern="100" dirty="0">
                <a:latin typeface="Aptos" panose="020B0004020202020204" pitchFamily="34" charset="0"/>
                <a:ea typeface="Aptos" panose="020B0004020202020204" pitchFamily="34" charset="0"/>
                <a:cs typeface="Times New Roman" panose="02020603050405020304" pitchFamily="18" charset="0"/>
              </a:rPr>
              <a:t> </a:t>
            </a:r>
            <a:endParaRPr lang="fi-FI" sz="1000" dirty="0"/>
          </a:p>
          <a:p>
            <a:pPr>
              <a:lnSpc>
                <a:spcPct val="100000"/>
              </a:lnSpc>
              <a:spcAft>
                <a:spcPts val="800"/>
              </a:spcAft>
            </a:pPr>
            <a:r>
              <a:rPr lang="fi-FI" sz="1000" dirty="0"/>
              <a:t>Päihdelinkki, 2021. Perheväkivalta. </a:t>
            </a:r>
            <a:r>
              <a:rPr lang="fi-FI" sz="1000" dirty="0">
                <a:hlinkClick r:id="rId4"/>
              </a:rPr>
              <a:t>https://paihdelinkki.fi/tietopankki/tietoiskut/aggressiivisuus-ja-vakivalta/perhevakivalta/</a:t>
            </a:r>
            <a:endParaRPr lang="fi-FI" sz="1000" dirty="0"/>
          </a:p>
          <a:p>
            <a:pPr>
              <a:lnSpc>
                <a:spcPct val="100000"/>
              </a:lnSpc>
              <a:spcAft>
                <a:spcPts val="800"/>
              </a:spcAft>
            </a:pPr>
            <a:r>
              <a:rPr lang="fi-FI" sz="1000" dirty="0"/>
              <a:t>Päihdelinkki, 2024. Ilmiön laajuus. </a:t>
            </a:r>
            <a:r>
              <a:rPr lang="fi-FI" sz="1000" dirty="0">
                <a:hlinkClick r:id="rId5"/>
              </a:rPr>
              <a:t>https://lasinenlapsuus.fi/tietoa-lasisesta-lapsuudesta/aikuiselle/ilmion-laajuus/</a:t>
            </a:r>
            <a:r>
              <a:rPr lang="fi-FI" sz="1000" dirty="0"/>
              <a:t> </a:t>
            </a:r>
          </a:p>
          <a:p>
            <a:pPr>
              <a:lnSpc>
                <a:spcPct val="100000"/>
              </a:lnSpc>
              <a:spcAft>
                <a:spcPts val="800"/>
              </a:spcAft>
            </a:pPr>
            <a:r>
              <a:rPr lang="fi-FI" sz="1000" kern="100" dirty="0">
                <a:latin typeface="Aptos" panose="020B0004020202020204" pitchFamily="34" charset="0"/>
                <a:ea typeface="Aptos" panose="020B0004020202020204" pitchFamily="34" charset="0"/>
                <a:cs typeface="Times New Roman" panose="02020603050405020304" pitchFamily="18" charset="0"/>
              </a:rPr>
              <a:t>Rönkä, S. &amp; Markkula, J. 2020. Huumetilanne Suomessa 2020. THL. </a:t>
            </a:r>
            <a:r>
              <a:rPr lang="fi-FI" sz="1000" kern="100" dirty="0">
                <a:latin typeface="Aptos" panose="020B0004020202020204" pitchFamily="34" charset="0"/>
                <a:ea typeface="Aptos" panose="020B0004020202020204" pitchFamily="34" charset="0"/>
                <a:cs typeface="Times New Roman" panose="02020603050405020304" pitchFamily="18" charset="0"/>
                <a:hlinkClick r:id="rId6"/>
              </a:rPr>
              <a:t>https://www.julkari.fi/bitstream/handle/10024/140710/URN_ISBN_978-952-343-576-6.pdf?sequence=1&amp;isAllowed=y</a:t>
            </a:r>
            <a:r>
              <a:rPr lang="fi-FI" sz="1000" kern="100" dirty="0">
                <a:latin typeface="Aptos" panose="020B0004020202020204" pitchFamily="34" charset="0"/>
                <a:ea typeface="Aptos" panose="020B0004020202020204" pitchFamily="34" charset="0"/>
                <a:cs typeface="Times New Roman" panose="02020603050405020304" pitchFamily="18" charset="0"/>
              </a:rPr>
              <a:t> </a:t>
            </a:r>
          </a:p>
          <a:p>
            <a:pPr>
              <a:lnSpc>
                <a:spcPct val="100000"/>
              </a:lnSpc>
              <a:spcAft>
                <a:spcPts val="800"/>
              </a:spcAft>
            </a:pPr>
            <a:r>
              <a:rPr lang="fi-FI" sz="1000" kern="100" dirty="0">
                <a:effectLst/>
                <a:latin typeface="Aptos" panose="020B0004020202020204" pitchFamily="34" charset="0"/>
                <a:ea typeface="Aptos" panose="020B0004020202020204" pitchFamily="34" charset="0"/>
                <a:cs typeface="Times New Roman" panose="02020603050405020304" pitchFamily="18" charset="0"/>
              </a:rPr>
              <a:t>Saarto, A. 20</a:t>
            </a:r>
            <a:r>
              <a:rPr lang="fi-FI" sz="1000" kern="100" dirty="0">
                <a:latin typeface="Aptos" panose="020B0004020202020204" pitchFamily="34" charset="0"/>
                <a:ea typeface="Aptos" panose="020B0004020202020204" pitchFamily="34" charset="0"/>
                <a:cs typeface="Times New Roman" panose="02020603050405020304" pitchFamily="18" charset="0"/>
              </a:rPr>
              <a:t>12. Alkoholin liikakäytön tunnistaminen. </a:t>
            </a:r>
            <a:r>
              <a:rPr lang="fi-FI" sz="1000" kern="100" dirty="0">
                <a:latin typeface="Aptos" panose="020B0004020202020204" pitchFamily="34" charset="0"/>
                <a:ea typeface="Aptos" panose="020B0004020202020204" pitchFamily="34" charset="0"/>
                <a:cs typeface="Times New Roman" panose="02020603050405020304" pitchFamily="18" charset="0"/>
                <a:hlinkClick r:id="rId7"/>
              </a:rPr>
              <a:t>https://paihdelinkki.fi/tietopankki/tietoiskut/alkoholi/alkoholin-liikakayton-tunnistaminen/</a:t>
            </a:r>
            <a:r>
              <a:rPr lang="fi-FI" sz="1000" kern="100" dirty="0">
                <a:latin typeface="Aptos" panose="020B0004020202020204" pitchFamily="34" charset="0"/>
                <a:ea typeface="Aptos" panose="020B0004020202020204" pitchFamily="34" charset="0"/>
                <a:cs typeface="Times New Roman" panose="02020603050405020304" pitchFamily="18" charset="0"/>
              </a:rPr>
              <a:t> </a:t>
            </a:r>
          </a:p>
          <a:p>
            <a:pPr>
              <a:lnSpc>
                <a:spcPct val="100000"/>
              </a:lnSpc>
              <a:spcAft>
                <a:spcPts val="800"/>
              </a:spcAft>
            </a:pPr>
            <a:r>
              <a:rPr lang="fi-FI" sz="1000" kern="100" dirty="0">
                <a:latin typeface="Aptos" panose="020B0004020202020204" pitchFamily="34" charset="0"/>
                <a:ea typeface="Aptos" panose="020B0004020202020204" pitchFamily="34" charset="0"/>
                <a:cs typeface="Times New Roman" panose="02020603050405020304" pitchFamily="18" charset="0"/>
              </a:rPr>
              <a:t>Syöpäjärjestöt, 2024. Tupakkatuotteet. </a:t>
            </a:r>
            <a:r>
              <a:rPr lang="fi-FI" sz="1000" kern="100" dirty="0">
                <a:latin typeface="Aptos" panose="020B0004020202020204" pitchFamily="34" charset="0"/>
                <a:ea typeface="Aptos" panose="020B0004020202020204" pitchFamily="34" charset="0"/>
                <a:cs typeface="Times New Roman" panose="02020603050405020304" pitchFamily="18" charset="0"/>
                <a:hlinkClick r:id="rId8"/>
              </a:rPr>
              <a:t>https://www.ilmansyopaa.fi/tunne-syopariskit/tupakka-nuuska-sahkosavuke-vesipiippu/</a:t>
            </a:r>
            <a:r>
              <a:rPr lang="fi-FI" sz="1000" kern="100" dirty="0">
                <a:latin typeface="Aptos" panose="020B0004020202020204" pitchFamily="34" charset="0"/>
                <a:ea typeface="Aptos" panose="020B0004020202020204" pitchFamily="34" charset="0"/>
                <a:cs typeface="Times New Roman" panose="02020603050405020304" pitchFamily="18" charset="0"/>
              </a:rPr>
              <a:t> </a:t>
            </a:r>
          </a:p>
          <a:p>
            <a:pPr>
              <a:lnSpc>
                <a:spcPct val="100000"/>
              </a:lnSpc>
              <a:spcAft>
                <a:spcPts val="800"/>
              </a:spcAft>
            </a:pPr>
            <a:r>
              <a:rPr lang="fi-FI" sz="1000" dirty="0"/>
              <a:t>Tilastokeskus, 2024.Viranomaisten tietoon tullut pari- ja lähisuhdeväkivalta kasvoi 5 % vuonna 2023. </a:t>
            </a:r>
            <a:r>
              <a:rPr lang="fi-FI" sz="1000" dirty="0">
                <a:hlinkClick r:id="rId9"/>
              </a:rPr>
              <a:t>https://stat.fi/julkaisu/cln32gnj49hev0cutpmcsm4ko</a:t>
            </a:r>
            <a:r>
              <a:rPr lang="fi-FI" sz="1000" dirty="0"/>
              <a:t> </a:t>
            </a:r>
            <a:endParaRPr lang="fi-FI" sz="1000" kern="100" dirty="0">
              <a:latin typeface="Aptos" panose="020B0004020202020204" pitchFamily="34" charset="0"/>
              <a:ea typeface="Aptos" panose="020B0004020202020204" pitchFamily="34" charset="0"/>
              <a:cs typeface="Times New Roman" panose="02020603050405020304" pitchFamily="18" charset="0"/>
            </a:endParaRPr>
          </a:p>
          <a:p>
            <a:pPr>
              <a:lnSpc>
                <a:spcPct val="100000"/>
              </a:lnSpc>
              <a:spcAft>
                <a:spcPts val="800"/>
              </a:spcAft>
            </a:pPr>
            <a:r>
              <a:rPr lang="fi-FI" sz="1000" kern="100" dirty="0">
                <a:latin typeface="Aptos" panose="020B0004020202020204" pitchFamily="34" charset="0"/>
                <a:ea typeface="Aptos" panose="020B0004020202020204" pitchFamily="34" charset="0"/>
                <a:cs typeface="Times New Roman" panose="02020603050405020304" pitchFamily="18" charset="0"/>
              </a:rPr>
              <a:t>THL, 2022. Ehkäisevä päihdetyö-opas kunnille ja hyvinvointialueille. </a:t>
            </a:r>
            <a:r>
              <a:rPr lang="fi-FI" sz="1000" kern="100" dirty="0">
                <a:latin typeface="Aptos" panose="020B0004020202020204" pitchFamily="34" charset="0"/>
                <a:ea typeface="Aptos" panose="020B0004020202020204" pitchFamily="34" charset="0"/>
                <a:cs typeface="Times New Roman" panose="02020603050405020304" pitchFamily="18" charset="0"/>
                <a:hlinkClick r:id="rId10"/>
              </a:rPr>
              <a:t>https://www.julkari.fi/bitstream/handle/10024/144684/URN_ISBN_978-952-343-825-5.pdf?sequence=4&amp;isAllowed=y</a:t>
            </a:r>
            <a:r>
              <a:rPr lang="fi-FI" sz="1000" kern="100" dirty="0">
                <a:latin typeface="Aptos" panose="020B0004020202020204" pitchFamily="34" charset="0"/>
                <a:ea typeface="Aptos" panose="020B0004020202020204" pitchFamily="34" charset="0"/>
                <a:cs typeface="Times New Roman" panose="02020603050405020304" pitchFamily="18" charset="0"/>
              </a:rPr>
              <a:t> </a:t>
            </a:r>
          </a:p>
          <a:p>
            <a:pPr>
              <a:lnSpc>
                <a:spcPct val="100000"/>
              </a:lnSpc>
              <a:spcAft>
                <a:spcPts val="800"/>
              </a:spcAft>
            </a:pPr>
            <a:r>
              <a:rPr lang="fi-FI" sz="1000" kern="100" dirty="0">
                <a:latin typeface="Aptos" panose="020B0004020202020204" pitchFamily="34" charset="0"/>
                <a:ea typeface="Aptos" panose="020B0004020202020204" pitchFamily="34" charset="0"/>
                <a:cs typeface="Times New Roman" panose="02020603050405020304" pitchFamily="18" charset="0"/>
              </a:rPr>
              <a:t>THL. 2023. Kouluterveyskysely. Sotkanet. </a:t>
            </a:r>
            <a:r>
              <a:rPr lang="fi-FI" sz="1000" kern="100" dirty="0">
                <a:latin typeface="Aptos" panose="020B0004020202020204" pitchFamily="34" charset="0"/>
                <a:ea typeface="Aptos" panose="020B0004020202020204" pitchFamily="34" charset="0"/>
                <a:cs typeface="Times New Roman" panose="02020603050405020304" pitchFamily="18" charset="0"/>
                <a:hlinkClick r:id="rId11"/>
              </a:rPr>
              <a:t>https://sotkanet.fi/sotkanet/fi/taulukko/?indicator=szZMLow3BAA=&amp;region=s05LAQA=&amp;year=sy5zsTbS0zUEAA==&amp;gender=t&amp;abs=f&amp;color=f&amp;buildVersion=3.1.1&amp;buildTimestamp=202407081245</a:t>
            </a:r>
            <a:r>
              <a:rPr lang="fi-FI" sz="1000" kern="100" dirty="0">
                <a:latin typeface="Aptos" panose="020B0004020202020204" pitchFamily="34" charset="0"/>
                <a:ea typeface="Aptos" panose="020B0004020202020204" pitchFamily="34" charset="0"/>
                <a:cs typeface="Times New Roman" panose="02020603050405020304" pitchFamily="18" charset="0"/>
              </a:rPr>
              <a:t> </a:t>
            </a:r>
          </a:p>
          <a:p>
            <a:pPr>
              <a:lnSpc>
                <a:spcPct val="100000"/>
              </a:lnSpc>
              <a:spcAft>
                <a:spcPts val="800"/>
              </a:spcAft>
            </a:pPr>
            <a:r>
              <a:rPr lang="fi-FI" sz="1000" kern="100" dirty="0">
                <a:latin typeface="Aptos" panose="020B0004020202020204" pitchFamily="34" charset="0"/>
                <a:ea typeface="Aptos" panose="020B0004020202020204" pitchFamily="34" charset="0"/>
                <a:cs typeface="Times New Roman" panose="02020603050405020304" pitchFamily="18" charset="0"/>
              </a:rPr>
              <a:t>THL, 2024. Sähkötupakka. </a:t>
            </a:r>
            <a:r>
              <a:rPr lang="fi-FI" sz="1000" kern="100" dirty="0">
                <a:latin typeface="Aptos" panose="020B0004020202020204" pitchFamily="34" charset="0"/>
                <a:ea typeface="Aptos" panose="020B0004020202020204" pitchFamily="34" charset="0"/>
                <a:cs typeface="Times New Roman" panose="02020603050405020304" pitchFamily="18" charset="0"/>
                <a:hlinkClick r:id="rId12"/>
              </a:rPr>
              <a:t>https://thl.fi/aiheet/alkoholi-tupakka-ja-riippuvuudet/tupakka/tupakkatuotteet-ja-sahkosavuke/sahkosavuke</a:t>
            </a:r>
            <a:r>
              <a:rPr lang="fi-FI" sz="1000" kern="100" dirty="0">
                <a:latin typeface="Aptos" panose="020B0004020202020204" pitchFamily="34" charset="0"/>
                <a:ea typeface="Aptos" panose="020B0004020202020204" pitchFamily="34" charset="0"/>
                <a:cs typeface="Times New Roman" panose="02020603050405020304" pitchFamily="18" charset="0"/>
              </a:rPr>
              <a:t> </a:t>
            </a:r>
            <a:endParaRPr lang="fi-FI" sz="10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0000"/>
              </a:lnSpc>
              <a:spcAft>
                <a:spcPts val="800"/>
              </a:spcAft>
            </a:pPr>
            <a:r>
              <a:rPr lang="fi-FI" sz="1000" kern="100" dirty="0">
                <a:effectLst/>
                <a:latin typeface="Aptos" panose="020B0004020202020204" pitchFamily="34" charset="0"/>
                <a:ea typeface="Aptos" panose="020B0004020202020204" pitchFamily="34" charset="0"/>
                <a:cs typeface="Times New Roman" panose="02020603050405020304" pitchFamily="18" charset="0"/>
              </a:rPr>
              <a:t>THL, 2023A. Tutkimustuloksia. </a:t>
            </a:r>
            <a:r>
              <a:rPr lang="fi-FI" sz="1000" kern="100" dirty="0">
                <a:effectLst/>
                <a:latin typeface="Aptos" panose="020B0004020202020204" pitchFamily="34" charset="0"/>
                <a:ea typeface="Aptos" panose="020B0004020202020204" pitchFamily="34" charset="0"/>
                <a:cs typeface="Times New Roman" panose="02020603050405020304" pitchFamily="18" charset="0"/>
                <a:hlinkClick r:id="rId13"/>
              </a:rPr>
              <a:t>https://thl.fi/tutkimus-ja-kehittaminen/tutkimukset-ja-hankkeet/paihdetutkimus/tutkimustuloksia</a:t>
            </a:r>
            <a:r>
              <a:rPr lang="fi-FI" sz="1000" kern="100" dirty="0">
                <a:effectLst/>
                <a:latin typeface="Aptos" panose="020B0004020202020204" pitchFamily="34" charset="0"/>
                <a:ea typeface="Aptos" panose="020B0004020202020204" pitchFamily="34" charset="0"/>
                <a:cs typeface="Times New Roman" panose="02020603050405020304" pitchFamily="18" charset="0"/>
              </a:rPr>
              <a:t> </a:t>
            </a:r>
          </a:p>
          <a:p>
            <a:pPr>
              <a:lnSpc>
                <a:spcPct val="100000"/>
              </a:lnSpc>
              <a:spcAft>
                <a:spcPts val="800"/>
              </a:spcAft>
            </a:pPr>
            <a:r>
              <a:rPr lang="fi-FI" sz="1000" dirty="0">
                <a:solidFill>
                  <a:srgbClr val="000000"/>
                </a:solidFill>
                <a:latin typeface="Work Sans" pitchFamily="2" charset="0"/>
              </a:rPr>
              <a:t>THL, 2023B. Kannabis. </a:t>
            </a:r>
            <a:r>
              <a:rPr lang="fi-FI" sz="1000" dirty="0">
                <a:solidFill>
                  <a:srgbClr val="000000"/>
                </a:solidFill>
                <a:latin typeface="Work Sans" pitchFamily="2" charset="0"/>
                <a:hlinkClick r:id="rId14"/>
              </a:rPr>
              <a:t>https://thl.fi/tutkimus-ja-kehittaminen/tutkimukset-ja-hankkeet/paihdetutkimus/tutkimustuloksia/kannabis</a:t>
            </a:r>
            <a:r>
              <a:rPr lang="fi-FI" sz="1000" dirty="0">
                <a:solidFill>
                  <a:srgbClr val="000000"/>
                </a:solidFill>
                <a:latin typeface="Work Sans" pitchFamily="2" charset="0"/>
              </a:rPr>
              <a:t> </a:t>
            </a:r>
            <a:endParaRPr lang="fi-FI" sz="1000" dirty="0"/>
          </a:p>
        </p:txBody>
      </p:sp>
      <p:pic>
        <p:nvPicPr>
          <p:cNvPr id="4" name="Kuva 3" descr="Kuva, joka sisältää kohteen teksti, Fontti, Grafiikka, muotoilu">
            <a:extLst>
              <a:ext uri="{FF2B5EF4-FFF2-40B4-BE49-F238E27FC236}">
                <a16:creationId xmlns:a16="http://schemas.microsoft.com/office/drawing/2014/main" id="{66EE9A76-C030-7F10-032B-64DA2ABB1DE4}"/>
              </a:ext>
            </a:extLst>
          </p:cNvPr>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4003017" y="6353361"/>
            <a:ext cx="1651668" cy="427428"/>
          </a:xfrm>
          <a:prstGeom prst="rect">
            <a:avLst/>
          </a:prstGeom>
        </p:spPr>
      </p:pic>
      <p:sp>
        <p:nvSpPr>
          <p:cNvPr id="5" name="Tekstiruutu 4">
            <a:extLst>
              <a:ext uri="{FF2B5EF4-FFF2-40B4-BE49-F238E27FC236}">
                <a16:creationId xmlns:a16="http://schemas.microsoft.com/office/drawing/2014/main" id="{E0B9B861-BB48-0E8D-02D0-5512376ACAF5}"/>
              </a:ext>
            </a:extLst>
          </p:cNvPr>
          <p:cNvSpPr txBox="1"/>
          <p:nvPr/>
        </p:nvSpPr>
        <p:spPr>
          <a:xfrm>
            <a:off x="389993" y="304584"/>
            <a:ext cx="5665261"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2000" b="1" i="0" u="none" strike="noStrike" kern="1200" cap="none" spc="0" normalizeH="0" baseline="0" noProof="0" dirty="0">
                <a:ln>
                  <a:noFill/>
                </a:ln>
                <a:solidFill>
                  <a:prstClr val="black"/>
                </a:solidFill>
                <a:effectLst/>
                <a:uLnTx/>
                <a:uFillTx/>
                <a:latin typeface="Calibri" panose="020F0502020204030204"/>
                <a:ea typeface="+mn-ea"/>
                <a:cs typeface="+mn-cs"/>
              </a:rPr>
              <a:t>Lähteet </a:t>
            </a:r>
            <a:r>
              <a:rPr kumimoji="0" lang="fi-FI" sz="18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pic>
        <p:nvPicPr>
          <p:cNvPr id="2" name="Kuva 1">
            <a:extLst>
              <a:ext uri="{FF2B5EF4-FFF2-40B4-BE49-F238E27FC236}">
                <a16:creationId xmlns:a16="http://schemas.microsoft.com/office/drawing/2014/main" id="{C87EF94D-DE54-F8AD-6608-86649852E7EA}"/>
              </a:ext>
            </a:extLst>
          </p:cNvPr>
          <p:cNvPicPr>
            <a:picLocks noChangeAspect="1"/>
          </p:cNvPicPr>
          <p:nvPr/>
        </p:nvPicPr>
        <p:blipFill>
          <a:blip r:embed="rId16"/>
          <a:stretch>
            <a:fillRect/>
          </a:stretch>
        </p:blipFill>
        <p:spPr>
          <a:xfrm>
            <a:off x="6096000" y="6256797"/>
            <a:ext cx="5968176" cy="523992"/>
          </a:xfrm>
          <a:prstGeom prst="rect">
            <a:avLst/>
          </a:prstGeom>
        </p:spPr>
      </p:pic>
    </p:spTree>
    <p:extLst>
      <p:ext uri="{BB962C8B-B14F-4D97-AF65-F5344CB8AC3E}">
        <p14:creationId xmlns:p14="http://schemas.microsoft.com/office/powerpoint/2010/main" val="39377873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Sisällön paikkamerkki 9">
            <a:extLst>
              <a:ext uri="{FF2B5EF4-FFF2-40B4-BE49-F238E27FC236}">
                <a16:creationId xmlns:a16="http://schemas.microsoft.com/office/drawing/2014/main" id="{435677B5-7F16-4CA7-52AB-81F2E80F2625}"/>
              </a:ext>
            </a:extLst>
          </p:cNvPr>
          <p:cNvSpPr>
            <a:spLocks noGrp="1"/>
          </p:cNvSpPr>
          <p:nvPr>
            <p:ph idx="1"/>
          </p:nvPr>
        </p:nvSpPr>
        <p:spPr>
          <a:xfrm>
            <a:off x="579595" y="2037254"/>
            <a:ext cx="5467571" cy="3816429"/>
          </a:xfrm>
        </p:spPr>
        <p:txBody>
          <a:bodyPr vert="horz" lIns="91440" tIns="45720" rIns="91440" bIns="45720" rtlCol="0" anchor="t">
            <a:normAutofit/>
          </a:bodyPr>
          <a:lstStyle/>
          <a:p>
            <a:r>
              <a:rPr lang="fi-FI" sz="1600" b="1" dirty="0"/>
              <a:t>Toteuttajaorganisaatiot: </a:t>
            </a:r>
          </a:p>
          <a:p>
            <a:pPr lvl="1">
              <a:buFont typeface="Arial" panose="020B0604020202020204" pitchFamily="34" charset="0"/>
              <a:buChar char="•"/>
            </a:pPr>
            <a:r>
              <a:rPr lang="fi-FI" sz="1600" dirty="0"/>
              <a:t>Diakonia-ammattikorkeakoulu (päätoteuttaja)</a:t>
            </a:r>
          </a:p>
          <a:p>
            <a:pPr lvl="1">
              <a:buFont typeface="Arial" panose="020B0604020202020204" pitchFamily="34" charset="0"/>
              <a:buChar char="•"/>
            </a:pPr>
            <a:r>
              <a:rPr lang="fi-FI" sz="1600" dirty="0"/>
              <a:t>ODL Liikuntaklinikka (osatoteuttaja)</a:t>
            </a:r>
          </a:p>
          <a:p>
            <a:r>
              <a:rPr lang="fi-FI" sz="1600" b="1" dirty="0"/>
              <a:t>Rahoittaja: </a:t>
            </a:r>
            <a:r>
              <a:rPr lang="fi-FI" sz="1600" dirty="0"/>
              <a:t>ESR+ (Euroopan sosiaalirahasto)</a:t>
            </a:r>
          </a:p>
          <a:p>
            <a:pPr>
              <a:buClr>
                <a:schemeClr val="accent5">
                  <a:lumMod val="20000"/>
                  <a:lumOff val="80000"/>
                </a:schemeClr>
              </a:buClr>
              <a:buFont typeface="Tahoma" panose="020B0604030504040204" pitchFamily="34" charset="0"/>
              <a:buChar char="•"/>
            </a:pPr>
            <a:r>
              <a:rPr lang="fi-FI" sz="1600" b="1" dirty="0"/>
              <a:t>Toimintalinja 4</a:t>
            </a:r>
            <a:r>
              <a:rPr lang="fi-FI" sz="1600" dirty="0"/>
              <a:t>: Työllistävä, osaava ja osallistava Suomi </a:t>
            </a:r>
          </a:p>
          <a:p>
            <a:pPr>
              <a:buClr>
                <a:schemeClr val="accent5">
                  <a:lumMod val="20000"/>
                  <a:lumOff val="80000"/>
                </a:schemeClr>
              </a:buClr>
              <a:buFont typeface="Tahoma" panose="020B0604030504040204" pitchFamily="34" charset="0"/>
              <a:buChar char="•"/>
            </a:pPr>
            <a:r>
              <a:rPr lang="fi-FI" sz="1600" b="1" dirty="0"/>
              <a:t>Erityistavoite 4.2 </a:t>
            </a:r>
            <a:r>
              <a:rPr lang="fi-FI" sz="1600" dirty="0"/>
              <a:t>Uutta osaamista työelämään</a:t>
            </a:r>
          </a:p>
          <a:p>
            <a:r>
              <a:rPr lang="fi-FI" sz="1600" b="1" dirty="0"/>
              <a:t>Toiminta-aika: </a:t>
            </a:r>
            <a:r>
              <a:rPr lang="fi-FI" sz="1600" dirty="0"/>
              <a:t>1.11.2023-31.10.2025</a:t>
            </a:r>
          </a:p>
          <a:p>
            <a:r>
              <a:rPr lang="fi-FI" sz="1600" b="1" dirty="0"/>
              <a:t>Toiminta-alue: Pohjois-Pohjanmaa</a:t>
            </a:r>
          </a:p>
          <a:p>
            <a:pPr lvl="1"/>
            <a:r>
              <a:rPr lang="fi-FI" sz="1600" dirty="0"/>
              <a:t>Utajärvi, Muhos, Oulainen, Merijärvi, Alavieska, Kuusamo, Haapajärvi, Haapavesi, Siikajoki, Nivala, Pyhäntä, Taivalkoski, Kärsämäki, Reisjärvi, Ylivieska, Pyhäjoki</a:t>
            </a:r>
          </a:p>
        </p:txBody>
      </p:sp>
      <p:pic>
        <p:nvPicPr>
          <p:cNvPr id="4" name="Kuva 3" descr="Kuva, joka sisältää kohteen teksti, Fontti, Grafiikka, muotoilu">
            <a:extLst>
              <a:ext uri="{FF2B5EF4-FFF2-40B4-BE49-F238E27FC236}">
                <a16:creationId xmlns:a16="http://schemas.microsoft.com/office/drawing/2014/main" id="{66EE9A76-C030-7F10-032B-64DA2ABB1DE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9595" y="597494"/>
            <a:ext cx="3730850" cy="965492"/>
          </a:xfrm>
          <a:prstGeom prst="rect">
            <a:avLst/>
          </a:prstGeom>
        </p:spPr>
      </p:pic>
      <p:pic>
        <p:nvPicPr>
          <p:cNvPr id="2" name="Kuva 1" descr="Kuva, joka sisältää kohteen halloween, kurpitsa, animaatio">
            <a:extLst>
              <a:ext uri="{FF2B5EF4-FFF2-40B4-BE49-F238E27FC236}">
                <a16:creationId xmlns:a16="http://schemas.microsoft.com/office/drawing/2014/main" id="{2885F07E-B58B-1EF5-8D5A-6369E627FDF1}"/>
              </a:ext>
            </a:extLst>
          </p:cNvPr>
          <p:cNvPicPr>
            <a:picLocks noChangeAspect="1"/>
          </p:cNvPicPr>
          <p:nvPr/>
        </p:nvPicPr>
        <p:blipFill rotWithShape="1">
          <a:blip r:embed="rId3">
            <a:extLst>
              <a:ext uri="{28A0092B-C50C-407E-A947-70E740481C1C}">
                <a14:useLocalDpi xmlns:a14="http://schemas.microsoft.com/office/drawing/2010/main" val="0"/>
              </a:ext>
            </a:extLst>
          </a:blip>
          <a:srcRect l="51491" t="50176" r="4771" b="8106"/>
          <a:stretch/>
        </p:blipFill>
        <p:spPr>
          <a:xfrm>
            <a:off x="10181872" y="158849"/>
            <a:ext cx="1931970" cy="1842782"/>
          </a:xfrm>
          <a:prstGeom prst="rect">
            <a:avLst/>
          </a:prstGeom>
        </p:spPr>
      </p:pic>
      <p:sp>
        <p:nvSpPr>
          <p:cNvPr id="5" name="Tekstiruutu 4">
            <a:extLst>
              <a:ext uri="{FF2B5EF4-FFF2-40B4-BE49-F238E27FC236}">
                <a16:creationId xmlns:a16="http://schemas.microsoft.com/office/drawing/2014/main" id="{94858443-5DB3-DBD6-4411-B373BD5AE725}"/>
              </a:ext>
            </a:extLst>
          </p:cNvPr>
          <p:cNvSpPr txBox="1"/>
          <p:nvPr/>
        </p:nvSpPr>
        <p:spPr>
          <a:xfrm>
            <a:off x="6144836" y="1859173"/>
            <a:ext cx="4835327" cy="3816429"/>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i-FI" sz="1600" b="1" i="0" u="none" strike="noStrike" kern="1200" cap="none" spc="0" normalizeH="0" baseline="0" noProof="0" dirty="0">
                <a:ln>
                  <a:noFill/>
                </a:ln>
                <a:solidFill>
                  <a:prstClr val="black"/>
                </a:solidFill>
                <a:effectLst/>
                <a:uLnTx/>
                <a:uFillTx/>
                <a:latin typeface="Calibri" panose="020F0502020204030204"/>
                <a:ea typeface="+mn-ea"/>
                <a:cs typeface="+mn-cs"/>
              </a:rPr>
              <a:t>Tavoitteena vahvistaa </a:t>
            </a:r>
            <a:r>
              <a:rPr kumimoji="0" lang="fi-FI" sz="1600" b="0" i="0" u="none" strike="noStrike" kern="1200" cap="none" spc="0" normalizeH="0" baseline="0" noProof="0" dirty="0">
                <a:ln>
                  <a:noFill/>
                </a:ln>
                <a:solidFill>
                  <a:prstClr val="black"/>
                </a:solidFill>
                <a:effectLst/>
                <a:uLnTx/>
                <a:uFillTx/>
                <a:latin typeface="Calibri" panose="020F0502020204030204"/>
                <a:ea typeface="+mn-ea"/>
                <a:cs typeface="+mn-cs"/>
              </a:rPr>
              <a:t>kuntien, seurakuntien ja järjestöjen työntekijöiden osaamista lapsiperheiden hyvinvoinnin ja terveyden tukemisessa.</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fi-FI" sz="16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828000" marR="0" lvl="2" indent="-1080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i-FI" sz="1600" b="0" i="0" u="none" strike="noStrike" kern="1200" cap="none" spc="0" normalizeH="0" baseline="0" noProof="0" dirty="0">
                <a:ln>
                  <a:noFill/>
                </a:ln>
                <a:solidFill>
                  <a:prstClr val="black"/>
                </a:solidFill>
                <a:effectLst/>
                <a:uLnTx/>
                <a:uFillTx/>
                <a:latin typeface="Calibri" panose="020F0502020204030204"/>
                <a:ea typeface="+mn-ea"/>
                <a:cs typeface="+mn-cs"/>
              </a:rPr>
              <a:t>Mielen hyvinvointi</a:t>
            </a:r>
          </a:p>
          <a:p>
            <a:pPr marL="828000" marR="0" lvl="2" indent="-1080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i-FI" sz="1600" b="0" i="0" u="none" strike="noStrike" kern="1200" cap="none" spc="0" normalizeH="0" baseline="0" noProof="0" dirty="0">
                <a:ln>
                  <a:noFill/>
                </a:ln>
                <a:solidFill>
                  <a:prstClr val="black"/>
                </a:solidFill>
                <a:effectLst/>
                <a:uLnTx/>
                <a:uFillTx/>
                <a:latin typeface="Calibri" panose="020F0502020204030204"/>
                <a:ea typeface="+mn-ea"/>
                <a:cs typeface="+mn-cs"/>
              </a:rPr>
              <a:t>Liikkuminen</a:t>
            </a:r>
          </a:p>
          <a:p>
            <a:pPr marL="828000" marR="0" lvl="2" indent="-1080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i-FI" sz="1600" b="0" i="0" u="none" strike="noStrike" kern="1200" cap="none" spc="0" normalizeH="0" baseline="0" noProof="0" dirty="0">
                <a:ln>
                  <a:noFill/>
                </a:ln>
                <a:solidFill>
                  <a:prstClr val="black"/>
                </a:solidFill>
                <a:effectLst/>
                <a:uLnTx/>
                <a:uFillTx/>
                <a:latin typeface="Calibri" panose="020F0502020204030204"/>
                <a:ea typeface="+mn-ea"/>
                <a:cs typeface="+mn-cs"/>
              </a:rPr>
              <a:t>Ravitsemus</a:t>
            </a:r>
          </a:p>
          <a:p>
            <a:pPr marL="828000" marR="0" lvl="2" indent="-1080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i-FI" sz="1600" b="0" i="0" u="none" strike="noStrike" kern="1200" cap="none" spc="0" normalizeH="0" baseline="0" noProof="0" dirty="0">
                <a:ln>
                  <a:noFill/>
                </a:ln>
                <a:solidFill>
                  <a:prstClr val="black"/>
                </a:solidFill>
                <a:effectLst/>
                <a:uLnTx/>
                <a:uFillTx/>
                <a:latin typeface="Calibri" panose="020F0502020204030204"/>
                <a:ea typeface="+mn-ea"/>
                <a:cs typeface="+mn-cs"/>
              </a:rPr>
              <a:t>Lepo ja palautuminen</a:t>
            </a:r>
          </a:p>
          <a:p>
            <a:pPr marL="828000" marR="0" lvl="2" indent="-1080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i-FI" sz="1600" b="0" i="0" u="none" strike="noStrike" kern="1200" cap="none" spc="0" normalizeH="0" baseline="0" noProof="0" dirty="0">
                <a:ln>
                  <a:noFill/>
                </a:ln>
                <a:solidFill>
                  <a:prstClr val="black"/>
                </a:solidFill>
                <a:effectLst/>
                <a:uLnTx/>
                <a:uFillTx/>
                <a:latin typeface="Calibri" panose="020F0502020204030204"/>
                <a:ea typeface="+mn-ea"/>
                <a:cs typeface="+mn-cs"/>
              </a:rPr>
              <a:t>Päihteiden käytön ehkäisy</a:t>
            </a:r>
          </a:p>
          <a:p>
            <a:pPr marL="720000" marR="0" lvl="2" indent="0" algn="l" defTabSz="914400" rtl="0" eaLnBrk="1" fontAlgn="auto" latinLnBrk="0" hangingPunct="1">
              <a:lnSpc>
                <a:spcPct val="100000"/>
              </a:lnSpc>
              <a:spcBef>
                <a:spcPts val="0"/>
              </a:spcBef>
              <a:spcAft>
                <a:spcPts val="0"/>
              </a:spcAft>
              <a:buClrTx/>
              <a:buSzTx/>
              <a:buFontTx/>
              <a:buNone/>
              <a:tabLst/>
              <a:defRPr/>
            </a:pPr>
            <a:endParaRPr kumimoji="0" lang="fi-FI" sz="16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fi-FI" sz="16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i-FI" sz="1600" b="1" i="0" u="none" strike="noStrike" kern="1200" cap="none" spc="0" normalizeH="0" baseline="0" noProof="0" dirty="0">
                <a:ln>
                  <a:noFill/>
                </a:ln>
                <a:solidFill>
                  <a:prstClr val="black"/>
                </a:solidFill>
                <a:effectLst/>
                <a:uLnTx/>
                <a:uFillTx/>
                <a:latin typeface="Calibri" panose="020F0502020204030204"/>
                <a:ea typeface="+mn-ea"/>
                <a:cs typeface="+mn-cs"/>
              </a:rPr>
              <a:t>Vahvistaa</a:t>
            </a:r>
            <a:r>
              <a:rPr kumimoji="0" lang="fi-FI" sz="1600" b="0" i="0" u="none" strike="noStrike" kern="1200" cap="none" spc="0" normalizeH="0" baseline="0" noProof="0" dirty="0">
                <a:ln>
                  <a:noFill/>
                </a:ln>
                <a:solidFill>
                  <a:prstClr val="black"/>
                </a:solidFill>
                <a:effectLst/>
                <a:uLnTx/>
                <a:uFillTx/>
                <a:latin typeface="Calibri" panose="020F0502020204030204"/>
                <a:ea typeface="+mn-ea"/>
                <a:cs typeface="+mn-cs"/>
              </a:rPr>
              <a:t> HYTE-toimijoiden yhteistyötä hankekuntien sisällä, kuntien välillä sekä suhteessa hyvinvointialueeseen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6" name="Kuva 5">
            <a:extLst>
              <a:ext uri="{FF2B5EF4-FFF2-40B4-BE49-F238E27FC236}">
                <a16:creationId xmlns:a16="http://schemas.microsoft.com/office/drawing/2014/main" id="{F5EE82AA-316E-4B86-9BF7-22A76F4042B0}"/>
              </a:ext>
            </a:extLst>
          </p:cNvPr>
          <p:cNvPicPr>
            <a:picLocks noChangeAspect="1"/>
          </p:cNvPicPr>
          <p:nvPr/>
        </p:nvPicPr>
        <p:blipFill>
          <a:blip r:embed="rId4"/>
          <a:stretch>
            <a:fillRect/>
          </a:stretch>
        </p:blipFill>
        <p:spPr>
          <a:xfrm>
            <a:off x="6223824" y="6236803"/>
            <a:ext cx="5968176" cy="523992"/>
          </a:xfrm>
          <a:prstGeom prst="rect">
            <a:avLst/>
          </a:prstGeom>
        </p:spPr>
      </p:pic>
    </p:spTree>
    <p:extLst>
      <p:ext uri="{BB962C8B-B14F-4D97-AF65-F5344CB8AC3E}">
        <p14:creationId xmlns:p14="http://schemas.microsoft.com/office/powerpoint/2010/main" val="1790091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Otsikko 8">
            <a:extLst>
              <a:ext uri="{FF2B5EF4-FFF2-40B4-BE49-F238E27FC236}">
                <a16:creationId xmlns:a16="http://schemas.microsoft.com/office/drawing/2014/main" id="{D31C77F9-3A18-D505-49E0-F168F7634A26}"/>
              </a:ext>
            </a:extLst>
          </p:cNvPr>
          <p:cNvSpPr>
            <a:spLocks noGrp="1"/>
          </p:cNvSpPr>
          <p:nvPr>
            <p:ph type="title"/>
          </p:nvPr>
        </p:nvSpPr>
        <p:spPr>
          <a:xfrm>
            <a:off x="459545" y="1310708"/>
            <a:ext cx="10515600" cy="656315"/>
          </a:xfrm>
        </p:spPr>
        <p:txBody>
          <a:bodyPr>
            <a:normAutofit/>
          </a:bodyPr>
          <a:lstStyle/>
          <a:p>
            <a:r>
              <a:rPr lang="fi-FI" sz="3600" b="1" dirty="0">
                <a:latin typeface="Aptos" panose="020B0004020202020204" pitchFamily="34" charset="0"/>
              </a:rPr>
              <a:t>Sisältö</a:t>
            </a:r>
          </a:p>
        </p:txBody>
      </p:sp>
      <p:sp>
        <p:nvSpPr>
          <p:cNvPr id="10" name="Sisällön paikkamerkki 9">
            <a:extLst>
              <a:ext uri="{FF2B5EF4-FFF2-40B4-BE49-F238E27FC236}">
                <a16:creationId xmlns:a16="http://schemas.microsoft.com/office/drawing/2014/main" id="{435677B5-7F16-4CA7-52AB-81F2E80F2625}"/>
              </a:ext>
            </a:extLst>
          </p:cNvPr>
          <p:cNvSpPr>
            <a:spLocks noGrp="1"/>
          </p:cNvSpPr>
          <p:nvPr>
            <p:ph idx="1"/>
          </p:nvPr>
        </p:nvSpPr>
        <p:spPr>
          <a:xfrm>
            <a:off x="956694" y="2249825"/>
            <a:ext cx="8614026" cy="4165059"/>
          </a:xfrm>
        </p:spPr>
        <p:txBody>
          <a:bodyPr vert="horz" lIns="91440" tIns="45720" rIns="91440" bIns="45720" rtlCol="0" anchor="t">
            <a:noAutofit/>
          </a:bodyPr>
          <a:lstStyle/>
          <a:p>
            <a:pPr>
              <a:buClr>
                <a:schemeClr val="accent2"/>
              </a:buClr>
            </a:pPr>
            <a:r>
              <a:rPr lang="fi-FI" sz="1600" b="1" dirty="0">
                <a:latin typeface="Aptos" panose="020B0004020202020204" pitchFamily="34" charset="0"/>
                <a:ea typeface="Calibri"/>
                <a:cs typeface="Calibri"/>
              </a:rPr>
              <a:t>Ennakkotehtävä</a:t>
            </a:r>
          </a:p>
          <a:p>
            <a:pPr marL="0" indent="0">
              <a:buClr>
                <a:schemeClr val="accent2"/>
              </a:buClr>
              <a:buNone/>
            </a:pPr>
            <a:endParaRPr lang="fi-FI" sz="1600" b="1" dirty="0">
              <a:latin typeface="Aptos" panose="020B0004020202020204" pitchFamily="34" charset="0"/>
              <a:ea typeface="Calibri"/>
              <a:cs typeface="Calibri"/>
            </a:endParaRPr>
          </a:p>
          <a:p>
            <a:pPr>
              <a:buClr>
                <a:schemeClr val="accent2"/>
              </a:buClr>
            </a:pPr>
            <a:r>
              <a:rPr lang="fi-FI" sz="1600" b="1" dirty="0">
                <a:solidFill>
                  <a:srgbClr val="333333"/>
                </a:solidFill>
                <a:latin typeface="Aptos" panose="020B0004020202020204" pitchFamily="34" charset="0"/>
              </a:rPr>
              <a:t>L</a:t>
            </a:r>
            <a:r>
              <a:rPr lang="fi-FI" sz="1600" b="1" i="0" dirty="0">
                <a:solidFill>
                  <a:srgbClr val="333333"/>
                </a:solidFill>
                <a:effectLst/>
                <a:latin typeface="Aptos" panose="020B0004020202020204" pitchFamily="34" charset="0"/>
              </a:rPr>
              <a:t>apsiperheiden ja päihteiden käytön nykytila</a:t>
            </a:r>
          </a:p>
          <a:p>
            <a:pPr marL="457200" lvl="1" indent="0">
              <a:buClr>
                <a:schemeClr val="accent2"/>
              </a:buClr>
              <a:buNone/>
            </a:pPr>
            <a:endParaRPr lang="fi-FI" sz="1600" b="1" dirty="0">
              <a:solidFill>
                <a:srgbClr val="333333"/>
              </a:solidFill>
              <a:latin typeface="Aptos" panose="020B0004020202020204" pitchFamily="34" charset="0"/>
              <a:ea typeface="Calibri"/>
              <a:cs typeface="Calibri"/>
            </a:endParaRPr>
          </a:p>
          <a:p>
            <a:pPr>
              <a:buClr>
                <a:schemeClr val="accent2"/>
              </a:buClr>
            </a:pPr>
            <a:r>
              <a:rPr lang="fi-FI" sz="1600" b="1" i="0" dirty="0">
                <a:solidFill>
                  <a:srgbClr val="333333"/>
                </a:solidFill>
                <a:effectLst/>
                <a:latin typeface="Aptos" panose="020B0004020202020204" pitchFamily="34" charset="0"/>
              </a:rPr>
              <a:t>Päihteiden merkitys perheiden hyvinvointiin</a:t>
            </a:r>
          </a:p>
          <a:p>
            <a:pPr lvl="1">
              <a:buClr>
                <a:schemeClr val="accent2"/>
              </a:buClr>
            </a:pPr>
            <a:r>
              <a:rPr lang="fi-FI" sz="1200" b="1" dirty="0">
                <a:solidFill>
                  <a:srgbClr val="333333"/>
                </a:solidFill>
                <a:latin typeface="Aptos" panose="020B0004020202020204" pitchFamily="34" charset="0"/>
              </a:rPr>
              <a:t>Vanhempien päihteiden käyttö perheissä</a:t>
            </a:r>
            <a:endParaRPr lang="fi-FI" sz="1200" b="1" i="0" dirty="0">
              <a:solidFill>
                <a:srgbClr val="333333"/>
              </a:solidFill>
              <a:effectLst/>
              <a:latin typeface="Aptos" panose="020B0004020202020204" pitchFamily="34" charset="0"/>
            </a:endParaRPr>
          </a:p>
          <a:p>
            <a:pPr marL="457200" lvl="1" indent="0">
              <a:buClr>
                <a:schemeClr val="accent2"/>
              </a:buClr>
              <a:buNone/>
            </a:pPr>
            <a:endParaRPr lang="fi-FI" sz="1600" b="1" dirty="0">
              <a:latin typeface="Aptos" panose="020B0004020202020204" pitchFamily="34" charset="0"/>
              <a:ea typeface="Calibri"/>
              <a:cs typeface="Calibri"/>
            </a:endParaRPr>
          </a:p>
          <a:p>
            <a:pPr>
              <a:buClr>
                <a:schemeClr val="accent2"/>
              </a:buClr>
            </a:pPr>
            <a:r>
              <a:rPr lang="fi-FI" sz="1600" b="1" dirty="0">
                <a:solidFill>
                  <a:srgbClr val="333333"/>
                </a:solidFill>
                <a:highlight>
                  <a:srgbClr val="FFFFFF"/>
                </a:highlight>
                <a:latin typeface="Aptos" panose="020B0004020202020204" pitchFamily="34" charset="0"/>
                <a:ea typeface="Calibri"/>
                <a:cs typeface="Calibri"/>
              </a:rPr>
              <a:t>Jälkitehtävä </a:t>
            </a:r>
          </a:p>
          <a:p>
            <a:pPr marL="0" indent="0">
              <a:buClr>
                <a:schemeClr val="accent2"/>
              </a:buClr>
              <a:buNone/>
            </a:pPr>
            <a:endParaRPr lang="fi-FI" sz="1600" b="1" dirty="0">
              <a:solidFill>
                <a:srgbClr val="333333"/>
              </a:solidFill>
              <a:highlight>
                <a:srgbClr val="FFFFFF"/>
              </a:highlight>
              <a:latin typeface="Aptos" panose="020B0004020202020204" pitchFamily="34" charset="0"/>
              <a:ea typeface="Calibri"/>
              <a:cs typeface="Calibri"/>
            </a:endParaRPr>
          </a:p>
        </p:txBody>
      </p:sp>
      <p:pic>
        <p:nvPicPr>
          <p:cNvPr id="4" name="Kuva 3" descr="Kuva, joka sisältää kohteen teksti, Fontti, Grafiikka, muotoilu">
            <a:extLst>
              <a:ext uri="{FF2B5EF4-FFF2-40B4-BE49-F238E27FC236}">
                <a16:creationId xmlns:a16="http://schemas.microsoft.com/office/drawing/2014/main" id="{66EE9A76-C030-7F10-032B-64DA2ABB1DE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9545" y="452520"/>
            <a:ext cx="2223404" cy="575386"/>
          </a:xfrm>
          <a:prstGeom prst="rect">
            <a:avLst/>
          </a:prstGeom>
        </p:spPr>
      </p:pic>
      <p:pic>
        <p:nvPicPr>
          <p:cNvPr id="5" name="Kuva 4">
            <a:extLst>
              <a:ext uri="{FF2B5EF4-FFF2-40B4-BE49-F238E27FC236}">
                <a16:creationId xmlns:a16="http://schemas.microsoft.com/office/drawing/2014/main" id="{1FE0A4C0-3468-81EA-D1E7-18EAB4AB62D1}"/>
              </a:ext>
            </a:extLst>
          </p:cNvPr>
          <p:cNvPicPr>
            <a:picLocks noChangeAspect="1"/>
          </p:cNvPicPr>
          <p:nvPr/>
        </p:nvPicPr>
        <p:blipFill>
          <a:blip r:embed="rId3"/>
          <a:stretch>
            <a:fillRect/>
          </a:stretch>
        </p:blipFill>
        <p:spPr>
          <a:xfrm>
            <a:off x="6223824" y="6236803"/>
            <a:ext cx="5968176" cy="523992"/>
          </a:xfrm>
          <a:prstGeom prst="rect">
            <a:avLst/>
          </a:prstGeom>
        </p:spPr>
      </p:pic>
      <p:pic>
        <p:nvPicPr>
          <p:cNvPr id="3" name="Kuva 2">
            <a:extLst>
              <a:ext uri="{FF2B5EF4-FFF2-40B4-BE49-F238E27FC236}">
                <a16:creationId xmlns:a16="http://schemas.microsoft.com/office/drawing/2014/main" id="{F6BF1713-FA11-962F-25A3-F1D5DD81D07E}"/>
              </a:ext>
            </a:extLst>
          </p:cNvPr>
          <p:cNvPicPr>
            <a:picLocks noChangeAspect="1"/>
          </p:cNvPicPr>
          <p:nvPr/>
        </p:nvPicPr>
        <p:blipFill>
          <a:blip r:embed="rId4"/>
          <a:stretch>
            <a:fillRect/>
          </a:stretch>
        </p:blipFill>
        <p:spPr>
          <a:xfrm>
            <a:off x="8084743" y="1967023"/>
            <a:ext cx="2971953" cy="2609984"/>
          </a:xfrm>
          <a:prstGeom prst="rect">
            <a:avLst/>
          </a:prstGeom>
        </p:spPr>
      </p:pic>
    </p:spTree>
    <p:extLst>
      <p:ext uri="{BB962C8B-B14F-4D97-AF65-F5344CB8AC3E}">
        <p14:creationId xmlns:p14="http://schemas.microsoft.com/office/powerpoint/2010/main" val="34951474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Sisällön paikkamerkki 9">
            <a:extLst>
              <a:ext uri="{FF2B5EF4-FFF2-40B4-BE49-F238E27FC236}">
                <a16:creationId xmlns:a16="http://schemas.microsoft.com/office/drawing/2014/main" id="{435677B5-7F16-4CA7-52AB-81F2E80F2625}"/>
              </a:ext>
            </a:extLst>
          </p:cNvPr>
          <p:cNvSpPr>
            <a:spLocks noGrp="1"/>
          </p:cNvSpPr>
          <p:nvPr>
            <p:ph idx="1"/>
          </p:nvPr>
        </p:nvSpPr>
        <p:spPr>
          <a:xfrm>
            <a:off x="430739" y="2423330"/>
            <a:ext cx="10658439" cy="3668232"/>
          </a:xfrm>
        </p:spPr>
        <p:txBody>
          <a:bodyPr vert="horz" lIns="91440" tIns="45720" rIns="91440" bIns="45720" rtlCol="0" anchor="t">
            <a:noAutofit/>
          </a:bodyPr>
          <a:lstStyle/>
          <a:p>
            <a:pPr lvl="1"/>
            <a:r>
              <a:rPr lang="fi-FI" sz="1800" b="1" dirty="0">
                <a:latin typeface="Aptos" panose="020B0004020202020204" pitchFamily="34" charset="0"/>
              </a:rPr>
              <a:t>Käy pelaamassa ”</a:t>
            </a:r>
            <a:r>
              <a:rPr lang="fi-FI" sz="1800" b="1" dirty="0" err="1">
                <a:latin typeface="Aptos" panose="020B0004020202020204" pitchFamily="34" charset="0"/>
              </a:rPr>
              <a:t>Lydia</a:t>
            </a:r>
            <a:r>
              <a:rPr lang="fi-FI" sz="1800" b="1" dirty="0">
                <a:latin typeface="Aptos" panose="020B0004020202020204" pitchFamily="34" charset="0"/>
              </a:rPr>
              <a:t>-peli”-peliä (Lasinen Lapsuus)</a:t>
            </a:r>
          </a:p>
          <a:p>
            <a:pPr lvl="2"/>
            <a:r>
              <a:rPr lang="fi-FI" sz="1400" dirty="0">
                <a:latin typeface="Aptos" panose="020B0004020202020204" pitchFamily="34" charset="0"/>
              </a:rPr>
              <a:t>Pelin avulla koet, millaista on elää lapsena päihdeperheessä. </a:t>
            </a:r>
          </a:p>
          <a:p>
            <a:pPr lvl="2"/>
            <a:r>
              <a:rPr lang="fi-FI" sz="1400" dirty="0">
                <a:latin typeface="Aptos" panose="020B0004020202020204" pitchFamily="34" charset="0"/>
              </a:rPr>
              <a:t>Peli on maksuton ja voit ladata sen puhelimesi sovelluskaupasta ”</a:t>
            </a:r>
            <a:r>
              <a:rPr lang="fi-FI" sz="1400" dirty="0" err="1">
                <a:latin typeface="Aptos" panose="020B0004020202020204" pitchFamily="34" charset="0"/>
              </a:rPr>
              <a:t>Lydian</a:t>
            </a:r>
            <a:r>
              <a:rPr lang="fi-FI" sz="1400" dirty="0">
                <a:latin typeface="Aptos" panose="020B0004020202020204" pitchFamily="34" charset="0"/>
              </a:rPr>
              <a:t> Lasinen lapsuus”. </a:t>
            </a:r>
          </a:p>
          <a:p>
            <a:pPr lvl="2"/>
            <a:r>
              <a:rPr lang="fi-FI" sz="1400" dirty="0">
                <a:latin typeface="Aptos" panose="020B0004020202020204" pitchFamily="34" charset="0"/>
              </a:rPr>
              <a:t>Peli on ajatuksia ja tunteita herättävä, jos pelissä jokin jää vaivaamaan, juttelethan työkaverisi kanssa. </a:t>
            </a:r>
          </a:p>
          <a:p>
            <a:pPr lvl="2"/>
            <a:r>
              <a:rPr lang="fi-FI" sz="1400" dirty="0">
                <a:latin typeface="Aptos" panose="020B0004020202020204" pitchFamily="34" charset="0"/>
              </a:rPr>
              <a:t>Tietoa pelistä: </a:t>
            </a:r>
            <a:r>
              <a:rPr lang="fi-FI" sz="1400" dirty="0">
                <a:latin typeface="Aptos" panose="020B0004020202020204" pitchFamily="34" charset="0"/>
                <a:hlinkClick r:id="rId2"/>
              </a:rPr>
              <a:t>https://www.alko.fi/vastuullisesti/alkoholihaitat-arjessa/lasten-seurassa/lydia-peli-nostaa-esiin-alkoholinkayton-vaikutukset-lapsiin#lydia-traileri</a:t>
            </a:r>
            <a:r>
              <a:rPr lang="fi-FI" sz="1400" dirty="0">
                <a:latin typeface="Aptos" panose="020B0004020202020204" pitchFamily="34" charset="0"/>
              </a:rPr>
              <a:t> </a:t>
            </a:r>
          </a:p>
        </p:txBody>
      </p:sp>
      <p:pic>
        <p:nvPicPr>
          <p:cNvPr id="4" name="Kuva 3" descr="Kuva, joka sisältää kohteen teksti, Fontti, Grafiikka, muotoilu">
            <a:extLst>
              <a:ext uri="{FF2B5EF4-FFF2-40B4-BE49-F238E27FC236}">
                <a16:creationId xmlns:a16="http://schemas.microsoft.com/office/drawing/2014/main" id="{66EE9A76-C030-7F10-032B-64DA2ABB1DE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0739" y="438872"/>
            <a:ext cx="1833996" cy="474612"/>
          </a:xfrm>
          <a:prstGeom prst="rect">
            <a:avLst/>
          </a:prstGeom>
        </p:spPr>
      </p:pic>
      <p:sp>
        <p:nvSpPr>
          <p:cNvPr id="5" name="Tekstiruutu 4">
            <a:extLst>
              <a:ext uri="{FF2B5EF4-FFF2-40B4-BE49-F238E27FC236}">
                <a16:creationId xmlns:a16="http://schemas.microsoft.com/office/drawing/2014/main" id="{E0B9B861-BB48-0E8D-02D0-5512376ACAF5}"/>
              </a:ext>
            </a:extLst>
          </p:cNvPr>
          <p:cNvSpPr txBox="1"/>
          <p:nvPr/>
        </p:nvSpPr>
        <p:spPr>
          <a:xfrm>
            <a:off x="430739" y="1519277"/>
            <a:ext cx="5665261" cy="55399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3000" b="1" i="0" u="none" strike="noStrike" kern="1200" cap="none" spc="0" normalizeH="0" baseline="0" noProof="0" dirty="0">
                <a:ln>
                  <a:noFill/>
                </a:ln>
                <a:solidFill>
                  <a:prstClr val="black"/>
                </a:solidFill>
                <a:effectLst/>
                <a:uLnTx/>
                <a:uFillTx/>
                <a:latin typeface="Aptos" panose="020B0004020202020204" pitchFamily="34" charset="0"/>
              </a:rPr>
              <a:t>Ennakkotehtävä</a:t>
            </a:r>
            <a:r>
              <a:rPr kumimoji="0" lang="fi-FI" sz="18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pic>
        <p:nvPicPr>
          <p:cNvPr id="2" name="Kuva 1">
            <a:extLst>
              <a:ext uri="{FF2B5EF4-FFF2-40B4-BE49-F238E27FC236}">
                <a16:creationId xmlns:a16="http://schemas.microsoft.com/office/drawing/2014/main" id="{6F5AC9E5-BDC1-EB1E-2650-13CA3D1B4406}"/>
              </a:ext>
            </a:extLst>
          </p:cNvPr>
          <p:cNvPicPr>
            <a:picLocks noChangeAspect="1"/>
          </p:cNvPicPr>
          <p:nvPr/>
        </p:nvPicPr>
        <p:blipFill>
          <a:blip r:embed="rId4"/>
          <a:stretch>
            <a:fillRect/>
          </a:stretch>
        </p:blipFill>
        <p:spPr>
          <a:xfrm>
            <a:off x="6223824" y="6236803"/>
            <a:ext cx="5968176" cy="523992"/>
          </a:xfrm>
          <a:prstGeom prst="rect">
            <a:avLst/>
          </a:prstGeom>
        </p:spPr>
      </p:pic>
      <p:pic>
        <p:nvPicPr>
          <p:cNvPr id="3" name="Kuva 2">
            <a:extLst>
              <a:ext uri="{FF2B5EF4-FFF2-40B4-BE49-F238E27FC236}">
                <a16:creationId xmlns:a16="http://schemas.microsoft.com/office/drawing/2014/main" id="{C074D9E9-1B95-8DCF-BD56-A183F220E468}"/>
              </a:ext>
            </a:extLst>
          </p:cNvPr>
          <p:cNvPicPr>
            <a:picLocks noChangeAspect="1"/>
          </p:cNvPicPr>
          <p:nvPr/>
        </p:nvPicPr>
        <p:blipFill>
          <a:blip r:embed="rId5"/>
          <a:stretch>
            <a:fillRect/>
          </a:stretch>
        </p:blipFill>
        <p:spPr>
          <a:xfrm>
            <a:off x="9340453" y="814970"/>
            <a:ext cx="1748725" cy="1535739"/>
          </a:xfrm>
          <a:prstGeom prst="rect">
            <a:avLst/>
          </a:prstGeom>
        </p:spPr>
      </p:pic>
    </p:spTree>
    <p:extLst>
      <p:ext uri="{BB962C8B-B14F-4D97-AF65-F5344CB8AC3E}">
        <p14:creationId xmlns:p14="http://schemas.microsoft.com/office/powerpoint/2010/main" val="33391462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Sisällön paikkamerkki 9">
            <a:extLst>
              <a:ext uri="{FF2B5EF4-FFF2-40B4-BE49-F238E27FC236}">
                <a16:creationId xmlns:a16="http://schemas.microsoft.com/office/drawing/2014/main" id="{435677B5-7F16-4CA7-52AB-81F2E80F2625}"/>
              </a:ext>
            </a:extLst>
          </p:cNvPr>
          <p:cNvSpPr>
            <a:spLocks noGrp="1"/>
          </p:cNvSpPr>
          <p:nvPr>
            <p:ph idx="1"/>
          </p:nvPr>
        </p:nvSpPr>
        <p:spPr>
          <a:xfrm>
            <a:off x="346748" y="1207603"/>
            <a:ext cx="11498503" cy="5029200"/>
          </a:xfrm>
        </p:spPr>
        <p:txBody>
          <a:bodyPr vert="horz" lIns="91440" tIns="45720" rIns="91440" bIns="45720" rtlCol="0" anchor="t">
            <a:noAutofit/>
          </a:bodyPr>
          <a:lstStyle/>
          <a:p>
            <a:pPr>
              <a:lnSpc>
                <a:spcPct val="100000"/>
              </a:lnSpc>
              <a:spcBef>
                <a:spcPts val="0"/>
              </a:spcBef>
              <a:defRPr/>
            </a:pPr>
            <a:r>
              <a:rPr lang="fi-FI" sz="1250" b="1" dirty="0">
                <a:latin typeface="Aptos" panose="020B0004020202020204" pitchFamily="34" charset="0"/>
              </a:rPr>
              <a:t>Toimintaa ja tapoja, </a:t>
            </a:r>
            <a:r>
              <a:rPr lang="fi-FI" sz="1250" dirty="0">
                <a:latin typeface="Aptos" panose="020B0004020202020204" pitchFamily="34" charset="0"/>
              </a:rPr>
              <a:t>joilla vähennetään päihde- ja pelihaittoja (alkoholi, nikotiini, huumausaineet, raha- ja digipelaamisen ehkäisy ja haittojen vähentäminen) </a:t>
            </a:r>
            <a:r>
              <a:rPr lang="fi-FI" sz="1000" dirty="0">
                <a:latin typeface="Aptos" panose="020B0004020202020204" pitchFamily="34" charset="0"/>
              </a:rPr>
              <a:t>(Ehyt, 2022)</a:t>
            </a:r>
          </a:p>
          <a:p>
            <a:pPr lvl="1">
              <a:lnSpc>
                <a:spcPct val="100000"/>
              </a:lnSpc>
              <a:spcBef>
                <a:spcPts val="0"/>
              </a:spcBef>
              <a:defRPr/>
            </a:pPr>
            <a:r>
              <a:rPr lang="fi-FI" sz="1250" dirty="0">
                <a:latin typeface="Aptos" panose="020B0004020202020204" pitchFamily="34" charset="0"/>
              </a:rPr>
              <a:t>Käytännössä ehkäisevää päihdetyötä tehdään vähentämällä kysyntää, saatavuutta ja tarjontaa toimiviksi todetuilla menetelmillä, </a:t>
            </a:r>
          </a:p>
          <a:p>
            <a:pPr marL="457200" lvl="1" indent="0">
              <a:lnSpc>
                <a:spcPct val="100000"/>
              </a:lnSpc>
              <a:spcBef>
                <a:spcPts val="0"/>
              </a:spcBef>
              <a:buNone/>
              <a:defRPr/>
            </a:pPr>
            <a:r>
              <a:rPr lang="fi-FI" sz="1250" dirty="0">
                <a:latin typeface="Aptos" panose="020B0004020202020204" pitchFamily="34" charset="0"/>
              </a:rPr>
              <a:t>viestinnällä ja vahvistamalla ehkäisevän työn rakenteita </a:t>
            </a:r>
            <a:r>
              <a:rPr lang="fi-FI" sz="1000" dirty="0">
                <a:latin typeface="Aptos" panose="020B0004020202020204" pitchFamily="34" charset="0"/>
              </a:rPr>
              <a:t>(THL, 2022)</a:t>
            </a:r>
          </a:p>
          <a:p>
            <a:pPr marL="457200" lvl="1" indent="0">
              <a:lnSpc>
                <a:spcPct val="100000"/>
              </a:lnSpc>
              <a:spcBef>
                <a:spcPts val="0"/>
              </a:spcBef>
              <a:buNone/>
              <a:defRPr/>
            </a:pPr>
            <a:endParaRPr lang="fi-FI" sz="600" dirty="0">
              <a:latin typeface="Aptos" panose="020B0004020202020204" pitchFamily="34" charset="0"/>
            </a:endParaRPr>
          </a:p>
          <a:p>
            <a:pPr>
              <a:lnSpc>
                <a:spcPct val="100000"/>
              </a:lnSpc>
              <a:spcBef>
                <a:spcPts val="0"/>
              </a:spcBef>
              <a:defRPr/>
            </a:pPr>
            <a:r>
              <a:rPr lang="fi-FI" sz="1250" b="1" dirty="0">
                <a:latin typeface="Aptos" panose="020B0004020202020204" pitchFamily="34" charset="0"/>
              </a:rPr>
              <a:t>Miksi? </a:t>
            </a:r>
            <a:r>
              <a:rPr lang="fi-FI" sz="1250" dirty="0">
                <a:latin typeface="Aptos" panose="020B0004020202020204" pitchFamily="34" charset="0"/>
              </a:rPr>
              <a:t>Alkoholi, tupakka- ja nikotiinituotteet sekä huumeiden käyttö maksaa yhteiskunnalle 1,5 miljardia euroa </a:t>
            </a:r>
            <a:r>
              <a:rPr lang="fi-FI" sz="1000" dirty="0">
                <a:latin typeface="Aptos" panose="020B0004020202020204" pitchFamily="34" charset="0"/>
              </a:rPr>
              <a:t>(AVI, 2023)</a:t>
            </a:r>
          </a:p>
          <a:p>
            <a:pPr lvl="1">
              <a:lnSpc>
                <a:spcPct val="100000"/>
              </a:lnSpc>
              <a:spcBef>
                <a:spcPts val="0"/>
              </a:spcBef>
              <a:defRPr/>
            </a:pPr>
            <a:r>
              <a:rPr lang="fi-FI" sz="1250" dirty="0">
                <a:latin typeface="Aptos" panose="020B0004020202020204" pitchFamily="34" charset="0"/>
              </a:rPr>
              <a:t>Ennaltaehkäisevä päihdetyö tuo säästöjä ja toimivaksi todettuja keinoja </a:t>
            </a:r>
          </a:p>
          <a:p>
            <a:pPr marL="457200" lvl="1" indent="0">
              <a:lnSpc>
                <a:spcPct val="100000"/>
              </a:lnSpc>
              <a:spcBef>
                <a:spcPts val="0"/>
              </a:spcBef>
              <a:buNone/>
              <a:defRPr/>
            </a:pPr>
            <a:endParaRPr lang="fi-FI" sz="1250" dirty="0">
              <a:latin typeface="Aptos" panose="020B0004020202020204" pitchFamily="34" charset="0"/>
            </a:endParaRPr>
          </a:p>
          <a:p>
            <a:pPr marL="457200" lvl="1" indent="0">
              <a:lnSpc>
                <a:spcPct val="100000"/>
              </a:lnSpc>
              <a:spcBef>
                <a:spcPts val="0"/>
              </a:spcBef>
              <a:buNone/>
              <a:defRPr/>
            </a:pPr>
            <a:endParaRPr lang="fi-FI" sz="600" dirty="0">
              <a:latin typeface="Aptos" panose="020B0004020202020204" pitchFamily="34" charset="0"/>
            </a:endParaRPr>
          </a:p>
          <a:p>
            <a:pPr marL="0" indent="0">
              <a:lnSpc>
                <a:spcPct val="100000"/>
              </a:lnSpc>
              <a:spcBef>
                <a:spcPts val="0"/>
              </a:spcBef>
              <a:buNone/>
              <a:defRPr/>
            </a:pPr>
            <a:r>
              <a:rPr lang="fi-FI" sz="1400" b="1" dirty="0">
                <a:latin typeface="Aptos" panose="020B0004020202020204" pitchFamily="34" charset="0"/>
              </a:rPr>
              <a:t>Uudet tuulet ehkäisevässä päihdetyössä </a:t>
            </a:r>
            <a:r>
              <a:rPr lang="fi-FI" sz="1000" dirty="0">
                <a:latin typeface="Aptos" panose="020B0004020202020204" pitchFamily="34" charset="0"/>
              </a:rPr>
              <a:t>(AVI, 2023)</a:t>
            </a:r>
          </a:p>
          <a:p>
            <a:pPr marL="0" indent="0">
              <a:lnSpc>
                <a:spcPct val="100000"/>
              </a:lnSpc>
              <a:spcBef>
                <a:spcPts val="0"/>
              </a:spcBef>
              <a:buNone/>
              <a:defRPr/>
            </a:pPr>
            <a:endParaRPr lang="fi-FI" sz="1000" dirty="0">
              <a:latin typeface="Aptos" panose="020B0004020202020204" pitchFamily="34" charset="0"/>
            </a:endParaRPr>
          </a:p>
          <a:p>
            <a:pPr>
              <a:lnSpc>
                <a:spcPct val="100000"/>
              </a:lnSpc>
              <a:spcBef>
                <a:spcPts val="0"/>
              </a:spcBef>
              <a:defRPr/>
            </a:pPr>
            <a:r>
              <a:rPr lang="fi-FI" sz="1250" b="1" dirty="0">
                <a:latin typeface="Aptos" panose="020B0004020202020204" pitchFamily="34" charset="0"/>
              </a:rPr>
              <a:t>Hyvinvointialueiden muodostumisen </a:t>
            </a:r>
            <a:r>
              <a:rPr lang="fi-FI" sz="1250" dirty="0">
                <a:latin typeface="Aptos" panose="020B0004020202020204" pitchFamily="34" charset="0"/>
              </a:rPr>
              <a:t>myötä ehkäisevä päihdetyö kuuluu kunnille ja hyvinvointialueelle </a:t>
            </a:r>
          </a:p>
          <a:p>
            <a:pPr>
              <a:lnSpc>
                <a:spcPct val="100000"/>
              </a:lnSpc>
              <a:spcBef>
                <a:spcPts val="0"/>
              </a:spcBef>
              <a:defRPr/>
            </a:pPr>
            <a:r>
              <a:rPr lang="fi-FI" sz="1250" b="1" dirty="0">
                <a:latin typeface="Aptos" panose="020B0004020202020204" pitchFamily="34" charset="0"/>
              </a:rPr>
              <a:t>Hyvinvointialueen sote-palvelut eivät riitä </a:t>
            </a:r>
            <a:r>
              <a:rPr lang="fi-FI" sz="1250" dirty="0">
                <a:latin typeface="Aptos" panose="020B0004020202020204" pitchFamily="34" charset="0"/>
              </a:rPr>
              <a:t>yksinään ratkaisemaan ehkäisevän päihdetyön kokonaisuutta </a:t>
            </a:r>
          </a:p>
          <a:p>
            <a:pPr lvl="1">
              <a:lnSpc>
                <a:spcPct val="100000"/>
              </a:lnSpc>
              <a:spcBef>
                <a:spcPts val="0"/>
              </a:spcBef>
              <a:defRPr/>
            </a:pPr>
            <a:r>
              <a:rPr lang="fi-FI" sz="1250" dirty="0">
                <a:latin typeface="Aptos" panose="020B0004020202020204" pitchFamily="34" charset="0"/>
              </a:rPr>
              <a:t>Kunta voi vaikuttaa kuntalaisten arkiympäristöön (esim. yhdyspinnat, järjestöyhteistyö)</a:t>
            </a:r>
          </a:p>
          <a:p>
            <a:pPr marL="457200" lvl="1" indent="0">
              <a:lnSpc>
                <a:spcPct val="100000"/>
              </a:lnSpc>
              <a:spcBef>
                <a:spcPts val="0"/>
              </a:spcBef>
              <a:buNone/>
              <a:defRPr/>
            </a:pPr>
            <a:endParaRPr lang="fi-FI" sz="1250" dirty="0">
              <a:latin typeface="Aptos" panose="020B0004020202020204" pitchFamily="34" charset="0"/>
            </a:endParaRPr>
          </a:p>
          <a:p>
            <a:pPr>
              <a:lnSpc>
                <a:spcPct val="100000"/>
              </a:lnSpc>
              <a:spcBef>
                <a:spcPts val="0"/>
              </a:spcBef>
              <a:defRPr/>
            </a:pPr>
            <a:r>
              <a:rPr lang="fi-FI" sz="1250" b="1" dirty="0">
                <a:latin typeface="Aptos" panose="020B0004020202020204" pitchFamily="34" charset="0"/>
              </a:rPr>
              <a:t>Kunnilla on lakisääteinen vastuu </a:t>
            </a:r>
            <a:r>
              <a:rPr lang="fi-FI" sz="1250" dirty="0">
                <a:latin typeface="Aptos" panose="020B0004020202020204" pitchFamily="34" charset="0"/>
              </a:rPr>
              <a:t>ehkäisevän päihdetyön järjestämisestä, jonka toteutusta tukevat ehkäisevän päihdetyön rakenteet </a:t>
            </a:r>
          </a:p>
          <a:p>
            <a:pPr>
              <a:lnSpc>
                <a:spcPct val="100000"/>
              </a:lnSpc>
              <a:spcBef>
                <a:spcPts val="0"/>
              </a:spcBef>
              <a:defRPr/>
            </a:pPr>
            <a:r>
              <a:rPr lang="fi-FI" sz="1250" b="1" dirty="0">
                <a:latin typeface="Aptos" panose="020B0004020202020204" pitchFamily="34" charset="0"/>
              </a:rPr>
              <a:t>Kunnissa ehkäisevä päihdetyö </a:t>
            </a:r>
            <a:r>
              <a:rPr lang="fi-FI" sz="1250" dirty="0">
                <a:latin typeface="Aptos" panose="020B0004020202020204" pitchFamily="34" charset="0"/>
              </a:rPr>
              <a:t>on vielä kesken vastuu-muutosten vuoksi</a:t>
            </a:r>
          </a:p>
          <a:p>
            <a:pPr>
              <a:lnSpc>
                <a:spcPct val="100000"/>
              </a:lnSpc>
              <a:spcBef>
                <a:spcPts val="0"/>
              </a:spcBef>
              <a:defRPr/>
            </a:pPr>
            <a:endParaRPr lang="fi-FI" sz="1250" dirty="0">
              <a:latin typeface="Aptos" panose="020B0004020202020204" pitchFamily="34" charset="0"/>
            </a:endParaRPr>
          </a:p>
          <a:p>
            <a:pPr>
              <a:lnSpc>
                <a:spcPct val="100000"/>
              </a:lnSpc>
              <a:spcBef>
                <a:spcPts val="0"/>
              </a:spcBef>
              <a:defRPr/>
            </a:pPr>
            <a:r>
              <a:rPr lang="fi-FI" sz="1250" b="1" dirty="0">
                <a:latin typeface="Aptos" panose="020B0004020202020204" pitchFamily="34" charset="0"/>
              </a:rPr>
              <a:t>Ehkäisevä päihdetyön lainmukaiset rakenteet kunnassa </a:t>
            </a:r>
            <a:r>
              <a:rPr lang="fi-FI" sz="900" dirty="0">
                <a:latin typeface="Aptos" panose="020B0004020202020204" pitchFamily="34" charset="0"/>
              </a:rPr>
              <a:t>(AVI, 2023)</a:t>
            </a:r>
            <a:endParaRPr lang="fi-FI" sz="900" b="1" dirty="0">
              <a:latin typeface="Aptos" panose="020B0004020202020204" pitchFamily="34" charset="0"/>
            </a:endParaRPr>
          </a:p>
          <a:p>
            <a:pPr marL="457200" lvl="1" indent="0">
              <a:lnSpc>
                <a:spcPct val="100000"/>
              </a:lnSpc>
              <a:spcBef>
                <a:spcPts val="0"/>
              </a:spcBef>
              <a:buNone/>
              <a:defRPr/>
            </a:pPr>
            <a:r>
              <a:rPr lang="fi-FI" sz="1250" b="1" dirty="0">
                <a:latin typeface="Aptos" panose="020B0004020202020204" pitchFamily="34" charset="0"/>
              </a:rPr>
              <a:t>1. Tehtävistä vastaava toimielin</a:t>
            </a:r>
            <a:r>
              <a:rPr lang="fi-FI" sz="1250" dirty="0">
                <a:latin typeface="Aptos" panose="020B0004020202020204" pitchFamily="34" charset="0"/>
              </a:rPr>
              <a:t> (Pohjois-Pohjanmaalla 73 %  kunnista)</a:t>
            </a:r>
          </a:p>
          <a:p>
            <a:pPr marL="457200" lvl="1" indent="0">
              <a:lnSpc>
                <a:spcPct val="100000"/>
              </a:lnSpc>
              <a:spcBef>
                <a:spcPts val="0"/>
              </a:spcBef>
              <a:buNone/>
              <a:defRPr/>
            </a:pPr>
            <a:r>
              <a:rPr lang="fi-FI" sz="1250" b="1" dirty="0">
                <a:latin typeface="Aptos" panose="020B0004020202020204" pitchFamily="34" charset="0"/>
              </a:rPr>
              <a:t>2. Käytännössä toimeenpaneva monialainen työryhmä (</a:t>
            </a:r>
            <a:r>
              <a:rPr lang="fi-FI" sz="1250" dirty="0">
                <a:latin typeface="Aptos" panose="020B0004020202020204" pitchFamily="34" charset="0"/>
              </a:rPr>
              <a:t>Pohjois-Pohjanmaan 70 % kunnista)</a:t>
            </a:r>
          </a:p>
          <a:p>
            <a:pPr marL="457200" lvl="1" indent="0">
              <a:lnSpc>
                <a:spcPct val="100000"/>
              </a:lnSpc>
              <a:spcBef>
                <a:spcPts val="0"/>
              </a:spcBef>
              <a:buNone/>
              <a:defRPr/>
            </a:pPr>
            <a:r>
              <a:rPr lang="fi-FI" sz="1250" b="1" dirty="0">
                <a:latin typeface="Aptos" panose="020B0004020202020204" pitchFamily="34" charset="0"/>
              </a:rPr>
              <a:t>3. Yhdyshenkilö</a:t>
            </a:r>
            <a:r>
              <a:rPr lang="fi-FI" sz="1250" dirty="0">
                <a:latin typeface="Aptos" panose="020B0004020202020204" pitchFamily="34" charset="0"/>
              </a:rPr>
              <a:t>  (Pohjois-Pohjanmaan 80 % kunnista)</a:t>
            </a:r>
          </a:p>
          <a:p>
            <a:pPr marL="457200" lvl="1" indent="0">
              <a:lnSpc>
                <a:spcPct val="100000"/>
              </a:lnSpc>
              <a:spcBef>
                <a:spcPts val="0"/>
              </a:spcBef>
              <a:buNone/>
              <a:defRPr/>
            </a:pPr>
            <a:r>
              <a:rPr lang="fi-FI" sz="1250" b="1" dirty="0">
                <a:latin typeface="Aptos" panose="020B0004020202020204" pitchFamily="34" charset="0"/>
              </a:rPr>
              <a:t>4. Ehkäisevän päihdetyön suunnitelma </a:t>
            </a:r>
            <a:r>
              <a:rPr lang="fi-FI" sz="1250" dirty="0">
                <a:latin typeface="Aptos" panose="020B0004020202020204" pitchFamily="34" charset="0"/>
              </a:rPr>
              <a:t>(Pohjois-Pohjanmaan 90 % kunnista)</a:t>
            </a:r>
          </a:p>
          <a:p>
            <a:pPr marL="0" indent="0">
              <a:lnSpc>
                <a:spcPct val="100000"/>
              </a:lnSpc>
              <a:spcBef>
                <a:spcPts val="0"/>
              </a:spcBef>
              <a:buNone/>
              <a:defRPr/>
            </a:pPr>
            <a:endParaRPr lang="fi-FI" sz="1250" dirty="0">
              <a:latin typeface="Aptos" panose="020B0004020202020204" pitchFamily="34" charset="0"/>
            </a:endParaRPr>
          </a:p>
          <a:p>
            <a:pPr>
              <a:lnSpc>
                <a:spcPct val="100000"/>
              </a:lnSpc>
              <a:spcBef>
                <a:spcPts val="0"/>
              </a:spcBef>
              <a:defRPr/>
            </a:pPr>
            <a:r>
              <a:rPr lang="fi-FI" sz="1250" b="1" dirty="0">
                <a:latin typeface="Aptos" panose="020B0004020202020204" pitchFamily="34" charset="0"/>
              </a:rPr>
              <a:t>Pohjois-Pohjanmaalla ehkäisevän päihdetyön rakenteet ovat heikentyneet </a:t>
            </a:r>
            <a:r>
              <a:rPr lang="fi-FI" sz="1400" dirty="0">
                <a:latin typeface="Aptos" panose="020B0004020202020204" pitchFamily="34" charset="0"/>
              </a:rPr>
              <a:t>(</a:t>
            </a:r>
            <a:r>
              <a:rPr lang="fi-FI" sz="900" dirty="0">
                <a:latin typeface="Aptos" panose="020B0004020202020204" pitchFamily="34" charset="0"/>
              </a:rPr>
              <a:t>AVI, 2023)</a:t>
            </a:r>
          </a:p>
          <a:p>
            <a:pPr lvl="1">
              <a:lnSpc>
                <a:spcPct val="100000"/>
              </a:lnSpc>
              <a:spcBef>
                <a:spcPts val="0"/>
              </a:spcBef>
              <a:defRPr/>
            </a:pPr>
            <a:r>
              <a:rPr lang="fi-FI" sz="1250" dirty="0">
                <a:latin typeface="Aptos" panose="020B0004020202020204" pitchFamily="34" charset="0"/>
              </a:rPr>
              <a:t>Heikentävä tekijä on sote-uudistus </a:t>
            </a:r>
          </a:p>
          <a:p>
            <a:pPr lvl="1">
              <a:lnSpc>
                <a:spcPct val="100000"/>
              </a:lnSpc>
              <a:spcBef>
                <a:spcPts val="0"/>
              </a:spcBef>
              <a:defRPr/>
            </a:pPr>
            <a:r>
              <a:rPr lang="fi-FI" sz="1250" dirty="0">
                <a:latin typeface="Aptos" panose="020B0004020202020204" pitchFamily="34" charset="0"/>
              </a:rPr>
              <a:t>Kainuun kunnissa rakenteet ovat keskimäärin vahvistuneet (aloitettu aiemmin)</a:t>
            </a:r>
          </a:p>
          <a:p>
            <a:pPr marL="457200" lvl="1" indent="0">
              <a:lnSpc>
                <a:spcPct val="100000"/>
              </a:lnSpc>
              <a:spcBef>
                <a:spcPts val="0"/>
              </a:spcBef>
              <a:buNone/>
              <a:defRPr/>
            </a:pPr>
            <a:endParaRPr lang="fi-FI" sz="1300" dirty="0">
              <a:latin typeface="Aptos" panose="020B0004020202020204" pitchFamily="34" charset="0"/>
            </a:endParaRPr>
          </a:p>
          <a:p>
            <a:pPr>
              <a:lnSpc>
                <a:spcPct val="100000"/>
              </a:lnSpc>
              <a:spcBef>
                <a:spcPts val="0"/>
              </a:spcBef>
              <a:defRPr/>
            </a:pPr>
            <a:endParaRPr lang="fi-FI" sz="1600" dirty="0">
              <a:latin typeface="Aptos" panose="020B0004020202020204" pitchFamily="34" charset="0"/>
            </a:endParaRPr>
          </a:p>
        </p:txBody>
      </p:sp>
      <p:pic>
        <p:nvPicPr>
          <p:cNvPr id="4" name="Kuva 3" descr="Kuva, joka sisältää kohteen teksti, Fontti, Grafiikka, muotoilu">
            <a:extLst>
              <a:ext uri="{FF2B5EF4-FFF2-40B4-BE49-F238E27FC236}">
                <a16:creationId xmlns:a16="http://schemas.microsoft.com/office/drawing/2014/main" id="{66EE9A76-C030-7F10-032B-64DA2ABB1DE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62004" y="6286183"/>
            <a:ext cx="1833996" cy="474612"/>
          </a:xfrm>
          <a:prstGeom prst="rect">
            <a:avLst/>
          </a:prstGeom>
        </p:spPr>
      </p:pic>
      <p:sp>
        <p:nvSpPr>
          <p:cNvPr id="5" name="Tekstiruutu 4">
            <a:extLst>
              <a:ext uri="{FF2B5EF4-FFF2-40B4-BE49-F238E27FC236}">
                <a16:creationId xmlns:a16="http://schemas.microsoft.com/office/drawing/2014/main" id="{E0B9B861-BB48-0E8D-02D0-5512376ACAF5}"/>
              </a:ext>
            </a:extLst>
          </p:cNvPr>
          <p:cNvSpPr txBox="1"/>
          <p:nvPr/>
        </p:nvSpPr>
        <p:spPr>
          <a:xfrm>
            <a:off x="372072" y="455807"/>
            <a:ext cx="7443496"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2400" b="1" dirty="0">
                <a:solidFill>
                  <a:prstClr val="black"/>
                </a:solidFill>
                <a:latin typeface="Aptos" panose="020B0004020202020204" pitchFamily="34" charset="0"/>
              </a:rPr>
              <a:t>Nykytila: Ennaltaehkäisevä päihdetyö</a:t>
            </a:r>
            <a:endParaRPr kumimoji="0" lang="fi-FI" sz="2400" b="1" i="0" u="none" strike="noStrike" kern="1200" cap="none" spc="0" normalizeH="0" baseline="0" noProof="0" dirty="0">
              <a:ln>
                <a:noFill/>
              </a:ln>
              <a:solidFill>
                <a:prstClr val="black"/>
              </a:solidFill>
              <a:effectLst/>
              <a:uLnTx/>
              <a:uFillTx/>
              <a:latin typeface="Aptos" panose="020B0004020202020204" pitchFamily="34" charset="0"/>
            </a:endParaRPr>
          </a:p>
        </p:txBody>
      </p:sp>
      <p:pic>
        <p:nvPicPr>
          <p:cNvPr id="2" name="Kuva 1">
            <a:extLst>
              <a:ext uri="{FF2B5EF4-FFF2-40B4-BE49-F238E27FC236}">
                <a16:creationId xmlns:a16="http://schemas.microsoft.com/office/drawing/2014/main" id="{6F5AC9E5-BDC1-EB1E-2650-13CA3D1B4406}"/>
              </a:ext>
            </a:extLst>
          </p:cNvPr>
          <p:cNvPicPr>
            <a:picLocks noChangeAspect="1"/>
          </p:cNvPicPr>
          <p:nvPr/>
        </p:nvPicPr>
        <p:blipFill>
          <a:blip r:embed="rId4"/>
          <a:stretch>
            <a:fillRect/>
          </a:stretch>
        </p:blipFill>
        <p:spPr>
          <a:xfrm>
            <a:off x="6223824" y="6236803"/>
            <a:ext cx="5968176" cy="523992"/>
          </a:xfrm>
          <a:prstGeom prst="rect">
            <a:avLst/>
          </a:prstGeom>
        </p:spPr>
      </p:pic>
      <p:pic>
        <p:nvPicPr>
          <p:cNvPr id="7" name="Kuva 6">
            <a:extLst>
              <a:ext uri="{FF2B5EF4-FFF2-40B4-BE49-F238E27FC236}">
                <a16:creationId xmlns:a16="http://schemas.microsoft.com/office/drawing/2014/main" id="{94186BDB-DFCF-56FA-4018-2106B9331483}"/>
              </a:ext>
            </a:extLst>
          </p:cNvPr>
          <p:cNvPicPr>
            <a:picLocks noChangeAspect="1"/>
          </p:cNvPicPr>
          <p:nvPr/>
        </p:nvPicPr>
        <p:blipFill>
          <a:blip r:embed="rId5"/>
          <a:stretch>
            <a:fillRect/>
          </a:stretch>
        </p:blipFill>
        <p:spPr>
          <a:xfrm>
            <a:off x="9809303" y="4265289"/>
            <a:ext cx="1695511" cy="1489007"/>
          </a:xfrm>
          <a:prstGeom prst="rect">
            <a:avLst/>
          </a:prstGeom>
        </p:spPr>
      </p:pic>
    </p:spTree>
    <p:extLst>
      <p:ext uri="{BB962C8B-B14F-4D97-AF65-F5344CB8AC3E}">
        <p14:creationId xmlns:p14="http://schemas.microsoft.com/office/powerpoint/2010/main" val="3515538544"/>
      </p:ext>
    </p:extLst>
  </p:cSld>
  <p:clrMapOvr>
    <a:masterClrMapping/>
  </p:clrMapOvr>
  <p:extLst>
    <p:ext uri="{6950BFC3-D8DA-4A85-94F7-54DA5524770B}">
      <p188:commentRel xmlns:p188="http://schemas.microsoft.com/office/powerpoint/2018/8/main" r:id="rId2"/>
    </p:ext>
  </p:extLs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Sisällön paikkamerkki 9">
            <a:extLst>
              <a:ext uri="{FF2B5EF4-FFF2-40B4-BE49-F238E27FC236}">
                <a16:creationId xmlns:a16="http://schemas.microsoft.com/office/drawing/2014/main" id="{435677B5-7F16-4CA7-52AB-81F2E80F2625}"/>
              </a:ext>
            </a:extLst>
          </p:cNvPr>
          <p:cNvSpPr>
            <a:spLocks noGrp="1"/>
          </p:cNvSpPr>
          <p:nvPr>
            <p:ph idx="1"/>
          </p:nvPr>
        </p:nvSpPr>
        <p:spPr>
          <a:xfrm>
            <a:off x="328207" y="1076452"/>
            <a:ext cx="11787593" cy="5076410"/>
          </a:xfrm>
        </p:spPr>
        <p:txBody>
          <a:bodyPr vert="horz" lIns="91440" tIns="45720" rIns="91440" bIns="45720" rtlCol="0" anchor="t">
            <a:noAutofit/>
          </a:bodyPr>
          <a:lstStyle/>
          <a:p>
            <a:pPr>
              <a:lnSpc>
                <a:spcPct val="100000"/>
              </a:lnSpc>
              <a:spcBef>
                <a:spcPts val="0"/>
              </a:spcBef>
              <a:defRPr/>
            </a:pPr>
            <a:r>
              <a:rPr lang="fi-FI" sz="1300" b="1" dirty="0">
                <a:latin typeface="Aptos" panose="020B0004020202020204" pitchFamily="34" charset="0"/>
              </a:rPr>
              <a:t>Suomessa on n. 89 000 alaikäistä lasta</a:t>
            </a:r>
            <a:r>
              <a:rPr lang="fi-FI" sz="1300" dirty="0">
                <a:latin typeface="Aptos" panose="020B0004020202020204" pitchFamily="34" charset="0"/>
              </a:rPr>
              <a:t>, joiden toisella tai molemmilla vanhemmilla on vakava päihdeongelma </a:t>
            </a:r>
            <a:r>
              <a:rPr lang="fi-FI" sz="1000" dirty="0">
                <a:latin typeface="Aptos" panose="020B0004020202020204" pitchFamily="34" charset="0"/>
              </a:rPr>
              <a:t>(Raitasalo, 2024) </a:t>
            </a:r>
          </a:p>
          <a:p>
            <a:pPr lvl="1">
              <a:lnSpc>
                <a:spcPct val="100000"/>
              </a:lnSpc>
              <a:spcBef>
                <a:spcPts val="0"/>
              </a:spcBef>
              <a:defRPr/>
            </a:pPr>
            <a:r>
              <a:rPr lang="fi-FI" sz="1300" dirty="0">
                <a:latin typeface="Aptos" panose="020B0004020202020204" pitchFamily="34" charset="0"/>
              </a:rPr>
              <a:t>42 000 lasta (4 % kaikista alaikäisistä lapsista) elää perheissä, joissa nämä vakavat päihdeongelmat ovat ajankohtaisia</a:t>
            </a:r>
          </a:p>
          <a:p>
            <a:pPr lvl="1">
              <a:lnSpc>
                <a:spcPct val="100000"/>
              </a:lnSpc>
              <a:spcBef>
                <a:spcPts val="0"/>
              </a:spcBef>
              <a:defRPr/>
            </a:pPr>
            <a:r>
              <a:rPr lang="fi-FI" sz="1300" b="1" dirty="0">
                <a:latin typeface="Aptos" panose="020B0004020202020204" pitchFamily="34" charset="0"/>
              </a:rPr>
              <a:t>Todellisuudessa perheissä, joissa käytetään päihteitä,</a:t>
            </a:r>
            <a:r>
              <a:rPr lang="fi-FI" sz="1300" dirty="0">
                <a:latin typeface="Aptos" panose="020B0004020202020204" pitchFamily="34" charset="0"/>
              </a:rPr>
              <a:t> lasten lukumäärä on suurempi, sillä rekisteriin ovat päätyneet vain vakavimmat tapaukset</a:t>
            </a:r>
          </a:p>
          <a:p>
            <a:pPr marL="457200" lvl="1" indent="0">
              <a:lnSpc>
                <a:spcPct val="100000"/>
              </a:lnSpc>
              <a:spcBef>
                <a:spcPts val="0"/>
              </a:spcBef>
              <a:buNone/>
              <a:defRPr/>
            </a:pPr>
            <a:endParaRPr lang="fi-FI" sz="1300" dirty="0">
              <a:latin typeface="Aptos" panose="020B0004020202020204" pitchFamily="34" charset="0"/>
            </a:endParaRPr>
          </a:p>
          <a:p>
            <a:pPr>
              <a:lnSpc>
                <a:spcPct val="100000"/>
              </a:lnSpc>
              <a:spcBef>
                <a:spcPts val="0"/>
              </a:spcBef>
              <a:defRPr/>
            </a:pPr>
            <a:r>
              <a:rPr lang="fi-FI" sz="1300" b="1" dirty="0">
                <a:latin typeface="Aptos" panose="020B0004020202020204" pitchFamily="34" charset="0"/>
              </a:rPr>
              <a:t>Yleisimmät käytetyt </a:t>
            </a:r>
            <a:r>
              <a:rPr lang="fi-FI" sz="1300" dirty="0">
                <a:latin typeface="Aptos" panose="020B0004020202020204" pitchFamily="34" charset="0"/>
              </a:rPr>
              <a:t>päihteet perheissä ovat alkoholi (60%), loput huumeiden käyttöä tai yhteiskäyttöä </a:t>
            </a:r>
            <a:r>
              <a:rPr lang="fi-FI" sz="1100" dirty="0">
                <a:latin typeface="Aptos" panose="020B0004020202020204" pitchFamily="34" charset="0"/>
              </a:rPr>
              <a:t>(Raitasalo, 2024)</a:t>
            </a:r>
          </a:p>
          <a:p>
            <a:pPr marL="0" indent="0">
              <a:lnSpc>
                <a:spcPct val="100000"/>
              </a:lnSpc>
              <a:spcBef>
                <a:spcPts val="0"/>
              </a:spcBef>
              <a:buNone/>
              <a:defRPr/>
            </a:pPr>
            <a:endParaRPr lang="fi-FI" sz="1300" dirty="0">
              <a:latin typeface="Aptos" panose="020B0004020202020204" pitchFamily="34" charset="0"/>
            </a:endParaRPr>
          </a:p>
          <a:p>
            <a:pPr>
              <a:lnSpc>
                <a:spcPct val="100000"/>
              </a:lnSpc>
              <a:spcBef>
                <a:spcPts val="0"/>
              </a:spcBef>
              <a:defRPr/>
            </a:pPr>
            <a:r>
              <a:rPr lang="fi-FI" sz="1300" b="1" dirty="0">
                <a:latin typeface="Aptos" panose="020B0004020202020204" pitchFamily="34" charset="0"/>
              </a:rPr>
              <a:t>Huumekokeilut ovat viisinkertaistuneet </a:t>
            </a:r>
            <a:r>
              <a:rPr lang="fi-FI" sz="1300" dirty="0">
                <a:latin typeface="Aptos" panose="020B0004020202020204" pitchFamily="34" charset="0"/>
              </a:rPr>
              <a:t>Suomessa viimeisen 30-vuoden aikana </a:t>
            </a:r>
            <a:r>
              <a:rPr lang="fi-FI" sz="1000" dirty="0">
                <a:latin typeface="Aptos" panose="020B0004020202020204" pitchFamily="34" charset="0"/>
              </a:rPr>
              <a:t>(THL, 2023A)</a:t>
            </a:r>
          </a:p>
          <a:p>
            <a:pPr lvl="1">
              <a:lnSpc>
                <a:spcPct val="100000"/>
              </a:lnSpc>
              <a:spcBef>
                <a:spcPts val="0"/>
              </a:spcBef>
              <a:defRPr/>
            </a:pPr>
            <a:r>
              <a:rPr lang="fi-FI" sz="1300" dirty="0">
                <a:latin typeface="Aptos" panose="020B0004020202020204" pitchFamily="34" charset="0"/>
              </a:rPr>
              <a:t>Yleisin kokeiltu tai käytetty huume on kannabis (muita amfetamiini, ekstaasi ja kokaiini)</a:t>
            </a:r>
          </a:p>
          <a:p>
            <a:pPr lvl="1">
              <a:lnSpc>
                <a:spcPct val="100000"/>
              </a:lnSpc>
              <a:spcBef>
                <a:spcPts val="0"/>
              </a:spcBef>
              <a:defRPr/>
            </a:pPr>
            <a:r>
              <a:rPr lang="fi-FI" sz="1300" dirty="0">
                <a:latin typeface="Aptos" panose="020B0004020202020204" pitchFamily="34" charset="0"/>
              </a:rPr>
              <a:t>Huumehoitoihin hakeutuneista 39 % käyttivät opioideja (vahvoja kipulääkkeitä) ja huumehoidon asiakkaista 74 % oli opioidien käyttöä </a:t>
            </a:r>
            <a:r>
              <a:rPr lang="fi-FI" sz="1000" dirty="0">
                <a:latin typeface="Aptos" panose="020B0004020202020204" pitchFamily="34" charset="0"/>
              </a:rPr>
              <a:t>(Rönkä &amp; Markkula, 2020)</a:t>
            </a:r>
          </a:p>
          <a:p>
            <a:pPr lvl="1">
              <a:lnSpc>
                <a:spcPct val="100000"/>
              </a:lnSpc>
              <a:spcBef>
                <a:spcPts val="0"/>
              </a:spcBef>
              <a:defRPr/>
            </a:pPr>
            <a:r>
              <a:rPr lang="fi-FI" sz="1300" dirty="0">
                <a:latin typeface="Aptos" panose="020B0004020202020204" pitchFamily="34" charset="0"/>
              </a:rPr>
              <a:t>Huumehoidon asiakkaista 52 % oli ainakin kolme samanaikaista ongelmapäihdettä </a:t>
            </a:r>
            <a:r>
              <a:rPr lang="fi-FI" sz="1000" dirty="0">
                <a:latin typeface="Aptos" panose="020B0004020202020204" pitchFamily="34" charset="0"/>
              </a:rPr>
              <a:t>(Rönkä &amp; Markkula, 2020)</a:t>
            </a:r>
          </a:p>
          <a:p>
            <a:pPr lvl="1">
              <a:lnSpc>
                <a:spcPct val="100000"/>
              </a:lnSpc>
              <a:spcBef>
                <a:spcPts val="0"/>
              </a:spcBef>
              <a:defRPr/>
            </a:pPr>
            <a:r>
              <a:rPr lang="fi-FI" sz="1300" dirty="0">
                <a:latin typeface="Aptos" panose="020B0004020202020204" pitchFamily="34" charset="0"/>
              </a:rPr>
              <a:t>Ongelmakäyttö oli yleisintä 25-34-vuotiailla ja 35-44-vuotiailla </a:t>
            </a:r>
            <a:r>
              <a:rPr lang="fi-FI" sz="1000" dirty="0">
                <a:latin typeface="Aptos" panose="020B0004020202020204" pitchFamily="34" charset="0"/>
              </a:rPr>
              <a:t>(Rönkä &amp; Markkula, 2020)</a:t>
            </a:r>
          </a:p>
          <a:p>
            <a:pPr lvl="1">
              <a:lnSpc>
                <a:spcPct val="100000"/>
              </a:lnSpc>
              <a:spcBef>
                <a:spcPts val="0"/>
              </a:spcBef>
              <a:defRPr/>
            </a:pPr>
            <a:r>
              <a:rPr lang="fi-FI" sz="1300" dirty="0">
                <a:latin typeface="Aptos" panose="020B0004020202020204" pitchFamily="34" charset="0"/>
              </a:rPr>
              <a:t>Miehet näkyvät tilastoissa eniten huumeitä käyttävinä </a:t>
            </a:r>
            <a:r>
              <a:rPr lang="fi-FI" sz="1000" dirty="0">
                <a:latin typeface="Aptos" panose="020B0004020202020204" pitchFamily="34" charset="0"/>
              </a:rPr>
              <a:t>(Rönkä &amp; Markkula, 2020)</a:t>
            </a:r>
          </a:p>
          <a:p>
            <a:pPr marL="0" indent="0">
              <a:lnSpc>
                <a:spcPct val="100000"/>
              </a:lnSpc>
              <a:spcBef>
                <a:spcPts val="0"/>
              </a:spcBef>
              <a:buNone/>
              <a:defRPr/>
            </a:pPr>
            <a:endParaRPr lang="fi-FI" sz="1300" dirty="0">
              <a:latin typeface="Aptos" panose="020B0004020202020204" pitchFamily="34" charset="0"/>
            </a:endParaRPr>
          </a:p>
          <a:p>
            <a:pPr>
              <a:lnSpc>
                <a:spcPct val="100000"/>
              </a:lnSpc>
              <a:spcBef>
                <a:spcPts val="0"/>
              </a:spcBef>
              <a:defRPr/>
            </a:pPr>
            <a:r>
              <a:rPr lang="fi-FI" sz="1300" b="1" dirty="0">
                <a:latin typeface="Aptos" panose="020B0004020202020204" pitchFamily="34" charset="0"/>
              </a:rPr>
              <a:t>Iseillä päihdeongelmat </a:t>
            </a:r>
            <a:r>
              <a:rPr lang="fi-FI" sz="1300" dirty="0">
                <a:latin typeface="Aptos" panose="020B0004020202020204" pitchFamily="34" charset="0"/>
              </a:rPr>
              <a:t>ovat yleisempiä kuin äideillä </a:t>
            </a:r>
            <a:r>
              <a:rPr lang="fi-FI" sz="1000" dirty="0">
                <a:latin typeface="Aptos" panose="020B0004020202020204" pitchFamily="34" charset="0"/>
              </a:rPr>
              <a:t>(Raitasalo, 2024) </a:t>
            </a:r>
          </a:p>
          <a:p>
            <a:pPr lvl="1">
              <a:lnSpc>
                <a:spcPct val="100000"/>
              </a:lnSpc>
              <a:spcBef>
                <a:spcPts val="0"/>
              </a:spcBef>
              <a:defRPr/>
            </a:pPr>
            <a:r>
              <a:rPr lang="fi-FI" sz="1300" dirty="0">
                <a:latin typeface="Aptos" panose="020B0004020202020204" pitchFamily="34" charset="0"/>
              </a:rPr>
              <a:t>58 % käytti alkoholia </a:t>
            </a:r>
          </a:p>
          <a:p>
            <a:pPr lvl="1">
              <a:lnSpc>
                <a:spcPct val="100000"/>
              </a:lnSpc>
              <a:spcBef>
                <a:spcPts val="0"/>
              </a:spcBef>
              <a:defRPr/>
            </a:pPr>
            <a:r>
              <a:rPr lang="fi-FI" sz="1300" dirty="0">
                <a:latin typeface="Aptos" panose="020B0004020202020204" pitchFamily="34" charset="0"/>
              </a:rPr>
              <a:t>11 % huumeita </a:t>
            </a:r>
          </a:p>
          <a:p>
            <a:pPr lvl="1">
              <a:lnSpc>
                <a:spcPct val="100000"/>
              </a:lnSpc>
              <a:spcBef>
                <a:spcPts val="0"/>
              </a:spcBef>
              <a:defRPr/>
            </a:pPr>
            <a:r>
              <a:rPr lang="fi-FI" sz="1300" dirty="0">
                <a:latin typeface="Aptos" panose="020B0004020202020204" pitchFamily="34" charset="0"/>
              </a:rPr>
              <a:t>30 % yhteiskäyttö</a:t>
            </a:r>
          </a:p>
          <a:p>
            <a:pPr marL="0" indent="0">
              <a:lnSpc>
                <a:spcPct val="100000"/>
              </a:lnSpc>
              <a:spcBef>
                <a:spcPts val="0"/>
              </a:spcBef>
              <a:buNone/>
              <a:defRPr/>
            </a:pPr>
            <a:endParaRPr lang="fi-FI" sz="1300" b="1" dirty="0">
              <a:latin typeface="Aptos" panose="020B0004020202020204" pitchFamily="34" charset="0"/>
            </a:endParaRPr>
          </a:p>
          <a:p>
            <a:pPr>
              <a:lnSpc>
                <a:spcPct val="100000"/>
              </a:lnSpc>
              <a:spcBef>
                <a:spcPts val="0"/>
              </a:spcBef>
              <a:defRPr/>
            </a:pPr>
            <a:r>
              <a:rPr lang="fi-FI" sz="1300" b="1" dirty="0">
                <a:latin typeface="Aptos" panose="020B0004020202020204" pitchFamily="34" charset="0"/>
              </a:rPr>
              <a:t>Pohjois-Pohjanmaalla</a:t>
            </a:r>
            <a:r>
              <a:rPr lang="fi-FI" sz="1300" dirty="0">
                <a:latin typeface="Aptos" panose="020B0004020202020204" pitchFamily="34" charset="0"/>
              </a:rPr>
              <a:t> (</a:t>
            </a:r>
            <a:r>
              <a:rPr lang="fi-FI" sz="1300" dirty="0" err="1">
                <a:latin typeface="Aptos" panose="020B0004020202020204" pitchFamily="34" charset="0"/>
              </a:rPr>
              <a:t>Pohde</a:t>
            </a:r>
            <a:r>
              <a:rPr lang="fi-FI" sz="1300" dirty="0">
                <a:latin typeface="Aptos" panose="020B0004020202020204" pitchFamily="34" charset="0"/>
              </a:rPr>
              <a:t>, 2024)</a:t>
            </a:r>
          </a:p>
          <a:p>
            <a:pPr lvl="1">
              <a:lnSpc>
                <a:spcPct val="100000"/>
              </a:lnSpc>
              <a:spcBef>
                <a:spcPts val="0"/>
              </a:spcBef>
              <a:defRPr/>
            </a:pPr>
            <a:r>
              <a:rPr lang="fi-FI" sz="1300" dirty="0">
                <a:latin typeface="Aptos" panose="020B0004020202020204" pitchFamily="34" charset="0"/>
              </a:rPr>
              <a:t>Osa vanhemmista käyttää alkoholia haitallisella tavalla </a:t>
            </a:r>
          </a:p>
          <a:p>
            <a:pPr lvl="1">
              <a:lnSpc>
                <a:spcPct val="100000"/>
              </a:lnSpc>
              <a:spcBef>
                <a:spcPts val="0"/>
              </a:spcBef>
              <a:defRPr/>
            </a:pPr>
            <a:r>
              <a:rPr lang="fi-FI" sz="1300" dirty="0">
                <a:latin typeface="Aptos" panose="020B0004020202020204" pitchFamily="34" charset="0"/>
              </a:rPr>
              <a:t>Raskas elämäntilanne voi lisätä päihteidenkäyttöä (väsynyt vanhempi tai omaishoitaja)</a:t>
            </a:r>
          </a:p>
          <a:p>
            <a:pPr lvl="1">
              <a:lnSpc>
                <a:spcPct val="100000"/>
              </a:lnSpc>
              <a:spcBef>
                <a:spcPts val="0"/>
              </a:spcBef>
              <a:defRPr/>
            </a:pPr>
            <a:r>
              <a:rPr lang="fi-FI" sz="1300" dirty="0">
                <a:latin typeface="Aptos" panose="020B0004020202020204" pitchFamily="34" charset="0"/>
              </a:rPr>
              <a:t>Perheiden palvelutarpeet ovat lisääntyneet päihde- ja mielenterveyspalveluissa </a:t>
            </a:r>
          </a:p>
          <a:p>
            <a:pPr lvl="1">
              <a:lnSpc>
                <a:spcPct val="100000"/>
              </a:lnSpc>
              <a:spcBef>
                <a:spcPts val="0"/>
              </a:spcBef>
              <a:defRPr/>
            </a:pPr>
            <a:r>
              <a:rPr lang="fi-FI" sz="1300" dirty="0">
                <a:latin typeface="Aptos" panose="020B0004020202020204" pitchFamily="34" charset="0"/>
              </a:rPr>
              <a:t>Aikuisten lisääntyneet </a:t>
            </a:r>
            <a:r>
              <a:rPr lang="fi-FI" sz="1300" dirty="0" err="1">
                <a:latin typeface="Aptos" panose="020B0004020202020204" pitchFamily="34" charset="0"/>
              </a:rPr>
              <a:t>mt-</a:t>
            </a:r>
            <a:r>
              <a:rPr lang="fi-FI" sz="1300" dirty="0">
                <a:latin typeface="Aptos" panose="020B0004020202020204" pitchFamily="34" charset="0"/>
              </a:rPr>
              <a:t> ja päihdeongelmat heijastuvat lasten ja nuorten palvelutarpeisiin</a:t>
            </a:r>
          </a:p>
          <a:p>
            <a:pPr lvl="2">
              <a:lnSpc>
                <a:spcPct val="100000"/>
              </a:lnSpc>
              <a:spcBef>
                <a:spcPts val="0"/>
              </a:spcBef>
              <a:defRPr/>
            </a:pPr>
            <a:r>
              <a:rPr lang="fi-FI" sz="1200" dirty="0">
                <a:latin typeface="Aptos" panose="020B0004020202020204" pitchFamily="34" charset="0"/>
              </a:rPr>
              <a:t>Pohjois-Pohjanmaalla päihdepalveluiden pääpaino on avopalveluissa </a:t>
            </a:r>
            <a:r>
              <a:rPr lang="fi-FI" sz="1000" dirty="0">
                <a:latin typeface="Aptos" panose="020B0004020202020204" pitchFamily="34" charset="0"/>
              </a:rPr>
              <a:t>(AVI, 2023)</a:t>
            </a:r>
          </a:p>
          <a:p>
            <a:pPr lvl="2">
              <a:lnSpc>
                <a:spcPct val="100000"/>
              </a:lnSpc>
              <a:spcBef>
                <a:spcPts val="0"/>
              </a:spcBef>
              <a:defRPr/>
            </a:pPr>
            <a:r>
              <a:rPr lang="fi-FI" sz="1200" dirty="0">
                <a:latin typeface="Aptos" panose="020B0004020202020204" pitchFamily="34" charset="0"/>
              </a:rPr>
              <a:t>Osa koronan jälkivaikutusta</a:t>
            </a:r>
          </a:p>
        </p:txBody>
      </p:sp>
      <p:pic>
        <p:nvPicPr>
          <p:cNvPr id="4" name="Kuva 3" descr="Kuva, joka sisältää kohteen teksti, Fontti, Grafiikka, muotoilu">
            <a:extLst>
              <a:ext uri="{FF2B5EF4-FFF2-40B4-BE49-F238E27FC236}">
                <a16:creationId xmlns:a16="http://schemas.microsoft.com/office/drawing/2014/main" id="{66EE9A76-C030-7F10-032B-64DA2ABB1DE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62004" y="6286183"/>
            <a:ext cx="1833996" cy="474612"/>
          </a:xfrm>
          <a:prstGeom prst="rect">
            <a:avLst/>
          </a:prstGeom>
        </p:spPr>
      </p:pic>
      <p:sp>
        <p:nvSpPr>
          <p:cNvPr id="5" name="Tekstiruutu 4">
            <a:extLst>
              <a:ext uri="{FF2B5EF4-FFF2-40B4-BE49-F238E27FC236}">
                <a16:creationId xmlns:a16="http://schemas.microsoft.com/office/drawing/2014/main" id="{E0B9B861-BB48-0E8D-02D0-5512376ACAF5}"/>
              </a:ext>
            </a:extLst>
          </p:cNvPr>
          <p:cNvSpPr txBox="1"/>
          <p:nvPr/>
        </p:nvSpPr>
        <p:spPr>
          <a:xfrm>
            <a:off x="300844" y="400173"/>
            <a:ext cx="7443496"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2400" b="1" i="0" u="none" strike="noStrike" kern="1200" cap="none" spc="0" normalizeH="0" baseline="0" noProof="0" dirty="0">
                <a:ln>
                  <a:noFill/>
                </a:ln>
                <a:solidFill>
                  <a:prstClr val="black"/>
                </a:solidFill>
                <a:effectLst/>
                <a:uLnTx/>
                <a:uFillTx/>
                <a:latin typeface="Aptos" panose="020B0004020202020204" pitchFamily="34" charset="0"/>
              </a:rPr>
              <a:t>Nykytila: Päihteet ja perheet </a:t>
            </a:r>
          </a:p>
        </p:txBody>
      </p:sp>
      <p:pic>
        <p:nvPicPr>
          <p:cNvPr id="2" name="Kuva 1">
            <a:extLst>
              <a:ext uri="{FF2B5EF4-FFF2-40B4-BE49-F238E27FC236}">
                <a16:creationId xmlns:a16="http://schemas.microsoft.com/office/drawing/2014/main" id="{6F5AC9E5-BDC1-EB1E-2650-13CA3D1B4406}"/>
              </a:ext>
            </a:extLst>
          </p:cNvPr>
          <p:cNvPicPr>
            <a:picLocks noChangeAspect="1"/>
          </p:cNvPicPr>
          <p:nvPr/>
        </p:nvPicPr>
        <p:blipFill>
          <a:blip r:embed="rId4"/>
          <a:stretch>
            <a:fillRect/>
          </a:stretch>
        </p:blipFill>
        <p:spPr>
          <a:xfrm>
            <a:off x="6223824" y="6236803"/>
            <a:ext cx="5968176" cy="523992"/>
          </a:xfrm>
          <a:prstGeom prst="rect">
            <a:avLst/>
          </a:prstGeom>
        </p:spPr>
      </p:pic>
      <p:pic>
        <p:nvPicPr>
          <p:cNvPr id="7" name="Kuva 6">
            <a:extLst>
              <a:ext uri="{FF2B5EF4-FFF2-40B4-BE49-F238E27FC236}">
                <a16:creationId xmlns:a16="http://schemas.microsoft.com/office/drawing/2014/main" id="{94186BDB-DFCF-56FA-4018-2106B9331483}"/>
              </a:ext>
            </a:extLst>
          </p:cNvPr>
          <p:cNvPicPr>
            <a:picLocks noChangeAspect="1"/>
          </p:cNvPicPr>
          <p:nvPr/>
        </p:nvPicPr>
        <p:blipFill>
          <a:blip r:embed="rId5"/>
          <a:stretch>
            <a:fillRect/>
          </a:stretch>
        </p:blipFill>
        <p:spPr>
          <a:xfrm>
            <a:off x="8939069" y="3614657"/>
            <a:ext cx="2362793" cy="2075017"/>
          </a:xfrm>
          <a:prstGeom prst="rect">
            <a:avLst/>
          </a:prstGeom>
        </p:spPr>
      </p:pic>
    </p:spTree>
    <p:extLst>
      <p:ext uri="{BB962C8B-B14F-4D97-AF65-F5344CB8AC3E}">
        <p14:creationId xmlns:p14="http://schemas.microsoft.com/office/powerpoint/2010/main" val="3961662985"/>
      </p:ext>
    </p:extLst>
  </p:cSld>
  <p:clrMapOvr>
    <a:masterClrMapping/>
  </p:clrMapOvr>
  <p:extLst>
    <p:ext uri="{6950BFC3-D8DA-4A85-94F7-54DA5524770B}">
      <p188:commentRel xmlns:p188="http://schemas.microsoft.com/office/powerpoint/2018/8/main" r:id="rId2"/>
    </p:ext>
  </p:extLs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Sisällön paikkamerkki 9">
            <a:extLst>
              <a:ext uri="{FF2B5EF4-FFF2-40B4-BE49-F238E27FC236}">
                <a16:creationId xmlns:a16="http://schemas.microsoft.com/office/drawing/2014/main" id="{435677B5-7F16-4CA7-52AB-81F2E80F2625}"/>
              </a:ext>
            </a:extLst>
          </p:cNvPr>
          <p:cNvSpPr>
            <a:spLocks noGrp="1"/>
          </p:cNvSpPr>
          <p:nvPr>
            <p:ph idx="1"/>
          </p:nvPr>
        </p:nvSpPr>
        <p:spPr>
          <a:xfrm>
            <a:off x="333034" y="1216827"/>
            <a:ext cx="11088669" cy="4793276"/>
          </a:xfrm>
        </p:spPr>
        <p:txBody>
          <a:bodyPr vert="horz" lIns="91440" tIns="45720" rIns="91440" bIns="45720" rtlCol="0" anchor="t">
            <a:noAutofit/>
          </a:bodyPr>
          <a:lstStyle/>
          <a:p>
            <a:pPr>
              <a:lnSpc>
                <a:spcPct val="100000"/>
              </a:lnSpc>
              <a:spcBef>
                <a:spcPts val="0"/>
              </a:spcBef>
              <a:defRPr/>
            </a:pPr>
            <a:r>
              <a:rPr lang="fi-FI" sz="1300" b="1" dirty="0">
                <a:latin typeface="Aptos" panose="020B0004020202020204" pitchFamily="34" charset="0"/>
              </a:rPr>
              <a:t>Runsas alkoholin käyttö lisää </a:t>
            </a:r>
            <a:r>
              <a:rPr lang="fi-FI" sz="1300" dirty="0">
                <a:latin typeface="Aptos" panose="020B0004020202020204" pitchFamily="34" charset="0"/>
              </a:rPr>
              <a:t>lähisuhdeväkivallan riskiä ja vaikuttaa väkivallan uusiutumiseen, vakavuuteen ja seurauksiin </a:t>
            </a:r>
            <a:r>
              <a:rPr lang="fi-FI" sz="1000" dirty="0">
                <a:latin typeface="Aptos" panose="020B0004020202020204" pitchFamily="34" charset="0"/>
              </a:rPr>
              <a:t>(Päihdelinkki, 2021)</a:t>
            </a:r>
          </a:p>
          <a:p>
            <a:pPr lvl="1">
              <a:lnSpc>
                <a:spcPct val="100000"/>
              </a:lnSpc>
              <a:spcBef>
                <a:spcPts val="0"/>
              </a:spcBef>
              <a:defRPr/>
            </a:pPr>
            <a:r>
              <a:rPr lang="fi-FI" sz="1300" dirty="0">
                <a:latin typeface="Aptos" panose="020B0004020202020204" pitchFamily="34" charset="0"/>
              </a:rPr>
              <a:t>Humalatila ja pitkäaikainen alkoholin käyttö heikentää havainnoida oikein toisen käyttäytymistä ja puheita, hämärtää todellisuudentajua </a:t>
            </a:r>
          </a:p>
          <a:p>
            <a:pPr lvl="1">
              <a:lnSpc>
                <a:spcPct val="100000"/>
              </a:lnSpc>
              <a:spcBef>
                <a:spcPts val="0"/>
              </a:spcBef>
              <a:defRPr/>
            </a:pPr>
            <a:r>
              <a:rPr lang="fi-FI" sz="1300" dirty="0">
                <a:latin typeface="Aptos" panose="020B0004020202020204" pitchFamily="34" charset="0"/>
              </a:rPr>
              <a:t>Perheväkivalta ja naisiin kohdistuva väkivalta ovat edelleen vakava ongelma (aikuisista uhreista 74 % naisia, alaikäisistä uhreista 53 % tyttöjä)</a:t>
            </a:r>
          </a:p>
          <a:p>
            <a:pPr lvl="1">
              <a:lnSpc>
                <a:spcPct val="100000"/>
              </a:lnSpc>
              <a:spcBef>
                <a:spcPts val="0"/>
              </a:spcBef>
              <a:defRPr/>
            </a:pPr>
            <a:r>
              <a:rPr lang="fi-FI" sz="1300" dirty="0">
                <a:latin typeface="Aptos" panose="020B0004020202020204" pitchFamily="34" charset="0"/>
              </a:rPr>
              <a:t>Väkivaltaan syyllistyvät yleensä miehet </a:t>
            </a:r>
            <a:r>
              <a:rPr lang="fi-FI" sz="1000" dirty="0">
                <a:latin typeface="Aptos" panose="020B0004020202020204" pitchFamily="34" charset="0"/>
              </a:rPr>
              <a:t>(Tilastokeskus, 2024)</a:t>
            </a:r>
          </a:p>
          <a:p>
            <a:pPr marL="457200" lvl="1" indent="0">
              <a:lnSpc>
                <a:spcPct val="100000"/>
              </a:lnSpc>
              <a:spcBef>
                <a:spcPts val="0"/>
              </a:spcBef>
              <a:buNone/>
              <a:defRPr/>
            </a:pPr>
            <a:endParaRPr lang="fi-FI" sz="1300" dirty="0">
              <a:latin typeface="Aptos" panose="020B0004020202020204" pitchFamily="34" charset="0"/>
            </a:endParaRPr>
          </a:p>
          <a:p>
            <a:pPr>
              <a:lnSpc>
                <a:spcPct val="100000"/>
              </a:lnSpc>
              <a:spcBef>
                <a:spcPts val="0"/>
              </a:spcBef>
              <a:defRPr/>
            </a:pPr>
            <a:r>
              <a:rPr lang="fi-FI" sz="1300" b="1" dirty="0">
                <a:latin typeface="Aptos" panose="020B0004020202020204" pitchFamily="34" charset="0"/>
              </a:rPr>
              <a:t>Kaikki lapseen kohdistuva väkivalta on kielletty Suomessa</a:t>
            </a:r>
            <a:r>
              <a:rPr lang="fi-FI" sz="1300" dirty="0">
                <a:latin typeface="Aptos" panose="020B0004020202020204" pitchFamily="34" charset="0"/>
              </a:rPr>
              <a:t> (kaltoinkohtelu) </a:t>
            </a:r>
            <a:r>
              <a:rPr lang="fi-FI" sz="1000" dirty="0">
                <a:latin typeface="Aptos" panose="020B0004020202020204" pitchFamily="34" charset="0"/>
              </a:rPr>
              <a:t>(Päihdelinkki, 2021)</a:t>
            </a:r>
          </a:p>
          <a:p>
            <a:pPr lvl="1">
              <a:lnSpc>
                <a:spcPct val="100000"/>
              </a:lnSpc>
              <a:spcBef>
                <a:spcPts val="0"/>
              </a:spcBef>
              <a:defRPr/>
            </a:pPr>
            <a:r>
              <a:rPr lang="fi-FI" sz="1300" dirty="0">
                <a:latin typeface="Aptos" panose="020B0004020202020204" pitchFamily="34" charset="0"/>
              </a:rPr>
              <a:t>Lapsen kaltoinkohtelu voi ilmetä tietoisena tai tiedostamatta tekemisenä </a:t>
            </a:r>
          </a:p>
          <a:p>
            <a:pPr lvl="1">
              <a:lnSpc>
                <a:spcPct val="100000"/>
              </a:lnSpc>
              <a:spcBef>
                <a:spcPts val="0"/>
              </a:spcBef>
              <a:defRPr/>
            </a:pPr>
            <a:r>
              <a:rPr lang="fi-FI" sz="1300" dirty="0">
                <a:latin typeface="Aptos" panose="020B0004020202020204" pitchFamily="34" charset="0"/>
              </a:rPr>
              <a:t>Kouluterveyskyselyn </a:t>
            </a:r>
            <a:r>
              <a:rPr lang="fi-FI" sz="1000" dirty="0">
                <a:latin typeface="Aptos" panose="020B0004020202020204" pitchFamily="34" charset="0"/>
              </a:rPr>
              <a:t>(THL, 2023) </a:t>
            </a:r>
            <a:r>
              <a:rPr lang="fi-FI" sz="1300" dirty="0">
                <a:latin typeface="Aptos" panose="020B0004020202020204" pitchFamily="34" charset="0"/>
              </a:rPr>
              <a:t>perusteella lasten kokema henkinen väkivalta on kasvussa  </a:t>
            </a:r>
          </a:p>
          <a:p>
            <a:pPr lvl="1">
              <a:lnSpc>
                <a:spcPct val="100000"/>
              </a:lnSpc>
              <a:spcBef>
                <a:spcPts val="0"/>
              </a:spcBef>
              <a:defRPr/>
            </a:pPr>
            <a:r>
              <a:rPr lang="fi-FI" sz="1300" dirty="0">
                <a:latin typeface="Aptos" panose="020B0004020202020204" pitchFamily="34" charset="0"/>
              </a:rPr>
              <a:t>Kaikkea perhe- ja lähisuhdeväkivaltaa ei ilmoiteta viranomaisille </a:t>
            </a:r>
          </a:p>
          <a:p>
            <a:pPr marL="457200" lvl="1" indent="0">
              <a:lnSpc>
                <a:spcPct val="100000"/>
              </a:lnSpc>
              <a:spcBef>
                <a:spcPts val="0"/>
              </a:spcBef>
              <a:buNone/>
              <a:defRPr/>
            </a:pPr>
            <a:endParaRPr lang="fi-FI" sz="1300" dirty="0">
              <a:latin typeface="Aptos" panose="020B0004020202020204" pitchFamily="34" charset="0"/>
            </a:endParaRPr>
          </a:p>
          <a:p>
            <a:pPr marL="0" indent="0">
              <a:lnSpc>
                <a:spcPct val="100000"/>
              </a:lnSpc>
              <a:spcBef>
                <a:spcPts val="0"/>
              </a:spcBef>
              <a:buNone/>
              <a:defRPr/>
            </a:pPr>
            <a:r>
              <a:rPr lang="fi-FI" sz="1300" b="1" dirty="0">
                <a:latin typeface="Aptos" panose="020B0004020202020204" pitchFamily="34" charset="0"/>
              </a:rPr>
              <a:t>Miksi päihteiden käyttöön liittyy useasti mielenterveyden haasteita? </a:t>
            </a:r>
            <a:r>
              <a:rPr lang="fi-FI" sz="1000" dirty="0">
                <a:latin typeface="Aptos" panose="020B0004020202020204" pitchFamily="34" charset="0"/>
              </a:rPr>
              <a:t>(Aalto, 2017)</a:t>
            </a:r>
          </a:p>
          <a:p>
            <a:pPr lvl="1">
              <a:lnSpc>
                <a:spcPct val="100000"/>
              </a:lnSpc>
              <a:spcBef>
                <a:spcPts val="0"/>
              </a:spcBef>
              <a:defRPr/>
            </a:pPr>
            <a:r>
              <a:rPr lang="fi-FI" sz="1300" dirty="0">
                <a:latin typeface="Aptos" panose="020B0004020202020204" pitchFamily="34" charset="0"/>
              </a:rPr>
              <a:t>Päihteet ja mielenterveyden haasteet voivat vaikuttaa toisiinsa vahvistavasti </a:t>
            </a:r>
          </a:p>
          <a:p>
            <a:pPr lvl="1">
              <a:lnSpc>
                <a:spcPct val="100000"/>
              </a:lnSpc>
              <a:spcBef>
                <a:spcPts val="0"/>
              </a:spcBef>
              <a:defRPr/>
            </a:pPr>
            <a:r>
              <a:rPr lang="fi-FI" sz="1300" dirty="0">
                <a:latin typeface="Aptos" panose="020B0004020202020204" pitchFamily="34" charset="0"/>
              </a:rPr>
              <a:t>Alkoholi voi aiheuttaa masennus ja ahdistus-oireita</a:t>
            </a:r>
          </a:p>
          <a:p>
            <a:pPr lvl="1">
              <a:lnSpc>
                <a:spcPct val="100000"/>
              </a:lnSpc>
              <a:spcBef>
                <a:spcPts val="0"/>
              </a:spcBef>
              <a:defRPr/>
            </a:pPr>
            <a:r>
              <a:rPr lang="fi-FI" sz="1300" dirty="0">
                <a:latin typeface="Aptos" panose="020B0004020202020204" pitchFamily="34" charset="0"/>
              </a:rPr>
              <a:t>Alkoholisteista 40 % on riippumaton mielenterveyden häiriö </a:t>
            </a:r>
          </a:p>
          <a:p>
            <a:pPr lvl="1">
              <a:lnSpc>
                <a:spcPct val="100000"/>
              </a:lnSpc>
              <a:spcBef>
                <a:spcPts val="0"/>
              </a:spcBef>
              <a:defRPr/>
            </a:pPr>
            <a:r>
              <a:rPr lang="fi-FI" sz="1300" dirty="0">
                <a:latin typeface="Aptos" panose="020B0004020202020204" pitchFamily="34" charset="0"/>
              </a:rPr>
              <a:t>Huumeiden käyttäjistä 50 % on riippumaton mielenterveyden häiriö </a:t>
            </a:r>
          </a:p>
          <a:p>
            <a:pPr lvl="1">
              <a:lnSpc>
                <a:spcPct val="100000"/>
              </a:lnSpc>
              <a:spcBef>
                <a:spcPts val="0"/>
              </a:spcBef>
              <a:defRPr/>
            </a:pPr>
            <a:r>
              <a:rPr lang="fi-FI" sz="1300" b="1" dirty="0">
                <a:latin typeface="Aptos" panose="020B0004020202020204" pitchFamily="34" charset="0"/>
              </a:rPr>
              <a:t>Ahdistusoireilua on voitu </a:t>
            </a:r>
            <a:r>
              <a:rPr lang="fi-FI" sz="1300" dirty="0">
                <a:latin typeface="Aptos" panose="020B0004020202020204" pitchFamily="34" charset="0"/>
              </a:rPr>
              <a:t>tottua hoitamaan tai lievittämään päihteillä - tärkeää on opetella muunlaisia tunnesäätelykeinoja</a:t>
            </a:r>
          </a:p>
          <a:p>
            <a:pPr lvl="1">
              <a:lnSpc>
                <a:spcPct val="100000"/>
              </a:lnSpc>
              <a:spcBef>
                <a:spcPts val="0"/>
              </a:spcBef>
              <a:defRPr/>
            </a:pPr>
            <a:endParaRPr lang="fi-FI" sz="900" dirty="0">
              <a:latin typeface="Aptos" panose="020B0004020202020204" pitchFamily="34" charset="0"/>
            </a:endParaRPr>
          </a:p>
          <a:p>
            <a:pPr marL="457200" lvl="1" indent="0">
              <a:lnSpc>
                <a:spcPct val="100000"/>
              </a:lnSpc>
              <a:spcBef>
                <a:spcPts val="0"/>
              </a:spcBef>
              <a:buNone/>
              <a:defRPr/>
            </a:pPr>
            <a:endParaRPr lang="fi-FI" sz="900" dirty="0">
              <a:latin typeface="Aptos" panose="020B0004020202020204" pitchFamily="34" charset="0"/>
            </a:endParaRPr>
          </a:p>
          <a:p>
            <a:pPr>
              <a:lnSpc>
                <a:spcPct val="100000"/>
              </a:lnSpc>
              <a:spcBef>
                <a:spcPts val="0"/>
              </a:spcBef>
              <a:defRPr/>
            </a:pPr>
            <a:r>
              <a:rPr lang="fi-FI" sz="1300" b="1" dirty="0">
                <a:latin typeface="Aptos" panose="020B0004020202020204" pitchFamily="34" charset="0"/>
              </a:rPr>
              <a:t>Päihdehäiriö voi estää saamasta hoitoa</a:t>
            </a:r>
            <a:r>
              <a:rPr lang="fi-FI" sz="1300" dirty="0">
                <a:latin typeface="Aptos" panose="020B0004020202020204" pitchFamily="34" charset="0"/>
              </a:rPr>
              <a:t>, jolla voisi olla vaikutusta päihde- tai mielenterveyden häiriön hoitoon </a:t>
            </a:r>
          </a:p>
          <a:p>
            <a:pPr lvl="1">
              <a:lnSpc>
                <a:spcPct val="100000"/>
              </a:lnSpc>
              <a:spcBef>
                <a:spcPts val="0"/>
              </a:spcBef>
              <a:defRPr/>
            </a:pPr>
            <a:r>
              <a:rPr lang="fi-FI" sz="1300" dirty="0">
                <a:latin typeface="Aptos" panose="020B0004020202020204" pitchFamily="34" charset="0"/>
              </a:rPr>
              <a:t>Esim. Kelan kuntoutuspsykoterapiassa esteenä on olemassa oleva päihdehäiriö</a:t>
            </a:r>
          </a:p>
          <a:p>
            <a:pPr lvl="1">
              <a:lnSpc>
                <a:spcPct val="100000"/>
              </a:lnSpc>
              <a:spcBef>
                <a:spcPts val="0"/>
              </a:spcBef>
              <a:defRPr/>
            </a:pPr>
            <a:r>
              <a:rPr lang="fi-FI" sz="1300" dirty="0">
                <a:latin typeface="Aptos" panose="020B0004020202020204" pitchFamily="34" charset="0"/>
              </a:rPr>
              <a:t>Julkisessa terveydenhuollon psykososiaalisissa hoidoissa päihdehäiriöiset rajataan hoidon ulkopuolelle </a:t>
            </a:r>
          </a:p>
          <a:p>
            <a:pPr lvl="1">
              <a:lnSpc>
                <a:spcPct val="100000"/>
              </a:lnSpc>
              <a:spcBef>
                <a:spcPts val="0"/>
              </a:spcBef>
              <a:defRPr/>
            </a:pPr>
            <a:endParaRPr lang="fi-FI" sz="1300" dirty="0">
              <a:latin typeface="Aptos" panose="020B0004020202020204" pitchFamily="34" charset="0"/>
            </a:endParaRPr>
          </a:p>
          <a:p>
            <a:pPr>
              <a:lnSpc>
                <a:spcPct val="100000"/>
              </a:lnSpc>
              <a:spcBef>
                <a:spcPts val="0"/>
              </a:spcBef>
              <a:defRPr/>
            </a:pPr>
            <a:r>
              <a:rPr lang="fi-FI" sz="1300" b="1" dirty="0">
                <a:latin typeface="Aptos" panose="020B0004020202020204" pitchFamily="34" charset="0"/>
              </a:rPr>
              <a:t>Suomessa lainsäädäntö velvoittaa </a:t>
            </a:r>
            <a:r>
              <a:rPr lang="fi-FI" sz="1300" b="1" u="sng" dirty="0">
                <a:latin typeface="Aptos" panose="020B0004020202020204" pitchFamily="34" charset="0"/>
              </a:rPr>
              <a:t>selvittämään lasten avun ja tuen tarpeen</a:t>
            </a:r>
            <a:r>
              <a:rPr lang="fi-FI" sz="1300" dirty="0">
                <a:latin typeface="Aptos" panose="020B0004020202020204" pitchFamily="34" charset="0"/>
              </a:rPr>
              <a:t>, kun vanhempi on sote-palveluiden asiakkaana </a:t>
            </a:r>
            <a:r>
              <a:rPr lang="fi-FI" sz="1000" dirty="0">
                <a:latin typeface="Aptos" panose="020B0004020202020204" pitchFamily="34" charset="0"/>
              </a:rPr>
              <a:t>(Päihdelinkki, Ilmiö, 2024)</a:t>
            </a:r>
          </a:p>
        </p:txBody>
      </p:sp>
      <p:pic>
        <p:nvPicPr>
          <p:cNvPr id="4" name="Kuva 3" descr="Kuva, joka sisältää kohteen teksti, Fontti, Grafiikka, muotoilu">
            <a:extLst>
              <a:ext uri="{FF2B5EF4-FFF2-40B4-BE49-F238E27FC236}">
                <a16:creationId xmlns:a16="http://schemas.microsoft.com/office/drawing/2014/main" id="{66EE9A76-C030-7F10-032B-64DA2ABB1DE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62004" y="6286183"/>
            <a:ext cx="1833996" cy="474612"/>
          </a:xfrm>
          <a:prstGeom prst="rect">
            <a:avLst/>
          </a:prstGeom>
        </p:spPr>
      </p:pic>
      <p:sp>
        <p:nvSpPr>
          <p:cNvPr id="5" name="Tekstiruutu 4">
            <a:extLst>
              <a:ext uri="{FF2B5EF4-FFF2-40B4-BE49-F238E27FC236}">
                <a16:creationId xmlns:a16="http://schemas.microsoft.com/office/drawing/2014/main" id="{E0B9B861-BB48-0E8D-02D0-5512376ACAF5}"/>
              </a:ext>
            </a:extLst>
          </p:cNvPr>
          <p:cNvSpPr txBox="1"/>
          <p:nvPr/>
        </p:nvSpPr>
        <p:spPr>
          <a:xfrm>
            <a:off x="318271" y="408545"/>
            <a:ext cx="9926396"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2400" b="1" i="0" u="none" strike="noStrike" kern="1200" cap="none" spc="0" normalizeH="0" baseline="0" noProof="0" dirty="0">
                <a:ln>
                  <a:noFill/>
                </a:ln>
                <a:solidFill>
                  <a:prstClr val="black"/>
                </a:solidFill>
                <a:effectLst/>
                <a:uLnTx/>
                <a:uFillTx/>
                <a:latin typeface="Calibri" panose="020F0502020204030204"/>
                <a:ea typeface="+mn-ea"/>
                <a:cs typeface="+mn-cs"/>
              </a:rPr>
              <a:t>Päihteet perheissä – on</a:t>
            </a:r>
            <a:r>
              <a:rPr lang="fi-FI" sz="2400" b="1" dirty="0" err="1">
                <a:solidFill>
                  <a:prstClr val="black"/>
                </a:solidFill>
                <a:latin typeface="Calibri" panose="020F0502020204030204"/>
              </a:rPr>
              <a:t>gelmina</a:t>
            </a:r>
            <a:r>
              <a:rPr kumimoji="0" lang="fi-FI" sz="2400" b="1" i="0" u="none" strike="noStrike" kern="1200" cap="none" spc="0" normalizeH="0" baseline="0" noProof="0" dirty="0">
                <a:ln>
                  <a:noFill/>
                </a:ln>
                <a:solidFill>
                  <a:prstClr val="black"/>
                </a:solidFill>
                <a:effectLst/>
                <a:uLnTx/>
                <a:uFillTx/>
                <a:latin typeface="Calibri" panose="020F0502020204030204"/>
                <a:ea typeface="+mn-ea"/>
                <a:cs typeface="+mn-cs"/>
              </a:rPr>
              <a:t> väkivalta ja mielenterveyden </a:t>
            </a:r>
            <a:r>
              <a:rPr lang="fi-FI" sz="2400" b="1" dirty="0">
                <a:solidFill>
                  <a:prstClr val="black"/>
                </a:solidFill>
                <a:latin typeface="Calibri" panose="020F0502020204030204"/>
              </a:rPr>
              <a:t>haasteet</a:t>
            </a:r>
            <a:endParaRPr kumimoji="0" lang="fi-FI" sz="2400" b="1" i="0" u="none" strike="noStrike" kern="1200" cap="none" spc="0" normalizeH="0" baseline="0" noProof="0" dirty="0">
              <a:ln>
                <a:noFill/>
              </a:ln>
              <a:solidFill>
                <a:srgbClr val="FF0000"/>
              </a:solidFill>
              <a:effectLst/>
              <a:uLnTx/>
              <a:uFillTx/>
              <a:latin typeface="Calibri" panose="020F0502020204030204"/>
              <a:ea typeface="+mn-ea"/>
              <a:cs typeface="+mn-cs"/>
            </a:endParaRPr>
          </a:p>
        </p:txBody>
      </p:sp>
      <p:pic>
        <p:nvPicPr>
          <p:cNvPr id="2" name="Kuva 1">
            <a:extLst>
              <a:ext uri="{FF2B5EF4-FFF2-40B4-BE49-F238E27FC236}">
                <a16:creationId xmlns:a16="http://schemas.microsoft.com/office/drawing/2014/main" id="{6F5AC9E5-BDC1-EB1E-2650-13CA3D1B4406}"/>
              </a:ext>
            </a:extLst>
          </p:cNvPr>
          <p:cNvPicPr>
            <a:picLocks noChangeAspect="1"/>
          </p:cNvPicPr>
          <p:nvPr/>
        </p:nvPicPr>
        <p:blipFill>
          <a:blip r:embed="rId4"/>
          <a:stretch>
            <a:fillRect/>
          </a:stretch>
        </p:blipFill>
        <p:spPr>
          <a:xfrm>
            <a:off x="6223824" y="6236803"/>
            <a:ext cx="5968176" cy="523992"/>
          </a:xfrm>
          <a:prstGeom prst="rect">
            <a:avLst/>
          </a:prstGeom>
        </p:spPr>
      </p:pic>
      <p:pic>
        <p:nvPicPr>
          <p:cNvPr id="7" name="Kuva 6">
            <a:extLst>
              <a:ext uri="{FF2B5EF4-FFF2-40B4-BE49-F238E27FC236}">
                <a16:creationId xmlns:a16="http://schemas.microsoft.com/office/drawing/2014/main" id="{94186BDB-DFCF-56FA-4018-2106B9331483}"/>
              </a:ext>
            </a:extLst>
          </p:cNvPr>
          <p:cNvPicPr>
            <a:picLocks noChangeAspect="1"/>
          </p:cNvPicPr>
          <p:nvPr/>
        </p:nvPicPr>
        <p:blipFill>
          <a:blip r:embed="rId5"/>
          <a:stretch>
            <a:fillRect/>
          </a:stretch>
        </p:blipFill>
        <p:spPr>
          <a:xfrm>
            <a:off x="9723147" y="2511916"/>
            <a:ext cx="1698556" cy="1491681"/>
          </a:xfrm>
          <a:prstGeom prst="rect">
            <a:avLst/>
          </a:prstGeom>
        </p:spPr>
      </p:pic>
    </p:spTree>
    <p:extLst>
      <p:ext uri="{BB962C8B-B14F-4D97-AF65-F5344CB8AC3E}">
        <p14:creationId xmlns:p14="http://schemas.microsoft.com/office/powerpoint/2010/main" val="2538900887"/>
      </p:ext>
    </p:extLst>
  </p:cSld>
  <p:clrMapOvr>
    <a:masterClrMapping/>
  </p:clrMapOvr>
  <p:extLst>
    <p:ext uri="{6950BFC3-D8DA-4A85-94F7-54DA5524770B}">
      <p188:commentRel xmlns:p188="http://schemas.microsoft.com/office/powerpoint/2018/8/main" r:id="rId2"/>
    </p:ext>
  </p:extLs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Sisällön paikkamerkki 9">
            <a:extLst>
              <a:ext uri="{FF2B5EF4-FFF2-40B4-BE49-F238E27FC236}">
                <a16:creationId xmlns:a16="http://schemas.microsoft.com/office/drawing/2014/main" id="{435677B5-7F16-4CA7-52AB-81F2E80F2625}"/>
              </a:ext>
            </a:extLst>
          </p:cNvPr>
          <p:cNvSpPr>
            <a:spLocks noGrp="1"/>
          </p:cNvSpPr>
          <p:nvPr>
            <p:ph idx="1"/>
          </p:nvPr>
        </p:nvSpPr>
        <p:spPr>
          <a:xfrm>
            <a:off x="318271" y="1091030"/>
            <a:ext cx="10840796" cy="4994698"/>
          </a:xfrm>
        </p:spPr>
        <p:txBody>
          <a:bodyPr vert="horz" lIns="91440" tIns="45720" rIns="91440" bIns="45720" rtlCol="0" anchor="t">
            <a:noAutofit/>
          </a:bodyPr>
          <a:lstStyle/>
          <a:p>
            <a:pPr>
              <a:lnSpc>
                <a:spcPct val="100000"/>
              </a:lnSpc>
              <a:spcBef>
                <a:spcPts val="0"/>
              </a:spcBef>
              <a:defRPr/>
            </a:pPr>
            <a:r>
              <a:rPr lang="fi-FI" sz="1400" b="1" dirty="0">
                <a:latin typeface="Aptos" panose="020B0004020202020204" pitchFamily="34" charset="0"/>
              </a:rPr>
              <a:t>Päihteitä ovat erilaiset aineet</a:t>
            </a:r>
            <a:r>
              <a:rPr lang="fi-FI" sz="1400" dirty="0">
                <a:latin typeface="Aptos" panose="020B0004020202020204" pitchFamily="34" charset="0"/>
              </a:rPr>
              <a:t>, kun niitä väärinkäytetään päihtymistarkoituksessa </a:t>
            </a:r>
            <a:r>
              <a:rPr lang="fi-FI" sz="1000" dirty="0">
                <a:latin typeface="Aptos" panose="020B0004020202020204" pitchFamily="34" charset="0"/>
              </a:rPr>
              <a:t>(MLL, 2022)</a:t>
            </a:r>
          </a:p>
          <a:p>
            <a:pPr lvl="1">
              <a:lnSpc>
                <a:spcPct val="100000"/>
              </a:lnSpc>
              <a:spcBef>
                <a:spcPts val="0"/>
              </a:spcBef>
              <a:defRPr/>
            </a:pPr>
            <a:r>
              <a:rPr lang="fi-FI" sz="1400" dirty="0">
                <a:latin typeface="Aptos" panose="020B0004020202020204" pitchFamily="34" charset="0"/>
              </a:rPr>
              <a:t>Alkoholi, tupakkatuotteet, huumeet, lääkkeet, lakat, kaasut… </a:t>
            </a:r>
          </a:p>
          <a:p>
            <a:pPr lvl="1">
              <a:lnSpc>
                <a:spcPct val="100000"/>
              </a:lnSpc>
              <a:spcBef>
                <a:spcPts val="0"/>
              </a:spcBef>
              <a:defRPr/>
            </a:pPr>
            <a:r>
              <a:rPr lang="fi-FI" sz="1400" dirty="0">
                <a:latin typeface="Aptos" panose="020B0004020202020204" pitchFamily="34" charset="0"/>
              </a:rPr>
              <a:t>Päihteet aiheuttavat riippuvuutta ja vieroitusoireita </a:t>
            </a:r>
          </a:p>
          <a:p>
            <a:pPr lvl="1">
              <a:lnSpc>
                <a:spcPct val="100000"/>
              </a:lnSpc>
              <a:spcBef>
                <a:spcPts val="0"/>
              </a:spcBef>
              <a:defRPr/>
            </a:pPr>
            <a:r>
              <a:rPr lang="fi-FI" sz="1400" dirty="0">
                <a:latin typeface="Aptos" panose="020B0004020202020204" pitchFamily="34" charset="0"/>
              </a:rPr>
              <a:t>Päihteet vaikuttavat aivojen mielihyväkeskukseen ja tekee helposti riippuvaiseksi </a:t>
            </a:r>
          </a:p>
          <a:p>
            <a:pPr lvl="1">
              <a:lnSpc>
                <a:spcPct val="100000"/>
              </a:lnSpc>
              <a:spcBef>
                <a:spcPts val="0"/>
              </a:spcBef>
              <a:defRPr/>
            </a:pPr>
            <a:endParaRPr lang="fi-FI" sz="1400" dirty="0">
              <a:latin typeface="Aptos" panose="020B0004020202020204" pitchFamily="34" charset="0"/>
            </a:endParaRPr>
          </a:p>
          <a:p>
            <a:pPr>
              <a:lnSpc>
                <a:spcPct val="100000"/>
              </a:lnSpc>
              <a:spcBef>
                <a:spcPts val="0"/>
              </a:spcBef>
              <a:defRPr/>
            </a:pPr>
            <a:r>
              <a:rPr lang="fi-FI" sz="1400" b="1" dirty="0">
                <a:latin typeface="Aptos" panose="020B0004020202020204" pitchFamily="34" charset="0"/>
              </a:rPr>
              <a:t>Päihteet vaikuttavat </a:t>
            </a:r>
            <a:r>
              <a:rPr lang="fi-FI" sz="1400" dirty="0">
                <a:latin typeface="Aptos" panose="020B0004020202020204" pitchFamily="34" charset="0"/>
              </a:rPr>
              <a:t>psyykkisiin toimintoihin ja keskushermostoon lamaavasti, piristävästi tai hallusinogeenisesti </a:t>
            </a:r>
            <a:r>
              <a:rPr lang="fi-FI" sz="1000" dirty="0">
                <a:latin typeface="Aptos" panose="020B0004020202020204" pitchFamily="34" charset="0"/>
              </a:rPr>
              <a:t>(MLL, 2022)</a:t>
            </a:r>
          </a:p>
          <a:p>
            <a:pPr lvl="1">
              <a:lnSpc>
                <a:spcPct val="100000"/>
              </a:lnSpc>
              <a:spcBef>
                <a:spcPts val="0"/>
              </a:spcBef>
              <a:defRPr/>
            </a:pPr>
            <a:r>
              <a:rPr lang="fi-FI" sz="1400" dirty="0">
                <a:latin typeface="Aptos" panose="020B0004020202020204" pitchFamily="34" charset="0"/>
              </a:rPr>
              <a:t>Päihteiden käyttö alkaa yleensä kokeilunhalusta tai ajatuksesta, että alkoholi tai muu aine kuuluu tilanteisiin </a:t>
            </a:r>
          </a:p>
          <a:p>
            <a:pPr marL="0" indent="0">
              <a:lnSpc>
                <a:spcPct val="100000"/>
              </a:lnSpc>
              <a:spcBef>
                <a:spcPts val="0"/>
              </a:spcBef>
              <a:buNone/>
              <a:defRPr/>
            </a:pPr>
            <a:endParaRPr lang="fi-FI" sz="1400" dirty="0">
              <a:latin typeface="Aptos" panose="020B0004020202020204" pitchFamily="34" charset="0"/>
            </a:endParaRPr>
          </a:p>
          <a:p>
            <a:pPr>
              <a:lnSpc>
                <a:spcPct val="100000"/>
              </a:lnSpc>
              <a:spcBef>
                <a:spcPts val="0"/>
              </a:spcBef>
              <a:defRPr/>
            </a:pPr>
            <a:r>
              <a:rPr lang="fi-FI" sz="1400" b="1" dirty="0">
                <a:latin typeface="Aptos" panose="020B0004020202020204" pitchFamily="34" charset="0"/>
              </a:rPr>
              <a:t>Mikä ajaa päihteiden käyttöön? </a:t>
            </a:r>
          </a:p>
          <a:p>
            <a:pPr lvl="1">
              <a:lnSpc>
                <a:spcPct val="100000"/>
              </a:lnSpc>
              <a:spcBef>
                <a:spcPts val="0"/>
              </a:spcBef>
              <a:defRPr/>
            </a:pPr>
            <a:r>
              <a:rPr lang="fi-FI" sz="1400" dirty="0">
                <a:latin typeface="Aptos" panose="020B0004020202020204" pitchFamily="34" charset="0"/>
              </a:rPr>
              <a:t>Työttömyys, fyysinen tai psyykkinen sairaus, mielenterveyden haasteet (ahdistus, tunteiden turruttaminen), stressin purku, pienlapsi arki, unettomuus, yksinäisyys.. </a:t>
            </a:r>
          </a:p>
          <a:p>
            <a:pPr lvl="1">
              <a:lnSpc>
                <a:spcPct val="100000"/>
              </a:lnSpc>
              <a:spcBef>
                <a:spcPts val="0"/>
              </a:spcBef>
              <a:defRPr/>
            </a:pPr>
            <a:r>
              <a:rPr lang="fi-FI" sz="1400" dirty="0">
                <a:latin typeface="Aptos" panose="020B0004020202020204" pitchFamily="34" charset="0"/>
              </a:rPr>
              <a:t>Osa näistä ovat arjen tavallisia haasteita, mutta pitkittyessään ne voivat olla päihteiden käytön laukaiseva tekijä </a:t>
            </a:r>
          </a:p>
          <a:p>
            <a:pPr lvl="1">
              <a:lnSpc>
                <a:spcPct val="100000"/>
              </a:lnSpc>
              <a:spcBef>
                <a:spcPts val="0"/>
              </a:spcBef>
              <a:defRPr/>
            </a:pPr>
            <a:r>
              <a:rPr lang="fi-FI" sz="1400" dirty="0">
                <a:latin typeface="Aptos" panose="020B0004020202020204" pitchFamily="34" charset="0"/>
              </a:rPr>
              <a:t>Päihteitä käytetään niiden mieleen ja käyttäytymiseen vaikuttavien ominaisuuksien vuoksi </a:t>
            </a:r>
          </a:p>
          <a:p>
            <a:pPr lvl="1">
              <a:lnSpc>
                <a:spcPct val="100000"/>
              </a:lnSpc>
              <a:spcBef>
                <a:spcPts val="0"/>
              </a:spcBef>
              <a:defRPr/>
            </a:pPr>
            <a:endParaRPr lang="fi-FI" sz="1400" dirty="0">
              <a:latin typeface="Aptos" panose="020B0004020202020204" pitchFamily="34" charset="0"/>
            </a:endParaRPr>
          </a:p>
          <a:p>
            <a:pPr>
              <a:lnSpc>
                <a:spcPct val="100000"/>
              </a:lnSpc>
              <a:spcBef>
                <a:spcPts val="0"/>
              </a:spcBef>
              <a:defRPr/>
            </a:pPr>
            <a:r>
              <a:rPr lang="fi-FI" sz="1400" b="1" dirty="0">
                <a:latin typeface="Aptos" panose="020B0004020202020204" pitchFamily="34" charset="0"/>
                <a:ea typeface="Calibri"/>
                <a:cs typeface="Calibri"/>
              </a:rPr>
              <a:t>Päihteiden käyttäjä </a:t>
            </a:r>
            <a:r>
              <a:rPr lang="fi-FI" sz="1400" dirty="0">
                <a:latin typeface="Aptos" panose="020B0004020202020204" pitchFamily="34" charset="0"/>
                <a:ea typeface="Calibri"/>
                <a:cs typeface="Calibri"/>
              </a:rPr>
              <a:t>on riippuvuussairaudesta kärsivä henkilö</a:t>
            </a:r>
          </a:p>
          <a:p>
            <a:pPr marL="0" indent="0">
              <a:lnSpc>
                <a:spcPct val="100000"/>
              </a:lnSpc>
              <a:spcBef>
                <a:spcPts val="0"/>
              </a:spcBef>
              <a:buNone/>
              <a:defRPr/>
            </a:pPr>
            <a:endParaRPr lang="fi-FI" sz="1400" dirty="0">
              <a:latin typeface="Aptos" panose="020B0004020202020204" pitchFamily="34" charset="0"/>
              <a:ea typeface="Calibri"/>
              <a:cs typeface="Calibri"/>
            </a:endParaRPr>
          </a:p>
          <a:p>
            <a:pPr>
              <a:lnSpc>
                <a:spcPct val="100000"/>
              </a:lnSpc>
              <a:spcBef>
                <a:spcPts val="0"/>
              </a:spcBef>
              <a:defRPr/>
            </a:pPr>
            <a:r>
              <a:rPr lang="fi-FI" sz="1400" b="1" dirty="0">
                <a:latin typeface="Aptos" panose="020B0004020202020204" pitchFamily="34" charset="0"/>
                <a:ea typeface="Calibri"/>
                <a:cs typeface="Calibri"/>
              </a:rPr>
              <a:t>Päihderiippuvuuksiin liittyy </a:t>
            </a:r>
            <a:r>
              <a:rPr lang="fi-FI" sz="1400" dirty="0">
                <a:latin typeface="Aptos" panose="020B0004020202020204" pitchFamily="34" charset="0"/>
                <a:ea typeface="Calibri"/>
                <a:cs typeface="Calibri"/>
              </a:rPr>
              <a:t>paljon häpeää ja monesti tämä estää avun hakemisen ajoissa. Päihderiippuvuuksissa ei ole mitään hävettävää. </a:t>
            </a:r>
          </a:p>
          <a:p>
            <a:pPr marL="0" indent="0">
              <a:lnSpc>
                <a:spcPct val="100000"/>
              </a:lnSpc>
              <a:spcBef>
                <a:spcPts val="0"/>
              </a:spcBef>
              <a:buNone/>
              <a:defRPr/>
            </a:pPr>
            <a:endParaRPr lang="fi-FI" sz="1400" dirty="0">
              <a:latin typeface="Aptos" panose="020B0004020202020204" pitchFamily="34" charset="0"/>
              <a:ea typeface="Calibri"/>
              <a:cs typeface="Calibri"/>
            </a:endParaRPr>
          </a:p>
          <a:p>
            <a:pPr>
              <a:lnSpc>
                <a:spcPct val="100000"/>
              </a:lnSpc>
              <a:spcBef>
                <a:spcPts val="0"/>
              </a:spcBef>
              <a:defRPr/>
            </a:pPr>
            <a:r>
              <a:rPr lang="fi-FI" sz="1400" b="1" dirty="0">
                <a:latin typeface="Aptos" panose="020B0004020202020204" pitchFamily="34" charset="0"/>
                <a:ea typeface="Calibri"/>
                <a:cs typeface="Calibri"/>
              </a:rPr>
              <a:t>Suuri osa päihteitä käyttävistä</a:t>
            </a:r>
            <a:r>
              <a:rPr lang="fi-FI" sz="1400" dirty="0">
                <a:latin typeface="Aptos" panose="020B0004020202020204" pitchFamily="34" charset="0"/>
                <a:ea typeface="Calibri"/>
                <a:cs typeface="Calibri"/>
              </a:rPr>
              <a:t> ei hakeudu hoitoon tai hoitoon pääsy ei heitä tavoita, jolloin rekisteröinti on vaikeaa. Tilastoista siis puuttuu iso osa päihteiden käyttäjistä, luvut voivat olla suurempia. </a:t>
            </a:r>
          </a:p>
          <a:p>
            <a:pPr>
              <a:lnSpc>
                <a:spcPct val="100000"/>
              </a:lnSpc>
              <a:spcBef>
                <a:spcPts val="0"/>
              </a:spcBef>
              <a:defRPr/>
            </a:pPr>
            <a:endParaRPr lang="fi-FI" sz="1400" dirty="0">
              <a:latin typeface="Aptos" panose="020B0004020202020204" pitchFamily="34" charset="0"/>
              <a:ea typeface="Calibri"/>
              <a:cs typeface="Calibri"/>
            </a:endParaRPr>
          </a:p>
          <a:p>
            <a:pPr>
              <a:lnSpc>
                <a:spcPct val="100000"/>
              </a:lnSpc>
              <a:spcBef>
                <a:spcPts val="0"/>
              </a:spcBef>
              <a:defRPr/>
            </a:pPr>
            <a:r>
              <a:rPr lang="fi-FI" sz="1400" dirty="0">
                <a:latin typeface="Aptos" panose="020B0004020202020204" pitchFamily="34" charset="0"/>
                <a:ea typeface="Calibri"/>
                <a:cs typeface="Calibri"/>
              </a:rPr>
              <a:t>Jos haluat saada ajankohtaista käsitystä päihdeasioista, ota seurantaan Instagramissa tai </a:t>
            </a:r>
            <a:r>
              <a:rPr lang="fi-FI" sz="1400" dirty="0" err="1">
                <a:latin typeface="Aptos" panose="020B0004020202020204" pitchFamily="34" charset="0"/>
                <a:ea typeface="Calibri"/>
                <a:cs typeface="Calibri"/>
              </a:rPr>
              <a:t>TikTok:ssa</a:t>
            </a:r>
            <a:r>
              <a:rPr lang="fi-FI" sz="1400" dirty="0">
                <a:latin typeface="Aptos" panose="020B0004020202020204" pitchFamily="34" charset="0"/>
                <a:ea typeface="Calibri"/>
                <a:cs typeface="Calibri"/>
              </a:rPr>
              <a:t> @laakari.atte</a:t>
            </a:r>
            <a:endParaRPr lang="fi-FI" sz="1400" dirty="0">
              <a:latin typeface="Aptos" panose="020B0004020202020204" pitchFamily="34" charset="0"/>
            </a:endParaRPr>
          </a:p>
          <a:p>
            <a:pPr marL="457200" lvl="1" indent="0">
              <a:lnSpc>
                <a:spcPct val="100000"/>
              </a:lnSpc>
              <a:spcBef>
                <a:spcPts val="0"/>
              </a:spcBef>
              <a:buNone/>
              <a:defRPr/>
            </a:pPr>
            <a:endParaRPr lang="fi-FI" sz="1400" dirty="0">
              <a:latin typeface="Aptos" panose="020B0004020202020204" pitchFamily="34" charset="0"/>
            </a:endParaRPr>
          </a:p>
          <a:p>
            <a:pPr>
              <a:lnSpc>
                <a:spcPct val="100000"/>
              </a:lnSpc>
              <a:spcBef>
                <a:spcPts val="0"/>
              </a:spcBef>
              <a:defRPr/>
            </a:pPr>
            <a:endParaRPr lang="fi-FI" sz="1200" dirty="0">
              <a:latin typeface="Aptos" panose="020B0004020202020204" pitchFamily="34" charset="0"/>
            </a:endParaRPr>
          </a:p>
          <a:p>
            <a:pPr lvl="1">
              <a:lnSpc>
                <a:spcPct val="100000"/>
              </a:lnSpc>
              <a:spcBef>
                <a:spcPts val="0"/>
              </a:spcBef>
              <a:defRPr/>
            </a:pPr>
            <a:endParaRPr lang="fi-FI" sz="1400" dirty="0">
              <a:latin typeface="Aptos" panose="020B0004020202020204" pitchFamily="34" charset="0"/>
            </a:endParaRPr>
          </a:p>
          <a:p>
            <a:pPr marL="0" indent="0">
              <a:lnSpc>
                <a:spcPct val="100000"/>
              </a:lnSpc>
              <a:spcBef>
                <a:spcPts val="0"/>
              </a:spcBef>
              <a:buNone/>
              <a:defRPr/>
            </a:pPr>
            <a:endParaRPr lang="fi-FI" sz="1300" dirty="0">
              <a:latin typeface="Aptos" panose="020B0004020202020204" pitchFamily="34" charset="0"/>
            </a:endParaRPr>
          </a:p>
        </p:txBody>
      </p:sp>
      <p:pic>
        <p:nvPicPr>
          <p:cNvPr id="4" name="Kuva 3" descr="Kuva, joka sisältää kohteen teksti, Fontti, Grafiikka, muotoilu">
            <a:extLst>
              <a:ext uri="{FF2B5EF4-FFF2-40B4-BE49-F238E27FC236}">
                <a16:creationId xmlns:a16="http://schemas.microsoft.com/office/drawing/2014/main" id="{66EE9A76-C030-7F10-032B-64DA2ABB1DE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62004" y="6286183"/>
            <a:ext cx="1833996" cy="474612"/>
          </a:xfrm>
          <a:prstGeom prst="rect">
            <a:avLst/>
          </a:prstGeom>
        </p:spPr>
      </p:pic>
      <p:sp>
        <p:nvSpPr>
          <p:cNvPr id="5" name="Tekstiruutu 4">
            <a:extLst>
              <a:ext uri="{FF2B5EF4-FFF2-40B4-BE49-F238E27FC236}">
                <a16:creationId xmlns:a16="http://schemas.microsoft.com/office/drawing/2014/main" id="{E0B9B861-BB48-0E8D-02D0-5512376ACAF5}"/>
              </a:ext>
            </a:extLst>
          </p:cNvPr>
          <p:cNvSpPr txBox="1"/>
          <p:nvPr/>
        </p:nvSpPr>
        <p:spPr>
          <a:xfrm>
            <a:off x="318271" y="428911"/>
            <a:ext cx="8800329"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2400" b="1" i="0" u="none" strike="noStrike" kern="1200" cap="none" spc="0" normalizeH="0" baseline="0" noProof="0" dirty="0">
                <a:ln>
                  <a:noFill/>
                </a:ln>
                <a:solidFill>
                  <a:prstClr val="black"/>
                </a:solidFill>
                <a:effectLst/>
                <a:uLnTx/>
                <a:uFillTx/>
                <a:latin typeface="Calibri" panose="020F0502020204030204"/>
                <a:ea typeface="+mn-ea"/>
                <a:cs typeface="+mn-cs"/>
              </a:rPr>
              <a:t>Mitä päihteet ovat? Miksi niitä käytetään lapsiperheissä?</a:t>
            </a:r>
            <a:endParaRPr kumimoji="0" lang="fi-FI" sz="2400" b="1" i="0" u="none" strike="noStrike" kern="1200" cap="none" spc="0" normalizeH="0" baseline="0" noProof="0" dirty="0">
              <a:ln>
                <a:noFill/>
              </a:ln>
              <a:solidFill>
                <a:srgbClr val="FF0000"/>
              </a:solidFill>
              <a:effectLst/>
              <a:uLnTx/>
              <a:uFillTx/>
              <a:latin typeface="Calibri" panose="020F0502020204030204"/>
              <a:ea typeface="+mn-ea"/>
              <a:cs typeface="+mn-cs"/>
            </a:endParaRPr>
          </a:p>
        </p:txBody>
      </p:sp>
      <p:pic>
        <p:nvPicPr>
          <p:cNvPr id="2" name="Kuva 1">
            <a:extLst>
              <a:ext uri="{FF2B5EF4-FFF2-40B4-BE49-F238E27FC236}">
                <a16:creationId xmlns:a16="http://schemas.microsoft.com/office/drawing/2014/main" id="{6F5AC9E5-BDC1-EB1E-2650-13CA3D1B4406}"/>
              </a:ext>
            </a:extLst>
          </p:cNvPr>
          <p:cNvPicPr>
            <a:picLocks noChangeAspect="1"/>
          </p:cNvPicPr>
          <p:nvPr/>
        </p:nvPicPr>
        <p:blipFill>
          <a:blip r:embed="rId4"/>
          <a:stretch>
            <a:fillRect/>
          </a:stretch>
        </p:blipFill>
        <p:spPr>
          <a:xfrm>
            <a:off x="6223824" y="6236803"/>
            <a:ext cx="5968176" cy="523992"/>
          </a:xfrm>
          <a:prstGeom prst="rect">
            <a:avLst/>
          </a:prstGeom>
        </p:spPr>
      </p:pic>
      <p:pic>
        <p:nvPicPr>
          <p:cNvPr id="7" name="Kuva 6">
            <a:extLst>
              <a:ext uri="{FF2B5EF4-FFF2-40B4-BE49-F238E27FC236}">
                <a16:creationId xmlns:a16="http://schemas.microsoft.com/office/drawing/2014/main" id="{94186BDB-DFCF-56FA-4018-2106B9331483}"/>
              </a:ext>
            </a:extLst>
          </p:cNvPr>
          <p:cNvPicPr>
            <a:picLocks noChangeAspect="1"/>
          </p:cNvPicPr>
          <p:nvPr/>
        </p:nvPicPr>
        <p:blipFill>
          <a:blip r:embed="rId5"/>
          <a:stretch>
            <a:fillRect/>
          </a:stretch>
        </p:blipFill>
        <p:spPr>
          <a:xfrm>
            <a:off x="9922934" y="659743"/>
            <a:ext cx="1658482" cy="1456487"/>
          </a:xfrm>
          <a:prstGeom prst="rect">
            <a:avLst/>
          </a:prstGeom>
        </p:spPr>
      </p:pic>
    </p:spTree>
    <p:extLst>
      <p:ext uri="{BB962C8B-B14F-4D97-AF65-F5344CB8AC3E}">
        <p14:creationId xmlns:p14="http://schemas.microsoft.com/office/powerpoint/2010/main" val="3444482914"/>
      </p:ext>
    </p:extLst>
  </p:cSld>
  <p:clrMapOvr>
    <a:masterClrMapping/>
  </p:clrMapOvr>
  <p:extLst>
    <p:ext uri="{6950BFC3-D8DA-4A85-94F7-54DA5524770B}">
      <p188:commentRel xmlns:p188="http://schemas.microsoft.com/office/powerpoint/2018/8/main" r:id="rId2"/>
    </p:ext>
  </p:extLs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Sisällön paikkamerkki 9">
            <a:extLst>
              <a:ext uri="{FF2B5EF4-FFF2-40B4-BE49-F238E27FC236}">
                <a16:creationId xmlns:a16="http://schemas.microsoft.com/office/drawing/2014/main" id="{435677B5-7F16-4CA7-52AB-81F2E80F2625}"/>
              </a:ext>
            </a:extLst>
          </p:cNvPr>
          <p:cNvSpPr>
            <a:spLocks noGrp="1"/>
          </p:cNvSpPr>
          <p:nvPr>
            <p:ph idx="1"/>
          </p:nvPr>
        </p:nvSpPr>
        <p:spPr>
          <a:xfrm>
            <a:off x="324082" y="1193803"/>
            <a:ext cx="11296417" cy="4993597"/>
          </a:xfrm>
        </p:spPr>
        <p:txBody>
          <a:bodyPr vert="horz" lIns="91440" tIns="45720" rIns="91440" bIns="45720" rtlCol="0" anchor="t">
            <a:noAutofit/>
          </a:bodyPr>
          <a:lstStyle/>
          <a:p>
            <a:r>
              <a:rPr lang="fi-FI" sz="1450" b="1" dirty="0"/>
              <a:t>Yleisin päihde lapsiperheissä </a:t>
            </a:r>
            <a:r>
              <a:rPr lang="fi-FI" sz="1000" dirty="0"/>
              <a:t>(Päihdelinkki, 2024A)</a:t>
            </a:r>
          </a:p>
          <a:p>
            <a:r>
              <a:rPr lang="fi-FI" sz="1450" b="1" dirty="0"/>
              <a:t>Alkoholiriippuvuus voi periytyä </a:t>
            </a:r>
            <a:r>
              <a:rPr lang="fi-FI" sz="1450" dirty="0"/>
              <a:t>– tähän vaikuttaa perintö- ja ympäristötekijöiden vuorovaikutusten tulos </a:t>
            </a:r>
            <a:r>
              <a:rPr lang="fi-FI" sz="1000" dirty="0"/>
              <a:t>(</a:t>
            </a:r>
            <a:r>
              <a:rPr lang="fi-FI" sz="1000" dirty="0" err="1"/>
              <a:t>Hyytiä</a:t>
            </a:r>
            <a:r>
              <a:rPr lang="fi-FI" sz="1000" dirty="0"/>
              <a:t>, 2017)</a:t>
            </a:r>
          </a:p>
          <a:p>
            <a:r>
              <a:rPr lang="fi-FI" sz="1450" b="1" dirty="0"/>
              <a:t>Alkoholi on kaikista päihteistä haitallisin terveydelle </a:t>
            </a:r>
            <a:r>
              <a:rPr lang="fi-FI" sz="1450" dirty="0"/>
              <a:t>(aiheuttaa eniten sairauksia ja kuolleisuutta kuin kaikki päihteet yhteensä, pois lukien tupakka) </a:t>
            </a:r>
            <a:r>
              <a:rPr lang="fi-FI" sz="1000" dirty="0"/>
              <a:t>(Päihdelinkki, 2024)</a:t>
            </a:r>
          </a:p>
          <a:p>
            <a:pPr lvl="1"/>
            <a:r>
              <a:rPr lang="fi-FI" sz="1300" b="1" dirty="0"/>
              <a:t>Suositus käytöstä</a:t>
            </a:r>
            <a:r>
              <a:rPr lang="fi-FI" sz="1300" dirty="0"/>
              <a:t>: miehillä 2 annosta tai vähemmän, naisilla 0-1 annosta vrk (1 annos on 0,33 l eli yksi pieni tölkki) </a:t>
            </a:r>
            <a:r>
              <a:rPr lang="fi-FI" sz="1000" dirty="0"/>
              <a:t>(</a:t>
            </a:r>
            <a:r>
              <a:rPr lang="fi-FI" sz="1000" dirty="0" err="1"/>
              <a:t>Lintonen</a:t>
            </a:r>
            <a:r>
              <a:rPr lang="fi-FI" sz="1000" dirty="0"/>
              <a:t>, 2021) </a:t>
            </a:r>
          </a:p>
          <a:p>
            <a:r>
              <a:rPr lang="fi-FI" sz="1450" b="1" dirty="0"/>
              <a:t>Alkoholilla on yhteisvaikutuksia </a:t>
            </a:r>
            <a:r>
              <a:rPr lang="fi-FI" sz="1450" dirty="0"/>
              <a:t>useiden lääkeaineiden kanssa (esim. ”huumekipulääkkeet”) eli alkoholi vahvistaa lääkeaineiden vaikutusta </a:t>
            </a:r>
          </a:p>
          <a:p>
            <a:r>
              <a:rPr lang="fi-FI" sz="1450" b="1" dirty="0"/>
              <a:t>Alkoholiriippuvuus</a:t>
            </a:r>
            <a:r>
              <a:rPr lang="fi-FI" sz="1450" dirty="0"/>
              <a:t> </a:t>
            </a:r>
          </a:p>
          <a:p>
            <a:pPr lvl="1"/>
            <a:r>
              <a:rPr lang="fi-FI" sz="1300" dirty="0"/>
              <a:t>Säännöllinen, päivittäinen käyttö voi altistaa vähitellen alkoholiriippuvuudelle, jolloin alkoholi opitaan liittämään liian moniin arkielämän rutiineihin</a:t>
            </a:r>
          </a:p>
          <a:p>
            <a:pPr lvl="1"/>
            <a:r>
              <a:rPr lang="fi-FI" sz="1300" dirty="0"/>
              <a:t>Toleranssi = sietokyky, voi kehittyä nopeastikin eli ihminen sietää enemmän alkoholia ja tarvitsee tätä enemmän päästäkseen ”tavoittelemaansa humalatilaan”</a:t>
            </a:r>
          </a:p>
          <a:p>
            <a:pPr lvl="1"/>
            <a:r>
              <a:rPr lang="fi-FI" sz="1300" dirty="0"/>
              <a:t>Alkoholismista ja vaikeasta alkoholiongelmasta kertovat vahvat humalatilat ja alkoholinsietokyvyn kasvu </a:t>
            </a:r>
          </a:p>
          <a:p>
            <a:r>
              <a:rPr lang="fi-FI" sz="1450" b="1" dirty="0"/>
              <a:t>75 % väkivaltarikoksista tapahtuu </a:t>
            </a:r>
            <a:r>
              <a:rPr lang="fi-FI" sz="1450" dirty="0"/>
              <a:t>alkoholin vaikutuksen alaisena (alkoholi vaikuttaa harkintakykyyn ja kykyyn säädellä omaa toimintaa)</a:t>
            </a:r>
          </a:p>
          <a:p>
            <a:pPr lvl="1"/>
            <a:r>
              <a:rPr lang="fi-FI" sz="1450" dirty="0"/>
              <a:t>Usein osatekijä perhe- ja parisuhdeväkivallassa </a:t>
            </a:r>
          </a:p>
          <a:p>
            <a:r>
              <a:rPr lang="fi-FI" sz="1450" b="1" dirty="0"/>
              <a:t>Perheessä voi helposti </a:t>
            </a:r>
            <a:r>
              <a:rPr lang="fi-FI" sz="1450" dirty="0"/>
              <a:t>syntyä ristiriitoja, koska sukupuolten juomistavat ja asenteet eroavat </a:t>
            </a:r>
          </a:p>
          <a:p>
            <a:pPr lvl="1"/>
            <a:r>
              <a:rPr lang="fi-FI" sz="1450" dirty="0"/>
              <a:t>Lapsen näkökulmasta kohtuullinenkin alkoholinkäyttö ja humaltuminen voi olla liiallista</a:t>
            </a:r>
          </a:p>
          <a:p>
            <a:r>
              <a:rPr lang="fi-FI" sz="1450" b="1" dirty="0"/>
              <a:t>Miten alkoholin ongelmallisen käytön voi tunnistaa? </a:t>
            </a:r>
            <a:r>
              <a:rPr lang="fi-FI" sz="1000" dirty="0"/>
              <a:t>(Saarto, 2015)</a:t>
            </a:r>
          </a:p>
          <a:p>
            <a:pPr lvl="1"/>
            <a:r>
              <a:rPr lang="fi-FI" sz="1450" dirty="0"/>
              <a:t>Pitkäaikainen unettomuus, vaikeat elämänkriisit, arkielämän tehtävistä selviytyminen on vaikeaa, lapsen tai muiden omaisten kokemukset</a:t>
            </a:r>
          </a:p>
          <a:p>
            <a:pPr marL="457200" lvl="1" indent="0">
              <a:buNone/>
            </a:pPr>
            <a:endParaRPr lang="fi-FI" sz="1800" dirty="0"/>
          </a:p>
        </p:txBody>
      </p:sp>
      <p:pic>
        <p:nvPicPr>
          <p:cNvPr id="4" name="Kuva 3" descr="Kuva, joka sisältää kohteen teksti, Fontti, Grafiikka, muotoilu">
            <a:extLst>
              <a:ext uri="{FF2B5EF4-FFF2-40B4-BE49-F238E27FC236}">
                <a16:creationId xmlns:a16="http://schemas.microsoft.com/office/drawing/2014/main" id="{66EE9A76-C030-7F10-032B-64DA2ABB1DE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62004" y="6286183"/>
            <a:ext cx="1833996" cy="474612"/>
          </a:xfrm>
          <a:prstGeom prst="rect">
            <a:avLst/>
          </a:prstGeom>
        </p:spPr>
      </p:pic>
      <p:sp>
        <p:nvSpPr>
          <p:cNvPr id="5" name="Tekstiruutu 4">
            <a:extLst>
              <a:ext uri="{FF2B5EF4-FFF2-40B4-BE49-F238E27FC236}">
                <a16:creationId xmlns:a16="http://schemas.microsoft.com/office/drawing/2014/main" id="{E0B9B861-BB48-0E8D-02D0-5512376ACAF5}"/>
              </a:ext>
            </a:extLst>
          </p:cNvPr>
          <p:cNvSpPr txBox="1"/>
          <p:nvPr/>
        </p:nvSpPr>
        <p:spPr>
          <a:xfrm>
            <a:off x="324082" y="476604"/>
            <a:ext cx="8272131"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2400" b="1" i="0" u="none" strike="noStrike" kern="1200" cap="none" spc="0" normalizeH="0" baseline="0" noProof="0" dirty="0">
                <a:ln>
                  <a:noFill/>
                </a:ln>
                <a:solidFill>
                  <a:prstClr val="black"/>
                </a:solidFill>
                <a:effectLst/>
                <a:uLnTx/>
                <a:uFillTx/>
                <a:latin typeface="Calibri" panose="020F0502020204030204"/>
                <a:ea typeface="+mn-ea"/>
                <a:cs typeface="+mn-cs"/>
              </a:rPr>
              <a:t>Yleisimmät päihteet lapsiperheissä: Alkoholi  </a:t>
            </a:r>
          </a:p>
        </p:txBody>
      </p:sp>
      <p:pic>
        <p:nvPicPr>
          <p:cNvPr id="2" name="Kuva 1">
            <a:extLst>
              <a:ext uri="{FF2B5EF4-FFF2-40B4-BE49-F238E27FC236}">
                <a16:creationId xmlns:a16="http://schemas.microsoft.com/office/drawing/2014/main" id="{6F5AC9E5-BDC1-EB1E-2650-13CA3D1B4406}"/>
              </a:ext>
            </a:extLst>
          </p:cNvPr>
          <p:cNvPicPr>
            <a:picLocks noChangeAspect="1"/>
          </p:cNvPicPr>
          <p:nvPr/>
        </p:nvPicPr>
        <p:blipFill>
          <a:blip r:embed="rId4"/>
          <a:stretch>
            <a:fillRect/>
          </a:stretch>
        </p:blipFill>
        <p:spPr>
          <a:xfrm>
            <a:off x="6223824" y="6236803"/>
            <a:ext cx="5968176" cy="523992"/>
          </a:xfrm>
          <a:prstGeom prst="rect">
            <a:avLst/>
          </a:prstGeom>
        </p:spPr>
      </p:pic>
    </p:spTree>
    <p:extLst>
      <p:ext uri="{BB962C8B-B14F-4D97-AF65-F5344CB8AC3E}">
        <p14:creationId xmlns:p14="http://schemas.microsoft.com/office/powerpoint/2010/main" val="4099825879"/>
      </p:ext>
    </p:extLst>
  </p:cSld>
  <p:clrMapOvr>
    <a:masterClrMapping/>
  </p:clrMapOvr>
  <p:extLst>
    <p:ext uri="{6950BFC3-D8DA-4A85-94F7-54DA5524770B}">
      <p188:commentRel xmlns:p188="http://schemas.microsoft.com/office/powerpoint/2018/8/main" r:id="rId2"/>
    </p:ext>
  </p:extLst>
</p:sld>
</file>

<file path=ppt/theme/theme1.xml><?xml version="1.0" encoding="utf-8"?>
<a:theme xmlns:a="http://schemas.openxmlformats.org/drawingml/2006/main" name="1_Office-teema">
  <a:themeElements>
    <a:clrScheme name="TEM 1 cyan 2 sininen">
      <a:dk1>
        <a:srgbClr val="000000"/>
      </a:dk1>
      <a:lt1>
        <a:srgbClr val="FFFFFF"/>
      </a:lt1>
      <a:dk2>
        <a:srgbClr val="195C98"/>
      </a:dk2>
      <a:lt2>
        <a:srgbClr val="E7E6E6"/>
      </a:lt2>
      <a:accent1>
        <a:srgbClr val="31E1E9"/>
      </a:accent1>
      <a:accent2>
        <a:srgbClr val="195C98"/>
      </a:accent2>
      <a:accent3>
        <a:srgbClr val="767171"/>
      </a:accent3>
      <a:accent4>
        <a:srgbClr val="BFBFBF"/>
      </a:accent4>
      <a:accent5>
        <a:srgbClr val="98F0F4"/>
      </a:accent5>
      <a:accent6>
        <a:srgbClr val="8CADCC"/>
      </a:accent6>
      <a:hlink>
        <a:srgbClr val="0563C1"/>
      </a:hlink>
      <a:folHlink>
        <a:srgbClr val="954F72"/>
      </a:folHlink>
    </a:clrScheme>
    <a:fontScheme name="Tahoma">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lgn="l">
          <a:defRPr sz="2000" dirty="0" err="1" smtClean="0"/>
        </a:defPPr>
      </a:lstStyle>
    </a:txDef>
  </a:objectDefaults>
  <a:extraClrSchemeLst/>
  <a:extLst>
    <a:ext uri="{05A4C25C-085E-4340-85A3-A5531E510DB2}">
      <thm15:themeFamily xmlns:thm15="http://schemas.microsoft.com/office/thememl/2012/main" name="FI_EU-rahastot_TEM_v3_ilman-nimea" id="{B4D9193C-D0A6-6E47-9C4F-6A7A51A866C4}" vid="{1397B635-4418-DA4C-88CA-B1FCBC81F8E2}"/>
    </a:ext>
  </a:extLst>
</a:theme>
</file>

<file path=ppt/theme/theme2.xml><?xml version="1.0" encoding="utf-8"?>
<a:theme xmlns:a="http://schemas.openxmlformats.org/drawingml/2006/main" name="2_Office-teema">
  <a:themeElements>
    <a:clrScheme name="Office-teema">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teem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10625</TotalTime>
  <Words>3342</Words>
  <Application>Microsoft Office PowerPoint</Application>
  <PresentationFormat>Laajakuva</PresentationFormat>
  <Paragraphs>277</Paragraphs>
  <Slides>17</Slides>
  <Notes>0</Notes>
  <HiddenSlides>0</HiddenSlides>
  <MMClips>0</MMClips>
  <ScaleCrop>false</ScaleCrop>
  <HeadingPairs>
    <vt:vector size="6" baseType="variant">
      <vt:variant>
        <vt:lpstr>Käytetyt fontit</vt:lpstr>
      </vt:variant>
      <vt:variant>
        <vt:i4>9</vt:i4>
      </vt:variant>
      <vt:variant>
        <vt:lpstr>Teema</vt:lpstr>
      </vt:variant>
      <vt:variant>
        <vt:i4>2</vt:i4>
      </vt:variant>
      <vt:variant>
        <vt:lpstr>Dian otsikot</vt:lpstr>
      </vt:variant>
      <vt:variant>
        <vt:i4>17</vt:i4>
      </vt:variant>
    </vt:vector>
  </HeadingPairs>
  <TitlesOfParts>
    <vt:vector size="28" baseType="lpstr">
      <vt:lpstr>Aptos</vt:lpstr>
      <vt:lpstr>Arial</vt:lpstr>
      <vt:lpstr>Calibri</vt:lpstr>
      <vt:lpstr>Calibri Light</vt:lpstr>
      <vt:lpstr>Courier New</vt:lpstr>
      <vt:lpstr>Montserrat</vt:lpstr>
      <vt:lpstr>System Font Regular</vt:lpstr>
      <vt:lpstr>Tahoma</vt:lpstr>
      <vt:lpstr>Work Sans</vt:lpstr>
      <vt:lpstr>1_Office-teema</vt:lpstr>
      <vt:lpstr>2_Office-teema</vt:lpstr>
      <vt:lpstr>26.11.2024 klo 13:30–15 Teams   Tunnista ja tue tiedolla!   Lapsiperheiden ja päihteiden käytön nykytila  Päihteiden merkitys perheiden hyvinvointiin    Milla Dahl  Master of Health Care  ODL Liikuntaklinikka    </vt:lpstr>
      <vt:lpstr>PowerPoint-esitys</vt:lpstr>
      <vt:lpstr>Sisältö</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vector>
  </TitlesOfParts>
  <Company>ODL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Ennakkotehtäviä</dc:title>
  <dc:creator>Dahl Milla</dc:creator>
  <cp:lastModifiedBy>Dahl Milla</cp:lastModifiedBy>
  <cp:revision>91</cp:revision>
  <dcterms:created xsi:type="dcterms:W3CDTF">2023-11-20T12:48:11Z</dcterms:created>
  <dcterms:modified xsi:type="dcterms:W3CDTF">2025-08-06T06:46:57Z</dcterms:modified>
</cp:coreProperties>
</file>