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omments/modernComment_178_E04F0E24.xml" ContentType="application/vnd.ms-powerpoint.comments+xml"/>
  <Override PartName="/ppt/comments/modernComment_17A_F2231502.xml" ContentType="application/vnd.ms-powerpoint.comments+xml"/>
  <Override PartName="/ppt/comments/modernComment_16D_38E1C200.xml" ContentType="application/vnd.ms-powerpoint.comments+xml"/>
  <Override PartName="/ppt/comments/modernComment_17B_FEFACA9.xml" ContentType="application/vnd.ms-powerpoint.comments+xml"/>
  <Override PartName="/ppt/comments/modernComment_17C_64620587.xml" ContentType="application/vnd.ms-powerpoint.comments+xml"/>
  <Override PartName="/ppt/comments/modernComment_170_191F6DC1.xml" ContentType="application/vnd.ms-powerpoint.comments+xml"/>
  <Override PartName="/ppt/comments/modernComment_177_3F9B232D.xml" ContentType="application/vnd.ms-powerpoint.comments+xml"/>
  <Override PartName="/ppt/comments/modernComment_17F_EA34603F.xml" ContentType="application/vnd.ms-powerpoint.comments+xml"/>
  <Override PartName="/ppt/comments/modernComment_179_9472F44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sldIdLst>
    <p:sldId id="310" r:id="rId3"/>
    <p:sldId id="311" r:id="rId4"/>
    <p:sldId id="364" r:id="rId5"/>
    <p:sldId id="313" r:id="rId6"/>
    <p:sldId id="376" r:id="rId7"/>
    <p:sldId id="367" r:id="rId8"/>
    <p:sldId id="378" r:id="rId9"/>
    <p:sldId id="385" r:id="rId10"/>
    <p:sldId id="365" r:id="rId11"/>
    <p:sldId id="379" r:id="rId12"/>
    <p:sldId id="381" r:id="rId13"/>
    <p:sldId id="380" r:id="rId14"/>
    <p:sldId id="368" r:id="rId15"/>
    <p:sldId id="375" r:id="rId16"/>
    <p:sldId id="383" r:id="rId17"/>
    <p:sldId id="377" r:id="rId18"/>
    <p:sldId id="387" r:id="rId19"/>
    <p:sldId id="314" r:id="rId20"/>
    <p:sldId id="382" r:id="rId21"/>
    <p:sldId id="389" r:id="rId22"/>
    <p:sldId id="390" r:id="rId23"/>
    <p:sldId id="384" r:id="rId24"/>
    <p:sldId id="388"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D6A921-F4D1-B501-91AD-FFE85F876563}" name="Dahl Milla" initials="MD" userId="S::milla.dahl@odl.fi::2accb0f9-cced-4dd5-a050-e0d141e4759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comments/modernComment_16D_38E1C200.xml><?xml version="1.0" encoding="utf-8"?>
<p188:cmLst xmlns:a="http://schemas.openxmlformats.org/drawingml/2006/main" xmlns:r="http://schemas.openxmlformats.org/officeDocument/2006/relationships" xmlns:p188="http://schemas.microsoft.com/office/powerpoint/2018/8/main">
  <p188:cm id="{284659F8-B709-4C79-82E9-479C83C943C0}" authorId="{5FD6A921-F4D1-B501-91AD-FFE85F876563}" created="2024-11-07T11:56:33.106">
    <ac:txMkLst xmlns:ac="http://schemas.microsoft.com/office/drawing/2013/main/command">
      <pc:docMk xmlns:pc="http://schemas.microsoft.com/office/powerpoint/2013/main/command"/>
      <pc:sldMk xmlns:pc="http://schemas.microsoft.com/office/powerpoint/2013/main/command" cId="954319360" sldId="365"/>
      <ac:spMk id="10" creationId="{435677B5-7F16-4CA7-52AB-81F2E80F2625}"/>
      <ac:txMk cp="305" len="23">
        <ac:context len="2180" hash="4233932618"/>
      </ac:txMk>
    </ac:txMkLst>
    <p188:pos x="9988780" y="746176"/>
    <p188:txBody>
      <a:bodyPr/>
      <a:lstStyle/>
      <a:p>
        <a:r>
          <a:rPr lang="fi-FI"/>
          <a:t>Tupakan, nuuskan, alkoholin, huumausaineiden ja muiden päihteiden käyttöä ei liitetä liikunnan ja urheilun maailmaan. 
Alkoholimainonta ja siihen liittyvä mielikuvamainonta on kielletty urheilutapahtumissa ja tiloissa, jotka on suunnattu lapsille ja nuorille.
Tupakanpoltto sekä nuuskan ja päihteiden käyttö on kielletty urheilusuorituspaikoilla ja katsomoissa.
Lapsille ja nuorille suunnatun toiminnan yhteydessä on alkoholitarjoilu kokonaan kielletty. 
Aikuiset näyttävät lapsille ja nuorille mallia omalla päihdekäyttäytymisellään.
Vastuu  korostuu, kun alaikäiset ovat aikuisten vastuulla muun muassa pelimatkoilla (Valo 2013.)</a:t>
        </a:r>
      </a:p>
    </p188:txBody>
  </p188:cm>
</p188:cmLst>
</file>

<file path=ppt/comments/modernComment_170_191F6DC1.xml><?xml version="1.0" encoding="utf-8"?>
<p188:cmLst xmlns:a="http://schemas.openxmlformats.org/drawingml/2006/main" xmlns:r="http://schemas.openxmlformats.org/officeDocument/2006/relationships" xmlns:p188="http://schemas.microsoft.com/office/powerpoint/2018/8/main">
  <p188:cm id="{2C86F87B-8CDB-43A9-A851-1CD01EE253F8}" authorId="{5FD6A921-F4D1-B501-91AD-FFE85F876563}" created="2024-09-17T06:26:45.544">
    <ac:txMkLst xmlns:ac="http://schemas.microsoft.com/office/drawing/2013/main/command">
      <pc:docMk xmlns:pc="http://schemas.microsoft.com/office/powerpoint/2013/main/command"/>
      <pc:sldMk xmlns:pc="http://schemas.microsoft.com/office/powerpoint/2013/main/command" cId="421490113" sldId="368"/>
      <ac:spMk id="10" creationId="{435677B5-7F16-4CA7-52AB-81F2E80F2625}"/>
      <ac:txMk cp="1060">
        <ac:context len="1372" hash="3018126750"/>
      </ac:txMk>
    </ac:txMkLst>
    <p188:pos x="4028673" y="4002286"/>
    <p188:txBody>
      <a:bodyPr/>
      <a:lstStyle/>
      <a:p>
        <a:r>
          <a:rPr lang="fi-FI"/>
          <a:t>Päihteet vaikuttavat ajatteluun, tunteisiin ja käyttäytymiseen </a:t>
        </a:r>
      </a:p>
    </p188:txBody>
  </p188:cm>
  <p188:cm id="{1CFE3CFE-1A84-469E-800D-C470FB530EF8}" authorId="{5FD6A921-F4D1-B501-91AD-FFE85F876563}" created="2024-11-29T08:22:18.532">
    <ac:txMkLst xmlns:ac="http://schemas.microsoft.com/office/drawing/2013/main/command">
      <pc:docMk xmlns:pc="http://schemas.microsoft.com/office/powerpoint/2013/main/command"/>
      <pc:sldMk xmlns:pc="http://schemas.microsoft.com/office/powerpoint/2013/main/command" cId="421490113" sldId="368"/>
      <ac:spMk id="10" creationId="{435677B5-7F16-4CA7-52AB-81F2E80F2625}"/>
      <ac:txMk cp="55" len="20">
        <ac:context len="1372" hash="3018126750"/>
      </ac:txMk>
    </ac:txMkLst>
    <p188:pos x="2607474" y="421854"/>
    <p188:txBody>
      <a:bodyPr/>
      <a:lstStyle/>
      <a:p>
        <a:r>
          <a:rPr lang="fi-FI"/>
          <a:t>Työttömät vanhemmat! </a:t>
        </a:r>
      </a:p>
    </p188:txBody>
  </p188:cm>
</p188:cmLst>
</file>

<file path=ppt/comments/modernComment_177_3F9B232D.xml><?xml version="1.0" encoding="utf-8"?>
<p188:cmLst xmlns:a="http://schemas.openxmlformats.org/drawingml/2006/main" xmlns:r="http://schemas.openxmlformats.org/officeDocument/2006/relationships" xmlns:p188="http://schemas.microsoft.com/office/powerpoint/2018/8/main">
  <p188:cm id="{E68ECE33-9F9D-45F7-900B-8C9206E8E847}" authorId="{5FD6A921-F4D1-B501-91AD-FFE85F876563}" created="2024-11-29T10:09:29.496">
    <ac:txMkLst xmlns:ac="http://schemas.microsoft.com/office/drawing/2013/main/command">
      <pc:docMk xmlns:pc="http://schemas.microsoft.com/office/powerpoint/2013/main/command"/>
      <pc:sldMk xmlns:pc="http://schemas.microsoft.com/office/powerpoint/2013/main/command" cId="1067131693" sldId="375"/>
      <ac:spMk id="10" creationId="{435677B5-7F16-4CA7-52AB-81F2E80F2625}"/>
      <ac:txMk cp="643" len="28">
        <ac:context len="1392" hash="3081375870"/>
      </ac:txMk>
    </ac:txMkLst>
    <p188:pos x="6513251" y="2359677"/>
    <p188:txBody>
      <a:bodyPr/>
      <a:lstStyle/>
      <a:p>
        <a:r>
          <a:rPr lang="fi-FI"/>
          <a:t>Perhetyö on keskustelua ja neuvontaa, joka tukee vanhemmuuttasi ja auttaa perhettäsi suoriutumaan arjestaan. Perhetyössä tuetaan perheiden elämänhallintaa, vuorovaikutustaitoja ja käytännön lastenkasvatusta.
Perhetyötä tehdään pääsääntöisesti perheen kotona. Perhetyö voidaan järjestää myös neuvolan, varhaiskasvatuksen, koulun tai perhekeskuksen yhteydessä.
Tarvittaessa työntekijät ohjaavat perheen muiden palvelujen piiriin.</a:t>
        </a:r>
      </a:p>
    </p188:txBody>
  </p188:cm>
  <p188:cm id="{07B6D9A9-C491-4A52-B84B-80B8DF061FB0}" authorId="{5FD6A921-F4D1-B501-91AD-FFE85F876563}" created="2024-11-29T10:15:20.374">
    <ac:txMkLst xmlns:ac="http://schemas.microsoft.com/office/drawing/2013/main/command">
      <pc:docMk xmlns:pc="http://schemas.microsoft.com/office/powerpoint/2013/main/command"/>
      <pc:sldMk xmlns:pc="http://schemas.microsoft.com/office/powerpoint/2013/main/command" cId="1067131693" sldId="375"/>
      <ac:spMk id="10" creationId="{435677B5-7F16-4CA7-52AB-81F2E80F2625}"/>
      <ac:txMk cp="1259" len="132">
        <ac:context len="1392" hash="3081375870"/>
      </ac:txMk>
    </ac:txMkLst>
    <p188:pos x="2948784" y="4383210"/>
    <p188:txBody>
      <a:bodyPr/>
      <a:lstStyle/>
      <a:p>
        <a:r>
          <a:rPr lang="fi-FI"/>
          <a:t>Neuvonta ja ohjaus: Tarjotaan tietoa ja tukea päihteiden käytön vähentämiseksi tai lopettamiseksi1.
Avohoidon vastaanotot: Ohjattua hoitoa, jossa asut kotona ja käyt sovituissa tapaamisissa. Tuki voi olla yksilöllistä tai ryhmämuotoista2.
Päivätoiminta: Ryhmäkuntoutusta, johon voit osallistua arkipäivisin1.
Asumispalvelut: Apua elämänhallintaan, arjen askareisiin ja päihteettömyyteen1.
Korvaushoito: Opioidiriippuvuuden hoitoa korvaushoitolääkityksen ja psykososiaalisen tuen avulla2.
Katkaisu- ja vieroitushoito: Ympärivuorokautista hoitoa päihdekierteen katkaisemiseksi ja jatkohoidon suunnittelemiseksi2.</a:t>
        </a:r>
      </a:p>
    </p188:txBody>
  </p188:cm>
  <p188:cm id="{E660EF43-6215-4162-98C8-22B7B8C28834}" authorId="{5FD6A921-F4D1-B501-91AD-FFE85F876563}" created="2024-11-29T10:18:57.727">
    <ac:txMkLst xmlns:ac="http://schemas.microsoft.com/office/drawing/2013/main/command">
      <pc:docMk xmlns:pc="http://schemas.microsoft.com/office/powerpoint/2013/main/command"/>
      <pc:sldMk xmlns:pc="http://schemas.microsoft.com/office/powerpoint/2013/main/command" cId="1067131693" sldId="375"/>
      <ac:spMk id="10" creationId="{435677B5-7F16-4CA7-52AB-81F2E80F2625}"/>
      <ac:txMk cp="314" len="4">
        <ac:context len="1392" hash="3081375870"/>
      </ac:txMk>
    </ac:txMkLst>
    <p188:pos x="1382451" y="1152777"/>
    <p188:txBody>
      <a:bodyPr/>
      <a:lstStyle/>
      <a:p>
        <a:r>
          <a:rPr lang="fi-FI"/>
          <a:t>Pohde ottanut käyttöön OmaPohtessa viestikanavan, johon saa omalle th:lle yhteyden helposti</a:t>
        </a:r>
      </a:p>
    </p188:txBody>
  </p188:cm>
</p188:cmLst>
</file>

<file path=ppt/comments/modernComment_178_E04F0E24.xml><?xml version="1.0" encoding="utf-8"?>
<p188:cmLst xmlns:a="http://schemas.openxmlformats.org/drawingml/2006/main" xmlns:r="http://schemas.openxmlformats.org/officeDocument/2006/relationships" xmlns:p188="http://schemas.microsoft.com/office/powerpoint/2018/8/main">
  <p188:cm id="{483ED25E-9E15-47C0-8814-9893A857A560}" authorId="{5FD6A921-F4D1-B501-91AD-FFE85F876563}" created="2024-11-06T10:47:54.545">
    <ac:txMkLst xmlns:ac="http://schemas.microsoft.com/office/drawing/2013/main/command">
      <pc:docMk xmlns:pc="http://schemas.microsoft.com/office/powerpoint/2013/main/command"/>
      <pc:sldMk xmlns:pc="http://schemas.microsoft.com/office/powerpoint/2013/main/command" cId="3763277348" sldId="376"/>
      <ac:spMk id="10" creationId="{435677B5-7F16-4CA7-52AB-81F2E80F2625}"/>
      <ac:txMk cp="49" len="20">
        <ac:context len="2009" hash="3537174128"/>
      </ac:txMk>
    </ac:txMkLst>
    <p188:pos x="4207933" y="242877"/>
    <p188:txBody>
      <a:bodyPr/>
      <a:lstStyle/>
      <a:p>
        <a:r>
          <a:rPr lang="fi-FI"/>
          <a:t>
Oma mutu-tuntuma: päihdetyö on kaikista heikommassa asemassa eri elintapateemojen suhteen  mielenhyvinvoinnin lisäksi. </a:t>
        </a:r>
      </a:p>
    </p188:txBody>
  </p188:cm>
  <p188:cm id="{524271B7-58B2-464B-A2AF-DFFED506D220}" authorId="{5FD6A921-F4D1-B501-91AD-FFE85F876563}" created="2024-11-29T10:43:35.704">
    <ac:txMkLst xmlns:ac="http://schemas.microsoft.com/office/drawing/2013/main/command">
      <pc:docMk xmlns:pc="http://schemas.microsoft.com/office/powerpoint/2013/main/command"/>
      <pc:sldMk xmlns:pc="http://schemas.microsoft.com/office/powerpoint/2013/main/command" cId="3763277348" sldId="376"/>
      <ac:spMk id="10" creationId="{435677B5-7F16-4CA7-52AB-81F2E80F2625}"/>
      <ac:txMk cp="647" len="48">
        <ac:context len="2009" hash="3537174128"/>
      </ac:txMk>
    </ac:txMkLst>
    <p188:pos x="9530208" y="2017054"/>
    <p188:txBody>
      <a:bodyPr/>
      <a:lstStyle/>
      <a:p>
        <a:r>
          <a:rPr lang="fi-FI"/>
          <a:t>Ehkäisevän päihdetyön järjestämistä koskeva laki määrittelee, mitä jokaisen kunnan on vähintään tehtävä ehkäisevän päihdetyön järjestämiseksi, mutta kukin kunta voi pitkälti itse päättää miten ja missä laajuudessa ehkäisevää päihdetyötä kunnassa käytännössä tehdään.</a:t>
        </a:r>
      </a:p>
    </p188:txBody>
  </p188:cm>
  <p188:cm id="{4DC40E54-4DF2-47A6-BA02-05F005E47FE0}" authorId="{5FD6A921-F4D1-B501-91AD-FFE85F876563}" created="2024-12-02T12:36:38.119">
    <ac:txMkLst xmlns:ac="http://schemas.microsoft.com/office/drawing/2013/main/command">
      <pc:docMk xmlns:pc="http://schemas.microsoft.com/office/powerpoint/2013/main/command"/>
      <pc:sldMk xmlns:pc="http://schemas.microsoft.com/office/powerpoint/2013/main/command" cId="3763277348" sldId="376"/>
      <ac:spMk id="5" creationId="{E0B9B861-BB48-0E8D-02D0-5512376ACAF5}"/>
      <ac:txMk cp="20" len="16">
        <ac:context len="37" hash="2895100178"/>
      </ac:txMk>
    </ac:txMkLst>
    <p188:pos x="5085506" y="281531"/>
    <p188:txBody>
      <a:bodyPr/>
      <a:lstStyle/>
      <a:p>
        <a:r>
          <a:rPr lang="fi-FI"/>
          <a:t>Hyte-kerroin </a:t>
        </a:r>
      </a:p>
    </p188:txBody>
  </p188:cm>
</p188:cmLst>
</file>

<file path=ppt/comments/modernComment_179_9472F44C.xml><?xml version="1.0" encoding="utf-8"?>
<p188:cmLst xmlns:a="http://schemas.openxmlformats.org/drawingml/2006/main" xmlns:r="http://schemas.openxmlformats.org/officeDocument/2006/relationships" xmlns:p188="http://schemas.microsoft.com/office/powerpoint/2018/8/main">
  <p188:cm id="{B1A5A95C-B903-40A7-8616-9D6BA4399129}" authorId="{5FD6A921-F4D1-B501-91AD-FFE85F876563}" created="2024-11-28T12:15:30.325">
    <ac:txMkLst xmlns:ac="http://schemas.microsoft.com/office/drawing/2013/main/command">
      <pc:docMk xmlns:pc="http://schemas.microsoft.com/office/powerpoint/2013/main/command"/>
      <pc:sldMk xmlns:pc="http://schemas.microsoft.com/office/powerpoint/2013/main/command" cId="2490561612" sldId="377"/>
      <ac:spMk id="10" creationId="{435677B5-7F16-4CA7-52AB-81F2E80F2625}"/>
      <ac:txMk cp="940" len="13">
        <ac:context len="1449" hash="1620379916"/>
      </ac:txMk>
    </ac:txMkLst>
    <p188:pos x="4973396" y="993275"/>
    <p188:txBody>
      <a:bodyPr/>
      <a:lstStyle/>
      <a:p>
        <a:r>
          <a:rPr lang="fi-FI"/>
          <a:t>Pakka-toimintamallilla ehkäistään päihdehaittoja yhteisöllisesti. Mallissa päättäjät, viranomaiset, yritykset, yhteisöt ja kuntalaiset toimivat yhdessä. Painopiste on alkoholin, tupakan ja rahapelien saatavuuteen puuttumisessa. Toimintamallia varten kehitettyjä käytäntöjä ja työkaluja ovat muun muassa ostokokeet, asiakasarvioinnit, vastuullisuuskoulutukset, lupalausunto, päihdetilannekyselyt, vastuullisen anniskelun omavalvonta ja yhteisiä pelisääntöjä luova yhteistyöfoorumien toiminta. (Ehyt ry, 2022)</a:t>
        </a:r>
      </a:p>
    </p188:txBody>
  </p188:cm>
  <p188:cm id="{FDF58077-1072-4A81-9AD0-74531E037B66}" authorId="{5FD6A921-F4D1-B501-91AD-FFE85F876563}" created="2024-11-29T10:34:06.746">
    <ac:txMkLst xmlns:ac="http://schemas.microsoft.com/office/drawing/2013/main/command">
      <pc:docMk xmlns:pc="http://schemas.microsoft.com/office/powerpoint/2013/main/command"/>
      <pc:sldMk xmlns:pc="http://schemas.microsoft.com/office/powerpoint/2013/main/command" cId="2490561612" sldId="377"/>
      <ac:spMk id="10" creationId="{435677B5-7F16-4CA7-52AB-81F2E80F2625}"/>
      <ac:txMk cp="722" len="21">
        <ac:context len="1449" hash="1620379916"/>
      </ac:txMk>
    </ac:txMkLst>
    <p188:pos x="2026996" y="2170141"/>
    <p188:txBody>
      <a:bodyPr/>
      <a:lstStyle/>
      <a:p>
        <a:r>
          <a:rPr lang="fi-FI"/>
          <a:t>Paikallinen alkoholipolitiikka-toimintamalli (Pakka) on suomalainen sovellus
päihdehaittoja ehkäisevälle paikalliselle työlle. Sitä on toteutettu useiden
vuosien ajan alkoholihaittojen ehkäisyyn liittyen ja se on levinnyt useille
alueille Suomessa. Toimintamallia on laajennettu tupakka- ja
rahapelihaittojen ehkäisyn näkökulmilla.</a:t>
        </a:r>
      </a:p>
    </p188:txBody>
  </p188:cm>
  <p188:cm id="{9D529772-1FF1-4386-9559-E834766D9AFF}" authorId="{5FD6A921-F4D1-B501-91AD-FFE85F876563}" created="2024-12-02T06:56:46.466">
    <ac:txMkLst xmlns:ac="http://schemas.microsoft.com/office/drawing/2013/main/command">
      <pc:docMk xmlns:pc="http://schemas.microsoft.com/office/powerpoint/2013/main/command"/>
      <pc:sldMk xmlns:pc="http://schemas.microsoft.com/office/powerpoint/2013/main/command" cId="2490561612" sldId="377"/>
      <ac:spMk id="10" creationId="{435677B5-7F16-4CA7-52AB-81F2E80F2625}"/>
      <ac:txMk cp="1229" len="47">
        <ac:context len="1449" hash="1620379916"/>
      </ac:txMk>
    </ac:txMkLst>
    <p188:pos x="3707077" y="4847226"/>
    <p188:txBody>
      <a:bodyPr/>
      <a:lstStyle/>
      <a:p>
        <a:r>
          <a:rPr lang="fi-FI"/>
          <a:t>Variaatioita on monia, yhteistyötä urheiluseurojen, MLL:n, Ehyt ry, Martat, vanhempainyhdistykset, kyläyhdistykset.. Yhteistyökumppani voi olla kuka tahansa, parhain hyöty tulee kun yhteistyö on toistuvaa ja tarpeita (lapsiperheet ja yhteistyön osapuolet) huomioon ottavaa. Kulut kannattaa sopia sekä vastuut, mitä yhteistyö vaatii. </a:t>
        </a:r>
      </a:p>
    </p188:txBody>
  </p188:cm>
</p188:cmLst>
</file>

<file path=ppt/comments/modernComment_17A_F2231502.xml><?xml version="1.0" encoding="utf-8"?>
<p188:cmLst xmlns:a="http://schemas.openxmlformats.org/drawingml/2006/main" xmlns:r="http://schemas.openxmlformats.org/officeDocument/2006/relationships" xmlns:p188="http://schemas.microsoft.com/office/powerpoint/2018/8/main">
  <p188:cm id="{B60D6458-DF25-4C37-B85D-6965B63F7DED}" authorId="{5FD6A921-F4D1-B501-91AD-FFE85F876563}" created="2024-12-02T07:45:54.417">
    <ac:txMkLst xmlns:ac="http://schemas.microsoft.com/office/drawing/2013/main/command">
      <pc:docMk xmlns:pc="http://schemas.microsoft.com/office/powerpoint/2013/main/command"/>
      <pc:sldMk xmlns:pc="http://schemas.microsoft.com/office/powerpoint/2013/main/command" cId="4062385410" sldId="378"/>
      <ac:spMk id="10" creationId="{435677B5-7F16-4CA7-52AB-81F2E80F2625}"/>
      <ac:txMk cp="19" len="51">
        <ac:context len="1326" hash="2459756526"/>
      </ac:txMk>
    </ac:txMkLst>
    <p188:pos x="5125213" y="282452"/>
    <p188:txBody>
      <a:bodyPr/>
      <a:lstStyle/>
      <a:p>
        <a:r>
          <a:rPr lang="fi-FI"/>
          <a:t>On tärkeä muistaa, että lapsen kehitystä ja hyvinvointia eivät vaaranna läheisen sairaus tai perheen vaikeudet, vaan se, jos lapsi jää ilman tukea, silloin kun perheellä on vaikeaa. </a:t>
        </a:r>
      </a:p>
    </p188:txBody>
  </p188:cm>
</p188:cmLst>
</file>

<file path=ppt/comments/modernComment_17B_FEFACA9.xml><?xml version="1.0" encoding="utf-8"?>
<p188:cmLst xmlns:a="http://schemas.openxmlformats.org/drawingml/2006/main" xmlns:r="http://schemas.openxmlformats.org/officeDocument/2006/relationships" xmlns:p188="http://schemas.microsoft.com/office/powerpoint/2018/8/main">
  <p188:cm id="{3269966C-20F0-4FF5-AE32-75F469477162}" authorId="{5FD6A921-F4D1-B501-91AD-FFE85F876563}" created="2024-11-27T08:52:32.932">
    <ac:txMkLst xmlns:ac="http://schemas.microsoft.com/office/drawing/2013/main/command">
      <pc:docMk xmlns:pc="http://schemas.microsoft.com/office/powerpoint/2013/main/command"/>
      <pc:sldMk xmlns:pc="http://schemas.microsoft.com/office/powerpoint/2013/main/command" cId="267365545" sldId="379"/>
      <ac:spMk id="10" creationId="{435677B5-7F16-4CA7-52AB-81F2E80F2625}"/>
      <ac:txMk cp="285" len="10">
        <ac:context len="1504" hash="3011157616"/>
      </ac:txMk>
    </ac:txMkLst>
    <p188:pos x="1774967" y="1379949"/>
    <p188:txBody>
      <a:bodyPr/>
      <a:lstStyle/>
      <a:p>
        <a:r>
          <a:rPr lang="fi-FI"/>
          <a:t>Toimii asiantuntijana kunnan ehkäisevän päihdesuunnitelman teossa</a:t>
        </a:r>
      </a:p>
    </p188:txBody>
  </p188:cm>
  <p188:cm id="{B0EE6392-1BEE-46BA-A840-2CDF47A69A70}" authorId="{5FD6A921-F4D1-B501-91AD-FFE85F876563}" created="2024-12-03T07:19:39.199">
    <ac:txMkLst xmlns:ac="http://schemas.microsoft.com/office/drawing/2013/main/command">
      <pc:docMk xmlns:pc="http://schemas.microsoft.com/office/powerpoint/2013/main/command"/>
      <pc:sldMk xmlns:pc="http://schemas.microsoft.com/office/powerpoint/2013/main/command" cId="267365545" sldId="379"/>
      <ac:spMk id="10" creationId="{435677B5-7F16-4CA7-52AB-81F2E80F2625}"/>
      <ac:txMk cp="582" len="9">
        <ac:context len="1504" hash="3011157616"/>
      </ac:txMk>
    </ac:txMkLst>
    <p188:pos x="1950706" y="1822696"/>
    <p188:txBody>
      <a:bodyPr/>
      <a:lstStyle/>
      <a:p>
        <a:r>
          <a:rPr lang="fi-FI"/>
          <a:t>Vuodesta 2019 alkaen Pyhäjärvellä on toteutettu Ehkäisevän päihdetyön viikkoa vuosittain marraskuussa. Viikolla järjestetään useiden eri toimijatahojen yhteistyössä toteuttamia tapahtumia hyvinvointiin ja ennaltaehkäisevään päihdetyöhön liittyen. Kulttuuripalvelujen koordinoimana tapahtumia järjestettiin eri-ikäryhmille, mm. perheille lastentapahtuma, nuorille elokuva- ja keskusteluilta, 
toritapahtuma ja kirjastossa tietoiskuja. Lisäksi jalkauduttiin kauppoihin ”Ethän myy meille”-kampanjalla. Pyhäjärven liikkeet lähtivät yhteistyöhön erinomaisesti mukaan ja näkyvyyttä saatiin myös 
lasten ja nuorten keskuuteen.</a:t>
        </a:r>
      </a:p>
    </p188:txBody>
  </p188:cm>
</p188:cmLst>
</file>

<file path=ppt/comments/modernComment_17C_64620587.xml><?xml version="1.0" encoding="utf-8"?>
<p188:cmLst xmlns:a="http://schemas.openxmlformats.org/drawingml/2006/main" xmlns:r="http://schemas.openxmlformats.org/officeDocument/2006/relationships" xmlns:p188="http://schemas.microsoft.com/office/powerpoint/2018/8/main">
  <p188:cm id="{B7BB45DD-B8E2-4819-80D2-24A49DD8F97B}" authorId="{5FD6A921-F4D1-B501-91AD-FFE85F876563}" created="2024-11-28T07:58:25.923">
    <ac:txMkLst xmlns:ac="http://schemas.microsoft.com/office/drawing/2013/main/command">
      <pc:docMk xmlns:pc="http://schemas.microsoft.com/office/powerpoint/2013/main/command"/>
      <pc:sldMk xmlns:pc="http://schemas.microsoft.com/office/powerpoint/2013/main/command" cId="1684145543" sldId="380"/>
      <ac:spMk id="10" creationId="{435677B5-7F16-4CA7-52AB-81F2E80F2625}"/>
      <ac:txMk cp="1084">
        <ac:context len="1509" hash="1858208751"/>
      </ac:txMk>
    </ac:txMkLst>
    <p188:pos x="3416761" y="3150257"/>
    <p188:txBody>
      <a:bodyPr/>
      <a:lstStyle/>
      <a:p>
        <a:r>
          <a:rPr lang="fi-FI"/>
          <a:t>MLL perhepesä:vanhemmat voivat tavata toisia vanhempia, lapset saavat leikkiseuraa ja voi osallistua ohjattuun toimintaan.  Toiminta on ammatillisesti ohjattua, maksutonta ja kaikille avointa</a:t>
        </a:r>
      </a:p>
    </p188:txBody>
  </p188:cm>
  <p188:cm id="{40359B93-E76E-4998-AA4B-9099F2E347FF}" authorId="{5FD6A921-F4D1-B501-91AD-FFE85F876563}" created="2024-11-28T09:53:53.901">
    <ac:txMkLst xmlns:ac="http://schemas.microsoft.com/office/drawing/2013/main/command">
      <pc:docMk xmlns:pc="http://schemas.microsoft.com/office/powerpoint/2013/main/command"/>
      <pc:sldMk xmlns:pc="http://schemas.microsoft.com/office/powerpoint/2013/main/command" cId="1684145543" sldId="380"/>
      <ac:spMk id="5" creationId="{E0B9B861-BB48-0E8D-02D0-5512376ACAF5}"/>
      <ac:txMk cp="31" len="25">
        <ac:context len="58" hash="1834256280"/>
      </ac:txMk>
    </ac:txMkLst>
    <p188:pos x="7153874" y="276474"/>
    <p188:replyLst>
      <p188:reply id="{B0A2438E-F12F-42CE-81F2-EF52EA416201}" authorId="{5FD6A921-F4D1-B501-91AD-FFE85F876563}" created="2024-11-29T10:44:29.984">
        <p188:txBody>
          <a:bodyPr/>
          <a:lstStyle/>
          <a:p>
            <a:r>
              <a:rPr lang="fi-FI"/>
              <a:t>Järjestöillä on ehkäisevässä päihdetyössä tärkeä rooli. Niiden tehtävä ei ole korvata kunnan tai muiden viranomaisten toimia, vaan tuoda asiantuntemuksellaan ja yhteistyöllään oma tärkeä panoksensa paitsi kunnan ehkäisevän päihdetyön toimintaan, myös sen kehittämiseen valtakunnallisesti.</a:t>
            </a:r>
          </a:p>
        </p188:txBody>
      </p188:reply>
    </p188:replyLst>
    <p188:txBody>
      <a:bodyPr/>
      <a:lstStyle/>
      <a:p>
        <a:r>
          <a:rPr lang="fi-FI"/>
          <a:t>Järjestöillä on valtavasti tietoa ja osaamista </a:t>
        </a:r>
      </a:p>
    </p188:txBody>
  </p188:cm>
  <p188:cm id="{D4AC9B55-6711-4DE6-8626-7BBE7B64FFEA}" authorId="{5FD6A921-F4D1-B501-91AD-FFE85F876563}" created="2024-11-28T11:29:52.569">
    <ac:txMkLst xmlns:ac="http://schemas.microsoft.com/office/drawing/2013/main/command">
      <pc:docMk xmlns:pc="http://schemas.microsoft.com/office/powerpoint/2013/main/command"/>
      <pc:sldMk xmlns:pc="http://schemas.microsoft.com/office/powerpoint/2013/main/command" cId="1684145543" sldId="380"/>
      <ac:spMk id="10" creationId="{435677B5-7F16-4CA7-52AB-81F2E80F2625}"/>
      <ac:txMk cp="225" len="43">
        <ac:context len="1509" hash="1858208751"/>
      </ac:txMk>
    </ac:txMkLst>
    <p188:pos x="3163498" y="574969"/>
    <p188:replyLst>
      <p188:reply id="{B2A94E5A-A924-4804-A5B1-7B3E10CDFC32}" authorId="{5FD6A921-F4D1-B501-91AD-FFE85F876563}" created="2024-11-28T11:31:36.692">
        <p188:txBody>
          <a:bodyPr/>
          <a:lstStyle/>
          <a:p>
            <a:r>
              <a:rPr lang="fi-FI"/>
              <a:t>Tätä kaikkea kannattaa hyödyntää, kun kirjataan ehkäisevän päihdetyön tavoitteita kuntien ja 
hyvinvointialueiden hyvinvointisuunnitelmiin ja -kertomuksiin</a:t>
            </a:r>
          </a:p>
        </p188:txBody>
      </p188:reply>
    </p188:replyLst>
    <p188:txBody>
      <a:bodyPr/>
      <a:lstStyle/>
      <a:p>
        <a:r>
          <a:rPr lang="fi-FI"/>
          <a:t>Monelle järjestöt ovat ensimmäinen tai jopa ainoa paikka, josta pitkään toivottu apu, kuunteleva korva tai yksinäisyyttä lievittävä lähiyhteisö on 
löytynyt</a:t>
        </a:r>
      </a:p>
    </p188:txBody>
  </p188:cm>
  <p188:cm id="{B53364E6-2D21-4DAB-8080-BACE2B11E272}" authorId="{5FD6A921-F4D1-B501-91AD-FFE85F876563}" created="2024-12-02T08:04:25.301">
    <ac:txMkLst xmlns:ac="http://schemas.microsoft.com/office/drawing/2013/main/command">
      <pc:docMk xmlns:pc="http://schemas.microsoft.com/office/powerpoint/2013/main/command"/>
      <pc:sldMk xmlns:pc="http://schemas.microsoft.com/office/powerpoint/2013/main/command" cId="1684145543" sldId="380"/>
      <ac:spMk id="10" creationId="{435677B5-7F16-4CA7-52AB-81F2E80F2625}"/>
      <ac:txMk cp="258" len="11">
        <ac:context len="1509" hash="1858208751"/>
      </ac:txMk>
    </ac:txMkLst>
    <p188:pos x="3247796" y="603427"/>
    <p188:txBody>
      <a:bodyPr/>
      <a:lstStyle/>
      <a:p>
        <a:r>
          <a:rPr lang="fi-FI"/>
          <a:t>Muita palveluita tuetut lomat, siivous, kauppakassipalvelut,</a:t>
        </a:r>
      </a:p>
    </p188:txBody>
  </p188:cm>
</p188:cmLst>
</file>

<file path=ppt/comments/modernComment_17F_EA34603F.xml><?xml version="1.0" encoding="utf-8"?>
<p188:cmLst xmlns:a="http://schemas.openxmlformats.org/drawingml/2006/main" xmlns:r="http://schemas.openxmlformats.org/officeDocument/2006/relationships" xmlns:p188="http://schemas.microsoft.com/office/powerpoint/2018/8/main">
  <p188:cm id="{BE0E4BCC-C985-4F29-AF31-B5420D84802A}" authorId="{5FD6A921-F4D1-B501-91AD-FFE85F876563}" created="2024-12-02T12:18:27.313">
    <ac:deMkLst xmlns:ac="http://schemas.microsoft.com/office/drawing/2013/main/command">
      <pc:docMk xmlns:pc="http://schemas.microsoft.com/office/powerpoint/2013/main/command"/>
      <pc:sldMk xmlns:pc="http://schemas.microsoft.com/office/powerpoint/2013/main/command" cId="3929301055" sldId="383"/>
      <ac:picMk id="14" creationId="{007775FD-6A3A-45E9-7BD4-0C32F26977B9}"/>
    </ac:deMkLst>
    <p188:txBody>
      <a:bodyPr/>
      <a:lstStyle/>
      <a:p>
        <a:r>
          <a:rPr lang="fi-FI"/>
          <a:t>Toivossa mukana mm. eri järjestöjen ja liittojen koulutetut ammattilaiset: AL-Anon suomi, hyvän mielen talo, irti huumeista, finfami ry</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4" name="Tekstin paikkamerkki 2">
            <a:extLst>
              <a:ext uri="{FF2B5EF4-FFF2-40B4-BE49-F238E27FC236}">
                <a16:creationId xmlns:a16="http://schemas.microsoft.com/office/drawing/2014/main" id="{1D53FF44-7A33-8D45-9278-C5CDD4DB3C21}"/>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5" name="Alaotsikko 2">
            <a:extLst>
              <a:ext uri="{FF2B5EF4-FFF2-40B4-BE49-F238E27FC236}">
                <a16:creationId xmlns:a16="http://schemas.microsoft.com/office/drawing/2014/main" id="{A41E82ED-C47E-954B-81EB-F1633BC3BC75}"/>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359949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90785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62699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solidFill>
                  <a:schemeClr val="bg1"/>
                </a:solidFill>
              </a:defRPr>
            </a:lvl1pPr>
          </a:lstStyle>
          <a:p>
            <a:r>
              <a:rPr lang="fi-FI" noProof="0"/>
              <a:t>Muokkaa ots. perustyyl. napsautt.</a:t>
            </a:r>
          </a:p>
        </p:txBody>
      </p:sp>
      <p:sp>
        <p:nvSpPr>
          <p:cNvPr id="3" name="Text Placeholder 2">
            <a:extLst>
              <a:ext uri="{FF2B5EF4-FFF2-40B4-BE49-F238E27FC236}">
                <a16:creationId xmlns:a16="http://schemas.microsoft.com/office/drawing/2014/main" id="{3613D8FE-9755-4927-A65A-8B20136DAD27}"/>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D27BFCE8-B636-489B-B9DA-2DC9CDB78B5B}"/>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1791049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solidFill>
                  <a:schemeClr val="tx1"/>
                </a:solidFill>
              </a:defRPr>
            </a:lvl1pPr>
          </a:lstStyle>
          <a:p>
            <a:r>
              <a:rPr lang="fi-FI" noProof="0"/>
              <a:t>Muokkaa ots. perustyyl. napsautt.</a:t>
            </a:r>
            <a:endParaRPr lang="fi-FI" noProof="0" dirty="0"/>
          </a:p>
        </p:txBody>
      </p:sp>
    </p:spTree>
    <p:extLst>
      <p:ext uri="{BB962C8B-B14F-4D97-AF65-F5344CB8AC3E}">
        <p14:creationId xmlns:p14="http://schemas.microsoft.com/office/powerpoint/2010/main" val="2744024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04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9E992142-EF56-9DB8-5DC8-D7D51E9D24CA}"/>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26029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5BA0D-C7A9-8E42-7553-F0689075376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271820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E71B85-6A81-383C-8770-33A52CE11D52}"/>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80050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793E5C-1FD1-6E34-57D1-74E7A4FC9BD5}"/>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32095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9D101F90-4BC6-4BF1-BBA6-52FB4E7AE14A}" type="datetimeFigureOut">
              <a:rPr lang="fi-FI" smtClean="0"/>
              <a:t>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2956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icture Background">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5126C2F4-CD3E-DE40-B9E4-0D0F09D339C5}"/>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1524000" y="692595"/>
            <a:ext cx="9144000" cy="2387600"/>
          </a:xfrm>
        </p:spPr>
        <p:txBody>
          <a:bodyPr anchor="b"/>
          <a:lstStyle>
            <a:lvl1pPr algn="ctr">
              <a:defRPr sz="7200">
                <a:solidFill>
                  <a:schemeClr val="bg1"/>
                </a:solidFill>
              </a:defRPr>
            </a:lvl1pPr>
          </a:lstStyle>
          <a:p>
            <a:r>
              <a:rPr lang="fi-FI" noProof="0" dirty="0"/>
              <a:t>KOHDE</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1524000" y="3442018"/>
            <a:ext cx="9144000" cy="1655762"/>
          </a:xfr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Kuntien ammattilaisten osaamisen vahvistaminen lapsiperheiden hyvinvoinnin ja terveyden tukemisessa</a:t>
            </a:r>
          </a:p>
          <a:p>
            <a:r>
              <a:rPr lang="fi-FI" noProof="0" dirty="0"/>
              <a:t>hanke</a:t>
            </a:r>
          </a:p>
        </p:txBody>
      </p:sp>
    </p:spTree>
    <p:extLst>
      <p:ext uri="{BB962C8B-B14F-4D97-AF65-F5344CB8AC3E}">
        <p14:creationId xmlns:p14="http://schemas.microsoft.com/office/powerpoint/2010/main" val="2401634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9D101F90-4BC6-4BF1-BBA6-52FB4E7AE14A}" type="datetimeFigureOut">
              <a:rPr lang="fi-FI" smtClean="0"/>
              <a:t>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310840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9D101F90-4BC6-4BF1-BBA6-52FB4E7AE14A}" type="datetimeFigureOut">
              <a:rPr lang="fi-FI" smtClean="0"/>
              <a:t>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2532169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9D101F90-4BC6-4BF1-BBA6-52FB4E7AE14A}" type="datetimeFigureOut">
              <a:rPr lang="fi-FI" smtClean="0"/>
              <a:t>6.8.2025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1295464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9D101F90-4BC6-4BF1-BBA6-52FB4E7AE14A}" type="datetimeFigureOut">
              <a:rPr lang="fi-FI" smtClean="0"/>
              <a:t>6.8.2025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1860066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9D101F90-4BC6-4BF1-BBA6-52FB4E7AE14A}" type="datetimeFigureOut">
              <a:rPr lang="fi-FI" smtClean="0"/>
              <a:t>6.8.2025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1745458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01F90-4BC6-4BF1-BBA6-52FB4E7AE14A}" type="datetimeFigureOut">
              <a:rPr lang="fi-FI" smtClean="0"/>
              <a:t>6.8.2025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2634794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D101F90-4BC6-4BF1-BBA6-52FB4E7AE14A}" type="datetimeFigureOut">
              <a:rPr lang="fi-FI" smtClean="0"/>
              <a:t>6.8.2025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3416395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D101F90-4BC6-4BF1-BBA6-52FB4E7AE14A}" type="datetimeFigureOut">
              <a:rPr lang="fi-FI" smtClean="0"/>
              <a:t>6.8.2025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1762431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9D101F90-4BC6-4BF1-BBA6-52FB4E7AE14A}" type="datetimeFigureOut">
              <a:rPr lang="fi-FI" smtClean="0"/>
              <a:t>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240835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9D101F90-4BC6-4BF1-BBA6-52FB4E7AE14A}" type="datetimeFigureOut">
              <a:rPr lang="fi-FI" smtClean="0"/>
              <a:t>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046DD3-D01D-4D0F-A268-B9C03E8FEFDA}" type="slidenum">
              <a:rPr lang="fi-FI" smtClean="0"/>
              <a:t>‹#›</a:t>
            </a:fld>
            <a:endParaRPr lang="fi-FI"/>
          </a:p>
        </p:txBody>
      </p:sp>
    </p:spTree>
    <p:extLst>
      <p:ext uri="{BB962C8B-B14F-4D97-AF65-F5344CB8AC3E}">
        <p14:creationId xmlns:p14="http://schemas.microsoft.com/office/powerpoint/2010/main" val="169717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285179" y="1383906"/>
            <a:ext cx="5810819" cy="3124494"/>
          </a:xfrm>
        </p:spPr>
        <p:txBody>
          <a:bodyPr anchor="ctr" anchorCtr="0"/>
          <a:lstStyle>
            <a:lvl1pPr algn="l">
              <a:defRPr sz="1800" b="0"/>
            </a:lvl1pPr>
          </a:lstStyle>
          <a:p>
            <a:r>
              <a:rPr lang="fi-FI" noProof="0" dirty="0"/>
              <a:t>Toiminta-aika</a:t>
            </a:r>
            <a:br>
              <a:rPr lang="fi-FI" noProof="0" dirty="0"/>
            </a:br>
            <a:r>
              <a:rPr lang="fi-FI" noProof="0" dirty="0"/>
              <a:t>1.11.2023-31.10.2025</a:t>
            </a:r>
            <a:br>
              <a:rPr lang="fi-FI" noProof="0" dirty="0"/>
            </a:br>
            <a:br>
              <a:rPr lang="fi-FI" noProof="0" dirty="0"/>
            </a:br>
            <a:br>
              <a:rPr lang="fi-FI" sz="2800" noProof="0" dirty="0"/>
            </a:br>
            <a:br>
              <a:rPr lang="fi-FI" sz="2800" noProof="0" dirty="0"/>
            </a:br>
            <a:br>
              <a:rPr lang="fi-FI" noProof="0" dirty="0"/>
            </a:br>
            <a:endParaRPr lang="fi-FI" noProof="0" dirty="0"/>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dirty="0"/>
              <a:t>Lisää kuva napsauttamalla kuvaketta</a:t>
            </a:r>
          </a:p>
        </p:txBody>
      </p:sp>
      <p:pic>
        <p:nvPicPr>
          <p:cNvPr id="12" name="Kuva 11">
            <a:extLst>
              <a:ext uri="{FF2B5EF4-FFF2-40B4-BE49-F238E27FC236}">
                <a16:creationId xmlns:a16="http://schemas.microsoft.com/office/drawing/2014/main" id="{E2B393A6-6ADF-B88A-3417-5F8F5248A9EC}"/>
              </a:ext>
            </a:extLst>
          </p:cNvPr>
          <p:cNvPicPr>
            <a:picLocks noChangeAspect="1"/>
          </p:cNvPicPr>
          <p:nvPr userDrawn="1"/>
        </p:nvPicPr>
        <p:blipFill>
          <a:blip r:embed="rId2"/>
          <a:stretch>
            <a:fillRect/>
          </a:stretch>
        </p:blipFill>
        <p:spPr>
          <a:xfrm>
            <a:off x="6433973" y="1143986"/>
            <a:ext cx="5420051" cy="3604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kstiruutu 13">
            <a:extLst>
              <a:ext uri="{FF2B5EF4-FFF2-40B4-BE49-F238E27FC236}">
                <a16:creationId xmlns:a16="http://schemas.microsoft.com/office/drawing/2014/main" id="{62FBD6C5-2A9F-3F14-77B5-11F9AFA0A0EB}"/>
              </a:ext>
            </a:extLst>
          </p:cNvPr>
          <p:cNvSpPr txBox="1"/>
          <p:nvPr userDrawn="1"/>
        </p:nvSpPr>
        <p:spPr>
          <a:xfrm>
            <a:off x="515553" y="466878"/>
            <a:ext cx="4302711" cy="677108"/>
          </a:xfrm>
          <a:prstGeom prst="rect">
            <a:avLst/>
          </a:prstGeom>
          <a:noFill/>
        </p:spPr>
        <p:txBody>
          <a:bodyPr wrap="square" lIns="0" tIns="0" rIns="0" bIns="0" rtlCol="0">
            <a:spAutoFit/>
          </a:bodyPr>
          <a:lstStyle/>
          <a:p>
            <a:pPr algn="l"/>
            <a:r>
              <a:rPr lang="fi-FI" sz="4400" b="1" noProof="0" dirty="0">
                <a:solidFill>
                  <a:schemeClr val="tx2"/>
                </a:solidFill>
              </a:rPr>
              <a:t>KOHDE-hanke</a:t>
            </a:r>
            <a:endParaRPr lang="fi-FI" sz="2000" b="1" dirty="0" err="1">
              <a:solidFill>
                <a:schemeClr val="tx2"/>
              </a:solidFill>
            </a:endParaRPr>
          </a:p>
        </p:txBody>
      </p:sp>
    </p:spTree>
    <p:extLst>
      <p:ext uri="{BB962C8B-B14F-4D97-AF65-F5344CB8AC3E}">
        <p14:creationId xmlns:p14="http://schemas.microsoft.com/office/powerpoint/2010/main" val="123816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72106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64226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53076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31423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95698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43377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417EB5"/>
            </a:gs>
            <a:gs pos="49000">
              <a:schemeClr val="accent2">
                <a:lumMod val="40000"/>
                <a:lumOff val="60000"/>
              </a:schemeClr>
            </a:gs>
            <a:gs pos="0">
              <a:schemeClr val="accent2"/>
            </a:gs>
            <a:gs pos="100000">
              <a:srgbClr val="FFA005"/>
            </a:gs>
          </a:gsLst>
          <a:lin ang="0" scaled="0"/>
          <a:tileRect/>
        </a:gradFill>
        <a:effectLst/>
      </p:bgPr>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pic>
        <p:nvPicPr>
          <p:cNvPr id="7" name="Kuva 22">
            <a:extLst>
              <a:ext uri="{FF2B5EF4-FFF2-40B4-BE49-F238E27FC236}">
                <a16:creationId xmlns:a16="http://schemas.microsoft.com/office/drawing/2014/main" id="{1C046967-E22F-D446-AAE0-4AE5894A24C0}"/>
              </a:ext>
            </a:extLst>
          </p:cNvPr>
          <p:cNvPicPr>
            <a:picLocks noChangeAspect="1"/>
          </p:cNvPicPr>
          <p:nvPr userDrawn="1"/>
        </p:nvPicPr>
        <p:blipFill>
          <a:blip r:embed="rId20"/>
          <a:stretch>
            <a:fillRect/>
          </a:stretch>
        </p:blipFill>
        <p:spPr>
          <a:xfrm>
            <a:off x="170934" y="6061887"/>
            <a:ext cx="2720547" cy="620421"/>
          </a:xfrm>
          <a:prstGeom prst="rect">
            <a:avLst/>
          </a:prstGeom>
        </p:spPr>
      </p:pic>
      <p:pic>
        <p:nvPicPr>
          <p:cNvPr id="5" name="Kuva 4" descr="Kuva, joka sisältää kohteen symboli, logo, Fontti, Grafiikka&#10;&#10;Kuvaus luotu automaattisesti">
            <a:extLst>
              <a:ext uri="{FF2B5EF4-FFF2-40B4-BE49-F238E27FC236}">
                <a16:creationId xmlns:a16="http://schemas.microsoft.com/office/drawing/2014/main" id="{B91597C4-EC45-C990-DA40-C2731903A83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984247" y="5894174"/>
            <a:ext cx="1861762" cy="963826"/>
          </a:xfrm>
          <a:prstGeom prst="rect">
            <a:avLst/>
          </a:prstGeom>
        </p:spPr>
      </p:pic>
      <p:pic>
        <p:nvPicPr>
          <p:cNvPr id="4" name="Kuva 3">
            <a:extLst>
              <a:ext uri="{FF2B5EF4-FFF2-40B4-BE49-F238E27FC236}">
                <a16:creationId xmlns:a16="http://schemas.microsoft.com/office/drawing/2014/main" id="{B4A04A84-6B83-41A0-B058-FCA6BB2F5845}"/>
              </a:ext>
            </a:extLst>
          </p:cNvPr>
          <p:cNvPicPr>
            <a:picLocks noChangeAspect="1"/>
          </p:cNvPicPr>
          <p:nvPr userDrawn="1"/>
        </p:nvPicPr>
        <p:blipFill>
          <a:blip r:embed="rId22"/>
          <a:stretch>
            <a:fillRect/>
          </a:stretch>
        </p:blipFill>
        <p:spPr>
          <a:xfrm>
            <a:off x="8640000" y="6120000"/>
            <a:ext cx="1286807" cy="540000"/>
          </a:xfrm>
          <a:prstGeom prst="rect">
            <a:avLst/>
          </a:prstGeom>
        </p:spPr>
      </p:pic>
    </p:spTree>
    <p:extLst>
      <p:ext uri="{BB962C8B-B14F-4D97-AF65-F5344CB8AC3E}">
        <p14:creationId xmlns:p14="http://schemas.microsoft.com/office/powerpoint/2010/main" val="38282911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914400" rtl="0" eaLnBrk="1" latinLnBrk="0" hangingPunct="1">
        <a:lnSpc>
          <a:spcPct val="90000"/>
        </a:lnSpc>
        <a:spcBef>
          <a:spcPct val="0"/>
        </a:spcBef>
        <a:buNone/>
        <a:defRPr sz="4000" b="1" kern="1200">
          <a:solidFill>
            <a:srgbClr val="195C98"/>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07406433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thl.fi/-/suomessa-on-89-000-alaikaista-joiden-biologisella-vanhemmalla-on-tai-on-ollut-vakava-paihdeongelma" TargetMode="External"/><Relationship Id="rId2" Type="http://schemas.microsoft.com/office/2018/10/relationships/comments" Target="../comments/modernComment_17B_FEFACA9.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hyperlink" Target="https://thl.fi/-/suomessa-on-89-000-alaikaista-joiden-biologisella-vanhemmalla-on-tai-on-ollut-vakava-paihdeongelma" TargetMode="Externa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7.png"/><Relationship Id="rId2" Type="http://schemas.microsoft.com/office/2018/10/relationships/comments" Target="../comments/modernComment_17C_64620587.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ensijaturvakotienliitto.fi/tietoa-liitosta/materiaalit/materiaalia_lasten__kanssa_tyoskentelyyn/" TargetMode="External"/><Relationship Id="rId4" Type="http://schemas.openxmlformats.org/officeDocument/2006/relationships/hyperlink" Target="https://ehyt.fi/tyokalut-ja-materiaali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microsoft.com/office/2018/10/relationships/comments" Target="../comments/modernComment_170_191F6DC1.xml"/><Relationship Id="rId1" Type="http://schemas.openxmlformats.org/officeDocument/2006/relationships/slideLayout" Target="../slideLayouts/slideLayout20.xml"/><Relationship Id="rId6" Type="http://schemas.openxmlformats.org/officeDocument/2006/relationships/hyperlink" Target="https://erityisestiisa.fi/wp-content/uploads/2020/04/erityisesti_isalle_opas.pdf" TargetMode="External"/><Relationship Id="rId5" Type="http://schemas.openxmlformats.org/officeDocument/2006/relationships/image" Target="../media/image1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microsoft.com/office/2018/10/relationships/comments" Target="../comments/modernComment_177_3F9B232D.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image" Target="../media/image34.png"/><Relationship Id="rId2" Type="http://schemas.microsoft.com/office/2018/10/relationships/comments" Target="../comments/modernComment_17F_EA34603F.xml"/><Relationship Id="rId16" Type="http://schemas.openxmlformats.org/officeDocument/2006/relationships/image" Target="../media/image33.png"/><Relationship Id="rId1" Type="http://schemas.openxmlformats.org/officeDocument/2006/relationships/slideLayout" Target="../slideLayouts/slideLayout20.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26.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thl.fi/-/suomessa-on-89-000-alaikaista-joiden-biologisella-vanhemmalla-on-tai-on-ollut-vakava-paihdeongelma" TargetMode="External"/><Relationship Id="rId7" Type="http://schemas.openxmlformats.org/officeDocument/2006/relationships/image" Target="../media/image6.png"/><Relationship Id="rId2" Type="http://schemas.microsoft.com/office/2018/10/relationships/comments" Target="../comments/modernComment_179_9472F44C.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hl.fi/-/suomessa-on-89-000-alaikaista-joiden-biologisella-vanhemmalla-on-tai-on-ollut-vakava-paihdeongelma" TargetMode="Externa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hyperlink" Target="https://ensijaturvakotienliitto.fi/tukea-ammattilaiselle/" TargetMode="External"/><Relationship Id="rId13" Type="http://schemas.openxmlformats.org/officeDocument/2006/relationships/image" Target="../media/image5.png"/><Relationship Id="rId3" Type="http://schemas.openxmlformats.org/officeDocument/2006/relationships/hyperlink" Target="https://ehyt.fi/paihde-peli-info/tukea-eri-elamantilanteisiin/ammattikasvattaja-ja-ehkaiseva-paihdetyo/" TargetMode="External"/><Relationship Id="rId7" Type="http://schemas.openxmlformats.org/officeDocument/2006/relationships/hyperlink" Target="https://ehyt.fi/paihde-peli-info/tukea-eri-elamantilanteisiin/valmentaja-tue-nuoren-urheilijan-paihteettomyytta/" TargetMode="External"/><Relationship Id="rId12" Type="http://schemas.openxmlformats.org/officeDocument/2006/relationships/hyperlink" Target="https://nivala.fi/sites/default/files/tiedostot/Vapaa-aika/Hyvinvointipalvelut/EPT%20suunnitelma%20VALMIS.pdf" TargetMode="External"/><Relationship Id="rId2" Type="http://schemas.openxmlformats.org/officeDocument/2006/relationships/hyperlink" Target="https://avi.fi/documents/25266232/147850625/Julkaisu-185_EPT+kunnissa_PSAVI_raportti_2023.pdf/edc1825c-2d5c-4c61-4d6d-374be42486db/Julkaisu-185_EPT+kunnissa_PSAVI_raportti_2023.pdf?t=1696308196419" TargetMode="External"/><Relationship Id="rId1" Type="http://schemas.openxmlformats.org/officeDocument/2006/relationships/slideLayout" Target="../slideLayouts/slideLayout20.xml"/><Relationship Id="rId6" Type="http://schemas.openxmlformats.org/officeDocument/2006/relationships/hyperlink" Target="https://ehyt.fi/wp-content/uploads/2022/05/Mita-on-ehkaiseva-paihdetyo-opas-kunta-ja-aluevaltuutetuille-2022-web-s.pdf" TargetMode="External"/><Relationship Id="rId11" Type="http://schemas.openxmlformats.org/officeDocument/2006/relationships/hyperlink" Target="https://nivala.fi/sites/default/files/tiedostot/Vapaa-aika/Hyvinvointipalvelut/JAKSAMISTA%20TUKEVAT%20PALVELUT%20NIVALASSA%20ESITE.pdf" TargetMode="External"/><Relationship Id="rId5" Type="http://schemas.openxmlformats.org/officeDocument/2006/relationships/hyperlink" Target="https://ehyt.fi/vaikuttamistyo/ratkaisuja-kunnille-ja-hyvinvointialueille/" TargetMode="External"/><Relationship Id="rId10" Type="http://schemas.openxmlformats.org/officeDocument/2006/relationships/hyperlink" Target="https://www.mll.fi/vanhemmille/tukea-perheen-huoliin-ja-kriiseihin/vanhempi-juo-liikaa/" TargetMode="External"/><Relationship Id="rId4" Type="http://schemas.openxmlformats.org/officeDocument/2006/relationships/hyperlink" Target="https://ehyt.fi/paihde-peli-info/mita-on-ehkaiseva-paihdetyo/kulttuurisensitiivinen-ehkaiseva-tyo/" TargetMode="External"/><Relationship Id="rId9" Type="http://schemas.openxmlformats.org/officeDocument/2006/relationships/hyperlink" Target="https://kohde.diak.fi/kohde-tyopajakierros-tuotti-ideoita-lapsiperheiden-hyvinvoinnin-edistamiseksi/" TargetMode="Externa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hyperlink" Target="https://www.julkari.fi/bitstream/handle/10024/144684/URN_ISBN_978-952-343-825-5.pdf?sequence=4&amp;isAllowed=y" TargetMode="External"/><Relationship Id="rId13" Type="http://schemas.openxmlformats.org/officeDocument/2006/relationships/image" Target="../media/image7.png"/><Relationship Id="rId3" Type="http://schemas.openxmlformats.org/officeDocument/2006/relationships/hyperlink" Target="https://pohde.fi/palvelumme/lapsille-ja-perheille/#perhepalvelut" TargetMode="External"/><Relationship Id="rId7" Type="http://schemas.openxmlformats.org/officeDocument/2006/relationships/hyperlink" Target="https://evl.fi/apua-ja-tukea/paihteet-ja-riippuvuus/" TargetMode="External"/><Relationship Id="rId12" Type="http://schemas.openxmlformats.org/officeDocument/2006/relationships/image" Target="../media/image5.png"/><Relationship Id="rId2" Type="http://schemas.openxmlformats.org/officeDocument/2006/relationships/hyperlink" Target="https://www.oulunseurakunnat.fi/perheneuvonta" TargetMode="External"/><Relationship Id="rId1" Type="http://schemas.openxmlformats.org/officeDocument/2006/relationships/slideLayout" Target="../slideLayouts/slideLayout20.xml"/><Relationship Id="rId6" Type="http://schemas.openxmlformats.org/officeDocument/2006/relationships/hyperlink" Target="https://www.julkari.fi/bitstream/handle/10024/149101/TUTI2024_023_Miten%20yleisi%c3%a4%20perheiden%20p%c3%a4ihdeongelmat%20ovat_s_korjattu%20290524.pdf?sequence=4&amp;isAllowed=y" TargetMode="External"/><Relationship Id="rId11" Type="http://schemas.openxmlformats.org/officeDocument/2006/relationships/hyperlink" Target="https://stat.fi/tietotrendit/artikkelit/2024/lapsiperheiden-maara-on-pienentynyt-selvasti-jo-pidemman-aikaa-isovanhemmat-aiempaa-lahempana" TargetMode="External"/><Relationship Id="rId5" Type="http://schemas.openxmlformats.org/officeDocument/2006/relationships/hyperlink" Target="https://pohde.fi/palvelut/paihdepalvelujen-neuvonta/" TargetMode="External"/><Relationship Id="rId10" Type="http://schemas.openxmlformats.org/officeDocument/2006/relationships/hyperlink" Target="https://thl.fi/aiheet/alkoholi-tupakka-ja-riippuvuudet/ehkaiseva-paihdetyo/ehkaiseva-paihdetyo-kouluissa-ja-oppilaitoksissa/paihdekasvatus" TargetMode="External"/><Relationship Id="rId4" Type="http://schemas.openxmlformats.org/officeDocument/2006/relationships/hyperlink" Target="https://pohde.fi/tietoa-meista/yhteistyo-ja-kumppanit/jarjestot-ja-seurakunnat/jarjestoyhdyshenkilot/sote-ja-perhekeskusten-jarjestoyhdyshenkilot/" TargetMode="External"/><Relationship Id="rId9" Type="http://schemas.openxmlformats.org/officeDocument/2006/relationships/hyperlink" Target="https://thl.fi/aiheet/alkoholi-tupakka-ja-riippuvuudet/ehkaiseva-paihdetyo/mita-ehkaiseva-paihdetyo-on"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reisjarvi.fi/sites/reisjarvi.fi/files/HYVINVOINTISUUNNITELMA%202024%20-%202027%20%282%29.pdf" TargetMode="External"/><Relationship Id="rId3" Type="http://schemas.openxmlformats.org/officeDocument/2006/relationships/hyperlink" Target="https://www.haapavesi.fi/sites/haapavesi.fi/files/EPT-suunnitelma_0.pdf" TargetMode="External"/><Relationship Id="rId7" Type="http://schemas.openxmlformats.org/officeDocument/2006/relationships/hyperlink" Target="https://pyhajarvi.fi/sites/default/files/siirretyt/89%20-%202022%20Hyvinvointikertomus%202017-2021%20ja%20hyvinvointisuunnitelma%202022-2025%20%28kvalt%2028.2.2022%29_0.pdf" TargetMode="External"/><Relationship Id="rId12" Type="http://schemas.openxmlformats.org/officeDocument/2006/relationships/image" Target="../media/image7.png"/><Relationship Id="rId2" Type="http://schemas.openxmlformats.org/officeDocument/2006/relationships/hyperlink" Target="https://www.haapajarvi.fi/sites/haapajarvi.fi/files/liitetiedostot/Haapaj%C3%A4rven%20EPT-suunnitelma%2024-25.pdf" TargetMode="External"/><Relationship Id="rId1" Type="http://schemas.openxmlformats.org/officeDocument/2006/relationships/slideLayout" Target="../slideLayouts/slideLayout20.xml"/><Relationship Id="rId6" Type="http://schemas.openxmlformats.org/officeDocument/2006/relationships/hyperlink" Target="https://pyhanta.fi/sites/default/files/PYH%C3%84NN%C3%84N%20KUNNAN%20HYVINVOINNIN%20EDIST%C3%84MISEN%20SUUNNITELMA%202023-2025.pdf" TargetMode="External"/><Relationship Id="rId11" Type="http://schemas.openxmlformats.org/officeDocument/2006/relationships/image" Target="../media/image5.png"/><Relationship Id="rId5" Type="http://schemas.openxmlformats.org/officeDocument/2006/relationships/hyperlink" Target="https://nivala.fi/sites/default/files/tiedostot/Vapaa-aika/Hyvinvointipalvelut/EPT%20suunnitelma%20VALMIS.pdf" TargetMode="External"/><Relationship Id="rId10" Type="http://schemas.openxmlformats.org/officeDocument/2006/relationships/hyperlink" Target="https://www.utajarvi.fi/tiedostot/Hyvinvointi/UTAJRVENKUNNANHYVINVOINTIKERTOMUS2022.pdf" TargetMode="External"/><Relationship Id="rId4" Type="http://schemas.openxmlformats.org/officeDocument/2006/relationships/hyperlink" Target="https://www.kuusamo.fi/tiedostot/lasten-ja-nuorten-hyvinvointisuunnitelma/" TargetMode="External"/><Relationship Id="rId9" Type="http://schemas.openxmlformats.org/officeDocument/2006/relationships/hyperlink" Target="https://www.hyvinvointikertomus.fi/preview/17722575297#chapter-46"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nsijaturvakotienliitto.fi/tietoa-liitosta/nain-me-autamme/" TargetMode="External"/><Relationship Id="rId13" Type="http://schemas.openxmlformats.org/officeDocument/2006/relationships/hyperlink" Target="https://erityisestiisa.fi/" TargetMode="External"/><Relationship Id="rId18" Type="http://schemas.openxmlformats.org/officeDocument/2006/relationships/image" Target="../media/image7.png"/><Relationship Id="rId3" Type="http://schemas.openxmlformats.org/officeDocument/2006/relationships/hyperlink" Target="https://ehyt.fi/paihde-peli-info/paihdeneuvonta/" TargetMode="External"/><Relationship Id="rId7" Type="http://schemas.openxmlformats.org/officeDocument/2006/relationships/hyperlink" Target="https://enjaksa.fi/" TargetMode="External"/><Relationship Id="rId12" Type="http://schemas.openxmlformats.org/officeDocument/2006/relationships/hyperlink" Target="https://erityisestiisa.fi/wp-content/uploads/2020/04/erityisesti_isalle_opas.pdf" TargetMode="External"/><Relationship Id="rId17" Type="http://schemas.openxmlformats.org/officeDocument/2006/relationships/image" Target="../media/image5.png"/><Relationship Id="rId2" Type="http://schemas.openxmlformats.org/officeDocument/2006/relationships/hyperlink" Target="https://barnahus.fi/" TargetMode="External"/><Relationship Id="rId16" Type="http://schemas.openxmlformats.org/officeDocument/2006/relationships/hyperlink" Target="https://lasinenlapsuus.fi/tukea/apua-lapselle/" TargetMode="External"/><Relationship Id="rId1" Type="http://schemas.openxmlformats.org/officeDocument/2006/relationships/slideLayout" Target="../slideLayouts/slideLayout20.xml"/><Relationship Id="rId6" Type="http://schemas.openxmlformats.org/officeDocument/2006/relationships/hyperlink" Target="https://ehyt.fi/tuote/kuuntele-ensin-toimintavihko/" TargetMode="External"/><Relationship Id="rId11" Type="http://schemas.openxmlformats.org/officeDocument/2006/relationships/hyperlink" Target="https://www.tammela.fi/sites/default/files/ehkapa-2022-2025.pdf" TargetMode="External"/><Relationship Id="rId5" Type="http://schemas.openxmlformats.org/officeDocument/2006/relationships/hyperlink" Target="https://ehyt.fi/tuote/kampanjoiden-vuosikellojuliste-2025/" TargetMode="External"/><Relationship Id="rId15" Type="http://schemas.openxmlformats.org/officeDocument/2006/relationships/hyperlink" Target="https://lasinenlapsuus.fi/" TargetMode="External"/><Relationship Id="rId10" Type="http://schemas.openxmlformats.org/officeDocument/2006/relationships/hyperlink" Target="https://oppaat.finfami.fi/wp-content/uploads/sites/36/Miten_autan_lastani.pdf" TargetMode="External"/><Relationship Id="rId4" Type="http://schemas.openxmlformats.org/officeDocument/2006/relationships/hyperlink" Target="https://ehyt.fi/paihde-peli-info/mita-on-ehkaiseva-paihdetyo/paihdekasvatus/" TargetMode="External"/><Relationship Id="rId9" Type="http://schemas.openxmlformats.org/officeDocument/2006/relationships/hyperlink" Target="https://www.familiary.fi/tietoa.html" TargetMode="External"/><Relationship Id="rId14" Type="http://schemas.openxmlformats.org/officeDocument/2006/relationships/hyperlink" Target="https://lasinenlapsuus.fi/wp-content/uploads/sites/5/2023/04/pikkuketun_salaisuus.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mielenterveystalo.fi/fi/evankelis-luterilainen-kirkko-mielenterveyden-tukena" TargetMode="External"/><Relationship Id="rId13" Type="http://schemas.openxmlformats.org/officeDocument/2006/relationships/hyperlink" Target="https://olkatoiminta.fi/toivo/tietoa-toivo-vertaistukisovelluksesta/" TargetMode="External"/><Relationship Id="rId3" Type="http://schemas.openxmlformats.org/officeDocument/2006/relationships/hyperlink" Target="https://lasinenlapsuus.fi/wp-content/uploads/sites/5/2023/04/jos_sais_kolme_toivomusta_tyokirja_paihdeasioista_varhaiskasvatuksen_tyontekijoille.pdf" TargetMode="External"/><Relationship Id="rId7" Type="http://schemas.openxmlformats.org/officeDocument/2006/relationships/hyperlink" Target="https://mieli.fi/materiaalit-ja-koulutukset/tietoa-mielenterveyden-vahvistamisesta/perheet/" TargetMode="External"/><Relationship Id="rId12" Type="http://schemas.openxmlformats.org/officeDocument/2006/relationships/hyperlink" Target="https://pohde.fi/palvelumme/digitaaliset-palvelut/digitaalinen-sote-keskus/" TargetMode="External"/><Relationship Id="rId2" Type="http://schemas.openxmlformats.org/officeDocument/2006/relationships/hyperlink" Target="https://lasinenlapsuus.fi/wp-content/uploads/sites/5/2023/04/lapsi_ja_vanhempien_alkoholinkaytto_-_opas_varhaiskasvatuksen_tyontekijoille.pdf" TargetMode="External"/><Relationship Id="rId16"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hyperlink" Target="https://mieli.fi/yhteiskunta/mielenterveys-suomessa/hyvan-mielen-kunta/" TargetMode="External"/><Relationship Id="rId11" Type="http://schemas.openxmlformats.org/officeDocument/2006/relationships/hyperlink" Target="https://omaperhe.fi/" TargetMode="External"/><Relationship Id="rId5" Type="http://schemas.openxmlformats.org/officeDocument/2006/relationships/hyperlink" Target="https://www.martat.fi/marttapalvelut/lapsiperheet/" TargetMode="External"/><Relationship Id="rId15" Type="http://schemas.openxmlformats.org/officeDocument/2006/relationships/image" Target="../media/image5.png"/><Relationship Id="rId10" Type="http://schemas.openxmlformats.org/officeDocument/2006/relationships/hyperlink" Target="https://ehyt.fi/uutishuone/blogit/nivalassa-panostetaan-ehkaisevaan-paihdetyohon/" TargetMode="External"/><Relationship Id="rId4" Type="http://schemas.openxmlformats.org/officeDocument/2006/relationships/hyperlink" Target="https://www.mll.fi/perhe-lastenhoitajan-tyonantajana/" TargetMode="External"/><Relationship Id="rId9" Type="http://schemas.openxmlformats.org/officeDocument/2006/relationships/hyperlink" Target="https://www.mielenterveystalo.fi/fi/ihmissuhteet/lapset-puheeksi-menetelma" TargetMode="External"/><Relationship Id="rId14" Type="http://schemas.openxmlformats.org/officeDocument/2006/relationships/hyperlink" Target="https://www.julkari.fi/handle/10024/13592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paihdelinkki.fi/tietopankki/tietoiskut/paihteet-ja-yhteiskunta/huumeongelmien-ehkaisyn-periaatteita/" TargetMode="External"/><Relationship Id="rId2" Type="http://schemas.openxmlformats.org/officeDocument/2006/relationships/hyperlink" Target="https://lasinenlapsuus.fi/tukea/muuta-tukea/lahelta-podcast/" TargetMode="Externa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78_E04F0E24.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hl.fi/-/suomessa-on-89-000-alaikaista-joiden-biologisella-vanhemmalla-on-tai-on-ollut-vakava-paihdeongelma" TargetMode="Externa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7A_F2231502.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6D_38E1C200.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60A8F6-E46E-A6C1-E7D8-6596845C5253}"/>
              </a:ext>
            </a:extLst>
          </p:cNvPr>
          <p:cNvSpPr>
            <a:spLocks noGrp="1"/>
          </p:cNvSpPr>
          <p:nvPr>
            <p:ph type="ctrTitle"/>
          </p:nvPr>
        </p:nvSpPr>
        <p:spPr>
          <a:xfrm>
            <a:off x="2383084" y="2013329"/>
            <a:ext cx="6442842" cy="3895543"/>
          </a:xfrm>
        </p:spPr>
        <p:txBody>
          <a:bodyPr>
            <a:normAutofit fontScale="90000"/>
          </a:bodyPr>
          <a:lstStyle/>
          <a:p>
            <a:r>
              <a:rPr lang="fi-FI" sz="2400" b="1" dirty="0">
                <a:solidFill>
                  <a:srgbClr val="333333"/>
                </a:solidFill>
                <a:latin typeface="Aptos" panose="020B0004020202020204" pitchFamily="34" charset="0"/>
              </a:rPr>
              <a:t>3</a:t>
            </a:r>
            <a:r>
              <a:rPr lang="fi-FI" sz="2400" b="1" i="0" dirty="0">
                <a:solidFill>
                  <a:srgbClr val="333333"/>
                </a:solidFill>
                <a:effectLst/>
                <a:latin typeface="Aptos" panose="020B0004020202020204" pitchFamily="34" charset="0"/>
              </a:rPr>
              <a:t>.12.2024 klo 13:30–15</a:t>
            </a:r>
            <a:br>
              <a:rPr lang="fi-FI" sz="2400" b="1" i="0" dirty="0">
                <a:solidFill>
                  <a:srgbClr val="333333"/>
                </a:solidFill>
                <a:effectLst/>
                <a:latin typeface="Aptos" panose="020B0004020202020204" pitchFamily="34" charset="0"/>
              </a:rPr>
            </a:br>
            <a:r>
              <a:rPr lang="fi-FI" sz="2400" b="1" i="0" dirty="0" err="1">
                <a:solidFill>
                  <a:srgbClr val="333333"/>
                </a:solidFill>
                <a:effectLst/>
                <a:latin typeface="Aptos" panose="020B0004020202020204" pitchFamily="34" charset="0"/>
              </a:rPr>
              <a:t>Teams</a:t>
            </a:r>
            <a:br>
              <a:rPr lang="fi-FI" sz="2400" b="1" dirty="0">
                <a:solidFill>
                  <a:srgbClr val="333333"/>
                </a:solidFill>
                <a:latin typeface="Aptos" panose="020B0004020202020204" pitchFamily="34" charset="0"/>
              </a:rPr>
            </a:br>
            <a:r>
              <a:rPr lang="fi-FI" sz="2400" b="1" i="0" dirty="0">
                <a:solidFill>
                  <a:srgbClr val="333333"/>
                </a:solidFill>
                <a:effectLst/>
                <a:latin typeface="Aptos" panose="020B0004020202020204" pitchFamily="34" charset="0"/>
              </a:rPr>
              <a:t> </a:t>
            </a:r>
            <a:br>
              <a:rPr lang="fi-FI" sz="2400" b="1" i="0" dirty="0">
                <a:solidFill>
                  <a:srgbClr val="333333"/>
                </a:solidFill>
                <a:effectLst/>
                <a:latin typeface="Aptos" panose="020B0004020202020204" pitchFamily="34" charset="0"/>
              </a:rPr>
            </a:br>
            <a:r>
              <a:rPr lang="fi-FI" sz="2400" b="1" i="0" dirty="0">
                <a:solidFill>
                  <a:srgbClr val="333333"/>
                </a:solidFill>
                <a:effectLst/>
                <a:latin typeface="Aptos" panose="020B0004020202020204" pitchFamily="34" charset="0"/>
              </a:rPr>
              <a:t>Näe hyvä perheissä!</a:t>
            </a:r>
            <a:br>
              <a:rPr lang="fi-FI" sz="900" b="1" i="0" dirty="0">
                <a:solidFill>
                  <a:srgbClr val="333333"/>
                </a:solidFill>
                <a:effectLst/>
                <a:latin typeface="Montserrat" panose="00000500000000000000" pitchFamily="2" charset="0"/>
              </a:rPr>
            </a:br>
            <a:r>
              <a:rPr lang="fi-FI" sz="2200" b="0" i="0" dirty="0">
                <a:effectLst/>
                <a:latin typeface="Aptos" panose="020B0004020202020204" pitchFamily="34" charset="0"/>
              </a:rPr>
              <a:t>Päihteiden käytön ehkäisy lapsiperheissä</a:t>
            </a:r>
            <a:br>
              <a:rPr lang="fi-FI" sz="2800" b="1" i="0" dirty="0">
                <a:solidFill>
                  <a:srgbClr val="333333"/>
                </a:solidFill>
                <a:effectLst/>
                <a:highlight>
                  <a:srgbClr val="FFFFFF"/>
                </a:highlight>
                <a:latin typeface="Montserrat" panose="00000500000000000000" pitchFamily="2" charset="0"/>
              </a:rPr>
            </a:br>
            <a:br>
              <a:rPr lang="fi-FI" sz="2800" b="1" i="0" dirty="0">
                <a:solidFill>
                  <a:srgbClr val="333333"/>
                </a:solidFill>
                <a:effectLst/>
                <a:highlight>
                  <a:srgbClr val="FFFFFF"/>
                </a:highlight>
                <a:latin typeface="Montserrat" panose="00000500000000000000" pitchFamily="2" charset="0"/>
              </a:rPr>
            </a:br>
            <a:br>
              <a:rPr lang="fi-FI" sz="2800" b="1" i="0" dirty="0">
                <a:solidFill>
                  <a:srgbClr val="333333"/>
                </a:solidFill>
                <a:effectLst/>
                <a:highlight>
                  <a:srgbClr val="FFFFFF"/>
                </a:highlight>
                <a:latin typeface="Montserrat" panose="00000500000000000000" pitchFamily="2" charset="0"/>
              </a:rPr>
            </a:br>
            <a:r>
              <a:rPr lang="fi-FI" sz="2000" b="1" i="0" dirty="0">
                <a:solidFill>
                  <a:srgbClr val="333333"/>
                </a:solidFill>
                <a:effectLst/>
                <a:highlight>
                  <a:srgbClr val="FFFFFF"/>
                </a:highlight>
                <a:latin typeface="Montserrat" panose="00000500000000000000" pitchFamily="2" charset="0"/>
              </a:rPr>
              <a:t>Milla Dahl </a:t>
            </a:r>
            <a:br>
              <a:rPr lang="fi-FI" sz="2000" b="1" i="0" dirty="0">
                <a:solidFill>
                  <a:srgbClr val="333333"/>
                </a:solidFill>
                <a:effectLst/>
                <a:highlight>
                  <a:srgbClr val="FFFFFF"/>
                </a:highlight>
                <a:latin typeface="Montserrat" panose="00000500000000000000" pitchFamily="2" charset="0"/>
              </a:rPr>
            </a:br>
            <a:r>
              <a:rPr lang="fi-FI" sz="2000" b="1" i="0" dirty="0">
                <a:solidFill>
                  <a:srgbClr val="333333"/>
                </a:solidFill>
                <a:effectLst/>
                <a:highlight>
                  <a:srgbClr val="FFFFFF"/>
                </a:highlight>
                <a:latin typeface="Montserrat" panose="00000500000000000000" pitchFamily="2" charset="0"/>
              </a:rPr>
              <a:t>Master of Health Care </a:t>
            </a:r>
            <a:br>
              <a:rPr lang="fi-FI" sz="2000" b="1" i="0" dirty="0">
                <a:solidFill>
                  <a:srgbClr val="333333"/>
                </a:solidFill>
                <a:effectLst/>
                <a:highlight>
                  <a:srgbClr val="FFFFFF"/>
                </a:highlight>
                <a:latin typeface="Montserrat" panose="00000500000000000000" pitchFamily="2" charset="0"/>
              </a:rPr>
            </a:br>
            <a:r>
              <a:rPr lang="fi-FI" sz="2000" b="1" i="0" dirty="0">
                <a:solidFill>
                  <a:srgbClr val="333333"/>
                </a:solidFill>
                <a:effectLst/>
                <a:highlight>
                  <a:srgbClr val="FFFFFF"/>
                </a:highlight>
                <a:latin typeface="Montserrat" panose="00000500000000000000" pitchFamily="2" charset="0"/>
              </a:rPr>
              <a:t>ODL Liikuntaklinikka </a:t>
            </a:r>
            <a:br>
              <a:rPr lang="fi-FI" sz="2200" b="1" dirty="0">
                <a:solidFill>
                  <a:srgbClr val="333333"/>
                </a:solidFill>
                <a:highlight>
                  <a:srgbClr val="FFFFFF"/>
                </a:highlight>
                <a:latin typeface="Montserrat" panose="00000500000000000000" pitchFamily="2" charset="0"/>
              </a:rPr>
            </a:br>
            <a:br>
              <a:rPr lang="fi-FI" sz="2800" b="1" dirty="0">
                <a:solidFill>
                  <a:srgbClr val="333333"/>
                </a:solidFill>
                <a:highlight>
                  <a:srgbClr val="FFFFFF"/>
                </a:highlight>
                <a:latin typeface="Montserrat" panose="00000500000000000000" pitchFamily="2" charset="0"/>
              </a:rPr>
            </a:br>
            <a:r>
              <a:rPr lang="fi-FI" sz="2800" b="1" i="0" dirty="0">
                <a:solidFill>
                  <a:srgbClr val="333333"/>
                </a:solidFill>
                <a:effectLst/>
                <a:highlight>
                  <a:srgbClr val="FFFFFF"/>
                </a:highlight>
                <a:latin typeface="Montserrat" panose="00000500000000000000" pitchFamily="2" charset="0"/>
              </a:rPr>
              <a:t> </a:t>
            </a:r>
            <a:endParaRPr lang="fi-FI" sz="2800" b="1" dirty="0"/>
          </a:p>
        </p:txBody>
      </p:sp>
      <p:pic>
        <p:nvPicPr>
          <p:cNvPr id="5" name="Kuva 4" descr="Kuva, joka sisältää kohteen teksti, Fontti, Grafiikka, muotoilu&#10;&#10;Kuvaus luotu automaattisesti">
            <a:extLst>
              <a:ext uri="{FF2B5EF4-FFF2-40B4-BE49-F238E27FC236}">
                <a16:creationId xmlns:a16="http://schemas.microsoft.com/office/drawing/2014/main" id="{C27120D8-CE91-4354-A817-7D944827F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391" y="473317"/>
            <a:ext cx="3421533" cy="885445"/>
          </a:xfrm>
          <a:prstGeom prst="rect">
            <a:avLst/>
          </a:prstGeom>
        </p:spPr>
      </p:pic>
      <p:pic>
        <p:nvPicPr>
          <p:cNvPr id="13" name="Kuva 12" descr="Kuva, joka sisältää kohteen halloween, kurpitsa, animaatio">
            <a:extLst>
              <a:ext uri="{FF2B5EF4-FFF2-40B4-BE49-F238E27FC236}">
                <a16:creationId xmlns:a16="http://schemas.microsoft.com/office/drawing/2014/main" id="{AF8F2F53-A068-F537-AC5B-366A1AE1808E}"/>
              </a:ext>
            </a:extLst>
          </p:cNvPr>
          <p:cNvPicPr>
            <a:picLocks noChangeAspect="1"/>
          </p:cNvPicPr>
          <p:nvPr/>
        </p:nvPicPr>
        <p:blipFill rotWithShape="1">
          <a:blip r:embed="rId3">
            <a:extLst>
              <a:ext uri="{28A0092B-C50C-407E-A947-70E740481C1C}">
                <a14:useLocalDpi xmlns:a14="http://schemas.microsoft.com/office/drawing/2010/main" val="0"/>
              </a:ext>
            </a:extLst>
          </a:blip>
          <a:srcRect l="3778" t="50176" r="49105"/>
          <a:stretch/>
        </p:blipFill>
        <p:spPr>
          <a:xfrm>
            <a:off x="119161" y="1084681"/>
            <a:ext cx="3068314" cy="3244575"/>
          </a:xfrm>
          <a:prstGeom prst="rect">
            <a:avLst/>
          </a:prstGeom>
        </p:spPr>
      </p:pic>
      <p:pic>
        <p:nvPicPr>
          <p:cNvPr id="4" name="Kuva 3">
            <a:extLst>
              <a:ext uri="{FF2B5EF4-FFF2-40B4-BE49-F238E27FC236}">
                <a16:creationId xmlns:a16="http://schemas.microsoft.com/office/drawing/2014/main" id="{8B4AA84D-B9A9-2E16-176A-361C0C381BCD}"/>
              </a:ext>
            </a:extLst>
          </p:cNvPr>
          <p:cNvPicPr>
            <a:picLocks noChangeAspect="1"/>
          </p:cNvPicPr>
          <p:nvPr/>
        </p:nvPicPr>
        <p:blipFill>
          <a:blip r:embed="rId4"/>
          <a:stretch>
            <a:fillRect/>
          </a:stretch>
        </p:blipFill>
        <p:spPr>
          <a:xfrm>
            <a:off x="5749158" y="6292333"/>
            <a:ext cx="6442842" cy="565667"/>
          </a:xfrm>
          <a:prstGeom prst="rect">
            <a:avLst/>
          </a:prstGeom>
        </p:spPr>
      </p:pic>
      <p:pic>
        <p:nvPicPr>
          <p:cNvPr id="8" name="Kuva 7">
            <a:extLst>
              <a:ext uri="{FF2B5EF4-FFF2-40B4-BE49-F238E27FC236}">
                <a16:creationId xmlns:a16="http://schemas.microsoft.com/office/drawing/2014/main" id="{9153C58F-158F-01BC-6FA5-370ECD746A09}"/>
              </a:ext>
            </a:extLst>
          </p:cNvPr>
          <p:cNvPicPr>
            <a:picLocks noChangeAspect="1"/>
          </p:cNvPicPr>
          <p:nvPr/>
        </p:nvPicPr>
        <p:blipFill>
          <a:blip r:embed="rId5"/>
          <a:stretch>
            <a:fillRect/>
          </a:stretch>
        </p:blipFill>
        <p:spPr>
          <a:xfrm>
            <a:off x="9123686" y="3673862"/>
            <a:ext cx="2108334" cy="1851549"/>
          </a:xfrm>
          <a:prstGeom prst="rect">
            <a:avLst/>
          </a:prstGeom>
        </p:spPr>
      </p:pic>
    </p:spTree>
    <p:extLst>
      <p:ext uri="{BB962C8B-B14F-4D97-AF65-F5344CB8AC3E}">
        <p14:creationId xmlns:p14="http://schemas.microsoft.com/office/powerpoint/2010/main" val="399842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35294" y="1149104"/>
            <a:ext cx="11126852" cy="4769814"/>
          </a:xfrm>
        </p:spPr>
        <p:txBody>
          <a:bodyPr vert="horz" lIns="91440" tIns="45720" rIns="91440" bIns="45720" rtlCol="0" anchor="t">
            <a:noAutofit/>
          </a:bodyPr>
          <a:lstStyle/>
          <a:p>
            <a:pPr>
              <a:lnSpc>
                <a:spcPct val="100000"/>
              </a:lnSpc>
              <a:spcBef>
                <a:spcPts val="0"/>
              </a:spcBef>
              <a:defRPr/>
            </a:pPr>
            <a:r>
              <a:rPr lang="fi-FI" sz="1200" b="1" dirty="0">
                <a:latin typeface="Aptos" panose="020B0004020202020204" pitchFamily="34" charset="0"/>
              </a:rPr>
              <a:t>Haapavesi </a:t>
            </a:r>
          </a:p>
          <a:p>
            <a:pPr lvl="1">
              <a:lnSpc>
                <a:spcPct val="100000"/>
              </a:lnSpc>
              <a:spcBef>
                <a:spcPts val="0"/>
              </a:spcBef>
              <a:defRPr/>
            </a:pPr>
            <a:r>
              <a:rPr lang="fi-FI" sz="1200" dirty="0">
                <a:latin typeface="Aptos" panose="020B0004020202020204" pitchFamily="34" charset="0"/>
              </a:rPr>
              <a:t>Ehkäisevän päihdetyön teemaillat vanhemmille </a:t>
            </a:r>
          </a:p>
          <a:p>
            <a:pPr lvl="1">
              <a:lnSpc>
                <a:spcPct val="100000"/>
              </a:lnSpc>
              <a:spcBef>
                <a:spcPts val="0"/>
              </a:spcBef>
              <a:defRPr/>
            </a:pPr>
            <a:r>
              <a:rPr lang="fi-FI" sz="1200" dirty="0">
                <a:latin typeface="Aptos" panose="020B0004020202020204" pitchFamily="34" charset="0"/>
              </a:rPr>
              <a:t>Varhaiskasvatusyksiköiden alueet ovat päihteettömiä</a:t>
            </a:r>
          </a:p>
          <a:p>
            <a:pPr lvl="1">
              <a:lnSpc>
                <a:spcPct val="100000"/>
              </a:lnSpc>
              <a:spcBef>
                <a:spcPts val="0"/>
              </a:spcBef>
              <a:defRPr/>
            </a:pPr>
            <a:r>
              <a:rPr lang="fi-FI" sz="1200" dirty="0">
                <a:latin typeface="Aptos" panose="020B0004020202020204" pitchFamily="34" charset="0"/>
              </a:rPr>
              <a:t>Tuetaan lapsen hyvän itsetunnon ja sosiaalisten taitojen kehittymistä </a:t>
            </a:r>
          </a:p>
          <a:p>
            <a:pPr lvl="1">
              <a:lnSpc>
                <a:spcPct val="100000"/>
              </a:lnSpc>
              <a:spcBef>
                <a:spcPts val="0"/>
              </a:spcBef>
              <a:defRPr/>
            </a:pPr>
            <a:r>
              <a:rPr lang="fi-FI" sz="1200" b="1" dirty="0">
                <a:latin typeface="Aptos" panose="020B0004020202020204" pitchFamily="34" charset="0"/>
              </a:rPr>
              <a:t>Kumppanuussopimus Ehyt ry:n </a:t>
            </a:r>
            <a:r>
              <a:rPr lang="fi-FI" sz="1200" dirty="0">
                <a:latin typeface="Aptos" panose="020B0004020202020204" pitchFamily="34" charset="0"/>
              </a:rPr>
              <a:t>kanssa mm. kouluttamisen osalta (räätälöity kunnan budjettiin sopivaksi) </a:t>
            </a:r>
          </a:p>
          <a:p>
            <a:pPr lvl="1"/>
            <a:r>
              <a:rPr lang="fi-FI" sz="1200" b="1" dirty="0"/>
              <a:t>EHKÄPÄ-työryhmä</a:t>
            </a:r>
            <a:r>
              <a:rPr lang="fi-FI" sz="1200" dirty="0"/>
              <a:t> (</a:t>
            </a:r>
            <a:r>
              <a:rPr lang="fi-FI" sz="1200" b="0" i="0" u="none" strike="noStrike" baseline="0" dirty="0">
                <a:solidFill>
                  <a:srgbClr val="000000"/>
                </a:solidFill>
                <a:latin typeface="Aptos" panose="020B0004020202020204" pitchFamily="34" charset="0"/>
              </a:rPr>
              <a:t>Nuorisotoimen työntekijät, järjestön edustaja, yritysedustaja, ikäihmisten edustaja (Omaishoitaja-yhdistyksestä), työllisyyspalveluiden edustaja, koulukuraattoreita sekä –terveydenhoitajia, lehtori/opinto-ohjaaja (alakoulu, yläkoulu, toinen aste), A-klinikan edustaja)</a:t>
            </a:r>
          </a:p>
          <a:p>
            <a:pPr marL="457200" lvl="1" indent="0">
              <a:buNone/>
            </a:pPr>
            <a:endParaRPr lang="fi-FI" sz="1200" dirty="0"/>
          </a:p>
          <a:p>
            <a:pPr>
              <a:lnSpc>
                <a:spcPct val="100000"/>
              </a:lnSpc>
              <a:spcBef>
                <a:spcPts val="0"/>
              </a:spcBef>
              <a:defRPr/>
            </a:pPr>
            <a:r>
              <a:rPr lang="fi-FI" sz="1200" b="1" dirty="0">
                <a:latin typeface="Aptos" panose="020B0004020202020204" pitchFamily="34" charset="0"/>
              </a:rPr>
              <a:t>Haapajärvi &amp; Pyhäjärvi</a:t>
            </a:r>
          </a:p>
          <a:p>
            <a:pPr lvl="1">
              <a:lnSpc>
                <a:spcPct val="100000"/>
              </a:lnSpc>
              <a:spcBef>
                <a:spcPts val="0"/>
              </a:spcBef>
              <a:defRPr/>
            </a:pPr>
            <a:r>
              <a:rPr lang="fi-FI" sz="1200" dirty="0" err="1">
                <a:latin typeface="Aptos" panose="020B0004020202020204" pitchFamily="34" charset="0"/>
              </a:rPr>
              <a:t>Friends</a:t>
            </a:r>
            <a:r>
              <a:rPr lang="fi-FI" sz="1200" dirty="0">
                <a:latin typeface="Aptos" panose="020B0004020202020204" pitchFamily="34" charset="0"/>
              </a:rPr>
              <a:t>-toimintamalli (tunne, vuorovaikutustaitojen opettelu ja mielen hyvinvoinnin lisääminen kouluissa)</a:t>
            </a:r>
          </a:p>
          <a:p>
            <a:pPr marL="457200" lvl="1" indent="0">
              <a:lnSpc>
                <a:spcPct val="100000"/>
              </a:lnSpc>
              <a:spcBef>
                <a:spcPts val="0"/>
              </a:spcBef>
              <a:buNone/>
              <a:defRPr/>
            </a:pPr>
            <a:endParaRPr lang="fi-FI" sz="1200" dirty="0">
              <a:latin typeface="Aptos" panose="020B0004020202020204" pitchFamily="34" charset="0"/>
            </a:endParaRPr>
          </a:p>
          <a:p>
            <a:pPr>
              <a:lnSpc>
                <a:spcPct val="100000"/>
              </a:lnSpc>
              <a:spcBef>
                <a:spcPts val="0"/>
              </a:spcBef>
              <a:defRPr/>
            </a:pPr>
            <a:r>
              <a:rPr lang="fi-FI" sz="1200" b="1" dirty="0">
                <a:latin typeface="Aptos" panose="020B0004020202020204" pitchFamily="34" charset="0"/>
              </a:rPr>
              <a:t>Nivala </a:t>
            </a:r>
          </a:p>
          <a:p>
            <a:pPr lvl="1">
              <a:lnSpc>
                <a:spcPct val="100000"/>
              </a:lnSpc>
              <a:spcBef>
                <a:spcPts val="0"/>
              </a:spcBef>
              <a:defRPr/>
            </a:pPr>
            <a:r>
              <a:rPr lang="fi-FI" sz="1200" b="1" dirty="0">
                <a:latin typeface="Aptos" panose="020B0004020202020204" pitchFamily="34" charset="0"/>
              </a:rPr>
              <a:t>Lapset puheeksi-keskustelu </a:t>
            </a:r>
            <a:r>
              <a:rPr lang="fi-FI" sz="1200" dirty="0">
                <a:latin typeface="Aptos" panose="020B0004020202020204" pitchFamily="34" charset="0"/>
              </a:rPr>
              <a:t>varhaiskasvatuksessa 3- ja 5-vuotiaiden lasten huoltajille </a:t>
            </a:r>
          </a:p>
          <a:p>
            <a:pPr lvl="1">
              <a:lnSpc>
                <a:spcPct val="100000"/>
              </a:lnSpc>
              <a:spcBef>
                <a:spcPts val="0"/>
              </a:spcBef>
              <a:defRPr/>
            </a:pPr>
            <a:r>
              <a:rPr lang="fi-FI" sz="1200" b="1" dirty="0">
                <a:latin typeface="Aptos" panose="020B0004020202020204" pitchFamily="34" charset="0"/>
              </a:rPr>
              <a:t>Varhaiskasvatuksessa toteutetaan päihdekasvatusta </a:t>
            </a:r>
            <a:r>
              <a:rPr lang="fi-FI" sz="1200" dirty="0">
                <a:latin typeface="Aptos" panose="020B0004020202020204" pitchFamily="34" charset="0"/>
              </a:rPr>
              <a:t>lapsille leikin ja toiminnan kautta </a:t>
            </a:r>
          </a:p>
          <a:p>
            <a:pPr lvl="1">
              <a:lnSpc>
                <a:spcPct val="100000"/>
              </a:lnSpc>
              <a:spcBef>
                <a:spcPts val="0"/>
              </a:spcBef>
              <a:defRPr/>
            </a:pPr>
            <a:r>
              <a:rPr lang="fi-FI" sz="1200" b="1" dirty="0">
                <a:latin typeface="Aptos" panose="020B0004020202020204" pitchFamily="34" charset="0"/>
              </a:rPr>
              <a:t>Varhaiskasvatuksessa sovitaan yhteinen toimintamalli </a:t>
            </a:r>
            <a:r>
              <a:rPr lang="fi-FI" sz="1200" dirty="0">
                <a:latin typeface="Aptos" panose="020B0004020202020204" pitchFamily="34" charset="0"/>
              </a:rPr>
              <a:t>havaitessa huoltajien ongelmallista päihteiden käyttöä</a:t>
            </a:r>
          </a:p>
          <a:p>
            <a:pPr lvl="1">
              <a:lnSpc>
                <a:spcPct val="100000"/>
              </a:lnSpc>
              <a:spcBef>
                <a:spcPts val="0"/>
              </a:spcBef>
              <a:defRPr/>
            </a:pPr>
            <a:r>
              <a:rPr lang="fi-FI" sz="1200" b="1" dirty="0">
                <a:latin typeface="Aptos" panose="020B0004020202020204" pitchFamily="34" charset="0"/>
              </a:rPr>
              <a:t>Yhteistyö urheiluseurojen </a:t>
            </a:r>
            <a:r>
              <a:rPr lang="fi-FI" sz="1200" dirty="0">
                <a:latin typeface="Aptos" panose="020B0004020202020204" pitchFamily="34" charset="0"/>
              </a:rPr>
              <a:t>kanssa päihdetyön osalta (Ehyt ry tukee)</a:t>
            </a:r>
          </a:p>
          <a:p>
            <a:pPr lvl="1">
              <a:lnSpc>
                <a:spcPct val="100000"/>
              </a:lnSpc>
              <a:spcBef>
                <a:spcPts val="0"/>
              </a:spcBef>
              <a:defRPr/>
            </a:pPr>
            <a:r>
              <a:rPr lang="fi-FI" sz="1200" b="1" dirty="0">
                <a:latin typeface="Aptos" panose="020B0004020202020204" pitchFamily="34" charset="0"/>
              </a:rPr>
              <a:t>Ehkäisevän päihdetyön vuosikello </a:t>
            </a:r>
            <a:r>
              <a:rPr lang="fi-FI" sz="1100" dirty="0">
                <a:latin typeface="Aptos" panose="020B0004020202020204" pitchFamily="34" charset="0"/>
              </a:rPr>
              <a:t>(Päihdekysely, erilaiset teemat: Tipaton Tammikuu, EPT-teemaviikko, Selvänä kesään-kampanja, Anna lapselle raitis-joulu)</a:t>
            </a:r>
          </a:p>
          <a:p>
            <a:pPr lvl="1">
              <a:lnSpc>
                <a:spcPct val="100000"/>
              </a:lnSpc>
              <a:spcBef>
                <a:spcPts val="0"/>
              </a:spcBef>
              <a:defRPr/>
            </a:pPr>
            <a:r>
              <a:rPr lang="fi-FI" sz="1200" dirty="0">
                <a:latin typeface="Aptos" panose="020B0004020202020204" pitchFamily="34" charset="0"/>
              </a:rPr>
              <a:t>Esite Nivalan palveluista lapsiperheille (lapset, nuoret, vanhemmat) </a:t>
            </a:r>
          </a:p>
          <a:p>
            <a:pPr lvl="1">
              <a:lnSpc>
                <a:spcPct val="100000"/>
              </a:lnSpc>
              <a:spcBef>
                <a:spcPts val="0"/>
              </a:spcBef>
              <a:defRPr/>
            </a:pPr>
            <a:endParaRPr lang="fi-FI" sz="1200" dirty="0">
              <a:latin typeface="Aptos" panose="020B0004020202020204" pitchFamily="34" charset="0"/>
            </a:endParaRPr>
          </a:p>
          <a:p>
            <a:pPr>
              <a:lnSpc>
                <a:spcPct val="100000"/>
              </a:lnSpc>
              <a:spcBef>
                <a:spcPts val="0"/>
              </a:spcBef>
              <a:defRPr/>
            </a:pPr>
            <a:r>
              <a:rPr lang="fi-FI" sz="1200" b="1" dirty="0">
                <a:latin typeface="Aptos" panose="020B0004020202020204" pitchFamily="34" charset="0"/>
              </a:rPr>
              <a:t>Reisjärvi</a:t>
            </a:r>
          </a:p>
          <a:p>
            <a:pPr lvl="1">
              <a:lnSpc>
                <a:spcPct val="100000"/>
              </a:lnSpc>
              <a:spcBef>
                <a:spcPts val="0"/>
              </a:spcBef>
              <a:defRPr/>
            </a:pPr>
            <a:r>
              <a:rPr lang="fi-FI" sz="1200" dirty="0">
                <a:latin typeface="Aptos" panose="020B0004020202020204" pitchFamily="34" charset="0"/>
              </a:rPr>
              <a:t>Kokemusasiantuntija </a:t>
            </a:r>
          </a:p>
          <a:p>
            <a:pPr lvl="1">
              <a:lnSpc>
                <a:spcPct val="100000"/>
              </a:lnSpc>
              <a:spcBef>
                <a:spcPts val="0"/>
              </a:spcBef>
              <a:defRPr/>
            </a:pPr>
            <a:r>
              <a:rPr lang="fi-FI" sz="1200" b="1" dirty="0">
                <a:latin typeface="Aptos" panose="020B0004020202020204" pitchFamily="34" charset="0"/>
              </a:rPr>
              <a:t>Vanhemmuuden tueksi vertaistukiryhmä </a:t>
            </a:r>
          </a:p>
          <a:p>
            <a:pPr lvl="1">
              <a:lnSpc>
                <a:spcPct val="100000"/>
              </a:lnSpc>
              <a:spcBef>
                <a:spcPts val="0"/>
              </a:spcBef>
              <a:defRPr/>
            </a:pPr>
            <a:r>
              <a:rPr lang="fi-FI" sz="1200" b="1" dirty="0">
                <a:latin typeface="Aptos" panose="020B0004020202020204" pitchFamily="34" charset="0"/>
              </a:rPr>
              <a:t>Voimaperheet-toimintamalli 3-4-vuotiaille lapsiperheille </a:t>
            </a:r>
            <a:r>
              <a:rPr lang="fi-FI" sz="1200" dirty="0">
                <a:latin typeface="Aptos" panose="020B0004020202020204" pitchFamily="34" charset="0"/>
              </a:rPr>
              <a:t>(varhaisen vaiheen ja matalan kynnyksen vanhemmuuden tukiohjelma)</a:t>
            </a:r>
          </a:p>
          <a:p>
            <a:pPr lvl="1">
              <a:lnSpc>
                <a:spcPct val="100000"/>
              </a:lnSpc>
              <a:spcBef>
                <a:spcPts val="0"/>
              </a:spcBef>
              <a:defRPr/>
            </a:pPr>
            <a:r>
              <a:rPr lang="fi-FI" sz="1200" dirty="0">
                <a:latin typeface="Aptos" panose="020B0004020202020204" pitchFamily="34" charset="0"/>
              </a:rPr>
              <a:t>A-klinikalta ostopalveluna</a:t>
            </a:r>
          </a:p>
          <a:p>
            <a:pPr lvl="1">
              <a:lnSpc>
                <a:spcPct val="100000"/>
              </a:lnSpc>
              <a:spcBef>
                <a:spcPts val="0"/>
              </a:spcBef>
              <a:defRPr/>
            </a:pPr>
            <a:endParaRPr lang="fi-FI" sz="1100" dirty="0">
              <a:latin typeface="Aptos" panose="020B0004020202020204" pitchFamily="34" charset="0"/>
            </a:endParaRPr>
          </a:p>
          <a:p>
            <a:pPr marL="0" indent="0">
              <a:lnSpc>
                <a:spcPct val="100000"/>
              </a:lnSpc>
              <a:spcBef>
                <a:spcPts val="0"/>
              </a:spcBef>
              <a:buNone/>
              <a:defRPr/>
            </a:pPr>
            <a:endParaRPr lang="fi-FI" sz="1200" dirty="0">
              <a:latin typeface="Aptos" panose="020B0004020202020204" pitchFamily="34" charset="0"/>
            </a:endParaRPr>
          </a:p>
          <a:p>
            <a:pPr>
              <a:lnSpc>
                <a:spcPct val="100000"/>
              </a:lnSpc>
              <a:spcBef>
                <a:spcPts val="0"/>
              </a:spcBef>
              <a:defRPr/>
            </a:pPr>
            <a:endParaRPr lang="fi-FI" sz="1200" dirty="0">
              <a:latin typeface="Aptos" panose="020B0004020202020204" pitchFamily="34" charset="0"/>
            </a:endParaRPr>
          </a:p>
          <a:p>
            <a:pPr>
              <a:lnSpc>
                <a:spcPct val="100000"/>
              </a:lnSpc>
              <a:spcBef>
                <a:spcPts val="0"/>
              </a:spcBef>
              <a:defRPr/>
            </a:pPr>
            <a:endParaRPr lang="fi-FI" sz="1200" dirty="0">
              <a:latin typeface="Aptos" panose="020B0004020202020204" pitchFamily="34" charset="0"/>
              <a:hlinkClick r:id="rId3"/>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232642" y="387945"/>
            <a:ext cx="80587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400" b="1" dirty="0">
                <a:solidFill>
                  <a:prstClr val="black"/>
                </a:solidFill>
                <a:latin typeface="Calibri" panose="020F0502020204030204"/>
              </a:rPr>
              <a:t>Esimerkkejä kuntien tekemästä ehkäisevästä päihdetyöstä</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5"/>
          <a:stretch>
            <a:fillRect/>
          </a:stretch>
        </p:blipFill>
        <p:spPr>
          <a:xfrm>
            <a:off x="6223824" y="6236803"/>
            <a:ext cx="5968176" cy="523992"/>
          </a:xfrm>
          <a:prstGeom prst="rect">
            <a:avLst/>
          </a:prstGeom>
        </p:spPr>
      </p:pic>
      <p:sp>
        <p:nvSpPr>
          <p:cNvPr id="3" name="Tekstiruutu 2">
            <a:extLst>
              <a:ext uri="{FF2B5EF4-FFF2-40B4-BE49-F238E27FC236}">
                <a16:creationId xmlns:a16="http://schemas.microsoft.com/office/drawing/2014/main" id="{999DC297-D60B-9D66-8DDF-726F768912D0}"/>
              </a:ext>
            </a:extLst>
          </p:cNvPr>
          <p:cNvSpPr txBox="1"/>
          <p:nvPr/>
        </p:nvSpPr>
        <p:spPr>
          <a:xfrm>
            <a:off x="159487" y="6498799"/>
            <a:ext cx="4102517" cy="246221"/>
          </a:xfrm>
          <a:prstGeom prst="rect">
            <a:avLst/>
          </a:prstGeom>
          <a:noFill/>
        </p:spPr>
        <p:txBody>
          <a:bodyPr wrap="square" rtlCol="0">
            <a:spAutoFit/>
          </a:bodyPr>
          <a:lstStyle/>
          <a:p>
            <a:r>
              <a:rPr lang="fi-FI" sz="1000" dirty="0"/>
              <a:t>Kuntien hyvinvointi- ja ennaltaehkäisevät päihdetyön suunnitelmat </a:t>
            </a:r>
          </a:p>
        </p:txBody>
      </p:sp>
      <p:pic>
        <p:nvPicPr>
          <p:cNvPr id="6" name="Kuva 5" descr="Kuva, joka sisältää kohteen halloween, kurpitsa, animaatio">
            <a:extLst>
              <a:ext uri="{FF2B5EF4-FFF2-40B4-BE49-F238E27FC236}">
                <a16:creationId xmlns:a16="http://schemas.microsoft.com/office/drawing/2014/main" id="{72646053-0130-6DDE-5EE6-6E8E2011FE9D}"/>
              </a:ext>
            </a:extLst>
          </p:cNvPr>
          <p:cNvPicPr>
            <a:picLocks noChangeAspect="1"/>
          </p:cNvPicPr>
          <p:nvPr/>
        </p:nvPicPr>
        <p:blipFill rotWithShape="1">
          <a:blip r:embed="rId6">
            <a:extLst>
              <a:ext uri="{28A0092B-C50C-407E-A947-70E740481C1C}">
                <a14:useLocalDpi xmlns:a14="http://schemas.microsoft.com/office/drawing/2010/main" val="0"/>
              </a:ext>
            </a:extLst>
          </a:blip>
          <a:srcRect l="3778" t="50176" r="49105"/>
          <a:stretch/>
        </p:blipFill>
        <p:spPr>
          <a:xfrm>
            <a:off x="9444665" y="387945"/>
            <a:ext cx="2017481" cy="2133377"/>
          </a:xfrm>
          <a:prstGeom prst="rect">
            <a:avLst/>
          </a:prstGeom>
        </p:spPr>
      </p:pic>
    </p:spTree>
    <p:extLst>
      <p:ext uri="{BB962C8B-B14F-4D97-AF65-F5344CB8AC3E}">
        <p14:creationId xmlns:p14="http://schemas.microsoft.com/office/powerpoint/2010/main" val="26736554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445359" y="1334328"/>
            <a:ext cx="11126852" cy="4559791"/>
          </a:xfrm>
        </p:spPr>
        <p:txBody>
          <a:bodyPr vert="horz" lIns="91440" tIns="45720" rIns="91440" bIns="45720" rtlCol="0" anchor="t">
            <a:noAutofit/>
          </a:bodyPr>
          <a:lstStyle/>
          <a:p>
            <a:pPr>
              <a:lnSpc>
                <a:spcPct val="100000"/>
              </a:lnSpc>
              <a:spcBef>
                <a:spcPts val="0"/>
              </a:spcBef>
              <a:defRPr/>
            </a:pPr>
            <a:r>
              <a:rPr lang="fi-FI" sz="1300" b="1" dirty="0">
                <a:latin typeface="Aptos" panose="020B0004020202020204" pitchFamily="34" charset="0"/>
              </a:rPr>
              <a:t>Oulainen </a:t>
            </a:r>
          </a:p>
          <a:p>
            <a:pPr lvl="1">
              <a:lnSpc>
                <a:spcPct val="100000"/>
              </a:lnSpc>
              <a:spcBef>
                <a:spcPts val="0"/>
              </a:spcBef>
              <a:defRPr/>
            </a:pPr>
            <a:r>
              <a:rPr lang="fi-FI" sz="1200" b="1" dirty="0">
                <a:latin typeface="Aptos" panose="020B0004020202020204" pitchFamily="34" charset="0"/>
              </a:rPr>
              <a:t>Hallinnoi Jelppi-verkkoa</a:t>
            </a:r>
          </a:p>
          <a:p>
            <a:pPr lvl="1">
              <a:lnSpc>
                <a:spcPct val="100000"/>
              </a:lnSpc>
              <a:spcBef>
                <a:spcPts val="0"/>
              </a:spcBef>
              <a:defRPr/>
            </a:pPr>
            <a:r>
              <a:rPr lang="fi-FI" sz="1200" b="0" i="0" dirty="0">
                <a:solidFill>
                  <a:srgbClr val="282828"/>
                </a:solidFill>
                <a:effectLst/>
                <a:latin typeface="Aptos" panose="020B0004020202020204" pitchFamily="34" charset="0"/>
              </a:rPr>
              <a:t>Kalajoki, Merijärvi, Alavieska, Ylivieska, Reisjärvi, Oulainen, Sievi, Siikalatva ja Haapavesi</a:t>
            </a:r>
          </a:p>
          <a:p>
            <a:pPr lvl="1">
              <a:lnSpc>
                <a:spcPct val="100000"/>
              </a:lnSpc>
              <a:spcBef>
                <a:spcPts val="0"/>
              </a:spcBef>
              <a:defRPr/>
            </a:pPr>
            <a:r>
              <a:rPr lang="fi-FI" sz="1200" dirty="0">
                <a:solidFill>
                  <a:srgbClr val="282828"/>
                </a:solidFill>
                <a:latin typeface="Aptos" panose="020B0004020202020204" pitchFamily="34" charset="0"/>
              </a:rPr>
              <a:t>M</a:t>
            </a:r>
            <a:r>
              <a:rPr lang="fi-FI" sz="1200" b="0" i="0" dirty="0">
                <a:solidFill>
                  <a:srgbClr val="282828"/>
                </a:solidFill>
                <a:effectLst/>
                <a:latin typeface="Aptos" panose="020B0004020202020204" pitchFamily="34" charset="0"/>
              </a:rPr>
              <a:t>atalan kynnyksen yksilö- ja starttivalmennusta, verkkovalmennusta, ryhmävalmennusta, seinätöntä työpajatoimintaa ja etsivää nuorisotyötä</a:t>
            </a:r>
            <a:endParaRPr lang="fi-FI" sz="1200" dirty="0">
              <a:latin typeface="Aptos" panose="020B0004020202020204" pitchFamily="34" charset="0"/>
            </a:endParaRPr>
          </a:p>
          <a:p>
            <a:pPr>
              <a:lnSpc>
                <a:spcPct val="100000"/>
              </a:lnSpc>
              <a:spcBef>
                <a:spcPts val="0"/>
              </a:spcBef>
              <a:defRPr/>
            </a:pPr>
            <a:endParaRPr lang="fi-FI" sz="1300" b="1"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Siikajoki </a:t>
            </a:r>
          </a:p>
          <a:p>
            <a:pPr lvl="1">
              <a:lnSpc>
                <a:spcPct val="100000"/>
              </a:lnSpc>
              <a:spcBef>
                <a:spcPts val="0"/>
              </a:spcBef>
              <a:defRPr/>
            </a:pPr>
            <a:r>
              <a:rPr lang="fi-FI" sz="1300" b="1" dirty="0" err="1">
                <a:latin typeface="Aptos" panose="020B0004020202020204" pitchFamily="34" charset="0"/>
              </a:rPr>
              <a:t>Voimaannu</a:t>
            </a:r>
            <a:r>
              <a:rPr lang="fi-FI" sz="1300" b="1" dirty="0">
                <a:latin typeface="Aptos" panose="020B0004020202020204" pitchFamily="34" charset="0"/>
              </a:rPr>
              <a:t> vanhempana-seutukunnallinen </a:t>
            </a:r>
            <a:r>
              <a:rPr lang="fi-FI" sz="1300" dirty="0">
                <a:latin typeface="Aptos" panose="020B0004020202020204" pitchFamily="34" charset="0"/>
              </a:rPr>
              <a:t>työryhmä </a:t>
            </a:r>
          </a:p>
          <a:p>
            <a:pPr lvl="1">
              <a:lnSpc>
                <a:spcPct val="100000"/>
              </a:lnSpc>
              <a:spcBef>
                <a:spcPts val="0"/>
              </a:spcBef>
              <a:defRPr/>
            </a:pPr>
            <a:r>
              <a:rPr lang="fi-FI" sz="1300" b="1" dirty="0">
                <a:latin typeface="Aptos" panose="020B0004020202020204" pitchFamily="34" charset="0"/>
              </a:rPr>
              <a:t>Kunnan nettisivuille informaatiota </a:t>
            </a:r>
            <a:r>
              <a:rPr lang="fi-FI" sz="1300" dirty="0">
                <a:latin typeface="Aptos" panose="020B0004020202020204" pitchFamily="34" charset="0"/>
              </a:rPr>
              <a:t>ehkäisevästä päihdetyöstä ja palveluista </a:t>
            </a:r>
          </a:p>
          <a:p>
            <a:pPr lvl="1">
              <a:lnSpc>
                <a:spcPct val="100000"/>
              </a:lnSpc>
              <a:spcBef>
                <a:spcPts val="0"/>
              </a:spcBef>
              <a:defRPr/>
            </a:pPr>
            <a:r>
              <a:rPr lang="fi-FI" sz="1300" b="1" dirty="0">
                <a:latin typeface="Aptos" panose="020B0004020202020204" pitchFamily="34" charset="0"/>
              </a:rPr>
              <a:t>Kannustetaan kunnan toimijoita päihdetyön </a:t>
            </a:r>
            <a:r>
              <a:rPr lang="fi-FI" sz="1300" dirty="0">
                <a:latin typeface="Aptos" panose="020B0004020202020204" pitchFamily="34" charset="0"/>
              </a:rPr>
              <a:t>suunnitelman käyttöönottoon</a:t>
            </a:r>
          </a:p>
          <a:p>
            <a:pPr lvl="1">
              <a:lnSpc>
                <a:spcPct val="100000"/>
              </a:lnSpc>
              <a:spcBef>
                <a:spcPts val="0"/>
              </a:spcBef>
              <a:defRPr/>
            </a:pPr>
            <a:endParaRPr lang="fi-FI" sz="1300"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Utajärvi </a:t>
            </a:r>
          </a:p>
          <a:p>
            <a:pPr lvl="1">
              <a:lnSpc>
                <a:spcPct val="100000"/>
              </a:lnSpc>
              <a:spcBef>
                <a:spcPts val="0"/>
              </a:spcBef>
              <a:defRPr/>
            </a:pPr>
            <a:r>
              <a:rPr lang="fi-FI" sz="1300" b="1" dirty="0">
                <a:latin typeface="Aptos" panose="020B0004020202020204" pitchFamily="34" charset="0"/>
              </a:rPr>
              <a:t>Vanhemmuuden tukeminen ja varhaisen puuttumisen malli </a:t>
            </a:r>
          </a:p>
          <a:p>
            <a:pPr>
              <a:lnSpc>
                <a:spcPct val="100000"/>
              </a:lnSpc>
              <a:spcBef>
                <a:spcPts val="0"/>
              </a:spcBef>
              <a:defRPr/>
            </a:pPr>
            <a:endParaRPr lang="fi-FI" sz="1300" b="1"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Kuusamo</a:t>
            </a:r>
          </a:p>
          <a:p>
            <a:pPr lvl="1">
              <a:lnSpc>
                <a:spcPct val="100000"/>
              </a:lnSpc>
              <a:spcBef>
                <a:spcPts val="0"/>
              </a:spcBef>
              <a:defRPr/>
            </a:pPr>
            <a:r>
              <a:rPr lang="fi-FI" sz="1300" dirty="0">
                <a:latin typeface="Aptos" panose="020B0004020202020204" pitchFamily="34" charset="0"/>
              </a:rPr>
              <a:t>Päihdehaasteissa vanhemmuuden tuki ja puheeksi otto</a:t>
            </a:r>
          </a:p>
          <a:p>
            <a:pPr lvl="1">
              <a:lnSpc>
                <a:spcPct val="100000"/>
              </a:lnSpc>
              <a:spcBef>
                <a:spcPts val="0"/>
              </a:spcBef>
              <a:defRPr/>
            </a:pPr>
            <a:r>
              <a:rPr lang="fi-FI" sz="1300" b="1" dirty="0">
                <a:latin typeface="Aptos" panose="020B0004020202020204" pitchFamily="34" charset="0"/>
              </a:rPr>
              <a:t>Päihdeasenteeseen vaikuttaminen</a:t>
            </a:r>
          </a:p>
          <a:p>
            <a:pPr lvl="1">
              <a:lnSpc>
                <a:spcPct val="100000"/>
              </a:lnSpc>
              <a:spcBef>
                <a:spcPts val="0"/>
              </a:spcBef>
              <a:defRPr/>
            </a:pPr>
            <a:endParaRPr lang="fi-FI" sz="1300"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Pyhäntä</a:t>
            </a:r>
          </a:p>
          <a:p>
            <a:pPr lvl="1">
              <a:lnSpc>
                <a:spcPct val="100000"/>
              </a:lnSpc>
              <a:spcBef>
                <a:spcPts val="0"/>
              </a:spcBef>
              <a:defRPr/>
            </a:pPr>
            <a:r>
              <a:rPr lang="fi-FI" sz="1300" b="1" dirty="0">
                <a:latin typeface="Aptos" panose="020B0004020202020204" pitchFamily="34" charset="0"/>
              </a:rPr>
              <a:t>Yhteistyö </a:t>
            </a:r>
            <a:r>
              <a:rPr lang="fi-FI" sz="1300" dirty="0">
                <a:latin typeface="Aptos" panose="020B0004020202020204" pitchFamily="34" charset="0"/>
              </a:rPr>
              <a:t>paikallislehden kanssa </a:t>
            </a:r>
          </a:p>
          <a:p>
            <a:pPr lvl="1">
              <a:lnSpc>
                <a:spcPct val="100000"/>
              </a:lnSpc>
              <a:spcBef>
                <a:spcPts val="0"/>
              </a:spcBef>
              <a:defRPr/>
            </a:pPr>
            <a:r>
              <a:rPr lang="fi-FI" sz="1300" b="1" dirty="0">
                <a:latin typeface="Aptos" panose="020B0004020202020204" pitchFamily="34" charset="0"/>
              </a:rPr>
              <a:t>Maksuton varhaiskasvatus </a:t>
            </a:r>
          </a:p>
          <a:p>
            <a:pPr lvl="1">
              <a:lnSpc>
                <a:spcPct val="100000"/>
              </a:lnSpc>
              <a:spcBef>
                <a:spcPts val="0"/>
              </a:spcBef>
              <a:defRPr/>
            </a:pPr>
            <a:r>
              <a:rPr lang="fi-FI" sz="1300" dirty="0">
                <a:latin typeface="Aptos" panose="020B0004020202020204" pitchFamily="34" charset="0"/>
              </a:rPr>
              <a:t>Kiertävä lastenhoitaja </a:t>
            </a:r>
          </a:p>
          <a:p>
            <a:pPr marL="457200" lvl="1" indent="0">
              <a:lnSpc>
                <a:spcPct val="100000"/>
              </a:lnSpc>
              <a:spcBef>
                <a:spcPts val="0"/>
              </a:spcBef>
              <a:buNone/>
              <a:defRPr/>
            </a:pPr>
            <a:endParaRPr lang="fi-FI" sz="1200" dirty="0">
              <a:latin typeface="Aptos" panose="020B0004020202020204" pitchFamily="34" charset="0"/>
            </a:endParaRPr>
          </a:p>
          <a:p>
            <a:pPr>
              <a:lnSpc>
                <a:spcPct val="100000"/>
              </a:lnSpc>
              <a:spcBef>
                <a:spcPts val="0"/>
              </a:spcBef>
              <a:defRPr/>
            </a:pPr>
            <a:endParaRPr lang="fi-FI" sz="1200" dirty="0">
              <a:latin typeface="Aptos" panose="020B0004020202020204" pitchFamily="34" charset="0"/>
            </a:endParaRPr>
          </a:p>
          <a:p>
            <a:pPr>
              <a:lnSpc>
                <a:spcPct val="100000"/>
              </a:lnSpc>
              <a:spcBef>
                <a:spcPts val="0"/>
              </a:spcBef>
              <a:defRPr/>
            </a:pPr>
            <a:endParaRPr lang="fi-FI" sz="1200" dirty="0">
              <a:latin typeface="Aptos" panose="020B0004020202020204" pitchFamily="34" charset="0"/>
              <a:hlinkClick r:id="rId2"/>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54358" y="480600"/>
            <a:ext cx="80587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400" b="1" dirty="0">
                <a:solidFill>
                  <a:prstClr val="black"/>
                </a:solidFill>
                <a:latin typeface="Calibri" panose="020F0502020204030204"/>
              </a:rPr>
              <a:t>Esimerkkejä kuntien tekemästä ehkäisevästä päihdetyöstä</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4"/>
          <a:stretch>
            <a:fillRect/>
          </a:stretch>
        </p:blipFill>
        <p:spPr>
          <a:xfrm>
            <a:off x="6223824" y="6236803"/>
            <a:ext cx="5968176" cy="523992"/>
          </a:xfrm>
          <a:prstGeom prst="rect">
            <a:avLst/>
          </a:prstGeom>
        </p:spPr>
      </p:pic>
      <p:sp>
        <p:nvSpPr>
          <p:cNvPr id="3" name="Tekstiruutu 2">
            <a:extLst>
              <a:ext uri="{FF2B5EF4-FFF2-40B4-BE49-F238E27FC236}">
                <a16:creationId xmlns:a16="http://schemas.microsoft.com/office/drawing/2014/main" id="{999DC297-D60B-9D66-8DDF-726F768912D0}"/>
              </a:ext>
            </a:extLst>
          </p:cNvPr>
          <p:cNvSpPr txBox="1"/>
          <p:nvPr/>
        </p:nvSpPr>
        <p:spPr>
          <a:xfrm>
            <a:off x="159487" y="6498799"/>
            <a:ext cx="4102517" cy="246221"/>
          </a:xfrm>
          <a:prstGeom prst="rect">
            <a:avLst/>
          </a:prstGeom>
          <a:noFill/>
        </p:spPr>
        <p:txBody>
          <a:bodyPr wrap="square" rtlCol="0">
            <a:spAutoFit/>
          </a:bodyPr>
          <a:lstStyle/>
          <a:p>
            <a:r>
              <a:rPr lang="fi-FI" sz="1000" dirty="0"/>
              <a:t>Kuntien hyvinvointi- ja ennaltaehkäisevät päihdetyön suunnitelmat </a:t>
            </a:r>
          </a:p>
        </p:txBody>
      </p:sp>
      <p:pic>
        <p:nvPicPr>
          <p:cNvPr id="8" name="Kuva 7">
            <a:extLst>
              <a:ext uri="{FF2B5EF4-FFF2-40B4-BE49-F238E27FC236}">
                <a16:creationId xmlns:a16="http://schemas.microsoft.com/office/drawing/2014/main" id="{E768E989-5C16-98C3-2DC8-CFF4C00DF9CA}"/>
              </a:ext>
            </a:extLst>
          </p:cNvPr>
          <p:cNvPicPr>
            <a:picLocks noChangeAspect="1"/>
          </p:cNvPicPr>
          <p:nvPr/>
        </p:nvPicPr>
        <p:blipFill>
          <a:blip r:embed="rId5"/>
          <a:stretch>
            <a:fillRect/>
          </a:stretch>
        </p:blipFill>
        <p:spPr>
          <a:xfrm>
            <a:off x="8210541" y="2895008"/>
            <a:ext cx="2653469" cy="825523"/>
          </a:xfrm>
          <a:prstGeom prst="rect">
            <a:avLst/>
          </a:prstGeom>
        </p:spPr>
      </p:pic>
      <p:pic>
        <p:nvPicPr>
          <p:cNvPr id="11" name="Kuva 10">
            <a:extLst>
              <a:ext uri="{FF2B5EF4-FFF2-40B4-BE49-F238E27FC236}">
                <a16:creationId xmlns:a16="http://schemas.microsoft.com/office/drawing/2014/main" id="{07BFD2EF-FB1E-2E31-9F1D-E0AEC44EE0BD}"/>
              </a:ext>
            </a:extLst>
          </p:cNvPr>
          <p:cNvPicPr>
            <a:picLocks noChangeAspect="1"/>
          </p:cNvPicPr>
          <p:nvPr/>
        </p:nvPicPr>
        <p:blipFill>
          <a:blip r:embed="rId6"/>
          <a:stretch>
            <a:fillRect/>
          </a:stretch>
        </p:blipFill>
        <p:spPr>
          <a:xfrm>
            <a:off x="7048391" y="4597126"/>
            <a:ext cx="2324301" cy="586791"/>
          </a:xfrm>
          <a:prstGeom prst="rect">
            <a:avLst/>
          </a:prstGeom>
        </p:spPr>
      </p:pic>
      <p:pic>
        <p:nvPicPr>
          <p:cNvPr id="13" name="Kuva 12">
            <a:extLst>
              <a:ext uri="{FF2B5EF4-FFF2-40B4-BE49-F238E27FC236}">
                <a16:creationId xmlns:a16="http://schemas.microsoft.com/office/drawing/2014/main" id="{B7567AA6-EA01-A8CC-D8E8-13B6146FCE26}"/>
              </a:ext>
            </a:extLst>
          </p:cNvPr>
          <p:cNvPicPr>
            <a:picLocks noChangeAspect="1"/>
          </p:cNvPicPr>
          <p:nvPr/>
        </p:nvPicPr>
        <p:blipFill>
          <a:blip r:embed="rId7"/>
          <a:stretch>
            <a:fillRect/>
          </a:stretch>
        </p:blipFill>
        <p:spPr>
          <a:xfrm>
            <a:off x="9450251" y="3821389"/>
            <a:ext cx="2613887" cy="1348857"/>
          </a:xfrm>
          <a:prstGeom prst="rect">
            <a:avLst/>
          </a:prstGeom>
        </p:spPr>
      </p:pic>
      <p:pic>
        <p:nvPicPr>
          <p:cNvPr id="15" name="Kuva 14">
            <a:extLst>
              <a:ext uri="{FF2B5EF4-FFF2-40B4-BE49-F238E27FC236}">
                <a16:creationId xmlns:a16="http://schemas.microsoft.com/office/drawing/2014/main" id="{03694553-E649-A3C2-7B9B-B679029B8A27}"/>
              </a:ext>
            </a:extLst>
          </p:cNvPr>
          <p:cNvPicPr>
            <a:picLocks noChangeAspect="1"/>
          </p:cNvPicPr>
          <p:nvPr/>
        </p:nvPicPr>
        <p:blipFill>
          <a:blip r:embed="rId8"/>
          <a:stretch>
            <a:fillRect/>
          </a:stretch>
        </p:blipFill>
        <p:spPr>
          <a:xfrm>
            <a:off x="7048391" y="3878544"/>
            <a:ext cx="2324301" cy="617273"/>
          </a:xfrm>
          <a:prstGeom prst="rect">
            <a:avLst/>
          </a:prstGeom>
        </p:spPr>
      </p:pic>
      <p:sp>
        <p:nvSpPr>
          <p:cNvPr id="6" name="Tekstiruutu 5">
            <a:extLst>
              <a:ext uri="{FF2B5EF4-FFF2-40B4-BE49-F238E27FC236}">
                <a16:creationId xmlns:a16="http://schemas.microsoft.com/office/drawing/2014/main" id="{0097BEAC-FC0E-664D-E3CF-8EFB35E25895}"/>
              </a:ext>
            </a:extLst>
          </p:cNvPr>
          <p:cNvSpPr txBox="1"/>
          <p:nvPr/>
        </p:nvSpPr>
        <p:spPr>
          <a:xfrm>
            <a:off x="8870462" y="5206648"/>
            <a:ext cx="1461477" cy="369332"/>
          </a:xfrm>
          <a:prstGeom prst="rect">
            <a:avLst/>
          </a:prstGeom>
          <a:noFill/>
        </p:spPr>
        <p:txBody>
          <a:bodyPr wrap="square" rtlCol="0">
            <a:spAutoFit/>
          </a:bodyPr>
          <a:lstStyle/>
          <a:p>
            <a:r>
              <a:rPr lang="fi-FI" b="1" dirty="0"/>
              <a:t>Arjen tukena</a:t>
            </a:r>
          </a:p>
        </p:txBody>
      </p:sp>
    </p:spTree>
    <p:extLst>
      <p:ext uri="{BB962C8B-B14F-4D97-AF65-F5344CB8AC3E}">
        <p14:creationId xmlns:p14="http://schemas.microsoft.com/office/powerpoint/2010/main" val="245296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5970BA63-C94D-8E4D-2A09-BF211C0739C1}"/>
              </a:ext>
            </a:extLst>
          </p:cNvPr>
          <p:cNvPicPr>
            <a:picLocks noChangeAspect="1"/>
          </p:cNvPicPr>
          <p:nvPr/>
        </p:nvPicPr>
        <p:blipFill>
          <a:blip r:embed="rId3"/>
          <a:stretch>
            <a:fillRect/>
          </a:stretch>
        </p:blipFill>
        <p:spPr>
          <a:xfrm>
            <a:off x="8144499" y="1130178"/>
            <a:ext cx="3922230" cy="3721222"/>
          </a:xfrm>
          <a:prstGeom prst="rect">
            <a:avLst/>
          </a:prstGeom>
        </p:spPr>
      </p:pic>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50169" y="947077"/>
            <a:ext cx="8345098" cy="5175622"/>
          </a:xfrm>
        </p:spPr>
        <p:txBody>
          <a:bodyPr vert="horz" lIns="91440" tIns="45720" rIns="91440" bIns="45720" rtlCol="0" anchor="t">
            <a:noAutofit/>
          </a:bodyPr>
          <a:lstStyle/>
          <a:p>
            <a:r>
              <a:rPr lang="fi-FI" sz="1200" b="1" dirty="0">
                <a:latin typeface="Aptos" panose="020B0004020202020204" pitchFamily="34" charset="0"/>
              </a:rPr>
              <a:t>Tekevät monipuolista ehkäisevää päihdetyötä </a:t>
            </a:r>
            <a:r>
              <a:rPr lang="fi-FI" sz="1200" dirty="0">
                <a:latin typeface="Aptos" panose="020B0004020202020204" pitchFamily="34" charset="0"/>
              </a:rPr>
              <a:t>tarjoamalla matalan kynnyksen kohtaamispaikkoja, kouluttavat, mielekästä päihteetöntä toimintaa ja vertaistukea, tietoa ehkäisevän päihdetyön menetelmistä tai viestimällä riskeistä</a:t>
            </a:r>
          </a:p>
          <a:p>
            <a:r>
              <a:rPr lang="fi-FI" sz="1200" b="1" dirty="0">
                <a:latin typeface="Aptos" panose="020B0004020202020204" pitchFamily="34" charset="0"/>
              </a:rPr>
              <a:t>Kunnissa on valtavasti erilaisia järjestöjä!</a:t>
            </a:r>
          </a:p>
          <a:p>
            <a:r>
              <a:rPr lang="fi-FI" sz="1200" b="1" dirty="0">
                <a:latin typeface="Aptos" panose="020B0004020202020204" pitchFamily="34" charset="0"/>
              </a:rPr>
              <a:t>Ehyt ry </a:t>
            </a:r>
            <a:r>
              <a:rPr lang="fi-FI" sz="800" dirty="0">
                <a:latin typeface="Aptos" panose="020B0004020202020204" pitchFamily="34" charset="0"/>
              </a:rPr>
              <a:t>(Ehyt ry, 2024)</a:t>
            </a:r>
          </a:p>
          <a:p>
            <a:pPr lvl="1"/>
            <a:r>
              <a:rPr lang="fi-FI" sz="1100" dirty="0">
                <a:latin typeface="Aptos" panose="020B0004020202020204" pitchFamily="34" charset="0"/>
              </a:rPr>
              <a:t>Useampi kunta tekee yhteistyötä Ehyt ry:n kanssa </a:t>
            </a:r>
          </a:p>
          <a:p>
            <a:pPr lvl="1"/>
            <a:r>
              <a:rPr lang="fi-FI" sz="1100" dirty="0">
                <a:latin typeface="Aptos" panose="020B0004020202020204" pitchFamily="34" charset="0"/>
              </a:rPr>
              <a:t>Ehyt ry kouluttaa kunnan asukkaita (lapset, nuoret, vanhemmat) ja ammattilaisia ehkäisevästä päihdetyöstä</a:t>
            </a:r>
          </a:p>
          <a:p>
            <a:pPr lvl="1"/>
            <a:r>
              <a:rPr lang="fi-FI" sz="1100" dirty="0">
                <a:latin typeface="Aptos" panose="020B0004020202020204" pitchFamily="34" charset="0"/>
              </a:rPr>
              <a:t>Muruset-nettimummola</a:t>
            </a:r>
          </a:p>
          <a:p>
            <a:pPr lvl="1"/>
            <a:r>
              <a:rPr lang="fi-FI" sz="1100" dirty="0">
                <a:solidFill>
                  <a:schemeClr val="accent1">
                    <a:lumMod val="75000"/>
                  </a:schemeClr>
                </a:solidFill>
                <a:latin typeface="Aptos" panose="020B0004020202020204" pitchFamily="34" charset="0"/>
                <a:hlinkClick r:id="rId4">
                  <a:extLst>
                    <a:ext uri="{A12FA001-AC4F-418D-AE19-62706E023703}">
                      <ahyp:hlinkClr xmlns:ahyp="http://schemas.microsoft.com/office/drawing/2018/hyperlinkcolor" val="tx"/>
                    </a:ext>
                  </a:extLst>
                </a:hlinkClick>
              </a:rPr>
              <a:t>Paljon materiaalia oman </a:t>
            </a:r>
            <a:r>
              <a:rPr lang="fi-FI" sz="1100" dirty="0">
                <a:latin typeface="Aptos" panose="020B0004020202020204" pitchFamily="34" charset="0"/>
              </a:rPr>
              <a:t>työn tueksi (puheeksi  otto, julisteet, ehkäisevän päihdetyön vuosikello-pohja)</a:t>
            </a:r>
          </a:p>
          <a:p>
            <a:pPr lvl="1"/>
            <a:r>
              <a:rPr lang="fi-FI" sz="1100" dirty="0">
                <a:latin typeface="Aptos" panose="020B0004020202020204" pitchFamily="34" charset="0"/>
              </a:rPr>
              <a:t>Kulttuurisensitiivinen ehkäisevä työ </a:t>
            </a:r>
          </a:p>
          <a:p>
            <a:r>
              <a:rPr lang="fi-FI" sz="1200" b="1" dirty="0">
                <a:latin typeface="Aptos" panose="020B0004020202020204" pitchFamily="34" charset="0"/>
              </a:rPr>
              <a:t>Ensi ja turvakotien liitto</a:t>
            </a:r>
          </a:p>
          <a:p>
            <a:pPr lvl="1"/>
            <a:r>
              <a:rPr lang="fi-FI" sz="1100" dirty="0">
                <a:latin typeface="Aptos" panose="020B0004020202020204" pitchFamily="34" charset="0"/>
              </a:rPr>
              <a:t>Matalan kynnyksen palvelut maksuttomasti tai pienellä maksulla</a:t>
            </a:r>
          </a:p>
          <a:p>
            <a:pPr lvl="1"/>
            <a:r>
              <a:rPr lang="fi-FI" sz="1100" dirty="0">
                <a:latin typeface="Aptos" panose="020B0004020202020204" pitchFamily="34" charset="0"/>
              </a:rPr>
              <a:t>Vauvatalo (Oulu), Turvakoti &amp; Päihde-ensikoti (Pidä kiinni-hoitojärjestelmä, Oulu), Turvakamu-sovellus</a:t>
            </a:r>
          </a:p>
          <a:p>
            <a:pPr lvl="1"/>
            <a:r>
              <a:rPr lang="fi-FI" sz="1100" dirty="0">
                <a:latin typeface="Aptos" panose="020B0004020202020204" pitchFamily="34" charset="0"/>
              </a:rPr>
              <a:t>Raahe: Tenavatupa, Asumisen tuki nuorille perheille, Ensikoti</a:t>
            </a:r>
          </a:p>
          <a:p>
            <a:pPr lvl="1"/>
            <a:r>
              <a:rPr lang="fi-FI" sz="1100" dirty="0">
                <a:latin typeface="Aptos" panose="020B0004020202020204" pitchFamily="34" charset="0"/>
              </a:rPr>
              <a:t>Etänä: Stressistä hyvinvointiin, Vauvaperheen unen ja väsymyksen ohjausta, Vauvaperheiden chat jaksamisen tukemiseen</a:t>
            </a:r>
          </a:p>
          <a:p>
            <a:pPr lvl="1"/>
            <a:r>
              <a:rPr lang="fi-FI" sz="1100" dirty="0">
                <a:latin typeface="Aptos" panose="020B0004020202020204" pitchFamily="34" charset="0"/>
                <a:hlinkClick r:id="rId5"/>
              </a:rPr>
              <a:t>Paljon maksutonta materiaalia </a:t>
            </a:r>
            <a:r>
              <a:rPr lang="fi-FI" sz="1100" dirty="0">
                <a:latin typeface="Aptos" panose="020B0004020202020204" pitchFamily="34" charset="0"/>
              </a:rPr>
              <a:t>oman työn tueksi ensikoteihin, päiväryhmiin, turvakoteihin tai tapaamispaikkoihin</a:t>
            </a:r>
          </a:p>
          <a:p>
            <a:r>
              <a:rPr lang="fi-FI" sz="1300" b="1" dirty="0">
                <a:latin typeface="Aptos" panose="020B0004020202020204" pitchFamily="34" charset="0"/>
              </a:rPr>
              <a:t>Aktiiviset paikallisyhdistykset Pohjois-Pohjanmaalla </a:t>
            </a:r>
          </a:p>
          <a:p>
            <a:pPr lvl="1"/>
            <a:r>
              <a:rPr lang="fi-FI" sz="1100" b="1" dirty="0">
                <a:latin typeface="Aptos" panose="020B0004020202020204" pitchFamily="34" charset="0"/>
              </a:rPr>
              <a:t>Mannerheimin Lastensuojeluliitto </a:t>
            </a:r>
            <a:r>
              <a:rPr lang="fi-FI" sz="1100" dirty="0">
                <a:latin typeface="Aptos" panose="020B0004020202020204" pitchFamily="34" charset="0"/>
              </a:rPr>
              <a:t>(Pohjois-Suomen piiri ry) (Lastenhoitoapu, Perhepesät, paljon tapahtumia)</a:t>
            </a:r>
          </a:p>
          <a:p>
            <a:pPr lvl="1"/>
            <a:r>
              <a:rPr lang="fi-FI" sz="1100" b="1" dirty="0">
                <a:latin typeface="Aptos" panose="020B0004020202020204" pitchFamily="34" charset="0"/>
              </a:rPr>
              <a:t>4H-yhdistys </a:t>
            </a:r>
          </a:p>
          <a:p>
            <a:pPr lvl="1"/>
            <a:r>
              <a:rPr lang="fi-FI" sz="1100" b="1" dirty="0">
                <a:latin typeface="Aptos" panose="020B0004020202020204" pitchFamily="34" charset="0"/>
              </a:rPr>
              <a:t>Suomen Punainen Risti (SPR)</a:t>
            </a:r>
          </a:p>
          <a:p>
            <a:pPr lvl="1"/>
            <a:r>
              <a:rPr lang="fi-FI" sz="1100" b="1" dirty="0">
                <a:latin typeface="Aptos" panose="020B0004020202020204" pitchFamily="34" charset="0"/>
              </a:rPr>
              <a:t>Marttaliitto </a:t>
            </a:r>
            <a:r>
              <a:rPr lang="fi-FI" sz="1100" dirty="0">
                <a:latin typeface="Aptos" panose="020B0004020202020204" pitchFamily="34" charset="0"/>
              </a:rPr>
              <a:t>(hyviä käytännön vinkkejä lapsiperheille arjen tueksi)</a:t>
            </a:r>
          </a:p>
          <a:p>
            <a:r>
              <a:rPr lang="fi-FI" sz="1200" b="1" dirty="0">
                <a:latin typeface="Aptos" panose="020B0004020202020204" pitchFamily="34" charset="0"/>
              </a:rPr>
              <a:t>Matalan kynnyksen kohtaamispaikat perheille</a:t>
            </a:r>
          </a:p>
          <a:p>
            <a:pPr lvl="1"/>
            <a:r>
              <a:rPr lang="fi-FI" sz="1100" dirty="0">
                <a:latin typeface="Aptos" panose="020B0004020202020204" pitchFamily="34" charset="0"/>
              </a:rPr>
              <a:t>Asukas- ja kyläyhdistysten kohtaamispaikat kunnassa</a:t>
            </a:r>
          </a:p>
          <a:p>
            <a:pPr lvl="1"/>
            <a:r>
              <a:rPr lang="fi-FI" sz="1100" dirty="0">
                <a:latin typeface="Aptos" panose="020B0004020202020204" pitchFamily="34" charset="0"/>
              </a:rPr>
              <a:t>MLL:n Perhepesät (Oulu, Ylivieska, Kuusamo) </a:t>
            </a:r>
          </a:p>
          <a:p>
            <a:pPr marL="0" indent="0">
              <a:buNone/>
            </a:pPr>
            <a:endParaRPr lang="fi-FI" sz="1300" b="1" dirty="0">
              <a:latin typeface="Aptos" panose="020B0004020202020204" pitchFamily="34" charset="0"/>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50169" y="299964"/>
            <a:ext cx="9484948" cy="738664"/>
          </a:xfrm>
          <a:prstGeom prst="rect">
            <a:avLst/>
          </a:prstGeom>
          <a:noFill/>
        </p:spPr>
        <p:txBody>
          <a:bodyPr wrap="square" rtlCol="0">
            <a:spAutoFit/>
          </a:bodyPr>
          <a:lstStyle/>
          <a:p>
            <a:pPr>
              <a:defRPr/>
            </a:pPr>
            <a:r>
              <a:rPr lang="fi-FI" sz="2400" b="1" dirty="0">
                <a:solidFill>
                  <a:prstClr val="black"/>
                </a:solidFill>
                <a:latin typeface="Calibri" panose="020F0502020204030204"/>
              </a:rPr>
              <a:t>Ehkäisevän päihdetyön palvelut lapsiperheille: Järjestöt</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7"/>
          <a:stretch>
            <a:fillRect/>
          </a:stretch>
        </p:blipFill>
        <p:spPr>
          <a:xfrm>
            <a:off x="6223824" y="6236803"/>
            <a:ext cx="5968176" cy="523992"/>
          </a:xfrm>
          <a:prstGeom prst="rect">
            <a:avLst/>
          </a:prstGeom>
        </p:spPr>
      </p:pic>
      <p:sp>
        <p:nvSpPr>
          <p:cNvPr id="13" name="Tekstiruutu 12">
            <a:extLst>
              <a:ext uri="{FF2B5EF4-FFF2-40B4-BE49-F238E27FC236}">
                <a16:creationId xmlns:a16="http://schemas.microsoft.com/office/drawing/2014/main" id="{334D4911-8FDD-86CB-D305-3F0229926C22}"/>
              </a:ext>
            </a:extLst>
          </p:cNvPr>
          <p:cNvSpPr txBox="1"/>
          <p:nvPr/>
        </p:nvSpPr>
        <p:spPr>
          <a:xfrm>
            <a:off x="10529496" y="4487334"/>
            <a:ext cx="1312334" cy="246221"/>
          </a:xfrm>
          <a:prstGeom prst="rect">
            <a:avLst/>
          </a:prstGeom>
          <a:noFill/>
        </p:spPr>
        <p:txBody>
          <a:bodyPr wrap="square" rtlCol="0">
            <a:spAutoFit/>
          </a:bodyPr>
          <a:lstStyle/>
          <a:p>
            <a:r>
              <a:rPr lang="fi-FI" sz="1000" dirty="0"/>
              <a:t>Ehyt ry, 2022</a:t>
            </a:r>
          </a:p>
        </p:txBody>
      </p:sp>
      <p:pic>
        <p:nvPicPr>
          <p:cNvPr id="7" name="Kuva 6">
            <a:extLst>
              <a:ext uri="{FF2B5EF4-FFF2-40B4-BE49-F238E27FC236}">
                <a16:creationId xmlns:a16="http://schemas.microsoft.com/office/drawing/2014/main" id="{25205F51-560D-64AA-8365-7BF448541914}"/>
              </a:ext>
            </a:extLst>
          </p:cNvPr>
          <p:cNvPicPr>
            <a:picLocks noChangeAspect="1"/>
          </p:cNvPicPr>
          <p:nvPr/>
        </p:nvPicPr>
        <p:blipFill>
          <a:blip r:embed="rId8"/>
          <a:stretch>
            <a:fillRect/>
          </a:stretch>
        </p:blipFill>
        <p:spPr>
          <a:xfrm>
            <a:off x="8999621" y="5338648"/>
            <a:ext cx="2455994" cy="444573"/>
          </a:xfrm>
          <a:prstGeom prst="rect">
            <a:avLst/>
          </a:prstGeom>
        </p:spPr>
      </p:pic>
    </p:spTree>
    <p:extLst>
      <p:ext uri="{BB962C8B-B14F-4D97-AF65-F5344CB8AC3E}">
        <p14:creationId xmlns:p14="http://schemas.microsoft.com/office/powerpoint/2010/main" val="1684145543"/>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21993" y="1084330"/>
            <a:ext cx="11265656" cy="5176990"/>
          </a:xfrm>
        </p:spPr>
        <p:txBody>
          <a:bodyPr vert="horz" lIns="91440" tIns="45720" rIns="91440" bIns="45720" rtlCol="0" anchor="t">
            <a:noAutofit/>
          </a:bodyPr>
          <a:lstStyle/>
          <a:p>
            <a:r>
              <a:rPr lang="fi-FI" sz="1300" b="1" dirty="0">
                <a:latin typeface="Aptos" panose="020B0004020202020204" pitchFamily="34" charset="0"/>
              </a:rPr>
              <a:t>Ei tarvitse olla kirkon jäsen saadakseen apua </a:t>
            </a:r>
          </a:p>
          <a:p>
            <a:r>
              <a:rPr lang="fi-FI" sz="1300" b="1" dirty="0">
                <a:latin typeface="Aptos" panose="020B0004020202020204" pitchFamily="34" charset="0"/>
              </a:rPr>
              <a:t>Matalan kynnyksen palveluita</a:t>
            </a:r>
          </a:p>
          <a:p>
            <a:r>
              <a:rPr lang="fi-FI" sz="1300" b="1" dirty="0">
                <a:latin typeface="Aptos" panose="020B0004020202020204" pitchFamily="34" charset="0"/>
              </a:rPr>
              <a:t>Seurakuntien kohtaamispaikat</a:t>
            </a:r>
            <a:r>
              <a:rPr lang="fi-FI" sz="1300" dirty="0">
                <a:latin typeface="Aptos" panose="020B0004020202020204" pitchFamily="34" charset="0"/>
              </a:rPr>
              <a:t>:</a:t>
            </a:r>
          </a:p>
          <a:p>
            <a:pPr lvl="1"/>
            <a:r>
              <a:rPr lang="fi-FI" sz="1200" dirty="0">
                <a:latin typeface="Aptos" panose="020B0004020202020204" pitchFamily="34" charset="0"/>
              </a:rPr>
              <a:t>Perhekerhot, päiväkerhot, tapahtumat, Lasten Kirkko, Lapsiparkki (maksuton hoitopaikka), Miesten ilta</a:t>
            </a:r>
          </a:p>
          <a:p>
            <a:r>
              <a:rPr lang="fi-FI" sz="1300" b="1" dirty="0">
                <a:latin typeface="Aptos" panose="020B0004020202020204" pitchFamily="34" charset="0"/>
              </a:rPr>
              <a:t>Seurakunnat tekevät ehkäisevä päihdetyötä yhteistyössä </a:t>
            </a:r>
            <a:r>
              <a:rPr lang="fi-FI" sz="1300" dirty="0">
                <a:latin typeface="Aptos" panose="020B0004020202020204" pitchFamily="34" charset="0"/>
              </a:rPr>
              <a:t>päihdetyön järjestöjen kanssa </a:t>
            </a:r>
          </a:p>
          <a:p>
            <a:pPr lvl="1"/>
            <a:r>
              <a:rPr lang="fi-FI" sz="1200" dirty="0">
                <a:latin typeface="Aptos" panose="020B0004020202020204" pitchFamily="34" charset="0"/>
              </a:rPr>
              <a:t>Yhteinen toiminta, jonka kautta seurakuntien työntekijät tapaavat ihmisiä järjestöjen toiminnan yhteydessä</a:t>
            </a:r>
          </a:p>
          <a:p>
            <a:pPr lvl="1"/>
            <a:r>
              <a:rPr lang="fi-FI" sz="1200" dirty="0">
                <a:latin typeface="Aptos" panose="020B0004020202020204" pitchFamily="34" charset="0"/>
              </a:rPr>
              <a:t>Sininauhaliitto kokoaa yhteen kristillisten järjestöjen päihdetyötä</a:t>
            </a:r>
          </a:p>
          <a:p>
            <a:pPr lvl="1"/>
            <a:r>
              <a:rPr lang="fi-FI" sz="1200" dirty="0">
                <a:latin typeface="Aptos" panose="020B0004020202020204" pitchFamily="34" charset="0"/>
              </a:rPr>
              <a:t>Perhekerhoa voi järjestää yhteistyössä esim. MLL kanssa (Reisjärvi)</a:t>
            </a:r>
          </a:p>
          <a:p>
            <a:r>
              <a:rPr lang="fi-FI" sz="1300" b="1" dirty="0">
                <a:latin typeface="Aptos" panose="020B0004020202020204" pitchFamily="34" charset="0"/>
              </a:rPr>
              <a:t>Seurakuntien päihdetyöhön sisältyy yksilö- ja ryhmätoimintaa </a:t>
            </a:r>
          </a:p>
          <a:p>
            <a:pPr lvl="1"/>
            <a:r>
              <a:rPr lang="fi-FI" sz="1200" dirty="0">
                <a:latin typeface="Aptos" panose="020B0004020202020204" pitchFamily="34" charset="0"/>
              </a:rPr>
              <a:t>Keskustelutuki, elämänongelmien käsittelyä, ratkaisujen etsintää diakoniatyön keinoin</a:t>
            </a:r>
          </a:p>
          <a:p>
            <a:pPr lvl="1"/>
            <a:r>
              <a:rPr lang="fi-FI" sz="1200" dirty="0">
                <a:latin typeface="Aptos" panose="020B0004020202020204" pitchFamily="34" charset="0"/>
              </a:rPr>
              <a:t>Ryhmätoimintaa tukiryhmät, tapahtumat, retket, leirit</a:t>
            </a:r>
          </a:p>
          <a:p>
            <a:pPr lvl="1"/>
            <a:r>
              <a:rPr lang="fi-FI" sz="1200" dirty="0">
                <a:latin typeface="Aptos" panose="020B0004020202020204" pitchFamily="34" charset="0"/>
              </a:rPr>
              <a:t>Päiväkeskusten kaltaista toimintaa, kuten avointen ovien toimintaa (aamiainen, lounas..) </a:t>
            </a:r>
          </a:p>
          <a:p>
            <a:pPr lvl="1"/>
            <a:r>
              <a:rPr lang="fi-FI" sz="1200" dirty="0">
                <a:latin typeface="Aptos" panose="020B0004020202020204" pitchFamily="34" charset="0"/>
              </a:rPr>
              <a:t>Oulaisissa Viime tippa-ryhmä</a:t>
            </a:r>
          </a:p>
          <a:p>
            <a:r>
              <a:rPr lang="fi-FI" sz="1300" b="1" dirty="0">
                <a:latin typeface="Aptos" panose="020B0004020202020204" pitchFamily="34" charset="0"/>
              </a:rPr>
              <a:t>Seurakunnat ja järjestöt ovat kehittäneet tukea riippuvuudesta kärsivien läheisille </a:t>
            </a:r>
          </a:p>
          <a:p>
            <a:pPr lvl="1"/>
            <a:r>
              <a:rPr lang="fi-FI" sz="1200" dirty="0">
                <a:latin typeface="Aptos" panose="020B0004020202020204" pitchFamily="34" charset="0"/>
              </a:rPr>
              <a:t>Sininauhaliitto: tukitoimintaa perheille ja läheisille</a:t>
            </a:r>
          </a:p>
          <a:p>
            <a:pPr lvl="1"/>
            <a:r>
              <a:rPr lang="fi-FI" sz="1200" dirty="0" err="1">
                <a:latin typeface="Aptos" panose="020B0004020202020204" pitchFamily="34" charset="0"/>
              </a:rPr>
              <a:t>Al</a:t>
            </a:r>
            <a:r>
              <a:rPr lang="fi-FI" sz="1200" dirty="0">
                <a:latin typeface="Aptos" panose="020B0004020202020204" pitchFamily="34" charset="0"/>
              </a:rPr>
              <a:t>-Anon päihderiippuvaisten vertaistukea </a:t>
            </a:r>
          </a:p>
          <a:p>
            <a:pPr lvl="1"/>
            <a:r>
              <a:rPr lang="fi-FI" sz="1200" dirty="0">
                <a:latin typeface="Aptos" panose="020B0004020202020204" pitchFamily="34" charset="0"/>
              </a:rPr>
              <a:t>AA:lla tukipalveluita lapsille ja nuorille, jotka kärsivät perheenjäsenen päihteiden käytöstä</a:t>
            </a:r>
          </a:p>
          <a:p>
            <a:pPr lvl="1"/>
            <a:r>
              <a:rPr lang="fi-FI" sz="1200" dirty="0">
                <a:latin typeface="Aptos" panose="020B0004020202020204" pitchFamily="34" charset="0"/>
              </a:rPr>
              <a:t>Kirkon Perheneuvonta (Alavieska, Haapajärvi, Haapavesi, Kalajoki, Kärsämäki, Nivala, Oulu, Oulainen, Pyhäjoki, Reisjärvi, Sievi, Ylivieska</a:t>
            </a:r>
            <a:r>
              <a:rPr lang="fi-FI" sz="1300" dirty="0">
                <a:latin typeface="Aptos" panose="020B0004020202020204" pitchFamily="34" charset="0"/>
              </a:rPr>
              <a:t>)</a:t>
            </a:r>
          </a:p>
          <a:p>
            <a:r>
              <a:rPr lang="fi-FI" sz="1300" b="1" dirty="0">
                <a:latin typeface="Aptos" panose="020B0004020202020204" pitchFamily="34" charset="0"/>
              </a:rPr>
              <a:t>Miehet käyttävät </a:t>
            </a:r>
            <a:r>
              <a:rPr lang="fi-FI" sz="1300" dirty="0">
                <a:latin typeface="Aptos" panose="020B0004020202020204" pitchFamily="34" charset="0"/>
              </a:rPr>
              <a:t>päihteitä enemmän kuin naiset</a:t>
            </a:r>
          </a:p>
          <a:p>
            <a:pPr lvl="1"/>
            <a:r>
              <a:rPr lang="fi-FI" sz="1300" dirty="0">
                <a:latin typeface="Aptos" panose="020B0004020202020204" pitchFamily="34" charset="0"/>
              </a:rPr>
              <a:t>Erityisesti Isälle-sivusto  (puheeksi oton väline)</a:t>
            </a: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737"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23171" y="409210"/>
            <a:ext cx="8243596" cy="461665"/>
          </a:xfrm>
          <a:prstGeom prst="rect">
            <a:avLst/>
          </a:prstGeom>
          <a:noFill/>
        </p:spPr>
        <p:txBody>
          <a:bodyPr wrap="square" rtlCol="0">
            <a:spAutoFit/>
          </a:bodyPr>
          <a:lstStyle/>
          <a:p>
            <a:pPr>
              <a:defRPr/>
            </a:pPr>
            <a:r>
              <a:rPr lang="fi-FI" sz="2400" b="1" dirty="0">
                <a:solidFill>
                  <a:srgbClr val="333333"/>
                </a:solidFill>
                <a:latin typeface="Aptos" panose="020B0004020202020204" pitchFamily="34" charset="0"/>
              </a:rPr>
              <a:t>Ehkäisevän päihdetyön palvelut: Seurakunnat  </a:t>
            </a:r>
            <a:endParaRPr lang="fi-FI" sz="2400" b="1" i="0" dirty="0">
              <a:solidFill>
                <a:srgbClr val="333333"/>
              </a:solidFill>
              <a:effectLst/>
              <a:latin typeface="Aptos" panose="020B0004020202020204" pitchFamily="34" charset="0"/>
            </a:endParaRP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4"/>
          <a:stretch>
            <a:fillRect/>
          </a:stretch>
        </p:blipFill>
        <p:spPr>
          <a:xfrm>
            <a:off x="6223824" y="6236803"/>
            <a:ext cx="5968176" cy="523992"/>
          </a:xfrm>
          <a:prstGeom prst="rect">
            <a:avLst/>
          </a:prstGeom>
        </p:spPr>
      </p:pic>
      <p:pic>
        <p:nvPicPr>
          <p:cNvPr id="7" name="Kuva 6">
            <a:extLst>
              <a:ext uri="{FF2B5EF4-FFF2-40B4-BE49-F238E27FC236}">
                <a16:creationId xmlns:a16="http://schemas.microsoft.com/office/drawing/2014/main" id="{550E2CB6-853F-FC16-C288-380DC4921CB5}"/>
              </a:ext>
            </a:extLst>
          </p:cNvPr>
          <p:cNvPicPr>
            <a:picLocks noChangeAspect="1"/>
          </p:cNvPicPr>
          <p:nvPr/>
        </p:nvPicPr>
        <p:blipFill>
          <a:blip r:embed="rId5"/>
          <a:stretch>
            <a:fillRect/>
          </a:stretch>
        </p:blipFill>
        <p:spPr>
          <a:xfrm>
            <a:off x="8566767" y="824440"/>
            <a:ext cx="3020882" cy="2823868"/>
          </a:xfrm>
          <a:prstGeom prst="rect">
            <a:avLst/>
          </a:prstGeom>
        </p:spPr>
      </p:pic>
      <p:sp>
        <p:nvSpPr>
          <p:cNvPr id="8" name="Tekstiruutu 7">
            <a:extLst>
              <a:ext uri="{FF2B5EF4-FFF2-40B4-BE49-F238E27FC236}">
                <a16:creationId xmlns:a16="http://schemas.microsoft.com/office/drawing/2014/main" id="{51194628-4442-9D1F-0EA7-F04469D93BFF}"/>
              </a:ext>
            </a:extLst>
          </p:cNvPr>
          <p:cNvSpPr txBox="1"/>
          <p:nvPr/>
        </p:nvSpPr>
        <p:spPr>
          <a:xfrm>
            <a:off x="10339754" y="3706441"/>
            <a:ext cx="1953846" cy="261610"/>
          </a:xfrm>
          <a:prstGeom prst="rect">
            <a:avLst/>
          </a:prstGeom>
          <a:noFill/>
        </p:spPr>
        <p:txBody>
          <a:bodyPr wrap="square" rtlCol="0">
            <a:spAutoFit/>
          </a:bodyPr>
          <a:lstStyle/>
          <a:p>
            <a:r>
              <a:rPr lang="fi-FI" sz="1100" b="1" dirty="0">
                <a:hlinkClick r:id="rId6"/>
              </a:rPr>
              <a:t>Kirkkopalvelut, 2019</a:t>
            </a:r>
            <a:endParaRPr lang="fi-FI" sz="1100" b="1" dirty="0"/>
          </a:p>
        </p:txBody>
      </p:sp>
      <p:pic>
        <p:nvPicPr>
          <p:cNvPr id="11" name="Kuva 10">
            <a:extLst>
              <a:ext uri="{FF2B5EF4-FFF2-40B4-BE49-F238E27FC236}">
                <a16:creationId xmlns:a16="http://schemas.microsoft.com/office/drawing/2014/main" id="{8F514D4F-5F90-8765-9725-4591A23D22B0}"/>
              </a:ext>
            </a:extLst>
          </p:cNvPr>
          <p:cNvPicPr>
            <a:picLocks noChangeAspect="1"/>
          </p:cNvPicPr>
          <p:nvPr/>
        </p:nvPicPr>
        <p:blipFill>
          <a:blip r:embed="rId7"/>
          <a:stretch>
            <a:fillRect/>
          </a:stretch>
        </p:blipFill>
        <p:spPr>
          <a:xfrm>
            <a:off x="8812178" y="4237864"/>
            <a:ext cx="2530059" cy="617273"/>
          </a:xfrm>
          <a:prstGeom prst="rect">
            <a:avLst/>
          </a:prstGeom>
        </p:spPr>
      </p:pic>
      <p:sp>
        <p:nvSpPr>
          <p:cNvPr id="6" name="Tekstiruutu 5">
            <a:extLst>
              <a:ext uri="{FF2B5EF4-FFF2-40B4-BE49-F238E27FC236}">
                <a16:creationId xmlns:a16="http://schemas.microsoft.com/office/drawing/2014/main" id="{C33557C7-6136-40C4-F50E-D3C6CB54E864}"/>
              </a:ext>
            </a:extLst>
          </p:cNvPr>
          <p:cNvSpPr txBox="1"/>
          <p:nvPr/>
        </p:nvSpPr>
        <p:spPr>
          <a:xfrm>
            <a:off x="211015" y="6448790"/>
            <a:ext cx="2930769" cy="246221"/>
          </a:xfrm>
          <a:prstGeom prst="rect">
            <a:avLst/>
          </a:prstGeom>
          <a:noFill/>
        </p:spPr>
        <p:txBody>
          <a:bodyPr wrap="square" rtlCol="0">
            <a:spAutoFit/>
          </a:bodyPr>
          <a:lstStyle/>
          <a:p>
            <a:r>
              <a:rPr lang="fi-FI" sz="1000" dirty="0"/>
              <a:t>Suomen evankelisluterilainen seurakunta, 2024. </a:t>
            </a:r>
          </a:p>
        </p:txBody>
      </p:sp>
    </p:spTree>
    <p:extLst>
      <p:ext uri="{BB962C8B-B14F-4D97-AF65-F5344CB8AC3E}">
        <p14:creationId xmlns:p14="http://schemas.microsoft.com/office/powerpoint/2010/main" val="421490113"/>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122DC8E-4A0F-24E4-B94F-EEA6A709D63A}"/>
              </a:ext>
            </a:extLst>
          </p:cNvPr>
          <p:cNvSpPr/>
          <p:nvPr/>
        </p:nvSpPr>
        <p:spPr>
          <a:xfrm>
            <a:off x="9191692" y="1558749"/>
            <a:ext cx="2647437" cy="1870251"/>
          </a:xfrm>
          <a:prstGeom prst="rect">
            <a:avLst/>
          </a:prstGeom>
          <a:ln w="190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79446" y="1054142"/>
            <a:ext cx="10135964" cy="4855315"/>
          </a:xfrm>
        </p:spPr>
        <p:txBody>
          <a:bodyPr vert="horz" lIns="91440" tIns="45720" rIns="91440" bIns="45720" rtlCol="0" anchor="t">
            <a:noAutofit/>
          </a:bodyPr>
          <a:lstStyle/>
          <a:p>
            <a:r>
              <a:rPr lang="fi-FI" sz="1200" b="1" dirty="0">
                <a:latin typeface="Aptos" panose="020B0004020202020204" pitchFamily="34" charset="0"/>
              </a:rPr>
              <a:t>Sosiaali- ja terveyspalveluista </a:t>
            </a:r>
            <a:r>
              <a:rPr lang="fi-FI" sz="1200" dirty="0">
                <a:latin typeface="Aptos" panose="020B0004020202020204" pitchFamily="34" charset="0"/>
              </a:rPr>
              <a:t>Pohjois-Pohjanmaalla vastaa hyvinvointialue </a:t>
            </a:r>
            <a:r>
              <a:rPr lang="fi-FI" sz="1200" dirty="0" err="1">
                <a:latin typeface="Aptos" panose="020B0004020202020204" pitchFamily="34" charset="0"/>
              </a:rPr>
              <a:t>Pohde</a:t>
            </a:r>
            <a:endParaRPr lang="fi-FI" sz="1200" dirty="0">
              <a:latin typeface="Aptos" panose="020B0004020202020204" pitchFamily="34" charset="0"/>
            </a:endParaRPr>
          </a:p>
          <a:p>
            <a:pPr>
              <a:lnSpc>
                <a:spcPct val="100000"/>
              </a:lnSpc>
              <a:spcBef>
                <a:spcPts val="0"/>
              </a:spcBef>
              <a:defRPr/>
            </a:pPr>
            <a:r>
              <a:rPr lang="fi-FI" sz="1200" b="1" dirty="0">
                <a:latin typeface="Aptos" panose="020B0004020202020204" pitchFamily="34" charset="0"/>
              </a:rPr>
              <a:t>Perheiden palvelutarpeet ovat lisääntyneet </a:t>
            </a:r>
            <a:r>
              <a:rPr lang="fi-FI" sz="1200" dirty="0">
                <a:latin typeface="Aptos" panose="020B0004020202020204" pitchFamily="34" charset="0"/>
              </a:rPr>
              <a:t>päihde- ja mielenterveyspalveluissa </a:t>
            </a:r>
          </a:p>
          <a:p>
            <a:pPr>
              <a:lnSpc>
                <a:spcPct val="100000"/>
              </a:lnSpc>
              <a:spcBef>
                <a:spcPts val="0"/>
              </a:spcBef>
              <a:defRPr/>
            </a:pPr>
            <a:r>
              <a:rPr lang="fi-FI" sz="1200" b="1" dirty="0">
                <a:latin typeface="Aptos" panose="020B0004020202020204" pitchFamily="34" charset="0"/>
              </a:rPr>
              <a:t>Aikuisten lisääntyneet </a:t>
            </a:r>
            <a:r>
              <a:rPr lang="fi-FI" sz="1200" dirty="0">
                <a:latin typeface="Aptos" panose="020B0004020202020204" pitchFamily="34" charset="0"/>
              </a:rPr>
              <a:t>mielenterveys- ja päihdeongelmat heijastuvat lasten ja nuorten palvelutarpeisiin</a:t>
            </a:r>
          </a:p>
          <a:p>
            <a:r>
              <a:rPr lang="fi-FI" sz="1200" b="1" dirty="0">
                <a:latin typeface="Aptos" panose="020B0004020202020204" pitchFamily="34" charset="0"/>
              </a:rPr>
              <a:t>Lapsiperheiden sosiaali- ja terveyspalvelut </a:t>
            </a:r>
          </a:p>
          <a:p>
            <a:pPr lvl="1"/>
            <a:r>
              <a:rPr lang="fi-FI" sz="1200" b="1" dirty="0">
                <a:latin typeface="Aptos" panose="020B0004020202020204" pitchFamily="34" charset="0"/>
              </a:rPr>
              <a:t>Neuvola</a:t>
            </a:r>
            <a:r>
              <a:rPr lang="fi-FI" sz="1200" dirty="0">
                <a:latin typeface="Aptos" panose="020B0004020202020204" pitchFamily="34" charset="0"/>
              </a:rPr>
              <a:t> (äitiys, lasten- ja perheneuvola) </a:t>
            </a:r>
          </a:p>
          <a:p>
            <a:pPr lvl="1"/>
            <a:r>
              <a:rPr lang="fi-FI" sz="1200" b="1" dirty="0">
                <a:latin typeface="Aptos" panose="020B0004020202020204" pitchFamily="34" charset="0"/>
              </a:rPr>
              <a:t>Kouluterveydenhoito</a:t>
            </a:r>
          </a:p>
          <a:p>
            <a:pPr lvl="1"/>
            <a:r>
              <a:rPr lang="fi-FI" sz="1200" b="1" dirty="0">
                <a:latin typeface="Aptos" panose="020B0004020202020204" pitchFamily="34" charset="0"/>
              </a:rPr>
              <a:t>Sosiaalipalvelut</a:t>
            </a:r>
          </a:p>
          <a:p>
            <a:pPr lvl="2"/>
            <a:r>
              <a:rPr lang="fi-FI" sz="1200" b="1" dirty="0">
                <a:latin typeface="Aptos" panose="020B0004020202020204" pitchFamily="34" charset="0"/>
              </a:rPr>
              <a:t>Lapsiperheiden palveluohjaus</a:t>
            </a:r>
            <a:r>
              <a:rPr lang="fi-FI" sz="1200" dirty="0">
                <a:latin typeface="Aptos" panose="020B0004020202020204" pitchFamily="34" charset="0"/>
              </a:rPr>
              <a:t> (neuvontaa asukkaille ja ammattilaisille)</a:t>
            </a:r>
          </a:p>
          <a:p>
            <a:pPr lvl="2"/>
            <a:r>
              <a:rPr lang="fi-FI" sz="1200" b="1" dirty="0">
                <a:latin typeface="Aptos" panose="020B0004020202020204" pitchFamily="34" charset="0"/>
              </a:rPr>
              <a:t>Lapsiperheiden sosiaalipalvelut </a:t>
            </a:r>
            <a:r>
              <a:rPr lang="fi-FI" sz="1200" dirty="0">
                <a:latin typeface="Aptos" panose="020B0004020202020204" pitchFamily="34" charset="0"/>
              </a:rPr>
              <a:t>(arjen erilaiset haasteet, mm. mielenterveys, jaksaminen, päihteet..)</a:t>
            </a:r>
          </a:p>
          <a:p>
            <a:pPr lvl="2"/>
            <a:r>
              <a:rPr lang="fi-FI" sz="1200" b="1" dirty="0">
                <a:latin typeface="Aptos" panose="020B0004020202020204" pitchFamily="34" charset="0"/>
              </a:rPr>
              <a:t>Kasvatus- ja perheneuvonta</a:t>
            </a:r>
          </a:p>
          <a:p>
            <a:pPr lvl="2"/>
            <a:r>
              <a:rPr lang="fi-FI" sz="1200" b="1" dirty="0">
                <a:latin typeface="Aptos" panose="020B0004020202020204" pitchFamily="34" charset="0"/>
              </a:rPr>
              <a:t>Palvelut kotiin </a:t>
            </a:r>
            <a:r>
              <a:rPr lang="fi-FI" sz="1200" dirty="0">
                <a:latin typeface="Aptos" panose="020B0004020202020204" pitchFamily="34" charset="0"/>
              </a:rPr>
              <a:t>(lapsiperheiden kotihoidon palvelu, perhetyö- ja perhekuntoutus)</a:t>
            </a:r>
          </a:p>
          <a:p>
            <a:pPr lvl="2"/>
            <a:r>
              <a:rPr lang="fi-FI" sz="1200" b="1" dirty="0">
                <a:latin typeface="Aptos" panose="020B0004020202020204" pitchFamily="34" charset="0"/>
              </a:rPr>
              <a:t>Lastensuojelu </a:t>
            </a:r>
          </a:p>
          <a:p>
            <a:pPr lvl="3"/>
            <a:r>
              <a:rPr lang="fi-FI" sz="1200" dirty="0">
                <a:latin typeface="Aptos" panose="020B0004020202020204" pitchFamily="34" charset="0"/>
              </a:rPr>
              <a:t>Perhehoito, neuvontaa, tukihenkilö ja perhetoimintaa, yhteydenotto sosiaalihuoltoon tai lastensuojeluilmoitus (ennakollinen, lapsi voi ilmoittaa, nimettömyys)</a:t>
            </a:r>
            <a:endParaRPr lang="fi-FI" sz="1300" dirty="0">
              <a:latin typeface="Aptos" panose="020B0004020202020204" pitchFamily="34" charset="0"/>
            </a:endParaRPr>
          </a:p>
          <a:p>
            <a:pPr lvl="1"/>
            <a:r>
              <a:rPr lang="fi-FI" sz="1200" b="1" dirty="0">
                <a:latin typeface="Aptos" panose="020B0004020202020204" pitchFamily="34" charset="0"/>
              </a:rPr>
              <a:t>Digitaalinen sote-keskus </a:t>
            </a:r>
            <a:r>
              <a:rPr lang="fi-FI" sz="1200" dirty="0">
                <a:latin typeface="Aptos" panose="020B0004020202020204" pitchFamily="34" charset="0"/>
              </a:rPr>
              <a:t>(mielenterveysongelmat, elämän kriisit, riskitasoinen rahapelaaminen tai päihteiden riskikäyttö..)</a:t>
            </a:r>
          </a:p>
          <a:p>
            <a:pPr lvl="2"/>
            <a:r>
              <a:rPr lang="fi-FI" sz="1000" dirty="0">
                <a:latin typeface="Aptos" panose="020B0004020202020204" pitchFamily="34" charset="0"/>
              </a:rPr>
              <a:t>Alavieskan, Haapajärven, Haapaveden, Kalajoen, Kärsämäen, Merijärven, Nivalan, Oulaisten, Oulun, Pyhäjoen, Pyhäjärven, Pyhännän, Raahen, Reisjärven, Sievin, Siikajoen ja Ylivieskan asukkaille.</a:t>
            </a:r>
          </a:p>
          <a:p>
            <a:pPr lvl="1"/>
            <a:r>
              <a:rPr lang="fi-FI" sz="1200" b="1" dirty="0">
                <a:latin typeface="Aptos" panose="020B0004020202020204" pitchFamily="34" charset="0"/>
              </a:rPr>
              <a:t>Mielenterveyschat</a:t>
            </a:r>
          </a:p>
          <a:p>
            <a:r>
              <a:rPr lang="fi-FI" sz="1200" b="1" dirty="0">
                <a:latin typeface="Aptos" panose="020B0004020202020204" pitchFamily="34" charset="0"/>
              </a:rPr>
              <a:t>Pohjois-Pohjanmaalla päihdepalveluiden pääpaino on avopalveluissa </a:t>
            </a:r>
            <a:r>
              <a:rPr lang="fi-FI" sz="1200" dirty="0">
                <a:latin typeface="Aptos" panose="020B0004020202020204" pitchFamily="34" charset="0"/>
              </a:rPr>
              <a:t>(AVI, 2023)</a:t>
            </a:r>
            <a:endParaRPr lang="fi-FI" sz="1200" b="1" dirty="0">
              <a:latin typeface="Aptos" panose="020B0004020202020204" pitchFamily="34" charset="0"/>
            </a:endParaRPr>
          </a:p>
          <a:p>
            <a:pPr lvl="1"/>
            <a:r>
              <a:rPr lang="fi-FI" sz="1200" dirty="0">
                <a:latin typeface="Aptos" panose="020B0004020202020204" pitchFamily="34" charset="0"/>
              </a:rPr>
              <a:t>Neuvonta ja ohjaus, avohoidon vastaanotot, päivätoiminta (ryhmäkuntoutus), asumispalvelut, korvaushoito, katkaisu- ja vieroitushoito</a:t>
            </a: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265859" y="360347"/>
            <a:ext cx="8243596" cy="461665"/>
          </a:xfrm>
          <a:prstGeom prst="rect">
            <a:avLst/>
          </a:prstGeom>
          <a:noFill/>
        </p:spPr>
        <p:txBody>
          <a:bodyPr wrap="square" rtlCol="0">
            <a:spAutoFit/>
          </a:bodyPr>
          <a:lstStyle/>
          <a:p>
            <a:pPr>
              <a:defRPr/>
            </a:pPr>
            <a:r>
              <a:rPr lang="fi-FI" sz="2400" b="1" dirty="0">
                <a:solidFill>
                  <a:srgbClr val="333333"/>
                </a:solidFill>
                <a:latin typeface="Aptos" panose="020B0004020202020204" pitchFamily="34" charset="0"/>
              </a:rPr>
              <a:t>Ehkäisevän päihdetyön palvelut: </a:t>
            </a:r>
            <a:r>
              <a:rPr lang="fi-FI" sz="2400" b="1" dirty="0" err="1">
                <a:solidFill>
                  <a:srgbClr val="333333"/>
                </a:solidFill>
                <a:latin typeface="Aptos" panose="020B0004020202020204" pitchFamily="34" charset="0"/>
              </a:rPr>
              <a:t>Pohde</a:t>
            </a:r>
            <a:r>
              <a:rPr lang="fi-FI" sz="2400" b="1" dirty="0">
                <a:solidFill>
                  <a:srgbClr val="333333"/>
                </a:solidFill>
                <a:latin typeface="Aptos" panose="020B0004020202020204" pitchFamily="34" charset="0"/>
              </a:rPr>
              <a:t>   </a:t>
            </a:r>
            <a:endParaRPr lang="fi-FI" sz="2400" b="1" i="0" dirty="0">
              <a:solidFill>
                <a:srgbClr val="333333"/>
              </a:solidFill>
              <a:effectLst/>
              <a:latin typeface="Aptos" panose="020B0004020202020204" pitchFamily="34" charset="0"/>
            </a:endParaRP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4"/>
          <a:stretch>
            <a:fillRect/>
          </a:stretch>
        </p:blipFill>
        <p:spPr>
          <a:xfrm>
            <a:off x="6223824" y="6236803"/>
            <a:ext cx="5968176" cy="523992"/>
          </a:xfrm>
          <a:prstGeom prst="rect">
            <a:avLst/>
          </a:prstGeom>
        </p:spPr>
      </p:pic>
      <p:pic>
        <p:nvPicPr>
          <p:cNvPr id="6" name="Kuva 5">
            <a:extLst>
              <a:ext uri="{FF2B5EF4-FFF2-40B4-BE49-F238E27FC236}">
                <a16:creationId xmlns:a16="http://schemas.microsoft.com/office/drawing/2014/main" id="{6F9D0703-908D-6751-EE44-CDE88749BE33}"/>
              </a:ext>
            </a:extLst>
          </p:cNvPr>
          <p:cNvPicPr>
            <a:picLocks noChangeAspect="1"/>
          </p:cNvPicPr>
          <p:nvPr/>
        </p:nvPicPr>
        <p:blipFill>
          <a:blip r:embed="rId5"/>
          <a:stretch>
            <a:fillRect/>
          </a:stretch>
        </p:blipFill>
        <p:spPr>
          <a:xfrm>
            <a:off x="9463389" y="306797"/>
            <a:ext cx="1844036" cy="989956"/>
          </a:xfrm>
          <a:prstGeom prst="rect">
            <a:avLst/>
          </a:prstGeom>
        </p:spPr>
      </p:pic>
      <p:sp>
        <p:nvSpPr>
          <p:cNvPr id="7" name="Tekstiruutu 6">
            <a:extLst>
              <a:ext uri="{FF2B5EF4-FFF2-40B4-BE49-F238E27FC236}">
                <a16:creationId xmlns:a16="http://schemas.microsoft.com/office/drawing/2014/main" id="{C91429DB-8905-DDA7-B077-EF81E0964387}"/>
              </a:ext>
            </a:extLst>
          </p:cNvPr>
          <p:cNvSpPr txBox="1"/>
          <p:nvPr/>
        </p:nvSpPr>
        <p:spPr>
          <a:xfrm>
            <a:off x="423333" y="6286183"/>
            <a:ext cx="2243667" cy="261610"/>
          </a:xfrm>
          <a:prstGeom prst="rect">
            <a:avLst/>
          </a:prstGeom>
          <a:noFill/>
        </p:spPr>
        <p:txBody>
          <a:bodyPr wrap="square" rtlCol="0">
            <a:spAutoFit/>
          </a:bodyPr>
          <a:lstStyle/>
          <a:p>
            <a:r>
              <a:rPr lang="fi-FI" sz="1100" dirty="0" err="1"/>
              <a:t>Pohde</a:t>
            </a:r>
            <a:r>
              <a:rPr lang="fi-FI" sz="1100" dirty="0"/>
              <a:t>, 2024</a:t>
            </a:r>
          </a:p>
        </p:txBody>
      </p:sp>
      <p:pic>
        <p:nvPicPr>
          <p:cNvPr id="9" name="Kuva 8">
            <a:extLst>
              <a:ext uri="{FF2B5EF4-FFF2-40B4-BE49-F238E27FC236}">
                <a16:creationId xmlns:a16="http://schemas.microsoft.com/office/drawing/2014/main" id="{F424488B-A7BE-098C-EE72-4D996DEAF7B7}"/>
              </a:ext>
            </a:extLst>
          </p:cNvPr>
          <p:cNvPicPr>
            <a:picLocks noChangeAspect="1"/>
          </p:cNvPicPr>
          <p:nvPr/>
        </p:nvPicPr>
        <p:blipFill>
          <a:blip r:embed="rId6"/>
          <a:stretch>
            <a:fillRect/>
          </a:stretch>
        </p:blipFill>
        <p:spPr>
          <a:xfrm>
            <a:off x="9257496" y="1623823"/>
            <a:ext cx="1943205" cy="1436542"/>
          </a:xfrm>
          <a:prstGeom prst="rect">
            <a:avLst/>
          </a:prstGeom>
        </p:spPr>
      </p:pic>
      <p:pic>
        <p:nvPicPr>
          <p:cNvPr id="8" name="Kuva 7">
            <a:extLst>
              <a:ext uri="{FF2B5EF4-FFF2-40B4-BE49-F238E27FC236}">
                <a16:creationId xmlns:a16="http://schemas.microsoft.com/office/drawing/2014/main" id="{04281CEA-66A3-7B02-416F-9D1B4923CF57}"/>
              </a:ext>
            </a:extLst>
          </p:cNvPr>
          <p:cNvPicPr>
            <a:picLocks noChangeAspect="1"/>
          </p:cNvPicPr>
          <p:nvPr/>
        </p:nvPicPr>
        <p:blipFill>
          <a:blip r:embed="rId7"/>
          <a:stretch>
            <a:fillRect/>
          </a:stretch>
        </p:blipFill>
        <p:spPr>
          <a:xfrm>
            <a:off x="9273388" y="3023974"/>
            <a:ext cx="2446028" cy="319295"/>
          </a:xfrm>
          <a:prstGeom prst="rect">
            <a:avLst/>
          </a:prstGeom>
        </p:spPr>
      </p:pic>
    </p:spTree>
    <p:extLst>
      <p:ext uri="{BB962C8B-B14F-4D97-AF65-F5344CB8AC3E}">
        <p14:creationId xmlns:p14="http://schemas.microsoft.com/office/powerpoint/2010/main" val="1067131693"/>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263938" y="396043"/>
            <a:ext cx="8243596" cy="461665"/>
          </a:xfrm>
          <a:prstGeom prst="rect">
            <a:avLst/>
          </a:prstGeom>
          <a:noFill/>
        </p:spPr>
        <p:txBody>
          <a:bodyPr wrap="square" rtlCol="0">
            <a:spAutoFit/>
          </a:bodyPr>
          <a:lstStyle/>
          <a:p>
            <a:pPr>
              <a:defRPr/>
            </a:pPr>
            <a:r>
              <a:rPr lang="fi-FI" sz="2400" b="1" i="0" dirty="0">
                <a:solidFill>
                  <a:srgbClr val="333333"/>
                </a:solidFill>
                <a:effectLst/>
                <a:latin typeface="Aptos" panose="020B0004020202020204" pitchFamily="34" charset="0"/>
              </a:rPr>
              <a:t>Vinkkejä ehkäisevään päihdetyöhön</a:t>
            </a: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4"/>
          <a:stretch>
            <a:fillRect/>
          </a:stretch>
        </p:blipFill>
        <p:spPr>
          <a:xfrm>
            <a:off x="6223824" y="6236803"/>
            <a:ext cx="5968176" cy="523992"/>
          </a:xfrm>
          <a:prstGeom prst="rect">
            <a:avLst/>
          </a:prstGeom>
        </p:spPr>
      </p:pic>
      <p:pic>
        <p:nvPicPr>
          <p:cNvPr id="8" name="Kuva 7">
            <a:extLst>
              <a:ext uri="{FF2B5EF4-FFF2-40B4-BE49-F238E27FC236}">
                <a16:creationId xmlns:a16="http://schemas.microsoft.com/office/drawing/2014/main" id="{6B9E98B4-E953-078C-7CB6-8EBE6D2871D1}"/>
              </a:ext>
            </a:extLst>
          </p:cNvPr>
          <p:cNvPicPr>
            <a:picLocks noChangeAspect="1"/>
          </p:cNvPicPr>
          <p:nvPr/>
        </p:nvPicPr>
        <p:blipFill>
          <a:blip r:embed="rId5"/>
          <a:stretch>
            <a:fillRect/>
          </a:stretch>
        </p:blipFill>
        <p:spPr>
          <a:xfrm>
            <a:off x="307541" y="1166775"/>
            <a:ext cx="6683319" cy="3696020"/>
          </a:xfrm>
          <a:prstGeom prst="rect">
            <a:avLst/>
          </a:prstGeom>
        </p:spPr>
      </p:pic>
      <p:pic>
        <p:nvPicPr>
          <p:cNvPr id="6" name="Kuva 5">
            <a:extLst>
              <a:ext uri="{FF2B5EF4-FFF2-40B4-BE49-F238E27FC236}">
                <a16:creationId xmlns:a16="http://schemas.microsoft.com/office/drawing/2014/main" id="{6EB4873F-2ACF-72DB-53F1-1EF0C2113890}"/>
              </a:ext>
            </a:extLst>
          </p:cNvPr>
          <p:cNvPicPr>
            <a:picLocks noChangeAspect="1"/>
          </p:cNvPicPr>
          <p:nvPr/>
        </p:nvPicPr>
        <p:blipFill>
          <a:blip r:embed="rId6"/>
          <a:stretch>
            <a:fillRect/>
          </a:stretch>
        </p:blipFill>
        <p:spPr>
          <a:xfrm>
            <a:off x="8285154" y="4416196"/>
            <a:ext cx="3716536" cy="1691665"/>
          </a:xfrm>
          <a:prstGeom prst="rect">
            <a:avLst/>
          </a:prstGeom>
        </p:spPr>
      </p:pic>
      <p:sp>
        <p:nvSpPr>
          <p:cNvPr id="9" name="Tekstiruutu 8">
            <a:extLst>
              <a:ext uri="{FF2B5EF4-FFF2-40B4-BE49-F238E27FC236}">
                <a16:creationId xmlns:a16="http://schemas.microsoft.com/office/drawing/2014/main" id="{9B51EAE1-D7D7-19B9-FA5B-D2189774E9BC}"/>
              </a:ext>
            </a:extLst>
          </p:cNvPr>
          <p:cNvSpPr txBox="1"/>
          <p:nvPr/>
        </p:nvSpPr>
        <p:spPr>
          <a:xfrm>
            <a:off x="417960" y="5950636"/>
            <a:ext cx="3001108" cy="369332"/>
          </a:xfrm>
          <a:prstGeom prst="rect">
            <a:avLst/>
          </a:prstGeom>
          <a:noFill/>
        </p:spPr>
        <p:txBody>
          <a:bodyPr wrap="square" rtlCol="0">
            <a:spAutoFit/>
          </a:bodyPr>
          <a:lstStyle/>
          <a:p>
            <a:r>
              <a:rPr lang="fi-FI" b="1" dirty="0"/>
              <a:t>Lapset puheeksi-menetelmä</a:t>
            </a:r>
          </a:p>
        </p:txBody>
      </p:sp>
      <p:sp>
        <p:nvSpPr>
          <p:cNvPr id="11" name="Tekstiruutu 10">
            <a:extLst>
              <a:ext uri="{FF2B5EF4-FFF2-40B4-BE49-F238E27FC236}">
                <a16:creationId xmlns:a16="http://schemas.microsoft.com/office/drawing/2014/main" id="{8DB57457-4ABA-C363-A85C-79B6A9A03B37}"/>
              </a:ext>
            </a:extLst>
          </p:cNvPr>
          <p:cNvSpPr txBox="1"/>
          <p:nvPr/>
        </p:nvSpPr>
        <p:spPr>
          <a:xfrm>
            <a:off x="11341290" y="4462039"/>
            <a:ext cx="1320800" cy="923330"/>
          </a:xfrm>
          <a:prstGeom prst="rect">
            <a:avLst/>
          </a:prstGeom>
          <a:noFill/>
        </p:spPr>
        <p:txBody>
          <a:bodyPr wrap="square" rtlCol="0">
            <a:spAutoFit/>
          </a:bodyPr>
          <a:lstStyle/>
          <a:p>
            <a:r>
              <a:rPr lang="fi-FI" dirty="0"/>
              <a:t>ENG</a:t>
            </a:r>
          </a:p>
          <a:p>
            <a:r>
              <a:rPr lang="fi-FI" dirty="0"/>
              <a:t>SVE </a:t>
            </a:r>
          </a:p>
          <a:p>
            <a:r>
              <a:rPr lang="fi-FI" dirty="0"/>
              <a:t>FIN</a:t>
            </a:r>
          </a:p>
        </p:txBody>
      </p:sp>
      <p:pic>
        <p:nvPicPr>
          <p:cNvPr id="13" name="Kuva 12">
            <a:extLst>
              <a:ext uri="{FF2B5EF4-FFF2-40B4-BE49-F238E27FC236}">
                <a16:creationId xmlns:a16="http://schemas.microsoft.com/office/drawing/2014/main" id="{C23124BE-14F0-AC8C-F12A-888485D76747}"/>
              </a:ext>
            </a:extLst>
          </p:cNvPr>
          <p:cNvPicPr>
            <a:picLocks noChangeAspect="1"/>
          </p:cNvPicPr>
          <p:nvPr/>
        </p:nvPicPr>
        <p:blipFill>
          <a:blip r:embed="rId7"/>
          <a:stretch>
            <a:fillRect/>
          </a:stretch>
        </p:blipFill>
        <p:spPr>
          <a:xfrm>
            <a:off x="9081254" y="1051971"/>
            <a:ext cx="3110746" cy="1185046"/>
          </a:xfrm>
          <a:prstGeom prst="rect">
            <a:avLst/>
          </a:prstGeom>
        </p:spPr>
      </p:pic>
      <p:pic>
        <p:nvPicPr>
          <p:cNvPr id="7" name="Kuva 6">
            <a:extLst>
              <a:ext uri="{FF2B5EF4-FFF2-40B4-BE49-F238E27FC236}">
                <a16:creationId xmlns:a16="http://schemas.microsoft.com/office/drawing/2014/main" id="{D1C7031B-AEE6-5B32-1360-40443973A81E}"/>
              </a:ext>
            </a:extLst>
          </p:cNvPr>
          <p:cNvPicPr>
            <a:picLocks noChangeAspect="1"/>
          </p:cNvPicPr>
          <p:nvPr/>
        </p:nvPicPr>
        <p:blipFill>
          <a:blip r:embed="rId8"/>
          <a:stretch>
            <a:fillRect/>
          </a:stretch>
        </p:blipFill>
        <p:spPr>
          <a:xfrm>
            <a:off x="9207912" y="2355884"/>
            <a:ext cx="2755008" cy="857113"/>
          </a:xfrm>
          <a:prstGeom prst="rect">
            <a:avLst/>
          </a:prstGeom>
        </p:spPr>
      </p:pic>
      <p:pic>
        <p:nvPicPr>
          <p:cNvPr id="10" name="Kuva 9">
            <a:extLst>
              <a:ext uri="{FF2B5EF4-FFF2-40B4-BE49-F238E27FC236}">
                <a16:creationId xmlns:a16="http://schemas.microsoft.com/office/drawing/2014/main" id="{85B884AF-4599-3703-C0AB-266CA5449A12}"/>
              </a:ext>
            </a:extLst>
          </p:cNvPr>
          <p:cNvPicPr>
            <a:picLocks noChangeAspect="1"/>
          </p:cNvPicPr>
          <p:nvPr/>
        </p:nvPicPr>
        <p:blipFill>
          <a:blip r:embed="rId9"/>
          <a:stretch>
            <a:fillRect/>
          </a:stretch>
        </p:blipFill>
        <p:spPr>
          <a:xfrm>
            <a:off x="1619634" y="4957007"/>
            <a:ext cx="1914500" cy="558396"/>
          </a:xfrm>
          <a:prstGeom prst="rect">
            <a:avLst/>
          </a:prstGeom>
        </p:spPr>
      </p:pic>
      <p:pic>
        <p:nvPicPr>
          <p:cNvPr id="12" name="Kuva 11">
            <a:extLst>
              <a:ext uri="{FF2B5EF4-FFF2-40B4-BE49-F238E27FC236}">
                <a16:creationId xmlns:a16="http://schemas.microsoft.com/office/drawing/2014/main" id="{6A9DE758-70A0-0F42-A668-81DBF52DAA4C}"/>
              </a:ext>
            </a:extLst>
          </p:cNvPr>
          <p:cNvPicPr>
            <a:picLocks noChangeAspect="1"/>
          </p:cNvPicPr>
          <p:nvPr/>
        </p:nvPicPr>
        <p:blipFill>
          <a:blip r:embed="rId10"/>
          <a:stretch>
            <a:fillRect/>
          </a:stretch>
        </p:blipFill>
        <p:spPr>
          <a:xfrm>
            <a:off x="320605" y="5486959"/>
            <a:ext cx="2367926" cy="408532"/>
          </a:xfrm>
          <a:prstGeom prst="rect">
            <a:avLst/>
          </a:prstGeom>
        </p:spPr>
      </p:pic>
      <p:pic>
        <p:nvPicPr>
          <p:cNvPr id="14" name="Kuva 13">
            <a:extLst>
              <a:ext uri="{FF2B5EF4-FFF2-40B4-BE49-F238E27FC236}">
                <a16:creationId xmlns:a16="http://schemas.microsoft.com/office/drawing/2014/main" id="{007775FD-6A3A-45E9-7BD4-0C32F26977B9}"/>
              </a:ext>
            </a:extLst>
          </p:cNvPr>
          <p:cNvPicPr>
            <a:picLocks noChangeAspect="1"/>
          </p:cNvPicPr>
          <p:nvPr/>
        </p:nvPicPr>
        <p:blipFill>
          <a:blip r:embed="rId11"/>
          <a:stretch>
            <a:fillRect/>
          </a:stretch>
        </p:blipFill>
        <p:spPr>
          <a:xfrm>
            <a:off x="7078807" y="3063636"/>
            <a:ext cx="2263336" cy="784928"/>
          </a:xfrm>
          <a:prstGeom prst="rect">
            <a:avLst/>
          </a:prstGeom>
        </p:spPr>
      </p:pic>
      <p:pic>
        <p:nvPicPr>
          <p:cNvPr id="16" name="Kuva 15">
            <a:extLst>
              <a:ext uri="{FF2B5EF4-FFF2-40B4-BE49-F238E27FC236}">
                <a16:creationId xmlns:a16="http://schemas.microsoft.com/office/drawing/2014/main" id="{915149AA-7F31-FCE1-29BD-AB78C982E777}"/>
              </a:ext>
            </a:extLst>
          </p:cNvPr>
          <p:cNvPicPr>
            <a:picLocks noChangeAspect="1"/>
          </p:cNvPicPr>
          <p:nvPr/>
        </p:nvPicPr>
        <p:blipFill>
          <a:blip r:embed="rId12"/>
          <a:stretch>
            <a:fillRect/>
          </a:stretch>
        </p:blipFill>
        <p:spPr>
          <a:xfrm>
            <a:off x="7211281" y="1729390"/>
            <a:ext cx="1635821" cy="1217676"/>
          </a:xfrm>
          <a:prstGeom prst="rect">
            <a:avLst/>
          </a:prstGeom>
        </p:spPr>
      </p:pic>
      <p:pic>
        <p:nvPicPr>
          <p:cNvPr id="15" name="Kuva 14">
            <a:extLst>
              <a:ext uri="{FF2B5EF4-FFF2-40B4-BE49-F238E27FC236}">
                <a16:creationId xmlns:a16="http://schemas.microsoft.com/office/drawing/2014/main" id="{90E3F846-8E33-3E3D-F858-9CE3ED2D1FDA}"/>
              </a:ext>
            </a:extLst>
          </p:cNvPr>
          <p:cNvPicPr>
            <a:picLocks noChangeAspect="1"/>
          </p:cNvPicPr>
          <p:nvPr/>
        </p:nvPicPr>
        <p:blipFill>
          <a:blip r:embed="rId13"/>
          <a:stretch>
            <a:fillRect/>
          </a:stretch>
        </p:blipFill>
        <p:spPr>
          <a:xfrm>
            <a:off x="8971211" y="3699203"/>
            <a:ext cx="2991709" cy="589732"/>
          </a:xfrm>
          <a:prstGeom prst="rect">
            <a:avLst/>
          </a:prstGeom>
        </p:spPr>
      </p:pic>
      <p:sp>
        <p:nvSpPr>
          <p:cNvPr id="17" name="Tekstiruutu 16">
            <a:extLst>
              <a:ext uri="{FF2B5EF4-FFF2-40B4-BE49-F238E27FC236}">
                <a16:creationId xmlns:a16="http://schemas.microsoft.com/office/drawing/2014/main" id="{94586B6E-2734-1FF1-BBAF-2D5C92E4066A}"/>
              </a:ext>
            </a:extLst>
          </p:cNvPr>
          <p:cNvSpPr txBox="1"/>
          <p:nvPr/>
        </p:nvSpPr>
        <p:spPr>
          <a:xfrm>
            <a:off x="245524" y="6537343"/>
            <a:ext cx="3053726" cy="261610"/>
          </a:xfrm>
          <a:prstGeom prst="rect">
            <a:avLst/>
          </a:prstGeom>
          <a:noFill/>
        </p:spPr>
        <p:txBody>
          <a:bodyPr wrap="square" rtlCol="0">
            <a:spAutoFit/>
          </a:bodyPr>
          <a:lstStyle/>
          <a:p>
            <a:r>
              <a:rPr lang="fi-FI" sz="1100" b="1" dirty="0"/>
              <a:t>Lähteet liitteissä linkkeineen</a:t>
            </a:r>
          </a:p>
        </p:txBody>
      </p:sp>
      <p:pic>
        <p:nvPicPr>
          <p:cNvPr id="3" name="Kuva 2">
            <a:extLst>
              <a:ext uri="{FF2B5EF4-FFF2-40B4-BE49-F238E27FC236}">
                <a16:creationId xmlns:a16="http://schemas.microsoft.com/office/drawing/2014/main" id="{29200F66-C3BF-CD31-342E-BEF0729FCD0F}"/>
              </a:ext>
            </a:extLst>
          </p:cNvPr>
          <p:cNvPicPr>
            <a:picLocks noChangeAspect="1"/>
          </p:cNvPicPr>
          <p:nvPr/>
        </p:nvPicPr>
        <p:blipFill>
          <a:blip r:embed="rId14"/>
          <a:stretch>
            <a:fillRect/>
          </a:stretch>
        </p:blipFill>
        <p:spPr>
          <a:xfrm>
            <a:off x="6223824" y="4712728"/>
            <a:ext cx="1799876" cy="1360751"/>
          </a:xfrm>
          <a:prstGeom prst="rect">
            <a:avLst/>
          </a:prstGeom>
        </p:spPr>
      </p:pic>
      <p:pic>
        <p:nvPicPr>
          <p:cNvPr id="19" name="Kuva 18">
            <a:extLst>
              <a:ext uri="{FF2B5EF4-FFF2-40B4-BE49-F238E27FC236}">
                <a16:creationId xmlns:a16="http://schemas.microsoft.com/office/drawing/2014/main" id="{32B9D581-91A3-2F9C-6AE6-7BBA18E4C1E1}"/>
              </a:ext>
            </a:extLst>
          </p:cNvPr>
          <p:cNvPicPr>
            <a:picLocks noChangeAspect="1"/>
          </p:cNvPicPr>
          <p:nvPr/>
        </p:nvPicPr>
        <p:blipFill>
          <a:blip r:embed="rId15"/>
          <a:stretch>
            <a:fillRect/>
          </a:stretch>
        </p:blipFill>
        <p:spPr>
          <a:xfrm>
            <a:off x="9516130" y="303699"/>
            <a:ext cx="1901869" cy="646745"/>
          </a:xfrm>
          <a:prstGeom prst="rect">
            <a:avLst/>
          </a:prstGeom>
        </p:spPr>
      </p:pic>
      <p:pic>
        <p:nvPicPr>
          <p:cNvPr id="21" name="Kuva 20">
            <a:extLst>
              <a:ext uri="{FF2B5EF4-FFF2-40B4-BE49-F238E27FC236}">
                <a16:creationId xmlns:a16="http://schemas.microsoft.com/office/drawing/2014/main" id="{4D725D41-AEF2-0CFA-8AF1-3836D7E3E885}"/>
              </a:ext>
            </a:extLst>
          </p:cNvPr>
          <p:cNvPicPr>
            <a:picLocks noChangeAspect="1"/>
          </p:cNvPicPr>
          <p:nvPr/>
        </p:nvPicPr>
        <p:blipFill>
          <a:blip r:embed="rId16"/>
          <a:stretch>
            <a:fillRect/>
          </a:stretch>
        </p:blipFill>
        <p:spPr>
          <a:xfrm>
            <a:off x="3649200" y="4995618"/>
            <a:ext cx="2344492" cy="1139684"/>
          </a:xfrm>
          <a:prstGeom prst="rect">
            <a:avLst/>
          </a:prstGeom>
        </p:spPr>
      </p:pic>
      <p:pic>
        <p:nvPicPr>
          <p:cNvPr id="23" name="Kuva 22">
            <a:extLst>
              <a:ext uri="{FF2B5EF4-FFF2-40B4-BE49-F238E27FC236}">
                <a16:creationId xmlns:a16="http://schemas.microsoft.com/office/drawing/2014/main" id="{13058B81-8CD5-8910-B4D5-6A068180C8DE}"/>
              </a:ext>
            </a:extLst>
          </p:cNvPr>
          <p:cNvPicPr>
            <a:picLocks noChangeAspect="1"/>
          </p:cNvPicPr>
          <p:nvPr/>
        </p:nvPicPr>
        <p:blipFill>
          <a:blip r:embed="rId17"/>
          <a:stretch>
            <a:fillRect/>
          </a:stretch>
        </p:blipFill>
        <p:spPr>
          <a:xfrm>
            <a:off x="7256503" y="606410"/>
            <a:ext cx="1888920" cy="818930"/>
          </a:xfrm>
          <a:prstGeom prst="rect">
            <a:avLst/>
          </a:prstGeom>
        </p:spPr>
      </p:pic>
      <p:pic>
        <p:nvPicPr>
          <p:cNvPr id="25" name="Kuva 24">
            <a:extLst>
              <a:ext uri="{FF2B5EF4-FFF2-40B4-BE49-F238E27FC236}">
                <a16:creationId xmlns:a16="http://schemas.microsoft.com/office/drawing/2014/main" id="{5F6758E0-90AA-F689-B234-F121383F1E55}"/>
              </a:ext>
            </a:extLst>
          </p:cNvPr>
          <p:cNvPicPr>
            <a:picLocks noChangeAspect="1"/>
          </p:cNvPicPr>
          <p:nvPr/>
        </p:nvPicPr>
        <p:blipFill>
          <a:blip r:embed="rId18"/>
          <a:stretch>
            <a:fillRect/>
          </a:stretch>
        </p:blipFill>
        <p:spPr>
          <a:xfrm>
            <a:off x="7123762" y="3983120"/>
            <a:ext cx="1623201" cy="579170"/>
          </a:xfrm>
          <a:prstGeom prst="rect">
            <a:avLst/>
          </a:prstGeom>
        </p:spPr>
      </p:pic>
    </p:spTree>
    <p:extLst>
      <p:ext uri="{BB962C8B-B14F-4D97-AF65-F5344CB8AC3E}">
        <p14:creationId xmlns:p14="http://schemas.microsoft.com/office/powerpoint/2010/main" val="3929301055"/>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18271" y="1097400"/>
            <a:ext cx="11126852" cy="5426089"/>
          </a:xfrm>
        </p:spPr>
        <p:txBody>
          <a:bodyPr vert="horz" lIns="91440" tIns="45720" rIns="91440" bIns="45720" rtlCol="0" anchor="t">
            <a:noAutofit/>
          </a:bodyPr>
          <a:lstStyle/>
          <a:p>
            <a:pPr>
              <a:lnSpc>
                <a:spcPct val="100000"/>
              </a:lnSpc>
              <a:spcBef>
                <a:spcPts val="0"/>
              </a:spcBef>
              <a:defRPr/>
            </a:pPr>
            <a:r>
              <a:rPr lang="fi-FI" sz="1300" b="1" dirty="0">
                <a:latin typeface="Aptos" panose="020B0004020202020204" pitchFamily="34" charset="0"/>
              </a:rPr>
              <a:t>Laki velvoittaa </a:t>
            </a:r>
            <a:r>
              <a:rPr lang="fi-FI" sz="1300" dirty="0">
                <a:latin typeface="Aptos" panose="020B0004020202020204" pitchFamily="34" charset="0"/>
              </a:rPr>
              <a:t>yhteistyöhön asukkaiden, yhteisöjen ja järjestöjen kanssa</a:t>
            </a:r>
          </a:p>
          <a:p>
            <a:pPr>
              <a:lnSpc>
                <a:spcPct val="100000"/>
              </a:lnSpc>
              <a:spcBef>
                <a:spcPts val="0"/>
              </a:spcBef>
              <a:defRPr/>
            </a:pPr>
            <a:endParaRPr lang="fi-FI" sz="1300"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Erilaisissa tilaisuuksissa ja tapahtumissa </a:t>
            </a:r>
            <a:r>
              <a:rPr lang="fi-FI" sz="1300" dirty="0">
                <a:latin typeface="Aptos" panose="020B0004020202020204" pitchFamily="34" charset="0"/>
              </a:rPr>
              <a:t>on tullut korostetusti vastaan yhteistyö ehkäisevän päihdetyön suhteen</a:t>
            </a:r>
          </a:p>
          <a:p>
            <a:pPr lvl="1">
              <a:lnSpc>
                <a:spcPct val="100000"/>
              </a:lnSpc>
              <a:spcBef>
                <a:spcPts val="0"/>
              </a:spcBef>
              <a:defRPr/>
            </a:pPr>
            <a:r>
              <a:rPr lang="fi-FI" sz="1200" dirty="0">
                <a:latin typeface="Aptos" panose="020B0004020202020204" pitchFamily="34" charset="0"/>
              </a:rPr>
              <a:t>THL ja </a:t>
            </a:r>
            <a:r>
              <a:rPr lang="fi-FI" sz="1200" dirty="0" err="1">
                <a:latin typeface="Aptos" panose="020B0004020202020204" pitchFamily="34" charset="0"/>
              </a:rPr>
              <a:t>Pohde</a:t>
            </a:r>
            <a:r>
              <a:rPr lang="fi-FI" sz="1200" dirty="0">
                <a:latin typeface="Aptos" panose="020B0004020202020204" pitchFamily="34" charset="0"/>
              </a:rPr>
              <a:t> toivoo yhteistyötä </a:t>
            </a:r>
          </a:p>
          <a:p>
            <a:pPr lvl="1">
              <a:lnSpc>
                <a:spcPct val="100000"/>
              </a:lnSpc>
              <a:spcBef>
                <a:spcPts val="0"/>
              </a:spcBef>
              <a:defRPr/>
            </a:pPr>
            <a:r>
              <a:rPr lang="fi-FI" sz="1200" dirty="0">
                <a:latin typeface="Aptos" panose="020B0004020202020204" pitchFamily="34" charset="0"/>
              </a:rPr>
              <a:t>Yhteistyö korvaa resurssin puutetta </a:t>
            </a:r>
            <a:endParaRPr lang="fi-FI" sz="1300" dirty="0">
              <a:latin typeface="Aptos" panose="020B0004020202020204" pitchFamily="34" charset="0"/>
            </a:endParaRPr>
          </a:p>
          <a:p>
            <a:pPr marL="0" indent="0">
              <a:lnSpc>
                <a:spcPct val="100000"/>
              </a:lnSpc>
              <a:spcBef>
                <a:spcPts val="0"/>
              </a:spcBef>
              <a:buNone/>
              <a:defRPr/>
            </a:pPr>
            <a:endParaRPr lang="fi-FI" sz="1300"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Kuntiin ja hyvinvointialueelle nimetään </a:t>
            </a:r>
            <a:r>
              <a:rPr lang="fi-FI" sz="1300" dirty="0">
                <a:latin typeface="Aptos" panose="020B0004020202020204" pitchFamily="34" charset="0"/>
              </a:rPr>
              <a:t>oma järjestökoordinaattori </a:t>
            </a:r>
          </a:p>
          <a:p>
            <a:pPr lvl="1">
              <a:lnSpc>
                <a:spcPct val="100000"/>
              </a:lnSpc>
              <a:spcBef>
                <a:spcPts val="0"/>
              </a:spcBef>
              <a:defRPr/>
            </a:pPr>
            <a:r>
              <a:rPr lang="fi-FI" sz="1200" dirty="0">
                <a:latin typeface="Aptos" panose="020B0004020202020204" pitchFamily="34" charset="0"/>
              </a:rPr>
              <a:t>Vastaavat järjestöyhteistyöstä ja tukevat alueen asukkaiden osallistumista</a:t>
            </a:r>
          </a:p>
          <a:p>
            <a:pPr lvl="1">
              <a:lnSpc>
                <a:spcPct val="100000"/>
              </a:lnSpc>
              <a:spcBef>
                <a:spcPts val="0"/>
              </a:spcBef>
              <a:defRPr/>
            </a:pPr>
            <a:r>
              <a:rPr lang="fi-FI" sz="1200" dirty="0" err="1">
                <a:latin typeface="Aptos" panose="020B0004020202020204" pitchFamily="34" charset="0"/>
              </a:rPr>
              <a:t>Pohteella</a:t>
            </a:r>
            <a:r>
              <a:rPr lang="fi-FI" sz="1200" dirty="0">
                <a:latin typeface="Aptos" panose="020B0004020202020204" pitchFamily="34" charset="0"/>
              </a:rPr>
              <a:t>: Helena Liimatainen (huolehtii myös seurakunnan kanssa toteutuvat yhteistyön) </a:t>
            </a:r>
          </a:p>
          <a:p>
            <a:pPr lvl="1">
              <a:lnSpc>
                <a:spcPct val="100000"/>
              </a:lnSpc>
              <a:spcBef>
                <a:spcPts val="0"/>
              </a:spcBef>
              <a:defRPr/>
            </a:pPr>
            <a:r>
              <a:rPr lang="fi-FI" sz="1200" dirty="0">
                <a:latin typeface="Aptos" panose="020B0004020202020204" pitchFamily="34" charset="0"/>
              </a:rPr>
              <a:t>Kunnissa eri variaatioita: </a:t>
            </a:r>
            <a:r>
              <a:rPr lang="fi-FI" sz="1200" dirty="0" err="1">
                <a:latin typeface="Aptos" panose="020B0004020202020204" pitchFamily="34" charset="0"/>
              </a:rPr>
              <a:t>hyte</a:t>
            </a:r>
            <a:r>
              <a:rPr lang="fi-FI" sz="1200" dirty="0">
                <a:latin typeface="Aptos" panose="020B0004020202020204" pitchFamily="34" charset="0"/>
              </a:rPr>
              <a:t>-koordinaattori, järjestökoordinaattori, vapaa-aikaohjaaja… </a:t>
            </a:r>
          </a:p>
          <a:p>
            <a:pPr lvl="1">
              <a:lnSpc>
                <a:spcPct val="100000"/>
              </a:lnSpc>
              <a:spcBef>
                <a:spcPts val="0"/>
              </a:spcBef>
              <a:defRPr/>
            </a:pPr>
            <a:endParaRPr lang="fi-FI" sz="1200" dirty="0">
              <a:latin typeface="Aptos" panose="020B0004020202020204" pitchFamily="34" charset="0"/>
            </a:endParaRPr>
          </a:p>
          <a:p>
            <a:pPr>
              <a:lnSpc>
                <a:spcPct val="100000"/>
              </a:lnSpc>
              <a:spcBef>
                <a:spcPts val="0"/>
              </a:spcBef>
              <a:defRPr/>
            </a:pPr>
            <a:r>
              <a:rPr lang="fi-FI" sz="1300" b="1" dirty="0" err="1">
                <a:latin typeface="Aptos" panose="020B0004020202020204" pitchFamily="34" charset="0"/>
              </a:rPr>
              <a:t>Pohteen</a:t>
            </a:r>
            <a:r>
              <a:rPr lang="fi-FI" sz="1300" b="1" dirty="0">
                <a:latin typeface="Aptos" panose="020B0004020202020204" pitchFamily="34" charset="0"/>
              </a:rPr>
              <a:t> järjestöyhdyshenkilöt </a:t>
            </a:r>
          </a:p>
          <a:p>
            <a:pPr lvl="1">
              <a:lnSpc>
                <a:spcPct val="100000"/>
              </a:lnSpc>
              <a:spcBef>
                <a:spcPts val="0"/>
              </a:spcBef>
              <a:defRPr/>
            </a:pPr>
            <a:r>
              <a:rPr lang="fi-FI" sz="1200" b="0" i="0" dirty="0">
                <a:effectLst/>
                <a:latin typeface="Inter"/>
              </a:rPr>
              <a:t>Järjestöyhdyshenkilöt edistävät järjestöjen ja seurakuntien yhteistyötä </a:t>
            </a:r>
            <a:r>
              <a:rPr lang="fi-FI" sz="1200" b="0" i="0" dirty="0" err="1">
                <a:effectLst/>
                <a:latin typeface="Inter"/>
              </a:rPr>
              <a:t>Pohteen</a:t>
            </a:r>
            <a:r>
              <a:rPr lang="fi-FI" sz="1200" b="0" i="0" dirty="0">
                <a:effectLst/>
                <a:latin typeface="Inter"/>
              </a:rPr>
              <a:t> kanssa eri paikkakunnilla</a:t>
            </a:r>
            <a:endParaRPr lang="fi-FI" sz="1200" dirty="0">
              <a:latin typeface="Aptos" panose="020B0004020202020204" pitchFamily="34" charset="0"/>
            </a:endParaRPr>
          </a:p>
          <a:p>
            <a:pPr marL="0" indent="0">
              <a:lnSpc>
                <a:spcPct val="100000"/>
              </a:lnSpc>
              <a:spcBef>
                <a:spcPts val="0"/>
              </a:spcBef>
              <a:buNone/>
              <a:defRPr/>
            </a:pPr>
            <a:endParaRPr lang="fi-FI" sz="1300" dirty="0">
              <a:latin typeface="Aptos" panose="020B0004020202020204" pitchFamily="34" charset="0"/>
              <a:hlinkClick r:id="rId3"/>
            </a:endParaRPr>
          </a:p>
          <a:p>
            <a:pPr>
              <a:lnSpc>
                <a:spcPct val="100000"/>
              </a:lnSpc>
              <a:spcBef>
                <a:spcPts val="0"/>
              </a:spcBef>
              <a:defRPr/>
            </a:pPr>
            <a:r>
              <a:rPr lang="fi-FI" sz="1300" b="1" dirty="0">
                <a:latin typeface="Aptos" panose="020B0004020202020204" pitchFamily="34" charset="0"/>
              </a:rPr>
              <a:t>Pakka-toimintamalli</a:t>
            </a:r>
            <a:r>
              <a:rPr lang="fi-FI" sz="1300" dirty="0">
                <a:latin typeface="Aptos" panose="020B0004020202020204" pitchFamily="34" charset="0"/>
              </a:rPr>
              <a:t> tukee yhteistyötä </a:t>
            </a:r>
            <a:r>
              <a:rPr lang="fi-FI" sz="800" dirty="0">
                <a:latin typeface="Aptos" panose="020B0004020202020204" pitchFamily="34" charset="0"/>
              </a:rPr>
              <a:t>(Ehyt ry, 2022)</a:t>
            </a:r>
          </a:p>
          <a:p>
            <a:pPr lvl="1">
              <a:lnSpc>
                <a:spcPct val="100000"/>
              </a:lnSpc>
              <a:spcBef>
                <a:spcPts val="0"/>
              </a:spcBef>
              <a:defRPr/>
            </a:pPr>
            <a:r>
              <a:rPr lang="fi-FI" sz="1200" dirty="0">
                <a:latin typeface="Aptos" panose="020B0004020202020204" pitchFamily="34" charset="0"/>
              </a:rPr>
              <a:t>Useampi kunta Pohjois-Pohjanmaalla toteuttaa PAKKA-toimintamallia ja tämä on hyväksi havaittu</a:t>
            </a:r>
          </a:p>
          <a:p>
            <a:pPr lvl="1">
              <a:lnSpc>
                <a:spcPct val="100000"/>
              </a:lnSpc>
              <a:spcBef>
                <a:spcPts val="0"/>
              </a:spcBef>
              <a:defRPr/>
            </a:pPr>
            <a:r>
              <a:rPr lang="fi-FI" sz="1200" dirty="0">
                <a:latin typeface="Aptos" panose="020B0004020202020204" pitchFamily="34" charset="0"/>
              </a:rPr>
              <a:t>Ehkäistään päihdehaittoja yhteisöllisesti, joka vaikuttaa päihteiden saatavuuteen </a:t>
            </a:r>
          </a:p>
          <a:p>
            <a:pPr marL="457200" lvl="1" indent="0">
              <a:lnSpc>
                <a:spcPct val="100000"/>
              </a:lnSpc>
              <a:spcBef>
                <a:spcPts val="0"/>
              </a:spcBef>
              <a:buNone/>
              <a:defRPr/>
            </a:pPr>
            <a:endParaRPr lang="fi-FI" sz="1400"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Yhteistyötä tehdään paljon järjestöjen kanssa </a:t>
            </a:r>
            <a:r>
              <a:rPr lang="fi-FI" sz="1300" dirty="0">
                <a:latin typeface="Aptos" panose="020B0004020202020204" pitchFamily="34" charset="0"/>
              </a:rPr>
              <a:t>(Ehyt ry) </a:t>
            </a:r>
          </a:p>
          <a:p>
            <a:pPr lvl="1">
              <a:lnSpc>
                <a:spcPct val="100000"/>
              </a:lnSpc>
              <a:spcBef>
                <a:spcPts val="0"/>
              </a:spcBef>
              <a:defRPr/>
            </a:pPr>
            <a:r>
              <a:rPr lang="fi-FI" sz="1200" dirty="0">
                <a:latin typeface="Aptos" panose="020B0004020202020204" pitchFamily="34" charset="0"/>
              </a:rPr>
              <a:t>Kunta päättää itse, minkä järjestön kanssa tekee yhteistyötä </a:t>
            </a:r>
          </a:p>
          <a:p>
            <a:pPr lvl="1">
              <a:lnSpc>
                <a:spcPct val="100000"/>
              </a:lnSpc>
              <a:spcBef>
                <a:spcPts val="0"/>
              </a:spcBef>
              <a:defRPr/>
            </a:pPr>
            <a:r>
              <a:rPr lang="fi-FI" sz="1200" dirty="0">
                <a:latin typeface="Aptos" panose="020B0004020202020204" pitchFamily="34" charset="0"/>
              </a:rPr>
              <a:t>Onhan kunnassasi jokin yhteistyötaho ehkäisevään päihdetyöhön? </a:t>
            </a:r>
          </a:p>
          <a:p>
            <a:pPr lvl="1">
              <a:lnSpc>
                <a:spcPct val="100000"/>
              </a:lnSpc>
              <a:spcBef>
                <a:spcPts val="0"/>
              </a:spcBef>
              <a:defRPr/>
            </a:pPr>
            <a:r>
              <a:rPr lang="fi-FI" sz="1200" dirty="0">
                <a:latin typeface="Aptos" panose="020B0004020202020204" pitchFamily="34" charset="0"/>
              </a:rPr>
              <a:t>Yhteistyötä voi lähteä luomaan Ehyt ry:n kanssa esim. Kumppanuussopimuksella (Haapavesi) </a:t>
            </a:r>
          </a:p>
          <a:p>
            <a:pPr lvl="1">
              <a:lnSpc>
                <a:spcPct val="100000"/>
              </a:lnSpc>
              <a:spcBef>
                <a:spcPts val="0"/>
              </a:spcBef>
              <a:defRPr/>
            </a:pPr>
            <a:endParaRPr lang="fi-FI" sz="1200" b="1"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Yhteistyötä ei kannata ajatella liian vaikeasti</a:t>
            </a:r>
          </a:p>
          <a:p>
            <a:pPr lvl="1">
              <a:lnSpc>
                <a:spcPct val="100000"/>
              </a:lnSpc>
              <a:spcBef>
                <a:spcPts val="0"/>
              </a:spcBef>
              <a:defRPr/>
            </a:pPr>
            <a:r>
              <a:rPr lang="fi-FI" sz="1200" dirty="0">
                <a:latin typeface="Inter"/>
              </a:rPr>
              <a:t>Pohdi lapsiperheiden tarpeita oman työsi kautta ja näin pääset yhteistyökumppanin jäljille </a:t>
            </a:r>
          </a:p>
          <a:p>
            <a:pPr lvl="1">
              <a:lnSpc>
                <a:spcPct val="100000"/>
              </a:lnSpc>
              <a:spcBef>
                <a:spcPts val="0"/>
              </a:spcBef>
              <a:defRPr/>
            </a:pPr>
            <a:r>
              <a:rPr lang="fi-FI" sz="1200" dirty="0">
                <a:latin typeface="Inter"/>
              </a:rPr>
              <a:t>Muista myös kysyä lapsiperheiden ajatuksia heitä koskettavista asioista </a:t>
            </a:r>
          </a:p>
          <a:p>
            <a:pPr marL="0" indent="0">
              <a:lnSpc>
                <a:spcPct val="100000"/>
              </a:lnSpc>
              <a:spcBef>
                <a:spcPts val="0"/>
              </a:spcBef>
              <a:buNone/>
              <a:defRPr/>
            </a:pPr>
            <a:endParaRPr lang="fi-FI" sz="1600" dirty="0">
              <a:latin typeface="Aptos" panose="020B0004020202020204" pitchFamily="34" charset="0"/>
            </a:endParaRPr>
          </a:p>
          <a:p>
            <a:pPr lvl="1">
              <a:lnSpc>
                <a:spcPct val="100000"/>
              </a:lnSpc>
              <a:spcBef>
                <a:spcPts val="0"/>
              </a:spcBef>
              <a:defRPr/>
            </a:pPr>
            <a:endParaRPr lang="fi-FI" sz="1100" dirty="0">
              <a:latin typeface="Aptos" panose="020B0004020202020204" pitchFamily="34" charset="0"/>
            </a:endParaRPr>
          </a:p>
          <a:p>
            <a:pPr marL="0" indent="0">
              <a:lnSpc>
                <a:spcPct val="100000"/>
              </a:lnSpc>
              <a:spcBef>
                <a:spcPts val="0"/>
              </a:spcBef>
              <a:buNone/>
              <a:defRPr/>
            </a:pPr>
            <a:endParaRPr lang="fi-FI" sz="1500" dirty="0">
              <a:solidFill>
                <a:srgbClr val="FF0000"/>
              </a:solidFill>
              <a:latin typeface="Aptos" panose="020B0004020202020204" pitchFamily="34" charset="0"/>
            </a:endParaRPr>
          </a:p>
          <a:p>
            <a:pPr lvl="1">
              <a:lnSpc>
                <a:spcPct val="100000"/>
              </a:lnSpc>
              <a:spcBef>
                <a:spcPts val="0"/>
              </a:spcBef>
              <a:defRPr/>
            </a:pPr>
            <a:endParaRPr lang="fi-FI" sz="1100" dirty="0">
              <a:latin typeface="Aptos" panose="020B0004020202020204" pitchFamily="34" charset="0"/>
            </a:endParaRPr>
          </a:p>
          <a:p>
            <a:pPr>
              <a:lnSpc>
                <a:spcPct val="100000"/>
              </a:lnSpc>
              <a:spcBef>
                <a:spcPts val="0"/>
              </a:spcBef>
              <a:defRPr/>
            </a:pPr>
            <a:endParaRPr lang="fi-FI" sz="1500" dirty="0">
              <a:latin typeface="Aptos" panose="020B0004020202020204" pitchFamily="34" charset="0"/>
            </a:endParaRPr>
          </a:p>
          <a:p>
            <a:pPr>
              <a:lnSpc>
                <a:spcPct val="100000"/>
              </a:lnSpc>
              <a:spcBef>
                <a:spcPts val="0"/>
              </a:spcBef>
              <a:defRPr/>
            </a:pPr>
            <a:endParaRPr lang="fi-FI" sz="1200" dirty="0">
              <a:latin typeface="Aptos" panose="020B0004020202020204" pitchFamily="34" charset="0"/>
            </a:endParaRPr>
          </a:p>
          <a:p>
            <a:pPr>
              <a:lnSpc>
                <a:spcPct val="100000"/>
              </a:lnSpc>
              <a:spcBef>
                <a:spcPts val="0"/>
              </a:spcBef>
              <a:defRPr/>
            </a:pPr>
            <a:endParaRPr lang="fi-FI" sz="1200" dirty="0">
              <a:latin typeface="Aptos" panose="020B0004020202020204" pitchFamily="34" charset="0"/>
              <a:hlinkClick r:id="rId3"/>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18271" y="402540"/>
            <a:ext cx="7443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400" b="1" dirty="0">
                <a:solidFill>
                  <a:prstClr val="black"/>
                </a:solidFill>
                <a:latin typeface="Calibri" panose="020F0502020204030204"/>
              </a:rPr>
              <a:t>Yhteistyö ehkäisevässä päihdetyössä</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5"/>
          <a:stretch>
            <a:fillRect/>
          </a:stretch>
        </p:blipFill>
        <p:spPr>
          <a:xfrm>
            <a:off x="6223824" y="6236803"/>
            <a:ext cx="5968176" cy="523992"/>
          </a:xfrm>
          <a:prstGeom prst="rect">
            <a:avLst/>
          </a:prstGeom>
        </p:spPr>
      </p:pic>
      <p:sp>
        <p:nvSpPr>
          <p:cNvPr id="3" name="Tekstiruutu 2">
            <a:extLst>
              <a:ext uri="{FF2B5EF4-FFF2-40B4-BE49-F238E27FC236}">
                <a16:creationId xmlns:a16="http://schemas.microsoft.com/office/drawing/2014/main" id="{999DC297-D60B-9D66-8DDF-726F768912D0}"/>
              </a:ext>
            </a:extLst>
          </p:cNvPr>
          <p:cNvSpPr txBox="1"/>
          <p:nvPr/>
        </p:nvSpPr>
        <p:spPr>
          <a:xfrm>
            <a:off x="159488" y="6356569"/>
            <a:ext cx="2838893" cy="369332"/>
          </a:xfrm>
          <a:prstGeom prst="rect">
            <a:avLst/>
          </a:prstGeom>
          <a:noFill/>
        </p:spPr>
        <p:txBody>
          <a:bodyPr wrap="square" rtlCol="0">
            <a:spAutoFit/>
          </a:bodyPr>
          <a:lstStyle/>
          <a:p>
            <a:r>
              <a:rPr lang="fi-FI" dirty="0"/>
              <a:t> </a:t>
            </a:r>
          </a:p>
        </p:txBody>
      </p:sp>
      <p:pic>
        <p:nvPicPr>
          <p:cNvPr id="9" name="Kuva 8">
            <a:extLst>
              <a:ext uri="{FF2B5EF4-FFF2-40B4-BE49-F238E27FC236}">
                <a16:creationId xmlns:a16="http://schemas.microsoft.com/office/drawing/2014/main" id="{A71B752D-CB8D-0A26-8733-2A597823A317}"/>
              </a:ext>
            </a:extLst>
          </p:cNvPr>
          <p:cNvPicPr>
            <a:picLocks noChangeAspect="1"/>
          </p:cNvPicPr>
          <p:nvPr/>
        </p:nvPicPr>
        <p:blipFill>
          <a:blip r:embed="rId6"/>
          <a:stretch>
            <a:fillRect/>
          </a:stretch>
        </p:blipFill>
        <p:spPr>
          <a:xfrm>
            <a:off x="8595044" y="1986722"/>
            <a:ext cx="2850079" cy="4047669"/>
          </a:xfrm>
          <a:prstGeom prst="rect">
            <a:avLst/>
          </a:prstGeom>
        </p:spPr>
      </p:pic>
      <p:pic>
        <p:nvPicPr>
          <p:cNvPr id="6" name="Kuva 5" descr="Kuva, joka sisältää kohteen halloween, kurpitsa, animaatio">
            <a:extLst>
              <a:ext uri="{FF2B5EF4-FFF2-40B4-BE49-F238E27FC236}">
                <a16:creationId xmlns:a16="http://schemas.microsoft.com/office/drawing/2014/main" id="{ECD11AC8-F592-78A2-F2C6-FE206ACDA138}"/>
              </a:ext>
            </a:extLst>
          </p:cNvPr>
          <p:cNvPicPr>
            <a:picLocks noChangeAspect="1"/>
          </p:cNvPicPr>
          <p:nvPr/>
        </p:nvPicPr>
        <p:blipFill rotWithShape="1">
          <a:blip r:embed="rId7">
            <a:extLst>
              <a:ext uri="{28A0092B-C50C-407E-A947-70E740481C1C}">
                <a14:useLocalDpi xmlns:a14="http://schemas.microsoft.com/office/drawing/2010/main" val="0"/>
              </a:ext>
            </a:extLst>
          </a:blip>
          <a:srcRect l="3778" t="50176" r="49105"/>
          <a:stretch/>
        </p:blipFill>
        <p:spPr>
          <a:xfrm>
            <a:off x="9964865" y="402540"/>
            <a:ext cx="2059418" cy="2177724"/>
          </a:xfrm>
          <a:prstGeom prst="rect">
            <a:avLst/>
          </a:prstGeom>
        </p:spPr>
      </p:pic>
    </p:spTree>
    <p:extLst>
      <p:ext uri="{BB962C8B-B14F-4D97-AF65-F5344CB8AC3E}">
        <p14:creationId xmlns:p14="http://schemas.microsoft.com/office/powerpoint/2010/main" val="2490561612"/>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412055" y="1136291"/>
            <a:ext cx="9325914" cy="5099697"/>
          </a:xfrm>
        </p:spPr>
        <p:txBody>
          <a:bodyPr vert="horz" lIns="91440" tIns="45720" rIns="91440" bIns="45720" rtlCol="0" anchor="t">
            <a:noAutofit/>
          </a:bodyPr>
          <a:lstStyle/>
          <a:p>
            <a:pPr algn="l">
              <a:buFont typeface="+mj-lt"/>
              <a:buAutoNum type="arabicPeriod"/>
            </a:pPr>
            <a:r>
              <a:rPr lang="fi-FI" sz="1300" b="1" i="0" dirty="0">
                <a:solidFill>
                  <a:srgbClr val="333333"/>
                </a:solidFill>
                <a:effectLst/>
                <a:latin typeface="Aptos" panose="020B0004020202020204" pitchFamily="34" charset="0"/>
              </a:rPr>
              <a:t>Ulkovälkkä-Akatemia (Team Nivala):</a:t>
            </a:r>
            <a:r>
              <a:rPr lang="fi-FI" sz="1300" b="0" i="0" dirty="0">
                <a:solidFill>
                  <a:srgbClr val="333333"/>
                </a:solidFill>
                <a:effectLst/>
                <a:latin typeface="Aptos" panose="020B0004020202020204" pitchFamily="34" charset="0"/>
              </a:rPr>
              <a:t> Matalan kynnyksen liikuntakonsepti yläasteikäisille, nuorten toiveita kuunnellen.</a:t>
            </a:r>
          </a:p>
          <a:p>
            <a:pPr algn="l">
              <a:buFont typeface="+mj-lt"/>
              <a:buAutoNum type="arabicPeriod"/>
            </a:pPr>
            <a:r>
              <a:rPr lang="fi-FI" sz="1300" b="1" i="0" dirty="0">
                <a:solidFill>
                  <a:srgbClr val="333333"/>
                </a:solidFill>
                <a:effectLst/>
                <a:latin typeface="Aptos" panose="020B0004020202020204" pitchFamily="34" charset="0"/>
              </a:rPr>
              <a:t>Halla-Peikon liikuntavuosi (Team Haapavesi):</a:t>
            </a:r>
            <a:r>
              <a:rPr lang="fi-FI" sz="1300" b="0" i="0" dirty="0">
                <a:solidFill>
                  <a:srgbClr val="333333"/>
                </a:solidFill>
                <a:effectLst/>
                <a:latin typeface="Aptos" panose="020B0004020202020204" pitchFamily="34" charset="0"/>
              </a:rPr>
              <a:t> Hauskojen maskottien ja liikuntatapahtumien avulla perheet saavat iloa liikkumisesta vuoden ympäri.</a:t>
            </a:r>
          </a:p>
          <a:p>
            <a:pPr algn="l">
              <a:buFont typeface="+mj-lt"/>
              <a:buAutoNum type="arabicPeriod"/>
            </a:pPr>
            <a:r>
              <a:rPr lang="fi-FI" sz="1300" b="1" i="0" dirty="0">
                <a:solidFill>
                  <a:srgbClr val="333333"/>
                </a:solidFill>
                <a:effectLst/>
                <a:latin typeface="Aptos" panose="020B0004020202020204" pitchFamily="34" charset="0"/>
              </a:rPr>
              <a:t>Perheliikuntaa Oulaisiin (Team Oulainen):</a:t>
            </a:r>
            <a:r>
              <a:rPr lang="fi-FI" sz="1300" b="0" i="0" dirty="0">
                <a:solidFill>
                  <a:srgbClr val="333333"/>
                </a:solidFill>
                <a:effectLst/>
                <a:latin typeface="Aptos" panose="020B0004020202020204" pitchFamily="34" charset="0"/>
              </a:rPr>
              <a:t> Vapaaehtoisvetoiset perheliikuntavuorot lasten ja vanhempien yhteisiin liikuntahetkiin. Tarkoitus saada toiminto myöhemmin kunnan vetämäksi. </a:t>
            </a:r>
          </a:p>
          <a:p>
            <a:pPr algn="l">
              <a:buFont typeface="+mj-lt"/>
              <a:buAutoNum type="arabicPeriod"/>
            </a:pPr>
            <a:r>
              <a:rPr lang="fi-FI" sz="1300" b="1" i="0" dirty="0">
                <a:solidFill>
                  <a:srgbClr val="333333"/>
                </a:solidFill>
                <a:effectLst/>
                <a:latin typeface="Aptos" panose="020B0004020202020204" pitchFamily="34" charset="0"/>
              </a:rPr>
              <a:t>Yhteisöllinen vuosikello (Team Merijärvi, Alavieska, Pyhäjärvi):</a:t>
            </a:r>
            <a:r>
              <a:rPr lang="fi-FI" sz="1300" b="0" i="0" dirty="0">
                <a:solidFill>
                  <a:srgbClr val="333333"/>
                </a:solidFill>
                <a:effectLst/>
                <a:latin typeface="Aptos" panose="020B0004020202020204" pitchFamily="34" charset="0"/>
              </a:rPr>
              <a:t> Vuosikello, joka vahvistaa alueen yhteisöllisyyttä ja tukee lapsiperheiden hyvinvointia</a:t>
            </a:r>
          </a:p>
          <a:p>
            <a:pPr algn="l">
              <a:buFont typeface="+mj-lt"/>
              <a:buAutoNum type="arabicPeriod"/>
            </a:pPr>
            <a:r>
              <a:rPr lang="fi-FI" sz="1300" b="1" i="0" dirty="0">
                <a:solidFill>
                  <a:srgbClr val="333333"/>
                </a:solidFill>
                <a:effectLst/>
                <a:latin typeface="Aptos" panose="020B0004020202020204" pitchFamily="34" charset="0"/>
              </a:rPr>
              <a:t>Kirjasto 2.0 (Team Kärsämäki):</a:t>
            </a:r>
            <a:r>
              <a:rPr lang="fi-FI" sz="1300" b="0" i="0" dirty="0">
                <a:solidFill>
                  <a:srgbClr val="333333"/>
                </a:solidFill>
                <a:effectLst/>
                <a:latin typeface="Aptos" panose="020B0004020202020204" pitchFamily="34" charset="0"/>
              </a:rPr>
              <a:t> Kirjastosta uuden ajan yhteisökeskus, joka tukee hyvinvointia ja oppimista ja josta voi lainata osaamista.</a:t>
            </a:r>
          </a:p>
          <a:p>
            <a:pPr algn="l">
              <a:buFont typeface="+mj-lt"/>
              <a:buAutoNum type="arabicPeriod"/>
            </a:pPr>
            <a:r>
              <a:rPr lang="fi-FI" sz="1300" b="1" i="0" dirty="0">
                <a:solidFill>
                  <a:srgbClr val="333333"/>
                </a:solidFill>
                <a:effectLst/>
                <a:latin typeface="Aptos" panose="020B0004020202020204" pitchFamily="34" charset="0"/>
              </a:rPr>
              <a:t>Lapsiperheiden kylätalkkari (Team Pyhäntä):</a:t>
            </a:r>
            <a:r>
              <a:rPr lang="fi-FI" sz="1300" b="0" i="0" dirty="0">
                <a:solidFill>
                  <a:srgbClr val="333333"/>
                </a:solidFill>
                <a:effectLst/>
                <a:latin typeface="Aptos" panose="020B0004020202020204" pitchFamily="34" charset="0"/>
              </a:rPr>
              <a:t> Satunnaista apua arkeen tarjoava käytännönläheinen tukipalvelu perheille.</a:t>
            </a:r>
          </a:p>
          <a:p>
            <a:pPr algn="l">
              <a:buFont typeface="+mj-lt"/>
              <a:buAutoNum type="arabicPeriod"/>
            </a:pPr>
            <a:r>
              <a:rPr lang="fi-FI" sz="1300" b="1" i="0" dirty="0">
                <a:solidFill>
                  <a:srgbClr val="333333"/>
                </a:solidFill>
                <a:effectLst/>
                <a:latin typeface="Aptos" panose="020B0004020202020204" pitchFamily="34" charset="0"/>
              </a:rPr>
              <a:t>Vanhemmuuden varaventtiili (Team Haapajärvi &amp; Reisjärvi):</a:t>
            </a:r>
            <a:r>
              <a:rPr lang="fi-FI" sz="1300" b="0" i="0" dirty="0">
                <a:solidFill>
                  <a:srgbClr val="333333"/>
                </a:solidFill>
                <a:effectLst/>
                <a:latin typeface="Aptos" panose="020B0004020202020204" pitchFamily="34" charset="0"/>
              </a:rPr>
              <a:t> Vertaistuki- ja arjenhallintakonsepti vanhemmuuden kuormituksen keventämiseksi.</a:t>
            </a:r>
          </a:p>
          <a:p>
            <a:pPr algn="l">
              <a:buFont typeface="+mj-lt"/>
              <a:buAutoNum type="arabicPeriod"/>
            </a:pPr>
            <a:r>
              <a:rPr lang="fi-FI" sz="1300" b="1" i="0" dirty="0">
                <a:solidFill>
                  <a:srgbClr val="333333"/>
                </a:solidFill>
                <a:effectLst/>
                <a:latin typeface="Aptos" panose="020B0004020202020204" pitchFamily="34" charset="0"/>
              </a:rPr>
              <a:t>Joulu-</a:t>
            </a:r>
            <a:r>
              <a:rPr lang="fi-FI" sz="1300" b="1" i="0" dirty="0" err="1">
                <a:solidFill>
                  <a:srgbClr val="333333"/>
                </a:solidFill>
                <a:effectLst/>
                <a:latin typeface="Aptos" panose="020B0004020202020204" pitchFamily="34" charset="0"/>
              </a:rPr>
              <a:t>Sammelin</a:t>
            </a:r>
            <a:r>
              <a:rPr lang="fi-FI" sz="1300" b="1" i="0" dirty="0">
                <a:solidFill>
                  <a:srgbClr val="333333"/>
                </a:solidFill>
                <a:effectLst/>
                <a:latin typeface="Aptos" panose="020B0004020202020204" pitchFamily="34" charset="0"/>
              </a:rPr>
              <a:t> joulupolku (Team Kuusamo 1):</a:t>
            </a:r>
            <a:r>
              <a:rPr lang="fi-FI" sz="1300" b="0" i="0" dirty="0">
                <a:solidFill>
                  <a:srgbClr val="333333"/>
                </a:solidFill>
                <a:effectLst/>
                <a:latin typeface="Aptos" panose="020B0004020202020204" pitchFamily="34" charset="0"/>
              </a:rPr>
              <a:t> Jouluelämys, joka tuo yhteisön yhteen tunnelmallisen polun ympärille.</a:t>
            </a:r>
          </a:p>
          <a:p>
            <a:pPr algn="l">
              <a:buFont typeface="+mj-lt"/>
              <a:buAutoNum type="arabicPeriod"/>
            </a:pPr>
            <a:r>
              <a:rPr lang="fi-FI" sz="1300" b="1" i="0" dirty="0">
                <a:solidFill>
                  <a:srgbClr val="333333"/>
                </a:solidFill>
                <a:effectLst/>
                <a:latin typeface="Aptos" panose="020B0004020202020204" pitchFamily="34" charset="0"/>
              </a:rPr>
              <a:t>Kuusamon vuosikello (Team Kuusamo 2):</a:t>
            </a:r>
            <a:r>
              <a:rPr lang="fi-FI" sz="1300" b="0" i="0" dirty="0">
                <a:solidFill>
                  <a:srgbClr val="333333"/>
                </a:solidFill>
                <a:effectLst/>
                <a:latin typeface="Aptos" panose="020B0004020202020204" pitchFamily="34" charset="0"/>
              </a:rPr>
              <a:t> Tapahtumakalenteri ja mobiilisovellus auttavat perheitä osallistumaan helposti alueen tarjontaan.</a:t>
            </a:r>
          </a:p>
          <a:p>
            <a:pPr algn="l">
              <a:buFont typeface="+mj-lt"/>
              <a:buAutoNum type="arabicPeriod"/>
            </a:pPr>
            <a:r>
              <a:rPr lang="fi-FI" sz="1300" b="1" i="0" dirty="0">
                <a:solidFill>
                  <a:srgbClr val="333333"/>
                </a:solidFill>
                <a:effectLst/>
                <a:latin typeface="Aptos" panose="020B0004020202020204" pitchFamily="34" charset="0"/>
              </a:rPr>
              <a:t>Vapaa-aikapalveluiden vuosikello (Team Muhos):</a:t>
            </a:r>
            <a:r>
              <a:rPr lang="fi-FI" sz="1300" b="0" i="0" dirty="0">
                <a:solidFill>
                  <a:srgbClr val="333333"/>
                </a:solidFill>
                <a:effectLst/>
                <a:latin typeface="Aptos" panose="020B0004020202020204" pitchFamily="34" charset="0"/>
              </a:rPr>
              <a:t> Selkeä ja helppokäyttöinen kooste kaikista vapaa-ajan palveluista.</a:t>
            </a:r>
          </a:p>
          <a:p>
            <a:pPr algn="l">
              <a:buFont typeface="+mj-lt"/>
              <a:buAutoNum type="arabicPeriod"/>
            </a:pPr>
            <a:r>
              <a:rPr lang="fi-FI" sz="1300" b="1" i="0" dirty="0">
                <a:solidFill>
                  <a:srgbClr val="333333"/>
                </a:solidFill>
                <a:effectLst/>
                <a:latin typeface="Aptos" panose="020B0004020202020204" pitchFamily="34" charset="0"/>
              </a:rPr>
              <a:t>Lapsiperheiden hyvinvointisuunnitelma (Team Utajärvi):</a:t>
            </a:r>
            <a:r>
              <a:rPr lang="fi-FI" sz="1300" b="0" i="0" dirty="0">
                <a:solidFill>
                  <a:srgbClr val="333333"/>
                </a:solidFill>
                <a:effectLst/>
                <a:latin typeface="Aptos" panose="020B0004020202020204" pitchFamily="34" charset="0"/>
              </a:rPr>
              <a:t> Kokonaisvaltainen suunnitelma, joka yhdistää eri toimijoiden tavoitteet ja resurssit lapsiperheiden tukemiseksi.</a:t>
            </a:r>
          </a:p>
          <a:p>
            <a:pPr algn="l">
              <a:buFont typeface="+mj-lt"/>
              <a:buAutoNum type="arabicPeriod"/>
            </a:pPr>
            <a:r>
              <a:rPr lang="fi-FI" sz="1300" b="1" i="0" dirty="0">
                <a:solidFill>
                  <a:srgbClr val="333333"/>
                </a:solidFill>
                <a:effectLst/>
                <a:latin typeface="Aptos" panose="020B0004020202020204" pitchFamily="34" charset="0"/>
              </a:rPr>
              <a:t>Hyvinvointitapahtuma lapsiperheille (Team Taivalkoski):</a:t>
            </a:r>
            <a:r>
              <a:rPr lang="fi-FI" sz="1300" b="0" i="0" dirty="0">
                <a:solidFill>
                  <a:srgbClr val="333333"/>
                </a:solidFill>
                <a:effectLst/>
                <a:latin typeface="Aptos" panose="020B0004020202020204" pitchFamily="34" charset="0"/>
              </a:rPr>
              <a:t> Yhteisöllinen tapahtuma, joka tarjoaa iloa ja tukea perheille.</a:t>
            </a:r>
          </a:p>
          <a:p>
            <a:pPr marL="0" indent="0">
              <a:lnSpc>
                <a:spcPct val="100000"/>
              </a:lnSpc>
              <a:spcBef>
                <a:spcPts val="0"/>
              </a:spcBef>
              <a:buNone/>
              <a:defRPr/>
            </a:pPr>
            <a:endParaRPr lang="fi-FI" sz="1600" dirty="0">
              <a:latin typeface="Aptos" panose="020B0004020202020204" pitchFamily="34" charset="0"/>
            </a:endParaRPr>
          </a:p>
          <a:p>
            <a:pPr lvl="1">
              <a:lnSpc>
                <a:spcPct val="100000"/>
              </a:lnSpc>
              <a:spcBef>
                <a:spcPts val="0"/>
              </a:spcBef>
              <a:defRPr/>
            </a:pPr>
            <a:endParaRPr lang="fi-FI" sz="1100" dirty="0">
              <a:latin typeface="Aptos" panose="020B0004020202020204" pitchFamily="34" charset="0"/>
            </a:endParaRPr>
          </a:p>
          <a:p>
            <a:pPr marL="0" indent="0">
              <a:lnSpc>
                <a:spcPct val="100000"/>
              </a:lnSpc>
              <a:spcBef>
                <a:spcPts val="0"/>
              </a:spcBef>
              <a:buNone/>
              <a:defRPr/>
            </a:pPr>
            <a:endParaRPr lang="fi-FI" sz="1500" dirty="0">
              <a:solidFill>
                <a:srgbClr val="FF0000"/>
              </a:solidFill>
              <a:latin typeface="Aptos" panose="020B0004020202020204" pitchFamily="34" charset="0"/>
            </a:endParaRPr>
          </a:p>
          <a:p>
            <a:pPr lvl="1">
              <a:lnSpc>
                <a:spcPct val="100000"/>
              </a:lnSpc>
              <a:spcBef>
                <a:spcPts val="0"/>
              </a:spcBef>
              <a:defRPr/>
            </a:pPr>
            <a:endParaRPr lang="fi-FI" sz="1100" dirty="0">
              <a:latin typeface="Aptos" panose="020B0004020202020204" pitchFamily="34" charset="0"/>
            </a:endParaRPr>
          </a:p>
          <a:p>
            <a:pPr>
              <a:lnSpc>
                <a:spcPct val="100000"/>
              </a:lnSpc>
              <a:spcBef>
                <a:spcPts val="0"/>
              </a:spcBef>
              <a:defRPr/>
            </a:pPr>
            <a:endParaRPr lang="fi-FI" sz="1500" dirty="0">
              <a:latin typeface="Aptos" panose="020B0004020202020204" pitchFamily="34" charset="0"/>
            </a:endParaRPr>
          </a:p>
          <a:p>
            <a:pPr>
              <a:lnSpc>
                <a:spcPct val="100000"/>
              </a:lnSpc>
              <a:spcBef>
                <a:spcPts val="0"/>
              </a:spcBef>
              <a:defRPr/>
            </a:pPr>
            <a:endParaRPr lang="fi-FI" sz="1200" dirty="0">
              <a:latin typeface="Aptos" panose="020B0004020202020204" pitchFamily="34" charset="0"/>
            </a:endParaRPr>
          </a:p>
          <a:p>
            <a:pPr>
              <a:lnSpc>
                <a:spcPct val="100000"/>
              </a:lnSpc>
              <a:spcBef>
                <a:spcPts val="0"/>
              </a:spcBef>
              <a:defRPr/>
            </a:pPr>
            <a:endParaRPr lang="fi-FI" sz="1200" dirty="0">
              <a:latin typeface="Aptos" panose="020B0004020202020204" pitchFamily="34" charset="0"/>
              <a:hlinkClick r:id="rId2"/>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18271" y="402540"/>
            <a:ext cx="90743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400" b="1" dirty="0">
                <a:solidFill>
                  <a:prstClr val="black"/>
                </a:solidFill>
                <a:latin typeface="Calibri" panose="020F0502020204030204"/>
              </a:rPr>
              <a:t>Yhteistyö Kohde-hankkeessa- nappaa idea omaan toimintaan! </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Kuva 5" descr="Kuva, joka sisältää kohteen halloween, kurpitsa, animaatio">
            <a:extLst>
              <a:ext uri="{FF2B5EF4-FFF2-40B4-BE49-F238E27FC236}">
                <a16:creationId xmlns:a16="http://schemas.microsoft.com/office/drawing/2014/main" id="{ECD11AC8-F592-78A2-F2C6-FE206ACDA138}"/>
              </a:ext>
            </a:extLst>
          </p:cNvPr>
          <p:cNvPicPr>
            <a:picLocks noChangeAspect="1"/>
          </p:cNvPicPr>
          <p:nvPr/>
        </p:nvPicPr>
        <p:blipFill rotWithShape="1">
          <a:blip r:embed="rId4">
            <a:extLst>
              <a:ext uri="{28A0092B-C50C-407E-A947-70E740481C1C}">
                <a14:useLocalDpi xmlns:a14="http://schemas.microsoft.com/office/drawing/2010/main" val="0"/>
              </a:ext>
            </a:extLst>
          </a:blip>
          <a:srcRect l="3778" t="50176" r="49105"/>
          <a:stretch/>
        </p:blipFill>
        <p:spPr>
          <a:xfrm>
            <a:off x="9737969" y="1135476"/>
            <a:ext cx="1985292" cy="2099339"/>
          </a:xfrm>
          <a:prstGeom prst="rect">
            <a:avLst/>
          </a:prstGeom>
        </p:spPr>
      </p:pic>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5"/>
          <a:stretch>
            <a:fillRect/>
          </a:stretch>
        </p:blipFill>
        <p:spPr>
          <a:xfrm>
            <a:off x="6223824" y="6236803"/>
            <a:ext cx="5968176" cy="523992"/>
          </a:xfrm>
          <a:prstGeom prst="rect">
            <a:avLst/>
          </a:prstGeom>
        </p:spPr>
      </p:pic>
      <p:sp>
        <p:nvSpPr>
          <p:cNvPr id="3" name="Tekstiruutu 2">
            <a:extLst>
              <a:ext uri="{FF2B5EF4-FFF2-40B4-BE49-F238E27FC236}">
                <a16:creationId xmlns:a16="http://schemas.microsoft.com/office/drawing/2014/main" id="{999DC297-D60B-9D66-8DDF-726F768912D0}"/>
              </a:ext>
            </a:extLst>
          </p:cNvPr>
          <p:cNvSpPr txBox="1"/>
          <p:nvPr/>
        </p:nvSpPr>
        <p:spPr>
          <a:xfrm>
            <a:off x="159488" y="6356569"/>
            <a:ext cx="2838893" cy="369332"/>
          </a:xfrm>
          <a:prstGeom prst="rect">
            <a:avLst/>
          </a:prstGeom>
          <a:noFill/>
        </p:spPr>
        <p:txBody>
          <a:bodyPr wrap="square" rtlCol="0">
            <a:spAutoFit/>
          </a:bodyPr>
          <a:lstStyle/>
          <a:p>
            <a:r>
              <a:rPr lang="fi-FI" dirty="0"/>
              <a:t> </a:t>
            </a:r>
          </a:p>
        </p:txBody>
      </p:sp>
    </p:spTree>
    <p:extLst>
      <p:ext uri="{BB962C8B-B14F-4D97-AF65-F5344CB8AC3E}">
        <p14:creationId xmlns:p14="http://schemas.microsoft.com/office/powerpoint/2010/main" val="1817283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21595" y="1828331"/>
            <a:ext cx="9458509" cy="4231758"/>
          </a:xfrm>
        </p:spPr>
        <p:txBody>
          <a:bodyPr vert="horz" lIns="91440" tIns="45720" rIns="91440" bIns="45720" rtlCol="0" anchor="t">
            <a:noAutofit/>
          </a:bodyPr>
          <a:lstStyle/>
          <a:p>
            <a:pPr lvl="1"/>
            <a:r>
              <a:rPr lang="fi-FI" sz="1600" b="1" dirty="0"/>
              <a:t>Käy kokeilemassa jotain mielenkiintoa herättänyttä käytännön vinkkiä, joka sopisi työsi tueksi. Linkit vinkeistä löydät liitteistä tai lähdeluettelosta.  </a:t>
            </a:r>
          </a:p>
          <a:p>
            <a:pPr marL="457200" lvl="1" indent="0">
              <a:buNone/>
            </a:pPr>
            <a:endParaRPr lang="fi-FI" sz="1600" b="1" dirty="0"/>
          </a:p>
          <a:p>
            <a:pPr lvl="1"/>
            <a:r>
              <a:rPr lang="fi-FI" sz="1600" b="1" dirty="0"/>
              <a:t>Poimi itsellesi koulutuksen sisällöistä ehkäisevän päihdetyön kartta, jota voit hyödyntää työssäsi</a:t>
            </a:r>
          </a:p>
          <a:p>
            <a:pPr lvl="2"/>
            <a:r>
              <a:rPr lang="fi-FI" sz="1600" dirty="0"/>
              <a:t>Mitkä ovat keskeisiä palveluita, joita voit hyödyntää työssäsi lapsiperheiden kanssa? </a:t>
            </a:r>
          </a:p>
          <a:p>
            <a:pPr lvl="2"/>
            <a:r>
              <a:rPr lang="fi-FI" sz="1600" dirty="0"/>
              <a:t>Jäikö joku puuttumaan? </a:t>
            </a:r>
          </a:p>
          <a:p>
            <a:pPr lvl="2"/>
            <a:r>
              <a:rPr lang="fi-FI" sz="1600" dirty="0"/>
              <a:t>Pääset katsomaan diat Kohde-hankkeen nettisivuilta: </a:t>
            </a:r>
          </a:p>
          <a:p>
            <a:pPr marL="1371600" lvl="3" indent="0">
              <a:buNone/>
            </a:pPr>
            <a:r>
              <a:rPr lang="fi-FI" sz="1400" dirty="0">
                <a:sym typeface="Wingdings" panose="05000000000000000000" pitchFamily="2" charset="2"/>
              </a:rPr>
              <a:t> </a:t>
            </a:r>
            <a:r>
              <a:rPr lang="fi-FI" sz="1400" dirty="0"/>
              <a:t>kohde.diak.fi </a:t>
            </a:r>
          </a:p>
          <a:p>
            <a:pPr lvl="4"/>
            <a:r>
              <a:rPr lang="fi-FI" sz="1400" dirty="0"/>
              <a:t>”Materiaalit” </a:t>
            </a:r>
          </a:p>
          <a:p>
            <a:pPr lvl="4"/>
            <a:r>
              <a:rPr lang="fi-FI" sz="1400" dirty="0"/>
              <a:t>”Päihteiden käytön ennaltaehkäisy”</a:t>
            </a:r>
          </a:p>
          <a:p>
            <a:pPr lvl="5"/>
            <a:r>
              <a:rPr lang="fi-FI" sz="1400" dirty="0"/>
              <a:t>”Näe hyvä perheissä!-materiaalit (PDF)”</a:t>
            </a:r>
          </a:p>
          <a:p>
            <a:pPr marL="914400" lvl="2" indent="0">
              <a:buNone/>
            </a:pPr>
            <a:endParaRPr lang="fi-FI" dirty="0"/>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111" y="623680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430739" y="797911"/>
            <a:ext cx="56652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prstClr val="black"/>
                </a:solidFill>
                <a:effectLst/>
                <a:uLnTx/>
                <a:uFillTx/>
                <a:latin typeface="Calibri" panose="020F0502020204030204"/>
                <a:ea typeface="+mn-ea"/>
                <a:cs typeface="+mn-cs"/>
              </a:rPr>
              <a:t>Jälkitehtävä</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Kuva 5">
            <a:extLst>
              <a:ext uri="{FF2B5EF4-FFF2-40B4-BE49-F238E27FC236}">
                <a16:creationId xmlns:a16="http://schemas.microsoft.com/office/drawing/2014/main" id="{B0C17123-AC5A-E17F-CADB-048314E95DA2}"/>
              </a:ext>
            </a:extLst>
          </p:cNvPr>
          <p:cNvPicPr>
            <a:picLocks noChangeAspect="1"/>
          </p:cNvPicPr>
          <p:nvPr/>
        </p:nvPicPr>
        <p:blipFill>
          <a:blip r:embed="rId3"/>
          <a:stretch>
            <a:fillRect/>
          </a:stretch>
        </p:blipFill>
        <p:spPr>
          <a:xfrm>
            <a:off x="6123894" y="6212113"/>
            <a:ext cx="5968176" cy="523992"/>
          </a:xfrm>
          <a:prstGeom prst="rect">
            <a:avLst/>
          </a:prstGeom>
        </p:spPr>
      </p:pic>
      <p:pic>
        <p:nvPicPr>
          <p:cNvPr id="3" name="Kuva 2" descr="Kuva, joka sisältää kohteen halloween, kurpitsa, animaatio">
            <a:extLst>
              <a:ext uri="{FF2B5EF4-FFF2-40B4-BE49-F238E27FC236}">
                <a16:creationId xmlns:a16="http://schemas.microsoft.com/office/drawing/2014/main" id="{3DCEA116-1066-EAAF-C1B4-2CF6B7061FD3}"/>
              </a:ext>
            </a:extLst>
          </p:cNvPr>
          <p:cNvPicPr>
            <a:picLocks noChangeAspect="1"/>
          </p:cNvPicPr>
          <p:nvPr/>
        </p:nvPicPr>
        <p:blipFill rotWithShape="1">
          <a:blip r:embed="rId4">
            <a:extLst>
              <a:ext uri="{28A0092B-C50C-407E-A947-70E740481C1C}">
                <a14:useLocalDpi xmlns:a14="http://schemas.microsoft.com/office/drawing/2010/main" val="0"/>
              </a:ext>
            </a:extLst>
          </a:blip>
          <a:srcRect l="3778" t="50176" r="49105"/>
          <a:stretch/>
        </p:blipFill>
        <p:spPr>
          <a:xfrm>
            <a:off x="9300308" y="3533573"/>
            <a:ext cx="2641513" cy="2793258"/>
          </a:xfrm>
          <a:prstGeom prst="rect">
            <a:avLst/>
          </a:prstGeom>
        </p:spPr>
      </p:pic>
    </p:spTree>
    <p:extLst>
      <p:ext uri="{BB962C8B-B14F-4D97-AF65-F5344CB8AC3E}">
        <p14:creationId xmlns:p14="http://schemas.microsoft.com/office/powerpoint/2010/main" val="192567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430739" y="929089"/>
            <a:ext cx="10248276" cy="4877741"/>
          </a:xfrm>
        </p:spPr>
        <p:txBody>
          <a:bodyPr vert="horz" lIns="91440" tIns="45720" rIns="91440" bIns="45720" rtlCol="0" anchor="t">
            <a:noAutofit/>
          </a:bodyPr>
          <a:lstStyle/>
          <a:p>
            <a:pPr>
              <a:lnSpc>
                <a:spcPct val="100000"/>
              </a:lnSpc>
              <a:spcAft>
                <a:spcPts val="800"/>
              </a:spcAft>
            </a:pPr>
            <a:r>
              <a:rPr lang="fi-FI" sz="1000" dirty="0">
                <a:latin typeface="Aptos" panose="020B0004020202020204" pitchFamily="34" charset="0"/>
              </a:rPr>
              <a:t>Aluehallintovirasto. 2023.</a:t>
            </a:r>
            <a:r>
              <a:rPr lang="fi-FI" sz="1000" dirty="0"/>
              <a:t> Ehkäisevä päihdetyö Pohjois-Suomen aluehallintoviraston toimialueen kunnissa vuonna 2023. </a:t>
            </a:r>
            <a:r>
              <a:rPr lang="fi-FI" sz="1000" dirty="0">
                <a:latin typeface="Aptos" panose="020B0004020202020204" pitchFamily="34" charset="0"/>
              </a:rPr>
              <a:t> </a:t>
            </a:r>
            <a:r>
              <a:rPr lang="fi-FI" sz="1000" dirty="0">
                <a:latin typeface="Aptos" panose="020B0004020202020204" pitchFamily="34" charset="0"/>
                <a:hlinkClick r:id="rId2"/>
              </a:rPr>
              <a:t>https://avi.fi/documents/25266232/147850625/Julkaisu-185_EPT+kunnissa_PSAVI_raportti_2023.pdf/edc1825c-2d5c-4c61-4d6d-374be42486db/Julkaisu-185_EPT+kunnissa_PSAVI_raportti_2023.pdf?t=1696308196419</a:t>
            </a:r>
            <a:r>
              <a:rPr lang="fi-FI" sz="1000" dirty="0">
                <a:latin typeface="Aptos" panose="020B0004020202020204" pitchFamily="34" charset="0"/>
              </a:rPr>
              <a:t> </a:t>
            </a:r>
            <a:endParaRPr lang="fi-FI"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fi-FI" sz="1000" kern="100" dirty="0">
                <a:effectLst/>
                <a:latin typeface="Aptos" panose="020B0004020202020204" pitchFamily="34" charset="0"/>
                <a:ea typeface="Aptos" panose="020B0004020202020204" pitchFamily="34" charset="0"/>
                <a:cs typeface="Times New Roman" panose="02020603050405020304" pitchFamily="18" charset="0"/>
              </a:rPr>
              <a:t>Ehyt ry. 2024. Ammattikasvattaja ja ehkäisevä päihdetyö – käytännön vinkkejä työhön.  </a:t>
            </a:r>
            <a:r>
              <a:rPr lang="fi-FI" sz="1000" kern="100" dirty="0">
                <a:effectLst/>
                <a:latin typeface="Aptos" panose="020B0004020202020204" pitchFamily="34" charset="0"/>
                <a:ea typeface="Aptos" panose="020B0004020202020204" pitchFamily="34" charset="0"/>
                <a:cs typeface="Times New Roman" panose="02020603050405020304" pitchFamily="18" charset="0"/>
                <a:hlinkClick r:id="rId3"/>
              </a:rPr>
              <a:t>https://ehyt.fi/paihde-peli-info/tukea-eri-elamantilanteisiin/ammattikasvattaja-ja-ehkaiseva-paihdetyo/</a:t>
            </a:r>
            <a:r>
              <a:rPr lang="fi-FI" sz="10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000" kern="100" dirty="0">
                <a:latin typeface="Aptos" panose="020B0004020202020204" pitchFamily="34" charset="0"/>
                <a:ea typeface="Aptos" panose="020B0004020202020204" pitchFamily="34" charset="0"/>
                <a:cs typeface="Times New Roman" panose="02020603050405020304" pitchFamily="18" charset="0"/>
              </a:rPr>
              <a:t>Ehyt ry. 2024. Kulttuurisensitiivinen ehkäisevä päihdetyö. </a:t>
            </a:r>
            <a:r>
              <a:rPr lang="fi-FI" sz="1000" kern="100" dirty="0">
                <a:latin typeface="Aptos" panose="020B0004020202020204" pitchFamily="34" charset="0"/>
                <a:ea typeface="Aptos" panose="020B0004020202020204" pitchFamily="34" charset="0"/>
                <a:cs typeface="Times New Roman" panose="02020603050405020304" pitchFamily="18" charset="0"/>
                <a:hlinkClick r:id="rId4"/>
              </a:rPr>
              <a:t>https://ehyt.fi/paihde-peli-info/mita-on-ehkaiseva-paihdetyo/kulttuurisensitiivinen-ehkaiseva-tyo/</a:t>
            </a:r>
            <a:endParaRPr lang="fi-FI"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fi-FI" sz="1000" kern="100" dirty="0">
                <a:latin typeface="Aptos" panose="020B0004020202020204" pitchFamily="34" charset="0"/>
                <a:ea typeface="Aptos" panose="020B0004020202020204" pitchFamily="34" charset="0"/>
                <a:cs typeface="Times New Roman" panose="02020603050405020304" pitchFamily="18" charset="0"/>
              </a:rPr>
              <a:t>Ehyt ry. 2024. Ratkaisuja kunnille ja hyvinvointialueille. </a:t>
            </a:r>
            <a:r>
              <a:rPr lang="fi-FI" sz="1000" kern="100" dirty="0">
                <a:latin typeface="Aptos" panose="020B0004020202020204" pitchFamily="34" charset="0"/>
                <a:ea typeface="Aptos" panose="020B0004020202020204" pitchFamily="34" charset="0"/>
                <a:cs typeface="Times New Roman" panose="02020603050405020304" pitchFamily="18" charset="0"/>
                <a:hlinkClick r:id="rId5"/>
              </a:rPr>
              <a:t>https://ehyt.fi/vaikuttamistyo/ratkaisuja-kunnille-ja-hyvinvointialueille/</a:t>
            </a:r>
            <a:r>
              <a:rPr lang="fi-FI" sz="10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000" kern="100" dirty="0">
                <a:latin typeface="Aptos" panose="020B0004020202020204" pitchFamily="34" charset="0"/>
                <a:ea typeface="Aptos" panose="020B0004020202020204" pitchFamily="34" charset="0"/>
                <a:cs typeface="Times New Roman" panose="02020603050405020304" pitchFamily="18" charset="0"/>
              </a:rPr>
              <a:t>Ehyt ry. 2022.</a:t>
            </a:r>
            <a:r>
              <a:rPr lang="fi-FI" sz="1000" dirty="0"/>
              <a:t> </a:t>
            </a:r>
            <a:r>
              <a:rPr lang="fi-FI" sz="1000" dirty="0">
                <a:latin typeface="Aptos" panose="020B0004020202020204" pitchFamily="34" charset="0"/>
              </a:rPr>
              <a:t>Mitä on ehkäisevä päihdetyö? Opas kunta- ja aluevaltuutetuille. </a:t>
            </a:r>
            <a:r>
              <a:rPr lang="fi-FI" sz="1000" kern="100" dirty="0">
                <a:latin typeface="Aptos" panose="020B0004020202020204" pitchFamily="34" charset="0"/>
                <a:ea typeface="Aptos" panose="020B0004020202020204" pitchFamily="34" charset="0"/>
                <a:cs typeface="Times New Roman" panose="02020603050405020304" pitchFamily="18" charset="0"/>
              </a:rPr>
              <a:t> </a:t>
            </a:r>
            <a:r>
              <a:rPr lang="fi-FI" sz="1000" kern="100" dirty="0">
                <a:latin typeface="Aptos" panose="020B0004020202020204" pitchFamily="34" charset="0"/>
                <a:ea typeface="Aptos" panose="020B0004020202020204" pitchFamily="34" charset="0"/>
                <a:cs typeface="Times New Roman" panose="02020603050405020304" pitchFamily="18" charset="0"/>
                <a:hlinkClick r:id="rId6"/>
              </a:rPr>
              <a:t>https://ehyt.fi/wp-content/uploads/2022/05/Mita-on-ehkaiseva-paihdetyo-opas-kunta-ja-aluevaltuutetuille-2022-web-s.pdf</a:t>
            </a:r>
            <a:r>
              <a:rPr lang="fi-FI" sz="10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000" kern="100" dirty="0">
                <a:latin typeface="Aptos" panose="020B0004020202020204" pitchFamily="34" charset="0"/>
                <a:ea typeface="Aptos" panose="020B0004020202020204" pitchFamily="34" charset="0"/>
                <a:cs typeface="Times New Roman" panose="02020603050405020304" pitchFamily="18" charset="0"/>
              </a:rPr>
              <a:t>Ehyt ry. 2024. Valmentaja, tue nuoren urheilijan päihteettömyyttä. </a:t>
            </a:r>
            <a:r>
              <a:rPr lang="fi-FI" sz="1000" kern="100" dirty="0">
                <a:latin typeface="Aptos" panose="020B0004020202020204" pitchFamily="34" charset="0"/>
                <a:ea typeface="Aptos" panose="020B0004020202020204" pitchFamily="34" charset="0"/>
                <a:cs typeface="Times New Roman" panose="02020603050405020304" pitchFamily="18" charset="0"/>
                <a:hlinkClick r:id="rId7"/>
              </a:rPr>
              <a:t>https://ehyt.fi/paihde-peli-info/tukea-eri-elamantilanteisiin/valmentaja-tue-nuoren-urheilijan-paihteettomyytta/</a:t>
            </a:r>
            <a:r>
              <a:rPr lang="fi-FI" sz="10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000" kern="100" dirty="0">
                <a:effectLst/>
                <a:latin typeface="Aptos" panose="020B0004020202020204" pitchFamily="34" charset="0"/>
                <a:ea typeface="Aptos" panose="020B0004020202020204" pitchFamily="34" charset="0"/>
                <a:cs typeface="Times New Roman" panose="02020603050405020304" pitchFamily="18" charset="0"/>
              </a:rPr>
              <a:t>Ensi- ja turvakotien liitto. 2024. Tukea ammattilaisille. </a:t>
            </a:r>
            <a:r>
              <a:rPr lang="fi-FI" sz="1000" kern="100" dirty="0">
                <a:effectLst/>
                <a:latin typeface="Aptos" panose="020B0004020202020204" pitchFamily="34" charset="0"/>
                <a:ea typeface="Aptos" panose="020B0004020202020204" pitchFamily="34" charset="0"/>
                <a:cs typeface="Times New Roman" panose="02020603050405020304" pitchFamily="18" charset="0"/>
                <a:hlinkClick r:id="rId8"/>
              </a:rPr>
              <a:t>https://ensijaturvakotienliitto.fi/tukea-ammattilaiselle/</a:t>
            </a:r>
            <a:r>
              <a:rPr lang="fi-FI" sz="10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000" kern="100" dirty="0">
                <a:latin typeface="Aptos" panose="020B0004020202020204" pitchFamily="34" charset="0"/>
                <a:ea typeface="Aptos" panose="020B0004020202020204" pitchFamily="34" charset="0"/>
                <a:cs typeface="Times New Roman" panose="02020603050405020304" pitchFamily="18" charset="0"/>
              </a:rPr>
              <a:t>Kohde-hanke. 2024. Ideointityöpajat Pohjois-Pohjanmaan kunnissa. </a:t>
            </a:r>
            <a:r>
              <a:rPr lang="fi-FI" sz="1000" kern="100" dirty="0">
                <a:latin typeface="Aptos" panose="020B0004020202020204" pitchFamily="34" charset="0"/>
                <a:ea typeface="Aptos" panose="020B0004020202020204" pitchFamily="34" charset="0"/>
                <a:cs typeface="Times New Roman" panose="02020603050405020304" pitchFamily="18" charset="0"/>
                <a:hlinkClick r:id="rId9"/>
              </a:rPr>
              <a:t>https://kohde.diak.fi/kohde-tyopajakierros-tuotti-ideoita-lapsiperheiden-hyvinvoinnin-edistamiseksi/</a:t>
            </a:r>
            <a:r>
              <a:rPr lang="fi-FI" sz="1000" kern="100" dirty="0">
                <a:latin typeface="Aptos" panose="020B0004020202020204" pitchFamily="34" charset="0"/>
                <a:ea typeface="Aptos" panose="020B0004020202020204" pitchFamily="34" charset="0"/>
                <a:cs typeface="Times New Roman" panose="02020603050405020304" pitchFamily="18" charset="0"/>
              </a:rPr>
              <a:t> </a:t>
            </a:r>
            <a:endParaRPr lang="fi-FI"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fi-FI" sz="1000" kern="100" dirty="0">
                <a:latin typeface="Aptos" panose="020B0004020202020204" pitchFamily="34" charset="0"/>
                <a:ea typeface="Aptos" panose="020B0004020202020204" pitchFamily="34" charset="0"/>
                <a:cs typeface="Times New Roman" panose="02020603050405020304" pitchFamily="18" charset="0"/>
              </a:rPr>
              <a:t>MLL, 2024. Vanhemman alkoholin käyttö. </a:t>
            </a:r>
            <a:r>
              <a:rPr lang="fi-FI" sz="1000" kern="100" dirty="0">
                <a:latin typeface="Aptos" panose="020B0004020202020204" pitchFamily="34" charset="0"/>
                <a:ea typeface="Aptos" panose="020B0004020202020204" pitchFamily="34" charset="0"/>
                <a:cs typeface="Times New Roman" panose="02020603050405020304" pitchFamily="18" charset="0"/>
                <a:hlinkClick r:id="rId10"/>
              </a:rPr>
              <a:t>https://www.mll.fi/vanhemmille/tukea-perheen-huoliin-ja-kriiseihin/vanhempi-juo-liikaa/</a:t>
            </a:r>
            <a:r>
              <a:rPr lang="fi-FI" sz="10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000" dirty="0"/>
              <a:t>Nivala. KOOSTE LASTEN, NUORTEN JA VANHEMPIEN TUKIPALVELUISTA NIVALASSA. </a:t>
            </a:r>
            <a:r>
              <a:rPr lang="fi-FI" sz="1000" kern="100" dirty="0">
                <a:effectLst/>
                <a:latin typeface="Aptos" panose="020B0004020202020204" pitchFamily="34" charset="0"/>
                <a:ea typeface="Aptos" panose="020B0004020202020204" pitchFamily="34" charset="0"/>
                <a:cs typeface="Times New Roman" panose="02020603050405020304" pitchFamily="18" charset="0"/>
                <a:hlinkClick r:id="rId11"/>
              </a:rPr>
              <a:t>https://nivala.fi/sites/default/files/tiedostot/Vapaa-aika/Hyvinvointipalvelut/JAKSAMISTA%20TUKEVAT%20PALVELUT%20NIVALASSA%20ESITE.pdf</a:t>
            </a:r>
            <a:r>
              <a:rPr lang="fi-FI" sz="10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0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000" kern="100" dirty="0">
                <a:latin typeface="Aptos" panose="020B0004020202020204" pitchFamily="34" charset="0"/>
                <a:ea typeface="Aptos" panose="020B0004020202020204" pitchFamily="34" charset="0"/>
                <a:cs typeface="Times New Roman" panose="02020603050405020304" pitchFamily="18" charset="0"/>
              </a:rPr>
              <a:t>Nivala, 2019. Ehkäisevän päihdetyön suunnitelma. </a:t>
            </a:r>
            <a:r>
              <a:rPr lang="fi-FI" sz="1000" kern="100" dirty="0">
                <a:latin typeface="Aptos" panose="020B0004020202020204" pitchFamily="34" charset="0"/>
                <a:ea typeface="Aptos" panose="020B0004020202020204" pitchFamily="34" charset="0"/>
                <a:cs typeface="Times New Roman" panose="02020603050405020304" pitchFamily="18" charset="0"/>
                <a:hlinkClick r:id="rId12"/>
              </a:rPr>
              <a:t>https://nivala.fi/sites/default/files/tiedostot/Vapaa-aika/Hyvinvointipalvelut/EPT%20suunnitelma%20VALMIS.pdf</a:t>
            </a:r>
            <a:r>
              <a:rPr lang="fi-FI" sz="1000" kern="100" dirty="0">
                <a:latin typeface="Aptos" panose="020B0004020202020204" pitchFamily="34" charset="0"/>
                <a:ea typeface="Aptos" panose="020B0004020202020204" pitchFamily="34" charset="0"/>
                <a:cs typeface="Times New Roman" panose="02020603050405020304" pitchFamily="18" charset="0"/>
              </a:rPr>
              <a:t> </a:t>
            </a: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03017" y="6353361"/>
            <a:ext cx="1651668" cy="427428"/>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430739" y="431560"/>
            <a:ext cx="56652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Lähteet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Kuva 1">
            <a:extLst>
              <a:ext uri="{FF2B5EF4-FFF2-40B4-BE49-F238E27FC236}">
                <a16:creationId xmlns:a16="http://schemas.microsoft.com/office/drawing/2014/main" id="{C87EF94D-DE54-F8AD-6608-86649852E7EA}"/>
              </a:ext>
            </a:extLst>
          </p:cNvPr>
          <p:cNvPicPr>
            <a:picLocks noChangeAspect="1"/>
          </p:cNvPicPr>
          <p:nvPr/>
        </p:nvPicPr>
        <p:blipFill>
          <a:blip r:embed="rId14"/>
          <a:stretch>
            <a:fillRect/>
          </a:stretch>
        </p:blipFill>
        <p:spPr>
          <a:xfrm>
            <a:off x="6096000" y="6256797"/>
            <a:ext cx="5968176" cy="523992"/>
          </a:xfrm>
          <a:prstGeom prst="rect">
            <a:avLst/>
          </a:prstGeom>
        </p:spPr>
      </p:pic>
    </p:spTree>
    <p:extLst>
      <p:ext uri="{BB962C8B-B14F-4D97-AF65-F5344CB8AC3E}">
        <p14:creationId xmlns:p14="http://schemas.microsoft.com/office/powerpoint/2010/main" val="186652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579595" y="2037254"/>
            <a:ext cx="5467571" cy="3816429"/>
          </a:xfrm>
        </p:spPr>
        <p:txBody>
          <a:bodyPr vert="horz" lIns="91440" tIns="45720" rIns="91440" bIns="45720" rtlCol="0" anchor="t">
            <a:normAutofit/>
          </a:bodyPr>
          <a:lstStyle/>
          <a:p>
            <a:r>
              <a:rPr lang="fi-FI" sz="1600" b="1" dirty="0"/>
              <a:t>Toteuttajaorganisaatiot: </a:t>
            </a:r>
          </a:p>
          <a:p>
            <a:pPr lvl="1">
              <a:buFont typeface="Arial" panose="020B0604020202020204" pitchFamily="34" charset="0"/>
              <a:buChar char="•"/>
            </a:pPr>
            <a:r>
              <a:rPr lang="fi-FI" sz="1600" dirty="0"/>
              <a:t>Diakonia-ammattikorkeakoulu (päätoteuttaja)</a:t>
            </a:r>
          </a:p>
          <a:p>
            <a:pPr lvl="1">
              <a:buFont typeface="Arial" panose="020B0604020202020204" pitchFamily="34" charset="0"/>
              <a:buChar char="•"/>
            </a:pPr>
            <a:r>
              <a:rPr lang="fi-FI" sz="1600" dirty="0"/>
              <a:t>ODL Liikuntaklinikka (osatoteuttaja)</a:t>
            </a:r>
          </a:p>
          <a:p>
            <a:r>
              <a:rPr lang="fi-FI" sz="1600" b="1" dirty="0"/>
              <a:t>Rahoittaja: </a:t>
            </a:r>
            <a:r>
              <a:rPr lang="fi-FI" sz="1600" dirty="0"/>
              <a:t>ESR+ (Euroopan sosiaalirahasto)</a:t>
            </a:r>
          </a:p>
          <a:p>
            <a:pPr>
              <a:buClr>
                <a:schemeClr val="accent5">
                  <a:lumMod val="20000"/>
                  <a:lumOff val="80000"/>
                </a:schemeClr>
              </a:buClr>
              <a:buFont typeface="Tahoma" panose="020B0604030504040204" pitchFamily="34" charset="0"/>
              <a:buChar char="•"/>
            </a:pPr>
            <a:r>
              <a:rPr lang="fi-FI" sz="1600" b="1" dirty="0"/>
              <a:t>Toimintalinja 4</a:t>
            </a:r>
            <a:r>
              <a:rPr lang="fi-FI" sz="1600" dirty="0"/>
              <a:t>: Työllistävä, osaava ja osallistava Suomi </a:t>
            </a:r>
          </a:p>
          <a:p>
            <a:pPr>
              <a:buClr>
                <a:schemeClr val="accent5">
                  <a:lumMod val="20000"/>
                  <a:lumOff val="80000"/>
                </a:schemeClr>
              </a:buClr>
              <a:buFont typeface="Tahoma" panose="020B0604030504040204" pitchFamily="34" charset="0"/>
              <a:buChar char="•"/>
            </a:pPr>
            <a:r>
              <a:rPr lang="fi-FI" sz="1600" b="1" dirty="0"/>
              <a:t>Erityistavoite 4.2 </a:t>
            </a:r>
            <a:r>
              <a:rPr lang="fi-FI" sz="1600" dirty="0"/>
              <a:t>Uutta osaamista työelämään</a:t>
            </a:r>
          </a:p>
          <a:p>
            <a:r>
              <a:rPr lang="fi-FI" sz="1600" b="1" dirty="0"/>
              <a:t>Toiminta-aika: </a:t>
            </a:r>
            <a:r>
              <a:rPr lang="fi-FI" sz="1600" dirty="0"/>
              <a:t>1.11.2023-31.10.2025</a:t>
            </a:r>
          </a:p>
          <a:p>
            <a:r>
              <a:rPr lang="fi-FI" sz="1600" b="1" dirty="0"/>
              <a:t>Toiminta-alue: Pohjois-Pohjanmaa</a:t>
            </a:r>
          </a:p>
          <a:p>
            <a:pPr lvl="1"/>
            <a:r>
              <a:rPr lang="fi-FI" sz="1600" dirty="0"/>
              <a:t>Utajärvi, Muhos, Oulainen, Merijärvi, Alavieska, Kuusamo, Haapajärvi, Haapavesi, Siikajoki, Nivala, Pyhäntä, Taivalkoski, Kärsämäki, Reisjärvi, Ylivieska, Pyhäjoki</a:t>
            </a: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95" y="597494"/>
            <a:ext cx="3730850" cy="965492"/>
          </a:xfrm>
          <a:prstGeom prst="rect">
            <a:avLst/>
          </a:prstGeom>
        </p:spPr>
      </p:pic>
      <p:sp>
        <p:nvSpPr>
          <p:cNvPr id="5" name="Tekstiruutu 4">
            <a:extLst>
              <a:ext uri="{FF2B5EF4-FFF2-40B4-BE49-F238E27FC236}">
                <a16:creationId xmlns:a16="http://schemas.microsoft.com/office/drawing/2014/main" id="{94858443-5DB3-DBD6-4411-B373BD5AE725}"/>
              </a:ext>
            </a:extLst>
          </p:cNvPr>
          <p:cNvSpPr txBox="1"/>
          <p:nvPr/>
        </p:nvSpPr>
        <p:spPr>
          <a:xfrm>
            <a:off x="6144836" y="1859173"/>
            <a:ext cx="4835327" cy="38164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dirty="0">
                <a:ln>
                  <a:noFill/>
                </a:ln>
                <a:solidFill>
                  <a:prstClr val="black"/>
                </a:solidFill>
                <a:effectLst/>
                <a:uLnTx/>
                <a:uFillTx/>
                <a:latin typeface="Calibri" panose="020F0502020204030204"/>
                <a:ea typeface="+mn-ea"/>
                <a:cs typeface="+mn-cs"/>
              </a:rPr>
              <a:t>Tavoitteena vahvistaa </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kuntien, seurakuntien ja järjestöjen työntekijöiden osaamista lapsiperheiden hyvinvoinnin ja terveyden tukemisessa.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28000" marR="0" lvl="2"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Mielen hyvinvointi</a:t>
            </a:r>
          </a:p>
          <a:p>
            <a:pPr marL="828000" marR="0" lvl="2"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Liikkuminen</a:t>
            </a:r>
          </a:p>
          <a:p>
            <a:pPr marL="828000" marR="0" lvl="2"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Ravitsemus</a:t>
            </a:r>
          </a:p>
          <a:p>
            <a:pPr marL="828000" marR="0" lvl="2"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Lepo ja palautuminen</a:t>
            </a:r>
          </a:p>
          <a:p>
            <a:pPr marL="828000" marR="0" lvl="2"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Päihteiden käytön ehkäisy</a:t>
            </a:r>
          </a:p>
          <a:p>
            <a:pPr marL="720000" marR="0" lvl="2"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dirty="0">
                <a:ln>
                  <a:noFill/>
                </a:ln>
                <a:solidFill>
                  <a:prstClr val="black"/>
                </a:solidFill>
                <a:effectLst/>
                <a:uLnTx/>
                <a:uFillTx/>
                <a:latin typeface="Calibri" panose="020F0502020204030204"/>
                <a:ea typeface="+mn-ea"/>
                <a:cs typeface="+mn-cs"/>
              </a:rPr>
              <a:t>Vahvistaa</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 HYTE-toimijoiden yhteistyötä hankekuntien sisällä, kuntien välillä sekä suhteessa hyvinvointialueeseen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Kuva 5">
            <a:extLst>
              <a:ext uri="{FF2B5EF4-FFF2-40B4-BE49-F238E27FC236}">
                <a16:creationId xmlns:a16="http://schemas.microsoft.com/office/drawing/2014/main" id="{F5EE82AA-316E-4B86-9BF7-22A76F4042B0}"/>
              </a:ext>
            </a:extLst>
          </p:cNvPr>
          <p:cNvPicPr>
            <a:picLocks noChangeAspect="1"/>
          </p:cNvPicPr>
          <p:nvPr/>
        </p:nvPicPr>
        <p:blipFill>
          <a:blip r:embed="rId3"/>
          <a:stretch>
            <a:fillRect/>
          </a:stretch>
        </p:blipFill>
        <p:spPr>
          <a:xfrm>
            <a:off x="6223824" y="6236803"/>
            <a:ext cx="5968176" cy="523992"/>
          </a:xfrm>
          <a:prstGeom prst="rect">
            <a:avLst/>
          </a:prstGeom>
        </p:spPr>
      </p:pic>
      <p:pic>
        <p:nvPicPr>
          <p:cNvPr id="3" name="Kuva 2">
            <a:extLst>
              <a:ext uri="{FF2B5EF4-FFF2-40B4-BE49-F238E27FC236}">
                <a16:creationId xmlns:a16="http://schemas.microsoft.com/office/drawing/2014/main" id="{3340A8E2-3762-C1EA-5E7E-05D095C042D4}"/>
              </a:ext>
            </a:extLst>
          </p:cNvPr>
          <p:cNvPicPr>
            <a:picLocks noChangeAspect="1"/>
          </p:cNvPicPr>
          <p:nvPr/>
        </p:nvPicPr>
        <p:blipFill>
          <a:blip r:embed="rId4"/>
          <a:stretch>
            <a:fillRect/>
          </a:stretch>
        </p:blipFill>
        <p:spPr>
          <a:xfrm>
            <a:off x="10256751" y="2988733"/>
            <a:ext cx="1238658" cy="1087796"/>
          </a:xfrm>
          <a:prstGeom prst="rect">
            <a:avLst/>
          </a:prstGeom>
        </p:spPr>
      </p:pic>
    </p:spTree>
    <p:extLst>
      <p:ext uri="{BB962C8B-B14F-4D97-AF65-F5344CB8AC3E}">
        <p14:creationId xmlns:p14="http://schemas.microsoft.com/office/powerpoint/2010/main" val="17900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44770" y="965387"/>
            <a:ext cx="10248276" cy="5080941"/>
          </a:xfrm>
        </p:spPr>
        <p:txBody>
          <a:bodyPr vert="horz" lIns="91440" tIns="45720" rIns="91440" bIns="45720" rtlCol="0" anchor="t">
            <a:noAutofit/>
          </a:bodyPr>
          <a:lstStyle/>
          <a:p>
            <a:pPr>
              <a:lnSpc>
                <a:spcPct val="100000"/>
              </a:lnSpc>
              <a:spcAft>
                <a:spcPts val="800"/>
              </a:spcAft>
            </a:pPr>
            <a:r>
              <a:rPr lang="fi-FI" sz="900" kern="100" dirty="0">
                <a:latin typeface="Aptos" panose="020B0004020202020204" pitchFamily="34" charset="0"/>
                <a:ea typeface="Aptos" panose="020B0004020202020204" pitchFamily="34" charset="0"/>
                <a:cs typeface="Times New Roman" panose="02020603050405020304" pitchFamily="18" charset="0"/>
              </a:rPr>
              <a:t>Oulun evankelisluterilaiset seurakunnat. 2024. Kirkon perheneuvonta- apua perheen ja parisuhteen ongelmiin. </a:t>
            </a:r>
            <a:r>
              <a:rPr lang="fi-FI" sz="900" kern="100" dirty="0">
                <a:latin typeface="Aptos" panose="020B0004020202020204" pitchFamily="34" charset="0"/>
                <a:ea typeface="Aptos" panose="020B0004020202020204" pitchFamily="34" charset="0"/>
                <a:cs typeface="Times New Roman" panose="02020603050405020304" pitchFamily="18" charset="0"/>
                <a:hlinkClick r:id="rId2"/>
              </a:rPr>
              <a:t>https://www.oulunseurakunnat.fi/perheneuvonta</a:t>
            </a:r>
            <a:r>
              <a:rPr lang="fi-FI" sz="9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900" kern="100" dirty="0" err="1">
                <a:latin typeface="Aptos" panose="020B0004020202020204" pitchFamily="34" charset="0"/>
                <a:ea typeface="Aptos" panose="020B0004020202020204" pitchFamily="34" charset="0"/>
                <a:cs typeface="Times New Roman" panose="02020603050405020304" pitchFamily="18" charset="0"/>
              </a:rPr>
              <a:t>Pohde</a:t>
            </a:r>
            <a:r>
              <a:rPr lang="fi-FI" sz="900" kern="100" dirty="0">
                <a:latin typeface="Aptos" panose="020B0004020202020204" pitchFamily="34" charset="0"/>
                <a:ea typeface="Aptos" panose="020B0004020202020204" pitchFamily="34" charset="0"/>
                <a:cs typeface="Times New Roman" panose="02020603050405020304" pitchFamily="18" charset="0"/>
              </a:rPr>
              <a:t>, 2024. Lapsille ja perheille. </a:t>
            </a:r>
            <a:r>
              <a:rPr lang="fi-FI" sz="900" kern="100" dirty="0">
                <a:latin typeface="Aptos" panose="020B0004020202020204" pitchFamily="34" charset="0"/>
                <a:ea typeface="Aptos" panose="020B0004020202020204" pitchFamily="34" charset="0"/>
                <a:cs typeface="Times New Roman" panose="02020603050405020304" pitchFamily="18" charset="0"/>
                <a:hlinkClick r:id="rId3"/>
              </a:rPr>
              <a:t>https://pohde.fi/palvelumme/lapsille-ja-perheille/#perhepalvelut</a:t>
            </a:r>
            <a:r>
              <a:rPr lang="fi-FI" sz="9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900" kern="100" dirty="0" err="1">
                <a:effectLst/>
                <a:latin typeface="Aptos" panose="020B0004020202020204" pitchFamily="34" charset="0"/>
                <a:ea typeface="Aptos" panose="020B0004020202020204" pitchFamily="34" charset="0"/>
                <a:cs typeface="Times New Roman" panose="02020603050405020304" pitchFamily="18" charset="0"/>
              </a:rPr>
              <a:t>Pohde</a:t>
            </a:r>
            <a:r>
              <a:rPr lang="fi-FI" sz="900" kern="100" dirty="0">
                <a:effectLst/>
                <a:latin typeface="Aptos" panose="020B0004020202020204" pitchFamily="34" charset="0"/>
                <a:ea typeface="Aptos" panose="020B0004020202020204" pitchFamily="34" charset="0"/>
                <a:cs typeface="Times New Roman" panose="02020603050405020304" pitchFamily="18" charset="0"/>
              </a:rPr>
              <a:t>. 2024. Järjestöyhdyshenkilöt. </a:t>
            </a:r>
            <a:r>
              <a:rPr lang="fi-FI" sz="900" kern="100" dirty="0">
                <a:effectLst/>
                <a:latin typeface="Aptos" panose="020B0004020202020204" pitchFamily="34" charset="0"/>
                <a:ea typeface="Aptos" panose="020B0004020202020204" pitchFamily="34" charset="0"/>
                <a:cs typeface="Times New Roman" panose="02020603050405020304" pitchFamily="18" charset="0"/>
                <a:hlinkClick r:id="rId4"/>
              </a:rPr>
              <a:t>https://pohde.fi/tietoa-meista/yhteistyo-ja-kumppanit/jarjestot-ja-seurakunnat/jarjestoyhdyshenkilot/sote-ja-perhekeskusten-jarjestoyhdyshenkilot/</a:t>
            </a:r>
            <a:r>
              <a:rPr lang="fi-FI"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900" kern="100" dirty="0">
                <a:latin typeface="Aptos" panose="020B0004020202020204" pitchFamily="34" charset="0"/>
                <a:ea typeface="Aptos" panose="020B0004020202020204" pitchFamily="34" charset="0"/>
                <a:cs typeface="Times New Roman" panose="02020603050405020304" pitchFamily="18" charset="0"/>
              </a:rPr>
              <a:t>Pohde.2024. Päihdepalveluiden neuvonta. </a:t>
            </a:r>
            <a:r>
              <a:rPr lang="fi-FI" sz="900" kern="100" dirty="0">
                <a:latin typeface="Aptos" panose="020B0004020202020204" pitchFamily="34" charset="0"/>
                <a:ea typeface="Aptos" panose="020B0004020202020204" pitchFamily="34" charset="0"/>
                <a:cs typeface="Times New Roman" panose="02020603050405020304" pitchFamily="18" charset="0"/>
                <a:hlinkClick r:id="rId5"/>
              </a:rPr>
              <a:t>https://pohde.fi/palvelut/paihdepalvelujen-neuvonta/</a:t>
            </a:r>
            <a:r>
              <a:rPr lang="fi-FI" sz="900" kern="100" dirty="0">
                <a:latin typeface="Aptos" panose="020B0004020202020204" pitchFamily="34" charset="0"/>
                <a:ea typeface="Aptos" panose="020B0004020202020204" pitchFamily="34" charset="0"/>
                <a:cs typeface="Times New Roman" panose="02020603050405020304" pitchFamily="18" charset="0"/>
              </a:rPr>
              <a:t> </a:t>
            </a:r>
          </a:p>
          <a:p>
            <a:pPr marL="228600" marR="0" lvl="0" indent="-228600" algn="l" defTabSz="914400" rtl="0" eaLnBrk="1" fontAlgn="auto" latinLnBrk="0" hangingPunct="1">
              <a:lnSpc>
                <a:spcPct val="100000"/>
              </a:lnSpc>
              <a:spcBef>
                <a:spcPts val="1000"/>
              </a:spcBef>
              <a:spcAft>
                <a:spcPts val="800"/>
              </a:spcAft>
              <a:buClrTx/>
              <a:buSzTx/>
              <a:buFont typeface="Arial" panose="020B0604020202020204" pitchFamily="34" charset="0"/>
              <a:buChar char="•"/>
              <a:tabLst/>
              <a:defRPr/>
            </a:pPr>
            <a:r>
              <a:rPr kumimoji="0" lang="fi-FI" sz="900" b="0" i="0" u="none" strike="noStrike" kern="1200" cap="none" spc="0" normalizeH="0" baseline="0" noProof="0" dirty="0">
                <a:ln>
                  <a:noFill/>
                </a:ln>
                <a:solidFill>
                  <a:prstClr val="black"/>
                </a:solidFill>
                <a:effectLst/>
                <a:uLnTx/>
                <a:uFillTx/>
                <a:latin typeface="Aptos" panose="020B0004020202020204" pitchFamily="34" charset="0"/>
              </a:rPr>
              <a:t>Raitasalo, K. 2024. Miten yleisiä perheiden päihdeongelmat ovat? Tutkimuksesta tiiviisti 23/2024. Terveyden ja hyvinvoinnin laitos, Helsinki. </a:t>
            </a:r>
            <a:r>
              <a:rPr kumimoji="0" lang="fi-FI" sz="900" b="0" i="0" u="none" strike="noStrike" kern="1200" cap="none" spc="0" normalizeH="0" baseline="0" noProof="0" dirty="0">
                <a:ln>
                  <a:noFill/>
                </a:ln>
                <a:solidFill>
                  <a:prstClr val="black"/>
                </a:solidFill>
                <a:effectLst/>
                <a:uLnTx/>
                <a:uFillTx/>
                <a:latin typeface="Aptos" panose="020B0004020202020204" pitchFamily="34" charset="0"/>
                <a:hlinkClick r:id="rId6"/>
              </a:rPr>
              <a:t>https://www.julkari.fi/bitstream/handle/10024/149101/TUTI2024_023_Miten%20yleisi%c3%a4%20perheiden%20p%c3%a4ihdeongelmat%20ovat_s_korjattu%20290524.pdf?sequence=4&amp;isAllowed=y</a:t>
            </a:r>
            <a:r>
              <a:rPr kumimoji="0" lang="fi-FI" sz="900" b="0" i="0" u="none" strike="noStrike" kern="1200" cap="none" spc="0" normalizeH="0" baseline="0" noProof="0" dirty="0">
                <a:ln>
                  <a:noFill/>
                </a:ln>
                <a:solidFill>
                  <a:prstClr val="black"/>
                </a:solidFill>
                <a:effectLst/>
                <a:uLnTx/>
                <a:uFillTx/>
                <a:latin typeface="Aptos" panose="020B0004020202020204" pitchFamily="34" charset="0"/>
              </a:rPr>
              <a:t> </a:t>
            </a:r>
          </a:p>
          <a:p>
            <a:pPr marL="228600" marR="0" lvl="0" indent="-228600" algn="l" defTabSz="914400" rtl="0" eaLnBrk="1" fontAlgn="auto" latinLnBrk="0" hangingPunct="1">
              <a:lnSpc>
                <a:spcPct val="100000"/>
              </a:lnSpc>
              <a:spcBef>
                <a:spcPts val="1000"/>
              </a:spcBef>
              <a:spcAft>
                <a:spcPts val="800"/>
              </a:spcAft>
              <a:buClrTx/>
              <a:buSzTx/>
              <a:buFont typeface="Arial" panose="020B0604020202020204" pitchFamily="34" charset="0"/>
              <a:buChar char="•"/>
              <a:tabLst/>
              <a:defRPr/>
            </a:pPr>
            <a:r>
              <a:rPr lang="fi-FI" sz="900" dirty="0">
                <a:solidFill>
                  <a:prstClr val="black"/>
                </a:solidFill>
                <a:latin typeface="Aptos" panose="020B0004020202020204" pitchFamily="34" charset="0"/>
              </a:rPr>
              <a:t>Suomen evankelisluterilainen kirkko. 2024. Päihde- ja muut riippuvuudet. </a:t>
            </a:r>
            <a:r>
              <a:rPr lang="fi-FI" sz="900" dirty="0">
                <a:solidFill>
                  <a:prstClr val="black"/>
                </a:solidFill>
                <a:latin typeface="Aptos" panose="020B0004020202020204" pitchFamily="34" charset="0"/>
                <a:hlinkClick r:id="rId7"/>
              </a:rPr>
              <a:t>https://evl.fi/apua-ja-tukea/paihteet-ja-riippuvuus/</a:t>
            </a:r>
            <a:r>
              <a:rPr lang="fi-FI" sz="900" dirty="0">
                <a:solidFill>
                  <a:prstClr val="black"/>
                </a:solidFill>
                <a:latin typeface="Aptos" panose="020B0004020202020204" pitchFamily="34" charset="0"/>
              </a:rPr>
              <a:t> </a:t>
            </a:r>
            <a:endParaRPr lang="fi-FI" sz="900" kern="100" dirty="0">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fi-FI" sz="900" kern="100" dirty="0">
                <a:effectLst/>
                <a:latin typeface="Aptos" panose="020B0004020202020204" pitchFamily="34" charset="0"/>
                <a:ea typeface="Aptos" panose="020B0004020202020204" pitchFamily="34" charset="0"/>
                <a:cs typeface="Times New Roman" panose="02020603050405020304" pitchFamily="18" charset="0"/>
              </a:rPr>
              <a:t>THL, 2022. </a:t>
            </a:r>
            <a:r>
              <a:rPr lang="fi-FI" sz="900" dirty="0">
                <a:latin typeface="Aptos" panose="020B0004020202020204" pitchFamily="34" charset="0"/>
              </a:rPr>
              <a:t>Ehkäisevä päihdetyö – opas kunnille ja hyvinvointialueille. </a:t>
            </a:r>
            <a:r>
              <a:rPr lang="fi-FI" sz="900" kern="100" dirty="0">
                <a:effectLst/>
                <a:latin typeface="Aptos" panose="020B0004020202020204" pitchFamily="34" charset="0"/>
                <a:ea typeface="Aptos" panose="020B0004020202020204" pitchFamily="34" charset="0"/>
                <a:cs typeface="Times New Roman" panose="02020603050405020304" pitchFamily="18" charset="0"/>
                <a:hlinkClick r:id="rId8"/>
              </a:rPr>
              <a:t>https://www.julkari.fi/bitstream/handle/10024/144684/URN_ISBN_978-952-343-825-5.pdf?sequence=4&amp;isAllowed=y</a:t>
            </a:r>
            <a:r>
              <a:rPr lang="fi-FI"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900" kern="100" dirty="0">
                <a:effectLst/>
                <a:latin typeface="Aptos" panose="020B0004020202020204" pitchFamily="34" charset="0"/>
                <a:ea typeface="Aptos" panose="020B0004020202020204" pitchFamily="34" charset="0"/>
                <a:cs typeface="Times New Roman" panose="02020603050405020304" pitchFamily="18" charset="0"/>
              </a:rPr>
              <a:t> THL, 2023. Mitä ehkäisevä päihdetyö on? </a:t>
            </a:r>
            <a:r>
              <a:rPr lang="fi-FI" sz="900" kern="100" dirty="0">
                <a:effectLst/>
                <a:latin typeface="Aptos" panose="020B0004020202020204" pitchFamily="34" charset="0"/>
                <a:ea typeface="Aptos" panose="020B0004020202020204" pitchFamily="34" charset="0"/>
                <a:cs typeface="Times New Roman" panose="02020603050405020304" pitchFamily="18" charset="0"/>
                <a:hlinkClick r:id="rId9"/>
              </a:rPr>
              <a:t>https://thl.fi/aiheet/alkoholi-tupakka-ja-riippuvuudet/ehkaiseva-paihdetyo/mita-ehkaiseva-paihdetyo-on</a:t>
            </a:r>
            <a:r>
              <a:rPr lang="fi-FI"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900" kern="100" dirty="0">
                <a:latin typeface="Aptos" panose="020B0004020202020204" pitchFamily="34" charset="0"/>
                <a:ea typeface="Aptos" panose="020B0004020202020204" pitchFamily="34" charset="0"/>
                <a:cs typeface="Times New Roman" panose="02020603050405020304" pitchFamily="18" charset="0"/>
              </a:rPr>
              <a:t>THL. 2023. Päihdekasvatus. </a:t>
            </a:r>
            <a:r>
              <a:rPr lang="fi-FI" sz="900" kern="100" dirty="0">
                <a:latin typeface="Aptos" panose="020B0004020202020204" pitchFamily="34" charset="0"/>
                <a:ea typeface="Aptos" panose="020B0004020202020204" pitchFamily="34" charset="0"/>
                <a:cs typeface="Times New Roman" panose="02020603050405020304" pitchFamily="18" charset="0"/>
                <a:hlinkClick r:id="rId10"/>
              </a:rPr>
              <a:t>https://thl.fi/aiheet/alkoholi-tupakka-ja-riippuvuudet/ehkaiseva-paihdetyo/ehkaiseva-paihdetyo-kouluissa-ja-oppilaitoksissa/paihdekasvatus</a:t>
            </a:r>
            <a:r>
              <a:rPr lang="fi-FI" sz="900" kern="100" dirty="0">
                <a:latin typeface="Aptos" panose="020B0004020202020204" pitchFamily="34" charset="0"/>
                <a:ea typeface="Aptos" panose="020B0004020202020204" pitchFamily="34" charset="0"/>
                <a:cs typeface="Times New Roman" panose="02020603050405020304" pitchFamily="18" charset="0"/>
              </a:rPr>
              <a:t> </a:t>
            </a:r>
            <a:endParaRPr lang="fi-FI"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fi-FI" sz="900" kern="100" dirty="0">
                <a:latin typeface="Aptos" panose="020B0004020202020204" pitchFamily="34" charset="0"/>
                <a:ea typeface="Aptos" panose="020B0004020202020204" pitchFamily="34" charset="0"/>
                <a:cs typeface="Times New Roman" panose="02020603050405020304" pitchFamily="18" charset="0"/>
              </a:rPr>
              <a:t>Tilastokeskus, 2024. Lapsiperheiden määrä on pienentynyt selvästi jo pidemmän aikaa – isovanhemmat aiempaa lähempänä.  </a:t>
            </a:r>
            <a:r>
              <a:rPr lang="fi-FI" sz="900" kern="100" dirty="0">
                <a:latin typeface="Aptos" panose="020B0004020202020204" pitchFamily="34" charset="0"/>
                <a:ea typeface="Aptos" panose="020B0004020202020204" pitchFamily="34" charset="0"/>
                <a:cs typeface="Times New Roman" panose="02020603050405020304" pitchFamily="18" charset="0"/>
                <a:hlinkClick r:id="rId11"/>
              </a:rPr>
              <a:t>https://stat.fi/tietotrendit/artikkelit/2024/lapsiperheiden-maara-on-pienentynyt-selvasti-jo-pidemman-aikaa-isovanhemmat-aiempaa-lahempana</a:t>
            </a:r>
            <a:r>
              <a:rPr lang="fi-FI" sz="9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900" kern="100" dirty="0">
                <a:effectLst/>
                <a:latin typeface="Aptos" panose="020B0004020202020204" pitchFamily="34" charset="0"/>
                <a:ea typeface="Aptos" panose="020B0004020202020204" pitchFamily="34" charset="0"/>
                <a:cs typeface="Times New Roman" panose="02020603050405020304" pitchFamily="18" charset="0"/>
              </a:rPr>
              <a:t>Valo ry. 2013. </a:t>
            </a:r>
            <a:r>
              <a:rPr lang="fi-FI" sz="900" dirty="0"/>
              <a:t>Valo ry 2013. Urheiluyhteisön reilun pelin ihanteet ja tavoitteet. Valon syyskokous 30.11.2013. </a:t>
            </a:r>
            <a:r>
              <a:rPr lang="fi-FI" sz="900" kern="100" dirty="0">
                <a:effectLst/>
                <a:latin typeface="Aptos" panose="020B0004020202020204" pitchFamily="34" charset="0"/>
                <a:ea typeface="Aptos" panose="020B0004020202020204" pitchFamily="34" charset="0"/>
                <a:cs typeface="Times New Roman" panose="02020603050405020304" pitchFamily="18" charset="0"/>
              </a:rPr>
              <a:t>Viittaus löytyy Nivalan </a:t>
            </a:r>
            <a:r>
              <a:rPr lang="fi-FI" sz="900" kern="100" dirty="0">
                <a:latin typeface="Aptos" panose="020B0004020202020204" pitchFamily="34" charset="0"/>
                <a:ea typeface="Aptos" panose="020B0004020202020204" pitchFamily="34" charset="0"/>
                <a:cs typeface="Times New Roman" panose="02020603050405020304" pitchFamily="18" charset="0"/>
              </a:rPr>
              <a:t>ehkäisevän päihdetyön suunnitelmasta. </a:t>
            </a:r>
            <a:endParaRPr lang="fi-FI" sz="9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03017" y="6353361"/>
            <a:ext cx="1651668" cy="427428"/>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44770" y="451372"/>
            <a:ext cx="56652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Lähteet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Kuva 1">
            <a:extLst>
              <a:ext uri="{FF2B5EF4-FFF2-40B4-BE49-F238E27FC236}">
                <a16:creationId xmlns:a16="http://schemas.microsoft.com/office/drawing/2014/main" id="{C87EF94D-DE54-F8AD-6608-86649852E7EA}"/>
              </a:ext>
            </a:extLst>
          </p:cNvPr>
          <p:cNvPicPr>
            <a:picLocks noChangeAspect="1"/>
          </p:cNvPicPr>
          <p:nvPr/>
        </p:nvPicPr>
        <p:blipFill>
          <a:blip r:embed="rId13"/>
          <a:stretch>
            <a:fillRect/>
          </a:stretch>
        </p:blipFill>
        <p:spPr>
          <a:xfrm>
            <a:off x="6096000" y="6256797"/>
            <a:ext cx="5968176" cy="523992"/>
          </a:xfrm>
          <a:prstGeom prst="rect">
            <a:avLst/>
          </a:prstGeom>
        </p:spPr>
      </p:pic>
    </p:spTree>
    <p:extLst>
      <p:ext uri="{BB962C8B-B14F-4D97-AF65-F5344CB8AC3E}">
        <p14:creationId xmlns:p14="http://schemas.microsoft.com/office/powerpoint/2010/main" val="635118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44770" y="1175856"/>
            <a:ext cx="10248276" cy="5080941"/>
          </a:xfrm>
        </p:spPr>
        <p:txBody>
          <a:bodyPr vert="horz" lIns="91440" tIns="45720" rIns="91440" bIns="45720" rtlCol="0" anchor="t">
            <a:noAutofit/>
          </a:bodyPr>
          <a:lstStyle/>
          <a:p>
            <a:pPr>
              <a:lnSpc>
                <a:spcPct val="100000"/>
              </a:lnSpc>
              <a:spcAft>
                <a:spcPts val="800"/>
              </a:spcAft>
            </a:pPr>
            <a:r>
              <a:rPr lang="fi-FI" sz="1100" kern="100" dirty="0">
                <a:latin typeface="Aptos" panose="020B0004020202020204" pitchFamily="34" charset="0"/>
                <a:ea typeface="Aptos" panose="020B0004020202020204" pitchFamily="34" charset="0"/>
                <a:cs typeface="Times New Roman" panose="02020603050405020304" pitchFamily="18" charset="0"/>
              </a:rPr>
              <a:t>Haapajärvi. Ehkäisevän päihdetyön toimet 2024–2025 Haapajärvellä. </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2"/>
              </a:rPr>
              <a:t>https://www.haapajarvi.fi/sites/haapajarvi.fi/files/liitetiedostot/Haapaj%C3%A4rven%20EPT-suunnitelma%2024-25.pdf</a:t>
            </a:r>
            <a:r>
              <a:rPr lang="fi-FI" sz="11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100" kern="100" dirty="0">
                <a:effectLst/>
                <a:latin typeface="Aptos" panose="020B0004020202020204" pitchFamily="34" charset="0"/>
                <a:ea typeface="Aptos" panose="020B0004020202020204" pitchFamily="34" charset="0"/>
                <a:cs typeface="Times New Roman" panose="02020603050405020304" pitchFamily="18" charset="0"/>
              </a:rPr>
              <a:t>Haapavesi. 2023. EHKÄISEVÄN PÄIHDETYÖN SUUNNITELMA 2023–2025. </a:t>
            </a:r>
            <a:r>
              <a:rPr lang="fi-FI" sz="1100" kern="100" dirty="0">
                <a:effectLst/>
                <a:latin typeface="Aptos" panose="020B0004020202020204" pitchFamily="34" charset="0"/>
                <a:ea typeface="Aptos" panose="020B0004020202020204" pitchFamily="34" charset="0"/>
                <a:cs typeface="Times New Roman" panose="02020603050405020304" pitchFamily="18" charset="0"/>
                <a:hlinkClick r:id="rId3"/>
              </a:rPr>
              <a:t>https://www.haapavesi.fi/sites/haapavesi.fi/files/EPT-suunnitelma_0.pdf</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100" kern="100" dirty="0">
                <a:latin typeface="Aptos" panose="020B0004020202020204" pitchFamily="34" charset="0"/>
                <a:ea typeface="Aptos" panose="020B0004020202020204" pitchFamily="34" charset="0"/>
                <a:cs typeface="Times New Roman" panose="02020603050405020304" pitchFamily="18" charset="0"/>
              </a:rPr>
              <a:t>Kuusamo. Kuusamon kaupungin lasten ja nuorten hyvinvointisuunnitelma 2022-2023. </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4"/>
              </a:rPr>
              <a:t>https://www.kuusamo.fi/tiedostot/lasten-ja-nuorten-hyvinvointisuunnitelma/</a:t>
            </a:r>
            <a:r>
              <a:rPr lang="fi-FI" sz="1100" kern="100" dirty="0">
                <a:latin typeface="Aptos" panose="020B0004020202020204" pitchFamily="34" charset="0"/>
                <a:ea typeface="Aptos" panose="020B0004020202020204" pitchFamily="34" charset="0"/>
                <a:cs typeface="Times New Roman" panose="02020603050405020304" pitchFamily="18" charset="0"/>
              </a:rPr>
              <a:t> </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fi-FI" sz="1100" kern="100" dirty="0">
                <a:latin typeface="Aptos" panose="020B0004020202020204" pitchFamily="34" charset="0"/>
                <a:ea typeface="Aptos" panose="020B0004020202020204" pitchFamily="34" charset="0"/>
                <a:cs typeface="Times New Roman" panose="02020603050405020304" pitchFamily="18" charset="0"/>
              </a:rPr>
              <a:t>Nivala, 2019. Ehkäisevän päihdetyön suunnitelma. </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5"/>
              </a:rPr>
              <a:t>https://nivala.fi/sites/default/files/tiedostot/Vapaa-aika/Hyvinvointipalvelut/EPT%20suunnitelma%20VALMIS.pdf</a:t>
            </a:r>
            <a:r>
              <a:rPr lang="fi-FI" sz="11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100" kern="100" dirty="0">
                <a:latin typeface="Aptos" panose="020B0004020202020204" pitchFamily="34" charset="0"/>
                <a:ea typeface="Aptos" panose="020B0004020202020204" pitchFamily="34" charset="0"/>
                <a:cs typeface="Times New Roman" panose="02020603050405020304" pitchFamily="18" charset="0"/>
              </a:rPr>
              <a:t>Pyhäntä.2023. PYHÄNNÄN KUNNAN HYVINVOINNIN EDISTÄMISEN SUUNNITELMA 2023-2025.  </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6"/>
              </a:rPr>
              <a:t>https://pyhanta.fi/sites/default/files/PYH%C3%84NN%C3%84N%20KUNNAN%20HYVINVOINNIN%20EDIST%C3%84MISEN%20SUUNNITELMA%202023-2025.pdf</a:t>
            </a:r>
            <a:r>
              <a:rPr lang="fi-FI" sz="11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100" kern="100" dirty="0">
                <a:latin typeface="Aptos" panose="020B0004020202020204" pitchFamily="34" charset="0"/>
                <a:ea typeface="Aptos" panose="020B0004020202020204" pitchFamily="34" charset="0"/>
                <a:cs typeface="Times New Roman" panose="02020603050405020304" pitchFamily="18" charset="0"/>
              </a:rPr>
              <a:t>Pyhäjärvi. Laaja hyvinvointikertomus 2017–2021 ja hyvinvointisuunnitelma 2022–2025</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7"/>
              </a:rPr>
              <a:t>https://pyhajarvi.fi/</a:t>
            </a:r>
            <a:r>
              <a:rPr lang="fi-FI" sz="1100" kern="100" dirty="0" err="1">
                <a:latin typeface="Aptos" panose="020B0004020202020204" pitchFamily="34" charset="0"/>
                <a:ea typeface="Aptos" panose="020B0004020202020204" pitchFamily="34" charset="0"/>
                <a:cs typeface="Times New Roman" panose="02020603050405020304" pitchFamily="18" charset="0"/>
                <a:hlinkClick r:id="rId7"/>
              </a:rPr>
              <a:t>sites</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7"/>
              </a:rPr>
              <a:t>/</a:t>
            </a:r>
            <a:r>
              <a:rPr lang="fi-FI" sz="1100" kern="100" dirty="0" err="1">
                <a:latin typeface="Aptos" panose="020B0004020202020204" pitchFamily="34" charset="0"/>
                <a:ea typeface="Aptos" panose="020B0004020202020204" pitchFamily="34" charset="0"/>
                <a:cs typeface="Times New Roman" panose="02020603050405020304" pitchFamily="18" charset="0"/>
                <a:hlinkClick r:id="rId7"/>
              </a:rPr>
              <a:t>default</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7"/>
              </a:rPr>
              <a:t>/</a:t>
            </a:r>
            <a:r>
              <a:rPr lang="fi-FI" sz="1100" kern="100" dirty="0" err="1">
                <a:latin typeface="Aptos" panose="020B0004020202020204" pitchFamily="34" charset="0"/>
                <a:ea typeface="Aptos" panose="020B0004020202020204" pitchFamily="34" charset="0"/>
                <a:cs typeface="Times New Roman" panose="02020603050405020304" pitchFamily="18" charset="0"/>
                <a:hlinkClick r:id="rId7"/>
              </a:rPr>
              <a:t>files</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7"/>
              </a:rPr>
              <a:t>/siirretyt/89%20-%202022%20Hyvinvointikertomus%202017-2021%20ja%20hyvinvointisuunnitelma%202022-2025%20%28kvalt%2028.2.2022%29_0.pdf</a:t>
            </a:r>
            <a:r>
              <a:rPr lang="fi-FI" sz="11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100" kern="100" dirty="0">
                <a:latin typeface="Aptos" panose="020B0004020202020204" pitchFamily="34" charset="0"/>
                <a:ea typeface="Aptos" panose="020B0004020202020204" pitchFamily="34" charset="0"/>
                <a:cs typeface="Times New Roman" panose="02020603050405020304" pitchFamily="18" charset="0"/>
              </a:rPr>
              <a:t>Reisjärvi. Hyvinvointisuunnitelma 2024–2027. </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8"/>
              </a:rPr>
              <a:t>https://www.reisjarvi.fi/sites/reisjarvi.fi/files/HYVINVOINTISUUNNITELMA%202024%20-%202027%20%282%29.pdf</a:t>
            </a:r>
            <a:r>
              <a:rPr lang="fi-FI" sz="11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100" kern="100" dirty="0">
                <a:latin typeface="Aptos" panose="020B0004020202020204" pitchFamily="34" charset="0"/>
                <a:ea typeface="Aptos" panose="020B0004020202020204" pitchFamily="34" charset="0"/>
                <a:cs typeface="Times New Roman" panose="02020603050405020304" pitchFamily="18" charset="0"/>
              </a:rPr>
              <a:t>Siikajoki. 2022. Laaja hyvinvointikertomus 2022-2025. </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9"/>
              </a:rPr>
              <a:t>https://www.hyvinvointikertomus.fi/preview/17722575297#chapter-46</a:t>
            </a:r>
            <a:r>
              <a:rPr lang="fi-FI" sz="11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100" kern="100" dirty="0">
                <a:latin typeface="Aptos" panose="020B0004020202020204" pitchFamily="34" charset="0"/>
                <a:ea typeface="Aptos" panose="020B0004020202020204" pitchFamily="34" charset="0"/>
                <a:cs typeface="Times New Roman" panose="02020603050405020304" pitchFamily="18" charset="0"/>
              </a:rPr>
              <a:t>Utajärvi. Hyvinvointikertomus- ja suunnitelma 2021-2025. </a:t>
            </a:r>
            <a:r>
              <a:rPr lang="fi-FI" sz="1100" kern="100" dirty="0">
                <a:latin typeface="Aptos" panose="020B0004020202020204" pitchFamily="34" charset="0"/>
                <a:ea typeface="Aptos" panose="020B0004020202020204" pitchFamily="34" charset="0"/>
                <a:cs typeface="Times New Roman" panose="02020603050405020304" pitchFamily="18" charset="0"/>
                <a:hlinkClick r:id="rId10"/>
              </a:rPr>
              <a:t>https://www.utajarvi.fi/tiedostot/Hyvinvointi/UTAJRVENKUNNANHYVINVOINTIKERTOMUS2022.pdf</a:t>
            </a:r>
            <a:r>
              <a:rPr lang="fi-FI" sz="1100" kern="100" dirty="0">
                <a:latin typeface="Aptos" panose="020B0004020202020204" pitchFamily="34" charset="0"/>
                <a:ea typeface="Aptos" panose="020B0004020202020204" pitchFamily="34" charset="0"/>
                <a:cs typeface="Times New Roman" panose="02020603050405020304" pitchFamily="18" charset="0"/>
              </a:rPr>
              <a:t> </a:t>
            </a:r>
          </a:p>
          <a:p>
            <a:pPr marL="0" indent="0">
              <a:lnSpc>
                <a:spcPct val="100000"/>
              </a:lnSpc>
              <a:spcAft>
                <a:spcPts val="800"/>
              </a:spcAft>
              <a:buNone/>
            </a:pPr>
            <a:r>
              <a:rPr lang="fi-FI" sz="1100" kern="100" dirty="0">
                <a:latin typeface="Aptos" panose="020B0004020202020204" pitchFamily="34" charset="0"/>
                <a:ea typeface="Aptos" panose="020B0004020202020204" pitchFamily="34" charset="0"/>
                <a:cs typeface="Times New Roman" panose="02020603050405020304" pitchFamily="18" charset="0"/>
              </a:rPr>
              <a:t>Kunnissa on paljon hyvää ja he tekevät paljon työtä asukkaiden hyvinvoinnin eteen. Suosittelemme tutustumaan oman kunnan tai työskentelykunnan hyvinvointisuunnitelmaan tai kertomukseen, josta käytännön asioita ja tekoja saa esille. Ehkäisevän päihdetyön suunnitelmat voivat sisältyä varsinaiseen hyvinvointisuunnitelmaan, joten kannattaa katsoa ensimmäisenä sisällysluettelo tai liitteet. </a:t>
            </a: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03017" y="6353361"/>
            <a:ext cx="1651668" cy="427428"/>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44770" y="451372"/>
            <a:ext cx="89477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b="1" dirty="0">
                <a:solidFill>
                  <a:prstClr val="black"/>
                </a:solidFill>
                <a:latin typeface="Calibri" panose="020F0502020204030204"/>
              </a:rPr>
              <a:t>Pohjois-Pohjanmaan kuntien hyvinvointi- ja ehkäisevän päihdetyön suunnitelmat</a:t>
            </a: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Kuva 1">
            <a:extLst>
              <a:ext uri="{FF2B5EF4-FFF2-40B4-BE49-F238E27FC236}">
                <a16:creationId xmlns:a16="http://schemas.microsoft.com/office/drawing/2014/main" id="{C87EF94D-DE54-F8AD-6608-86649852E7EA}"/>
              </a:ext>
            </a:extLst>
          </p:cNvPr>
          <p:cNvPicPr>
            <a:picLocks noChangeAspect="1"/>
          </p:cNvPicPr>
          <p:nvPr/>
        </p:nvPicPr>
        <p:blipFill>
          <a:blip r:embed="rId12"/>
          <a:stretch>
            <a:fillRect/>
          </a:stretch>
        </p:blipFill>
        <p:spPr>
          <a:xfrm>
            <a:off x="6096000" y="6256797"/>
            <a:ext cx="5968176" cy="523992"/>
          </a:xfrm>
          <a:prstGeom prst="rect">
            <a:avLst/>
          </a:prstGeom>
        </p:spPr>
      </p:pic>
    </p:spTree>
    <p:extLst>
      <p:ext uri="{BB962C8B-B14F-4D97-AF65-F5344CB8AC3E}">
        <p14:creationId xmlns:p14="http://schemas.microsoft.com/office/powerpoint/2010/main" val="2986306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13508" y="760343"/>
            <a:ext cx="10248276" cy="4977806"/>
          </a:xfrm>
        </p:spPr>
        <p:txBody>
          <a:bodyPr vert="horz" lIns="91440" tIns="45720" rIns="91440" bIns="45720" rtlCol="0" anchor="t">
            <a:noAutofit/>
          </a:bodyPr>
          <a:lstStyle/>
          <a:p>
            <a:pPr>
              <a:lnSpc>
                <a:spcPct val="100000"/>
              </a:lnSpc>
              <a:spcAft>
                <a:spcPts val="800"/>
              </a:spcAft>
            </a:pPr>
            <a:r>
              <a:rPr lang="fi-FI" sz="1000" dirty="0" err="1">
                <a:latin typeface="Aptos" panose="020B0004020202020204" pitchFamily="34" charset="0"/>
              </a:rPr>
              <a:t>Barnahus</a:t>
            </a:r>
            <a:r>
              <a:rPr lang="fi-FI" sz="1000" dirty="0">
                <a:latin typeface="Aptos" panose="020B0004020202020204" pitchFamily="34" charset="0"/>
              </a:rPr>
              <a:t>, </a:t>
            </a:r>
            <a:r>
              <a:rPr lang="fi-FI" sz="1000" dirty="0">
                <a:latin typeface="Aptos" panose="020B0004020202020204" pitchFamily="34" charset="0"/>
                <a:hlinkClick r:id="rId2"/>
              </a:rPr>
              <a:t>https://barnahus.fi/</a:t>
            </a:r>
            <a:r>
              <a:rPr lang="fi-FI" sz="1000" dirty="0">
                <a:latin typeface="Aptos" panose="020B0004020202020204" pitchFamily="34" charset="0"/>
              </a:rPr>
              <a:t> </a:t>
            </a:r>
          </a:p>
          <a:p>
            <a:pPr>
              <a:lnSpc>
                <a:spcPct val="100000"/>
              </a:lnSpc>
              <a:spcAft>
                <a:spcPts val="800"/>
              </a:spcAft>
            </a:pPr>
            <a:r>
              <a:rPr lang="fi-FI" sz="1000" dirty="0">
                <a:latin typeface="Aptos" panose="020B0004020202020204" pitchFamily="34" charset="0"/>
              </a:rPr>
              <a:t>Ehyt ry. 2024. Päihdeneuvonta. </a:t>
            </a:r>
            <a:r>
              <a:rPr lang="fi-FI" sz="1000" dirty="0">
                <a:latin typeface="Aptos" panose="020B0004020202020204" pitchFamily="34" charset="0"/>
                <a:hlinkClick r:id="rId3"/>
              </a:rPr>
              <a:t>https://ehyt.fi/paihde-peli-info/paihdeneuvonta/</a:t>
            </a:r>
            <a:r>
              <a:rPr lang="fi-FI" sz="1000" dirty="0">
                <a:latin typeface="Aptos" panose="020B0004020202020204" pitchFamily="34" charset="0"/>
              </a:rPr>
              <a:t> </a:t>
            </a:r>
          </a:p>
          <a:p>
            <a:pPr>
              <a:lnSpc>
                <a:spcPct val="100000"/>
              </a:lnSpc>
              <a:spcAft>
                <a:spcPts val="800"/>
              </a:spcAft>
            </a:pPr>
            <a:r>
              <a:rPr lang="fi-FI" sz="1000" dirty="0">
                <a:latin typeface="Aptos" panose="020B0004020202020204" pitchFamily="34" charset="0"/>
              </a:rPr>
              <a:t>Ehyt ry. 2024. Päihdekasvatus. </a:t>
            </a:r>
            <a:r>
              <a:rPr lang="fi-FI" sz="1000" dirty="0">
                <a:latin typeface="Aptos" panose="020B0004020202020204" pitchFamily="34" charset="0"/>
                <a:hlinkClick r:id="rId4"/>
              </a:rPr>
              <a:t>https://ehyt.fi/paihde-peli-info/mita-on-ehkaiseva-paihdetyo/paihdekasvatus/</a:t>
            </a:r>
            <a:r>
              <a:rPr lang="fi-FI" sz="1000" dirty="0">
                <a:latin typeface="Aptos" panose="020B0004020202020204" pitchFamily="34" charset="0"/>
              </a:rPr>
              <a:t> </a:t>
            </a:r>
          </a:p>
          <a:p>
            <a:pPr>
              <a:lnSpc>
                <a:spcPct val="100000"/>
              </a:lnSpc>
              <a:spcAft>
                <a:spcPts val="800"/>
              </a:spcAft>
            </a:pPr>
            <a:r>
              <a:rPr lang="fi-FI" sz="1000" dirty="0">
                <a:latin typeface="Aptos" panose="020B0004020202020204" pitchFamily="34" charset="0"/>
              </a:rPr>
              <a:t>Ehyt ry. 2024. Ehkäisevän päihdetyön vuosikello. </a:t>
            </a:r>
            <a:r>
              <a:rPr lang="fi-FI" sz="1000" dirty="0">
                <a:latin typeface="Aptos" panose="020B0004020202020204" pitchFamily="34" charset="0"/>
                <a:hlinkClick r:id="rId5"/>
              </a:rPr>
              <a:t>https://ehyt.fi/tuote/kampanjoiden-vuosikellojuliste-2025/</a:t>
            </a:r>
            <a:r>
              <a:rPr lang="fi-FI" sz="1000" dirty="0">
                <a:latin typeface="Aptos" panose="020B0004020202020204" pitchFamily="34" charset="0"/>
              </a:rPr>
              <a:t> </a:t>
            </a:r>
          </a:p>
          <a:p>
            <a:pPr>
              <a:lnSpc>
                <a:spcPct val="100000"/>
              </a:lnSpc>
              <a:spcAft>
                <a:spcPts val="800"/>
              </a:spcAft>
            </a:pPr>
            <a:r>
              <a:rPr lang="fi-FI" sz="1000" dirty="0">
                <a:latin typeface="Aptos" panose="020B0004020202020204" pitchFamily="34" charset="0"/>
              </a:rPr>
              <a:t>Ehyt ry. 2024. Vanhemmuuden taidot-opas. </a:t>
            </a:r>
            <a:r>
              <a:rPr lang="fi-FI" sz="1000" dirty="0">
                <a:latin typeface="Aptos" panose="020B0004020202020204" pitchFamily="34" charset="0"/>
                <a:hlinkClick r:id="rId6"/>
              </a:rPr>
              <a:t>https://ehyt.fi/tuote/kuuntele-ensin-toimintavihko/</a:t>
            </a:r>
            <a:r>
              <a:rPr lang="fi-FI" sz="1000" dirty="0">
                <a:latin typeface="Aptos" panose="020B0004020202020204" pitchFamily="34" charset="0"/>
              </a:rPr>
              <a:t> </a:t>
            </a:r>
          </a:p>
          <a:p>
            <a:pPr>
              <a:lnSpc>
                <a:spcPct val="100000"/>
              </a:lnSpc>
              <a:spcAft>
                <a:spcPts val="800"/>
              </a:spcAft>
            </a:pPr>
            <a:r>
              <a:rPr lang="fi-FI" sz="1000" kern="100" dirty="0">
                <a:latin typeface="Aptos" panose="020B0004020202020204" pitchFamily="34" charset="0"/>
                <a:ea typeface="Aptos" panose="020B0004020202020204" pitchFamily="34" charset="0"/>
                <a:cs typeface="Times New Roman" panose="02020603050405020304" pitchFamily="18" charset="0"/>
              </a:rPr>
              <a:t>En jaksa.fi </a:t>
            </a:r>
            <a:r>
              <a:rPr lang="fi-FI" sz="1000" kern="100" dirty="0">
                <a:latin typeface="Aptos" panose="020B0004020202020204" pitchFamily="34" charset="0"/>
                <a:ea typeface="Aptos" panose="020B0004020202020204" pitchFamily="34" charset="0"/>
                <a:cs typeface="Times New Roman" panose="02020603050405020304" pitchFamily="18" charset="0"/>
                <a:hlinkClick r:id="rId7"/>
              </a:rPr>
              <a:t>https://enjaksa.fi/</a:t>
            </a:r>
            <a:r>
              <a:rPr lang="fi-FI" sz="10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1000" kern="100" dirty="0">
                <a:latin typeface="Aptos" panose="020B0004020202020204" pitchFamily="34" charset="0"/>
                <a:cs typeface="Times New Roman" panose="02020603050405020304" pitchFamily="18" charset="0"/>
              </a:rPr>
              <a:t>Ensi- ja turvakotien liitto. 2024. Näin me autamme. </a:t>
            </a:r>
            <a:r>
              <a:rPr lang="fi-FI" sz="1000" kern="100" dirty="0">
                <a:latin typeface="Aptos" panose="020B0004020202020204" pitchFamily="34" charset="0"/>
                <a:cs typeface="Times New Roman" panose="02020603050405020304" pitchFamily="18" charset="0"/>
                <a:hlinkClick r:id="rId8"/>
              </a:rPr>
              <a:t>https://ensijaturvakotienliitto.fi/tietoa-liitosta/nain-me-autamme/</a:t>
            </a:r>
            <a:r>
              <a:rPr lang="fi-FI" sz="1000" kern="100" dirty="0">
                <a:latin typeface="Aptos" panose="020B0004020202020204" pitchFamily="34" charset="0"/>
                <a:cs typeface="Times New Roman" panose="02020603050405020304" pitchFamily="18" charset="0"/>
              </a:rPr>
              <a:t> </a:t>
            </a:r>
          </a:p>
          <a:p>
            <a:pPr>
              <a:lnSpc>
                <a:spcPct val="100000"/>
              </a:lnSpc>
              <a:spcAft>
                <a:spcPts val="800"/>
              </a:spcAft>
            </a:pPr>
            <a:r>
              <a:rPr lang="fi-FI" sz="1000" kern="100" dirty="0" err="1">
                <a:latin typeface="Aptos" panose="020B0004020202020204" pitchFamily="34" charset="0"/>
                <a:cs typeface="Times New Roman" panose="02020603050405020304" pitchFamily="18" charset="0"/>
              </a:rPr>
              <a:t>Familia</a:t>
            </a:r>
            <a:r>
              <a:rPr lang="fi-FI" sz="1000" kern="100" dirty="0">
                <a:latin typeface="Aptos" panose="020B0004020202020204" pitchFamily="34" charset="0"/>
                <a:cs typeface="Times New Roman" panose="02020603050405020304" pitchFamily="18" charset="0"/>
              </a:rPr>
              <a:t>, 2024. Tietoa toiminnasta. </a:t>
            </a:r>
            <a:r>
              <a:rPr lang="fi-FI" sz="1000" kern="100" dirty="0">
                <a:latin typeface="Aptos" panose="020B0004020202020204" pitchFamily="34" charset="0"/>
                <a:cs typeface="Times New Roman" panose="02020603050405020304" pitchFamily="18" charset="0"/>
                <a:hlinkClick r:id="rId9"/>
              </a:rPr>
              <a:t>https://www.familiary.fi/tietoa.html</a:t>
            </a:r>
            <a:r>
              <a:rPr lang="fi-FI" sz="1000" kern="100" dirty="0">
                <a:latin typeface="Aptos" panose="020B0004020202020204" pitchFamily="34" charset="0"/>
                <a:cs typeface="Times New Roman" panose="02020603050405020304" pitchFamily="18" charset="0"/>
              </a:rPr>
              <a:t> </a:t>
            </a:r>
          </a:p>
          <a:p>
            <a:pPr>
              <a:lnSpc>
                <a:spcPct val="100000"/>
              </a:lnSpc>
              <a:spcAft>
                <a:spcPts val="800"/>
              </a:spcAft>
            </a:pPr>
            <a:r>
              <a:rPr lang="fi-FI" sz="1000" kern="100" dirty="0">
                <a:latin typeface="Aptos" panose="020B0004020202020204" pitchFamily="34" charset="0"/>
                <a:cs typeface="Times New Roman" panose="02020603050405020304" pitchFamily="18" charset="0"/>
              </a:rPr>
              <a:t>FINFAMI. 2013. Opas vanhemmille, joilla on mielenterveyden ongelmia- Miten autan lastani? </a:t>
            </a:r>
            <a:r>
              <a:rPr lang="fi-FI" sz="1000" kern="100" dirty="0">
                <a:latin typeface="Aptos" panose="020B0004020202020204" pitchFamily="34" charset="0"/>
                <a:cs typeface="Times New Roman" panose="02020603050405020304" pitchFamily="18" charset="0"/>
                <a:hlinkClick r:id="rId10"/>
              </a:rPr>
              <a:t>https://oppaat.finfami.fi/wp-content/uploads/sites/36/Miten_autan_lastani.pdf</a:t>
            </a:r>
            <a:r>
              <a:rPr lang="fi-FI" sz="1000" kern="100" dirty="0">
                <a:latin typeface="Aptos" panose="020B0004020202020204" pitchFamily="34" charset="0"/>
                <a:cs typeface="Times New Roman" panose="02020603050405020304" pitchFamily="18" charset="0"/>
              </a:rPr>
              <a:t> </a:t>
            </a:r>
            <a:endParaRPr lang="fi-FI" sz="1000" dirty="0">
              <a:latin typeface="Aptos" panose="020B0004020202020204" pitchFamily="34" charset="0"/>
            </a:endParaRPr>
          </a:p>
          <a:p>
            <a:pPr>
              <a:lnSpc>
                <a:spcPct val="100000"/>
              </a:lnSpc>
              <a:spcAft>
                <a:spcPts val="800"/>
              </a:spcAft>
            </a:pPr>
            <a:r>
              <a:rPr lang="fi-FI" sz="1000" dirty="0">
                <a:latin typeface="Aptos" panose="020B0004020202020204" pitchFamily="34" charset="0"/>
              </a:rPr>
              <a:t>Forssa. 2022. Forssan seudun ehkäisevän päihdetyön toimintasuunnitelma v. 2022-2025</a:t>
            </a:r>
            <a:r>
              <a:rPr lang="fi-FI" sz="1000" dirty="0"/>
              <a:t>. </a:t>
            </a:r>
            <a:r>
              <a:rPr lang="fi-FI" sz="1000" dirty="0">
                <a:latin typeface="Aptos" panose="020B0004020202020204" pitchFamily="34" charset="0"/>
              </a:rPr>
              <a:t> </a:t>
            </a:r>
            <a:r>
              <a:rPr lang="fi-FI" sz="1000" dirty="0">
                <a:latin typeface="Aptos" panose="020B0004020202020204" pitchFamily="34" charset="0"/>
                <a:hlinkClick r:id="rId11"/>
              </a:rPr>
              <a:t>https://www.tammela.fi/sites/default/files/ehkapa-2022-2025.pdf</a:t>
            </a:r>
            <a:r>
              <a:rPr lang="fi-FI" sz="1000" dirty="0">
                <a:latin typeface="Aptos" panose="020B0004020202020204" pitchFamily="34" charset="0"/>
              </a:rPr>
              <a:t> </a:t>
            </a:r>
          </a:p>
          <a:p>
            <a:pPr>
              <a:lnSpc>
                <a:spcPct val="100000"/>
              </a:lnSpc>
              <a:spcAft>
                <a:spcPts val="800"/>
              </a:spcAft>
            </a:pPr>
            <a:r>
              <a:rPr lang="fi-FI" sz="1000" dirty="0">
                <a:latin typeface="Aptos" panose="020B0004020202020204" pitchFamily="34" charset="0"/>
              </a:rPr>
              <a:t>Kirkkopalvelut. 2019. Erityisesti Isältä erityisesti Isälle. </a:t>
            </a:r>
            <a:r>
              <a:rPr lang="fi-FI" sz="1000" dirty="0">
                <a:latin typeface="Aptos" panose="020B0004020202020204" pitchFamily="34" charset="0"/>
                <a:hlinkClick r:id="rId12"/>
              </a:rPr>
              <a:t>https://erityisestiisa.fi/wp-content/uploads/2020/04/erityisesti_isalle_opas.pdf</a:t>
            </a:r>
            <a:r>
              <a:rPr lang="fi-FI" sz="1000" dirty="0">
                <a:latin typeface="Aptos" panose="020B0004020202020204" pitchFamily="34" charset="0"/>
              </a:rPr>
              <a:t> </a:t>
            </a:r>
          </a:p>
          <a:p>
            <a:pPr lvl="1">
              <a:lnSpc>
                <a:spcPct val="100000"/>
              </a:lnSpc>
              <a:spcAft>
                <a:spcPts val="800"/>
              </a:spcAft>
            </a:pPr>
            <a:r>
              <a:rPr lang="fi-FI" sz="1000" dirty="0">
                <a:latin typeface="Aptos" panose="020B0004020202020204" pitchFamily="34" charset="0"/>
              </a:rPr>
              <a:t>Sivusto: </a:t>
            </a:r>
            <a:r>
              <a:rPr lang="fi-FI" sz="1000" dirty="0">
                <a:latin typeface="Aptos" panose="020B0004020202020204" pitchFamily="34" charset="0"/>
                <a:hlinkClick r:id="rId13"/>
              </a:rPr>
              <a:t>https://erityisestiisa.fi/</a:t>
            </a:r>
            <a:r>
              <a:rPr lang="fi-FI" sz="1000" dirty="0">
                <a:latin typeface="Aptos" panose="020B0004020202020204" pitchFamily="34" charset="0"/>
              </a:rPr>
              <a:t> </a:t>
            </a:r>
          </a:p>
          <a:p>
            <a:pPr>
              <a:lnSpc>
                <a:spcPct val="100000"/>
              </a:lnSpc>
              <a:spcAft>
                <a:spcPts val="800"/>
              </a:spcAft>
            </a:pPr>
            <a:r>
              <a:rPr lang="fi-FI" sz="1000" kern="100" dirty="0">
                <a:latin typeface="Aptos" panose="020B0004020202020204" pitchFamily="34" charset="0"/>
                <a:ea typeface="Aptos" panose="020B0004020202020204" pitchFamily="34" charset="0"/>
                <a:cs typeface="Times New Roman" panose="02020603050405020304" pitchFamily="18" charset="0"/>
              </a:rPr>
              <a:t>Kurkela, S. Pikku Ketun salaisuus. </a:t>
            </a:r>
            <a:r>
              <a:rPr lang="fi-FI" sz="1000" kern="100" dirty="0">
                <a:latin typeface="Aptos" panose="020B0004020202020204" pitchFamily="34" charset="0"/>
                <a:ea typeface="Aptos" panose="020B0004020202020204" pitchFamily="34" charset="0"/>
                <a:cs typeface="Times New Roman" panose="02020603050405020304" pitchFamily="18" charset="0"/>
                <a:hlinkClick r:id="rId14"/>
              </a:rPr>
              <a:t>http s://lasinenlapsuus.fi/wp-content/uploads/sites/5/2023/04/pikkuketun_salaisuus.pdf</a:t>
            </a:r>
            <a:r>
              <a:rPr lang="fi-FI" sz="1000" kern="100" dirty="0">
                <a:latin typeface="Aptos" panose="020B0004020202020204" pitchFamily="34" charset="0"/>
                <a:ea typeface="Aptos" panose="020B0004020202020204" pitchFamily="34" charset="0"/>
                <a:cs typeface="Times New Roman" panose="02020603050405020304" pitchFamily="18" charset="0"/>
              </a:rPr>
              <a:t> </a:t>
            </a:r>
            <a:endParaRPr lang="fi-FI" sz="1000" dirty="0">
              <a:latin typeface="Aptos" panose="020B0004020202020204" pitchFamily="34" charset="0"/>
            </a:endParaRPr>
          </a:p>
          <a:p>
            <a:pPr>
              <a:lnSpc>
                <a:spcPct val="100000"/>
              </a:lnSpc>
              <a:spcAft>
                <a:spcPts val="800"/>
              </a:spcAft>
            </a:pPr>
            <a:r>
              <a:rPr lang="fi-FI" sz="1000" dirty="0">
                <a:latin typeface="Aptos" panose="020B0004020202020204" pitchFamily="34" charset="0"/>
              </a:rPr>
              <a:t>Lasinen Lapsuus-nettisivusto, Päihdelinkki </a:t>
            </a:r>
            <a:r>
              <a:rPr lang="fi-FI" sz="1000" dirty="0">
                <a:latin typeface="Aptos" panose="020B0004020202020204" pitchFamily="34" charset="0"/>
                <a:hlinkClick r:id="rId15"/>
              </a:rPr>
              <a:t>https://lasinenlapsuus.fi/</a:t>
            </a:r>
            <a:r>
              <a:rPr lang="fi-FI" sz="1000" dirty="0">
                <a:latin typeface="Aptos" panose="020B0004020202020204" pitchFamily="34" charset="0"/>
              </a:rPr>
              <a:t> </a:t>
            </a:r>
          </a:p>
          <a:p>
            <a:pPr>
              <a:lnSpc>
                <a:spcPct val="100000"/>
              </a:lnSpc>
              <a:spcAft>
                <a:spcPts val="800"/>
              </a:spcAft>
            </a:pPr>
            <a:r>
              <a:rPr lang="fi-FI" sz="1000" dirty="0">
                <a:latin typeface="Aptos" panose="020B0004020202020204" pitchFamily="34" charset="0"/>
              </a:rPr>
              <a:t>Lasinen Lapsuus. 2024. Apua lapselle. </a:t>
            </a:r>
            <a:r>
              <a:rPr lang="fi-FI" sz="1000" dirty="0">
                <a:latin typeface="Aptos" panose="020B0004020202020204" pitchFamily="34" charset="0"/>
                <a:hlinkClick r:id="rId16"/>
              </a:rPr>
              <a:t>https://lasinenlapsuus.fi/tukea/apua-lapselle/</a:t>
            </a:r>
            <a:r>
              <a:rPr lang="fi-FI" sz="1000" dirty="0">
                <a:latin typeface="Aptos" panose="020B0004020202020204" pitchFamily="34" charset="0"/>
              </a:rPr>
              <a:t> </a:t>
            </a:r>
          </a:p>
          <a:p>
            <a:pPr>
              <a:lnSpc>
                <a:spcPct val="100000"/>
              </a:lnSpc>
              <a:spcAft>
                <a:spcPts val="800"/>
              </a:spcAft>
            </a:pPr>
            <a:endParaRPr lang="fi-FI" sz="900" dirty="0">
              <a:latin typeface="Aptos" panose="020B0004020202020204" pitchFamily="34" charset="0"/>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03017" y="6353361"/>
            <a:ext cx="1651668" cy="427428"/>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68216" y="300798"/>
            <a:ext cx="312526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black"/>
                </a:solidFill>
                <a:effectLst/>
                <a:uLnTx/>
                <a:uFillTx/>
                <a:latin typeface="Calibri" panose="020F0502020204030204"/>
                <a:ea typeface="+mn-ea"/>
                <a:cs typeface="+mn-cs"/>
              </a:rPr>
              <a:t>Liitteiden 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Kuva 1">
            <a:extLst>
              <a:ext uri="{FF2B5EF4-FFF2-40B4-BE49-F238E27FC236}">
                <a16:creationId xmlns:a16="http://schemas.microsoft.com/office/drawing/2014/main" id="{C87EF94D-DE54-F8AD-6608-86649852E7EA}"/>
              </a:ext>
            </a:extLst>
          </p:cNvPr>
          <p:cNvPicPr>
            <a:picLocks noChangeAspect="1"/>
          </p:cNvPicPr>
          <p:nvPr/>
        </p:nvPicPr>
        <p:blipFill>
          <a:blip r:embed="rId18"/>
          <a:stretch>
            <a:fillRect/>
          </a:stretch>
        </p:blipFill>
        <p:spPr>
          <a:xfrm>
            <a:off x="6096000" y="6256797"/>
            <a:ext cx="5968176" cy="523992"/>
          </a:xfrm>
          <a:prstGeom prst="rect">
            <a:avLst/>
          </a:prstGeom>
        </p:spPr>
      </p:pic>
    </p:spTree>
    <p:extLst>
      <p:ext uri="{BB962C8B-B14F-4D97-AF65-F5344CB8AC3E}">
        <p14:creationId xmlns:p14="http://schemas.microsoft.com/office/powerpoint/2010/main" val="93205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462000" y="1088902"/>
            <a:ext cx="10248276" cy="5119937"/>
          </a:xfrm>
        </p:spPr>
        <p:txBody>
          <a:bodyPr vert="horz" lIns="91440" tIns="45720" rIns="91440" bIns="45720" rtlCol="0" anchor="t">
            <a:noAutofit/>
          </a:bodyPr>
          <a:lstStyle/>
          <a:p>
            <a:pPr>
              <a:lnSpc>
                <a:spcPct val="100000"/>
              </a:lnSpc>
              <a:spcAft>
                <a:spcPts val="800"/>
              </a:spcAft>
            </a:pPr>
            <a:r>
              <a:rPr lang="fi-FI" sz="850" dirty="0">
                <a:latin typeface="Aptos" panose="020B0004020202020204" pitchFamily="34" charset="0"/>
              </a:rPr>
              <a:t>Lapsi ja vanhempien alkoholinkäyttö - Opas varhaiskasvatuksen työntekijöille. 2010. </a:t>
            </a:r>
            <a:r>
              <a:rPr lang="fi-FI" sz="850" dirty="0">
                <a:latin typeface="Aptos" panose="020B0004020202020204" pitchFamily="34" charset="0"/>
                <a:hlinkClick r:id="rId2"/>
              </a:rPr>
              <a:t>https://lasinenlapsuus.fi/wp-content/uploads/sites/5/2023/04/lapsi_ja_vanhempien_alkoholinkaytto_-_opas_varhaiskasvatuksen_tyontekijoille.pdf</a:t>
            </a:r>
            <a:r>
              <a:rPr lang="fi-FI" sz="850" dirty="0">
                <a:latin typeface="Aptos" panose="020B0004020202020204" pitchFamily="34" charset="0"/>
              </a:rPr>
              <a:t> </a:t>
            </a:r>
          </a:p>
          <a:p>
            <a:pPr>
              <a:lnSpc>
                <a:spcPct val="100000"/>
              </a:lnSpc>
              <a:spcAft>
                <a:spcPts val="800"/>
              </a:spcAft>
            </a:pPr>
            <a:r>
              <a:rPr lang="fi-FI" sz="850" dirty="0">
                <a:latin typeface="Aptos" panose="020B0004020202020204" pitchFamily="34" charset="0"/>
              </a:rPr>
              <a:t>Lasinen Lapsuus. 2011. JOS SAIS KOLME TOIVOMUSTA − Työkirja päihdeasioista varhaiskasvatuksen työntekijöille. </a:t>
            </a:r>
            <a:r>
              <a:rPr lang="fi-FI" sz="850" kern="100" dirty="0">
                <a:effectLst/>
                <a:latin typeface="Aptos" panose="020B0004020202020204" pitchFamily="34" charset="0"/>
                <a:ea typeface="Aptos" panose="020B0004020202020204" pitchFamily="34" charset="0"/>
                <a:cs typeface="Times New Roman" panose="02020603050405020304" pitchFamily="18" charset="0"/>
                <a:hlinkClick r:id="rId3"/>
              </a:rPr>
              <a:t>https://lasinenlapsuus.fi/wp-content/uploads/sites/5/2023/04/jos_sais_kolme_toivomusta_tyokirja_paihdeasioista_varhaiskasvatuksen_tyontekijoille.pdf</a:t>
            </a:r>
            <a:endParaRPr lang="fi-FI" sz="850" kern="100" dirty="0">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fi-FI" sz="850" kern="100" dirty="0">
                <a:latin typeface="Aptos" panose="020B0004020202020204" pitchFamily="34" charset="0"/>
                <a:ea typeface="Aptos" panose="020B0004020202020204" pitchFamily="34" charset="0"/>
                <a:cs typeface="Times New Roman" panose="02020603050405020304" pitchFamily="18" charset="0"/>
              </a:rPr>
              <a:t>Mannerheimin Lastensuojeluliitto. 2024. Perhe lasten hoitajan työnantajana.  </a:t>
            </a:r>
            <a:r>
              <a:rPr lang="fi-FI" sz="850" kern="100" dirty="0">
                <a:latin typeface="Aptos" panose="020B0004020202020204" pitchFamily="34" charset="0"/>
                <a:ea typeface="Aptos" panose="020B0004020202020204" pitchFamily="34" charset="0"/>
                <a:cs typeface="Times New Roman" panose="02020603050405020304" pitchFamily="18" charset="0"/>
                <a:hlinkClick r:id="rId4"/>
              </a:rPr>
              <a:t>https://www.mll.fi/perhe-lastenhoitajan-tyonantajana/</a:t>
            </a:r>
            <a:r>
              <a:rPr lang="fi-FI" sz="85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850" kern="100" dirty="0">
                <a:latin typeface="Aptos" panose="020B0004020202020204" pitchFamily="34" charset="0"/>
                <a:ea typeface="Aptos" panose="020B0004020202020204" pitchFamily="34" charset="0"/>
                <a:cs typeface="Times New Roman" panose="02020603050405020304" pitchFamily="18" charset="0"/>
              </a:rPr>
              <a:t>Martat. 2024.Lapsiperheet. </a:t>
            </a:r>
            <a:r>
              <a:rPr lang="fi-FI" sz="850" kern="100" dirty="0">
                <a:latin typeface="Aptos" panose="020B0004020202020204" pitchFamily="34" charset="0"/>
                <a:ea typeface="Aptos" panose="020B0004020202020204" pitchFamily="34" charset="0"/>
                <a:cs typeface="Times New Roman" panose="02020603050405020304" pitchFamily="18" charset="0"/>
                <a:hlinkClick r:id="rId5"/>
              </a:rPr>
              <a:t>https://www.martat.fi/marttapalvelut/lapsiperheet/</a:t>
            </a:r>
            <a:r>
              <a:rPr lang="fi-FI" sz="85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850" kern="100" dirty="0">
                <a:effectLst/>
                <a:latin typeface="Aptos" panose="020B0004020202020204" pitchFamily="34" charset="0"/>
                <a:ea typeface="Aptos" panose="020B0004020202020204" pitchFamily="34" charset="0"/>
                <a:cs typeface="Times New Roman" panose="02020603050405020304" pitchFamily="18" charset="0"/>
              </a:rPr>
              <a:t>Mieli ry. 2024. Hyvän mielen kunta. </a:t>
            </a:r>
            <a:r>
              <a:rPr lang="fi-FI" sz="850" kern="100" dirty="0">
                <a:effectLst/>
                <a:latin typeface="Aptos" panose="020B0004020202020204" pitchFamily="34" charset="0"/>
                <a:ea typeface="Aptos" panose="020B0004020202020204" pitchFamily="34" charset="0"/>
                <a:cs typeface="Times New Roman" panose="02020603050405020304" pitchFamily="18" charset="0"/>
                <a:hlinkClick r:id="rId6"/>
              </a:rPr>
              <a:t>https://mieli.fi/yhteiskunta/mielenterveys-suomessa/hyvan-mielen-kunta/</a:t>
            </a:r>
            <a:r>
              <a:rPr lang="fi-FI" sz="85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850" kern="100" dirty="0">
                <a:latin typeface="Aptos" panose="020B0004020202020204" pitchFamily="34" charset="0"/>
                <a:ea typeface="Aptos" panose="020B0004020202020204" pitchFamily="34" charset="0"/>
                <a:cs typeface="Times New Roman" panose="02020603050405020304" pitchFamily="18" charset="0"/>
              </a:rPr>
              <a:t>Mieli ry. Perheet. 2024. </a:t>
            </a:r>
            <a:r>
              <a:rPr lang="fi-FI" sz="850" kern="100" dirty="0">
                <a:latin typeface="Aptos" panose="020B0004020202020204" pitchFamily="34" charset="0"/>
                <a:ea typeface="Aptos" panose="020B0004020202020204" pitchFamily="34" charset="0"/>
                <a:cs typeface="Times New Roman" panose="02020603050405020304" pitchFamily="18" charset="0"/>
                <a:hlinkClick r:id="rId7"/>
              </a:rPr>
              <a:t>https://mieli.fi/materiaalit-ja-koulutukset/tietoa-mielenterveyden-vahvistamisesta/perheet/</a:t>
            </a:r>
            <a:r>
              <a:rPr lang="fi-FI" sz="850" kern="100" dirty="0">
                <a:latin typeface="Aptos" panose="020B0004020202020204" pitchFamily="34" charset="0"/>
                <a:ea typeface="Aptos" panose="020B0004020202020204" pitchFamily="34" charset="0"/>
                <a:cs typeface="Times New Roman" panose="02020603050405020304" pitchFamily="18" charset="0"/>
              </a:rPr>
              <a:t> </a:t>
            </a:r>
            <a:endParaRPr lang="fi-FI" sz="85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fi-FI" sz="850" kern="100" dirty="0">
                <a:latin typeface="Aptos" panose="020B0004020202020204" pitchFamily="34" charset="0"/>
                <a:ea typeface="Aptos" panose="020B0004020202020204" pitchFamily="34" charset="0"/>
                <a:cs typeface="Times New Roman" panose="02020603050405020304" pitchFamily="18" charset="0"/>
              </a:rPr>
              <a:t>Mielenterveystalo. 2024.Evankelisluterilainen kirkko mielenterveyden tukena. </a:t>
            </a:r>
            <a:r>
              <a:rPr lang="fi-FI" sz="850" kern="100" dirty="0">
                <a:latin typeface="Aptos" panose="020B0004020202020204" pitchFamily="34" charset="0"/>
                <a:ea typeface="Aptos" panose="020B0004020202020204" pitchFamily="34" charset="0"/>
                <a:cs typeface="Times New Roman" panose="02020603050405020304" pitchFamily="18" charset="0"/>
                <a:hlinkClick r:id="rId8"/>
              </a:rPr>
              <a:t>https://www.mielenterveystalo.fi/fi/evankelis-luterilainen-kirkko-mielenterveyden-tukena</a:t>
            </a:r>
            <a:endParaRPr lang="fi-FI" sz="850" kern="100" dirty="0">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fi-FI" sz="850" kern="100" dirty="0">
                <a:latin typeface="Aptos" panose="020B0004020202020204" pitchFamily="34" charset="0"/>
                <a:ea typeface="Aptos" panose="020B0004020202020204" pitchFamily="34" charset="0"/>
                <a:cs typeface="Times New Roman" panose="02020603050405020304" pitchFamily="18" charset="0"/>
              </a:rPr>
              <a:t>Mielenterveystalo. 2024. Lapset puheeksi-menetelmä. </a:t>
            </a:r>
            <a:r>
              <a:rPr lang="fi-FI" sz="850" kern="100" dirty="0">
                <a:latin typeface="Aptos" panose="020B0004020202020204" pitchFamily="34" charset="0"/>
                <a:ea typeface="Aptos" panose="020B0004020202020204" pitchFamily="34" charset="0"/>
                <a:cs typeface="Times New Roman" panose="02020603050405020304" pitchFamily="18" charset="0"/>
                <a:hlinkClick r:id="rId9"/>
              </a:rPr>
              <a:t>https://www.mielenterveystalo.fi/fi/ihmissuhteet/lapset-puheeksi-menetelma</a:t>
            </a:r>
            <a:r>
              <a:rPr lang="fi-FI" sz="85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850" kern="100" dirty="0">
                <a:latin typeface="Aptos" panose="020B0004020202020204" pitchFamily="34" charset="0"/>
                <a:ea typeface="Aptos" panose="020B0004020202020204" pitchFamily="34" charset="0"/>
                <a:cs typeface="Times New Roman" panose="02020603050405020304" pitchFamily="18" charset="0"/>
              </a:rPr>
              <a:t>Nivala: Ehkäisevän päihdetyön malli (sisältää liikkumisen ja kulttuuripuolen yhteistyön)  </a:t>
            </a:r>
          </a:p>
          <a:p>
            <a:pPr lvl="1">
              <a:lnSpc>
                <a:spcPct val="100000"/>
              </a:lnSpc>
              <a:spcAft>
                <a:spcPts val="800"/>
              </a:spcAft>
            </a:pPr>
            <a:r>
              <a:rPr lang="fi-FI" sz="850" kern="100" dirty="0">
                <a:latin typeface="Aptos" panose="020B0004020202020204" pitchFamily="34" charset="0"/>
                <a:ea typeface="Aptos" panose="020B0004020202020204" pitchFamily="34" charset="0"/>
                <a:cs typeface="Times New Roman" panose="02020603050405020304" pitchFamily="18" charset="0"/>
              </a:rPr>
              <a:t>Nivalan mallista on blogikirjoitus: </a:t>
            </a:r>
            <a:r>
              <a:rPr lang="fi-FI" sz="850" kern="100" dirty="0">
                <a:latin typeface="Aptos" panose="020B0004020202020204" pitchFamily="34" charset="0"/>
                <a:ea typeface="Aptos" panose="020B0004020202020204" pitchFamily="34" charset="0"/>
                <a:cs typeface="Times New Roman" panose="02020603050405020304" pitchFamily="18" charset="0"/>
                <a:hlinkClick r:id="rId10"/>
              </a:rPr>
              <a:t>https://ehyt.fi/uutishuone/blogit/nivalassa-panostetaan-ehkaisevaan-paihdetyohon/</a:t>
            </a:r>
            <a:r>
              <a:rPr lang="fi-FI" sz="85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850" kern="100" dirty="0">
                <a:effectLst/>
                <a:latin typeface="Aptos" panose="020B0004020202020204" pitchFamily="34" charset="0"/>
                <a:ea typeface="Aptos" panose="020B0004020202020204" pitchFamily="34" charset="0"/>
                <a:cs typeface="Times New Roman" panose="02020603050405020304" pitchFamily="18" charset="0"/>
              </a:rPr>
              <a:t>Omaperhe-sivusto </a:t>
            </a:r>
            <a:r>
              <a:rPr lang="fi-FI" sz="850" kern="100" dirty="0">
                <a:effectLst/>
                <a:latin typeface="Aptos" panose="020B0004020202020204" pitchFamily="34" charset="0"/>
                <a:ea typeface="Aptos" panose="020B0004020202020204" pitchFamily="34" charset="0"/>
                <a:cs typeface="Times New Roman" panose="02020603050405020304" pitchFamily="18" charset="0"/>
                <a:hlinkClick r:id="rId11"/>
              </a:rPr>
              <a:t>https://omaperhe.fi/</a:t>
            </a:r>
            <a:r>
              <a:rPr lang="fi-FI" sz="850" kern="100" dirty="0">
                <a:effectLst/>
                <a:latin typeface="Aptos" panose="020B0004020202020204" pitchFamily="34" charset="0"/>
                <a:ea typeface="Aptos" panose="020B0004020202020204" pitchFamily="34" charset="0"/>
                <a:cs typeface="Times New Roman" panose="02020603050405020304" pitchFamily="18" charset="0"/>
              </a:rPr>
              <a:t>  (POHDE ei ole ottanut toistaiseksi käyttöön, mutta sivustoa voi hyödyntää kuitenkin)</a:t>
            </a:r>
          </a:p>
          <a:p>
            <a:pPr>
              <a:lnSpc>
                <a:spcPct val="100000"/>
              </a:lnSpc>
              <a:spcAft>
                <a:spcPts val="800"/>
              </a:spcAft>
            </a:pPr>
            <a:r>
              <a:rPr lang="fi-FI" sz="850" kern="100" dirty="0" err="1">
                <a:effectLst/>
                <a:latin typeface="Aptos" panose="020B0004020202020204" pitchFamily="34" charset="0"/>
                <a:ea typeface="Aptos" panose="020B0004020202020204" pitchFamily="34" charset="0"/>
                <a:cs typeface="Times New Roman" panose="02020603050405020304" pitchFamily="18" charset="0"/>
              </a:rPr>
              <a:t>Pohde</a:t>
            </a:r>
            <a:r>
              <a:rPr lang="fi-FI" sz="850" kern="100" dirty="0">
                <a:effectLst/>
                <a:latin typeface="Aptos" panose="020B0004020202020204" pitchFamily="34" charset="0"/>
                <a:ea typeface="Aptos" panose="020B0004020202020204" pitchFamily="34" charset="0"/>
                <a:cs typeface="Times New Roman" panose="02020603050405020304" pitchFamily="18" charset="0"/>
              </a:rPr>
              <a:t>, 2024. Digitaalinen sote-keskus. </a:t>
            </a:r>
            <a:r>
              <a:rPr lang="fi-FI" sz="850" kern="100" dirty="0">
                <a:effectLst/>
                <a:latin typeface="Aptos" panose="020B0004020202020204" pitchFamily="34" charset="0"/>
                <a:ea typeface="Aptos" panose="020B0004020202020204" pitchFamily="34" charset="0"/>
                <a:cs typeface="Times New Roman" panose="02020603050405020304" pitchFamily="18" charset="0"/>
                <a:hlinkClick r:id="rId12"/>
              </a:rPr>
              <a:t>https://pohde.fi/palvelumme/digitaaliset-palvelut/digitaalinen-sote-keskus/</a:t>
            </a:r>
            <a:r>
              <a:rPr lang="fi-FI" sz="85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850" kern="100" dirty="0">
                <a:latin typeface="Aptos" panose="020B0004020202020204" pitchFamily="34" charset="0"/>
                <a:ea typeface="Aptos" panose="020B0004020202020204" pitchFamily="34" charset="0"/>
                <a:cs typeface="Times New Roman" panose="02020603050405020304" pitchFamily="18" charset="0"/>
              </a:rPr>
              <a:t>Toivo.fi-sovellus </a:t>
            </a:r>
            <a:r>
              <a:rPr lang="fi-FI" sz="850" kern="100" dirty="0">
                <a:latin typeface="Aptos" panose="020B0004020202020204" pitchFamily="34" charset="0"/>
                <a:ea typeface="Aptos" panose="020B0004020202020204" pitchFamily="34" charset="0"/>
                <a:cs typeface="Times New Roman" panose="02020603050405020304" pitchFamily="18" charset="0"/>
                <a:hlinkClick r:id="rId13"/>
              </a:rPr>
              <a:t>https://olkatoiminta.fi/toivo/tietoa-toivo-vertaistukisovelluksesta/</a:t>
            </a:r>
            <a:r>
              <a:rPr lang="fi-FI" sz="850" kern="100" dirty="0">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fi-FI" sz="850" kern="100" dirty="0">
                <a:latin typeface="Aptos" panose="020B0004020202020204" pitchFamily="34" charset="0"/>
                <a:ea typeface="Aptos" panose="020B0004020202020204" pitchFamily="34" charset="0"/>
                <a:cs typeface="Times New Roman" panose="02020603050405020304" pitchFamily="18" charset="0"/>
              </a:rPr>
              <a:t>THL. 2018. Lastenneuvola ja varhaiskasvatus lapsen päihteettömän kasvuympäristön tukena.  </a:t>
            </a:r>
            <a:r>
              <a:rPr lang="fi-FI" sz="850" kern="100" dirty="0">
                <a:latin typeface="Aptos" panose="020B0004020202020204" pitchFamily="34" charset="0"/>
                <a:ea typeface="Aptos" panose="020B0004020202020204" pitchFamily="34" charset="0"/>
                <a:cs typeface="Times New Roman" panose="02020603050405020304" pitchFamily="18" charset="0"/>
                <a:hlinkClick r:id="rId14"/>
              </a:rPr>
              <a:t>https://www.julkari.fi/handle/10024/135921</a:t>
            </a:r>
            <a:r>
              <a:rPr lang="fi-FI" sz="850" kern="100" dirty="0">
                <a:latin typeface="Aptos" panose="020B0004020202020204" pitchFamily="34" charset="0"/>
                <a:ea typeface="Aptos" panose="020B0004020202020204" pitchFamily="34" charset="0"/>
                <a:cs typeface="Times New Roman" panose="02020603050405020304" pitchFamily="18" charset="0"/>
              </a:rPr>
              <a:t> </a:t>
            </a:r>
          </a:p>
          <a:p>
            <a:pPr marL="0" indent="0">
              <a:lnSpc>
                <a:spcPct val="100000"/>
              </a:lnSpc>
              <a:spcAft>
                <a:spcPts val="800"/>
              </a:spcAft>
              <a:buNone/>
            </a:pPr>
            <a:endParaRPr lang="fi-FI" sz="10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03017" y="6353361"/>
            <a:ext cx="1651668" cy="427428"/>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76031" y="429622"/>
            <a:ext cx="99480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Liitteiden lähteet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Kuva 1">
            <a:extLst>
              <a:ext uri="{FF2B5EF4-FFF2-40B4-BE49-F238E27FC236}">
                <a16:creationId xmlns:a16="http://schemas.microsoft.com/office/drawing/2014/main" id="{C87EF94D-DE54-F8AD-6608-86649852E7EA}"/>
              </a:ext>
            </a:extLst>
          </p:cNvPr>
          <p:cNvPicPr>
            <a:picLocks noChangeAspect="1"/>
          </p:cNvPicPr>
          <p:nvPr/>
        </p:nvPicPr>
        <p:blipFill>
          <a:blip r:embed="rId16"/>
          <a:stretch>
            <a:fillRect/>
          </a:stretch>
        </p:blipFill>
        <p:spPr>
          <a:xfrm>
            <a:off x="5955324" y="6256797"/>
            <a:ext cx="5968176" cy="523992"/>
          </a:xfrm>
          <a:prstGeom prst="rect">
            <a:avLst/>
          </a:prstGeom>
        </p:spPr>
      </p:pic>
    </p:spTree>
    <p:extLst>
      <p:ext uri="{BB962C8B-B14F-4D97-AF65-F5344CB8AC3E}">
        <p14:creationId xmlns:p14="http://schemas.microsoft.com/office/powerpoint/2010/main" val="192171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D31C77F9-3A18-D505-49E0-F168F7634A26}"/>
              </a:ext>
            </a:extLst>
          </p:cNvPr>
          <p:cNvSpPr>
            <a:spLocks noGrp="1"/>
          </p:cNvSpPr>
          <p:nvPr>
            <p:ph type="title"/>
          </p:nvPr>
        </p:nvSpPr>
        <p:spPr/>
        <p:txBody>
          <a:bodyPr>
            <a:normAutofit/>
          </a:bodyPr>
          <a:lstStyle/>
          <a:p>
            <a:r>
              <a:rPr lang="fi-FI" sz="3700" b="1" dirty="0">
                <a:latin typeface="Aptos" panose="020B0004020202020204" pitchFamily="34" charset="0"/>
              </a:rPr>
              <a:t>Sisältö</a:t>
            </a:r>
          </a:p>
        </p:txBody>
      </p:sp>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838199" y="1626622"/>
            <a:ext cx="9947031" cy="4375593"/>
          </a:xfrm>
        </p:spPr>
        <p:txBody>
          <a:bodyPr vert="horz" lIns="91440" tIns="45720" rIns="91440" bIns="45720" rtlCol="0" anchor="t">
            <a:noAutofit/>
          </a:bodyPr>
          <a:lstStyle/>
          <a:p>
            <a:pPr>
              <a:buClr>
                <a:schemeClr val="accent2"/>
              </a:buClr>
            </a:pPr>
            <a:r>
              <a:rPr lang="fi-FI" sz="1800" b="1" dirty="0">
                <a:latin typeface="Aptos" panose="020B0004020202020204" pitchFamily="34" charset="0"/>
                <a:ea typeface="Calibri"/>
                <a:cs typeface="Calibri"/>
              </a:rPr>
              <a:t>Ennakkotehtävä</a:t>
            </a:r>
          </a:p>
          <a:p>
            <a:pPr>
              <a:buClr>
                <a:schemeClr val="accent2"/>
              </a:buClr>
            </a:pPr>
            <a:r>
              <a:rPr lang="fi-FI" sz="1800" b="1" dirty="0">
                <a:latin typeface="Aptos" panose="020B0004020202020204" pitchFamily="34" charset="0"/>
                <a:ea typeface="Calibri"/>
                <a:cs typeface="Calibri"/>
              </a:rPr>
              <a:t>Lapsiperheiden ehkäisevä päihdetyö </a:t>
            </a:r>
          </a:p>
          <a:p>
            <a:pPr lvl="1">
              <a:buClr>
                <a:schemeClr val="accent2"/>
              </a:buClr>
            </a:pPr>
            <a:r>
              <a:rPr lang="fi-FI" sz="1400" b="1" dirty="0">
                <a:latin typeface="Aptos" panose="020B0004020202020204" pitchFamily="34" charset="0"/>
                <a:ea typeface="Calibri"/>
                <a:cs typeface="Calibri"/>
              </a:rPr>
              <a:t>Näkökulma: Vanhempien päihteiden käyttö</a:t>
            </a:r>
          </a:p>
          <a:p>
            <a:pPr marL="457200" lvl="1" indent="0">
              <a:buClr>
                <a:schemeClr val="accent2"/>
              </a:buClr>
              <a:buNone/>
            </a:pPr>
            <a:endParaRPr lang="fi-FI" sz="1300" b="1" dirty="0">
              <a:latin typeface="Aptos" panose="020B0004020202020204" pitchFamily="34" charset="0"/>
              <a:ea typeface="Calibri"/>
              <a:cs typeface="Calibri"/>
            </a:endParaRPr>
          </a:p>
          <a:p>
            <a:pPr>
              <a:buClr>
                <a:schemeClr val="accent2"/>
              </a:buClr>
            </a:pPr>
            <a:r>
              <a:rPr lang="fi-FI" sz="1800" b="1" dirty="0">
                <a:latin typeface="Aptos" panose="020B0004020202020204" pitchFamily="34" charset="0"/>
                <a:ea typeface="Calibri"/>
                <a:cs typeface="Calibri"/>
              </a:rPr>
              <a:t>Ehkäisevän päihdetyön esimerkit Pohjois-Pohjanmaalla</a:t>
            </a:r>
          </a:p>
          <a:p>
            <a:pPr lvl="1">
              <a:buClr>
                <a:schemeClr val="accent2"/>
              </a:buClr>
            </a:pPr>
            <a:r>
              <a:rPr lang="fi-FI" sz="1200" b="1" dirty="0">
                <a:latin typeface="Aptos" panose="020B0004020202020204" pitchFamily="34" charset="0"/>
                <a:ea typeface="Calibri"/>
                <a:cs typeface="Calibri"/>
              </a:rPr>
              <a:t>Kuntien ehkäisevä päihdetyö</a:t>
            </a:r>
          </a:p>
          <a:p>
            <a:pPr lvl="1">
              <a:buClr>
                <a:schemeClr val="accent2"/>
              </a:buClr>
            </a:pPr>
            <a:r>
              <a:rPr lang="fi-FI" sz="1200" b="1" dirty="0">
                <a:latin typeface="Aptos" panose="020B0004020202020204" pitchFamily="34" charset="0"/>
                <a:ea typeface="Calibri"/>
                <a:cs typeface="Calibri"/>
              </a:rPr>
              <a:t>Järjestöjen ehkäisevä päihdetyö </a:t>
            </a:r>
          </a:p>
          <a:p>
            <a:pPr lvl="1">
              <a:buClr>
                <a:schemeClr val="accent2"/>
              </a:buClr>
            </a:pPr>
            <a:r>
              <a:rPr lang="fi-FI" sz="1200" b="1" dirty="0">
                <a:latin typeface="Aptos" panose="020B0004020202020204" pitchFamily="34" charset="0"/>
                <a:ea typeface="Calibri"/>
                <a:cs typeface="Calibri"/>
              </a:rPr>
              <a:t>Seurakuntien ehkäisevä päihdetyö </a:t>
            </a:r>
          </a:p>
          <a:p>
            <a:pPr lvl="1">
              <a:buClr>
                <a:schemeClr val="accent2"/>
              </a:buClr>
            </a:pPr>
            <a:r>
              <a:rPr lang="fi-FI" sz="1200" b="1" dirty="0" err="1">
                <a:latin typeface="Aptos" panose="020B0004020202020204" pitchFamily="34" charset="0"/>
                <a:ea typeface="Calibri"/>
                <a:cs typeface="Calibri"/>
              </a:rPr>
              <a:t>Pohteen</a:t>
            </a:r>
            <a:r>
              <a:rPr lang="fi-FI" sz="1200" b="1" dirty="0">
                <a:latin typeface="Aptos" panose="020B0004020202020204" pitchFamily="34" charset="0"/>
                <a:ea typeface="Calibri"/>
                <a:cs typeface="Calibri"/>
              </a:rPr>
              <a:t> ehkäisevä päihdetyö</a:t>
            </a:r>
          </a:p>
          <a:p>
            <a:pPr lvl="1">
              <a:buClr>
                <a:schemeClr val="accent2"/>
              </a:buClr>
            </a:pPr>
            <a:r>
              <a:rPr lang="fi-FI" sz="1200" b="1" dirty="0">
                <a:latin typeface="Aptos" panose="020B0004020202020204" pitchFamily="34" charset="0"/>
                <a:ea typeface="Calibri"/>
                <a:cs typeface="Calibri"/>
              </a:rPr>
              <a:t>Yhteistyö ehkäisevässä päihdetyössä</a:t>
            </a:r>
          </a:p>
          <a:p>
            <a:pPr marL="457200" lvl="1" indent="0">
              <a:buClr>
                <a:schemeClr val="accent2"/>
              </a:buClr>
              <a:buNone/>
            </a:pPr>
            <a:endParaRPr lang="fi-FI" sz="1200" b="1" dirty="0">
              <a:latin typeface="Aptos" panose="020B0004020202020204" pitchFamily="34" charset="0"/>
              <a:ea typeface="Calibri"/>
              <a:cs typeface="Calibri"/>
            </a:endParaRPr>
          </a:p>
          <a:p>
            <a:pPr>
              <a:buClr>
                <a:schemeClr val="accent2"/>
              </a:buClr>
            </a:pPr>
            <a:r>
              <a:rPr lang="fi-FI" sz="1800" b="1" dirty="0">
                <a:solidFill>
                  <a:srgbClr val="333333"/>
                </a:solidFill>
                <a:highlight>
                  <a:srgbClr val="FFFFFF"/>
                </a:highlight>
                <a:latin typeface="Aptos" panose="020B0004020202020204" pitchFamily="34" charset="0"/>
                <a:ea typeface="Calibri"/>
                <a:cs typeface="Calibri"/>
              </a:rPr>
              <a:t>Jälkitehtävä </a:t>
            </a:r>
          </a:p>
          <a:p>
            <a:pPr marL="0" indent="0">
              <a:buClr>
                <a:schemeClr val="accent2"/>
              </a:buClr>
              <a:buNone/>
            </a:pPr>
            <a:r>
              <a:rPr lang="fi-FI" sz="1800" b="1" dirty="0">
                <a:solidFill>
                  <a:srgbClr val="333333"/>
                </a:solidFill>
                <a:highlight>
                  <a:srgbClr val="FFFFFF"/>
                </a:highlight>
                <a:latin typeface="Aptos" panose="020B0004020202020204" pitchFamily="34" charset="0"/>
                <a:ea typeface="Calibri"/>
                <a:cs typeface="Calibri"/>
              </a:rPr>
              <a:t> </a:t>
            </a:r>
            <a:endParaRPr lang="fi-FI" sz="1800" b="1" dirty="0">
              <a:latin typeface="Aptos" panose="020B0004020202020204" pitchFamily="34" charset="0"/>
              <a:ea typeface="Calibri"/>
              <a:cs typeface="Calibri"/>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596" y="6185409"/>
            <a:ext cx="2223404" cy="575386"/>
          </a:xfrm>
          <a:prstGeom prst="rect">
            <a:avLst/>
          </a:prstGeom>
        </p:spPr>
      </p:pic>
      <p:pic>
        <p:nvPicPr>
          <p:cNvPr id="5" name="Kuva 4">
            <a:extLst>
              <a:ext uri="{FF2B5EF4-FFF2-40B4-BE49-F238E27FC236}">
                <a16:creationId xmlns:a16="http://schemas.microsoft.com/office/drawing/2014/main" id="{1FE0A4C0-3468-81EA-D1E7-18EAB4AB62D1}"/>
              </a:ext>
            </a:extLst>
          </p:cNvPr>
          <p:cNvPicPr>
            <a:picLocks noChangeAspect="1"/>
          </p:cNvPicPr>
          <p:nvPr/>
        </p:nvPicPr>
        <p:blipFill>
          <a:blip r:embed="rId3"/>
          <a:stretch>
            <a:fillRect/>
          </a:stretch>
        </p:blipFill>
        <p:spPr>
          <a:xfrm>
            <a:off x="6223824" y="6236803"/>
            <a:ext cx="5968176" cy="523992"/>
          </a:xfrm>
          <a:prstGeom prst="rect">
            <a:avLst/>
          </a:prstGeom>
        </p:spPr>
      </p:pic>
      <p:pic>
        <p:nvPicPr>
          <p:cNvPr id="3" name="Kuva 2">
            <a:extLst>
              <a:ext uri="{FF2B5EF4-FFF2-40B4-BE49-F238E27FC236}">
                <a16:creationId xmlns:a16="http://schemas.microsoft.com/office/drawing/2014/main" id="{7BB6E351-79E1-3540-4672-46F2C3B92672}"/>
              </a:ext>
            </a:extLst>
          </p:cNvPr>
          <p:cNvPicPr>
            <a:picLocks noChangeAspect="1"/>
          </p:cNvPicPr>
          <p:nvPr/>
        </p:nvPicPr>
        <p:blipFill>
          <a:blip r:embed="rId4"/>
          <a:stretch>
            <a:fillRect/>
          </a:stretch>
        </p:blipFill>
        <p:spPr>
          <a:xfrm>
            <a:off x="9073809" y="2568270"/>
            <a:ext cx="2108334" cy="1851549"/>
          </a:xfrm>
          <a:prstGeom prst="rect">
            <a:avLst/>
          </a:prstGeom>
        </p:spPr>
      </p:pic>
    </p:spTree>
    <p:extLst>
      <p:ext uri="{BB962C8B-B14F-4D97-AF65-F5344CB8AC3E}">
        <p14:creationId xmlns:p14="http://schemas.microsoft.com/office/powerpoint/2010/main" val="349514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558563" y="2189689"/>
            <a:ext cx="7156688" cy="3668232"/>
          </a:xfrm>
        </p:spPr>
        <p:txBody>
          <a:bodyPr vert="horz" lIns="91440" tIns="45720" rIns="91440" bIns="45720" rtlCol="0" anchor="t">
            <a:noAutofit/>
          </a:bodyPr>
          <a:lstStyle/>
          <a:p>
            <a:r>
              <a:rPr lang="fi-FI" sz="2200" b="1" dirty="0"/>
              <a:t>Kuuntele Lasisen Lapsuuden Läheltä-podcast jakso 5</a:t>
            </a:r>
            <a:r>
              <a:rPr lang="fi-FI" sz="2200" dirty="0"/>
              <a:t>: </a:t>
            </a:r>
          </a:p>
          <a:p>
            <a:pPr lvl="1"/>
            <a:r>
              <a:rPr lang="fi-FI" sz="1500" b="1" dirty="0"/>
              <a:t>Suojaavien tekijöiden ja </a:t>
            </a:r>
            <a:r>
              <a:rPr lang="fi-FI" sz="1500" b="1" dirty="0" err="1"/>
              <a:t>resilienssin</a:t>
            </a:r>
            <a:r>
              <a:rPr lang="fi-FI" sz="1500" b="1" dirty="0"/>
              <a:t> merkitys selviytymisessä </a:t>
            </a:r>
            <a:r>
              <a:rPr lang="fi-FI" sz="1500" dirty="0"/>
              <a:t>(n. 33min)</a:t>
            </a:r>
          </a:p>
          <a:p>
            <a:pPr lvl="1"/>
            <a:r>
              <a:rPr lang="fi-FI" sz="1500" dirty="0"/>
              <a:t>Hyväksy sivustolla ensin evästeet (klikkaa sinisellä näkyvää tekstiä sivustolla: ”</a:t>
            </a:r>
            <a:r>
              <a:rPr lang="fi-FI" sz="1500" dirty="0" err="1"/>
              <a:t>Please</a:t>
            </a:r>
            <a:r>
              <a:rPr lang="fi-FI" sz="1500" dirty="0"/>
              <a:t>, </a:t>
            </a:r>
            <a:r>
              <a:rPr lang="fi-FI" sz="1500" dirty="0" err="1"/>
              <a:t>accept</a:t>
            </a:r>
            <a:r>
              <a:rPr lang="fi-FI" sz="1500" dirty="0"/>
              <a:t> </a:t>
            </a:r>
            <a:r>
              <a:rPr lang="fi-FI" sz="1500" dirty="0" err="1">
                <a:solidFill>
                  <a:schemeClr val="accent1">
                    <a:lumMod val="75000"/>
                  </a:schemeClr>
                </a:solidFill>
              </a:rPr>
              <a:t>statistics</a:t>
            </a:r>
            <a:r>
              <a:rPr lang="fi-FI" sz="1500" dirty="0">
                <a:solidFill>
                  <a:schemeClr val="accent1">
                    <a:lumMod val="75000"/>
                  </a:schemeClr>
                </a:solidFill>
              </a:rPr>
              <a:t>, </a:t>
            </a:r>
            <a:r>
              <a:rPr lang="fi-FI" sz="1500" dirty="0" err="1">
                <a:solidFill>
                  <a:schemeClr val="accent1">
                    <a:lumMod val="75000"/>
                  </a:schemeClr>
                </a:solidFill>
              </a:rPr>
              <a:t>marketing</a:t>
            </a:r>
            <a:r>
              <a:rPr lang="fi-FI" sz="1500" dirty="0"/>
              <a:t>..”, niin näet podcastit. </a:t>
            </a:r>
          </a:p>
          <a:p>
            <a:pPr lvl="1"/>
            <a:r>
              <a:rPr lang="fi-FI" sz="1500" dirty="0"/>
              <a:t>Pääset tästä podcast sivulle: </a:t>
            </a:r>
            <a:r>
              <a:rPr lang="fi-FI" sz="1500" dirty="0">
                <a:hlinkClick r:id="rId2"/>
              </a:rPr>
              <a:t>https://lasinenlapsuus.fi/tukea/muuta-tukea/lahelta-podcast/</a:t>
            </a:r>
            <a:endParaRPr lang="fi-FI" sz="1500" dirty="0"/>
          </a:p>
          <a:p>
            <a:pPr marL="457200" lvl="1" indent="0">
              <a:buNone/>
            </a:pPr>
            <a:endParaRPr lang="fi-FI" sz="1800" dirty="0">
              <a:hlinkClick r:id="rId3"/>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739" y="438872"/>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558563" y="1256810"/>
            <a:ext cx="566526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a:ln>
                  <a:noFill/>
                </a:ln>
                <a:solidFill>
                  <a:prstClr val="black"/>
                </a:solidFill>
                <a:effectLst/>
                <a:uLnTx/>
                <a:uFillTx/>
                <a:latin typeface="Calibri" panose="020F0502020204030204"/>
                <a:ea typeface="+mn-ea"/>
                <a:cs typeface="+mn-cs"/>
              </a:rPr>
              <a:t>Ennakkotehtävä</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5"/>
          <a:stretch>
            <a:fillRect/>
          </a:stretch>
        </p:blipFill>
        <p:spPr>
          <a:xfrm>
            <a:off x="6223824" y="6236803"/>
            <a:ext cx="5968176" cy="523992"/>
          </a:xfrm>
          <a:prstGeom prst="rect">
            <a:avLst/>
          </a:prstGeom>
        </p:spPr>
      </p:pic>
      <p:pic>
        <p:nvPicPr>
          <p:cNvPr id="3" name="Sisällön paikkamerkki 3">
            <a:extLst>
              <a:ext uri="{FF2B5EF4-FFF2-40B4-BE49-F238E27FC236}">
                <a16:creationId xmlns:a16="http://schemas.microsoft.com/office/drawing/2014/main" id="{C4268446-82E7-5E53-EDEC-81F648358FB9}"/>
              </a:ext>
            </a:extLst>
          </p:cNvPr>
          <p:cNvPicPr>
            <a:picLocks noChangeAspect="1"/>
          </p:cNvPicPr>
          <p:nvPr/>
        </p:nvPicPr>
        <p:blipFill>
          <a:blip r:embed="rId6"/>
          <a:stretch>
            <a:fillRect/>
          </a:stretch>
        </p:blipFill>
        <p:spPr>
          <a:xfrm>
            <a:off x="7630593" y="918937"/>
            <a:ext cx="4130668" cy="4912369"/>
          </a:xfrm>
          <a:prstGeom prst="rect">
            <a:avLst/>
          </a:prstGeom>
        </p:spPr>
      </p:pic>
    </p:spTree>
    <p:extLst>
      <p:ext uri="{BB962C8B-B14F-4D97-AF65-F5344CB8AC3E}">
        <p14:creationId xmlns:p14="http://schemas.microsoft.com/office/powerpoint/2010/main" val="3339146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61137" y="929638"/>
            <a:ext cx="11469726" cy="5198993"/>
          </a:xfrm>
        </p:spPr>
        <p:txBody>
          <a:bodyPr vert="horz" lIns="91440" tIns="45720" rIns="91440" bIns="45720" rtlCol="0" anchor="t">
            <a:noAutofit/>
          </a:bodyPr>
          <a:lstStyle/>
          <a:p>
            <a:pPr marL="0" indent="0">
              <a:lnSpc>
                <a:spcPct val="100000"/>
              </a:lnSpc>
              <a:spcBef>
                <a:spcPts val="0"/>
              </a:spcBef>
              <a:buNone/>
              <a:defRPr/>
            </a:pPr>
            <a:r>
              <a:rPr lang="fi-FI" sz="1200" b="1" dirty="0">
                <a:latin typeface="Aptos" panose="020B0004020202020204" pitchFamily="34" charset="0"/>
              </a:rPr>
              <a:t>Mitä? </a:t>
            </a:r>
          </a:p>
          <a:p>
            <a:pPr>
              <a:lnSpc>
                <a:spcPct val="100000"/>
              </a:lnSpc>
              <a:spcBef>
                <a:spcPts val="0"/>
              </a:spcBef>
              <a:defRPr/>
            </a:pPr>
            <a:r>
              <a:rPr lang="fi-FI" sz="1200" b="1" dirty="0">
                <a:latin typeface="Aptos" panose="020B0004020202020204" pitchFamily="34" charset="0"/>
              </a:rPr>
              <a:t>Toimintaa ja tapoja, </a:t>
            </a:r>
            <a:r>
              <a:rPr lang="fi-FI" sz="1200" dirty="0">
                <a:latin typeface="Aptos" panose="020B0004020202020204" pitchFamily="34" charset="0"/>
              </a:rPr>
              <a:t>joilla ehkäistään ja vähennetään päihde- ja pelihaittoja (alkoholi, nikotiini, huumausaineet, raha- ja digipelaamisen ehkäisy ja haittojen vähentäminen) päihteiden käyttäjille, heidän läheisilleen ja yhteiskunnalle </a:t>
            </a:r>
            <a:r>
              <a:rPr lang="fi-FI" sz="800" dirty="0">
                <a:latin typeface="Aptos" panose="020B0004020202020204" pitchFamily="34" charset="0"/>
              </a:rPr>
              <a:t>(THL, 2023; Ehyt, 2022)</a:t>
            </a:r>
          </a:p>
          <a:p>
            <a:pPr>
              <a:lnSpc>
                <a:spcPct val="100000"/>
              </a:lnSpc>
              <a:spcBef>
                <a:spcPts val="0"/>
              </a:spcBef>
              <a:defRPr/>
            </a:pPr>
            <a:r>
              <a:rPr lang="fi-FI" sz="1200" b="1" dirty="0">
                <a:latin typeface="Aptos" panose="020B0004020202020204" pitchFamily="34" charset="0"/>
              </a:rPr>
              <a:t>Lisätään ymmärrystä </a:t>
            </a:r>
            <a:r>
              <a:rPr lang="fi-FI" sz="1200" dirty="0">
                <a:latin typeface="Aptos" panose="020B0004020202020204" pitchFamily="34" charset="0"/>
              </a:rPr>
              <a:t>päihteiden käytöstä ja niiden ilmiöistä </a:t>
            </a:r>
            <a:r>
              <a:rPr lang="fi-FI" sz="800" dirty="0">
                <a:latin typeface="Aptos" panose="020B0004020202020204" pitchFamily="34" charset="0"/>
              </a:rPr>
              <a:t>(THL, 2023) </a:t>
            </a:r>
          </a:p>
          <a:p>
            <a:pPr>
              <a:lnSpc>
                <a:spcPct val="100000"/>
              </a:lnSpc>
              <a:spcBef>
                <a:spcPts val="0"/>
              </a:spcBef>
              <a:defRPr/>
            </a:pPr>
            <a:r>
              <a:rPr lang="fi-FI" sz="1200" b="1" dirty="0">
                <a:latin typeface="Aptos" panose="020B0004020202020204" pitchFamily="34" charset="0"/>
              </a:rPr>
              <a:t>Kaikki ovat oikeutettuja </a:t>
            </a:r>
            <a:r>
              <a:rPr lang="fi-FI" sz="1200" dirty="0">
                <a:latin typeface="Aptos" panose="020B0004020202020204" pitchFamily="34" charset="0"/>
              </a:rPr>
              <a:t>ehkäisevään päihdetyöhön ja heidän läheisensä (lapset, nuoret, työttömät, iäkkäät tai vaikeasti päihderiippuvaiset)</a:t>
            </a:r>
          </a:p>
          <a:p>
            <a:pPr>
              <a:lnSpc>
                <a:spcPct val="100000"/>
              </a:lnSpc>
              <a:spcBef>
                <a:spcPts val="0"/>
              </a:spcBef>
              <a:defRPr/>
            </a:pPr>
            <a:r>
              <a:rPr lang="fi-FI" sz="1200" b="1" dirty="0">
                <a:latin typeface="Aptos" panose="020B0004020202020204" pitchFamily="34" charset="0"/>
              </a:rPr>
              <a:t>Nykyaikainen ehkäisevä päihdetyö </a:t>
            </a:r>
            <a:r>
              <a:rPr lang="fi-FI" sz="1200" dirty="0">
                <a:latin typeface="Aptos" panose="020B0004020202020204" pitchFamily="34" charset="0"/>
              </a:rPr>
              <a:t>on vuorovaikutteista ja osallistavaa </a:t>
            </a:r>
            <a:r>
              <a:rPr lang="fi-FI" sz="800" dirty="0">
                <a:latin typeface="Aptos" panose="020B0004020202020204" pitchFamily="34" charset="0"/>
              </a:rPr>
              <a:t>(Ehyt, 2022)</a:t>
            </a:r>
          </a:p>
          <a:p>
            <a:pPr marL="0" indent="0">
              <a:lnSpc>
                <a:spcPct val="100000"/>
              </a:lnSpc>
              <a:spcBef>
                <a:spcPts val="0"/>
              </a:spcBef>
              <a:buNone/>
              <a:defRPr/>
            </a:pPr>
            <a:endParaRPr lang="fi-FI" sz="1200" dirty="0">
              <a:latin typeface="Aptos" panose="020B0004020202020204" pitchFamily="34" charset="0"/>
            </a:endParaRPr>
          </a:p>
          <a:p>
            <a:pPr marL="0" indent="0">
              <a:lnSpc>
                <a:spcPct val="100000"/>
              </a:lnSpc>
              <a:spcBef>
                <a:spcPts val="0"/>
              </a:spcBef>
              <a:buNone/>
              <a:defRPr/>
            </a:pPr>
            <a:r>
              <a:rPr lang="fi-FI" sz="1200" b="1" dirty="0">
                <a:latin typeface="Aptos" panose="020B0004020202020204" pitchFamily="34" charset="0"/>
              </a:rPr>
              <a:t>Miksi? </a:t>
            </a:r>
            <a:r>
              <a:rPr kumimoji="0" lang="fi-FI"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(AVI, 2023)</a:t>
            </a:r>
            <a:endParaRPr lang="fi-FI" sz="900" b="1" dirty="0">
              <a:latin typeface="Aptos" panose="020B0004020202020204" pitchFamily="34" charset="0"/>
            </a:endParaRPr>
          </a:p>
          <a:p>
            <a:pPr>
              <a:lnSpc>
                <a:spcPct val="100000"/>
              </a:lnSpc>
              <a:spcBef>
                <a:spcPts val="0"/>
              </a:spcBef>
              <a:defRPr/>
            </a:pPr>
            <a:r>
              <a:rPr lang="fi-FI" sz="1150" dirty="0">
                <a:latin typeface="Aptos" panose="020B0004020202020204" pitchFamily="34" charset="0"/>
              </a:rPr>
              <a:t>Vastuu ehkäisevästä päihdetyöstä on kunnalla, mutta ehkäisevää päihdetyötä tehdään yhteistyössä </a:t>
            </a:r>
            <a:r>
              <a:rPr lang="fi-FI" sz="1150" dirty="0" err="1">
                <a:latin typeface="Aptos" panose="020B0004020202020204" pitchFamily="34" charset="0"/>
              </a:rPr>
              <a:t>Pohteen</a:t>
            </a:r>
            <a:r>
              <a:rPr lang="fi-FI" sz="1150" dirty="0">
                <a:latin typeface="Aptos" panose="020B0004020202020204" pitchFamily="34" charset="0"/>
              </a:rPr>
              <a:t> kanssa </a:t>
            </a:r>
          </a:p>
          <a:p>
            <a:pPr>
              <a:lnSpc>
                <a:spcPct val="100000"/>
              </a:lnSpc>
              <a:spcBef>
                <a:spcPts val="0"/>
              </a:spcBef>
              <a:defRPr/>
            </a:pPr>
            <a:r>
              <a:rPr lang="fi-FI" sz="1150" dirty="0">
                <a:latin typeface="Aptos" panose="020B0004020202020204" pitchFamily="34" charset="0"/>
              </a:rPr>
              <a:t>Ehkäisevällä päihdetyöllä pyritään vaikuttamaan päihteiden kysyntään, saatavuuteen ja päihteiden käyttöön</a:t>
            </a:r>
          </a:p>
          <a:p>
            <a:pPr lvl="1">
              <a:lnSpc>
                <a:spcPct val="100000"/>
              </a:lnSpc>
              <a:spcBef>
                <a:spcPts val="0"/>
              </a:spcBef>
              <a:defRPr/>
            </a:pPr>
            <a:r>
              <a:rPr lang="fi-FI" sz="1150" dirty="0">
                <a:latin typeface="Aptos" panose="020B0004020202020204" pitchFamily="34" charset="0"/>
              </a:rPr>
              <a:t>Esim. vuorovaikutteisella päihdekasvatuksella ja viestinnällä voidaan vaikuttaa kysyntään</a:t>
            </a:r>
          </a:p>
          <a:p>
            <a:pPr>
              <a:lnSpc>
                <a:spcPct val="100000"/>
              </a:lnSpc>
              <a:spcBef>
                <a:spcPts val="0"/>
              </a:spcBef>
              <a:defRPr/>
            </a:pPr>
            <a:r>
              <a:rPr lang="fi-FI" sz="1150" dirty="0">
                <a:latin typeface="Aptos" panose="020B0004020202020204" pitchFamily="34" charset="0"/>
              </a:rPr>
              <a:t>Ehkäisevän päihdetyön on aina perustuttava tutkittuun tietoon ja näyttöön. </a:t>
            </a:r>
          </a:p>
          <a:p>
            <a:pPr>
              <a:lnSpc>
                <a:spcPct val="100000"/>
              </a:lnSpc>
              <a:spcBef>
                <a:spcPts val="0"/>
              </a:spcBef>
              <a:defRPr/>
            </a:pPr>
            <a:r>
              <a:rPr lang="fi-FI" sz="1150" dirty="0">
                <a:latin typeface="Aptos" panose="020B0004020202020204" pitchFamily="34" charset="0"/>
              </a:rPr>
              <a:t>Käytännön päihdetyöhön on monia hyväksi havaittuja menetelmiä ja toimintamalleja</a:t>
            </a:r>
          </a:p>
          <a:p>
            <a:pPr>
              <a:lnSpc>
                <a:spcPct val="100000"/>
              </a:lnSpc>
              <a:spcBef>
                <a:spcPts val="0"/>
              </a:spcBef>
              <a:defRPr/>
            </a:pPr>
            <a:r>
              <a:rPr lang="fi-FI" sz="1150" dirty="0">
                <a:latin typeface="Aptos" panose="020B0004020202020204" pitchFamily="34" charset="0"/>
              </a:rPr>
              <a:t>Ehyt ry on tehnyt suositukset kuntiin ehkäisevästä päihdetyöstä kunnan koon mukaan</a:t>
            </a:r>
          </a:p>
          <a:p>
            <a:pPr marL="0" indent="0">
              <a:lnSpc>
                <a:spcPct val="100000"/>
              </a:lnSpc>
              <a:spcBef>
                <a:spcPts val="0"/>
              </a:spcBef>
              <a:buNone/>
              <a:defRPr/>
            </a:pPr>
            <a:endParaRPr lang="fi-FI" sz="1200" dirty="0">
              <a:latin typeface="Aptos" panose="020B0004020202020204" pitchFamily="34" charset="0"/>
            </a:endParaRPr>
          </a:p>
          <a:p>
            <a:pPr marL="0" indent="0">
              <a:lnSpc>
                <a:spcPct val="100000"/>
              </a:lnSpc>
              <a:spcBef>
                <a:spcPts val="0"/>
              </a:spcBef>
              <a:buNone/>
              <a:defRPr/>
            </a:pPr>
            <a:r>
              <a:rPr lang="fi-FI" sz="1200" b="1" dirty="0">
                <a:latin typeface="Aptos" panose="020B0004020202020204" pitchFamily="34" charset="0"/>
              </a:rPr>
              <a:t>Missä? </a:t>
            </a:r>
          </a:p>
          <a:p>
            <a:pPr>
              <a:lnSpc>
                <a:spcPct val="100000"/>
              </a:lnSpc>
              <a:spcBef>
                <a:spcPts val="0"/>
              </a:spcBef>
              <a:defRPr/>
            </a:pPr>
            <a:r>
              <a:rPr lang="fi-FI" sz="1200" dirty="0">
                <a:latin typeface="Aptos" panose="020B0004020202020204" pitchFamily="34" charset="0"/>
              </a:rPr>
              <a:t>Kunnan eri toimissa (liikunta-, kulttuuri-, vapaa-aika-, nuoriso- ja varhaiskasvatustoimissa)</a:t>
            </a:r>
          </a:p>
          <a:p>
            <a:pPr>
              <a:lnSpc>
                <a:spcPct val="100000"/>
              </a:lnSpc>
              <a:spcBef>
                <a:spcPts val="0"/>
              </a:spcBef>
              <a:defRPr/>
            </a:pPr>
            <a:r>
              <a:rPr lang="fi-FI" sz="1200" dirty="0">
                <a:latin typeface="Aptos" panose="020B0004020202020204" pitchFamily="34" charset="0"/>
              </a:rPr>
              <a:t>Järjestöt, liitos, yhdistykset.. (vapaaehtoiset myös)</a:t>
            </a:r>
          </a:p>
          <a:p>
            <a:pPr>
              <a:lnSpc>
                <a:spcPct val="100000"/>
              </a:lnSpc>
              <a:spcBef>
                <a:spcPts val="0"/>
              </a:spcBef>
              <a:defRPr/>
            </a:pPr>
            <a:r>
              <a:rPr lang="fi-FI" sz="1200" dirty="0">
                <a:latin typeface="Aptos" panose="020B0004020202020204" pitchFamily="34" charset="0"/>
              </a:rPr>
              <a:t>Seurakunnissa (perhe- ja nuorisotyö, diakoniatyö)</a:t>
            </a:r>
          </a:p>
          <a:p>
            <a:pPr>
              <a:lnSpc>
                <a:spcPct val="100000"/>
              </a:lnSpc>
              <a:spcBef>
                <a:spcPts val="0"/>
              </a:spcBef>
              <a:defRPr/>
            </a:pPr>
            <a:r>
              <a:rPr lang="fi-FI" sz="1200" dirty="0">
                <a:latin typeface="Aptos" panose="020B0004020202020204" pitchFamily="34" charset="0"/>
              </a:rPr>
              <a:t>Hyvinvointialueella (neuvola, sosiaalialan perhetyö, lastensuojelu, kouluterveys, työterveys)</a:t>
            </a:r>
          </a:p>
          <a:p>
            <a:pPr>
              <a:lnSpc>
                <a:spcPct val="100000"/>
              </a:lnSpc>
              <a:spcBef>
                <a:spcPts val="0"/>
              </a:spcBef>
              <a:defRPr/>
            </a:pPr>
            <a:endParaRPr lang="fi-FI" sz="1200" dirty="0">
              <a:latin typeface="Aptos" panose="020B0004020202020204" pitchFamily="34" charset="0"/>
            </a:endParaRPr>
          </a:p>
          <a:p>
            <a:pPr marL="0" indent="0">
              <a:lnSpc>
                <a:spcPct val="100000"/>
              </a:lnSpc>
              <a:spcBef>
                <a:spcPts val="0"/>
              </a:spcBef>
              <a:buNone/>
              <a:defRPr/>
            </a:pPr>
            <a:r>
              <a:rPr lang="fi-FI" sz="1200" b="1" dirty="0">
                <a:latin typeface="Aptos" panose="020B0004020202020204" pitchFamily="34" charset="0"/>
              </a:rPr>
              <a:t>Miten tehdä vaikuttavaa, ehkäisevää päihdetyötä lapsiperheiden kanssa? </a:t>
            </a:r>
          </a:p>
          <a:p>
            <a:pPr lvl="1">
              <a:lnSpc>
                <a:spcPct val="100000"/>
              </a:lnSpc>
              <a:spcBef>
                <a:spcPts val="0"/>
              </a:spcBef>
              <a:defRPr/>
            </a:pPr>
            <a:r>
              <a:rPr lang="fi-FI" sz="1100" b="1" dirty="0">
                <a:latin typeface="Aptos" panose="020B0004020202020204" pitchFamily="34" charset="0"/>
              </a:rPr>
              <a:t>Kunnan ehkäisevän päihdetyön lain mukaiset rakenteet kuntoon</a:t>
            </a:r>
          </a:p>
          <a:p>
            <a:pPr lvl="1">
              <a:lnSpc>
                <a:spcPct val="100000"/>
              </a:lnSpc>
              <a:spcBef>
                <a:spcPts val="0"/>
              </a:spcBef>
              <a:defRPr/>
            </a:pPr>
            <a:r>
              <a:rPr lang="fi-FI" sz="1100" b="1" dirty="0">
                <a:latin typeface="Aptos" panose="020B0004020202020204" pitchFamily="34" charset="0"/>
              </a:rPr>
              <a:t>Osallista lapsiperheitä </a:t>
            </a:r>
            <a:r>
              <a:rPr lang="fi-FI" sz="1100" dirty="0">
                <a:latin typeface="Aptos" panose="020B0004020202020204" pitchFamily="34" charset="0"/>
              </a:rPr>
              <a:t>(asukasraadit, kokemusasiantuntijuus, turvallisuuskävelyt)</a:t>
            </a:r>
          </a:p>
          <a:p>
            <a:pPr lvl="1">
              <a:lnSpc>
                <a:spcPct val="100000"/>
              </a:lnSpc>
              <a:spcBef>
                <a:spcPts val="0"/>
              </a:spcBef>
              <a:defRPr/>
            </a:pPr>
            <a:r>
              <a:rPr lang="fi-FI" sz="1100" b="1" dirty="0">
                <a:latin typeface="Aptos" panose="020B0004020202020204" pitchFamily="34" charset="0"/>
              </a:rPr>
              <a:t>Luodaan yhteiset käytännöt </a:t>
            </a:r>
            <a:r>
              <a:rPr lang="fi-FI" sz="1100" dirty="0">
                <a:latin typeface="Aptos" panose="020B0004020202020204" pitchFamily="34" charset="0"/>
              </a:rPr>
              <a:t>eri ikäisten lasten vanhemmuuden tukemiseen </a:t>
            </a:r>
          </a:p>
          <a:p>
            <a:pPr lvl="1">
              <a:lnSpc>
                <a:spcPct val="100000"/>
              </a:lnSpc>
              <a:spcBef>
                <a:spcPts val="0"/>
              </a:spcBef>
              <a:defRPr/>
            </a:pPr>
            <a:r>
              <a:rPr lang="fi-FI" sz="1100" b="1" dirty="0">
                <a:latin typeface="Aptos" panose="020B0004020202020204" pitchFamily="34" charset="0"/>
              </a:rPr>
              <a:t>Varhaiskasvatuksessa yhteinen toimintatapa</a:t>
            </a:r>
            <a:r>
              <a:rPr lang="fi-FI" sz="1100" dirty="0">
                <a:latin typeface="Aptos" panose="020B0004020202020204" pitchFamily="34" charset="0"/>
              </a:rPr>
              <a:t>, jolla ottaa puheeksi lapsen vanhemman päihteiden käyttö tai huoli tästä</a:t>
            </a:r>
          </a:p>
          <a:p>
            <a:pPr lvl="1">
              <a:lnSpc>
                <a:spcPct val="100000"/>
              </a:lnSpc>
              <a:spcBef>
                <a:spcPts val="0"/>
              </a:spcBef>
              <a:defRPr/>
            </a:pPr>
            <a:r>
              <a:rPr lang="fi-FI" sz="1100" b="1" dirty="0">
                <a:latin typeface="Aptos" panose="020B0004020202020204" pitchFamily="34" charset="0"/>
              </a:rPr>
              <a:t>Yhteistyö</a:t>
            </a:r>
            <a:r>
              <a:rPr lang="fi-FI" sz="1100" dirty="0">
                <a:latin typeface="Aptos" panose="020B0004020202020204" pitchFamily="34" charset="0"/>
              </a:rPr>
              <a:t> lapsiperheitä kohtaavien ammattilaisten kanssa (lastensuojelu, varhaiskasvatus, järjestö, neuvola..)</a:t>
            </a:r>
          </a:p>
          <a:p>
            <a:pPr lvl="2">
              <a:lnSpc>
                <a:spcPct val="100000"/>
              </a:lnSpc>
              <a:spcBef>
                <a:spcPts val="0"/>
              </a:spcBef>
              <a:defRPr/>
            </a:pPr>
            <a:r>
              <a:rPr lang="fi-FI" sz="1100" dirty="0">
                <a:latin typeface="Aptos" panose="020B0004020202020204" pitchFamily="34" charset="0"/>
              </a:rPr>
              <a:t>Keskeiset yhteistyökumppanit kartoittaa ja sitouttaa </a:t>
            </a:r>
          </a:p>
          <a:p>
            <a:pPr marL="0" indent="0">
              <a:lnSpc>
                <a:spcPct val="100000"/>
              </a:lnSpc>
              <a:spcBef>
                <a:spcPts val="0"/>
              </a:spcBef>
              <a:buNone/>
              <a:defRPr/>
            </a:pPr>
            <a:endParaRPr lang="fi-FI" sz="900" dirty="0">
              <a:latin typeface="Aptos" panose="020B0004020202020204" pitchFamily="34" charset="0"/>
            </a:endParaRPr>
          </a:p>
          <a:p>
            <a:pPr>
              <a:lnSpc>
                <a:spcPct val="100000"/>
              </a:lnSpc>
              <a:spcBef>
                <a:spcPts val="0"/>
              </a:spcBef>
              <a:defRPr/>
            </a:pPr>
            <a:endParaRPr lang="fi-FI" sz="1300" dirty="0">
              <a:latin typeface="Aptos" panose="020B0004020202020204" pitchFamily="34" charset="0"/>
            </a:endParaRPr>
          </a:p>
          <a:p>
            <a:pPr marL="0" indent="0">
              <a:lnSpc>
                <a:spcPct val="100000"/>
              </a:lnSpc>
              <a:spcBef>
                <a:spcPts val="0"/>
              </a:spcBef>
              <a:buNone/>
              <a:defRPr/>
            </a:pPr>
            <a:endParaRPr lang="fi-FI" sz="1300" dirty="0">
              <a:latin typeface="Aptos" panose="020B0004020202020204" pitchFamily="34" charset="0"/>
            </a:endParaRPr>
          </a:p>
          <a:p>
            <a:pPr>
              <a:lnSpc>
                <a:spcPct val="100000"/>
              </a:lnSpc>
              <a:spcBef>
                <a:spcPts val="0"/>
              </a:spcBef>
              <a:defRPr/>
            </a:pPr>
            <a:endParaRPr lang="fi-FI" sz="1300" dirty="0">
              <a:latin typeface="Aptos" panose="020B0004020202020204" pitchFamily="34" charset="0"/>
            </a:endParaRPr>
          </a:p>
          <a:p>
            <a:pPr lvl="1">
              <a:lnSpc>
                <a:spcPct val="100000"/>
              </a:lnSpc>
              <a:spcBef>
                <a:spcPts val="0"/>
              </a:spcBef>
              <a:defRPr/>
            </a:pPr>
            <a:endParaRPr lang="fi-FI" sz="1200" dirty="0">
              <a:latin typeface="Aptos" panose="020B0004020202020204" pitchFamily="34" charset="0"/>
            </a:endParaRPr>
          </a:p>
          <a:p>
            <a:pPr>
              <a:lnSpc>
                <a:spcPct val="100000"/>
              </a:lnSpc>
              <a:spcBef>
                <a:spcPts val="0"/>
              </a:spcBef>
              <a:defRPr/>
            </a:pPr>
            <a:endParaRPr lang="fi-FI" sz="1600" dirty="0">
              <a:latin typeface="Aptos" panose="020B0004020202020204" pitchFamily="34" charset="0"/>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61137" y="354573"/>
            <a:ext cx="7443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Ehkäisevä päihdetyö pähkinänkuoressa</a:t>
            </a: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4"/>
          <a:stretch>
            <a:fillRect/>
          </a:stretch>
        </p:blipFill>
        <p:spPr>
          <a:xfrm>
            <a:off x="6223824" y="6236803"/>
            <a:ext cx="5968176" cy="523992"/>
          </a:xfrm>
          <a:prstGeom prst="rect">
            <a:avLst/>
          </a:prstGeom>
        </p:spPr>
      </p:pic>
      <p:pic>
        <p:nvPicPr>
          <p:cNvPr id="7" name="Kuva 6">
            <a:extLst>
              <a:ext uri="{FF2B5EF4-FFF2-40B4-BE49-F238E27FC236}">
                <a16:creationId xmlns:a16="http://schemas.microsoft.com/office/drawing/2014/main" id="{94186BDB-DFCF-56FA-4018-2106B9331483}"/>
              </a:ext>
            </a:extLst>
          </p:cNvPr>
          <p:cNvPicPr>
            <a:picLocks noChangeAspect="1"/>
          </p:cNvPicPr>
          <p:nvPr/>
        </p:nvPicPr>
        <p:blipFill>
          <a:blip r:embed="rId5"/>
          <a:stretch>
            <a:fillRect/>
          </a:stretch>
        </p:blipFill>
        <p:spPr>
          <a:xfrm>
            <a:off x="9534771" y="3764706"/>
            <a:ext cx="1926348" cy="1691729"/>
          </a:xfrm>
          <a:prstGeom prst="rect">
            <a:avLst/>
          </a:prstGeom>
        </p:spPr>
      </p:pic>
    </p:spTree>
    <p:extLst>
      <p:ext uri="{BB962C8B-B14F-4D97-AF65-F5344CB8AC3E}">
        <p14:creationId xmlns:p14="http://schemas.microsoft.com/office/powerpoint/2010/main" val="376327734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69071" y="1130770"/>
            <a:ext cx="11126852" cy="4920489"/>
          </a:xfrm>
        </p:spPr>
        <p:txBody>
          <a:bodyPr vert="horz" lIns="91440" tIns="45720" rIns="91440" bIns="45720" rtlCol="0" anchor="t">
            <a:noAutofit/>
          </a:bodyPr>
          <a:lstStyle/>
          <a:p>
            <a:pPr marL="0" indent="0">
              <a:lnSpc>
                <a:spcPct val="100000"/>
              </a:lnSpc>
              <a:spcBef>
                <a:spcPts val="0"/>
              </a:spcBef>
              <a:buNone/>
              <a:defRPr/>
            </a:pPr>
            <a:r>
              <a:rPr lang="fi-FI" sz="1300" b="1" dirty="0">
                <a:latin typeface="Aptos" panose="020B0004020202020204" pitchFamily="34" charset="0"/>
              </a:rPr>
              <a:t>Mikä ajaa päihteiden käyttöön lapsiperheissä? </a:t>
            </a:r>
          </a:p>
          <a:p>
            <a:pPr>
              <a:lnSpc>
                <a:spcPct val="100000"/>
              </a:lnSpc>
              <a:spcBef>
                <a:spcPts val="0"/>
              </a:spcBef>
              <a:defRPr/>
            </a:pPr>
            <a:r>
              <a:rPr lang="fi-FI" sz="1300" dirty="0">
                <a:latin typeface="Aptos" panose="020B0004020202020204" pitchFamily="34" charset="0"/>
              </a:rPr>
              <a:t>Työttömyys, fyysinen tai psyykkinen sairaus, mielenterveyden haasteet (ahdistus, tunteiden turruttaminen), stressin purku, pienlapsi arki, unettomuus, yksinäisyys.. </a:t>
            </a:r>
          </a:p>
          <a:p>
            <a:pPr>
              <a:lnSpc>
                <a:spcPct val="100000"/>
              </a:lnSpc>
              <a:spcBef>
                <a:spcPts val="0"/>
              </a:spcBef>
              <a:defRPr/>
            </a:pPr>
            <a:r>
              <a:rPr lang="fi-FI" sz="1300" dirty="0">
                <a:latin typeface="Aptos" panose="020B0004020202020204" pitchFamily="34" charset="0"/>
              </a:rPr>
              <a:t>Osa näistä ovat arjen tavallisia haasteita, mutta pitkittyessään ne voivat olla päihteiden käytön laukaiseva tekijä </a:t>
            </a:r>
          </a:p>
          <a:p>
            <a:pPr>
              <a:lnSpc>
                <a:spcPct val="100000"/>
              </a:lnSpc>
              <a:spcBef>
                <a:spcPts val="0"/>
              </a:spcBef>
              <a:defRPr/>
            </a:pPr>
            <a:r>
              <a:rPr lang="fi-FI" sz="1300" dirty="0">
                <a:latin typeface="Aptos" panose="020B0004020202020204" pitchFamily="34" charset="0"/>
              </a:rPr>
              <a:t>Päihdehäiriö kehittyy usein vuosien saatossa ja paraneminen kestää kauan tai sitä ei tapahdu ollenkaan</a:t>
            </a:r>
            <a:endParaRPr lang="fi-FI" sz="1300" b="1" dirty="0">
              <a:latin typeface="Aptos" panose="020B0004020202020204" pitchFamily="34" charset="0"/>
            </a:endParaRPr>
          </a:p>
          <a:p>
            <a:pPr marL="914400" lvl="2" indent="0">
              <a:lnSpc>
                <a:spcPct val="100000"/>
              </a:lnSpc>
              <a:spcBef>
                <a:spcPts val="0"/>
              </a:spcBef>
              <a:buNone/>
              <a:defRPr/>
            </a:pPr>
            <a:endParaRPr lang="fi-FI" sz="1300"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Päihteiden käytöltä suojaavat tekijät </a:t>
            </a:r>
            <a:r>
              <a:rPr lang="fi-FI" sz="900" dirty="0">
                <a:latin typeface="Aptos" panose="020B0004020202020204" pitchFamily="34" charset="0"/>
              </a:rPr>
              <a:t>(THL, 2022) </a:t>
            </a:r>
          </a:p>
          <a:p>
            <a:pPr lvl="1">
              <a:lnSpc>
                <a:spcPct val="100000"/>
              </a:lnSpc>
              <a:spcBef>
                <a:spcPts val="0"/>
              </a:spcBef>
              <a:defRPr/>
            </a:pPr>
            <a:r>
              <a:rPr lang="fi-FI" sz="1300" dirty="0">
                <a:latin typeface="Aptos" panose="020B0004020202020204" pitchFamily="34" charset="0"/>
              </a:rPr>
              <a:t>Turvallinen ja kannustava kasvuympäristö kotona, varhaiskasvatuksessa ja koulussa</a:t>
            </a:r>
          </a:p>
          <a:p>
            <a:pPr lvl="1">
              <a:lnSpc>
                <a:spcPct val="100000"/>
              </a:lnSpc>
              <a:spcBef>
                <a:spcPts val="0"/>
              </a:spcBef>
              <a:defRPr/>
            </a:pPr>
            <a:r>
              <a:rPr lang="fi-FI" sz="1300" dirty="0">
                <a:latin typeface="Aptos" panose="020B0004020202020204" pitchFamily="34" charset="0"/>
              </a:rPr>
              <a:t>Hyvät tunne- ja vuorovaikutustaidot</a:t>
            </a:r>
          </a:p>
          <a:p>
            <a:pPr lvl="1">
              <a:lnSpc>
                <a:spcPct val="100000"/>
              </a:lnSpc>
              <a:spcBef>
                <a:spcPts val="0"/>
              </a:spcBef>
              <a:defRPr/>
            </a:pPr>
            <a:r>
              <a:rPr lang="fi-FI" sz="1300" dirty="0">
                <a:latin typeface="Aptos" panose="020B0004020202020204" pitchFamily="34" charset="0"/>
              </a:rPr>
              <a:t>Turvalliset ja luottamukselliset sosiaaliset suhteet lähiyhteisöissä </a:t>
            </a:r>
          </a:p>
          <a:p>
            <a:pPr lvl="1">
              <a:lnSpc>
                <a:spcPct val="100000"/>
              </a:lnSpc>
              <a:spcBef>
                <a:spcPts val="0"/>
              </a:spcBef>
              <a:defRPr/>
            </a:pPr>
            <a:r>
              <a:rPr lang="fi-FI" sz="1300" dirty="0">
                <a:latin typeface="Aptos" panose="020B0004020202020204" pitchFamily="34" charset="0"/>
              </a:rPr>
              <a:t>Vallitseva päihteisiin ja muihin riippuvuuksiin liittyvä kulttuuri, asenne ja stigma </a:t>
            </a:r>
          </a:p>
          <a:p>
            <a:pPr lvl="1">
              <a:lnSpc>
                <a:spcPct val="100000"/>
              </a:lnSpc>
              <a:spcBef>
                <a:spcPts val="0"/>
              </a:spcBef>
              <a:defRPr/>
            </a:pPr>
            <a:r>
              <a:rPr lang="fi-FI" sz="1300" dirty="0">
                <a:latin typeface="Aptos" panose="020B0004020202020204" pitchFamily="34" charset="0"/>
              </a:rPr>
              <a:t>Vaikea saatavuus </a:t>
            </a:r>
          </a:p>
          <a:p>
            <a:pPr marL="457200" lvl="1" indent="0">
              <a:lnSpc>
                <a:spcPct val="100000"/>
              </a:lnSpc>
              <a:spcBef>
                <a:spcPts val="0"/>
              </a:spcBef>
              <a:buNone/>
              <a:defRPr/>
            </a:pPr>
            <a:endParaRPr lang="fi-FI" sz="1300" b="1"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Päihteiden käytön riskiä lisäävät tekijät </a:t>
            </a:r>
            <a:r>
              <a:rPr lang="fi-FI" sz="900" dirty="0">
                <a:latin typeface="Aptos" panose="020B0004020202020204" pitchFamily="34" charset="0"/>
              </a:rPr>
              <a:t>(THL, 2022)</a:t>
            </a:r>
          </a:p>
          <a:p>
            <a:pPr lvl="1">
              <a:lnSpc>
                <a:spcPct val="100000"/>
              </a:lnSpc>
              <a:spcBef>
                <a:spcPts val="0"/>
              </a:spcBef>
              <a:defRPr/>
            </a:pPr>
            <a:r>
              <a:rPr lang="fi-FI" sz="1300" dirty="0">
                <a:latin typeface="Aptos" panose="020B0004020202020204" pitchFamily="34" charset="0"/>
              </a:rPr>
              <a:t>Kasvuympäristön monimuotoiset ongelmat (väkivalta, laiminlyönnit, turvattomuus ja osattomuus)</a:t>
            </a:r>
          </a:p>
          <a:p>
            <a:pPr lvl="1">
              <a:lnSpc>
                <a:spcPct val="100000"/>
              </a:lnSpc>
              <a:spcBef>
                <a:spcPts val="0"/>
              </a:spcBef>
              <a:defRPr/>
            </a:pPr>
            <a:r>
              <a:rPr lang="fi-FI" sz="1300" dirty="0">
                <a:latin typeface="Aptos" panose="020B0004020202020204" pitchFamily="34" charset="0"/>
              </a:rPr>
              <a:t>Toimeentulon tai työllistymisen ongelmat</a:t>
            </a:r>
          </a:p>
          <a:p>
            <a:pPr lvl="1">
              <a:lnSpc>
                <a:spcPct val="100000"/>
              </a:lnSpc>
              <a:spcBef>
                <a:spcPts val="0"/>
              </a:spcBef>
              <a:defRPr/>
            </a:pPr>
            <a:r>
              <a:rPr lang="fi-FI" sz="1300" dirty="0">
                <a:latin typeface="Aptos" panose="020B0004020202020204" pitchFamily="34" charset="0"/>
              </a:rPr>
              <a:t>Yksinäisyys, heikot sosiaaliset suhteet, sairastuminen</a:t>
            </a:r>
          </a:p>
          <a:p>
            <a:pPr lvl="1">
              <a:lnSpc>
                <a:spcPct val="100000"/>
              </a:lnSpc>
              <a:spcBef>
                <a:spcPts val="0"/>
              </a:spcBef>
              <a:defRPr/>
            </a:pPr>
            <a:r>
              <a:rPr lang="fi-FI" sz="1300" dirty="0">
                <a:latin typeface="Aptos" panose="020B0004020202020204" pitchFamily="34" charset="0"/>
              </a:rPr>
              <a:t>Vallitseva päihteisiin ja muihin riippuvuutta aiheuttaviin toimintoihin myönteisesti suhtautuva kulttuuri</a:t>
            </a:r>
          </a:p>
          <a:p>
            <a:pPr lvl="1">
              <a:lnSpc>
                <a:spcPct val="100000"/>
              </a:lnSpc>
              <a:spcBef>
                <a:spcPts val="0"/>
              </a:spcBef>
              <a:defRPr/>
            </a:pPr>
            <a:r>
              <a:rPr lang="fi-FI" sz="1300" dirty="0">
                <a:latin typeface="Aptos" panose="020B0004020202020204" pitchFamily="34" charset="0"/>
              </a:rPr>
              <a:t>Helppo saatavuus</a:t>
            </a:r>
          </a:p>
          <a:p>
            <a:pPr>
              <a:lnSpc>
                <a:spcPct val="100000"/>
              </a:lnSpc>
              <a:spcBef>
                <a:spcPts val="0"/>
              </a:spcBef>
              <a:defRPr/>
            </a:pPr>
            <a:endParaRPr lang="fi-FI" sz="1300" dirty="0">
              <a:latin typeface="Aptos" panose="020B0004020202020204" pitchFamily="34" charset="0"/>
            </a:endParaRPr>
          </a:p>
          <a:p>
            <a:pPr>
              <a:lnSpc>
                <a:spcPct val="100000"/>
              </a:lnSpc>
              <a:spcBef>
                <a:spcPts val="0"/>
              </a:spcBef>
              <a:defRPr/>
            </a:pPr>
            <a:r>
              <a:rPr lang="fi-FI" sz="1300" b="1" dirty="0">
                <a:latin typeface="Aptos" panose="020B0004020202020204" pitchFamily="34" charset="0"/>
              </a:rPr>
              <a:t>Lapsiperheissä katse vanhempiin </a:t>
            </a:r>
          </a:p>
          <a:p>
            <a:pPr lvl="1">
              <a:lnSpc>
                <a:spcPct val="100000"/>
              </a:lnSpc>
              <a:spcBef>
                <a:spcPts val="0"/>
              </a:spcBef>
              <a:defRPr/>
            </a:pPr>
            <a:r>
              <a:rPr lang="fi-FI" sz="1100" dirty="0">
                <a:latin typeface="Aptos" panose="020B0004020202020204" pitchFamily="34" charset="0"/>
              </a:rPr>
              <a:t>Huomioi elämän murroskohdat (vanhempien ero, raskaus, työttömyys, raitistuminen, puolison menettäminen, sairastuminen..)</a:t>
            </a:r>
          </a:p>
          <a:p>
            <a:pPr lvl="1">
              <a:lnSpc>
                <a:spcPct val="100000"/>
              </a:lnSpc>
              <a:spcBef>
                <a:spcPts val="0"/>
              </a:spcBef>
              <a:defRPr/>
            </a:pPr>
            <a:r>
              <a:rPr lang="fi-FI" sz="1100" dirty="0">
                <a:latin typeface="Aptos" panose="020B0004020202020204" pitchFamily="34" charset="0"/>
              </a:rPr>
              <a:t>Kysy aina vanhemman jaksamisesta! Huomioi myös perheen lapsi ja nuori</a:t>
            </a:r>
          </a:p>
          <a:p>
            <a:pPr lvl="1">
              <a:lnSpc>
                <a:spcPct val="100000"/>
              </a:lnSpc>
              <a:spcBef>
                <a:spcPts val="0"/>
              </a:spcBef>
              <a:defRPr/>
            </a:pPr>
            <a:r>
              <a:rPr lang="fi-FI" sz="1100" dirty="0">
                <a:latin typeface="Aptos" panose="020B0004020202020204" pitchFamily="34" charset="0"/>
              </a:rPr>
              <a:t>Neuvola voi antaa tietoja varhaiskasvatukseen perheestä, jos perheeltä on lupa tähän! </a:t>
            </a:r>
          </a:p>
          <a:p>
            <a:pPr marL="0" indent="0">
              <a:lnSpc>
                <a:spcPct val="100000"/>
              </a:lnSpc>
              <a:spcBef>
                <a:spcPts val="0"/>
              </a:spcBef>
              <a:buNone/>
              <a:defRPr/>
            </a:pPr>
            <a:endParaRPr lang="fi-FI" sz="1200" dirty="0">
              <a:latin typeface="Aptos" panose="020B0004020202020204" pitchFamily="34" charset="0"/>
              <a:hlinkClick r:id="rId2"/>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09804" y="483561"/>
            <a:ext cx="7443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effectLst/>
                <a:uLnTx/>
                <a:uFillTx/>
                <a:latin typeface="Calibri" panose="020F0502020204030204"/>
                <a:ea typeface="+mn-ea"/>
                <a:cs typeface="+mn-cs"/>
              </a:rPr>
              <a:t>Perheiden tunnistaminen</a:t>
            </a: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4"/>
          <a:stretch>
            <a:fillRect/>
          </a:stretch>
        </p:blipFill>
        <p:spPr>
          <a:xfrm>
            <a:off x="6223824" y="6236803"/>
            <a:ext cx="5968176" cy="523992"/>
          </a:xfrm>
          <a:prstGeom prst="rect">
            <a:avLst/>
          </a:prstGeom>
        </p:spPr>
      </p:pic>
      <p:sp>
        <p:nvSpPr>
          <p:cNvPr id="3" name="Tekstiruutu 2">
            <a:extLst>
              <a:ext uri="{FF2B5EF4-FFF2-40B4-BE49-F238E27FC236}">
                <a16:creationId xmlns:a16="http://schemas.microsoft.com/office/drawing/2014/main" id="{999DC297-D60B-9D66-8DDF-726F768912D0}"/>
              </a:ext>
            </a:extLst>
          </p:cNvPr>
          <p:cNvSpPr txBox="1"/>
          <p:nvPr/>
        </p:nvSpPr>
        <p:spPr>
          <a:xfrm>
            <a:off x="159488" y="6356569"/>
            <a:ext cx="2838893" cy="246221"/>
          </a:xfrm>
          <a:prstGeom prst="rect">
            <a:avLst/>
          </a:prstGeom>
          <a:noFill/>
        </p:spPr>
        <p:txBody>
          <a:bodyPr wrap="square" rtlCol="0">
            <a:spAutoFit/>
          </a:bodyPr>
          <a:lstStyle/>
          <a:p>
            <a:r>
              <a:rPr lang="fi-FI" sz="1000" dirty="0"/>
              <a:t>AVI, 2023; THL, 2022 </a:t>
            </a:r>
          </a:p>
        </p:txBody>
      </p:sp>
      <p:pic>
        <p:nvPicPr>
          <p:cNvPr id="6" name="Kuva 5">
            <a:extLst>
              <a:ext uri="{FF2B5EF4-FFF2-40B4-BE49-F238E27FC236}">
                <a16:creationId xmlns:a16="http://schemas.microsoft.com/office/drawing/2014/main" id="{FCA94CEE-9E2D-8B7C-BB02-8D8129C0FAD8}"/>
              </a:ext>
            </a:extLst>
          </p:cNvPr>
          <p:cNvPicPr>
            <a:picLocks noChangeAspect="1"/>
          </p:cNvPicPr>
          <p:nvPr/>
        </p:nvPicPr>
        <p:blipFill>
          <a:blip r:embed="rId5"/>
          <a:stretch>
            <a:fillRect/>
          </a:stretch>
        </p:blipFill>
        <p:spPr>
          <a:xfrm>
            <a:off x="9437075" y="2912534"/>
            <a:ext cx="2214237" cy="1944555"/>
          </a:xfrm>
          <a:prstGeom prst="rect">
            <a:avLst/>
          </a:prstGeom>
        </p:spPr>
      </p:pic>
    </p:spTree>
    <p:extLst>
      <p:ext uri="{BB962C8B-B14F-4D97-AF65-F5344CB8AC3E}">
        <p14:creationId xmlns:p14="http://schemas.microsoft.com/office/powerpoint/2010/main" val="351553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341309" y="1099087"/>
            <a:ext cx="10744080" cy="4951879"/>
          </a:xfrm>
        </p:spPr>
        <p:txBody>
          <a:bodyPr vert="horz" lIns="91440" tIns="45720" rIns="91440" bIns="45720" rtlCol="0" anchor="t">
            <a:noAutofit/>
          </a:bodyPr>
          <a:lstStyle/>
          <a:p>
            <a:r>
              <a:rPr lang="fi-FI" sz="1200" b="1" dirty="0">
                <a:latin typeface="Aptos" panose="020B0004020202020204" pitchFamily="34" charset="0"/>
              </a:rPr>
              <a:t>Kaikista perheistä löytyy hyvää</a:t>
            </a:r>
            <a:r>
              <a:rPr lang="fi-FI" sz="1200" dirty="0">
                <a:latin typeface="Aptos" panose="020B0004020202020204" pitchFamily="34" charset="0"/>
              </a:rPr>
              <a:t>, vaikka perheessä olisi päihdeongelmia</a:t>
            </a:r>
          </a:p>
          <a:p>
            <a:r>
              <a:rPr lang="fi-FI" sz="1200" b="1" dirty="0">
                <a:latin typeface="Aptos" panose="020B0004020202020204" pitchFamily="34" charset="0"/>
              </a:rPr>
              <a:t>Yksikin</a:t>
            </a:r>
            <a:r>
              <a:rPr lang="fi-FI" sz="1200" dirty="0">
                <a:latin typeface="Aptos" panose="020B0004020202020204" pitchFamily="34" charset="0"/>
              </a:rPr>
              <a:t> vahvuus ja tukitoimi voi auttaa perhettä eteenpäin </a:t>
            </a:r>
          </a:p>
          <a:p>
            <a:r>
              <a:rPr lang="fi-FI" sz="1200" b="1" dirty="0">
                <a:latin typeface="Aptos" panose="020B0004020202020204" pitchFamily="34" charset="0"/>
              </a:rPr>
              <a:t>Keskustele, kuuntele, herätä luottamus, esitä avoimia kysymyksiä </a:t>
            </a:r>
          </a:p>
          <a:p>
            <a:r>
              <a:rPr lang="fi-FI" sz="1200" b="1" dirty="0">
                <a:latin typeface="Aptos" panose="020B0004020202020204" pitchFamily="34" charset="0"/>
              </a:rPr>
              <a:t>Osallista perhettä ja lapsia </a:t>
            </a:r>
          </a:p>
          <a:p>
            <a:pPr lvl="1"/>
            <a:r>
              <a:rPr lang="fi-FI" sz="1200" dirty="0">
                <a:latin typeface="Aptos" panose="020B0004020202020204" pitchFamily="34" charset="0"/>
              </a:rPr>
              <a:t>Mitä he toivovat? Tarvelähtöinen toive motivoi paremmin avun hakuun </a:t>
            </a:r>
          </a:p>
          <a:p>
            <a:r>
              <a:rPr lang="fi-FI" sz="1200" b="1" dirty="0">
                <a:latin typeface="Aptos" panose="020B0004020202020204" pitchFamily="34" charset="0"/>
              </a:rPr>
              <a:t>Kannusta avun </a:t>
            </a:r>
            <a:r>
              <a:rPr lang="fi-FI" sz="1200" dirty="0">
                <a:latin typeface="Aptos" panose="020B0004020202020204" pitchFamily="34" charset="0"/>
              </a:rPr>
              <a:t>hakemiseen matalalla kynnyksellä</a:t>
            </a:r>
          </a:p>
          <a:p>
            <a:pPr lvl="1"/>
            <a:r>
              <a:rPr lang="fi-FI" sz="1200" dirty="0">
                <a:latin typeface="Aptos" panose="020B0004020202020204" pitchFamily="34" charset="0"/>
              </a:rPr>
              <a:t>Puhu suoraan tai mainitse sivulauseessa avun paikoista </a:t>
            </a:r>
          </a:p>
          <a:p>
            <a:r>
              <a:rPr lang="fi-FI" sz="1200" b="1" dirty="0">
                <a:latin typeface="Aptos" panose="020B0004020202020204" pitchFamily="34" charset="0"/>
              </a:rPr>
              <a:t>Näe hyvää voimavaralähtöisesti</a:t>
            </a:r>
          </a:p>
          <a:p>
            <a:pPr lvl="1"/>
            <a:r>
              <a:rPr lang="fi-FI" sz="1200" dirty="0">
                <a:latin typeface="Aptos" panose="020B0004020202020204" pitchFamily="34" charset="0"/>
              </a:rPr>
              <a:t>Mitkä ovat perheen voimavarat? </a:t>
            </a:r>
          </a:p>
          <a:p>
            <a:pPr lvl="2"/>
            <a:r>
              <a:rPr lang="fi-FI" sz="1200" dirty="0">
                <a:latin typeface="Aptos" panose="020B0004020202020204" pitchFamily="34" charset="0"/>
              </a:rPr>
              <a:t>Tukiverkosto, kuten isovanhemmat, läheiset, ystävät </a:t>
            </a:r>
          </a:p>
          <a:p>
            <a:pPr lvl="2"/>
            <a:r>
              <a:rPr lang="fi-FI" sz="1200" dirty="0">
                <a:latin typeface="Aptos" panose="020B0004020202020204" pitchFamily="34" charset="0"/>
              </a:rPr>
              <a:t>Ulkopuolinen tukiverkosto, jos ei läheisiä tai heitä ei haluta hyödyntää (seurakunta, järjestöt, vapaaehtoiset, chat-palvelut..) </a:t>
            </a:r>
          </a:p>
          <a:p>
            <a:pPr lvl="1"/>
            <a:r>
              <a:rPr lang="fi-FI" sz="1200" dirty="0">
                <a:latin typeface="Aptos" panose="020B0004020202020204" pitchFamily="34" charset="0"/>
              </a:rPr>
              <a:t>Mitkä ovat perheen vahvuuksia?</a:t>
            </a:r>
          </a:p>
          <a:p>
            <a:pPr lvl="2"/>
            <a:r>
              <a:rPr lang="fi-FI" sz="1200" dirty="0">
                <a:latin typeface="Aptos" panose="020B0004020202020204" pitchFamily="34" charset="0"/>
              </a:rPr>
              <a:t>Mikä perheessä toimii? Onko heillä yhteisiä arkirutiineja, kuten yhdessä syöminen, yhteinen hetki päiväkodin tai koulun jälkeen, ulkoilu, harrastus tai muu yhteinen tekeminen? </a:t>
            </a:r>
          </a:p>
          <a:p>
            <a:pPr lvl="2"/>
            <a:r>
              <a:rPr lang="fi-FI" sz="1200" dirty="0">
                <a:latin typeface="Aptos" panose="020B0004020202020204" pitchFamily="34" charset="0"/>
              </a:rPr>
              <a:t>Toimiiko päihteettömällä vanhemmalla vuorovaikutus perheen lapsiin? </a:t>
            </a:r>
          </a:p>
          <a:p>
            <a:pPr lvl="2"/>
            <a:r>
              <a:rPr lang="fi-FI" sz="1200" dirty="0">
                <a:latin typeface="Aptos" panose="020B0004020202020204" pitchFamily="34" charset="0"/>
              </a:rPr>
              <a:t>Miten osoittaa lämpöä ja välittämistä lapsille, jotta lapsi tulee nähdyksi?</a:t>
            </a:r>
          </a:p>
          <a:p>
            <a:r>
              <a:rPr lang="fi-FI" sz="1200" b="1" dirty="0">
                <a:latin typeface="Aptos" panose="020B0004020202020204" pitchFamily="34" charset="0"/>
              </a:rPr>
              <a:t>Mikä olisi vanhemman, lapsen tai nuoren mielestä ensimmäinen askel, johon vaikuttaisimme</a:t>
            </a:r>
            <a:r>
              <a:rPr lang="fi-FI" sz="1200" dirty="0">
                <a:latin typeface="Aptos" panose="020B0004020202020204" pitchFamily="34" charset="0"/>
              </a:rPr>
              <a:t>?</a:t>
            </a:r>
          </a:p>
          <a:p>
            <a:pPr lvl="1"/>
            <a:r>
              <a:rPr lang="fi-FI" sz="1200" dirty="0">
                <a:latin typeface="Aptos" panose="020B0004020202020204" pitchFamily="34" charset="0"/>
              </a:rPr>
              <a:t>Uupuneen vanhemman tai lapsen yksin on vaikea hakea itsenäisesti apua, ottakaa yhdessä yhteyttä tahoon X </a:t>
            </a:r>
          </a:p>
          <a:p>
            <a:r>
              <a:rPr lang="fi-FI" sz="1200" b="1" dirty="0">
                <a:latin typeface="Aptos" panose="020B0004020202020204" pitchFamily="34" charset="0"/>
              </a:rPr>
              <a:t>Tutustu ja tunne työskentelypaikkakuntasi palveluihin</a:t>
            </a:r>
          </a:p>
          <a:p>
            <a:pPr lvl="1"/>
            <a:r>
              <a:rPr lang="fi-FI" sz="1200" dirty="0">
                <a:latin typeface="Aptos" panose="020B0004020202020204" pitchFamily="34" charset="0"/>
              </a:rPr>
              <a:t>Tukiverkostot, kohtaamispaikat, maksuttomat ja matalan kynnyksen toiminnot </a:t>
            </a:r>
          </a:p>
          <a:p>
            <a:pPr marL="457200" lvl="1" indent="0">
              <a:buNone/>
            </a:pPr>
            <a:endParaRPr lang="fi-FI" sz="1300" dirty="0">
              <a:latin typeface="Aptos" panose="020B0004020202020204" pitchFamily="34" charset="0"/>
            </a:endParaRPr>
          </a:p>
          <a:p>
            <a:pPr lvl="2"/>
            <a:endParaRPr lang="fi-FI" sz="1300" dirty="0">
              <a:latin typeface="Aptos" panose="020B0004020202020204" pitchFamily="34" charset="0"/>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41309" y="451586"/>
            <a:ext cx="94861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333333"/>
                </a:solidFill>
                <a:effectLst/>
                <a:uLnTx/>
                <a:uFillTx/>
                <a:latin typeface="Aptos" panose="020B0004020202020204" pitchFamily="34" charset="0"/>
                <a:ea typeface="+mn-ea"/>
                <a:cs typeface="+mn-cs"/>
              </a:rPr>
              <a:t>Perheiden tukeminen ja hyvän näkeminen</a:t>
            </a: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4"/>
          <a:stretch>
            <a:fillRect/>
          </a:stretch>
        </p:blipFill>
        <p:spPr>
          <a:xfrm>
            <a:off x="6223824" y="6236803"/>
            <a:ext cx="5968176" cy="523992"/>
          </a:xfrm>
          <a:prstGeom prst="rect">
            <a:avLst/>
          </a:prstGeom>
        </p:spPr>
      </p:pic>
      <p:pic>
        <p:nvPicPr>
          <p:cNvPr id="3" name="Kuva 2" descr="Kuva, joka sisältää kohteen halloween, kurpitsa, animaatio">
            <a:extLst>
              <a:ext uri="{FF2B5EF4-FFF2-40B4-BE49-F238E27FC236}">
                <a16:creationId xmlns:a16="http://schemas.microsoft.com/office/drawing/2014/main" id="{CB34B3E2-3E99-667A-3A5D-845FF137624D}"/>
              </a:ext>
            </a:extLst>
          </p:cNvPr>
          <p:cNvPicPr>
            <a:picLocks noChangeAspect="1"/>
          </p:cNvPicPr>
          <p:nvPr/>
        </p:nvPicPr>
        <p:blipFill rotWithShape="1">
          <a:blip r:embed="rId5">
            <a:extLst>
              <a:ext uri="{28A0092B-C50C-407E-A947-70E740481C1C}">
                <a14:useLocalDpi xmlns:a14="http://schemas.microsoft.com/office/drawing/2010/main" val="0"/>
              </a:ext>
            </a:extLst>
          </a:blip>
          <a:srcRect l="3778" t="50176" r="49105"/>
          <a:stretch/>
        </p:blipFill>
        <p:spPr>
          <a:xfrm>
            <a:off x="8762158" y="682418"/>
            <a:ext cx="2693243" cy="2847959"/>
          </a:xfrm>
          <a:prstGeom prst="rect">
            <a:avLst/>
          </a:prstGeom>
        </p:spPr>
      </p:pic>
    </p:spTree>
    <p:extLst>
      <p:ext uri="{BB962C8B-B14F-4D97-AF65-F5344CB8AC3E}">
        <p14:creationId xmlns:p14="http://schemas.microsoft.com/office/powerpoint/2010/main" val="406238541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435093" y="1345729"/>
            <a:ext cx="8742946" cy="5153070"/>
          </a:xfrm>
        </p:spPr>
        <p:txBody>
          <a:bodyPr vert="horz" lIns="91440" tIns="45720" rIns="91440" bIns="45720" rtlCol="0" anchor="t">
            <a:noAutofit/>
          </a:bodyPr>
          <a:lstStyle/>
          <a:p>
            <a:r>
              <a:rPr lang="fi-FI" sz="1100" b="1" dirty="0">
                <a:latin typeface="Aptos" panose="020B0004020202020204" pitchFamily="34" charset="0"/>
              </a:rPr>
              <a:t>Vanhempien päihteiden käytöllä </a:t>
            </a:r>
            <a:r>
              <a:rPr lang="fi-FI" sz="1100" dirty="0">
                <a:latin typeface="Aptos" panose="020B0004020202020204" pitchFamily="34" charset="0"/>
              </a:rPr>
              <a:t>on hyvin vahva ja pitkäaikainen vaikutus lapsen tulevaisuuteen, hyvinvointiin ja terveyteen </a:t>
            </a:r>
            <a:r>
              <a:rPr lang="fi-FI" sz="900" dirty="0">
                <a:latin typeface="Aptos" panose="020B0004020202020204" pitchFamily="34" charset="0"/>
              </a:rPr>
              <a:t>(Raitasalo, 2024)</a:t>
            </a:r>
          </a:p>
          <a:p>
            <a:pPr lvl="1"/>
            <a:r>
              <a:rPr lang="fi-FI" sz="1100" dirty="0">
                <a:latin typeface="Aptos" panose="020B0004020202020204" pitchFamily="34" charset="0"/>
              </a:rPr>
              <a:t>Varhainen puuttuminen ehkäisee lapsen hyvinvoinnin heikentymisen ja antaa hänelle paremmat eväät tulevaisuuteen</a:t>
            </a:r>
          </a:p>
          <a:p>
            <a:pPr lvl="1"/>
            <a:r>
              <a:rPr lang="fi-FI" sz="1100" dirty="0">
                <a:latin typeface="Aptos" panose="020B0004020202020204" pitchFamily="34" charset="0"/>
              </a:rPr>
              <a:t>Arvioiden mukaan n.89 000 lasta elää vanhemman kanssa, jolla on päihdeongelma (8,7 % kaikista alaikäisistä lapsista)</a:t>
            </a:r>
          </a:p>
          <a:p>
            <a:pPr lvl="1"/>
            <a:r>
              <a:rPr lang="fi-FI" sz="1100" dirty="0">
                <a:latin typeface="Aptos" panose="020B0004020202020204" pitchFamily="34" charset="0"/>
              </a:rPr>
              <a:t>Suomessa oli 1 026 192 alaikäistä lasta vuonna 2022 </a:t>
            </a:r>
            <a:r>
              <a:rPr lang="fi-FI" sz="900" dirty="0">
                <a:latin typeface="Aptos" panose="020B0004020202020204" pitchFamily="34" charset="0"/>
              </a:rPr>
              <a:t>(Tilastokeskus, 2024)</a:t>
            </a:r>
          </a:p>
          <a:p>
            <a:pPr lvl="1">
              <a:lnSpc>
                <a:spcPct val="100000"/>
              </a:lnSpc>
              <a:spcBef>
                <a:spcPts val="0"/>
              </a:spcBef>
              <a:defRPr/>
            </a:pPr>
            <a:r>
              <a:rPr lang="fi-FI" sz="1100" dirty="0">
                <a:latin typeface="Aptos" panose="020B0004020202020204" pitchFamily="34" charset="0"/>
              </a:rPr>
              <a:t>Monessa kunnan päihdesuunnitelmassa lapsiperheistä korostetaan nuoria, mutta entä pienemmät lapset tai vanhemmat? </a:t>
            </a:r>
          </a:p>
          <a:p>
            <a:pPr lvl="2">
              <a:lnSpc>
                <a:spcPct val="100000"/>
              </a:lnSpc>
              <a:spcBef>
                <a:spcPts val="0"/>
              </a:spcBef>
              <a:defRPr/>
            </a:pPr>
            <a:r>
              <a:rPr lang="fi-FI" sz="1100" dirty="0">
                <a:latin typeface="Aptos" panose="020B0004020202020204" pitchFamily="34" charset="0"/>
              </a:rPr>
              <a:t>Pienet lapset joutuvat vanhempien päihteiden käytön </a:t>
            </a:r>
            <a:r>
              <a:rPr lang="fi-FI" sz="1100" dirty="0" err="1">
                <a:latin typeface="Aptos" panose="020B0004020202020204" pitchFamily="34" charset="0"/>
              </a:rPr>
              <a:t>sijaiskärsijiksi</a:t>
            </a:r>
            <a:r>
              <a:rPr lang="fi-FI" sz="1100" dirty="0">
                <a:latin typeface="Aptos" panose="020B0004020202020204" pitchFamily="34" charset="0"/>
              </a:rPr>
              <a:t> </a:t>
            </a:r>
          </a:p>
          <a:p>
            <a:pPr lvl="2">
              <a:lnSpc>
                <a:spcPct val="100000"/>
              </a:lnSpc>
              <a:spcBef>
                <a:spcPts val="0"/>
              </a:spcBef>
              <a:defRPr/>
            </a:pPr>
            <a:r>
              <a:rPr lang="fi-FI" sz="1100" dirty="0">
                <a:latin typeface="Aptos" panose="020B0004020202020204" pitchFamily="34" charset="0"/>
              </a:rPr>
              <a:t>Vanhemmat eivät välttämättä tiedosta päihdekäyttäytymisensä merkitystä lapseen </a:t>
            </a:r>
            <a:r>
              <a:rPr lang="fi-FI" sz="900" dirty="0">
                <a:latin typeface="Aptos" panose="020B0004020202020204" pitchFamily="34" charset="0"/>
              </a:rPr>
              <a:t>(MLL 2024.) </a:t>
            </a:r>
          </a:p>
          <a:p>
            <a:pPr marL="457200" lvl="1" indent="0">
              <a:buNone/>
            </a:pPr>
            <a:endParaRPr lang="fi-FI" sz="1100" dirty="0">
              <a:latin typeface="Aptos" panose="020B0004020202020204" pitchFamily="34" charset="0"/>
            </a:endParaRPr>
          </a:p>
          <a:p>
            <a:r>
              <a:rPr lang="fi-FI" sz="1100" b="1" dirty="0">
                <a:latin typeface="Aptos" panose="020B0004020202020204" pitchFamily="34" charset="0"/>
              </a:rPr>
              <a:t>Vanhemmille tulisi järjestää päihdekasvatusta katkeamattomasti </a:t>
            </a:r>
          </a:p>
          <a:p>
            <a:pPr lvl="1"/>
            <a:r>
              <a:rPr lang="fi-FI" sz="1100" dirty="0">
                <a:latin typeface="Aptos" panose="020B0004020202020204" pitchFamily="34" charset="0"/>
              </a:rPr>
              <a:t>Lähestytään vanhemmuuden tukemisella pienlapsi arjessa (kasvatuksen tuki, kohtaamispaikat, arjen jaksaminen..)</a:t>
            </a:r>
          </a:p>
          <a:p>
            <a:pPr lvl="1"/>
            <a:r>
              <a:rPr lang="fi-FI" sz="1100" dirty="0">
                <a:latin typeface="Aptos" panose="020B0004020202020204" pitchFamily="34" charset="0"/>
              </a:rPr>
              <a:t>Mitä apua on konkreettisesti tarjolla, jos haasteita jaksamisessa, yksinäisyydessä, unessa… </a:t>
            </a:r>
          </a:p>
          <a:p>
            <a:pPr lvl="1"/>
            <a:r>
              <a:rPr lang="fi-FI" sz="1100" dirty="0">
                <a:latin typeface="Aptos" panose="020B0004020202020204" pitchFamily="34" charset="0"/>
              </a:rPr>
              <a:t>Mitä päihteet ovat ja mitkä ovat annossuositukset päihteille?  </a:t>
            </a:r>
          </a:p>
          <a:p>
            <a:pPr lvl="1"/>
            <a:r>
              <a:rPr lang="fi-FI" sz="1100" dirty="0">
                <a:latin typeface="Aptos" panose="020B0004020202020204" pitchFamily="34" charset="0"/>
              </a:rPr>
              <a:t>Mitkä ovat kuormittavia tekijöitä lapsiperheissä, jotka altistavat päihteiden käytölle? </a:t>
            </a:r>
          </a:p>
          <a:p>
            <a:pPr lvl="1"/>
            <a:r>
              <a:rPr lang="fi-FI" sz="1100" dirty="0">
                <a:latin typeface="Aptos" panose="020B0004020202020204" pitchFamily="34" charset="0"/>
              </a:rPr>
              <a:t>Mitä tehdä, jos omassa tai lähipiirin henkilöllä on päihteiden käytön ongelmaa? </a:t>
            </a:r>
          </a:p>
          <a:p>
            <a:pPr lvl="1"/>
            <a:r>
              <a:rPr lang="fi-FI" sz="1100" dirty="0">
                <a:latin typeface="Aptos" panose="020B0004020202020204" pitchFamily="34" charset="0"/>
              </a:rPr>
              <a:t>Kaikille </a:t>
            </a:r>
            <a:r>
              <a:rPr lang="fi-FI" sz="1100" dirty="0" err="1">
                <a:latin typeface="Aptos" panose="020B0004020202020204" pitchFamily="34" charset="0"/>
              </a:rPr>
              <a:t>vaka</a:t>
            </a:r>
            <a:r>
              <a:rPr lang="fi-FI" sz="1100" dirty="0">
                <a:latin typeface="Aptos" panose="020B0004020202020204" pitchFamily="34" charset="0"/>
              </a:rPr>
              <a:t>-ikäisten vanhemmille kun päiväkoti aloitetaan </a:t>
            </a:r>
          </a:p>
          <a:p>
            <a:pPr lvl="1"/>
            <a:r>
              <a:rPr lang="fi-FI" sz="1100" dirty="0">
                <a:latin typeface="Aptos" panose="020B0004020202020204" pitchFamily="34" charset="0"/>
              </a:rPr>
              <a:t>Yhteinen tilaisuus ja kasvokkain tapahtuva, lisäksi kirjallinen esite kunnan palveluista ja sama myös netissä</a:t>
            </a:r>
          </a:p>
          <a:p>
            <a:pPr lvl="1"/>
            <a:r>
              <a:rPr lang="fi-FI" sz="1100" dirty="0">
                <a:latin typeface="Aptos" panose="020B0004020202020204" pitchFamily="34" charset="0"/>
              </a:rPr>
              <a:t>Tämä pitäisi toteutua monen toimijan yhteistyöllä, jotta ehkäisevä päihdetyö ja päihdekasvatus olisi jatkuvaa, saumatonta ja vaikuttavaa</a:t>
            </a:r>
          </a:p>
          <a:p>
            <a:pPr lvl="2"/>
            <a:r>
              <a:rPr lang="fi-FI" sz="1100" dirty="0">
                <a:latin typeface="Aptos" panose="020B0004020202020204" pitchFamily="34" charset="0"/>
              </a:rPr>
              <a:t>Neuvola, varhaiskasvatus, seurakunta, järjestöt, peruskoulu</a:t>
            </a:r>
          </a:p>
          <a:p>
            <a:pPr lvl="2"/>
            <a:r>
              <a:rPr lang="fi-FI" sz="1100" dirty="0">
                <a:latin typeface="Aptos" panose="020B0004020202020204" pitchFamily="34" charset="0"/>
              </a:rPr>
              <a:t>Vanhempainilta kaikille ja lisäksi </a:t>
            </a:r>
            <a:r>
              <a:rPr lang="fi-FI" sz="1100" dirty="0" err="1">
                <a:latin typeface="Aptos" panose="020B0004020202020204" pitchFamily="34" charset="0"/>
              </a:rPr>
              <a:t>vaka</a:t>
            </a:r>
            <a:r>
              <a:rPr lang="fi-FI" sz="1100" dirty="0">
                <a:latin typeface="Aptos" panose="020B0004020202020204" pitchFamily="34" charset="0"/>
              </a:rPr>
              <a:t>-keskustelussa tuoda esille?</a:t>
            </a: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41309" y="536588"/>
            <a:ext cx="94861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333333"/>
                </a:solidFill>
                <a:effectLst/>
                <a:uLnTx/>
                <a:uFillTx/>
                <a:latin typeface="Aptos" panose="020B0004020202020204" pitchFamily="34" charset="0"/>
                <a:ea typeface="+mn-ea"/>
                <a:cs typeface="+mn-cs"/>
              </a:rPr>
              <a:t>Kehitettävää: Vanhempien päihdekasvatus</a:t>
            </a: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3"/>
          <a:stretch>
            <a:fillRect/>
          </a:stretch>
        </p:blipFill>
        <p:spPr>
          <a:xfrm>
            <a:off x="6223824" y="6236803"/>
            <a:ext cx="5968176" cy="523992"/>
          </a:xfrm>
          <a:prstGeom prst="rect">
            <a:avLst/>
          </a:prstGeom>
        </p:spPr>
      </p:pic>
      <p:pic>
        <p:nvPicPr>
          <p:cNvPr id="8" name="Kuva 7">
            <a:extLst>
              <a:ext uri="{FF2B5EF4-FFF2-40B4-BE49-F238E27FC236}">
                <a16:creationId xmlns:a16="http://schemas.microsoft.com/office/drawing/2014/main" id="{4F59858B-A933-2B53-C48A-728D5C343F80}"/>
              </a:ext>
            </a:extLst>
          </p:cNvPr>
          <p:cNvPicPr>
            <a:picLocks noChangeAspect="1"/>
          </p:cNvPicPr>
          <p:nvPr/>
        </p:nvPicPr>
        <p:blipFill>
          <a:blip r:embed="rId4"/>
          <a:stretch>
            <a:fillRect/>
          </a:stretch>
        </p:blipFill>
        <p:spPr>
          <a:xfrm>
            <a:off x="9178039" y="1826474"/>
            <a:ext cx="2672652" cy="3810684"/>
          </a:xfrm>
          <a:prstGeom prst="rect">
            <a:avLst/>
          </a:prstGeom>
        </p:spPr>
      </p:pic>
    </p:spTree>
    <p:extLst>
      <p:ext uri="{BB962C8B-B14F-4D97-AF65-F5344CB8AC3E}">
        <p14:creationId xmlns:p14="http://schemas.microsoft.com/office/powerpoint/2010/main" val="377521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435677B5-7F16-4CA7-52AB-81F2E80F2625}"/>
              </a:ext>
            </a:extLst>
          </p:cNvPr>
          <p:cNvSpPr>
            <a:spLocks noGrp="1"/>
          </p:cNvSpPr>
          <p:nvPr>
            <p:ph idx="1"/>
          </p:nvPr>
        </p:nvSpPr>
        <p:spPr>
          <a:xfrm>
            <a:off x="265668" y="1033144"/>
            <a:ext cx="11169709" cy="5148022"/>
          </a:xfrm>
        </p:spPr>
        <p:txBody>
          <a:bodyPr vert="horz" lIns="91440" tIns="45720" rIns="91440" bIns="45720" rtlCol="0" anchor="t">
            <a:noAutofit/>
          </a:bodyPr>
          <a:lstStyle/>
          <a:p>
            <a:r>
              <a:rPr lang="fi-FI" sz="1200" b="1" dirty="0">
                <a:latin typeface="Aptos" panose="020B0004020202020204" pitchFamily="34" charset="0"/>
              </a:rPr>
              <a:t>Liikuntapalvelut </a:t>
            </a:r>
          </a:p>
          <a:p>
            <a:pPr lvl="1"/>
            <a:r>
              <a:rPr lang="fi-FI" sz="1200" dirty="0">
                <a:latin typeface="Aptos" panose="020B0004020202020204" pitchFamily="34" charset="0"/>
              </a:rPr>
              <a:t>Edistävät ehkäisevää päihdetyötä ja hyvinvointia tarjoamalla mahdollisuuksia liikunnan harrastamiseen sekä järjestämällä ohjattua liikuntatoimintaa.</a:t>
            </a:r>
          </a:p>
          <a:p>
            <a:pPr lvl="1"/>
            <a:r>
              <a:rPr lang="fi-FI" sz="1200" dirty="0">
                <a:latin typeface="Aptos" panose="020B0004020202020204" pitchFamily="34" charset="0"/>
              </a:rPr>
              <a:t>Valtakunnallinen liikunta- ja urheiluorganisaatio </a:t>
            </a:r>
            <a:r>
              <a:rPr lang="fi-FI" sz="1000" dirty="0">
                <a:latin typeface="Aptos" panose="020B0004020202020204" pitchFamily="34" charset="0"/>
              </a:rPr>
              <a:t>(Valo ry, 2013) </a:t>
            </a:r>
            <a:r>
              <a:rPr lang="fi-FI" sz="1200" dirty="0">
                <a:latin typeface="Aptos" panose="020B0004020202020204" pitchFamily="34" charset="0"/>
              </a:rPr>
              <a:t>on linjannut urheiluyhteisön yhteiset eettiset periaatteet ehkäisevälle päihdetyölle tavoitteet</a:t>
            </a:r>
          </a:p>
          <a:p>
            <a:pPr lvl="1"/>
            <a:r>
              <a:rPr lang="fi-FI" sz="1200" dirty="0">
                <a:latin typeface="Aptos" panose="020B0004020202020204" pitchFamily="34" charset="0"/>
              </a:rPr>
              <a:t>Urheiluseuroille ehkäisevän päihdetyön ilta sekä yhteistyön aloittaminen Ehyt ry:n kanssa </a:t>
            </a:r>
          </a:p>
          <a:p>
            <a:pPr lvl="1"/>
            <a:r>
              <a:rPr lang="fi-FI" sz="1200" b="1" i="0" dirty="0">
                <a:solidFill>
                  <a:srgbClr val="000000"/>
                </a:solidFill>
                <a:effectLst/>
                <a:latin typeface="Aptos" panose="020B0004020202020204" pitchFamily="34" charset="0"/>
              </a:rPr>
              <a:t>Urheiluseuran valmentajilla ja henkilöstöllä</a:t>
            </a:r>
            <a:r>
              <a:rPr lang="fi-FI" sz="1200" b="0" i="0" dirty="0">
                <a:solidFill>
                  <a:srgbClr val="000000"/>
                </a:solidFill>
                <a:effectLst/>
                <a:latin typeface="Aptos" panose="020B0004020202020204" pitchFamily="34" charset="0"/>
              </a:rPr>
              <a:t> on mahdollisuus vähentää päihteistä koituvia haittoja rajaamalla päihteet toiminnan ulkopuolelle </a:t>
            </a:r>
            <a:r>
              <a:rPr lang="fi-FI" sz="800" dirty="0">
                <a:solidFill>
                  <a:srgbClr val="000000"/>
                </a:solidFill>
                <a:latin typeface="Aptos" panose="020B0004020202020204" pitchFamily="34" charset="0"/>
              </a:rPr>
              <a:t>(Ehyt ry, 2024)</a:t>
            </a:r>
            <a:endParaRPr lang="fi-FI" sz="800" dirty="0">
              <a:latin typeface="Aptos" panose="020B0004020202020204" pitchFamily="34" charset="0"/>
            </a:endParaRPr>
          </a:p>
          <a:p>
            <a:r>
              <a:rPr lang="fi-FI" sz="1200" b="1" dirty="0">
                <a:latin typeface="Aptos" panose="020B0004020202020204" pitchFamily="34" charset="0"/>
              </a:rPr>
              <a:t>Kulttuuripalvelut</a:t>
            </a:r>
          </a:p>
          <a:p>
            <a:pPr lvl="1"/>
            <a:r>
              <a:rPr lang="fi-FI" sz="1200" dirty="0">
                <a:latin typeface="Aptos" panose="020B0004020202020204" pitchFamily="34" charset="0"/>
              </a:rPr>
              <a:t>Kulttuuripalvelut tarjoavat osallistavaa ja päihteetöntä toimintaa kaikenikäisille. </a:t>
            </a:r>
          </a:p>
          <a:p>
            <a:pPr lvl="1"/>
            <a:r>
              <a:rPr lang="fi-FI" sz="1200" dirty="0">
                <a:latin typeface="Aptos" panose="020B0004020202020204" pitchFamily="34" charset="0"/>
              </a:rPr>
              <a:t>Osallistuminen kulttuuripalvelujen tarjoamaan harrastetoimintaan tarjoaa mielekästä tekemistä, joka ennaltaehkäisee päihteiden käyttöä. Yhteistyötä voidaan tehdään nuoriso- ja sivistystoimen (koulut) kanssa. </a:t>
            </a:r>
          </a:p>
          <a:p>
            <a:pPr lvl="1"/>
            <a:r>
              <a:rPr lang="fi-FI" sz="1200" dirty="0">
                <a:latin typeface="Aptos" panose="020B0004020202020204" pitchFamily="34" charset="0"/>
              </a:rPr>
              <a:t>Kaiku-kortti vähentää eriarvoisuutta ja sitten ehkäisee päihteiden käyttöä </a:t>
            </a:r>
          </a:p>
          <a:p>
            <a:pPr lvl="1"/>
            <a:r>
              <a:rPr lang="fi-FI" sz="1200" b="1" i="0" dirty="0">
                <a:solidFill>
                  <a:srgbClr val="000000"/>
                </a:solidFill>
                <a:effectLst/>
                <a:latin typeface="Aptos" panose="020B0004020202020204" pitchFamily="34" charset="0"/>
              </a:rPr>
              <a:t>Kirjaston tai muun kohtaamispaikan henkilökunnalla</a:t>
            </a:r>
            <a:r>
              <a:rPr lang="fi-FI" sz="1200" b="0" i="0" dirty="0">
                <a:solidFill>
                  <a:srgbClr val="000000"/>
                </a:solidFill>
                <a:effectLst/>
                <a:latin typeface="Aptos" panose="020B0004020202020204" pitchFamily="34" charset="0"/>
              </a:rPr>
              <a:t> on mahdollisuus tehdä ehkäisevää päihdetyötä tarjotessaan apua, tietoutta, tukea ja läsnäoloa tilan asiakkaalle </a:t>
            </a:r>
            <a:r>
              <a:rPr lang="fi-FI" sz="800" dirty="0">
                <a:solidFill>
                  <a:srgbClr val="000000"/>
                </a:solidFill>
                <a:latin typeface="Aptos" panose="020B0004020202020204" pitchFamily="34" charset="0"/>
              </a:rPr>
              <a:t>(Ehyt ry, 2024)</a:t>
            </a:r>
            <a:endParaRPr lang="fi-FI" sz="800" dirty="0">
              <a:latin typeface="Aptos" panose="020B0004020202020204" pitchFamily="34" charset="0"/>
            </a:endParaRPr>
          </a:p>
          <a:p>
            <a:r>
              <a:rPr lang="fi-FI" sz="1200" b="1" dirty="0">
                <a:latin typeface="Aptos" panose="020B0004020202020204" pitchFamily="34" charset="0"/>
              </a:rPr>
              <a:t>Sivistystoimi </a:t>
            </a:r>
          </a:p>
          <a:p>
            <a:pPr lvl="1"/>
            <a:r>
              <a:rPr lang="fi-FI" sz="1200" dirty="0">
                <a:latin typeface="Aptos" panose="020B0004020202020204" pitchFamily="34" charset="0"/>
              </a:rPr>
              <a:t>Varhaiskasvatuksessa päihdekasvatusta lapsille sekä lasten vanhemmille</a:t>
            </a:r>
          </a:p>
          <a:p>
            <a:pPr lvl="1"/>
            <a:r>
              <a:rPr lang="fi-FI" sz="1200" b="1" i="0" dirty="0">
                <a:solidFill>
                  <a:srgbClr val="000000"/>
                </a:solidFill>
                <a:effectLst/>
                <a:latin typeface="Aptos" panose="020B0004020202020204" pitchFamily="34" charset="0"/>
              </a:rPr>
              <a:t>Päiväkodin henkilöstön </a:t>
            </a:r>
            <a:r>
              <a:rPr lang="fi-FI" sz="1200" b="0" i="0" dirty="0">
                <a:solidFill>
                  <a:srgbClr val="000000"/>
                </a:solidFill>
                <a:effectLst/>
                <a:latin typeface="Aptos" panose="020B0004020202020204" pitchFamily="34" charset="0"/>
              </a:rPr>
              <a:t>ehkäisevä päihdetyö: Vanhemmuuden tukemista ja lapsen oirehtimiseen puuttumista. Päiväkodissa luodaan perusta vuorovaikutustaitojen kehittymiselle ja sosiaalisissa tilanteissa toimimiselle. Lastensuojeluilmoitukset ovat ennaltaehkäisevää päihdetyötä. Lasten kasvuolosuhteita turvaamalla voidaan ehkäistä päihteiden käytöstä aiheutuvia haittoja </a:t>
            </a:r>
            <a:r>
              <a:rPr lang="fi-FI" sz="800" dirty="0">
                <a:solidFill>
                  <a:srgbClr val="000000"/>
                </a:solidFill>
                <a:latin typeface="Aptos" panose="020B0004020202020204" pitchFamily="34" charset="0"/>
              </a:rPr>
              <a:t>(Ehyt ry, 2024)</a:t>
            </a:r>
            <a:endParaRPr lang="fi-FI" sz="800" b="0" i="0" dirty="0">
              <a:solidFill>
                <a:srgbClr val="000000"/>
              </a:solidFill>
              <a:effectLst/>
              <a:latin typeface="Aptos" panose="020B0004020202020204" pitchFamily="34" charset="0"/>
            </a:endParaRPr>
          </a:p>
          <a:p>
            <a:pPr lvl="1"/>
            <a:r>
              <a:rPr lang="fi-FI" sz="1200" b="1" i="0" dirty="0">
                <a:solidFill>
                  <a:srgbClr val="000000"/>
                </a:solidFill>
                <a:effectLst/>
                <a:latin typeface="Aptos" panose="020B0004020202020204" pitchFamily="34" charset="0"/>
              </a:rPr>
              <a:t>Opettajalla </a:t>
            </a:r>
            <a:r>
              <a:rPr lang="fi-FI" sz="1200" b="0" i="0" dirty="0">
                <a:solidFill>
                  <a:srgbClr val="000000"/>
                </a:solidFill>
                <a:effectLst/>
                <a:latin typeface="Aptos" panose="020B0004020202020204" pitchFamily="34" charset="0"/>
              </a:rPr>
              <a:t>on suuri rooli käsitellä päihteisiin liittyviä ajankohtaisia teemoja oppilaitoksissa ja kouluympäristössä. </a:t>
            </a:r>
            <a:r>
              <a:rPr lang="fi-FI" sz="1200" dirty="0">
                <a:solidFill>
                  <a:srgbClr val="2C2927"/>
                </a:solidFill>
                <a:latin typeface="Aptos" panose="020B0004020202020204" pitchFamily="34" charset="0"/>
              </a:rPr>
              <a:t>Päihdekasvatus s</a:t>
            </a:r>
            <a:r>
              <a:rPr lang="fi-FI" sz="1200" b="0" i="0" dirty="0">
                <a:solidFill>
                  <a:srgbClr val="000000"/>
                </a:solidFill>
                <a:effectLst/>
                <a:latin typeface="Aptos" panose="020B0004020202020204" pitchFamily="34" charset="0"/>
              </a:rPr>
              <a:t>isältyy terveystiedon opetukseen </a:t>
            </a:r>
            <a:r>
              <a:rPr lang="fi-FI" sz="800" dirty="0">
                <a:solidFill>
                  <a:srgbClr val="000000"/>
                </a:solidFill>
                <a:latin typeface="Aptos" panose="020B0004020202020204" pitchFamily="34" charset="0"/>
              </a:rPr>
              <a:t>(Ehyt ry, 2024)</a:t>
            </a:r>
            <a:endParaRPr lang="fi-FI" sz="800" dirty="0">
              <a:latin typeface="Aptos" panose="020B0004020202020204" pitchFamily="34" charset="0"/>
            </a:endParaRPr>
          </a:p>
          <a:p>
            <a:r>
              <a:rPr lang="fi-FI" sz="1200" b="1" dirty="0">
                <a:latin typeface="Aptos" panose="020B0004020202020204" pitchFamily="34" charset="0"/>
              </a:rPr>
              <a:t>Nuorisotoimi </a:t>
            </a:r>
          </a:p>
          <a:p>
            <a:pPr lvl="1"/>
            <a:r>
              <a:rPr lang="fi-FI" sz="1200" dirty="0">
                <a:latin typeface="Aptos" panose="020B0004020202020204" pitchFamily="34" charset="0"/>
              </a:rPr>
              <a:t>Vahvistaa nuorten elämänhallintataitoja, jolloin pyritään ennaltaehkäisemään päihteiden käyttöä. </a:t>
            </a:r>
          </a:p>
          <a:p>
            <a:pPr lvl="1"/>
            <a:r>
              <a:rPr lang="fi-FI" sz="1200" b="1" i="0" dirty="0">
                <a:solidFill>
                  <a:srgbClr val="000000"/>
                </a:solidFill>
                <a:effectLst/>
                <a:latin typeface="Aptos" panose="020B0004020202020204" pitchFamily="34" charset="0"/>
              </a:rPr>
              <a:t>Nuorisotyöntekijä</a:t>
            </a:r>
            <a:r>
              <a:rPr lang="fi-FI" sz="1200" b="0" i="0" dirty="0">
                <a:solidFill>
                  <a:srgbClr val="000000"/>
                </a:solidFill>
                <a:effectLst/>
                <a:latin typeface="Aptos" panose="020B0004020202020204" pitchFamily="34" charset="0"/>
              </a:rPr>
              <a:t> huolehtii nuorisotyön ehkäisevästä päihdetyöstä varmistamalla, että tiloissa ja tapahtumissa ei käytetä päihteitä. Nuorisotyöntekijän on hyvä suunnitella toimintaa niin, että ehkäisevän päihdetyön teemat pysyvät esillä säännöllisesti. </a:t>
            </a:r>
            <a:r>
              <a:rPr lang="fi-FI" sz="800" dirty="0">
                <a:solidFill>
                  <a:srgbClr val="000000"/>
                </a:solidFill>
                <a:latin typeface="Aptos" panose="020B0004020202020204" pitchFamily="34" charset="0"/>
              </a:rPr>
              <a:t>(Ehyt ry, 2024)</a:t>
            </a:r>
            <a:endParaRPr lang="fi-FI" sz="800" dirty="0">
              <a:latin typeface="Aptos" panose="020B0004020202020204" pitchFamily="34" charset="0"/>
            </a:endParaRPr>
          </a:p>
          <a:p>
            <a:pPr lvl="1"/>
            <a:endParaRPr lang="fi-FI" sz="1100" b="1" dirty="0">
              <a:latin typeface="Aptos" panose="020B0004020202020204" pitchFamily="34" charset="0"/>
            </a:endParaRPr>
          </a:p>
        </p:txBody>
      </p:sp>
      <p:pic>
        <p:nvPicPr>
          <p:cNvPr id="4" name="Kuva 3" descr="Kuva, joka sisältää kohteen teksti, Fontti, Grafiikka, muotoilu">
            <a:extLst>
              <a:ext uri="{FF2B5EF4-FFF2-40B4-BE49-F238E27FC236}">
                <a16:creationId xmlns:a16="http://schemas.microsoft.com/office/drawing/2014/main" id="{66EE9A76-C030-7F10-032B-64DA2ABB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004" y="6286183"/>
            <a:ext cx="1833996" cy="474612"/>
          </a:xfrm>
          <a:prstGeom prst="rect">
            <a:avLst/>
          </a:prstGeom>
        </p:spPr>
      </p:pic>
      <p:sp>
        <p:nvSpPr>
          <p:cNvPr id="5" name="Tekstiruutu 4">
            <a:extLst>
              <a:ext uri="{FF2B5EF4-FFF2-40B4-BE49-F238E27FC236}">
                <a16:creationId xmlns:a16="http://schemas.microsoft.com/office/drawing/2014/main" id="{E0B9B861-BB48-0E8D-02D0-5512376ACAF5}"/>
              </a:ext>
            </a:extLst>
          </p:cNvPr>
          <p:cNvSpPr txBox="1"/>
          <p:nvPr/>
        </p:nvSpPr>
        <p:spPr>
          <a:xfrm>
            <a:off x="357983" y="424901"/>
            <a:ext cx="9809831" cy="738664"/>
          </a:xfrm>
          <a:prstGeom prst="rect">
            <a:avLst/>
          </a:prstGeom>
          <a:noFill/>
        </p:spPr>
        <p:txBody>
          <a:bodyPr wrap="square" rtlCol="0">
            <a:spAutoFit/>
          </a:bodyPr>
          <a:lstStyle/>
          <a:p>
            <a:pPr>
              <a:defRPr/>
            </a:pPr>
            <a:r>
              <a:rPr lang="fi-FI" sz="2400" b="1" dirty="0">
                <a:solidFill>
                  <a:prstClr val="black"/>
                </a:solidFill>
                <a:latin typeface="Calibri" panose="020F0502020204030204"/>
              </a:rPr>
              <a:t>Ehkäisevä päihdetyö pohjautuu kuntien perustyöhön</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6F5AC9E5-BDC1-EB1E-2650-13CA3D1B4406}"/>
              </a:ext>
            </a:extLst>
          </p:cNvPr>
          <p:cNvPicPr>
            <a:picLocks noChangeAspect="1"/>
          </p:cNvPicPr>
          <p:nvPr/>
        </p:nvPicPr>
        <p:blipFill>
          <a:blip r:embed="rId4"/>
          <a:stretch>
            <a:fillRect/>
          </a:stretch>
        </p:blipFill>
        <p:spPr>
          <a:xfrm>
            <a:off x="6223824" y="6236803"/>
            <a:ext cx="5968176" cy="523992"/>
          </a:xfrm>
          <a:prstGeom prst="rect">
            <a:avLst/>
          </a:prstGeom>
        </p:spPr>
      </p:pic>
      <p:sp>
        <p:nvSpPr>
          <p:cNvPr id="6" name="Tekstiruutu 5">
            <a:extLst>
              <a:ext uri="{FF2B5EF4-FFF2-40B4-BE49-F238E27FC236}">
                <a16:creationId xmlns:a16="http://schemas.microsoft.com/office/drawing/2014/main" id="{E40C3112-B055-4C1B-95E8-FD3D427616A1}"/>
              </a:ext>
            </a:extLst>
          </p:cNvPr>
          <p:cNvSpPr txBox="1"/>
          <p:nvPr/>
        </p:nvSpPr>
        <p:spPr>
          <a:xfrm>
            <a:off x="192227" y="6370071"/>
            <a:ext cx="3639940" cy="261610"/>
          </a:xfrm>
          <a:prstGeom prst="rect">
            <a:avLst/>
          </a:prstGeom>
          <a:noFill/>
        </p:spPr>
        <p:txBody>
          <a:bodyPr wrap="square" rtlCol="0">
            <a:spAutoFit/>
          </a:bodyPr>
          <a:lstStyle/>
          <a:p>
            <a:r>
              <a:rPr lang="fi-FI" sz="1100" dirty="0"/>
              <a:t>Nivalan kaupungin ehkäisevä päihdesuunnitelma 2019-2021</a:t>
            </a:r>
          </a:p>
        </p:txBody>
      </p:sp>
      <p:pic>
        <p:nvPicPr>
          <p:cNvPr id="9" name="Kuva 8">
            <a:extLst>
              <a:ext uri="{FF2B5EF4-FFF2-40B4-BE49-F238E27FC236}">
                <a16:creationId xmlns:a16="http://schemas.microsoft.com/office/drawing/2014/main" id="{507AF26F-1899-A010-F7DF-FCB820D7B230}"/>
              </a:ext>
            </a:extLst>
          </p:cNvPr>
          <p:cNvPicPr>
            <a:picLocks noChangeAspect="1"/>
          </p:cNvPicPr>
          <p:nvPr/>
        </p:nvPicPr>
        <p:blipFill>
          <a:blip r:embed="rId5"/>
          <a:stretch>
            <a:fillRect/>
          </a:stretch>
        </p:blipFill>
        <p:spPr>
          <a:xfrm>
            <a:off x="9103455" y="292517"/>
            <a:ext cx="2331922" cy="815411"/>
          </a:xfrm>
          <a:prstGeom prst="rect">
            <a:avLst/>
          </a:prstGeom>
        </p:spPr>
      </p:pic>
    </p:spTree>
    <p:extLst>
      <p:ext uri="{BB962C8B-B14F-4D97-AF65-F5344CB8AC3E}">
        <p14:creationId xmlns:p14="http://schemas.microsoft.com/office/powerpoint/2010/main" val="95431936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1_Office-teema">
  <a:themeElements>
    <a:clrScheme name="TEM 1 cyan 2 sininen">
      <a:dk1>
        <a:srgbClr val="000000"/>
      </a:dk1>
      <a:lt1>
        <a:srgbClr val="FFFFFF"/>
      </a:lt1>
      <a:dk2>
        <a:srgbClr val="195C98"/>
      </a:dk2>
      <a:lt2>
        <a:srgbClr val="E7E6E6"/>
      </a:lt2>
      <a:accent1>
        <a:srgbClr val="31E1E9"/>
      </a:accent1>
      <a:accent2>
        <a:srgbClr val="195C98"/>
      </a:accent2>
      <a:accent3>
        <a:srgbClr val="767171"/>
      </a:accent3>
      <a:accent4>
        <a:srgbClr val="BFBFBF"/>
      </a:accent4>
      <a:accent5>
        <a:srgbClr val="98F0F4"/>
      </a:accent5>
      <a:accent6>
        <a:srgbClr val="8CADC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3_ilman-nimea" id="{B4D9193C-D0A6-6E47-9C4F-6A7A51A866C4}" vid="{1397B635-4418-DA4C-88CA-B1FCBC81F8E2}"/>
    </a:ext>
  </a:extLst>
</a:theme>
</file>

<file path=ppt/theme/theme2.xml><?xml version="1.0" encoding="utf-8"?>
<a:theme xmlns:a="http://schemas.openxmlformats.org/drawingml/2006/main" name="2_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8731</TotalTime>
  <Words>4264</Words>
  <Application>Microsoft Office PowerPoint</Application>
  <PresentationFormat>Laajakuva</PresentationFormat>
  <Paragraphs>411</Paragraphs>
  <Slides>23</Slides>
  <Notes>0</Notes>
  <HiddenSlides>0</HiddenSlides>
  <MMClips>0</MMClips>
  <ScaleCrop>false</ScaleCrop>
  <HeadingPairs>
    <vt:vector size="6" baseType="variant">
      <vt:variant>
        <vt:lpstr>Käytetyt fontit</vt:lpstr>
      </vt:variant>
      <vt:variant>
        <vt:i4>10</vt:i4>
      </vt:variant>
      <vt:variant>
        <vt:lpstr>Teema</vt:lpstr>
      </vt:variant>
      <vt:variant>
        <vt:i4>2</vt:i4>
      </vt:variant>
      <vt:variant>
        <vt:lpstr>Dian otsikot</vt:lpstr>
      </vt:variant>
      <vt:variant>
        <vt:i4>23</vt:i4>
      </vt:variant>
    </vt:vector>
  </HeadingPairs>
  <TitlesOfParts>
    <vt:vector size="35" baseType="lpstr">
      <vt:lpstr>Aptos</vt:lpstr>
      <vt:lpstr>Arial</vt:lpstr>
      <vt:lpstr>Calibri</vt:lpstr>
      <vt:lpstr>Calibri Light</vt:lpstr>
      <vt:lpstr>Courier New</vt:lpstr>
      <vt:lpstr>Inter</vt:lpstr>
      <vt:lpstr>Montserrat</vt:lpstr>
      <vt:lpstr>System Font Regular</vt:lpstr>
      <vt:lpstr>Tahoma</vt:lpstr>
      <vt:lpstr>Wingdings</vt:lpstr>
      <vt:lpstr>1_Office-teema</vt:lpstr>
      <vt:lpstr>2_Office-teema</vt:lpstr>
      <vt:lpstr>3.12.2024 klo 13:30–15 Teams   Näe hyvä perheissä! Päihteiden käytön ehkäisy lapsiperheissä   Milla Dahl  Master of Health Care  ODL Liikuntaklinikka    </vt:lpstr>
      <vt:lpstr>PowerPoint-esitys</vt:lpstr>
      <vt:lpstr>Sisältö</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ODL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Ennakkotehtäviä</dc:title>
  <dc:creator>Dahl Milla</dc:creator>
  <cp:lastModifiedBy>Dahl Milla</cp:lastModifiedBy>
  <cp:revision>98</cp:revision>
  <dcterms:created xsi:type="dcterms:W3CDTF">2023-11-20T12:48:11Z</dcterms:created>
  <dcterms:modified xsi:type="dcterms:W3CDTF">2025-08-06T06:50:57Z</dcterms:modified>
</cp:coreProperties>
</file>