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6"/>
  </p:notesMasterIdLst>
  <p:sldIdLst>
    <p:sldId id="280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3CC37DA-E142-0493-C7BE-615F7085569B}" name="Jere Havo" initials="JH" userId="S::jere.havo@louhosdigital.fi::18f6c1fd-4ceb-41a4-9179-4dda0c55cd01" providerId="AD"/>
  <p188:author id="{9D2BC9F4-25DB-3353-EF1E-983B908AF6B1}" name="Marianna Österlund" initials="MÖ" userId="S::marianna.osterlund@selkodigital.fi::fe26e16c-d2af-4425-966b-a65a1b9d7e9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0BA688-73B1-4908-BC53-76A24A46CA32}" type="datetimeFigureOut">
              <a:rPr lang="fi-FI" smtClean="0"/>
              <a:t>11.7.2025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3D14F1-95C9-4F6D-A70E-19522564D7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7805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3D14F1-95C9-4F6D-A70E-19522564D79F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5082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4">
            <a:extLst>
              <a:ext uri="{FF2B5EF4-FFF2-40B4-BE49-F238E27FC236}">
                <a16:creationId xmlns:a16="http://schemas.microsoft.com/office/drawing/2014/main" id="{B20FD340-B185-6486-6834-A6CE8BBE16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lang="fi-FI"/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6E08C843-93BD-9600-C6F5-15A8DE0B90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5959" y="443288"/>
            <a:ext cx="2720081" cy="813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994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9">
            <a:extLst>
              <a:ext uri="{FF2B5EF4-FFF2-40B4-BE49-F238E27FC236}">
                <a16:creationId xmlns:a16="http://schemas.microsoft.com/office/drawing/2014/main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76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9">
            <a:extLst>
              <a:ext uri="{FF2B5EF4-FFF2-40B4-BE49-F238E27FC236}">
                <a16:creationId xmlns:a16="http://schemas.microsoft.com/office/drawing/2014/main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9970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9">
            <a:extLst>
              <a:ext uri="{FF2B5EF4-FFF2-40B4-BE49-F238E27FC236}">
                <a16:creationId xmlns:a16="http://schemas.microsoft.com/office/drawing/2014/main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10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12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4309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9">
            <a:extLst>
              <a:ext uri="{FF2B5EF4-FFF2-40B4-BE49-F238E27FC236}">
                <a16:creationId xmlns:a16="http://schemas.microsoft.com/office/drawing/2014/main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</a:p>
        </p:txBody>
      </p:sp>
      <p:pic>
        <p:nvPicPr>
          <p:cNvPr id="6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8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0071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8980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opet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>
            <a:extLst>
              <a:ext uri="{FF2B5EF4-FFF2-40B4-BE49-F238E27FC236}">
                <a16:creationId xmlns:a16="http://schemas.microsoft.com/office/drawing/2014/main" id="{D7894412-FC61-0A92-24EA-2B1B25D3F3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" y="0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838200" y="2766219"/>
            <a:ext cx="10515600" cy="1325563"/>
          </a:xfrm>
          <a:solidFill>
            <a:schemeClr val="bg1"/>
          </a:solidFill>
        </p:spPr>
        <p:txBody>
          <a:bodyPr>
            <a:normAutofit/>
          </a:bodyPr>
          <a:lstStyle>
            <a:lvl1pPr algn="ctr">
              <a:defRPr sz="4400" baseline="0"/>
            </a:lvl1pPr>
          </a:lstStyle>
          <a:p>
            <a:r>
              <a:rPr lang="fi-FI"/>
              <a:t>Lopetusdian kiitosteksti tähän.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  <p:pic>
        <p:nvPicPr>
          <p:cNvPr id="9" name="Picture 12">
            <a:extLst>
              <a:ext uri="{FF2B5EF4-FFF2-40B4-BE49-F238E27FC236}">
                <a16:creationId xmlns:a16="http://schemas.microsoft.com/office/drawing/2014/main" id="{F93301DA-A12B-3310-07CD-8D59BC55590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177" y="5494821"/>
            <a:ext cx="2681646" cy="801892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011928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fi-FI"/>
              <a:t>20.9.2022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3425BD00-AB7F-4090-84D6-704AAA917BC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804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AC6E418B-74B5-37EC-EEE0-BEDCE0567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82"/>
            <a:ext cx="10515600" cy="1325563"/>
          </a:xfrm>
        </p:spPr>
        <p:txBody>
          <a:bodyPr>
            <a:normAutofit/>
          </a:bodyPr>
          <a:lstStyle/>
          <a:p>
            <a:r>
              <a:rPr lang="fi-FI" sz="2400" dirty="0">
                <a:latin typeface="Montserrat Black" pitchFamily="2" charset="0"/>
              </a:rPr>
              <a:t>Vaikeasti käytösoireisen ikäihmisen palveluketju	</a:t>
            </a:r>
          </a:p>
        </p:txBody>
      </p:sp>
      <p:sp>
        <p:nvSpPr>
          <p:cNvPr id="2" name="Suorakulmio 1">
            <a:extLst>
              <a:ext uri="{FF2B5EF4-FFF2-40B4-BE49-F238E27FC236}">
                <a16:creationId xmlns:a16="http://schemas.microsoft.com/office/drawing/2014/main" id="{63D72A70-7402-961E-68ED-BDAE431B29C4}"/>
              </a:ext>
            </a:extLst>
          </p:cNvPr>
          <p:cNvSpPr/>
          <p:nvPr/>
        </p:nvSpPr>
        <p:spPr>
          <a:xfrm>
            <a:off x="618836" y="1227827"/>
            <a:ext cx="10780524" cy="15453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Perusterveydenhuollon palvelun tarvetta </a:t>
            </a: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=  Seinäjoen </a:t>
            </a:r>
            <a:r>
              <a:rPr kumimoji="0" lang="fi-FI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sotekeskuksen</a:t>
            </a: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osasto </a:t>
            </a:r>
            <a:r>
              <a:rPr kumimoji="0" lang="fi-FI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M3</a:t>
            </a: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(osastohoitoa vaativa muistisairausdiagnostiikka tai  muistisairaan osastohoitoa vaativat käytösoireet, akuutti sekavuus tai muu </a:t>
            </a:r>
            <a:r>
              <a:rPr kumimoji="0" lang="fi-FI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psykogeriatrinen</a:t>
            </a: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oireisto) </a:t>
            </a:r>
            <a:r>
              <a:rPr kumimoji="0" lang="fi-FI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HUOM! </a:t>
            </a: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Vaatii lääkärin arvion (Seinäjoen </a:t>
            </a:r>
            <a:r>
              <a:rPr kumimoji="0" lang="fi-FI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sote</a:t>
            </a: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-keskus) /  geriatrin arvion (muut </a:t>
            </a:r>
            <a:r>
              <a:rPr kumimoji="0" lang="fi-FI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sote</a:t>
            </a: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-keskukset)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Sosiaalihuollon palvelun tarvetta </a:t>
            </a: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= Erityisen hoivan yksikkö </a:t>
            </a:r>
            <a:r>
              <a:rPr kumimoji="0" lang="fi-FI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Rentola</a:t>
            </a: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(</a:t>
            </a:r>
            <a:r>
              <a:rPr kumimoji="0" lang="fi-FI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muistidiagnoosi on</a:t>
            </a: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, ei lääketieteellistä selvittelyä vaativaa) ja muissa yksiköissä hoito ei onnistu käytösoireiden vuoksi -&gt; EHO-TYÖRYHMÄ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Molempiin yksiköihin tullaan </a:t>
            </a:r>
            <a:r>
              <a:rPr kumimoji="0" lang="fi-FI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koko hyvinvointialueelta </a:t>
            </a:r>
          </a:p>
        </p:txBody>
      </p:sp>
      <p:sp>
        <p:nvSpPr>
          <p:cNvPr id="8" name="Sisällön paikkamerkki 7" descr="kuvataan palveluketju käsittelypyynnöstä eho työryhmälle ja eho työryhmän suositukset jatkoon ">
            <a:extLst>
              <a:ext uri="{FF2B5EF4-FFF2-40B4-BE49-F238E27FC236}">
                <a16:creationId xmlns:a16="http://schemas.microsoft.com/office/drawing/2014/main" id="{56A197C4-7390-C247-A148-927895EBF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73219"/>
            <a:ext cx="10515600" cy="3403744"/>
          </a:xfrm>
        </p:spPr>
        <p:txBody>
          <a:bodyPr/>
          <a:lstStyle/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11" name="Suorakulmio 10">
            <a:extLst>
              <a:ext uri="{FF2B5EF4-FFF2-40B4-BE49-F238E27FC236}">
                <a16:creationId xmlns:a16="http://schemas.microsoft.com/office/drawing/2014/main" id="{87FCA4E1-10BD-C809-6DAC-98C80231E6BC}"/>
              </a:ext>
            </a:extLst>
          </p:cNvPr>
          <p:cNvSpPr/>
          <p:nvPr/>
        </p:nvSpPr>
        <p:spPr>
          <a:xfrm>
            <a:off x="618836" y="2898054"/>
            <a:ext cx="3523848" cy="24166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Black" pitchFamily="2" charset="0"/>
                <a:ea typeface="+mn-ea"/>
                <a:cs typeface="+mn-cs"/>
              </a:rPr>
              <a:t>Asiakasohjaaja/PTA ja tekee käsittelypyynnön EHO-työryhmälle</a:t>
            </a:r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57AC2F6F-A186-6A9C-20B1-2E8838899C3C}"/>
              </a:ext>
            </a:extLst>
          </p:cNvPr>
          <p:cNvSpPr/>
          <p:nvPr/>
        </p:nvSpPr>
        <p:spPr>
          <a:xfrm>
            <a:off x="1704010" y="4693963"/>
            <a:ext cx="1896660" cy="2105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PTA = palveluntarpeen arvio</a:t>
            </a:r>
          </a:p>
        </p:txBody>
      </p:sp>
      <p:sp>
        <p:nvSpPr>
          <p:cNvPr id="15" name="Nuoli: Oikea 14" descr="nuoli osoittaa seuraavaan laatikkoon">
            <a:extLst>
              <a:ext uri="{FF2B5EF4-FFF2-40B4-BE49-F238E27FC236}">
                <a16:creationId xmlns:a16="http://schemas.microsoft.com/office/drawing/2014/main" id="{523160FE-52E7-73DA-BBD4-65E0D61B0534}"/>
              </a:ext>
            </a:extLst>
          </p:cNvPr>
          <p:cNvSpPr/>
          <p:nvPr/>
        </p:nvSpPr>
        <p:spPr>
          <a:xfrm>
            <a:off x="4316488" y="3969899"/>
            <a:ext cx="697735" cy="13647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Suorakulmio 13">
            <a:extLst>
              <a:ext uri="{FF2B5EF4-FFF2-40B4-BE49-F238E27FC236}">
                <a16:creationId xmlns:a16="http://schemas.microsoft.com/office/drawing/2014/main" id="{E6F55B1E-1A47-CE14-ABA1-9E859D6B2C53}"/>
              </a:ext>
            </a:extLst>
          </p:cNvPr>
          <p:cNvSpPr/>
          <p:nvPr/>
        </p:nvSpPr>
        <p:spPr>
          <a:xfrm>
            <a:off x="5059783" y="2898054"/>
            <a:ext cx="1689467" cy="24166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Black" pitchFamily="2" charset="0"/>
                <a:ea typeface="+mn-ea"/>
                <a:cs typeface="+mn-cs"/>
              </a:rPr>
              <a:t>EHO-TYÖRYHMÄ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Geriatri, </a:t>
            </a:r>
            <a:r>
              <a:rPr kumimoji="0" lang="fi-FI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psyk</a:t>
            </a: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. Sh, Rentola ja M3 osastonhoitajat, asiakasohjaajat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1" name="Kuva 20" descr="nuoli osoittaa seuraavaan laatikkoon">
            <a:extLst>
              <a:ext uri="{FF2B5EF4-FFF2-40B4-BE49-F238E27FC236}">
                <a16:creationId xmlns:a16="http://schemas.microsoft.com/office/drawing/2014/main" id="{2EECED89-D337-9E99-D7D2-392B8E0815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6690" y="3371017"/>
            <a:ext cx="518205" cy="176799"/>
          </a:xfrm>
          <a:prstGeom prst="rect">
            <a:avLst/>
          </a:prstGeom>
        </p:spPr>
      </p:pic>
      <p:sp>
        <p:nvSpPr>
          <p:cNvPr id="26" name="Nuoli: Oikea 25">
            <a:extLst>
              <a:ext uri="{FF2B5EF4-FFF2-40B4-BE49-F238E27FC236}">
                <a16:creationId xmlns:a16="http://schemas.microsoft.com/office/drawing/2014/main" id="{DFE02B01-344E-A711-2181-EDDD5DE87E93}"/>
              </a:ext>
            </a:extLst>
          </p:cNvPr>
          <p:cNvSpPr/>
          <p:nvPr/>
        </p:nvSpPr>
        <p:spPr>
          <a:xfrm>
            <a:off x="7559941" y="2898055"/>
            <a:ext cx="1766369" cy="950236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Ei suositella -&gt;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muu suunnitelma</a:t>
            </a:r>
          </a:p>
        </p:txBody>
      </p:sp>
      <p:sp>
        <p:nvSpPr>
          <p:cNvPr id="34" name="Suorakulmio 33">
            <a:extLst>
              <a:ext uri="{FF2B5EF4-FFF2-40B4-BE49-F238E27FC236}">
                <a16:creationId xmlns:a16="http://schemas.microsoft.com/office/drawing/2014/main" id="{33193F8E-2854-F48B-3047-EDE38A1A33FC}"/>
              </a:ext>
            </a:extLst>
          </p:cNvPr>
          <p:cNvSpPr/>
          <p:nvPr/>
        </p:nvSpPr>
        <p:spPr>
          <a:xfrm>
            <a:off x="9555344" y="2898054"/>
            <a:ext cx="1844016" cy="84915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Ohjeistus, konsultaatio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Asiaskasohjaus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/PTA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(Sijoitus toiseen yksikköön)</a:t>
            </a:r>
          </a:p>
        </p:txBody>
      </p:sp>
      <p:pic>
        <p:nvPicPr>
          <p:cNvPr id="18" name="Kuva 17" descr="nuoli osoittaa seuraavaan laatikkoon">
            <a:extLst>
              <a:ext uri="{FF2B5EF4-FFF2-40B4-BE49-F238E27FC236}">
                <a16:creationId xmlns:a16="http://schemas.microsoft.com/office/drawing/2014/main" id="{EF84680E-0805-3010-2DFF-A39268876F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6690" y="4194205"/>
            <a:ext cx="518205" cy="176799"/>
          </a:xfrm>
          <a:prstGeom prst="rect">
            <a:avLst/>
          </a:prstGeom>
        </p:spPr>
      </p:pic>
      <p:sp>
        <p:nvSpPr>
          <p:cNvPr id="5" name="Suorakulmio 4">
            <a:extLst>
              <a:ext uri="{FF2B5EF4-FFF2-40B4-BE49-F238E27FC236}">
                <a16:creationId xmlns:a16="http://schemas.microsoft.com/office/drawing/2014/main" id="{4F3B3603-1204-692A-5151-4C272EE97847}"/>
              </a:ext>
            </a:extLst>
          </p:cNvPr>
          <p:cNvSpPr/>
          <p:nvPr/>
        </p:nvSpPr>
        <p:spPr>
          <a:xfrm>
            <a:off x="7559942" y="3969899"/>
            <a:ext cx="1762283" cy="6254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Suositellaan jaksoa</a:t>
            </a:r>
          </a:p>
        </p:txBody>
      </p:sp>
      <p:pic>
        <p:nvPicPr>
          <p:cNvPr id="19" name="Kuva 18" descr="nuoli osoittaa seuraavaan laatikkoon">
            <a:extLst>
              <a:ext uri="{FF2B5EF4-FFF2-40B4-BE49-F238E27FC236}">
                <a16:creationId xmlns:a16="http://schemas.microsoft.com/office/drawing/2014/main" id="{26DBE6D5-3A51-3E3F-EC71-A80519AAD4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6690" y="4940633"/>
            <a:ext cx="518205" cy="176799"/>
          </a:xfrm>
          <a:prstGeom prst="rect">
            <a:avLst/>
          </a:prstGeom>
        </p:spPr>
      </p:pic>
      <p:sp>
        <p:nvSpPr>
          <p:cNvPr id="9" name="Suorakulmio 8">
            <a:extLst>
              <a:ext uri="{FF2B5EF4-FFF2-40B4-BE49-F238E27FC236}">
                <a16:creationId xmlns:a16="http://schemas.microsoft.com/office/drawing/2014/main" id="{873358CF-ADF6-98C9-BEC6-7A50EB09BC24}"/>
              </a:ext>
            </a:extLst>
          </p:cNvPr>
          <p:cNvSpPr/>
          <p:nvPr/>
        </p:nvSpPr>
        <p:spPr>
          <a:xfrm>
            <a:off x="7559941" y="4715205"/>
            <a:ext cx="1762284" cy="5994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Suositellaan M3 jaksoa</a:t>
            </a:r>
          </a:p>
        </p:txBody>
      </p:sp>
      <p:sp>
        <p:nvSpPr>
          <p:cNvPr id="35" name="Suorakulmio 34">
            <a:extLst>
              <a:ext uri="{FF2B5EF4-FFF2-40B4-BE49-F238E27FC236}">
                <a16:creationId xmlns:a16="http://schemas.microsoft.com/office/drawing/2014/main" id="{90F4A1D5-F6CB-A575-8139-16E34C7B11F5}"/>
              </a:ext>
            </a:extLst>
          </p:cNvPr>
          <p:cNvSpPr/>
          <p:nvPr/>
        </p:nvSpPr>
        <p:spPr>
          <a:xfrm>
            <a:off x="618836" y="5702645"/>
            <a:ext cx="1431636" cy="10114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Yhteistyö Rentola ja M3 – suorat siirrot yksikköjen välillä tarvittaessa </a:t>
            </a:r>
          </a:p>
        </p:txBody>
      </p:sp>
      <p:sp>
        <p:nvSpPr>
          <p:cNvPr id="28" name="Suorakulmio 27">
            <a:extLst>
              <a:ext uri="{FF2B5EF4-FFF2-40B4-BE49-F238E27FC236}">
                <a16:creationId xmlns:a16="http://schemas.microsoft.com/office/drawing/2014/main" id="{B7C14092-D1D9-2F1B-E7B3-5C45928A9DB6}"/>
              </a:ext>
            </a:extLst>
          </p:cNvPr>
          <p:cNvSpPr/>
          <p:nvPr/>
        </p:nvSpPr>
        <p:spPr>
          <a:xfrm>
            <a:off x="2220038" y="5702645"/>
            <a:ext cx="2887076" cy="10114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Erityisen hoivan yksikkö Rentolaan voi tulla kotoa, vuorohoidosta, asumispalvelusta harkitusti tai perustason osastolta sekä harkitusti </a:t>
            </a:r>
            <a:r>
              <a:rPr kumimoji="0" lang="fi-FI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geropsykiatrian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osastolta </a:t>
            </a:r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06C42B4A-55BC-A2FE-A267-B64E40FF7084}"/>
              </a:ext>
            </a:extLst>
          </p:cNvPr>
          <p:cNvSpPr/>
          <p:nvPr/>
        </p:nvSpPr>
        <p:spPr>
          <a:xfrm>
            <a:off x="9555345" y="3969899"/>
            <a:ext cx="1844015" cy="62541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Lääkkeettömät hoitokeinot, muistisairaan kohtaaminen</a:t>
            </a:r>
          </a:p>
        </p:txBody>
      </p:sp>
    </p:spTree>
    <p:extLst>
      <p:ext uri="{BB962C8B-B14F-4D97-AF65-F5344CB8AC3E}">
        <p14:creationId xmlns:p14="http://schemas.microsoft.com/office/powerpoint/2010/main" val="2162624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2CEDFEF2F2404AB625894E7C8DAC7E" ma:contentTypeVersion="18" ma:contentTypeDescription="Create a new document." ma:contentTypeScope="" ma:versionID="754176915c64649ea3d27c74e5f9b3cf">
  <xsd:schema xmlns:xsd="http://www.w3.org/2001/XMLSchema" xmlns:xs="http://www.w3.org/2001/XMLSchema" xmlns:p="http://schemas.microsoft.com/office/2006/metadata/properties" xmlns:ns2="692281f5-0e0a-42d7-acb5-914712839421" xmlns:ns3="c87c56ee-b3ca-4caa-b647-d6e05b0f467a" targetNamespace="http://schemas.microsoft.com/office/2006/metadata/properties" ma:root="true" ma:fieldsID="6c3304513fd357877834f8404bb38ff9" ns2:_="" ns3:_="">
    <xsd:import namespace="692281f5-0e0a-42d7-acb5-914712839421"/>
    <xsd:import namespace="c87c56ee-b3ca-4caa-b647-d6e05b0f46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Location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2281f5-0e0a-42d7-acb5-9147128394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e512d4ec-1b9f-41fe-b51c-c8b502c4e5a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7c56ee-b3ca-4caa-b647-d6e05b0f467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5fd0cbda-fde9-419b-b052-34958aed2300}" ma:internalName="TaxCatchAll" ma:showField="CatchAllData" ma:web="c87c56ee-b3ca-4caa-b647-d6e05b0f46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92281f5-0e0a-42d7-acb5-914712839421">
      <Terms xmlns="http://schemas.microsoft.com/office/infopath/2007/PartnerControls"/>
    </lcf76f155ced4ddcb4097134ff3c332f>
    <TaxCatchAll xmlns="c87c56ee-b3ca-4caa-b647-d6e05b0f467a" xsi:nil="true"/>
  </documentManagement>
</p:properties>
</file>

<file path=customXml/itemProps1.xml><?xml version="1.0" encoding="utf-8"?>
<ds:datastoreItem xmlns:ds="http://schemas.openxmlformats.org/officeDocument/2006/customXml" ds:itemID="{7372B57A-213F-4989-A123-88E5872DE6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2281f5-0e0a-42d7-acb5-914712839421"/>
    <ds:schemaRef ds:uri="c87c56ee-b3ca-4caa-b647-d6e05b0f46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73F2841-7D9C-464E-8DC8-72DA7CA012C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C1219B3-0AF7-4C79-BC86-DF1FE141D59E}">
  <ds:schemaRefs>
    <ds:schemaRef ds:uri="http://schemas.microsoft.com/office/2006/metadata/properties"/>
    <ds:schemaRef ds:uri="http://purl.org/dc/elements/1.1/"/>
    <ds:schemaRef ds:uri="692281f5-0e0a-42d7-acb5-914712839421"/>
    <ds:schemaRef ds:uri="http://schemas.openxmlformats.org/package/2006/metadata/core-properties"/>
    <ds:schemaRef ds:uri="http://purl.org/dc/terms/"/>
    <ds:schemaRef ds:uri="c87c56ee-b3ca-4caa-b647-d6e05b0f467a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158</Words>
  <Application>Microsoft Office PowerPoint</Application>
  <PresentationFormat>Laajakuva</PresentationFormat>
  <Paragraphs>21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</vt:lpstr>
      <vt:lpstr>Montserrat</vt:lpstr>
      <vt:lpstr>Montserrat Black</vt:lpstr>
      <vt:lpstr>Verdana</vt:lpstr>
      <vt:lpstr>Office-teema</vt:lpstr>
      <vt:lpstr>Vaikeasti käytösoireisen ikäihmisen palveluketju </vt:lpstr>
    </vt:vector>
  </TitlesOfParts>
  <Company>EPSHP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PowerPoint-pohjan käyttö</dc:title>
  <dc:creator>Metsä-Ketelä Tuomas</dc:creator>
  <cp:lastModifiedBy>Hanna Mähönen</cp:lastModifiedBy>
  <cp:revision>43</cp:revision>
  <dcterms:created xsi:type="dcterms:W3CDTF">2022-09-19T10:31:46Z</dcterms:created>
  <dcterms:modified xsi:type="dcterms:W3CDTF">2025-07-11T04:25:27Z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0x0101005F2CEDFEF2F2404AB625894E7C8DAC7E</vt:lpwstr>
  </property>
  <property fmtid="{D5CDD505-2E9C-101B-9397-08002B2CF9AE}" pid="3" name="MediaServiceImageTags">
    <vt:lpwstr/>
  </property>
</Properties>
</file>