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5D0B6D-EF00-BCBC-15CB-D49148D6D4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D8C1364-53EA-4A59-4521-95A0BB62C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5B7E07B-C5FD-841A-B7DC-0792768F2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D43EA3-16F5-D409-0C60-57AF6AF48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7B8BFEA-4B36-3FB4-0AB0-BDAE854D1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04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A791AD-C642-2748-58E9-4374813A3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E3D04AC-6EBE-CCF6-EDC9-7CE8EC1B5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484771-0634-8A72-CAFF-6D34CD211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5DE96D5-AF9B-F114-8640-D0FFB05BF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405076E-4F46-BEB3-C034-571BDFD9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864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C3AA6A2-3A77-E2B1-285B-E59E7DB06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89EBC8D-4D6F-A864-A422-CA9F5571E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BB9F5D-90A6-FB5E-5D86-732C9D037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F54CE0C-1683-34B6-AF06-16E61D6AE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E70976-605E-7DCB-6EF3-02F5B59B0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2034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5410200"/>
            <a:ext cx="12192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" name="Rectangle 22"/>
          <p:cNvSpPr/>
          <p:nvPr userDrawn="1"/>
        </p:nvSpPr>
        <p:spPr>
          <a:xfrm>
            <a:off x="0" y="4082784"/>
            <a:ext cx="12192000" cy="1327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Box 8"/>
          <p:cNvSpPr txBox="1"/>
          <p:nvPr userDrawn="1"/>
        </p:nvSpPr>
        <p:spPr>
          <a:xfrm>
            <a:off x="14231" y="0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1219200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652857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4042071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5325562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04800" y="42688"/>
            <a:ext cx="1475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/>
              <a:t>Fyysiset elementit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04800" y="1259654"/>
            <a:ext cx="21275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/>
              <a:t>Asiakkaan polku palvelussa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304800" y="2671967"/>
            <a:ext cx="47195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/>
              <a:t>Front-office, asiakaspalvelija, asiakkaalle näkyvä osa palvelusta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304801" y="4062677"/>
            <a:ext cx="37561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noProof="0"/>
              <a:t>Back-office</a:t>
            </a:r>
            <a:r>
              <a:rPr lang="fi-FI" sz="1100" noProof="0"/>
              <a:t>, asiakkaalle näkymätön osa palvelusta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304800" y="5366016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/>
              <a:t>Tukitoiminnot ja</a:t>
            </a:r>
            <a:r>
              <a:rPr lang="fi-FI" sz="1100" baseline="0" noProof="0"/>
              <a:t> päätöksenteko</a:t>
            </a:r>
            <a:endParaRPr lang="fi-FI" sz="1100" noProof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68637" y="2514601"/>
            <a:ext cx="986167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/>
              <a:t>Vuorovaikutus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1" y="3886201"/>
            <a:ext cx="132343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fi-FI" sz="700" cap="all" noProof="0"/>
              <a:t>NÄKYVyys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43710" y="5210146"/>
            <a:ext cx="1468671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/>
              <a:t>Sisäinen</a:t>
            </a:r>
            <a:r>
              <a:rPr lang="fi-FI" sz="700" cap="all" baseline="0" noProof="0"/>
              <a:t> vuorovaikutus</a:t>
            </a:r>
            <a:endParaRPr lang="fi-FI" sz="700" cap="all" noProof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2716151"/>
            <a:ext cx="12192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0" y="4086255"/>
            <a:ext cx="12192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411788"/>
            <a:ext cx="12192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62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CD9F73-2C75-C5B9-8FD7-737EB379C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333BEA-9708-D53D-3C15-DAEB9F3F2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BEDD4B-4438-3CC7-51C2-F2A97327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8082FAD-0806-566E-C2EA-2EFA6608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8645E2C-74D1-05BF-385B-82049D9E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083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672E45-2BBB-0311-9DC1-5CCF4C651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C821A7F-3248-D5C6-B6EF-D3BAC40E7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69FCB4-AE16-AC4A-E78E-01F8DC77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4D73FB7-AC69-D314-BA8B-446EC5784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7CCA2E-3ADF-2291-43B6-9D7F25216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985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18CBC7-AAD3-473E-00C8-49D2E79EE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E03AE6-6635-0FBC-C5E5-4289650A93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488984-1409-8ACB-EA87-629BF25F8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03E099E-0493-C5AF-D16D-8B3EA76A2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7A6EFF2-78CB-776E-670F-0F1BCD75A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F13F544-47BB-EBB8-5DFA-9FB2B4448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7777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5FCDB4-4205-C444-EE86-FA52DD4A3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4E22437-3CB2-1CA6-0F00-163A26021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8F28B4E-4BF8-B7E8-78E8-240357DDE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8CF24DE-C699-C971-2C54-A59AEE0BA4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A0C7BE4-7CB2-AF0D-F6BF-04DEA735BA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720255D-07DD-B2A1-1831-2BB3ED44F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0EE2204-5E47-61F8-16B1-8493D461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2093F9A-B64E-14E9-DF80-4B889EEB9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839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C56225-5B4D-7045-A7FF-D6192F78E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C76CDEF-2198-1D11-B650-DCCBDF2C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C3F5A9E-27ED-9D1A-BECC-9A0459F2C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1ADBFC9-A638-0E32-A53C-05A8B53EE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265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F5157F6-DF05-4C86-D64E-891A9655C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5F69897-9553-7043-8848-B6900B96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B675FFD-83D7-64CC-CC00-C069176B4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6235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5F9D5C-0FB4-8797-9625-444CD6C6F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95942BF-836B-DDB7-D09B-47728972A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299F794-C22D-599D-868C-A716FBC32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E2A3BE-FFC3-6CBF-F04E-D0E19B110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EA2258-8C42-F600-0C79-9B558CC45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5B248B-BA40-5A96-8F86-7803BA9F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552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4C4713-DA37-1EFC-157C-F2F5D0372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7349D1A-752F-E488-7454-32CACAAB5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A1EBE8C-EC35-81C2-BC2B-B52BAB2FD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C298E30-D2A8-5010-5B3B-B65C6AE25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CECB359-5835-D28B-F7E7-B35AFD196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C094A36-764F-4563-AEA6-A43FD6043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085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3B7FA55-AF01-82B1-5901-575CC198A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37B8457-08EE-77D2-ABBB-15B67E8C3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106C63E-50F5-E083-CD86-AC699CA4F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188C-4FA7-4C0E-B916-2EC7BD7DE6B4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8AD870-D587-A8D3-92D6-5AE4BE9F87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6170664-41E2-D418-077F-DA01526B8E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80B09-DA3A-4DEB-AD49-97626AE3AF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27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">
            <a:extLst>
              <a:ext uri="{FF2B5EF4-FFF2-40B4-BE49-F238E27FC236}">
                <a16:creationId xmlns:a16="http://schemas.microsoft.com/office/drawing/2014/main" id="{CA2722F9-9019-FBDD-A27C-C2641253921C}"/>
              </a:ext>
            </a:extLst>
          </p:cNvPr>
          <p:cNvSpPr/>
          <p:nvPr/>
        </p:nvSpPr>
        <p:spPr>
          <a:xfrm>
            <a:off x="1210168" y="365760"/>
            <a:ext cx="1288096" cy="741929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Internet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ounded Rectangle 1">
            <a:extLst>
              <a:ext uri="{FF2B5EF4-FFF2-40B4-BE49-F238E27FC236}">
                <a16:creationId xmlns:a16="http://schemas.microsoft.com/office/drawing/2014/main" id="{3D36649F-9088-B282-2E9E-9E763ACA66BB}"/>
              </a:ext>
            </a:extLst>
          </p:cNvPr>
          <p:cNvSpPr/>
          <p:nvPr/>
        </p:nvSpPr>
        <p:spPr>
          <a:xfrm>
            <a:off x="2525740" y="5851953"/>
            <a:ext cx="1255576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Life-</a:t>
            </a:r>
            <a:r>
              <a:rPr kumimoji="0" lang="fi-FI" sz="1200" b="0" i="0" u="none" strike="noStrike" kern="1200" cap="none" spc="0" normalizeH="0" baseline="0" noProof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care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Rounded Rectangle 3">
            <a:extLst>
              <a:ext uri="{FF2B5EF4-FFF2-40B4-BE49-F238E27FC236}">
                <a16:creationId xmlns:a16="http://schemas.microsoft.com/office/drawing/2014/main" id="{6EDECF12-4220-D9D9-B17E-EB4D0EE926B1}"/>
              </a:ext>
            </a:extLst>
          </p:cNvPr>
          <p:cNvSpPr/>
          <p:nvPr/>
        </p:nvSpPr>
        <p:spPr>
          <a:xfrm>
            <a:off x="2763176" y="365760"/>
            <a:ext cx="1490137" cy="767348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Tietokone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" name="Rounded Rectangle 3">
            <a:extLst>
              <a:ext uri="{FF2B5EF4-FFF2-40B4-BE49-F238E27FC236}">
                <a16:creationId xmlns:a16="http://schemas.microsoft.com/office/drawing/2014/main" id="{EBD8B4C6-1A66-F59F-E098-DFFB7DB25DD5}"/>
              </a:ext>
            </a:extLst>
          </p:cNvPr>
          <p:cNvSpPr/>
          <p:nvPr/>
        </p:nvSpPr>
        <p:spPr>
          <a:xfrm>
            <a:off x="4419256" y="365760"/>
            <a:ext cx="1490137" cy="767348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Puhelin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203124BB-A71D-6A9F-3E63-00E1C12AD28C}"/>
              </a:ext>
            </a:extLst>
          </p:cNvPr>
          <p:cNvSpPr/>
          <p:nvPr/>
        </p:nvSpPr>
        <p:spPr>
          <a:xfrm>
            <a:off x="-9525" y="1440930"/>
            <a:ext cx="1654220" cy="1238603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Asiakas ottaa yhteyttä hyvinvointiasemalle puhelimella tai chatin välityksellä ja varaa ajan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diabeteshoitajlle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Ajan voi varata myös Digisote-keskuksesta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Rounded Rectangle 1">
            <a:extLst>
              <a:ext uri="{FF2B5EF4-FFF2-40B4-BE49-F238E27FC236}">
                <a16:creationId xmlns:a16="http://schemas.microsoft.com/office/drawing/2014/main" id="{0F73CE26-51D2-36F6-90A3-BAAC3C1AC06D}"/>
              </a:ext>
            </a:extLst>
          </p:cNvPr>
          <p:cNvSpPr/>
          <p:nvPr/>
        </p:nvSpPr>
        <p:spPr>
          <a:xfrm>
            <a:off x="8308859" y="1665809"/>
            <a:ext cx="1326888" cy="857963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Terveystarkastus päättyy. 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ounded Rectangle 1">
            <a:extLst>
              <a:ext uri="{FF2B5EF4-FFF2-40B4-BE49-F238E27FC236}">
                <a16:creationId xmlns:a16="http://schemas.microsoft.com/office/drawing/2014/main" id="{6639D497-5BE0-F30E-A85A-E36735067D8B}"/>
              </a:ext>
            </a:extLst>
          </p:cNvPr>
          <p:cNvSpPr/>
          <p:nvPr/>
        </p:nvSpPr>
        <p:spPr>
          <a:xfrm>
            <a:off x="4198002" y="5851953"/>
            <a:ext cx="1255576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Pohde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" name="Rounded Rectangle 1">
            <a:extLst>
              <a:ext uri="{FF2B5EF4-FFF2-40B4-BE49-F238E27FC236}">
                <a16:creationId xmlns:a16="http://schemas.microsoft.com/office/drawing/2014/main" id="{A5BDB99D-3107-2C03-0983-560BF7BB54B8}"/>
              </a:ext>
            </a:extLst>
          </p:cNvPr>
          <p:cNvSpPr/>
          <p:nvPr/>
        </p:nvSpPr>
        <p:spPr>
          <a:xfrm>
            <a:off x="10053913" y="4289585"/>
            <a:ext cx="1938207" cy="89082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Ammattilainen kirjoittaa potilastietojärjestelmään tiedot terveystarkastuksesta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Rounded Rectangle 1">
            <a:extLst>
              <a:ext uri="{FF2B5EF4-FFF2-40B4-BE49-F238E27FC236}">
                <a16:creationId xmlns:a16="http://schemas.microsoft.com/office/drawing/2014/main" id="{3B6CF742-4E9B-294C-FF28-0241D2D94728}"/>
              </a:ext>
            </a:extLst>
          </p:cNvPr>
          <p:cNvSpPr/>
          <p:nvPr/>
        </p:nvSpPr>
        <p:spPr>
          <a:xfrm>
            <a:off x="10075703" y="1638579"/>
            <a:ext cx="1683413" cy="89082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Asiakas voi lukea tekstin terveystarkastuksesta Omakannasta  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Rounded Rectangle 3">
            <a:extLst>
              <a:ext uri="{FF2B5EF4-FFF2-40B4-BE49-F238E27FC236}">
                <a16:creationId xmlns:a16="http://schemas.microsoft.com/office/drawing/2014/main" id="{B0789C22-24CF-E929-A875-C4F867BCD821}"/>
              </a:ext>
            </a:extLst>
          </p:cNvPr>
          <p:cNvSpPr/>
          <p:nvPr/>
        </p:nvSpPr>
        <p:spPr>
          <a:xfrm>
            <a:off x="8973305" y="2992022"/>
            <a:ext cx="1736092" cy="940305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Ammattilainen antaa asiakkaalle jatkohoito-ohjeet, esimerkiksi ohjaa verikokeisiin</a:t>
            </a:r>
          </a:p>
        </p:txBody>
      </p:sp>
      <p:sp>
        <p:nvSpPr>
          <p:cNvPr id="30" name="Rounded Rectangle 1">
            <a:extLst>
              <a:ext uri="{FF2B5EF4-FFF2-40B4-BE49-F238E27FC236}">
                <a16:creationId xmlns:a16="http://schemas.microsoft.com/office/drawing/2014/main" id="{7E13E0DE-09E0-E33D-848D-86CF31369D47}"/>
              </a:ext>
            </a:extLst>
          </p:cNvPr>
          <p:cNvSpPr/>
          <p:nvPr/>
        </p:nvSpPr>
        <p:spPr>
          <a:xfrm>
            <a:off x="6838571" y="2969916"/>
            <a:ext cx="2203475" cy="97464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Mikäli kysymyksessä on ensimmäinen käynti, niin ammattilainen antaa asiakkaalle ohjeet verensokerin seurantaan, verensokerimittarin ja </a:t>
            </a:r>
            <a:r>
              <a:rPr kumimoji="0" lang="fi-FI" sz="1050" b="0" i="0" u="none" strike="noStrike" kern="1200" cap="none" spc="0" normalizeH="0" baseline="0" noProof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vihkon</a:t>
            </a: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Rounded Rectangle 1">
            <a:extLst>
              <a:ext uri="{FF2B5EF4-FFF2-40B4-BE49-F238E27FC236}">
                <a16:creationId xmlns:a16="http://schemas.microsoft.com/office/drawing/2014/main" id="{F34654E9-B592-F2EC-9C04-BB7EDDEC6357}"/>
              </a:ext>
            </a:extLst>
          </p:cNvPr>
          <p:cNvSpPr/>
          <p:nvPr/>
        </p:nvSpPr>
        <p:spPr>
          <a:xfrm>
            <a:off x="9616375" y="299258"/>
            <a:ext cx="2137821" cy="67931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Arial"/>
              </a:rPr>
              <a:t>Diabetes määräaikaiskontrolli -tavoitetila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Rounded Rectangle 1">
            <a:extLst>
              <a:ext uri="{FF2B5EF4-FFF2-40B4-BE49-F238E27FC236}">
                <a16:creationId xmlns:a16="http://schemas.microsoft.com/office/drawing/2014/main" id="{BE9E5C00-29F8-E3A9-8C08-7631B53A69A2}"/>
              </a:ext>
            </a:extLst>
          </p:cNvPr>
          <p:cNvSpPr/>
          <p:nvPr/>
        </p:nvSpPr>
        <p:spPr>
          <a:xfrm>
            <a:off x="74859" y="2988709"/>
            <a:ext cx="1495392" cy="857963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Ammattilainen vastaanottaa tiedon terveystarkastuksen tarpeesta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ounded Rectangle 1">
            <a:extLst>
              <a:ext uri="{FF2B5EF4-FFF2-40B4-BE49-F238E27FC236}">
                <a16:creationId xmlns:a16="http://schemas.microsoft.com/office/drawing/2014/main" id="{25659556-E9D3-948D-2D03-2E94D365BC49}"/>
              </a:ext>
            </a:extLst>
          </p:cNvPr>
          <p:cNvSpPr/>
          <p:nvPr/>
        </p:nvSpPr>
        <p:spPr>
          <a:xfrm>
            <a:off x="5938317" y="5851953"/>
            <a:ext cx="1255576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Nordlab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3" name="Rounded Rectangle 1">
            <a:extLst>
              <a:ext uri="{FF2B5EF4-FFF2-40B4-BE49-F238E27FC236}">
                <a16:creationId xmlns:a16="http://schemas.microsoft.com/office/drawing/2014/main" id="{D5D0EF92-0850-66EE-2841-BEB48D97B90E}"/>
              </a:ext>
            </a:extLst>
          </p:cNvPr>
          <p:cNvSpPr/>
          <p:nvPr/>
        </p:nvSpPr>
        <p:spPr>
          <a:xfrm>
            <a:off x="7678632" y="5851953"/>
            <a:ext cx="1255576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Weblab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" name="Rounded Rectangle 1">
            <a:extLst>
              <a:ext uri="{FF2B5EF4-FFF2-40B4-BE49-F238E27FC236}">
                <a16:creationId xmlns:a16="http://schemas.microsoft.com/office/drawing/2014/main" id="{F732F57D-2967-1975-8C36-5B5114049F21}"/>
              </a:ext>
            </a:extLst>
          </p:cNvPr>
          <p:cNvSpPr/>
          <p:nvPr/>
        </p:nvSpPr>
        <p:spPr>
          <a:xfrm>
            <a:off x="5422134" y="1620041"/>
            <a:ext cx="1326888" cy="1070983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Asiakas saapuu odotusaulaan ja terveystarkastus on ajankohtainen. 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Rounded Rectangle 1">
            <a:extLst>
              <a:ext uri="{FF2B5EF4-FFF2-40B4-BE49-F238E27FC236}">
                <a16:creationId xmlns:a16="http://schemas.microsoft.com/office/drawing/2014/main" id="{324F925A-E502-703C-4264-5CC6FBE76066}"/>
              </a:ext>
            </a:extLst>
          </p:cNvPr>
          <p:cNvSpPr/>
          <p:nvPr/>
        </p:nvSpPr>
        <p:spPr>
          <a:xfrm>
            <a:off x="1570251" y="4346744"/>
            <a:ext cx="1255576" cy="91549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Ammattilainen avaa ajanvarauskirjan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ounded Rectangle 1">
            <a:extLst>
              <a:ext uri="{FF2B5EF4-FFF2-40B4-BE49-F238E27FC236}">
                <a16:creationId xmlns:a16="http://schemas.microsoft.com/office/drawing/2014/main" id="{B10D93BB-FA54-9DBD-B4C5-C9B72750FB40}"/>
              </a:ext>
            </a:extLst>
          </p:cNvPr>
          <p:cNvSpPr/>
          <p:nvPr/>
        </p:nvSpPr>
        <p:spPr>
          <a:xfrm>
            <a:off x="5584190" y="3061279"/>
            <a:ext cx="1326888" cy="857963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Ammattilainen kutsuu asiakkaan vastaanotolle odotusaulasta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8CC77736-4FEB-4734-AD1E-CE696DAF5490}"/>
              </a:ext>
            </a:extLst>
          </p:cNvPr>
          <p:cNvSpPr/>
          <p:nvPr/>
        </p:nvSpPr>
        <p:spPr>
          <a:xfrm>
            <a:off x="6840276" y="1750266"/>
            <a:ext cx="1326888" cy="857963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Asiakas saa terveyttä edistävää ohjausta diabetekseen</a:t>
            </a:r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1027EC62-E92D-5A56-15DD-B34DC5E5D567}"/>
              </a:ext>
            </a:extLst>
          </p:cNvPr>
          <p:cNvSpPr/>
          <p:nvPr/>
        </p:nvSpPr>
        <p:spPr>
          <a:xfrm>
            <a:off x="6097469" y="365759"/>
            <a:ext cx="1490137" cy="767348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Verensokeriseurantavihko ja mittari</a:t>
            </a:r>
          </a:p>
        </p:txBody>
      </p:sp>
      <p:sp>
        <p:nvSpPr>
          <p:cNvPr id="10" name="Rounded Rectangle 1">
            <a:extLst>
              <a:ext uri="{FF2B5EF4-FFF2-40B4-BE49-F238E27FC236}">
                <a16:creationId xmlns:a16="http://schemas.microsoft.com/office/drawing/2014/main" id="{236B49EB-C195-74F2-D02B-BA82B7CAC54E}"/>
              </a:ext>
            </a:extLst>
          </p:cNvPr>
          <p:cNvSpPr/>
          <p:nvPr/>
        </p:nvSpPr>
        <p:spPr>
          <a:xfrm>
            <a:off x="982067" y="5851953"/>
            <a:ext cx="1255576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Omaolo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90BF5B2A-0BD7-AFD2-BDE2-6A9AF35FEA5C}"/>
              </a:ext>
            </a:extLst>
          </p:cNvPr>
          <p:cNvSpPr/>
          <p:nvPr/>
        </p:nvSpPr>
        <p:spPr>
          <a:xfrm>
            <a:off x="7678632" y="353050"/>
            <a:ext cx="1639935" cy="767348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Vahva tunnistautuminen, esimerkiksi verkkopankkitunnukset</a:t>
            </a:r>
          </a:p>
        </p:txBody>
      </p:sp>
      <p:sp>
        <p:nvSpPr>
          <p:cNvPr id="16" name="Rounded Rectangle 1">
            <a:extLst>
              <a:ext uri="{FF2B5EF4-FFF2-40B4-BE49-F238E27FC236}">
                <a16:creationId xmlns:a16="http://schemas.microsoft.com/office/drawing/2014/main" id="{E0E4E89F-D201-42FA-4923-6A8292C3A978}"/>
              </a:ext>
            </a:extLst>
          </p:cNvPr>
          <p:cNvSpPr/>
          <p:nvPr/>
        </p:nvSpPr>
        <p:spPr>
          <a:xfrm>
            <a:off x="49550" y="4310765"/>
            <a:ext cx="1576041" cy="91549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Ammattilainen luo asiakkaalle asioinnin Omaolossa 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ounded Rectangle 3">
            <a:extLst>
              <a:ext uri="{FF2B5EF4-FFF2-40B4-BE49-F238E27FC236}">
                <a16:creationId xmlns:a16="http://schemas.microsoft.com/office/drawing/2014/main" id="{E0E22DBF-AD0F-5284-7ADA-B30AAAE66CE5}"/>
              </a:ext>
            </a:extLst>
          </p:cNvPr>
          <p:cNvSpPr/>
          <p:nvPr/>
        </p:nvSpPr>
        <p:spPr>
          <a:xfrm>
            <a:off x="3866588" y="1662589"/>
            <a:ext cx="1710780" cy="1034956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Asiakas täyttää hyvinvointitarkastuksen Omaolossa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4" name="Rounded Rectangle 1">
            <a:extLst>
              <a:ext uri="{FF2B5EF4-FFF2-40B4-BE49-F238E27FC236}">
                <a16:creationId xmlns:a16="http://schemas.microsoft.com/office/drawing/2014/main" id="{4C3BDB91-D1C2-9E50-4D81-6E9EA312072A}"/>
              </a:ext>
            </a:extLst>
          </p:cNvPr>
          <p:cNvSpPr/>
          <p:nvPr/>
        </p:nvSpPr>
        <p:spPr>
          <a:xfrm>
            <a:off x="2916542" y="4313605"/>
            <a:ext cx="2353842" cy="97464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Ammattilainen käsittelee asiakkaan hyvinvointitarkastuksen ja kirjaa alustavat tiedot potilastietojärjestelmään. Hän syventyy myös muihin asiakkaan terveystietoihin.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Rounded Rectangle 1">
            <a:extLst>
              <a:ext uri="{FF2B5EF4-FFF2-40B4-BE49-F238E27FC236}">
                <a16:creationId xmlns:a16="http://schemas.microsoft.com/office/drawing/2014/main" id="{408CBAFC-023D-D683-810F-835E71685CCB}"/>
              </a:ext>
            </a:extLst>
          </p:cNvPr>
          <p:cNvSpPr/>
          <p:nvPr/>
        </p:nvSpPr>
        <p:spPr>
          <a:xfrm>
            <a:off x="5159915" y="4346744"/>
            <a:ext cx="1682944" cy="91549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Ammattilainen avaa hyvinvointitarkastuksen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3DBC75A9-8DCB-54E3-C521-4842C6F1DAF9}"/>
              </a:ext>
            </a:extLst>
          </p:cNvPr>
          <p:cNvSpPr/>
          <p:nvPr/>
        </p:nvSpPr>
        <p:spPr>
          <a:xfrm>
            <a:off x="1509656" y="1715697"/>
            <a:ext cx="1377612" cy="929878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Ennen diabeteshoitajan vastaanottoa asiakas käy </a:t>
            </a:r>
            <a:r>
              <a:rPr kumimoji="0" lang="fi-FI" sz="1050" b="0" i="0" u="none" strike="noStrike" kern="1200" cap="none" spc="0" normalizeH="0" baseline="0" noProof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laboratorikokeissa</a:t>
            </a:r>
          </a:p>
        </p:txBody>
      </p:sp>
      <p:sp>
        <p:nvSpPr>
          <p:cNvPr id="34" name="Rounded Rectangle 1">
            <a:extLst>
              <a:ext uri="{FF2B5EF4-FFF2-40B4-BE49-F238E27FC236}">
                <a16:creationId xmlns:a16="http://schemas.microsoft.com/office/drawing/2014/main" id="{515E17FC-5D74-39FE-216C-CCE80FF17E02}"/>
              </a:ext>
            </a:extLst>
          </p:cNvPr>
          <p:cNvSpPr/>
          <p:nvPr/>
        </p:nvSpPr>
        <p:spPr>
          <a:xfrm>
            <a:off x="1613836" y="2837199"/>
            <a:ext cx="2401093" cy="124108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Ammattilainen ohjaa asiakkaan ottamaan mukaan käynnille </a:t>
            </a:r>
            <a:r>
              <a:rPr kumimoji="0" lang="fi-FI" sz="1050" b="0" i="0" u="none" strike="noStrike" kern="1200" cap="none" spc="0" normalizeH="0" baseline="0" noProof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vihkon</a:t>
            </a: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johon asiakas on kerännyt verensokeriarvot ja verenpaineseurannan ellei asiakas ole kirjannut näitä tietoja </a:t>
            </a:r>
            <a:r>
              <a:rPr kumimoji="0" lang="fi-FI" sz="1050" b="0" i="0" u="none" strike="noStrike" kern="1200" cap="none" spc="0" normalizeH="0" baseline="0" noProof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Omapohteeseen</a:t>
            </a: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Rounded Rectangle 3">
            <a:extLst>
              <a:ext uri="{FF2B5EF4-FFF2-40B4-BE49-F238E27FC236}">
                <a16:creationId xmlns:a16="http://schemas.microsoft.com/office/drawing/2014/main" id="{8BD1E7F6-BA77-B24A-8169-331F16962DCE}"/>
              </a:ext>
            </a:extLst>
          </p:cNvPr>
          <p:cNvSpPr/>
          <p:nvPr/>
        </p:nvSpPr>
        <p:spPr>
          <a:xfrm>
            <a:off x="10687463" y="2974206"/>
            <a:ext cx="1341321" cy="912763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Tarvittaessa ammattilainen varaa uuden ajan tai konsultoi lääkäriä.</a:t>
            </a:r>
          </a:p>
        </p:txBody>
      </p:sp>
      <p:sp>
        <p:nvSpPr>
          <p:cNvPr id="20" name="Rounded Rectangle 3">
            <a:extLst>
              <a:ext uri="{FF2B5EF4-FFF2-40B4-BE49-F238E27FC236}">
                <a16:creationId xmlns:a16="http://schemas.microsoft.com/office/drawing/2014/main" id="{49F4CAAF-A7BE-47D0-7C3E-D5E66F77F45F}"/>
              </a:ext>
            </a:extLst>
          </p:cNvPr>
          <p:cNvSpPr/>
          <p:nvPr/>
        </p:nvSpPr>
        <p:spPr>
          <a:xfrm>
            <a:off x="2705336" y="1752749"/>
            <a:ext cx="1386792" cy="92069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Asiakas saa ajan diabeteshoitajalle. (HVK)</a:t>
            </a:r>
          </a:p>
        </p:txBody>
      </p:sp>
    </p:spTree>
    <p:extLst>
      <p:ext uri="{BB962C8B-B14F-4D97-AF65-F5344CB8AC3E}">
        <p14:creationId xmlns:p14="http://schemas.microsoft.com/office/powerpoint/2010/main" val="33137925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180</Words>
  <Application>Microsoft Office PowerPoint</Application>
  <PresentationFormat>Laajakuva</PresentationFormat>
  <Paragraphs>30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1_Office-teema</vt:lpstr>
      <vt:lpstr>PowerPoint-esitys</vt:lpstr>
    </vt:vector>
  </TitlesOfParts>
  <Company>Pohde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Pietikäinen Riina</dc:creator>
  <cp:lastModifiedBy>Pietikäinen Riina</cp:lastModifiedBy>
  <cp:revision>1</cp:revision>
  <dcterms:created xsi:type="dcterms:W3CDTF">2025-06-06T05:14:53Z</dcterms:created>
  <dcterms:modified xsi:type="dcterms:W3CDTF">2025-06-06T05:16:11Z</dcterms:modified>
</cp:coreProperties>
</file>