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689890-4EAB-5C86-B525-2F8BE2105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E6B69-08A5-85D3-6A62-92F0C4E88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1BD673-0F27-769C-9797-B5D92F7FE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EDE1D9-C7AD-C6DC-E96A-177B69DD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6C77A4-42BD-C087-48DC-55E1D3FDB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031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DB6763-0D5F-7EA5-3EEE-75286C7B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43AFFAC-1128-A225-7E49-40FF1020D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5524A70-98DD-1EB7-11F4-6D0316A2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F83833-7CBF-7AD6-32FA-5F71BF95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1F68A34-5DC8-F0AE-DB8F-574DE433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13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07A8745-D066-5983-0093-E10B2AC49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C35214C-26CF-B428-5A65-1E89D6222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C62103-E52E-DBB2-8384-145B30A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4FBAED-FD6C-C3CD-5E4D-5AC86B35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3C2BCF-8DE4-F389-22B5-871115875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46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45457E-A7E4-99EA-51EA-D008C50C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025129-C3D7-F950-A20B-F57EF24B6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B91CDC-4F83-E22F-0DF0-CF34CEB9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59D3A4-754D-B7E6-2C87-8ACC2454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CF9EB5-769A-9402-AFCE-14E4126B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51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63239-B500-B655-1DE8-5B8C92413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868247-2502-3EEB-F072-A05F3AFE8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7E2851-59D9-3D58-A241-411CFB56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C1C60C-869E-B4F5-9FEB-0415ABD3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6F7FF6-F4D2-28A6-7B5F-DCE6C4DAE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314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183DBB-269F-8D2F-2DD8-6EF6D6FF4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83B747-96CB-28B5-DB7A-7EAC31013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81A3E72-8D56-7D3D-93A2-1E2BB3A7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0E4351F-CA76-EBC7-94F2-D815F8D2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C0CF0BB-6E1E-411D-8B8A-2D78BB53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A35BA75-A472-8DA3-3D3E-0EDE99F3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98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31B8ED-786C-73EC-79B6-E3477EC93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ACE2513-409C-5759-0FDE-531646321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0B484F8-F956-7576-19AB-33D37B7D6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389788A-50D3-4256-56B2-61FAB7C6A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EF4A5BA-794E-8622-BBE4-69E559C16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F8301C4-2A03-6C4B-00EF-B586DE3C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5493D7C-D380-F8CB-F028-D1C42E73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5DB4A9-D323-CE70-D7DC-354F76AD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001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F9CEC5-398C-EF5B-714F-ADB54DEF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B8B1576-DF96-52C2-5C6C-7A9ED610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7A5587-50A9-A976-3C40-2870465D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AA518B7-BB0A-F5E5-5329-129F3AA3B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4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2411190-C7C7-5806-A626-B5894171A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53A8E6D-8E99-03A6-ED0E-F0505EB9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1340610-E430-7CBF-C86C-F7D2687B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969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75E7E2-4279-49FD-8989-6FF9A032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CA8CE3-B1CC-C791-D06B-E9D09949F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4950A90-C19C-25D1-19BD-71264B078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BA5F4D9-B2DC-872D-E2B6-6164C1D4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083647B-0DFD-222E-7A84-70DDF7B4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A59AD70-DC97-2810-2804-19E6C397F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20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53D3D4-8B69-726F-83D6-1F9EB950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C9C0483-0EF9-A798-2EA3-40C17BC3B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102F86B-6646-A1CD-AF56-76AAFE772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D3C09AD-BAD4-3E24-B6F6-5042227F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5AB5D8-99CC-938F-299B-9E81FE2A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EF6D949-889C-E714-A5D3-3A87132C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32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7A25820-876F-92B4-90BC-0EEA7953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6BC2DA-762F-2E5C-3667-D64EE5899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DAF5CC-7B3F-2EA6-2D10-4051FC7B0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3A80E-5EA3-4205-B908-FB0F1DEE047E}" type="datetimeFigureOut">
              <a:rPr lang="fi-FI" smtClean="0"/>
              <a:t>6.6.2025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2FCBD1-D89D-C555-D1E2-D8BCFD9F83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C5C341-CED2-D4AF-6CB4-F54C65FD7F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C6038-0F39-4115-B7EA-BA52628B62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07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78C771-4D77-9F8A-77E7-CD52C3AB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587"/>
            <a:ext cx="10515600" cy="469406"/>
          </a:xfrm>
        </p:spPr>
        <p:txBody>
          <a:bodyPr>
            <a:normAutofit/>
          </a:bodyPr>
          <a:lstStyle/>
          <a:p>
            <a:r>
              <a:rPr lang="fi-FI" sz="2000" dirty="0"/>
              <a:t>Työryhmän tehtävät </a:t>
            </a:r>
            <a:r>
              <a:rPr lang="fi-FI" sz="1400" dirty="0"/>
              <a:t>(sovittu 14.1.2025, tarkennetaan syksyllä 2025 hankkeen päättyessä)</a:t>
            </a:r>
            <a:endParaRPr lang="fi-FI" sz="1400" dirty="0">
              <a:highlight>
                <a:srgbClr val="FFFF00"/>
              </a:highlight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039B9B-5A52-04AF-9E2E-9CAAECF6C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69" y="578806"/>
            <a:ext cx="11397342" cy="615260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buNone/>
            </a:pPr>
            <a:endParaRPr lang="fi-FI" sz="1600" dirty="0"/>
          </a:p>
          <a:p>
            <a:r>
              <a:rPr lang="fi-FI" sz="4800" dirty="0">
                <a:effectLst/>
                <a:latin typeface="Verdana"/>
                <a:ea typeface="Verdana"/>
                <a:cs typeface="Times New Roman"/>
              </a:rPr>
              <a:t>Työryhmä </a:t>
            </a:r>
            <a:r>
              <a:rPr lang="fi-FI" sz="4800" dirty="0">
                <a:latin typeface="Verdana"/>
                <a:ea typeface="Verdana"/>
                <a:cs typeface="Times New Roman"/>
              </a:rPr>
              <a:t>vahvistaa olemassaolollaan organisaation r</a:t>
            </a:r>
            <a:r>
              <a:rPr lang="fi-FI" sz="4800" dirty="0">
                <a:effectLst/>
                <a:latin typeface="Verdana"/>
                <a:ea typeface="Verdana"/>
                <a:cs typeface="Times New Roman"/>
              </a:rPr>
              <a:t>akenteellisen sosiaalityön rakennetta/vastuut määritelty</a:t>
            </a:r>
          </a:p>
          <a:p>
            <a:r>
              <a:rPr lang="fi-FI" sz="4800" dirty="0">
                <a:effectLst/>
                <a:cs typeface="Times New Roman" panose="02020603050405020304" pitchFamily="18" charset="0"/>
              </a:rPr>
              <a:t>Työryhmän toiminnan </a:t>
            </a:r>
            <a:r>
              <a:rPr lang="fi-FI" sz="4800" u="sng" dirty="0">
                <a:effectLst/>
                <a:cs typeface="Times New Roman" panose="02020603050405020304" pitchFamily="18" charset="0"/>
              </a:rPr>
              <a:t>tavoitteena</a:t>
            </a:r>
            <a:r>
              <a:rPr lang="fi-FI" sz="4800" dirty="0">
                <a:effectLst/>
                <a:cs typeface="Times New Roman" panose="02020603050405020304" pitchFamily="18" charset="0"/>
              </a:rPr>
              <a:t> on </a:t>
            </a:r>
            <a:r>
              <a:rPr lang="fi-FI" sz="4800" dirty="0">
                <a:cs typeface="Times New Roman" panose="02020603050405020304" pitchFamily="18" charset="0"/>
              </a:rPr>
              <a:t>r</a:t>
            </a:r>
            <a:r>
              <a:rPr lang="fi-FI" sz="4800" dirty="0">
                <a:effectLst/>
                <a:cs typeface="Times New Roman" panose="02020603050405020304" pitchFamily="18" charset="0"/>
              </a:rPr>
              <a:t>akenteellisen sosiaalityön työotteen vahvistuminen, kannustaa ja motivoida sosiaalihuollon ammattihenkilöiden sosiaalityön asiantuntemuksen viemistä osaksi päätöksentekoa ja tiedolla johtamista</a:t>
            </a:r>
            <a:endParaRPr lang="fi-FI" sz="4800" b="1" dirty="0"/>
          </a:p>
          <a:p>
            <a:r>
              <a:rPr lang="fi-FI" sz="4800" b="1" dirty="0"/>
              <a:t>E</a:t>
            </a:r>
            <a:r>
              <a:rPr lang="fi-FI" sz="4800" b="1" dirty="0">
                <a:effectLst/>
              </a:rPr>
              <a:t>distää rakenteellisen sosiaalityön osaamisen vahvistamista ja näkyväksi tekemistä </a:t>
            </a:r>
          </a:p>
          <a:p>
            <a:pPr lvl="1"/>
            <a:r>
              <a:rPr lang="fi-FI" sz="4800" dirty="0">
                <a:effectLst/>
                <a:cs typeface="Times New Roman" panose="02020603050405020304" pitchFamily="18" charset="0"/>
              </a:rPr>
              <a:t>osaamisen vahvistamisen tavoitteena on </a:t>
            </a:r>
          </a:p>
          <a:p>
            <a:pPr lvl="2"/>
            <a:r>
              <a:rPr lang="fi-FI" sz="4800" dirty="0">
                <a:effectLst/>
                <a:cs typeface="Times New Roman" panose="02020603050405020304" pitchFamily="18" charset="0"/>
              </a:rPr>
              <a:t>saada rakenteellista sosiaalityötä näkyviin</a:t>
            </a:r>
          </a:p>
          <a:p>
            <a:pPr lvl="2"/>
            <a:r>
              <a:rPr lang="fi-FI" sz="4800" dirty="0">
                <a:effectLst/>
                <a:cs typeface="Times New Roman" panose="02020603050405020304" pitchFamily="18" charset="0"/>
              </a:rPr>
              <a:t>lisätä ymmärrystä mitä rakenteellinen sosiaalityö sosiaalityön arkityönä on, miten konkreettisesti toteutamme rakenteellista sosiaalityötä omassa työssämme päivittäin</a:t>
            </a:r>
          </a:p>
          <a:p>
            <a:pPr marL="914400" lvl="2" indent="0">
              <a:buNone/>
            </a:pPr>
            <a:r>
              <a:rPr lang="fi-FI" sz="4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i-FI" sz="4800" dirty="0">
                <a:effectLst/>
                <a:cs typeface="Times New Roman" panose="02020603050405020304" pitchFamily="18" charset="0"/>
              </a:rPr>
              <a:t>keinot miettiä </a:t>
            </a:r>
            <a:r>
              <a:rPr lang="fi-FI" sz="4800" dirty="0">
                <a:cs typeface="Times New Roman" panose="02020603050405020304" pitchFamily="18" charset="0"/>
              </a:rPr>
              <a:t>-</a:t>
            </a:r>
            <a:r>
              <a:rPr lang="fi-FI" sz="4800" dirty="0">
                <a:effectLst/>
                <a:cs typeface="Times New Roman" panose="02020603050405020304" pitchFamily="18" charset="0"/>
              </a:rPr>
              <a:t> niistä konkreettisemmat tehtävä</a:t>
            </a:r>
            <a:r>
              <a:rPr lang="fi-FI" sz="4800" dirty="0">
                <a:cs typeface="Times New Roman" panose="02020603050405020304" pitchFamily="18" charset="0"/>
              </a:rPr>
              <a:t>t joita työryhmän jäsenet vievät työyksiköihin (työotteen vahvistamista)</a:t>
            </a:r>
            <a:endParaRPr lang="fi-FI" sz="4800" dirty="0">
              <a:effectLst/>
            </a:endParaRPr>
          </a:p>
          <a:p>
            <a:r>
              <a:rPr lang="fi-FI" sz="4800" b="1" dirty="0"/>
              <a:t>Edistää </a:t>
            </a:r>
            <a:r>
              <a:rPr lang="fi-FI" sz="4800" b="1" dirty="0">
                <a:effectLst/>
              </a:rPr>
              <a:t>sosiaalisen raportoinnin tuottaman tiedon hyödyntämistä </a:t>
            </a:r>
            <a:r>
              <a:rPr lang="fi-FI" sz="4800" b="1" dirty="0"/>
              <a:t>palvelualueille (sora-prosessi) - </a:t>
            </a:r>
            <a:r>
              <a:rPr lang="fi-FI" sz="4800" b="1" dirty="0">
                <a:latin typeface="Verdana"/>
                <a:ea typeface="Verdana"/>
              </a:rPr>
              <a:t> kirjoittaa ”tilinpäätöstä” sora-tuloksista</a:t>
            </a:r>
            <a:endParaRPr lang="fi-FI" sz="4800" b="1" dirty="0"/>
          </a:p>
          <a:p>
            <a:r>
              <a:rPr lang="fi-FI" sz="4800" b="1" dirty="0">
                <a:effectLst/>
              </a:rPr>
              <a:t>Vaikuttamistyötä - viestintää ja tiedotta</a:t>
            </a:r>
            <a:r>
              <a:rPr lang="fi-FI" sz="4800" b="1" dirty="0"/>
              <a:t>mista / toteuttaa rakenteellista sosiaalityötä</a:t>
            </a:r>
          </a:p>
          <a:p>
            <a:pPr marL="0" indent="0">
              <a:buNone/>
            </a:pPr>
            <a:r>
              <a:rPr lang="fi-FI" sz="4800" b="1" dirty="0"/>
              <a:t>    -------------------------------------------------------------------------------------------------------------------------------------------------</a:t>
            </a:r>
          </a:p>
          <a:p>
            <a:r>
              <a:rPr lang="fi-FI" sz="4800" b="1" dirty="0"/>
              <a:t>Hankeresurssilla vuonna 2025:</a:t>
            </a:r>
          </a:p>
          <a:p>
            <a:r>
              <a:rPr lang="fi-FI" sz="4800" dirty="0">
                <a:latin typeface="Verdana"/>
                <a:ea typeface="Verdana"/>
                <a:cs typeface="Times New Roman"/>
              </a:rPr>
              <a:t>Rakenteellisen sosiaalityön </a:t>
            </a:r>
            <a:r>
              <a:rPr lang="fi-FI" sz="4800" dirty="0">
                <a:effectLst/>
                <a:latin typeface="Verdana"/>
                <a:ea typeface="Verdana"/>
                <a:cs typeface="Times New Roman"/>
              </a:rPr>
              <a:t>edustaja sosiaalihuollon tiedontuotannon työnyrkissä </a:t>
            </a:r>
            <a:r>
              <a:rPr lang="fi-FI" sz="4800" dirty="0">
                <a:latin typeface="Verdana"/>
                <a:ea typeface="Verdana"/>
                <a:cs typeface="Times New Roman"/>
              </a:rPr>
              <a:t>(sosiaalihuollon ammattihenkilö), tehtävänä mm t</a:t>
            </a:r>
            <a:r>
              <a:rPr lang="fi-FI" sz="4800" dirty="0">
                <a:latin typeface="Verdana"/>
                <a:ea typeface="Verdana"/>
              </a:rPr>
              <a:t>iedottaa ajankohtaiset asiat kansallisesta kehittämisestä sosiaalihuollon tiedontuotannon työnyrkille</a:t>
            </a:r>
            <a:endParaRPr lang="fi-FI" sz="4800" dirty="0">
              <a:effectLst/>
              <a:cs typeface="Times New Roman" panose="02020603050405020304" pitchFamily="18" charset="0"/>
            </a:endParaRPr>
          </a:p>
          <a:p>
            <a:r>
              <a:rPr lang="fi-FI" sz="4800" dirty="0">
                <a:effectLst/>
              </a:rPr>
              <a:t>Toteutussuunnitelman jalkauttaminen ja toteutumisen seuranta</a:t>
            </a:r>
          </a:p>
          <a:p>
            <a:r>
              <a:rPr lang="fi-FI" sz="4800" dirty="0"/>
              <a:t>Toteutussuunnitelman jalkauttamissuunnitelma sisältää: </a:t>
            </a:r>
          </a:p>
          <a:p>
            <a:pPr lvl="1"/>
            <a:r>
              <a:rPr lang="fi-FI" sz="4800" dirty="0"/>
              <a:t>opiskelijayhteistyön hyödyntäminen</a:t>
            </a:r>
          </a:p>
          <a:p>
            <a:pPr lvl="1"/>
            <a:r>
              <a:rPr lang="fi-FI" sz="4800" dirty="0"/>
              <a:t>osaksi osaamisen vahvistamisen teemoja palvelualueilla</a:t>
            </a:r>
          </a:p>
          <a:p>
            <a:pPr lvl="1"/>
            <a:r>
              <a:rPr lang="fi-FI" sz="4800" dirty="0"/>
              <a:t>nettisivut työn alle</a:t>
            </a:r>
          </a:p>
          <a:p>
            <a:pPr lvl="1"/>
            <a:r>
              <a:rPr lang="fi-FI" sz="4800" dirty="0"/>
              <a:t>hankkeen toimesta tilaisuuksissa osa-alueita suunnitelmasta esille, aina kun mahdollista</a:t>
            </a:r>
          </a:p>
          <a:p>
            <a:pPr lvl="1"/>
            <a:r>
              <a:rPr lang="fi-FI" sz="4800" dirty="0"/>
              <a:t>Kehityspalveluiden / osaamiskeskuksen rooli jalkauttamisessa mukana</a:t>
            </a:r>
            <a:endParaRPr lang="fi-FI" sz="4800" dirty="0">
              <a:effectLst/>
            </a:endParaRPr>
          </a:p>
          <a:p>
            <a:r>
              <a:rPr lang="fi-FI" sz="4800" dirty="0">
                <a:effectLst/>
              </a:rPr>
              <a:t>Toteutussuunnitelman seuranta ja päivittäminen – työryhmän kommentit huomioiden </a:t>
            </a:r>
          </a:p>
          <a:p>
            <a:r>
              <a:rPr lang="fi-FI" sz="4800" dirty="0">
                <a:latin typeface="Verdana"/>
                <a:ea typeface="Verdana"/>
              </a:rPr>
              <a:t>Toteutussuunnitelman seuranta- ja päivittämispalaverin järjestäminen syksy 2025 (työryhmälle siirtyvä v2026)</a:t>
            </a:r>
            <a:endParaRPr lang="fi-FI" sz="4800" b="1" dirty="0">
              <a:effectLst/>
            </a:endParaRPr>
          </a:p>
          <a:p>
            <a:r>
              <a:rPr lang="fi-FI" sz="4800" dirty="0">
                <a:solidFill>
                  <a:srgbClr val="000000"/>
                </a:solidFill>
                <a:cs typeface="Times New Roman" panose="02020603050405020304" pitchFamily="18" charset="0"/>
              </a:rPr>
              <a:t>J</a:t>
            </a:r>
            <a:r>
              <a:rPr lang="fi-FI" sz="480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ärjestää (v.2025) sosiaalihuollon henkilöstölle rakenteellisen sosiaalityön koulutus- ja teematilaisuuksia/toteutussuunnitelman jalkauttamisen tilaisuuksia ( </a:t>
            </a:r>
            <a:r>
              <a:rPr lang="fi-FI" sz="4800" dirty="0">
                <a:solidFill>
                  <a:srgbClr val="000000"/>
                </a:solidFill>
                <a:effectLst/>
                <a:cs typeface="Times New Roman" panose="02020603050405020304" pitchFamily="18" charset="0"/>
                <a:sym typeface="Wingdings" panose="05000000000000000000" pitchFamily="2" charset="2"/>
              </a:rPr>
              <a:t> työryhmälle siirtyvä v 2026??)</a:t>
            </a:r>
            <a:endParaRPr lang="fi-FI" sz="4800" dirty="0">
              <a:solidFill>
                <a:srgbClr val="000000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i-FI" sz="4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Rakenteellisen sosiaalityön nettisivujen rakentaminen, vuonna 2025</a:t>
            </a:r>
            <a:endParaRPr lang="fi-FI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71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Verdana</vt:lpstr>
      <vt:lpstr>Office-teema</vt:lpstr>
      <vt:lpstr>Työryhmän tehtävät (sovittu 14.1.2025, tarkennetaan syksyllä 2025 hankkeen päättyessä)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Anneli Riski</dc:creator>
  <cp:lastModifiedBy>Anneli Riski</cp:lastModifiedBy>
  <cp:revision>2</cp:revision>
  <dcterms:created xsi:type="dcterms:W3CDTF">2025-06-06T06:46:53Z</dcterms:created>
  <dcterms:modified xsi:type="dcterms:W3CDTF">2025-06-06T06:48:40Z</dcterms:modified>
</cp:coreProperties>
</file>