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64" r:id="rId6"/>
    <p:sldId id="359" r:id="rId7"/>
    <p:sldId id="356" r:id="rId8"/>
    <p:sldId id="361" r:id="rId9"/>
    <p:sldId id="365" r:id="rId10"/>
    <p:sldId id="363" r:id="rId11"/>
    <p:sldId id="354" r:id="rId12"/>
    <p:sldId id="350" r:id="rId13"/>
    <p:sldId id="360" r:id="rId14"/>
  </p:sldIdLst>
  <p:sldSz cx="12192000" cy="6858000"/>
  <p:notesSz cx="6858000" cy="9144000"/>
  <p:embeddedFontLst>
    <p:embeddedFont>
      <p:font typeface="Arial Black" panose="020B0A04020102020204" pitchFamily="34" charset="0"/>
      <p:bold r:id="rId17"/>
    </p:embeddedFont>
    <p:embeddedFont>
      <p:font typeface="Poppins ExtraLight" panose="00000300000000000000"/>
      <p:regular r:id="rId18"/>
      <p:italic r:id="rId19"/>
    </p:embeddedFont>
    <p:embeddedFont>
      <p:font typeface="Poppins SemiBold" panose="00000700000000000000"/>
      <p:regular r:id="rId20"/>
      <p:bold r:id="rId21"/>
      <p:italic r:id="rId22"/>
      <p:boldItalic r:id="rId23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402"/>
    <a:srgbClr val="0042A5"/>
    <a:srgbClr val="003399"/>
    <a:srgbClr val="CC99FF"/>
    <a:srgbClr val="33CC33"/>
    <a:srgbClr val="FFCC66"/>
    <a:srgbClr val="0099CC"/>
    <a:srgbClr val="660033"/>
    <a:srgbClr val="66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14"/>
    <p:restoredTop sz="94677"/>
  </p:normalViewPr>
  <p:slideViewPr>
    <p:cSldViewPr snapToGrid="0">
      <p:cViewPr varScale="1">
        <p:scale>
          <a:sx n="105" d="100"/>
          <a:sy n="105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948A7F-5546-471A-895D-DA041E8DD43C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745D92B9-7957-418D-9175-BE5DE6256740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Toistuva rikoskäyttäytyminen</a:t>
          </a:r>
        </a:p>
      </dgm:t>
    </dgm:pt>
    <dgm:pt modelId="{AF5F496D-2A1F-4354-9974-121EA19C37E2}" type="parTrans" cxnId="{095F3983-FDF7-4531-B9BA-0AF63B841D93}">
      <dgm:prSet/>
      <dgm:spPr/>
      <dgm:t>
        <a:bodyPr/>
        <a:lstStyle/>
        <a:p>
          <a:endParaRPr lang="fi-FI" sz="2000"/>
        </a:p>
      </dgm:t>
    </dgm:pt>
    <dgm:pt modelId="{672D0682-0952-401E-B378-8866A3E3B41B}" type="sibTrans" cxnId="{095F3983-FDF7-4531-B9BA-0AF63B841D93}">
      <dgm:prSet/>
      <dgm:spPr/>
      <dgm:t>
        <a:bodyPr/>
        <a:lstStyle/>
        <a:p>
          <a:endParaRPr lang="fi-FI"/>
        </a:p>
      </dgm:t>
    </dgm:pt>
    <dgm:pt modelId="{B8B762BA-F828-4580-BED5-4CF4EE296020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Seuraamusselvitysvaihe</a:t>
          </a:r>
        </a:p>
      </dgm:t>
    </dgm:pt>
    <dgm:pt modelId="{0234C423-E523-4BB4-9581-A342932DDE78}" type="parTrans" cxnId="{127891CD-705F-4449-946F-D1E173D6E60A}">
      <dgm:prSet/>
      <dgm:spPr/>
      <dgm:t>
        <a:bodyPr/>
        <a:lstStyle/>
        <a:p>
          <a:endParaRPr lang="fi-FI" sz="2000"/>
        </a:p>
      </dgm:t>
    </dgm:pt>
    <dgm:pt modelId="{983961E7-8489-4856-85F6-27F1A9FD43B4}" type="sibTrans" cxnId="{127891CD-705F-4449-946F-D1E173D6E60A}">
      <dgm:prSet/>
      <dgm:spPr/>
      <dgm:t>
        <a:bodyPr/>
        <a:lstStyle/>
        <a:p>
          <a:endParaRPr lang="fi-FI"/>
        </a:p>
      </dgm:t>
    </dgm:pt>
    <dgm:pt modelId="{D24B288D-7A12-41EF-A941-34D289BA6E20}">
      <dgm:prSet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Lapsesta aikuiseksi, yksiköstä toiseen</a:t>
          </a:r>
        </a:p>
      </dgm:t>
    </dgm:pt>
    <dgm:pt modelId="{9557C636-F9B9-4F18-8F6E-BA13F04F57AB}" type="parTrans" cxnId="{1D48BD6F-85EF-4C62-843D-14F541449AB7}">
      <dgm:prSet/>
      <dgm:spPr/>
      <dgm:t>
        <a:bodyPr/>
        <a:lstStyle/>
        <a:p>
          <a:endParaRPr lang="fi-FI" sz="2000"/>
        </a:p>
      </dgm:t>
    </dgm:pt>
    <dgm:pt modelId="{50363EB4-7E27-4F28-B876-216BC0AF2159}" type="sibTrans" cxnId="{1D48BD6F-85EF-4C62-843D-14F541449AB7}">
      <dgm:prSet/>
      <dgm:spPr/>
      <dgm:t>
        <a:bodyPr/>
        <a:lstStyle/>
        <a:p>
          <a:endParaRPr lang="fi-FI"/>
        </a:p>
      </dgm:t>
    </dgm:pt>
    <dgm:pt modelId="{4F85966E-946D-413D-AA88-D0738A630EAF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Asiakas ei päädy rikosseuraamuksiin tai odottaa oikeudenkäyntiä</a:t>
          </a:r>
        </a:p>
      </dgm:t>
    </dgm:pt>
    <dgm:pt modelId="{D5A68A33-E0CF-48DD-AF3E-B105D6F89F6F}" type="parTrans" cxnId="{359A8CB0-B041-406D-BC36-AE0E1B280EFE}">
      <dgm:prSet/>
      <dgm:spPr/>
      <dgm:t>
        <a:bodyPr/>
        <a:lstStyle/>
        <a:p>
          <a:endParaRPr lang="fi-FI" sz="2000"/>
        </a:p>
      </dgm:t>
    </dgm:pt>
    <dgm:pt modelId="{898465D5-50EB-40BF-82D5-F0226A7BD2D7}" type="sibTrans" cxnId="{359A8CB0-B041-406D-BC36-AE0E1B280EFE}">
      <dgm:prSet/>
      <dgm:spPr/>
      <dgm:t>
        <a:bodyPr/>
        <a:lstStyle/>
        <a:p>
          <a:endParaRPr lang="fi-FI"/>
        </a:p>
      </dgm:t>
    </dgm:pt>
    <dgm:pt modelId="{2A032F4F-4337-40F4-A8F0-B206DCB8A72B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Alle 21v tehdään aina. Yli 21v yhdyskuntapalvelun ja ehdollisen vankeuden kohdalla.</a:t>
          </a:r>
        </a:p>
      </dgm:t>
    </dgm:pt>
    <dgm:pt modelId="{AFB3F174-837C-4DC9-AD22-6096CC46E1CE}" type="parTrans" cxnId="{D521F75C-4650-45C5-8AFD-833B73F9FE3D}">
      <dgm:prSet/>
      <dgm:spPr/>
      <dgm:t>
        <a:bodyPr/>
        <a:lstStyle/>
        <a:p>
          <a:endParaRPr lang="fi-FI" sz="2000"/>
        </a:p>
      </dgm:t>
    </dgm:pt>
    <dgm:pt modelId="{94027B0D-4EF6-404A-8F9C-AE798773C89B}" type="sibTrans" cxnId="{D521F75C-4650-45C5-8AFD-833B73F9FE3D}">
      <dgm:prSet/>
      <dgm:spPr/>
      <dgm:t>
        <a:bodyPr/>
        <a:lstStyle/>
        <a:p>
          <a:endParaRPr lang="fi-FI"/>
        </a:p>
      </dgm:t>
    </dgm:pt>
    <dgm:pt modelId="{43188C9C-7243-4F97-AE56-C201EC05EEBF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Desistanssityöskentely aloitetaan sosiaalihuollon keinoin, yhteistoiminta rikoserityisten järjestöjen ja kokemusasiantuntijoiden kanssa</a:t>
          </a:r>
        </a:p>
      </dgm:t>
    </dgm:pt>
    <dgm:pt modelId="{6AE170CE-2DA1-4985-BEA0-58E5E9CCC755}" type="parTrans" cxnId="{1DC5C0A9-92EE-4E7A-8999-CD2A81768F03}">
      <dgm:prSet/>
      <dgm:spPr/>
      <dgm:t>
        <a:bodyPr/>
        <a:lstStyle/>
        <a:p>
          <a:endParaRPr lang="fi-FI" sz="2000"/>
        </a:p>
      </dgm:t>
    </dgm:pt>
    <dgm:pt modelId="{E3B9C7E1-C91F-4349-9AA8-E8C73AF1C75D}" type="sibTrans" cxnId="{1DC5C0A9-92EE-4E7A-8999-CD2A81768F03}">
      <dgm:prSet/>
      <dgm:spPr/>
      <dgm:t>
        <a:bodyPr/>
        <a:lstStyle/>
        <a:p>
          <a:endParaRPr lang="fi-FI"/>
        </a:p>
      </dgm:t>
    </dgm:pt>
    <dgm:pt modelId="{FC0D34E0-FA31-43FB-B5FF-F01CB3F5006D}">
      <dgm:prSet phldrT="[Teksti]"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Tietopyyntö tulee yhdyskuntaseuraamustoimistosta, syyttäjän pyynnöstä</a:t>
          </a:r>
        </a:p>
      </dgm:t>
    </dgm:pt>
    <dgm:pt modelId="{15E765CD-A66C-43B1-BB74-1D1541174C40}" type="parTrans" cxnId="{6DC6F5C1-0C97-4A8F-87F4-669C082AE0AE}">
      <dgm:prSet/>
      <dgm:spPr/>
      <dgm:t>
        <a:bodyPr/>
        <a:lstStyle/>
        <a:p>
          <a:endParaRPr lang="fi-FI"/>
        </a:p>
      </dgm:t>
    </dgm:pt>
    <dgm:pt modelId="{31FCB14F-AE99-4EDD-A467-D4A42892294A}" type="sibTrans" cxnId="{6DC6F5C1-0C97-4A8F-87F4-669C082AE0AE}">
      <dgm:prSet/>
      <dgm:spPr/>
      <dgm:t>
        <a:bodyPr/>
        <a:lstStyle/>
        <a:p>
          <a:endParaRPr lang="fi-FI"/>
        </a:p>
      </dgm:t>
    </dgm:pt>
    <dgm:pt modelId="{9B992E78-2CC5-4FA5-BE5D-996021C35BB3}">
      <dgm:prSet/>
      <dgm:spPr/>
      <dgm:t>
        <a:bodyPr/>
        <a:lstStyle/>
        <a:p>
          <a:r>
            <a:rPr lang="fi-FI">
              <a:latin typeface="Arial" panose="020B0604020202020204" pitchFamily="34" charset="0"/>
              <a:cs typeface="Arial" panose="020B0604020202020204" pitchFamily="34" charset="0"/>
            </a:rPr>
            <a:t>Poliisin esitutkinnan päättymisestä tieto sosiaalihuoltoon, 18-20v (alle 21vuotiaana rikoksen tehneet, rangaistus suurempi kuin sakko)</a:t>
          </a:r>
        </a:p>
      </dgm:t>
    </dgm:pt>
    <dgm:pt modelId="{C4CFF0E8-7F50-4263-B0B1-23B2ABA27DE9}" type="parTrans" cxnId="{80E431E5-483D-4048-B2B7-2BE69EDA0D02}">
      <dgm:prSet/>
      <dgm:spPr/>
      <dgm:t>
        <a:bodyPr/>
        <a:lstStyle/>
        <a:p>
          <a:endParaRPr lang="fi-FI"/>
        </a:p>
      </dgm:t>
    </dgm:pt>
    <dgm:pt modelId="{F63D55D1-66C6-4240-ACDA-534D8A185920}" type="sibTrans" cxnId="{80E431E5-483D-4048-B2B7-2BE69EDA0D02}">
      <dgm:prSet/>
      <dgm:spPr/>
      <dgm:t>
        <a:bodyPr/>
        <a:lstStyle/>
        <a:p>
          <a:endParaRPr lang="fi-FI"/>
        </a:p>
      </dgm:t>
    </dgm:pt>
    <dgm:pt modelId="{C05DA0CD-3D6A-44C9-9E8F-585140BE9D65}">
      <dgm:prSet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Tieto alaikäisenä tehdyn rikoksen oikeudenkäynnistä</a:t>
          </a:r>
        </a:p>
      </dgm:t>
    </dgm:pt>
    <dgm:pt modelId="{25AFD1D7-F120-4C3D-AC73-4E5A3CCF33C6}" type="parTrans" cxnId="{EDD5E6C3-3980-4C61-A60B-C88D5E78D92E}">
      <dgm:prSet/>
      <dgm:spPr/>
      <dgm:t>
        <a:bodyPr/>
        <a:lstStyle/>
        <a:p>
          <a:endParaRPr lang="fi-FI"/>
        </a:p>
      </dgm:t>
    </dgm:pt>
    <dgm:pt modelId="{F4F38187-C723-44FD-ACDC-163B9D068201}" type="sibTrans" cxnId="{EDD5E6C3-3980-4C61-A60B-C88D5E78D92E}">
      <dgm:prSet/>
      <dgm:spPr/>
      <dgm:t>
        <a:bodyPr/>
        <a:lstStyle/>
        <a:p>
          <a:endParaRPr lang="fi-FI"/>
        </a:p>
      </dgm:t>
    </dgm:pt>
    <dgm:pt modelId="{1F6326E1-1ECA-426A-91DE-5A832BC4C14F}" type="pres">
      <dgm:prSet presAssocID="{81948A7F-5546-471A-895D-DA041E8DD43C}" presName="linear" presStyleCnt="0">
        <dgm:presLayoutVars>
          <dgm:dir/>
          <dgm:animLvl val="lvl"/>
          <dgm:resizeHandles val="exact"/>
        </dgm:presLayoutVars>
      </dgm:prSet>
      <dgm:spPr/>
    </dgm:pt>
    <dgm:pt modelId="{471B3F53-0FC0-4665-B0DD-0E39CC58240A}" type="pres">
      <dgm:prSet presAssocID="{745D92B9-7957-418D-9175-BE5DE6256740}" presName="parentLin" presStyleCnt="0"/>
      <dgm:spPr/>
    </dgm:pt>
    <dgm:pt modelId="{30AB494B-0DD4-4A42-ADF1-05F36F074B8A}" type="pres">
      <dgm:prSet presAssocID="{745D92B9-7957-418D-9175-BE5DE6256740}" presName="parentLeftMargin" presStyleLbl="node1" presStyleIdx="0" presStyleCnt="3"/>
      <dgm:spPr/>
    </dgm:pt>
    <dgm:pt modelId="{ACDF0075-DBA3-43CA-B84C-3268423DE4E5}" type="pres">
      <dgm:prSet presAssocID="{745D92B9-7957-418D-9175-BE5DE625674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7164A1-EA9B-435D-867E-C580BA8DBD4A}" type="pres">
      <dgm:prSet presAssocID="{745D92B9-7957-418D-9175-BE5DE6256740}" presName="negativeSpace" presStyleCnt="0"/>
      <dgm:spPr/>
    </dgm:pt>
    <dgm:pt modelId="{D76E4A91-F5AC-477F-973A-FA924A0BB932}" type="pres">
      <dgm:prSet presAssocID="{745D92B9-7957-418D-9175-BE5DE6256740}" presName="childText" presStyleLbl="conFgAcc1" presStyleIdx="0" presStyleCnt="3">
        <dgm:presLayoutVars>
          <dgm:bulletEnabled val="1"/>
        </dgm:presLayoutVars>
      </dgm:prSet>
      <dgm:spPr/>
    </dgm:pt>
    <dgm:pt modelId="{38977C97-1E0E-4E19-B158-D9F568C32BF2}" type="pres">
      <dgm:prSet presAssocID="{672D0682-0952-401E-B378-8866A3E3B41B}" presName="spaceBetweenRectangles" presStyleCnt="0"/>
      <dgm:spPr/>
    </dgm:pt>
    <dgm:pt modelId="{1F5A8955-D99A-4360-B08E-C7F0A8E08EFB}" type="pres">
      <dgm:prSet presAssocID="{B8B762BA-F828-4580-BED5-4CF4EE296020}" presName="parentLin" presStyleCnt="0"/>
      <dgm:spPr/>
    </dgm:pt>
    <dgm:pt modelId="{66FA17EE-D2D9-4B66-9C44-350920CB2C65}" type="pres">
      <dgm:prSet presAssocID="{B8B762BA-F828-4580-BED5-4CF4EE296020}" presName="parentLeftMargin" presStyleLbl="node1" presStyleIdx="0" presStyleCnt="3"/>
      <dgm:spPr/>
    </dgm:pt>
    <dgm:pt modelId="{CC490BF8-87A4-443F-BA6B-024261854F82}" type="pres">
      <dgm:prSet presAssocID="{B8B762BA-F828-4580-BED5-4CF4EE29602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054C6CA-97B6-4268-8A55-DA50B215FBE8}" type="pres">
      <dgm:prSet presAssocID="{B8B762BA-F828-4580-BED5-4CF4EE296020}" presName="negativeSpace" presStyleCnt="0"/>
      <dgm:spPr/>
    </dgm:pt>
    <dgm:pt modelId="{506BEE51-C51B-4552-A6FD-259BDAB4D30F}" type="pres">
      <dgm:prSet presAssocID="{B8B762BA-F828-4580-BED5-4CF4EE296020}" presName="childText" presStyleLbl="conFgAcc1" presStyleIdx="1" presStyleCnt="3">
        <dgm:presLayoutVars>
          <dgm:bulletEnabled val="1"/>
        </dgm:presLayoutVars>
      </dgm:prSet>
      <dgm:spPr/>
    </dgm:pt>
    <dgm:pt modelId="{724227EE-8398-4CF0-A14C-8B112E212AF0}" type="pres">
      <dgm:prSet presAssocID="{983961E7-8489-4856-85F6-27F1A9FD43B4}" presName="spaceBetweenRectangles" presStyleCnt="0"/>
      <dgm:spPr/>
    </dgm:pt>
    <dgm:pt modelId="{AC24B5DC-C570-4D1B-A21B-AF8A92CF43B1}" type="pres">
      <dgm:prSet presAssocID="{4F85966E-946D-413D-AA88-D0738A630EAF}" presName="parentLin" presStyleCnt="0"/>
      <dgm:spPr/>
    </dgm:pt>
    <dgm:pt modelId="{29039296-FC62-48D2-A9BB-0BFE36023B63}" type="pres">
      <dgm:prSet presAssocID="{4F85966E-946D-413D-AA88-D0738A630EAF}" presName="parentLeftMargin" presStyleLbl="node1" presStyleIdx="1" presStyleCnt="3"/>
      <dgm:spPr/>
    </dgm:pt>
    <dgm:pt modelId="{61E9BED9-9089-4B03-A8B5-FDFF3B2527E5}" type="pres">
      <dgm:prSet presAssocID="{4F85966E-946D-413D-AA88-D0738A630EA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7672A12-272A-4771-B932-655FA5329004}" type="pres">
      <dgm:prSet presAssocID="{4F85966E-946D-413D-AA88-D0738A630EAF}" presName="negativeSpace" presStyleCnt="0"/>
      <dgm:spPr/>
    </dgm:pt>
    <dgm:pt modelId="{AECB15D0-66F1-4264-9D89-F23D6D17EF63}" type="pres">
      <dgm:prSet presAssocID="{4F85966E-946D-413D-AA88-D0738A630EA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2B72D38-08B5-40A8-B30D-92438AFE9DAE}" type="presOf" srcId="{C05DA0CD-3D6A-44C9-9E8F-585140BE9D65}" destId="{D76E4A91-F5AC-477F-973A-FA924A0BB932}" srcOrd="0" destOrd="1" presId="urn:microsoft.com/office/officeart/2005/8/layout/list1"/>
    <dgm:cxn modelId="{17677B3B-D023-4F73-B019-A4AADF1C9410}" type="presOf" srcId="{2A032F4F-4337-40F4-A8F0-B206DCB8A72B}" destId="{506BEE51-C51B-4552-A6FD-259BDAB4D30F}" srcOrd="0" destOrd="0" presId="urn:microsoft.com/office/officeart/2005/8/layout/list1"/>
    <dgm:cxn modelId="{D521F75C-4650-45C5-8AFD-833B73F9FE3D}" srcId="{B8B762BA-F828-4580-BED5-4CF4EE296020}" destId="{2A032F4F-4337-40F4-A8F0-B206DCB8A72B}" srcOrd="0" destOrd="0" parTransId="{AFB3F174-837C-4DC9-AD22-6096CC46E1CE}" sibTransId="{94027B0D-4EF6-404A-8F9C-AE798773C89B}"/>
    <dgm:cxn modelId="{1D48BD6F-85EF-4C62-843D-14F541449AB7}" srcId="{745D92B9-7957-418D-9175-BE5DE6256740}" destId="{D24B288D-7A12-41EF-A941-34D289BA6E20}" srcOrd="0" destOrd="0" parTransId="{9557C636-F9B9-4F18-8F6E-BA13F04F57AB}" sibTransId="{50363EB4-7E27-4F28-B876-216BC0AF2159}"/>
    <dgm:cxn modelId="{853FE551-77FE-4934-B94E-702F06350229}" type="presOf" srcId="{B8B762BA-F828-4580-BED5-4CF4EE296020}" destId="{66FA17EE-D2D9-4B66-9C44-350920CB2C65}" srcOrd="0" destOrd="0" presId="urn:microsoft.com/office/officeart/2005/8/layout/list1"/>
    <dgm:cxn modelId="{A61CFF56-F75C-4877-AB67-E27DC9A03799}" type="presOf" srcId="{81948A7F-5546-471A-895D-DA041E8DD43C}" destId="{1F6326E1-1ECA-426A-91DE-5A832BC4C14F}" srcOrd="0" destOrd="0" presId="urn:microsoft.com/office/officeart/2005/8/layout/list1"/>
    <dgm:cxn modelId="{C83D897D-8425-40C2-899B-0B4ABFBE601D}" type="presOf" srcId="{D24B288D-7A12-41EF-A941-34D289BA6E20}" destId="{D76E4A91-F5AC-477F-973A-FA924A0BB932}" srcOrd="0" destOrd="0" presId="urn:microsoft.com/office/officeart/2005/8/layout/list1"/>
    <dgm:cxn modelId="{095F3983-FDF7-4531-B9BA-0AF63B841D93}" srcId="{81948A7F-5546-471A-895D-DA041E8DD43C}" destId="{745D92B9-7957-418D-9175-BE5DE6256740}" srcOrd="0" destOrd="0" parTransId="{AF5F496D-2A1F-4354-9974-121EA19C37E2}" sibTransId="{672D0682-0952-401E-B378-8866A3E3B41B}"/>
    <dgm:cxn modelId="{D68CF789-F888-4E8C-86CB-83F83E5E2612}" type="presOf" srcId="{43188C9C-7243-4F97-AE56-C201EC05EEBF}" destId="{AECB15D0-66F1-4264-9D89-F23D6D17EF63}" srcOrd="0" destOrd="0" presId="urn:microsoft.com/office/officeart/2005/8/layout/list1"/>
    <dgm:cxn modelId="{E81907A4-C138-4881-9D59-893772C5505A}" type="presOf" srcId="{B8B762BA-F828-4580-BED5-4CF4EE296020}" destId="{CC490BF8-87A4-443F-BA6B-024261854F82}" srcOrd="1" destOrd="0" presId="urn:microsoft.com/office/officeart/2005/8/layout/list1"/>
    <dgm:cxn modelId="{1DC5C0A9-92EE-4E7A-8999-CD2A81768F03}" srcId="{4F85966E-946D-413D-AA88-D0738A630EAF}" destId="{43188C9C-7243-4F97-AE56-C201EC05EEBF}" srcOrd="0" destOrd="0" parTransId="{6AE170CE-2DA1-4985-BEA0-58E5E9CCC755}" sibTransId="{E3B9C7E1-C91F-4349-9AA8-E8C73AF1C75D}"/>
    <dgm:cxn modelId="{FB1B14AA-C8C0-4694-9CA6-E564BD49666D}" type="presOf" srcId="{745D92B9-7957-418D-9175-BE5DE6256740}" destId="{ACDF0075-DBA3-43CA-B84C-3268423DE4E5}" srcOrd="1" destOrd="0" presId="urn:microsoft.com/office/officeart/2005/8/layout/list1"/>
    <dgm:cxn modelId="{359A8CB0-B041-406D-BC36-AE0E1B280EFE}" srcId="{81948A7F-5546-471A-895D-DA041E8DD43C}" destId="{4F85966E-946D-413D-AA88-D0738A630EAF}" srcOrd="2" destOrd="0" parTransId="{D5A68A33-E0CF-48DD-AF3E-B105D6F89F6F}" sibTransId="{898465D5-50EB-40BF-82D5-F0226A7BD2D7}"/>
    <dgm:cxn modelId="{CB763DB4-9F31-482C-B3EB-E8B1A0BE9BEC}" type="presOf" srcId="{4F85966E-946D-413D-AA88-D0738A630EAF}" destId="{29039296-FC62-48D2-A9BB-0BFE36023B63}" srcOrd="0" destOrd="0" presId="urn:microsoft.com/office/officeart/2005/8/layout/list1"/>
    <dgm:cxn modelId="{6DC6F5C1-0C97-4A8F-87F4-669C082AE0AE}" srcId="{B8B762BA-F828-4580-BED5-4CF4EE296020}" destId="{FC0D34E0-FA31-43FB-B5FF-F01CB3F5006D}" srcOrd="1" destOrd="0" parTransId="{15E765CD-A66C-43B1-BB74-1D1541174C40}" sibTransId="{31FCB14F-AE99-4EDD-A467-D4A42892294A}"/>
    <dgm:cxn modelId="{EDD5E6C3-3980-4C61-A60B-C88D5E78D92E}" srcId="{745D92B9-7957-418D-9175-BE5DE6256740}" destId="{C05DA0CD-3D6A-44C9-9E8F-585140BE9D65}" srcOrd="1" destOrd="0" parTransId="{25AFD1D7-F120-4C3D-AC73-4E5A3CCF33C6}" sibTransId="{F4F38187-C723-44FD-ACDC-163B9D068201}"/>
    <dgm:cxn modelId="{EA4D22CB-0272-4089-B578-EA7148C2AC6F}" type="presOf" srcId="{9B992E78-2CC5-4FA5-BE5D-996021C35BB3}" destId="{D76E4A91-F5AC-477F-973A-FA924A0BB932}" srcOrd="0" destOrd="2" presId="urn:microsoft.com/office/officeart/2005/8/layout/list1"/>
    <dgm:cxn modelId="{127891CD-705F-4449-946F-D1E173D6E60A}" srcId="{81948A7F-5546-471A-895D-DA041E8DD43C}" destId="{B8B762BA-F828-4580-BED5-4CF4EE296020}" srcOrd="1" destOrd="0" parTransId="{0234C423-E523-4BB4-9581-A342932DDE78}" sibTransId="{983961E7-8489-4856-85F6-27F1A9FD43B4}"/>
    <dgm:cxn modelId="{CB808FE0-DAE2-4C08-862D-A0C817F6D9AB}" type="presOf" srcId="{745D92B9-7957-418D-9175-BE5DE6256740}" destId="{30AB494B-0DD4-4A42-ADF1-05F36F074B8A}" srcOrd="0" destOrd="0" presId="urn:microsoft.com/office/officeart/2005/8/layout/list1"/>
    <dgm:cxn modelId="{80E431E5-483D-4048-B2B7-2BE69EDA0D02}" srcId="{745D92B9-7957-418D-9175-BE5DE6256740}" destId="{9B992E78-2CC5-4FA5-BE5D-996021C35BB3}" srcOrd="2" destOrd="0" parTransId="{C4CFF0E8-7F50-4263-B0B1-23B2ABA27DE9}" sibTransId="{F63D55D1-66C6-4240-ACDA-534D8A185920}"/>
    <dgm:cxn modelId="{758C5EEB-6E0B-44DA-9137-9B22E60F2B9A}" type="presOf" srcId="{4F85966E-946D-413D-AA88-D0738A630EAF}" destId="{61E9BED9-9089-4B03-A8B5-FDFF3B2527E5}" srcOrd="1" destOrd="0" presId="urn:microsoft.com/office/officeart/2005/8/layout/list1"/>
    <dgm:cxn modelId="{DFEB83FE-C4AB-485B-85FE-8D182B59A977}" type="presOf" srcId="{FC0D34E0-FA31-43FB-B5FF-F01CB3F5006D}" destId="{506BEE51-C51B-4552-A6FD-259BDAB4D30F}" srcOrd="0" destOrd="1" presId="urn:microsoft.com/office/officeart/2005/8/layout/list1"/>
    <dgm:cxn modelId="{557399C7-8D97-4C8D-9B59-3DE6BF8CDE6B}" type="presParOf" srcId="{1F6326E1-1ECA-426A-91DE-5A832BC4C14F}" destId="{471B3F53-0FC0-4665-B0DD-0E39CC58240A}" srcOrd="0" destOrd="0" presId="urn:microsoft.com/office/officeart/2005/8/layout/list1"/>
    <dgm:cxn modelId="{41C8213E-9350-44E9-A3A8-870DDFCCB1A6}" type="presParOf" srcId="{471B3F53-0FC0-4665-B0DD-0E39CC58240A}" destId="{30AB494B-0DD4-4A42-ADF1-05F36F074B8A}" srcOrd="0" destOrd="0" presId="urn:microsoft.com/office/officeart/2005/8/layout/list1"/>
    <dgm:cxn modelId="{0AD8ED15-C4C1-4FB6-97AF-9F0BA5A759D5}" type="presParOf" srcId="{471B3F53-0FC0-4665-B0DD-0E39CC58240A}" destId="{ACDF0075-DBA3-43CA-B84C-3268423DE4E5}" srcOrd="1" destOrd="0" presId="urn:microsoft.com/office/officeart/2005/8/layout/list1"/>
    <dgm:cxn modelId="{8B23BBAD-5DC2-4E27-99A3-823C097944F0}" type="presParOf" srcId="{1F6326E1-1ECA-426A-91DE-5A832BC4C14F}" destId="{B27164A1-EA9B-435D-867E-C580BA8DBD4A}" srcOrd="1" destOrd="0" presId="urn:microsoft.com/office/officeart/2005/8/layout/list1"/>
    <dgm:cxn modelId="{3ED4D974-16BC-4592-BB8D-880398C84B61}" type="presParOf" srcId="{1F6326E1-1ECA-426A-91DE-5A832BC4C14F}" destId="{D76E4A91-F5AC-477F-973A-FA924A0BB932}" srcOrd="2" destOrd="0" presId="urn:microsoft.com/office/officeart/2005/8/layout/list1"/>
    <dgm:cxn modelId="{AA2EFF2E-20CC-4CA4-9FDE-535C87A66FBB}" type="presParOf" srcId="{1F6326E1-1ECA-426A-91DE-5A832BC4C14F}" destId="{38977C97-1E0E-4E19-B158-D9F568C32BF2}" srcOrd="3" destOrd="0" presId="urn:microsoft.com/office/officeart/2005/8/layout/list1"/>
    <dgm:cxn modelId="{7E993BBF-DEF2-47E3-B6EF-FF9D7F61BD5E}" type="presParOf" srcId="{1F6326E1-1ECA-426A-91DE-5A832BC4C14F}" destId="{1F5A8955-D99A-4360-B08E-C7F0A8E08EFB}" srcOrd="4" destOrd="0" presId="urn:microsoft.com/office/officeart/2005/8/layout/list1"/>
    <dgm:cxn modelId="{9C276A1D-03EC-4BCA-9949-151F01E95FD8}" type="presParOf" srcId="{1F5A8955-D99A-4360-B08E-C7F0A8E08EFB}" destId="{66FA17EE-D2D9-4B66-9C44-350920CB2C65}" srcOrd="0" destOrd="0" presId="urn:microsoft.com/office/officeart/2005/8/layout/list1"/>
    <dgm:cxn modelId="{DBD82F42-77D5-4731-A2B1-D237D73D0104}" type="presParOf" srcId="{1F5A8955-D99A-4360-B08E-C7F0A8E08EFB}" destId="{CC490BF8-87A4-443F-BA6B-024261854F82}" srcOrd="1" destOrd="0" presId="urn:microsoft.com/office/officeart/2005/8/layout/list1"/>
    <dgm:cxn modelId="{9F00D5E6-DB69-42E0-AF9E-F70E4F29323D}" type="presParOf" srcId="{1F6326E1-1ECA-426A-91DE-5A832BC4C14F}" destId="{D054C6CA-97B6-4268-8A55-DA50B215FBE8}" srcOrd="5" destOrd="0" presId="urn:microsoft.com/office/officeart/2005/8/layout/list1"/>
    <dgm:cxn modelId="{90846424-946E-412A-9C60-8B2C3AED1F1A}" type="presParOf" srcId="{1F6326E1-1ECA-426A-91DE-5A832BC4C14F}" destId="{506BEE51-C51B-4552-A6FD-259BDAB4D30F}" srcOrd="6" destOrd="0" presId="urn:microsoft.com/office/officeart/2005/8/layout/list1"/>
    <dgm:cxn modelId="{170C76E6-E6B6-4B53-8336-646394073520}" type="presParOf" srcId="{1F6326E1-1ECA-426A-91DE-5A832BC4C14F}" destId="{724227EE-8398-4CF0-A14C-8B112E212AF0}" srcOrd="7" destOrd="0" presId="urn:microsoft.com/office/officeart/2005/8/layout/list1"/>
    <dgm:cxn modelId="{91E51156-35FD-4D04-A4E9-40160ED36BEA}" type="presParOf" srcId="{1F6326E1-1ECA-426A-91DE-5A832BC4C14F}" destId="{AC24B5DC-C570-4D1B-A21B-AF8A92CF43B1}" srcOrd="8" destOrd="0" presId="urn:microsoft.com/office/officeart/2005/8/layout/list1"/>
    <dgm:cxn modelId="{74B42E1A-DFEB-463F-A69A-7F1B482A3867}" type="presParOf" srcId="{AC24B5DC-C570-4D1B-A21B-AF8A92CF43B1}" destId="{29039296-FC62-48D2-A9BB-0BFE36023B63}" srcOrd="0" destOrd="0" presId="urn:microsoft.com/office/officeart/2005/8/layout/list1"/>
    <dgm:cxn modelId="{ACD239B0-EAA6-4329-BE38-86B85BA1C15A}" type="presParOf" srcId="{AC24B5DC-C570-4D1B-A21B-AF8A92CF43B1}" destId="{61E9BED9-9089-4B03-A8B5-FDFF3B2527E5}" srcOrd="1" destOrd="0" presId="urn:microsoft.com/office/officeart/2005/8/layout/list1"/>
    <dgm:cxn modelId="{7D9AED48-E4FE-45CE-8733-44A69D136020}" type="presParOf" srcId="{1F6326E1-1ECA-426A-91DE-5A832BC4C14F}" destId="{27672A12-272A-4771-B932-655FA5329004}" srcOrd="9" destOrd="0" presId="urn:microsoft.com/office/officeart/2005/8/layout/list1"/>
    <dgm:cxn modelId="{9B847905-B20B-45CC-A150-4A334A84EBE7}" type="presParOf" srcId="{1F6326E1-1ECA-426A-91DE-5A832BC4C14F}" destId="{AECB15D0-66F1-4264-9D89-F23D6D17EF6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515353-786E-4FFB-B345-67DF6D6F26E8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D76785CB-5764-479F-8A9E-C759FAF605B7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Yhteistoiminta Yhdyskuntaseuraamustoimiston kanssa</a:t>
          </a:r>
        </a:p>
      </dgm:t>
    </dgm:pt>
    <dgm:pt modelId="{800107BF-DD69-42B3-9205-1BB8CF415B08}" type="parTrans" cxnId="{FEA78683-4041-41D0-964E-7A60BC4FE39C}">
      <dgm:prSet/>
      <dgm:spPr/>
      <dgm:t>
        <a:bodyPr/>
        <a:lstStyle/>
        <a:p>
          <a:endParaRPr lang="fi-FI" sz="2000"/>
        </a:p>
      </dgm:t>
    </dgm:pt>
    <dgm:pt modelId="{153525A8-E605-4B32-A2BE-41A88FF5E82D}" type="sibTrans" cxnId="{FEA78683-4041-41D0-964E-7A60BC4FE39C}">
      <dgm:prSet/>
      <dgm:spPr/>
      <dgm:t>
        <a:bodyPr/>
        <a:lstStyle/>
        <a:p>
          <a:endParaRPr lang="fi-FI"/>
        </a:p>
      </dgm:t>
    </dgm:pt>
    <dgm:pt modelId="{2E00C11B-B686-4211-AFC0-8D3C57EDDBAF}">
      <dgm:prSet phldrT="[Teksti]"/>
      <dgm:spPr/>
      <dgm:t>
        <a:bodyPr/>
        <a:lstStyle/>
        <a:p>
          <a:r>
            <a:rPr lang="fi-FI" dirty="0">
              <a:latin typeface="Arial"/>
              <a:cs typeface="Arial"/>
            </a:rPr>
            <a:t>Tutkintavankeus, lyhtyaikais- ja sakkovankeus</a:t>
          </a:r>
        </a:p>
      </dgm:t>
    </dgm:pt>
    <dgm:pt modelId="{B11B4368-0A36-423C-91DF-1D86F15ED6BB}" type="parTrans" cxnId="{A78DD316-9EA1-43B2-A0AB-ACF782487E81}">
      <dgm:prSet/>
      <dgm:spPr/>
      <dgm:t>
        <a:bodyPr/>
        <a:lstStyle/>
        <a:p>
          <a:endParaRPr lang="fi-FI" sz="2000"/>
        </a:p>
      </dgm:t>
    </dgm:pt>
    <dgm:pt modelId="{CCDA5ADE-9D81-4C16-BC2E-94156D595F2A}" type="sibTrans" cxnId="{A78DD316-9EA1-43B2-A0AB-ACF782487E81}">
      <dgm:prSet/>
      <dgm:spPr/>
      <dgm:t>
        <a:bodyPr/>
        <a:lstStyle/>
        <a:p>
          <a:endParaRPr lang="fi-FI"/>
        </a:p>
      </dgm:t>
    </dgm:pt>
    <dgm:pt modelId="{D230DF34-F066-4520-88EA-317737321AF2}">
      <dgm:prSet phldrT="[Teksti]"/>
      <dgm:spPr/>
      <dgm:t>
        <a:bodyPr/>
        <a:lstStyle/>
        <a:p>
          <a:r>
            <a:rPr lang="fi-FI" dirty="0">
              <a:latin typeface="Arial" panose="020B0604020202020204" pitchFamily="34" charset="0"/>
              <a:cs typeface="Arial" panose="020B0604020202020204" pitchFamily="34" charset="0"/>
            </a:rPr>
            <a:t>Tieto rikosseuraamustyöntekijän yhteydenotolla</a:t>
          </a:r>
        </a:p>
      </dgm:t>
    </dgm:pt>
    <dgm:pt modelId="{2C4ACAED-248F-4DB0-9B4D-A867BAF1BF45}" type="parTrans" cxnId="{840A584E-5CEA-442A-91D0-D2C02CF0E729}">
      <dgm:prSet/>
      <dgm:spPr/>
      <dgm:t>
        <a:bodyPr/>
        <a:lstStyle/>
        <a:p>
          <a:endParaRPr lang="fi-FI" sz="2000"/>
        </a:p>
      </dgm:t>
    </dgm:pt>
    <dgm:pt modelId="{FDE99F82-6B74-487F-8776-19B33FC38C99}" type="sibTrans" cxnId="{840A584E-5CEA-442A-91D0-D2C02CF0E729}">
      <dgm:prSet/>
      <dgm:spPr/>
      <dgm:t>
        <a:bodyPr/>
        <a:lstStyle/>
        <a:p>
          <a:endParaRPr lang="fi-FI"/>
        </a:p>
      </dgm:t>
    </dgm:pt>
    <dgm:pt modelId="{424A79A5-FB5E-4EF0-ACE9-2D9873AD0E3E}">
      <dgm:prSet phldrT="[Teksti]"/>
      <dgm:spPr/>
      <dgm:t>
        <a:bodyPr/>
        <a:lstStyle/>
        <a:p>
          <a:endParaRPr lang="fi-FI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B2293-35D6-4C35-A0C7-6ED123BA45E1}" type="parTrans" cxnId="{4936AF18-F20E-4644-8B85-84BC41302A10}">
      <dgm:prSet/>
      <dgm:spPr/>
      <dgm:t>
        <a:bodyPr/>
        <a:lstStyle/>
        <a:p>
          <a:endParaRPr lang="fi-FI" sz="2000"/>
        </a:p>
      </dgm:t>
    </dgm:pt>
    <dgm:pt modelId="{AA0EDDE9-31DB-4568-80A8-FF250840D993}" type="sibTrans" cxnId="{4936AF18-F20E-4644-8B85-84BC41302A10}">
      <dgm:prSet/>
      <dgm:spPr/>
      <dgm:t>
        <a:bodyPr/>
        <a:lstStyle/>
        <a:p>
          <a:endParaRPr lang="fi-FI"/>
        </a:p>
      </dgm:t>
    </dgm:pt>
    <dgm:pt modelId="{A79A5EB9-80C1-43FA-A255-9927C52132C8}">
      <dgm:prSet phldrT="[Teksti]"/>
      <dgm:spPr/>
      <dgm:t>
        <a:bodyPr/>
        <a:lstStyle/>
        <a:p>
          <a:r>
            <a:rPr lang="fi-FI" dirty="0">
              <a:latin typeface="Arial"/>
              <a:cs typeface="Arial"/>
            </a:rPr>
            <a:t>Vankeudesta vapauteen</a:t>
          </a:r>
        </a:p>
      </dgm:t>
    </dgm:pt>
    <dgm:pt modelId="{9AC00F3F-3375-4038-964D-7613FE4EBC80}" type="parTrans" cxnId="{245B290F-AFD1-4D0E-8005-6281482204AC}">
      <dgm:prSet/>
      <dgm:spPr/>
      <dgm:t>
        <a:bodyPr/>
        <a:lstStyle/>
        <a:p>
          <a:endParaRPr lang="fi-FI" sz="2000"/>
        </a:p>
      </dgm:t>
    </dgm:pt>
    <dgm:pt modelId="{CA62CD4B-B368-478B-9EE2-32143F8630CB}" type="sibTrans" cxnId="{245B290F-AFD1-4D0E-8005-6281482204AC}">
      <dgm:prSet/>
      <dgm:spPr/>
      <dgm:t>
        <a:bodyPr/>
        <a:lstStyle/>
        <a:p>
          <a:endParaRPr lang="fi-FI"/>
        </a:p>
      </dgm:t>
    </dgm:pt>
    <dgm:pt modelId="{DF625C95-BF8A-4164-BC73-01616EBE9422}">
      <dgm:prSet phldrT="[Teksti]"/>
      <dgm:spPr/>
      <dgm:t>
        <a:bodyPr/>
        <a:lstStyle/>
        <a:p>
          <a:r>
            <a:rPr lang="fi-FI" b="0" i="0" u="none" dirty="0">
              <a:latin typeface="Arial"/>
              <a:cs typeface="Arial"/>
            </a:rPr>
            <a:t>Yhtenevä vapauttamissuunnitelma ja asiakassuunnitelma </a:t>
          </a:r>
          <a:endParaRPr lang="fi-FI" dirty="0">
            <a:latin typeface="Arial"/>
            <a:cs typeface="Arial"/>
          </a:endParaRPr>
        </a:p>
      </dgm:t>
    </dgm:pt>
    <dgm:pt modelId="{C995D359-D015-4740-AEC1-E14DB88A613A}" type="parTrans" cxnId="{C16CD45B-4B0A-4796-A86C-91EAB3233FF7}">
      <dgm:prSet/>
      <dgm:spPr/>
      <dgm:t>
        <a:bodyPr/>
        <a:lstStyle/>
        <a:p>
          <a:endParaRPr lang="fi-FI" sz="2000"/>
        </a:p>
      </dgm:t>
    </dgm:pt>
    <dgm:pt modelId="{529B2232-49A9-4CFB-95F1-FCBD8FA41B03}" type="sibTrans" cxnId="{C16CD45B-4B0A-4796-A86C-91EAB3233FF7}">
      <dgm:prSet/>
      <dgm:spPr/>
      <dgm:t>
        <a:bodyPr/>
        <a:lstStyle/>
        <a:p>
          <a:endParaRPr lang="fi-FI"/>
        </a:p>
      </dgm:t>
    </dgm:pt>
    <dgm:pt modelId="{513455DE-A602-477A-B168-C64986F59299}">
      <dgm:prSet phldrT="[Teksti]"/>
      <dgm:spPr/>
      <dgm:t>
        <a:bodyPr/>
        <a:lstStyle/>
        <a:p>
          <a:r>
            <a:rPr lang="fi-FI" b="0" i="0" u="none" dirty="0">
              <a:latin typeface="Arial" panose="020B0604020202020204" pitchFamily="34" charset="0"/>
              <a:cs typeface="Arial" panose="020B0604020202020204" pitchFamily="34" charset="0"/>
            </a:rPr>
            <a:t>Yhtenevät suunnitelmat, työparius ja työnjako</a:t>
          </a:r>
          <a:endParaRPr lang="fi-FI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B00581-9419-4BEC-91A5-35C43D7805FE}" type="parTrans" cxnId="{60459203-90BB-45B4-B01A-0DB813B64AF7}">
      <dgm:prSet/>
      <dgm:spPr/>
      <dgm:t>
        <a:bodyPr/>
        <a:lstStyle/>
        <a:p>
          <a:endParaRPr lang="fi-FI"/>
        </a:p>
      </dgm:t>
    </dgm:pt>
    <dgm:pt modelId="{B023198C-0473-48BC-95AB-A70F46F24FB5}" type="sibTrans" cxnId="{60459203-90BB-45B4-B01A-0DB813B64AF7}">
      <dgm:prSet/>
      <dgm:spPr/>
      <dgm:t>
        <a:bodyPr/>
        <a:lstStyle/>
        <a:p>
          <a:endParaRPr lang="fi-FI"/>
        </a:p>
      </dgm:t>
    </dgm:pt>
    <dgm:pt modelId="{6AC7A5E6-9317-4CBA-9E3A-4346CFE1FE2E}">
      <dgm:prSet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Tieto vankiloiden erityisohjaajien yhteydenotolla tai ennen tuomiota siviiliarvioinnista </a:t>
          </a:r>
          <a:endParaRPr lang="fi-FI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7545D-8E8D-40B9-8F03-85CD3258BACE}" type="parTrans" cxnId="{BFACE378-CE16-445A-89BD-B2961943ECCC}">
      <dgm:prSet/>
      <dgm:spPr/>
      <dgm:t>
        <a:bodyPr/>
        <a:lstStyle/>
        <a:p>
          <a:endParaRPr lang="fi-FI"/>
        </a:p>
      </dgm:t>
    </dgm:pt>
    <dgm:pt modelId="{EF680D00-A7F3-4D70-96AF-F6F7E1436CEB}" type="sibTrans" cxnId="{BFACE378-CE16-445A-89BD-B2961943ECCC}">
      <dgm:prSet/>
      <dgm:spPr/>
      <dgm:t>
        <a:bodyPr/>
        <a:lstStyle/>
        <a:p>
          <a:endParaRPr lang="fi-FI"/>
        </a:p>
      </dgm:t>
    </dgm:pt>
    <dgm:pt modelId="{A55F7923-4715-4143-8FE1-1F82446E009D}">
      <dgm:prSet phldrT="[Teksti]"/>
      <dgm:spPr/>
      <dgm:t>
        <a:bodyPr/>
        <a:lstStyle/>
        <a:p>
          <a:pPr rtl="0"/>
          <a:r>
            <a:rPr lang="fi-FI" b="0" i="0" u="none" dirty="0">
              <a:latin typeface="Arial"/>
              <a:cs typeface="Arial"/>
            </a:rPr>
            <a:t>Pitkäaikaisvankeus (yli 8kk tuomio), vapautuminen asunnottomana: </a:t>
          </a:r>
          <a:r>
            <a:rPr lang="fi-FI" b="1" i="0" u="none" dirty="0">
              <a:latin typeface="Arial"/>
              <a:cs typeface="Arial"/>
            </a:rPr>
            <a:t>Vankisosiaalityö</a:t>
          </a:r>
          <a:r>
            <a:rPr lang="fi-FI" b="0" i="0" dirty="0">
              <a:latin typeface="Arial"/>
              <a:cs typeface="Arial"/>
            </a:rPr>
            <a:t>​​</a:t>
          </a:r>
          <a:r>
            <a:rPr lang="fi-FI" dirty="0">
              <a:latin typeface="Arial"/>
              <a:cs typeface="Arial"/>
            </a:rPr>
            <a:t> (ei koske jälkihuoltoa)</a:t>
          </a:r>
        </a:p>
      </dgm:t>
    </dgm:pt>
    <dgm:pt modelId="{707AC10C-4304-46D5-90E2-9B93E3B632A0}" type="parTrans" cxnId="{C2CA6B03-2BEE-4804-8DA3-843BF30C7EEE}">
      <dgm:prSet/>
      <dgm:spPr/>
      <dgm:t>
        <a:bodyPr/>
        <a:lstStyle/>
        <a:p>
          <a:endParaRPr lang="fi-FI"/>
        </a:p>
      </dgm:t>
    </dgm:pt>
    <dgm:pt modelId="{AD597D8E-3B48-4191-BD28-2BD43A27CC19}" type="sibTrans" cxnId="{C2CA6B03-2BEE-4804-8DA3-843BF30C7EEE}">
      <dgm:prSet/>
      <dgm:spPr/>
      <dgm:t>
        <a:bodyPr/>
        <a:lstStyle/>
        <a:p>
          <a:endParaRPr lang="fi-FI"/>
        </a:p>
      </dgm:t>
    </dgm:pt>
    <dgm:pt modelId="{24CE9AEE-ECD9-4C8C-993E-9B789183D636}">
      <dgm:prSet phldrT="[Teksti]"/>
      <dgm:spPr/>
      <dgm:t>
        <a:bodyPr/>
        <a:lstStyle/>
        <a:p>
          <a:r>
            <a:rPr lang="fi-FI" b="0" i="0" u="none" dirty="0">
              <a:latin typeface="Arial"/>
              <a:cs typeface="Arial"/>
            </a:rPr>
            <a:t>Siviiliarviointi, Yhdyskuntaseuraamustoimisto</a:t>
          </a:r>
          <a:r>
            <a:rPr lang="fi-FI" b="0" i="0" dirty="0">
              <a:latin typeface="Arial"/>
              <a:cs typeface="Arial"/>
            </a:rPr>
            <a:t>​</a:t>
          </a:r>
          <a:br>
            <a:rPr lang="fi-FI" b="0" i="0" dirty="0">
              <a:latin typeface="Arial"/>
              <a:cs typeface="Arial"/>
            </a:rPr>
          </a:br>
          <a:r>
            <a:rPr lang="fi-FI" b="0" i="0" u="none" dirty="0">
              <a:latin typeface="Arial"/>
              <a:cs typeface="Arial"/>
            </a:rPr>
            <a:t>Vankiarviointi ja sijoittelu, </a:t>
          </a:r>
          <a:r>
            <a:rPr lang="fi-FI" b="0" i="0" dirty="0">
              <a:latin typeface="Arial"/>
              <a:cs typeface="Arial"/>
            </a:rPr>
            <a:t>​</a:t>
          </a:r>
          <a:r>
            <a:rPr lang="fi-FI" b="0" i="0" u="none" dirty="0">
              <a:latin typeface="Arial"/>
              <a:cs typeface="Arial"/>
            </a:rPr>
            <a:t>Asiakasarviointiyksikkö</a:t>
          </a:r>
          <a:endParaRPr lang="fi-FI" dirty="0">
            <a:latin typeface="Arial"/>
            <a:cs typeface="Arial"/>
          </a:endParaRPr>
        </a:p>
      </dgm:t>
    </dgm:pt>
    <dgm:pt modelId="{E5080B63-F660-485E-832C-EBDBC97B2323}" type="parTrans" cxnId="{18EF7810-75A4-4CCC-BFF3-3CAFA01CF77E}">
      <dgm:prSet/>
      <dgm:spPr/>
      <dgm:t>
        <a:bodyPr/>
        <a:lstStyle/>
        <a:p>
          <a:endParaRPr lang="fi-FI"/>
        </a:p>
      </dgm:t>
    </dgm:pt>
    <dgm:pt modelId="{EE804776-7D60-48B9-A793-24881E548445}" type="sibTrans" cxnId="{18EF7810-75A4-4CCC-BFF3-3CAFA01CF77E}">
      <dgm:prSet/>
      <dgm:spPr/>
      <dgm:t>
        <a:bodyPr/>
        <a:lstStyle/>
        <a:p>
          <a:endParaRPr lang="fi-FI"/>
        </a:p>
      </dgm:t>
    </dgm:pt>
    <dgm:pt modelId="{7BA86302-6FD1-4E5F-BBE7-30DDB465B4F2}">
      <dgm:prSet phldrT="[Teksti]"/>
      <dgm:spPr/>
      <dgm:t>
        <a:bodyPr/>
        <a:lstStyle/>
        <a:p>
          <a:pPr rtl="0"/>
          <a:r>
            <a:rPr lang="fi-FI" b="0" i="0" u="none" dirty="0">
              <a:latin typeface="Arial"/>
              <a:cs typeface="Arial"/>
            </a:rPr>
            <a:t>Yhtenevä asiakassuunnitelma ja rangaistusajan suunnitelma</a:t>
          </a:r>
          <a:endParaRPr lang="fi-FI" b="0" i="0" dirty="0">
            <a:latin typeface="Arial"/>
            <a:cs typeface="Arial"/>
          </a:endParaRPr>
        </a:p>
      </dgm:t>
    </dgm:pt>
    <dgm:pt modelId="{26D634AC-605F-4CD9-9EC6-37A48A87FF62}" type="parTrans" cxnId="{C67845B6-7EC6-47B0-A1E9-2818B282EF49}">
      <dgm:prSet/>
      <dgm:spPr/>
      <dgm:t>
        <a:bodyPr/>
        <a:lstStyle/>
        <a:p>
          <a:endParaRPr lang="fi-FI"/>
        </a:p>
      </dgm:t>
    </dgm:pt>
    <dgm:pt modelId="{6518BD98-4ACF-4180-9332-DD936E5C5EFE}" type="sibTrans" cxnId="{C67845B6-7EC6-47B0-A1E9-2818B282EF49}">
      <dgm:prSet/>
      <dgm:spPr/>
      <dgm:t>
        <a:bodyPr/>
        <a:lstStyle/>
        <a:p>
          <a:endParaRPr lang="fi-FI"/>
        </a:p>
      </dgm:t>
    </dgm:pt>
    <dgm:pt modelId="{8CD91651-3FD1-4D02-8BEB-EFE26342D233}">
      <dgm:prSet phldr="0"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 Sakkojen muunto päihdekuntoutukseksi​</a:t>
          </a:r>
          <a:endParaRPr lang="en-US" dirty="0">
            <a:latin typeface="Arial"/>
            <a:cs typeface="Arial"/>
          </a:endParaRPr>
        </a:p>
      </dgm:t>
    </dgm:pt>
    <dgm:pt modelId="{77D6C0F0-2898-46D8-9713-11C24AF40CFD}" type="parTrans" cxnId="{DBA5D6CB-1F2E-403E-A7BB-26C142C5CAC5}">
      <dgm:prSet/>
      <dgm:spPr/>
      <dgm:t>
        <a:bodyPr/>
        <a:lstStyle/>
        <a:p>
          <a:endParaRPr lang="fi-FI"/>
        </a:p>
      </dgm:t>
    </dgm:pt>
    <dgm:pt modelId="{F34F62CD-BFC3-4F9E-991D-F10E0AE0AD27}" type="sibTrans" cxnId="{DBA5D6CB-1F2E-403E-A7BB-26C142C5CAC5}">
      <dgm:prSet/>
      <dgm:spPr/>
      <dgm:t>
        <a:bodyPr/>
        <a:lstStyle/>
        <a:p>
          <a:endParaRPr lang="fi-FI"/>
        </a:p>
      </dgm:t>
    </dgm:pt>
    <dgm:pt modelId="{8F84A145-0D4C-4C60-9D55-5E57567CB749}">
      <dgm:prSet phldr="0"/>
      <dgm:spPr/>
      <dgm:t>
        <a:bodyPr/>
        <a:lstStyle/>
        <a:p>
          <a:pPr rtl="0"/>
          <a:r>
            <a:rPr lang="fi-FI" b="0" i="0" dirty="0">
              <a:latin typeface="Arial"/>
              <a:cs typeface="Arial"/>
            </a:rPr>
            <a:t>Aktiivinen työskentely myös vankeuden aikana​</a:t>
          </a:r>
          <a:endParaRPr lang="en-US" dirty="0">
            <a:latin typeface="Arial"/>
            <a:cs typeface="Arial"/>
          </a:endParaRPr>
        </a:p>
      </dgm:t>
    </dgm:pt>
    <dgm:pt modelId="{802FB510-DB1A-48A3-93FD-9A8B4B16D040}" type="parTrans" cxnId="{B3FD4195-F83E-4C1A-A919-A3DB4D63D690}">
      <dgm:prSet/>
      <dgm:spPr/>
      <dgm:t>
        <a:bodyPr/>
        <a:lstStyle/>
        <a:p>
          <a:endParaRPr lang="fi-FI"/>
        </a:p>
      </dgm:t>
    </dgm:pt>
    <dgm:pt modelId="{0EFAE523-8020-4F28-A257-F7B512C717FA}" type="sibTrans" cxnId="{B3FD4195-F83E-4C1A-A919-A3DB4D63D690}">
      <dgm:prSet/>
      <dgm:spPr/>
      <dgm:t>
        <a:bodyPr/>
        <a:lstStyle/>
        <a:p>
          <a:endParaRPr lang="fi-FI"/>
        </a:p>
      </dgm:t>
    </dgm:pt>
    <dgm:pt modelId="{7896A342-769F-4F09-8B44-7B5A08983E9C}" type="pres">
      <dgm:prSet presAssocID="{87515353-786E-4FFB-B345-67DF6D6F26E8}" presName="linear" presStyleCnt="0">
        <dgm:presLayoutVars>
          <dgm:dir/>
          <dgm:animLvl val="lvl"/>
          <dgm:resizeHandles val="exact"/>
        </dgm:presLayoutVars>
      </dgm:prSet>
      <dgm:spPr/>
    </dgm:pt>
    <dgm:pt modelId="{53CBC33E-E253-4886-9D08-315DA952D0EB}" type="pres">
      <dgm:prSet presAssocID="{D76785CB-5764-479F-8A9E-C759FAF605B7}" presName="parentLin" presStyleCnt="0"/>
      <dgm:spPr/>
    </dgm:pt>
    <dgm:pt modelId="{7CAEE330-1D27-43F6-B4E0-03C0C42AE5BF}" type="pres">
      <dgm:prSet presAssocID="{D76785CB-5764-479F-8A9E-C759FAF605B7}" presName="parentLeftMargin" presStyleLbl="node1" presStyleIdx="0" presStyleCnt="4"/>
      <dgm:spPr/>
    </dgm:pt>
    <dgm:pt modelId="{430BB390-6F1A-4509-8C88-E1EE94052298}" type="pres">
      <dgm:prSet presAssocID="{D76785CB-5764-479F-8A9E-C759FAF605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722853-B123-44FB-A2E7-C08015EAD71E}" type="pres">
      <dgm:prSet presAssocID="{D76785CB-5764-479F-8A9E-C759FAF605B7}" presName="negativeSpace" presStyleCnt="0"/>
      <dgm:spPr/>
    </dgm:pt>
    <dgm:pt modelId="{4266A517-8CD2-4F22-A2C9-98E5C91E1AA8}" type="pres">
      <dgm:prSet presAssocID="{D76785CB-5764-479F-8A9E-C759FAF605B7}" presName="childText" presStyleLbl="conFgAcc1" presStyleIdx="0" presStyleCnt="4">
        <dgm:presLayoutVars>
          <dgm:bulletEnabled val="1"/>
        </dgm:presLayoutVars>
      </dgm:prSet>
      <dgm:spPr/>
    </dgm:pt>
    <dgm:pt modelId="{9188AF7C-F224-47E6-B6A3-E63D5284C1AA}" type="pres">
      <dgm:prSet presAssocID="{153525A8-E605-4B32-A2BE-41A88FF5E82D}" presName="spaceBetweenRectangles" presStyleCnt="0"/>
      <dgm:spPr/>
    </dgm:pt>
    <dgm:pt modelId="{68063CDA-4B38-47FD-A78A-AE40B8C78369}" type="pres">
      <dgm:prSet presAssocID="{2E00C11B-B686-4211-AFC0-8D3C57EDDBAF}" presName="parentLin" presStyleCnt="0"/>
      <dgm:spPr/>
    </dgm:pt>
    <dgm:pt modelId="{779C4D56-F24C-49C6-8F6D-8EE522690129}" type="pres">
      <dgm:prSet presAssocID="{2E00C11B-B686-4211-AFC0-8D3C57EDDBAF}" presName="parentLeftMargin" presStyleLbl="node1" presStyleIdx="0" presStyleCnt="4"/>
      <dgm:spPr/>
    </dgm:pt>
    <dgm:pt modelId="{BD9A89D6-60DF-428D-8733-6D59FC586844}" type="pres">
      <dgm:prSet presAssocID="{2E00C11B-B686-4211-AFC0-8D3C57EDDBA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4173585-D9DC-41E5-A6EA-6247FFA891A6}" type="pres">
      <dgm:prSet presAssocID="{2E00C11B-B686-4211-AFC0-8D3C57EDDBAF}" presName="negativeSpace" presStyleCnt="0"/>
      <dgm:spPr/>
    </dgm:pt>
    <dgm:pt modelId="{36324BCA-6982-41E2-B0AA-0BA887E3A105}" type="pres">
      <dgm:prSet presAssocID="{2E00C11B-B686-4211-AFC0-8D3C57EDDBAF}" presName="childText" presStyleLbl="conFgAcc1" presStyleIdx="1" presStyleCnt="4">
        <dgm:presLayoutVars>
          <dgm:bulletEnabled val="1"/>
        </dgm:presLayoutVars>
      </dgm:prSet>
      <dgm:spPr/>
    </dgm:pt>
    <dgm:pt modelId="{1C824287-EFFF-4F71-A5BA-467FBCD0F783}" type="pres">
      <dgm:prSet presAssocID="{CCDA5ADE-9D81-4C16-BC2E-94156D595F2A}" presName="spaceBetweenRectangles" presStyleCnt="0"/>
      <dgm:spPr/>
    </dgm:pt>
    <dgm:pt modelId="{79A56F0E-2AA8-45C1-85BD-4D6ADFB0CE2B}" type="pres">
      <dgm:prSet presAssocID="{24CE9AEE-ECD9-4C8C-993E-9B789183D636}" presName="parentLin" presStyleCnt="0"/>
      <dgm:spPr/>
    </dgm:pt>
    <dgm:pt modelId="{C47AF49C-6A70-4F2F-B3D1-C6DA81BF1435}" type="pres">
      <dgm:prSet presAssocID="{24CE9AEE-ECD9-4C8C-993E-9B789183D636}" presName="parentLeftMargin" presStyleLbl="node1" presStyleIdx="1" presStyleCnt="4"/>
      <dgm:spPr/>
    </dgm:pt>
    <dgm:pt modelId="{458A3368-546A-4549-B4A8-4A11817C4A35}" type="pres">
      <dgm:prSet presAssocID="{24CE9AEE-ECD9-4C8C-993E-9B789183D63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9ADE4A1-4B0F-46E1-88DF-5341E623654C}" type="pres">
      <dgm:prSet presAssocID="{24CE9AEE-ECD9-4C8C-993E-9B789183D636}" presName="negativeSpace" presStyleCnt="0"/>
      <dgm:spPr/>
    </dgm:pt>
    <dgm:pt modelId="{702CBF90-DC8C-41DC-A62B-3E8910F6380A}" type="pres">
      <dgm:prSet presAssocID="{24CE9AEE-ECD9-4C8C-993E-9B789183D636}" presName="childText" presStyleLbl="conFgAcc1" presStyleIdx="2" presStyleCnt="4">
        <dgm:presLayoutVars>
          <dgm:bulletEnabled val="1"/>
        </dgm:presLayoutVars>
      </dgm:prSet>
      <dgm:spPr/>
    </dgm:pt>
    <dgm:pt modelId="{535CE7AA-2DA4-4BD3-B6B4-727343E10732}" type="pres">
      <dgm:prSet presAssocID="{EE804776-7D60-48B9-A793-24881E548445}" presName="spaceBetweenRectangles" presStyleCnt="0"/>
      <dgm:spPr/>
    </dgm:pt>
    <dgm:pt modelId="{A497A1C9-5F76-43CD-A743-3FAE5E87EC75}" type="pres">
      <dgm:prSet presAssocID="{A79A5EB9-80C1-43FA-A255-9927C52132C8}" presName="parentLin" presStyleCnt="0"/>
      <dgm:spPr/>
    </dgm:pt>
    <dgm:pt modelId="{AA82E14F-91CC-4E41-BDE4-F1FE48841B8D}" type="pres">
      <dgm:prSet presAssocID="{A79A5EB9-80C1-43FA-A255-9927C52132C8}" presName="parentLeftMargin" presStyleLbl="node1" presStyleIdx="2" presStyleCnt="4"/>
      <dgm:spPr/>
    </dgm:pt>
    <dgm:pt modelId="{C942D90B-74EB-40EC-ABF2-B11E6E0E4FC9}" type="pres">
      <dgm:prSet presAssocID="{A79A5EB9-80C1-43FA-A255-9927C52132C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266D3E6-D19B-495A-A38A-EFA463DD755B}" type="pres">
      <dgm:prSet presAssocID="{A79A5EB9-80C1-43FA-A255-9927C52132C8}" presName="negativeSpace" presStyleCnt="0"/>
      <dgm:spPr/>
    </dgm:pt>
    <dgm:pt modelId="{85BE59C3-C93B-4DEC-AEAF-2A5C64696CC7}" type="pres">
      <dgm:prSet presAssocID="{A79A5EB9-80C1-43FA-A255-9927C52132C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25C2701-F119-47A3-99C6-204DF6DDBF5C}" type="presOf" srcId="{2E00C11B-B686-4211-AFC0-8D3C57EDDBAF}" destId="{779C4D56-F24C-49C6-8F6D-8EE522690129}" srcOrd="0" destOrd="0" presId="urn:microsoft.com/office/officeart/2005/8/layout/list1"/>
    <dgm:cxn modelId="{C2CA6B03-2BEE-4804-8DA3-843BF30C7EEE}" srcId="{A79A5EB9-80C1-43FA-A255-9927C52132C8}" destId="{A55F7923-4715-4143-8FE1-1F82446E009D}" srcOrd="1" destOrd="0" parTransId="{707AC10C-4304-46D5-90E2-9B93E3B632A0}" sibTransId="{AD597D8E-3B48-4191-BD28-2BD43A27CC19}"/>
    <dgm:cxn modelId="{60459203-90BB-45B4-B01A-0DB813B64AF7}" srcId="{D76785CB-5764-479F-8A9E-C759FAF605B7}" destId="{513455DE-A602-477A-B168-C64986F59299}" srcOrd="1" destOrd="0" parTransId="{20B00581-9419-4BEC-91A5-35C43D7805FE}" sibTransId="{B023198C-0473-48BC-95AB-A70F46F24FB5}"/>
    <dgm:cxn modelId="{245B290F-AFD1-4D0E-8005-6281482204AC}" srcId="{87515353-786E-4FFB-B345-67DF6D6F26E8}" destId="{A79A5EB9-80C1-43FA-A255-9927C52132C8}" srcOrd="3" destOrd="0" parTransId="{9AC00F3F-3375-4038-964D-7613FE4EBC80}" sibTransId="{CA62CD4B-B368-478B-9EE2-32143F8630CB}"/>
    <dgm:cxn modelId="{18EF7810-75A4-4CCC-BFF3-3CAFA01CF77E}" srcId="{87515353-786E-4FFB-B345-67DF6D6F26E8}" destId="{24CE9AEE-ECD9-4C8C-993E-9B789183D636}" srcOrd="2" destOrd="0" parTransId="{E5080B63-F660-485E-832C-EBDBC97B2323}" sibTransId="{EE804776-7D60-48B9-A793-24881E548445}"/>
    <dgm:cxn modelId="{A78DD316-9EA1-43B2-A0AB-ACF782487E81}" srcId="{87515353-786E-4FFB-B345-67DF6D6F26E8}" destId="{2E00C11B-B686-4211-AFC0-8D3C57EDDBAF}" srcOrd="1" destOrd="0" parTransId="{B11B4368-0A36-423C-91DF-1D86F15ED6BB}" sibTransId="{CCDA5ADE-9D81-4C16-BC2E-94156D595F2A}"/>
    <dgm:cxn modelId="{4936AF18-F20E-4644-8B85-84BC41302A10}" srcId="{A79A5EB9-80C1-43FA-A255-9927C52132C8}" destId="{424A79A5-FB5E-4EF0-ACE9-2D9873AD0E3E}" srcOrd="2" destOrd="0" parTransId="{CAFB2293-35D6-4C35-A0C7-6ED123BA45E1}" sibTransId="{AA0EDDE9-31DB-4568-80A8-FF250840D993}"/>
    <dgm:cxn modelId="{18DE3B20-C06E-45DB-B369-9AD1A6CC7332}" type="presOf" srcId="{513455DE-A602-477A-B168-C64986F59299}" destId="{4266A517-8CD2-4F22-A2C9-98E5C91E1AA8}" srcOrd="0" destOrd="1" presId="urn:microsoft.com/office/officeart/2005/8/layout/list1"/>
    <dgm:cxn modelId="{6CACD42E-4F6E-47DE-9776-ADDC8246B7DE}" type="presOf" srcId="{A79A5EB9-80C1-43FA-A255-9927C52132C8}" destId="{AA82E14F-91CC-4E41-BDE4-F1FE48841B8D}" srcOrd="0" destOrd="0" presId="urn:microsoft.com/office/officeart/2005/8/layout/list1"/>
    <dgm:cxn modelId="{C16CD45B-4B0A-4796-A86C-91EAB3233FF7}" srcId="{A79A5EB9-80C1-43FA-A255-9927C52132C8}" destId="{DF625C95-BF8A-4164-BC73-01616EBE9422}" srcOrd="0" destOrd="0" parTransId="{C995D359-D015-4740-AEC1-E14DB88A613A}" sibTransId="{529B2232-49A9-4CFB-95F1-FCBD8FA41B03}"/>
    <dgm:cxn modelId="{D4BC0944-5306-42F6-A31A-8DF98209F488}" type="presOf" srcId="{2E00C11B-B686-4211-AFC0-8D3C57EDDBAF}" destId="{BD9A89D6-60DF-428D-8733-6D59FC586844}" srcOrd="1" destOrd="0" presId="urn:microsoft.com/office/officeart/2005/8/layout/list1"/>
    <dgm:cxn modelId="{E876756E-C98C-40E0-842B-8A5307B88D66}" type="presOf" srcId="{8F84A145-0D4C-4C60-9D55-5E57567CB749}" destId="{702CBF90-DC8C-41DC-A62B-3E8910F6380A}" srcOrd="0" destOrd="1" presId="urn:microsoft.com/office/officeart/2005/8/layout/list1"/>
    <dgm:cxn modelId="{840A584E-5CEA-442A-91D0-D2C02CF0E729}" srcId="{D76785CB-5764-479F-8A9E-C759FAF605B7}" destId="{D230DF34-F066-4520-88EA-317737321AF2}" srcOrd="0" destOrd="0" parTransId="{2C4ACAED-248F-4DB0-9B4D-A867BAF1BF45}" sibTransId="{FDE99F82-6B74-487F-8776-19B33FC38C99}"/>
    <dgm:cxn modelId="{546E8750-9016-4C1C-9C50-31E85364E045}" type="presOf" srcId="{7BA86302-6FD1-4E5F-BBE7-30DDB465B4F2}" destId="{702CBF90-DC8C-41DC-A62B-3E8910F6380A}" srcOrd="0" destOrd="0" presId="urn:microsoft.com/office/officeart/2005/8/layout/list1"/>
    <dgm:cxn modelId="{FD72C953-4B2B-4E81-ABE7-EE4F6DB56BD6}" type="presOf" srcId="{D76785CB-5764-479F-8A9E-C759FAF605B7}" destId="{7CAEE330-1D27-43F6-B4E0-03C0C42AE5BF}" srcOrd="0" destOrd="0" presId="urn:microsoft.com/office/officeart/2005/8/layout/list1"/>
    <dgm:cxn modelId="{6A454675-84E5-4F89-92B9-9776A8537B2B}" type="presOf" srcId="{DF625C95-BF8A-4164-BC73-01616EBE9422}" destId="{85BE59C3-C93B-4DEC-AEAF-2A5C64696CC7}" srcOrd="0" destOrd="0" presId="urn:microsoft.com/office/officeart/2005/8/layout/list1"/>
    <dgm:cxn modelId="{8036AD56-B3E5-471C-B0FA-E786DFD215D9}" type="presOf" srcId="{424A79A5-FB5E-4EF0-ACE9-2D9873AD0E3E}" destId="{85BE59C3-C93B-4DEC-AEAF-2A5C64696CC7}" srcOrd="0" destOrd="2" presId="urn:microsoft.com/office/officeart/2005/8/layout/list1"/>
    <dgm:cxn modelId="{4D031A77-7F19-43D5-B777-B1AF242B4742}" type="presOf" srcId="{D76785CB-5764-479F-8A9E-C759FAF605B7}" destId="{430BB390-6F1A-4509-8C88-E1EE94052298}" srcOrd="1" destOrd="0" presId="urn:microsoft.com/office/officeart/2005/8/layout/list1"/>
    <dgm:cxn modelId="{BFACE378-CE16-445A-89BD-B2961943ECCC}" srcId="{2E00C11B-B686-4211-AFC0-8D3C57EDDBAF}" destId="{6AC7A5E6-9317-4CBA-9E3A-4346CFE1FE2E}" srcOrd="0" destOrd="0" parTransId="{D6D7545D-8E8D-40B9-8F03-85CD3258BACE}" sibTransId="{EF680D00-A7F3-4D70-96AF-F6F7E1436CEB}"/>
    <dgm:cxn modelId="{FEA78683-4041-41D0-964E-7A60BC4FE39C}" srcId="{87515353-786E-4FFB-B345-67DF6D6F26E8}" destId="{D76785CB-5764-479F-8A9E-C759FAF605B7}" srcOrd="0" destOrd="0" parTransId="{800107BF-DD69-42B3-9205-1BB8CF415B08}" sibTransId="{153525A8-E605-4B32-A2BE-41A88FF5E82D}"/>
    <dgm:cxn modelId="{F629B384-585F-4416-9EE0-0E247124FFED}" type="presOf" srcId="{24CE9AEE-ECD9-4C8C-993E-9B789183D636}" destId="{458A3368-546A-4549-B4A8-4A11817C4A35}" srcOrd="1" destOrd="0" presId="urn:microsoft.com/office/officeart/2005/8/layout/list1"/>
    <dgm:cxn modelId="{25769792-9A6B-46AF-AD47-1EBE0C71C3E3}" type="presOf" srcId="{87515353-786E-4FFB-B345-67DF6D6F26E8}" destId="{7896A342-769F-4F09-8B44-7B5A08983E9C}" srcOrd="0" destOrd="0" presId="urn:microsoft.com/office/officeart/2005/8/layout/list1"/>
    <dgm:cxn modelId="{B3FD4195-F83E-4C1A-A919-A3DB4D63D690}" srcId="{24CE9AEE-ECD9-4C8C-993E-9B789183D636}" destId="{8F84A145-0D4C-4C60-9D55-5E57567CB749}" srcOrd="1" destOrd="0" parTransId="{802FB510-DB1A-48A3-93FD-9A8B4B16D040}" sibTransId="{0EFAE523-8020-4F28-A257-F7B512C717FA}"/>
    <dgm:cxn modelId="{C67845B6-7EC6-47B0-A1E9-2818B282EF49}" srcId="{24CE9AEE-ECD9-4C8C-993E-9B789183D636}" destId="{7BA86302-6FD1-4E5F-BBE7-30DDB465B4F2}" srcOrd="0" destOrd="0" parTransId="{26D634AC-605F-4CD9-9EC6-37A48A87FF62}" sibTransId="{6518BD98-4ACF-4180-9332-DD936E5C5EFE}"/>
    <dgm:cxn modelId="{6ABAACBB-1CCC-40A6-8B18-596527EFB3A5}" type="presOf" srcId="{D230DF34-F066-4520-88EA-317737321AF2}" destId="{4266A517-8CD2-4F22-A2C9-98E5C91E1AA8}" srcOrd="0" destOrd="0" presId="urn:microsoft.com/office/officeart/2005/8/layout/list1"/>
    <dgm:cxn modelId="{DBA5D6CB-1F2E-403E-A7BB-26C142C5CAC5}" srcId="{2E00C11B-B686-4211-AFC0-8D3C57EDDBAF}" destId="{8CD91651-3FD1-4D02-8BEB-EFE26342D233}" srcOrd="1" destOrd="0" parTransId="{77D6C0F0-2898-46D8-9713-11C24AF40CFD}" sibTransId="{F34F62CD-BFC3-4F9E-991D-F10E0AE0AD27}"/>
    <dgm:cxn modelId="{EC1CCCCE-D190-4ACE-94C3-F1A56865297D}" type="presOf" srcId="{24CE9AEE-ECD9-4C8C-993E-9B789183D636}" destId="{C47AF49C-6A70-4F2F-B3D1-C6DA81BF1435}" srcOrd="0" destOrd="0" presId="urn:microsoft.com/office/officeart/2005/8/layout/list1"/>
    <dgm:cxn modelId="{32C05ED5-0D46-4EAE-97F6-4DAADA84E089}" type="presOf" srcId="{6AC7A5E6-9317-4CBA-9E3A-4346CFE1FE2E}" destId="{36324BCA-6982-41E2-B0AA-0BA887E3A105}" srcOrd="0" destOrd="0" presId="urn:microsoft.com/office/officeart/2005/8/layout/list1"/>
    <dgm:cxn modelId="{5EA08FDF-1405-4C7C-8CE2-1362912EDF6E}" type="presOf" srcId="{A55F7923-4715-4143-8FE1-1F82446E009D}" destId="{85BE59C3-C93B-4DEC-AEAF-2A5C64696CC7}" srcOrd="0" destOrd="1" presId="urn:microsoft.com/office/officeart/2005/8/layout/list1"/>
    <dgm:cxn modelId="{16052CF1-ECA1-4662-92DD-82DCDA60FE3A}" type="presOf" srcId="{A79A5EB9-80C1-43FA-A255-9927C52132C8}" destId="{C942D90B-74EB-40EC-ABF2-B11E6E0E4FC9}" srcOrd="1" destOrd="0" presId="urn:microsoft.com/office/officeart/2005/8/layout/list1"/>
    <dgm:cxn modelId="{6DF32DFD-0243-42D9-A29E-5B6BBD782B5D}" type="presOf" srcId="{8CD91651-3FD1-4D02-8BEB-EFE26342D233}" destId="{36324BCA-6982-41E2-B0AA-0BA887E3A105}" srcOrd="0" destOrd="1" presId="urn:microsoft.com/office/officeart/2005/8/layout/list1"/>
    <dgm:cxn modelId="{DE8B9B0F-131A-47C4-9D3E-4DE458CCD017}" type="presParOf" srcId="{7896A342-769F-4F09-8B44-7B5A08983E9C}" destId="{53CBC33E-E253-4886-9D08-315DA952D0EB}" srcOrd="0" destOrd="0" presId="urn:microsoft.com/office/officeart/2005/8/layout/list1"/>
    <dgm:cxn modelId="{BFEEB78B-E153-4F2F-A6F0-BBFA3BDA4A47}" type="presParOf" srcId="{53CBC33E-E253-4886-9D08-315DA952D0EB}" destId="{7CAEE330-1D27-43F6-B4E0-03C0C42AE5BF}" srcOrd="0" destOrd="0" presId="urn:microsoft.com/office/officeart/2005/8/layout/list1"/>
    <dgm:cxn modelId="{A8FF6A4D-AECA-431D-A863-583E945630EB}" type="presParOf" srcId="{53CBC33E-E253-4886-9D08-315DA952D0EB}" destId="{430BB390-6F1A-4509-8C88-E1EE94052298}" srcOrd="1" destOrd="0" presId="urn:microsoft.com/office/officeart/2005/8/layout/list1"/>
    <dgm:cxn modelId="{7A5C3D75-7B82-497C-9B68-5E16FA9DE45A}" type="presParOf" srcId="{7896A342-769F-4F09-8B44-7B5A08983E9C}" destId="{9E722853-B123-44FB-A2E7-C08015EAD71E}" srcOrd="1" destOrd="0" presId="urn:microsoft.com/office/officeart/2005/8/layout/list1"/>
    <dgm:cxn modelId="{AF2E104A-88C1-4C4F-89FF-E8DBE903A56D}" type="presParOf" srcId="{7896A342-769F-4F09-8B44-7B5A08983E9C}" destId="{4266A517-8CD2-4F22-A2C9-98E5C91E1AA8}" srcOrd="2" destOrd="0" presId="urn:microsoft.com/office/officeart/2005/8/layout/list1"/>
    <dgm:cxn modelId="{6B954BFB-BC09-477C-9D2F-9ED5D6D21529}" type="presParOf" srcId="{7896A342-769F-4F09-8B44-7B5A08983E9C}" destId="{9188AF7C-F224-47E6-B6A3-E63D5284C1AA}" srcOrd="3" destOrd="0" presId="urn:microsoft.com/office/officeart/2005/8/layout/list1"/>
    <dgm:cxn modelId="{1C3CEEAF-FB0C-4588-BA30-6B5641A1EA8E}" type="presParOf" srcId="{7896A342-769F-4F09-8B44-7B5A08983E9C}" destId="{68063CDA-4B38-47FD-A78A-AE40B8C78369}" srcOrd="4" destOrd="0" presId="urn:microsoft.com/office/officeart/2005/8/layout/list1"/>
    <dgm:cxn modelId="{D59731D2-CD09-4D62-877B-2C8E12392CA7}" type="presParOf" srcId="{68063CDA-4B38-47FD-A78A-AE40B8C78369}" destId="{779C4D56-F24C-49C6-8F6D-8EE522690129}" srcOrd="0" destOrd="0" presId="urn:microsoft.com/office/officeart/2005/8/layout/list1"/>
    <dgm:cxn modelId="{E444E27E-DBD9-4CF1-91F4-1A4C5938A645}" type="presParOf" srcId="{68063CDA-4B38-47FD-A78A-AE40B8C78369}" destId="{BD9A89D6-60DF-428D-8733-6D59FC586844}" srcOrd="1" destOrd="0" presId="urn:microsoft.com/office/officeart/2005/8/layout/list1"/>
    <dgm:cxn modelId="{BA79CBA3-1CC1-4D44-A73B-694E3D9BF704}" type="presParOf" srcId="{7896A342-769F-4F09-8B44-7B5A08983E9C}" destId="{64173585-D9DC-41E5-A6EA-6247FFA891A6}" srcOrd="5" destOrd="0" presId="urn:microsoft.com/office/officeart/2005/8/layout/list1"/>
    <dgm:cxn modelId="{A88FA7E9-9459-4808-8CFC-D7E84E98F5AD}" type="presParOf" srcId="{7896A342-769F-4F09-8B44-7B5A08983E9C}" destId="{36324BCA-6982-41E2-B0AA-0BA887E3A105}" srcOrd="6" destOrd="0" presId="urn:microsoft.com/office/officeart/2005/8/layout/list1"/>
    <dgm:cxn modelId="{984608C3-50F1-4C6B-A6D8-251551AFB9F8}" type="presParOf" srcId="{7896A342-769F-4F09-8B44-7B5A08983E9C}" destId="{1C824287-EFFF-4F71-A5BA-467FBCD0F783}" srcOrd="7" destOrd="0" presId="urn:microsoft.com/office/officeart/2005/8/layout/list1"/>
    <dgm:cxn modelId="{19387C04-B729-4A80-824C-95C9277AD971}" type="presParOf" srcId="{7896A342-769F-4F09-8B44-7B5A08983E9C}" destId="{79A56F0E-2AA8-45C1-85BD-4D6ADFB0CE2B}" srcOrd="8" destOrd="0" presId="urn:microsoft.com/office/officeart/2005/8/layout/list1"/>
    <dgm:cxn modelId="{EA6EC86F-EA52-48D1-BE66-65B50682CA73}" type="presParOf" srcId="{79A56F0E-2AA8-45C1-85BD-4D6ADFB0CE2B}" destId="{C47AF49C-6A70-4F2F-B3D1-C6DA81BF1435}" srcOrd="0" destOrd="0" presId="urn:microsoft.com/office/officeart/2005/8/layout/list1"/>
    <dgm:cxn modelId="{21D7655C-5464-4585-84B5-DF3A50881324}" type="presParOf" srcId="{79A56F0E-2AA8-45C1-85BD-4D6ADFB0CE2B}" destId="{458A3368-546A-4549-B4A8-4A11817C4A35}" srcOrd="1" destOrd="0" presId="urn:microsoft.com/office/officeart/2005/8/layout/list1"/>
    <dgm:cxn modelId="{CDD98B55-6FD2-4FA2-A871-7B18EFE720BD}" type="presParOf" srcId="{7896A342-769F-4F09-8B44-7B5A08983E9C}" destId="{69ADE4A1-4B0F-46E1-88DF-5341E623654C}" srcOrd="9" destOrd="0" presId="urn:microsoft.com/office/officeart/2005/8/layout/list1"/>
    <dgm:cxn modelId="{55F999A1-F25E-4D60-B063-29BAFEED57CB}" type="presParOf" srcId="{7896A342-769F-4F09-8B44-7B5A08983E9C}" destId="{702CBF90-DC8C-41DC-A62B-3E8910F6380A}" srcOrd="10" destOrd="0" presId="urn:microsoft.com/office/officeart/2005/8/layout/list1"/>
    <dgm:cxn modelId="{31769EF5-57E9-4AA9-99D3-3ED7C3B806D4}" type="presParOf" srcId="{7896A342-769F-4F09-8B44-7B5A08983E9C}" destId="{535CE7AA-2DA4-4BD3-B6B4-727343E10732}" srcOrd="11" destOrd="0" presId="urn:microsoft.com/office/officeart/2005/8/layout/list1"/>
    <dgm:cxn modelId="{EF64DE98-C73D-4785-9F77-DF82AF963DD5}" type="presParOf" srcId="{7896A342-769F-4F09-8B44-7B5A08983E9C}" destId="{A497A1C9-5F76-43CD-A743-3FAE5E87EC75}" srcOrd="12" destOrd="0" presId="urn:microsoft.com/office/officeart/2005/8/layout/list1"/>
    <dgm:cxn modelId="{EBBAA095-DECD-423E-A7AD-0C4FF87ADEAE}" type="presParOf" srcId="{A497A1C9-5F76-43CD-A743-3FAE5E87EC75}" destId="{AA82E14F-91CC-4E41-BDE4-F1FE48841B8D}" srcOrd="0" destOrd="0" presId="urn:microsoft.com/office/officeart/2005/8/layout/list1"/>
    <dgm:cxn modelId="{D7084B73-01E0-4163-AAAA-F9B5ECE18DF1}" type="presParOf" srcId="{A497A1C9-5F76-43CD-A743-3FAE5E87EC75}" destId="{C942D90B-74EB-40EC-ABF2-B11E6E0E4FC9}" srcOrd="1" destOrd="0" presId="urn:microsoft.com/office/officeart/2005/8/layout/list1"/>
    <dgm:cxn modelId="{7FD31A59-7D1F-444C-9644-A0165D3E6420}" type="presParOf" srcId="{7896A342-769F-4F09-8B44-7B5A08983E9C}" destId="{2266D3E6-D19B-495A-A38A-EFA463DD755B}" srcOrd="13" destOrd="0" presId="urn:microsoft.com/office/officeart/2005/8/layout/list1"/>
    <dgm:cxn modelId="{3B763765-5FD5-476C-BEE6-4131310844D7}" type="presParOf" srcId="{7896A342-769F-4F09-8B44-7B5A08983E9C}" destId="{85BE59C3-C93B-4DEC-AEAF-2A5C64696CC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E4A91-F5AC-477F-973A-FA924A0BB932}">
      <dsp:nvSpPr>
        <dsp:cNvPr id="0" name=""/>
        <dsp:cNvSpPr/>
      </dsp:nvSpPr>
      <dsp:spPr>
        <a:xfrm>
          <a:off x="0" y="360170"/>
          <a:ext cx="11291298" cy="195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Lapsesta aikuiseksi, yksiköstä toiseen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>
              <a:latin typeface="Arial" panose="020B0604020202020204" pitchFamily="34" charset="0"/>
              <a:cs typeface="Arial" panose="020B0604020202020204" pitchFamily="34" charset="0"/>
            </a:rPr>
            <a:t>Tieto alaikäisenä tehdyn rikoksen oikeudenkäynnistä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Poliisin esitutkinnan päättymisestä tieto sosiaalihuoltoon, 18-20v (alle 21vuotiaana rikoksen tehneet, rangaistus suurempi kuin sakko)</a:t>
          </a:r>
        </a:p>
      </dsp:txBody>
      <dsp:txXfrm>
        <a:off x="0" y="360170"/>
        <a:ext cx="11291298" cy="1956150"/>
      </dsp:txXfrm>
    </dsp:sp>
    <dsp:sp modelId="{ACDF0075-DBA3-43CA-B84C-3268423DE4E5}">
      <dsp:nvSpPr>
        <dsp:cNvPr id="0" name=""/>
        <dsp:cNvSpPr/>
      </dsp:nvSpPr>
      <dsp:spPr>
        <a:xfrm>
          <a:off x="564564" y="20689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Toistuva rikoskäyttäytyminen</a:t>
          </a:r>
        </a:p>
      </dsp:txBody>
      <dsp:txXfrm>
        <a:off x="597708" y="53833"/>
        <a:ext cx="7837620" cy="612672"/>
      </dsp:txXfrm>
    </dsp:sp>
    <dsp:sp modelId="{506BEE51-C51B-4552-A6FD-259BDAB4D30F}">
      <dsp:nvSpPr>
        <dsp:cNvPr id="0" name=""/>
        <dsp:cNvSpPr/>
      </dsp:nvSpPr>
      <dsp:spPr>
        <a:xfrm>
          <a:off x="0" y="2780000"/>
          <a:ext cx="11291298" cy="191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Alle 21v tehdään aina. Yli 21v yhdyskuntapalvelun ja ehdollisen vankeuden kohdalla.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Tietopyyntö tulee yhdyskuntaseuraamustoimistosta, syyttäjän pyynnöstä</a:t>
          </a:r>
        </a:p>
      </dsp:txBody>
      <dsp:txXfrm>
        <a:off x="0" y="2780000"/>
        <a:ext cx="11291298" cy="1919925"/>
      </dsp:txXfrm>
    </dsp:sp>
    <dsp:sp modelId="{CC490BF8-87A4-443F-BA6B-024261854F82}">
      <dsp:nvSpPr>
        <dsp:cNvPr id="0" name=""/>
        <dsp:cNvSpPr/>
      </dsp:nvSpPr>
      <dsp:spPr>
        <a:xfrm>
          <a:off x="564564" y="2440520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Seuraamusselvitysvaihe</a:t>
          </a:r>
        </a:p>
      </dsp:txBody>
      <dsp:txXfrm>
        <a:off x="597708" y="2473664"/>
        <a:ext cx="7837620" cy="612672"/>
      </dsp:txXfrm>
    </dsp:sp>
    <dsp:sp modelId="{AECB15D0-66F1-4264-9D89-F23D6D17EF63}">
      <dsp:nvSpPr>
        <dsp:cNvPr id="0" name=""/>
        <dsp:cNvSpPr/>
      </dsp:nvSpPr>
      <dsp:spPr>
        <a:xfrm>
          <a:off x="0" y="5163605"/>
          <a:ext cx="11291298" cy="126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30" tIns="479044" rIns="876330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300" kern="1200" dirty="0">
              <a:latin typeface="Arial" panose="020B0604020202020204" pitchFamily="34" charset="0"/>
              <a:cs typeface="Arial" panose="020B0604020202020204" pitchFamily="34" charset="0"/>
            </a:rPr>
            <a:t>Desistanssityöskentely aloitetaan sosiaalihuollon keinoin, yhteistoiminta rikoserityisten järjestöjen ja kokemusasiantuntijoiden kanssa</a:t>
          </a:r>
        </a:p>
      </dsp:txBody>
      <dsp:txXfrm>
        <a:off x="0" y="5163605"/>
        <a:ext cx="11291298" cy="1267875"/>
      </dsp:txXfrm>
    </dsp:sp>
    <dsp:sp modelId="{61E9BED9-9089-4B03-A8B5-FDFF3B2527E5}">
      <dsp:nvSpPr>
        <dsp:cNvPr id="0" name=""/>
        <dsp:cNvSpPr/>
      </dsp:nvSpPr>
      <dsp:spPr>
        <a:xfrm>
          <a:off x="564564" y="4824125"/>
          <a:ext cx="7903908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49" tIns="0" rIns="29874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>
              <a:latin typeface="Arial" panose="020B0604020202020204" pitchFamily="34" charset="0"/>
              <a:cs typeface="Arial" panose="020B0604020202020204" pitchFamily="34" charset="0"/>
            </a:rPr>
            <a:t>Asiakas ei päädy rikosseuraamuksiin tai odottaa oikeudenkäyntiä</a:t>
          </a:r>
        </a:p>
      </dsp:txBody>
      <dsp:txXfrm>
        <a:off x="597708" y="4857269"/>
        <a:ext cx="7837620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6A517-8CD2-4F22-A2C9-98E5C91E1AA8}">
      <dsp:nvSpPr>
        <dsp:cNvPr id="0" name=""/>
        <dsp:cNvSpPr/>
      </dsp:nvSpPr>
      <dsp:spPr>
        <a:xfrm>
          <a:off x="0" y="316450"/>
          <a:ext cx="11661168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95732" rIns="90503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 dirty="0">
              <a:latin typeface="Arial" panose="020B0604020202020204" pitchFamily="34" charset="0"/>
              <a:cs typeface="Arial" panose="020B0604020202020204" pitchFamily="34" charset="0"/>
            </a:rPr>
            <a:t>Tieto rikosseuraamustyöntekijän yhteydenotolla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u="none" kern="1200" dirty="0">
              <a:latin typeface="Arial" panose="020B0604020202020204" pitchFamily="34" charset="0"/>
              <a:cs typeface="Arial" panose="020B0604020202020204" pitchFamily="34" charset="0"/>
            </a:rPr>
            <a:t>Yhtenevät suunnitelmat, työparius ja työnjako</a:t>
          </a:r>
          <a:endParaRPr lang="fi-FI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16450"/>
        <a:ext cx="11661168" cy="1077300"/>
      </dsp:txXfrm>
    </dsp:sp>
    <dsp:sp modelId="{430BB390-6F1A-4509-8C88-E1EE94052298}">
      <dsp:nvSpPr>
        <dsp:cNvPr id="0" name=""/>
        <dsp:cNvSpPr/>
      </dsp:nvSpPr>
      <dsp:spPr>
        <a:xfrm>
          <a:off x="583058" y="36010"/>
          <a:ext cx="8162817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>
              <a:latin typeface="Arial" panose="020B0604020202020204" pitchFamily="34" charset="0"/>
              <a:cs typeface="Arial" panose="020B0604020202020204" pitchFamily="34" charset="0"/>
            </a:rPr>
            <a:t>Yhteistoiminta Yhdyskuntaseuraamustoimiston kanssa</a:t>
          </a:r>
        </a:p>
      </dsp:txBody>
      <dsp:txXfrm>
        <a:off x="610438" y="63390"/>
        <a:ext cx="8108057" cy="506120"/>
      </dsp:txXfrm>
    </dsp:sp>
    <dsp:sp modelId="{36324BCA-6982-41E2-B0AA-0BA887E3A105}">
      <dsp:nvSpPr>
        <dsp:cNvPr id="0" name=""/>
        <dsp:cNvSpPr/>
      </dsp:nvSpPr>
      <dsp:spPr>
        <a:xfrm>
          <a:off x="0" y="1776790"/>
          <a:ext cx="11661168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95732" rIns="905036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kern="1200" dirty="0">
              <a:latin typeface="Arial"/>
              <a:cs typeface="Arial"/>
            </a:rPr>
            <a:t>Tieto vankiloiden erityisohjaajien yhteydenotolla tai ennen tuomiota siviiliarvioinnista </a:t>
          </a:r>
          <a:endParaRPr lang="fi-FI" sz="19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kern="1200" dirty="0">
              <a:latin typeface="Arial"/>
              <a:cs typeface="Arial"/>
            </a:rPr>
            <a:t> Sakkojen muunto päihdekuntoutukseksi​</a:t>
          </a:r>
          <a:endParaRPr lang="en-US" sz="1900" kern="1200" dirty="0">
            <a:latin typeface="Arial"/>
            <a:cs typeface="Arial"/>
          </a:endParaRPr>
        </a:p>
      </dsp:txBody>
      <dsp:txXfrm>
        <a:off x="0" y="1776790"/>
        <a:ext cx="11661168" cy="1077300"/>
      </dsp:txXfrm>
    </dsp:sp>
    <dsp:sp modelId="{BD9A89D6-60DF-428D-8733-6D59FC586844}">
      <dsp:nvSpPr>
        <dsp:cNvPr id="0" name=""/>
        <dsp:cNvSpPr/>
      </dsp:nvSpPr>
      <dsp:spPr>
        <a:xfrm>
          <a:off x="583058" y="1496350"/>
          <a:ext cx="8162817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>
              <a:latin typeface="Arial"/>
              <a:cs typeface="Arial"/>
            </a:rPr>
            <a:t>Tutkintavankeus, lyhtyaikais- ja sakkovankeus</a:t>
          </a:r>
        </a:p>
      </dsp:txBody>
      <dsp:txXfrm>
        <a:off x="610438" y="1523730"/>
        <a:ext cx="8108057" cy="506120"/>
      </dsp:txXfrm>
    </dsp:sp>
    <dsp:sp modelId="{702CBF90-DC8C-41DC-A62B-3E8910F6380A}">
      <dsp:nvSpPr>
        <dsp:cNvPr id="0" name=""/>
        <dsp:cNvSpPr/>
      </dsp:nvSpPr>
      <dsp:spPr>
        <a:xfrm>
          <a:off x="0" y="3237130"/>
          <a:ext cx="11661168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95732" rIns="905036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u="none" kern="1200" dirty="0">
              <a:latin typeface="Arial"/>
              <a:cs typeface="Arial"/>
            </a:rPr>
            <a:t>Yhtenevä asiakassuunnitelma ja rangaistusajan suunnitelma</a:t>
          </a:r>
          <a:endParaRPr lang="fi-FI" sz="1900" b="0" i="0" kern="1200" dirty="0">
            <a:latin typeface="Arial"/>
            <a:cs typeface="Arial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kern="1200" dirty="0">
              <a:latin typeface="Arial"/>
              <a:cs typeface="Arial"/>
            </a:rPr>
            <a:t>Aktiivinen työskentely myös vankeuden aikana​</a:t>
          </a:r>
          <a:endParaRPr lang="en-US" sz="1900" kern="1200" dirty="0">
            <a:latin typeface="Arial"/>
            <a:cs typeface="Arial"/>
          </a:endParaRPr>
        </a:p>
      </dsp:txBody>
      <dsp:txXfrm>
        <a:off x="0" y="3237130"/>
        <a:ext cx="11661168" cy="1077300"/>
      </dsp:txXfrm>
    </dsp:sp>
    <dsp:sp modelId="{458A3368-546A-4549-B4A8-4A11817C4A35}">
      <dsp:nvSpPr>
        <dsp:cNvPr id="0" name=""/>
        <dsp:cNvSpPr/>
      </dsp:nvSpPr>
      <dsp:spPr>
        <a:xfrm>
          <a:off x="583058" y="2956690"/>
          <a:ext cx="8162817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u="none" kern="1200" dirty="0">
              <a:latin typeface="Arial"/>
              <a:cs typeface="Arial"/>
            </a:rPr>
            <a:t>Siviiliarviointi, Yhdyskuntaseuraamustoimisto</a:t>
          </a:r>
          <a:r>
            <a:rPr lang="fi-FI" sz="1900" b="0" i="0" kern="1200" dirty="0">
              <a:latin typeface="Arial"/>
              <a:cs typeface="Arial"/>
            </a:rPr>
            <a:t>​</a:t>
          </a:r>
          <a:br>
            <a:rPr lang="fi-FI" sz="1900" b="0" i="0" kern="1200" dirty="0">
              <a:latin typeface="Arial"/>
              <a:cs typeface="Arial"/>
            </a:rPr>
          </a:br>
          <a:r>
            <a:rPr lang="fi-FI" sz="1900" b="0" i="0" u="none" kern="1200" dirty="0">
              <a:latin typeface="Arial"/>
              <a:cs typeface="Arial"/>
            </a:rPr>
            <a:t>Vankiarviointi ja sijoittelu, </a:t>
          </a:r>
          <a:r>
            <a:rPr lang="fi-FI" sz="1900" b="0" i="0" kern="1200" dirty="0">
              <a:latin typeface="Arial"/>
              <a:cs typeface="Arial"/>
            </a:rPr>
            <a:t>​</a:t>
          </a:r>
          <a:r>
            <a:rPr lang="fi-FI" sz="1900" b="0" i="0" u="none" kern="1200" dirty="0">
              <a:latin typeface="Arial"/>
              <a:cs typeface="Arial"/>
            </a:rPr>
            <a:t>Asiakasarviointiyksikkö</a:t>
          </a:r>
          <a:endParaRPr lang="fi-FI" sz="1900" kern="1200" dirty="0">
            <a:latin typeface="Arial"/>
            <a:cs typeface="Arial"/>
          </a:endParaRPr>
        </a:p>
      </dsp:txBody>
      <dsp:txXfrm>
        <a:off x="610438" y="2984070"/>
        <a:ext cx="8108057" cy="506120"/>
      </dsp:txXfrm>
    </dsp:sp>
    <dsp:sp modelId="{85BE59C3-C93B-4DEC-AEAF-2A5C64696CC7}">
      <dsp:nvSpPr>
        <dsp:cNvPr id="0" name=""/>
        <dsp:cNvSpPr/>
      </dsp:nvSpPr>
      <dsp:spPr>
        <a:xfrm>
          <a:off x="0" y="4697470"/>
          <a:ext cx="11661168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036" tIns="395732" rIns="905036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u="none" kern="1200" dirty="0">
              <a:latin typeface="Arial"/>
              <a:cs typeface="Arial"/>
            </a:rPr>
            <a:t>Yhtenevä vapauttamissuunnitelma ja asiakassuunnitelma </a:t>
          </a:r>
          <a:endParaRPr lang="fi-FI" sz="1900" kern="1200" dirty="0">
            <a:latin typeface="Arial"/>
            <a:cs typeface="Arial"/>
          </a:endParaRP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b="0" i="0" u="none" kern="1200" dirty="0">
              <a:latin typeface="Arial"/>
              <a:cs typeface="Arial"/>
            </a:rPr>
            <a:t>Pitkäaikaisvankeus (yli 8kk tuomio), vapautuminen asunnottomana: </a:t>
          </a:r>
          <a:r>
            <a:rPr lang="fi-FI" sz="1900" b="1" i="0" u="none" kern="1200" dirty="0">
              <a:latin typeface="Arial"/>
              <a:cs typeface="Arial"/>
            </a:rPr>
            <a:t>Vankisosiaalityö</a:t>
          </a:r>
          <a:r>
            <a:rPr lang="fi-FI" sz="1900" b="0" i="0" kern="1200" dirty="0">
              <a:latin typeface="Arial"/>
              <a:cs typeface="Arial"/>
            </a:rPr>
            <a:t>​​</a:t>
          </a:r>
          <a:r>
            <a:rPr lang="fi-FI" sz="1900" kern="1200" dirty="0">
              <a:latin typeface="Arial"/>
              <a:cs typeface="Arial"/>
            </a:rPr>
            <a:t> (ei koske jälkihuoltoa)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19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697470"/>
        <a:ext cx="11661168" cy="1615950"/>
      </dsp:txXfrm>
    </dsp:sp>
    <dsp:sp modelId="{C942D90B-74EB-40EC-ABF2-B11E6E0E4FC9}">
      <dsp:nvSpPr>
        <dsp:cNvPr id="0" name=""/>
        <dsp:cNvSpPr/>
      </dsp:nvSpPr>
      <dsp:spPr>
        <a:xfrm>
          <a:off x="583058" y="4417030"/>
          <a:ext cx="8162817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535" tIns="0" rIns="30853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>
              <a:latin typeface="Arial"/>
              <a:cs typeface="Arial"/>
            </a:rPr>
            <a:t>Vankeudesta vapauteen</a:t>
          </a:r>
        </a:p>
      </dsp:txBody>
      <dsp:txXfrm>
        <a:off x="610438" y="4444410"/>
        <a:ext cx="8108057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9A1D90-2062-4389-87F9-585146E556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01021-3A79-4440-B80F-9C75F8D83D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9853A-5794-4DA2-A4AB-D0B3309F55E3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F46FD-EC29-4A71-8B66-F048A9CE3B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070E1-5855-4CA1-AA81-014DBD8F1E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BC9D7-328C-4D91-947D-35E3F9B8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12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596AC-646C-44FC-954B-4161BE572F04}" type="datetimeFigureOut">
              <a:rPr lang="fi-FI" smtClean="0"/>
              <a:t>12.6.2025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28D0-16EF-4BE3-B2E3-7BACDBE867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94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67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654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83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7036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D9044F-FCBB-4029-9E23-FDB769B471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39C038-5957-40E0-B1CF-CFF1D573AE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89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798B9D-FEAE-4ECD-B0F4-4094482A86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093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E585B0-489A-1BCE-4431-1A934D5A27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32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3588A0-7B6A-460B-9E61-0B1E3C34B5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497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87ADA-E758-6AD3-A240-8E0C1AAD4D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61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9471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913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2985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420B20-D0B9-412C-A986-EE4A299C27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512402-4326-4965-85DC-B1C3CB99F2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41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66ACCA-7C79-452D-AC6D-E7CE0118EB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59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5B7819-FED9-DE2E-E33C-425B965640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36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E06A6A-500D-4A81-A3A7-C636B9A8F4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53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B25FD0-10E6-AE7A-DE5D-9FAB4590D5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585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4AE66-04F3-4FC4-827B-3D825FC2FB4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8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B7FA65-2EFB-4FAE-93DF-18B27B9B5D2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8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613919-E40D-4E1C-91AE-4EC06299956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16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8D27C9-8603-41B8-86B2-143B00789D6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1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0803C-5CF8-AE96-555D-116275BCE7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2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B6F2C5-68ED-495F-AA1D-095F742BE8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6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BBB028-5167-A3B2-4879-C59099FACD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2475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9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418F9D-13A3-4626-9E3D-49D09D588B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C36CB3-C464-4EE8-A100-EA1F3F701A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7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42D9FD-2B12-421C-90EC-2996F4D495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11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89891E-9BE0-3B01-C564-2AEDD55D2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240283-3B0C-4D0D-BE44-5667AE81A5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003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BA4C3A-646D-4F4B-9ECB-183D2126A02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2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F0F414-90CB-B203-E1CB-3F34052F5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1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45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11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430E73-6F8E-44FE-B622-6B857CC8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CDCB38-3ECB-4E33-AD1B-7DD2CB207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78C3EA-B4C6-4F84-835C-85288448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F7E3-EF6D-4051-AF44-89F2BD7EC657}" type="datetimeFigureOut">
              <a:rPr lang="fi-FI" smtClean="0"/>
              <a:t>12.6.2025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3CB542-CC32-4DD4-A2FD-3EBA01CA2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6FCE82-367A-4F23-9D1E-BEB4FE24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BD28-31EB-4C0D-890E-C05C69DEE7E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77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789616-358A-5784-7842-2491CFD354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225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562931-1CE2-4D82-AD64-F416F6FD37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708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B09760-B083-3BD6-E228-AD96F37DA1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9228"/>
            <a:ext cx="2709824" cy="784422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84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16221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F563A7-F7AD-4616-9D1D-1AE82E267D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41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3516" y="6040692"/>
            <a:ext cx="2709824" cy="784423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17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3" r:id="rId2"/>
    <p:sldLayoutId id="2147483778" r:id="rId3"/>
    <p:sldLayoutId id="2147483780" r:id="rId4"/>
    <p:sldLayoutId id="2147483779" r:id="rId5"/>
    <p:sldLayoutId id="2147483782" r:id="rId6"/>
    <p:sldLayoutId id="2147483781" r:id="rId7"/>
    <p:sldLayoutId id="2147483650" r:id="rId8"/>
    <p:sldLayoutId id="2147483764" r:id="rId9"/>
    <p:sldLayoutId id="2147483713" r:id="rId10"/>
    <p:sldLayoutId id="2147483652" r:id="rId11"/>
    <p:sldLayoutId id="2147483651" r:id="rId12"/>
    <p:sldLayoutId id="2147483708" r:id="rId13"/>
    <p:sldLayoutId id="2147483734" r:id="rId14"/>
    <p:sldLayoutId id="2147483712" r:id="rId15"/>
    <p:sldLayoutId id="2147483735" r:id="rId16"/>
    <p:sldLayoutId id="2147483720" r:id="rId17"/>
    <p:sldLayoutId id="2147483736" r:id="rId18"/>
    <p:sldLayoutId id="2147483655" r:id="rId19"/>
    <p:sldLayoutId id="2147483726" r:id="rId20"/>
    <p:sldLayoutId id="2147483727" r:id="rId21"/>
    <p:sldLayoutId id="2147483670" r:id="rId22"/>
    <p:sldLayoutId id="2147483737" r:id="rId23"/>
    <p:sldLayoutId id="2147483702" r:id="rId24"/>
    <p:sldLayoutId id="2147483738" r:id="rId25"/>
    <p:sldLayoutId id="2147483721" r:id="rId26"/>
    <p:sldLayoutId id="2147483739" r:id="rId27"/>
    <p:sldLayoutId id="2147483767" r:id="rId28"/>
    <p:sldLayoutId id="2147483770" r:id="rId29"/>
    <p:sldLayoutId id="2147483772" r:id="rId30"/>
    <p:sldLayoutId id="2147483789" r:id="rId31"/>
    <p:sldLayoutId id="2147483790" r:id="rId32"/>
    <p:sldLayoutId id="2147483791" r:id="rId33"/>
    <p:sldLayoutId id="2147483656" r:id="rId34"/>
    <p:sldLayoutId id="2147483657" r:id="rId35"/>
    <p:sldLayoutId id="2147483803" r:id="rId36"/>
    <p:sldLayoutId id="2147483804" r:id="rId37"/>
    <p:sldLayoutId id="2147483805" r:id="rId38"/>
    <p:sldLayoutId id="2147483806" r:id="rId39"/>
    <p:sldLayoutId id="2147483807" r:id="rId40"/>
    <p:sldLayoutId id="2147483808" r:id="rId41"/>
    <p:sldLayoutId id="2147483658" r:id="rId42"/>
    <p:sldLayoutId id="2147483659" r:id="rId43"/>
    <p:sldLayoutId id="2147483809" r:id="rId4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uorten.oikeusedustus@vakehyva.fi" TargetMode="External"/><Relationship Id="rId2" Type="http://schemas.openxmlformats.org/officeDocument/2006/relationships/hyperlink" Target="mailto:anna.roth@vakehyva.fi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johanna.vaisman@vakehyva.f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uortensosiaalityo@vakehyva.fi" TargetMode="External"/><Relationship Id="rId2" Type="http://schemas.openxmlformats.org/officeDocument/2006/relationships/hyperlink" Target="https://www.maisa.fi/maisa/Authentication/Login?mode=stdfile&amp;option=socialcare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vakehyva.fi/fi/palveluhakemisto/palvelu/lastensuojelun-jalkihuolto-taysi-ikaisille#tab-introduction" TargetMode="External"/><Relationship Id="rId5" Type="http://schemas.openxmlformats.org/officeDocument/2006/relationships/hyperlink" Target="https://vakehyva.fi/fi/palveluhakemisto/palvelu/nuorten-sosiaalityo#tab-introduction" TargetMode="External"/><Relationship Id="rId4" Type="http://schemas.openxmlformats.org/officeDocument/2006/relationships/hyperlink" Target="mailto:jalkihuolto@vakehyva.f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tu.jensen@vakehyva.fi" TargetMode="External"/><Relationship Id="rId2" Type="http://schemas.openxmlformats.org/officeDocument/2006/relationships/hyperlink" Target="mailto:tinka.poyry@vakehyva.fi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tarja.haikio@vakehyva.f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nokyla.fi/fi/toimintamalli/rikoksilla-oireilevien-nuorten-aikuisten-toimintamalli-sosiaalihuoltoon" TargetMode="External"/><Relationship Id="rId2" Type="http://schemas.openxmlformats.org/officeDocument/2006/relationships/hyperlink" Target="mailto:aay@om.fi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6BC7E01-A84B-4444-9ED3-915CD8F48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70" y="1745502"/>
            <a:ext cx="7407164" cy="2387600"/>
          </a:xfrm>
        </p:spPr>
        <p:txBody>
          <a:bodyPr/>
          <a:lstStyle/>
          <a:p>
            <a:r>
              <a:rPr lang="fi-FI" sz="4000" dirty="0">
                <a:solidFill>
                  <a:schemeClr val="accent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Rikoserityinen nuorisososiaalityö</a:t>
            </a:r>
            <a:endParaRPr lang="fi-FI" sz="3600" dirty="0">
              <a:solidFill>
                <a:schemeClr val="accent3"/>
              </a:solidFill>
            </a:endParaRP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59DC21D2-9171-4131-ADFE-110FF581C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9082" y="4297199"/>
            <a:ext cx="7407164" cy="1655762"/>
          </a:xfrm>
        </p:spPr>
        <p:txBody>
          <a:bodyPr/>
          <a:lstStyle/>
          <a:p>
            <a:pPr marL="0" indent="0">
              <a:buNone/>
            </a:pPr>
            <a:r>
              <a:rPr lang="fi-FI" sz="2000" b="0" dirty="0">
                <a:latin typeface="Arial Black" panose="020B0A04020102020204" pitchFamily="34" charset="0"/>
                <a:cs typeface="Arial" panose="020B0604020202020204" pitchFamily="34" charset="0"/>
              </a:rPr>
              <a:t>18-24 vuotiaat</a:t>
            </a:r>
          </a:p>
        </p:txBody>
      </p:sp>
    </p:spTree>
    <p:extLst>
      <p:ext uri="{BB962C8B-B14F-4D97-AF65-F5344CB8AC3E}">
        <p14:creationId xmlns:p14="http://schemas.microsoft.com/office/powerpoint/2010/main" val="67185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33575B9-D27C-4AEC-5105-AF004F46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7C68889-4059-CF5F-B9F2-9AA5E2B2A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58478BF-9C41-6DB4-353C-0665B509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27" y="571585"/>
            <a:ext cx="9841931" cy="613182"/>
          </a:xfrm>
        </p:spPr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Muut VAKEn rikoserityiset sosiaalipalvelut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FE045F4-7799-3FB5-D079-F68151296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Vankisosiaalityö, yli 8kk vankeustuomiot, vapautuminen asunnottomana ja ennen asunnottomuutta kirjat Vantaalla tai Keravalla. </a:t>
            </a:r>
            <a:br>
              <a:rPr lang="fi-FI" dirty="0"/>
            </a:br>
            <a:r>
              <a:rPr lang="fi-FI" dirty="0"/>
              <a:t>Vetää VAKEn YRE-verkostoa.</a:t>
            </a:r>
          </a:p>
          <a:p>
            <a:pPr marL="457200" lvl="1" indent="0">
              <a:buNone/>
            </a:pPr>
            <a:r>
              <a:rPr lang="fi-FI" dirty="0">
                <a:hlinkClick r:id="rId2"/>
              </a:rPr>
              <a:t>anna.roth@vakehyva.fi</a:t>
            </a:r>
            <a:r>
              <a:rPr lang="fi-FI" dirty="0"/>
              <a:t>, 043 825 1669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Nuorten oikeusedustus</a:t>
            </a:r>
          </a:p>
          <a:p>
            <a:pPr marL="457200" lvl="1" indent="0">
              <a:buNone/>
            </a:pPr>
            <a:r>
              <a:rPr lang="fi-FI" dirty="0">
                <a:hlinkClick r:id="rId3"/>
              </a:rPr>
              <a:t>nuorten.oikeusedustus@vakehyva.fi</a:t>
            </a:r>
            <a:r>
              <a:rPr lang="fi-FI" dirty="0"/>
              <a:t> 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Poliisisosiaalityöntekijä</a:t>
            </a:r>
          </a:p>
          <a:p>
            <a:pPr marL="457200" lvl="1" indent="0">
              <a:buNone/>
            </a:pPr>
            <a:r>
              <a:rPr lang="fi-FI" dirty="0">
                <a:hlinkClick r:id="rId4"/>
              </a:rPr>
              <a:t>johanna.vaisman@vakehyva.fi</a:t>
            </a:r>
            <a:r>
              <a:rPr lang="fi-FI" dirty="0"/>
              <a:t> </a:t>
            </a:r>
          </a:p>
          <a:p>
            <a:pPr marL="457200" lvl="1" indent="0">
              <a:buNone/>
            </a:pPr>
            <a:endParaRPr lang="fi-FI" dirty="0"/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86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66B017A-1E1B-DC13-FB95-B855BB86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Asiakasohjaus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50060A87-A3D6-50E9-78FD-7CD94F05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Yhteydenoton voi tehdä yhdessä asiakkaan kanssa </a:t>
            </a:r>
            <a:r>
              <a:rPr lang="fi-FI" dirty="0">
                <a:sym typeface="Wingdings" panose="05000000000000000000" pitchFamily="2" charset="2"/>
                <a:hlinkClick r:id="rId2"/>
              </a:rPr>
              <a:t>maisa.fi </a:t>
            </a:r>
            <a:r>
              <a:rPr lang="fi-FI" dirty="0">
                <a:sym typeface="Wingdings" panose="05000000000000000000" pitchFamily="2" charset="2"/>
              </a:rPr>
              <a:t> </a:t>
            </a:r>
            <a:br>
              <a:rPr lang="fi-FI" dirty="0">
                <a:sym typeface="Wingdings" panose="05000000000000000000" pitchFamily="2" charset="2"/>
              </a:rPr>
            </a:b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18-24-vuotiaat:</a:t>
            </a:r>
            <a:br>
              <a:rPr lang="fi-FI" dirty="0">
                <a:sym typeface="Wingdings" panose="05000000000000000000" pitchFamily="2" charset="2"/>
              </a:rPr>
            </a:br>
            <a:r>
              <a:rPr lang="fi-FI" dirty="0">
                <a:sym typeface="Wingdings" panose="05000000000000000000" pitchFamily="2" charset="2"/>
                <a:hlinkClick r:id="rId3"/>
              </a:rPr>
              <a:t>nuortensosiaalityo@vakehyva.fi</a:t>
            </a:r>
            <a:br>
              <a:rPr lang="fi-FI" dirty="0">
                <a:sym typeface="Wingdings" panose="05000000000000000000" pitchFamily="2" charset="2"/>
              </a:rPr>
            </a:b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cs typeface="Poppins ExtraLight"/>
                <a:sym typeface="Wingdings" panose="05000000000000000000" pitchFamily="2" charset="2"/>
              </a:rPr>
              <a:t>Alle 23-vuotiaiden lastensuojelun jälkihuolto:  </a:t>
            </a:r>
            <a:r>
              <a:rPr lang="fi-FI" dirty="0">
                <a:cs typeface="Poppins ExtraLight"/>
                <a:sym typeface="Wingdings" panose="05000000000000000000" pitchFamily="2" charset="2"/>
                <a:hlinkClick r:id="rId4"/>
              </a:rPr>
              <a:t>jalkihuolto@vakehyva.fi</a:t>
            </a:r>
            <a:r>
              <a:rPr lang="fi-FI" dirty="0">
                <a:cs typeface="Poppins ExtraLight"/>
                <a:sym typeface="Wingdings" panose="05000000000000000000" pitchFamily="2" charset="2"/>
              </a:rPr>
              <a:t> </a:t>
            </a:r>
            <a:endParaRPr lang="fi-FI" dirty="0">
              <a:ea typeface="Calibri"/>
              <a:cs typeface="Poppins ExtraLight"/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>
                <a:cs typeface="Poppins ExtraLight"/>
                <a:hlinkClick r:id="rId5"/>
              </a:rPr>
              <a:t>Nuorten sosiaalityön yhteystiedot VAKEn netissä</a:t>
            </a:r>
            <a:br>
              <a:rPr lang="fi-FI" dirty="0"/>
            </a:br>
            <a:br>
              <a:rPr lang="fi-FI" dirty="0"/>
            </a:br>
            <a:r>
              <a:rPr lang="fi-FI" dirty="0">
                <a:cs typeface="Poppins ExtraLight"/>
                <a:hlinkClick r:id="rId6"/>
              </a:rPr>
              <a:t>Jälkihuollon yhteystiedot VAKEN netissä</a:t>
            </a:r>
            <a:endParaRPr lang="fi-FI" dirty="0">
              <a:cs typeface="Poppins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261298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D9AFEBD-95F4-96DC-AEE7-8E0334787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DD430B9-5ADD-1E8D-A6E0-1B9F800A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6C4062B8-8CF0-8C6B-CFAA-93F574531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Rikoserityiset avainhenkilöt (18-24v)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8B07EB2-B0BD-E55A-3939-B26C67E7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10601899" cy="49584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/>
              <a:t>Avainhenkilöt tukevat tiimejä rikoserityisessä nuorisososiaalityössä (+ lähijohtajat, esimies), perehdyttävät, osallistuvat YRE-verkostoon ja yhteiskehittämiseen Rikosseuraamuslaitoksen kanssa:</a:t>
            </a:r>
          </a:p>
          <a:p>
            <a:pPr marL="457200" lvl="1" indent="0">
              <a:buNone/>
            </a:pPr>
            <a:br>
              <a:rPr lang="fi-FI" dirty="0"/>
            </a:br>
            <a:r>
              <a:rPr lang="fi-FI" dirty="0"/>
              <a:t>Nuorten sosiaalityö</a:t>
            </a:r>
          </a:p>
          <a:p>
            <a:pPr lvl="1"/>
            <a:r>
              <a:rPr lang="fi-FI" dirty="0">
                <a:ea typeface="Calibri"/>
                <a:cs typeface="Poppins ExtraLight"/>
              </a:rPr>
              <a:t>Tinka Pöyry </a:t>
            </a:r>
            <a:r>
              <a:rPr lang="fi-FI" dirty="0">
                <a:ea typeface="Calibri"/>
                <a:cs typeface="Poppins ExtraLight"/>
                <a:hlinkClick r:id="rId2"/>
              </a:rPr>
              <a:t>tinka.poyry@vakehyva.fi</a:t>
            </a:r>
            <a:r>
              <a:rPr lang="fi-FI" dirty="0">
                <a:ea typeface="Calibri"/>
                <a:cs typeface="Poppins ExtraLight"/>
              </a:rPr>
              <a:t>, 0408361266</a:t>
            </a:r>
            <a:endParaRPr lang="fi-FI" dirty="0">
              <a:ea typeface="Calibri"/>
            </a:endParaRPr>
          </a:p>
          <a:p>
            <a:pPr lvl="1"/>
            <a:r>
              <a:rPr lang="fi-FI" dirty="0">
                <a:ea typeface="Calibri"/>
                <a:cs typeface="Poppins ExtraLight"/>
              </a:rPr>
              <a:t>Satu Jensen </a:t>
            </a:r>
            <a:r>
              <a:rPr lang="fi-FI" dirty="0">
                <a:ea typeface="Calibri"/>
                <a:cs typeface="Poppins ExtraLight"/>
                <a:hlinkClick r:id="rId3"/>
              </a:rPr>
              <a:t>satu.jensen@vakehyva.fi</a:t>
            </a:r>
            <a:r>
              <a:rPr lang="fi-FI" dirty="0">
                <a:ea typeface="Calibri"/>
                <a:cs typeface="Poppins ExtraLight"/>
              </a:rPr>
              <a:t>, 0407460328</a:t>
            </a:r>
            <a:endParaRPr lang="fi-FI" dirty="0">
              <a:ea typeface="Calibri"/>
            </a:endParaRPr>
          </a:p>
          <a:p>
            <a:pPr marL="457200" lvl="1" indent="0">
              <a:buNone/>
            </a:pPr>
            <a:br>
              <a:rPr lang="fi-FI" dirty="0"/>
            </a:br>
            <a:r>
              <a:rPr lang="fi-FI" dirty="0"/>
              <a:t>Jälkihuolto </a:t>
            </a:r>
          </a:p>
          <a:p>
            <a:pPr lvl="1"/>
            <a:r>
              <a:rPr lang="fi-FI" dirty="0"/>
              <a:t>Tarja Häikiö	</a:t>
            </a:r>
            <a:r>
              <a:rPr lang="fi-FI" dirty="0">
                <a:hlinkClick r:id="rId4"/>
              </a:rPr>
              <a:t>tarja.haikio@vakehyva.fi</a:t>
            </a:r>
            <a:r>
              <a:rPr lang="fi-FI" dirty="0"/>
              <a:t>, 050 31 45 125</a:t>
            </a:r>
          </a:p>
          <a:p>
            <a:pPr marL="457200" lvl="1" indent="0">
              <a:buNone/>
            </a:pPr>
            <a:endParaRPr lang="fi-FI" dirty="0">
              <a:ea typeface="Calibri"/>
            </a:endParaRP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521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0457AE-EB1F-65CA-7CAA-A72274215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Mitä</a:t>
            </a:r>
            <a:r>
              <a:rPr lang="en-US" sz="53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Ri-O-</a:t>
            </a: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hankkeessa</a:t>
            </a:r>
            <a:r>
              <a:rPr lang="en-US" sz="53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300" kern="1200" dirty="0" err="1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tehtiin</a:t>
            </a:r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1FAC7742-8155-7E4D-B1DC-783FE6C87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fi-FI" dirty="0">
                <a:solidFill>
                  <a:schemeClr val="accent3"/>
                </a:solidFill>
              </a:rPr>
            </a:br>
            <a:endParaRPr lang="fi-FI" dirty="0">
              <a:solidFill>
                <a:schemeClr val="accent3"/>
              </a:solidFill>
            </a:endParaRPr>
          </a:p>
        </p:txBody>
      </p:sp>
      <p:sp>
        <p:nvSpPr>
          <p:cNvPr id="44" name="Sisällön paikkamerkki 4">
            <a:extLst>
              <a:ext uri="{FF2B5EF4-FFF2-40B4-BE49-F238E27FC236}">
                <a16:creationId xmlns:a16="http://schemas.microsoft.com/office/drawing/2014/main" id="{28D38011-B1F0-397D-042C-8BE361E91568}"/>
              </a:ext>
            </a:extLst>
          </p:cNvPr>
          <p:cNvSpPr txBox="1">
            <a:spLocks/>
          </p:cNvSpPr>
          <p:nvPr/>
        </p:nvSpPr>
        <p:spPr>
          <a:xfrm>
            <a:off x="673670" y="1458929"/>
            <a:ext cx="10073100" cy="45697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j-lt"/>
                <a:ea typeface="+mn-ea"/>
                <a:cs typeface="Poppins ExtraBold" panose="00000900000000000000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Poppins ExtraLight" panose="00000300000000000000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i-FI" b="0" dirty="0">
                <a:latin typeface="Arial "/>
              </a:rPr>
              <a:t>Oikeusministeriön erityisavustuksella 16.11.2020-30.4.2023,Vantaan kaupungilla (2020-2022) ja Vantaan ja Keravan hyvinvointialueella (2023)</a:t>
            </a:r>
          </a:p>
          <a:p>
            <a:pPr>
              <a:lnSpc>
                <a:spcPct val="100000"/>
              </a:lnSpc>
            </a:pPr>
            <a:endParaRPr lang="fi-FI" dirty="0">
              <a:latin typeface="Arial 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i-FI" dirty="0">
                <a:latin typeface="Arial "/>
              </a:rPr>
              <a:t>alaikäisten hankeosuus lastensuojelussa ja sijaishuollossa (13-17v): </a:t>
            </a:r>
            <a:r>
              <a:rPr lang="fi-FI" b="0" dirty="0">
                <a:latin typeface="Arial "/>
              </a:rPr>
              <a:t>pilotoidaan Multi-</a:t>
            </a:r>
            <a:r>
              <a:rPr lang="fi-FI" b="0" dirty="0" err="1">
                <a:latin typeface="Arial "/>
              </a:rPr>
              <a:t>Dimensional</a:t>
            </a:r>
            <a:r>
              <a:rPr lang="fi-FI" b="0" dirty="0">
                <a:latin typeface="Arial "/>
              </a:rPr>
              <a:t> </a:t>
            </a:r>
            <a:r>
              <a:rPr lang="fi-FI" b="0" dirty="0" err="1">
                <a:latin typeface="Arial "/>
              </a:rPr>
              <a:t>Family</a:t>
            </a:r>
            <a:r>
              <a:rPr lang="fi-FI" b="0" dirty="0">
                <a:latin typeface="Arial "/>
              </a:rPr>
              <a:t> </a:t>
            </a:r>
            <a:r>
              <a:rPr lang="fi-FI" b="0" dirty="0" err="1">
                <a:latin typeface="Arial "/>
              </a:rPr>
              <a:t>Therapy</a:t>
            </a:r>
            <a:r>
              <a:rPr lang="fi-FI" b="0" dirty="0">
                <a:latin typeface="Arial "/>
              </a:rPr>
              <a:t> (MDFT)- interventio osaksi lastensuojelun palveluvalikkoa. Noin 6kk kestoinen monimuotoinen perheterapeuttinen interventio, johon osallistuu lapsi ja hänen läheisensä. </a:t>
            </a:r>
            <a:br>
              <a:rPr lang="fi-FI" b="0" dirty="0">
                <a:latin typeface="Arial "/>
              </a:rPr>
            </a:br>
            <a:endParaRPr lang="fi-FI" b="0" dirty="0">
              <a:latin typeface="Arial 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fi-FI" dirty="0">
                <a:latin typeface="Arial "/>
              </a:rPr>
              <a:t>toimintamalli nuorten aikuisten sosiaalityöhön (18-24v) : </a:t>
            </a:r>
            <a:r>
              <a:rPr lang="fi-FI" b="0" dirty="0">
                <a:latin typeface="Arial "/>
              </a:rPr>
              <a:t>tiivistetään viranomaisten yhteistoimintaa rikosprosessin eri vaiheissa, toimintaohjeet sosiaalihuoltoon</a:t>
            </a:r>
          </a:p>
        </p:txBody>
      </p:sp>
      <p:pic>
        <p:nvPicPr>
          <p:cNvPr id="45" name="Sisällön paikkamerkki 5">
            <a:extLst>
              <a:ext uri="{FF2B5EF4-FFF2-40B4-BE49-F238E27FC236}">
                <a16:creationId xmlns:a16="http://schemas.microsoft.com/office/drawing/2014/main" id="{1464075C-844A-E486-E5F4-41594484C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582" y="5743713"/>
            <a:ext cx="2139749" cy="62704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5824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883E1F0-D9D8-2F2D-CB20-825D1BCA2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F60CEA9-EE79-03A4-A2C8-839D7092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DE18DC88-423D-3FF8-F8D9-6AC07BF5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3"/>
                </a:solidFill>
              </a:rPr>
              <a:t>Nuoret aikuiset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9ED7BC9-2BDF-B107-49DA-6FCE426C3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85" y="1532920"/>
            <a:ext cx="10134743" cy="429233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dirty="0"/>
              <a:t>Toimintamalli ja sosiaalihuollon toimintaohjeet kattavat koko rikosprosessin</a:t>
            </a:r>
          </a:p>
          <a:p>
            <a:r>
              <a:rPr lang="fi-FI" dirty="0"/>
              <a:t>Koko VAKEn sosiaalihuollon ja jälkihuollon henkilöstö koulutettu toimintamalliin </a:t>
            </a:r>
          </a:p>
          <a:p>
            <a:r>
              <a:rPr lang="fi-FI" dirty="0">
                <a:cs typeface="Poppins ExtraLight"/>
              </a:rPr>
              <a:t>Uudenmaan </a:t>
            </a:r>
            <a:r>
              <a:rPr lang="fi-FI" dirty="0" err="1">
                <a:cs typeface="Poppins ExtraLight"/>
              </a:rPr>
              <a:t>yhdyskuntraseuraamustoimiston</a:t>
            </a:r>
            <a:r>
              <a:rPr lang="fi-FI" dirty="0">
                <a:cs typeface="Poppins ExtraLight"/>
              </a:rPr>
              <a:t> kanssa: seuraamusselvitys, valvonnat, yhdyskuntaseuraamukset</a:t>
            </a:r>
            <a:endParaRPr lang="fi-FI" dirty="0">
              <a:ea typeface="Calibri"/>
              <a:cs typeface="Poppins ExtraLight"/>
            </a:endParaRPr>
          </a:p>
          <a:p>
            <a:pPr lvl="1"/>
            <a:r>
              <a:rPr lang="fi-FI" dirty="0"/>
              <a:t>Yhtenevä asiakassuunnitelma, työparius/ työnjako: tuetaan asiakasta yhdessä, vältetään päällekkäisyydet työskentelyssä</a:t>
            </a:r>
          </a:p>
          <a:p>
            <a:pPr lvl="1"/>
            <a:r>
              <a:rPr lang="fi-FI" dirty="0">
                <a:cs typeface="Poppins ExtraLight"/>
              </a:rPr>
              <a:t>Työnjako käytännössä aina asiakaskohtaisesti</a:t>
            </a:r>
            <a:endParaRPr lang="fi-FI" dirty="0">
              <a:ea typeface="Calibri"/>
              <a:cs typeface="Poppins ExtraLight"/>
            </a:endParaRPr>
          </a:p>
          <a:p>
            <a:pPr>
              <a:buFont typeface="Arial"/>
              <a:buChar char="•"/>
            </a:pPr>
            <a:r>
              <a:rPr lang="fi-FI" sz="2600" dirty="0">
                <a:ea typeface="Calibri"/>
                <a:cs typeface="Calibri"/>
              </a:rPr>
              <a:t>Työskentely </a:t>
            </a:r>
            <a:r>
              <a:rPr lang="fi-FI" sz="2600" dirty="0" err="1">
                <a:ea typeface="Calibri"/>
                <a:cs typeface="Calibri"/>
              </a:rPr>
              <a:t>RISEn</a:t>
            </a:r>
            <a:r>
              <a:rPr lang="fi-FI" sz="2600" dirty="0">
                <a:ea typeface="Calibri"/>
                <a:cs typeface="Calibri"/>
              </a:rPr>
              <a:t> asiakasarviointiyksikössä: yhteys </a:t>
            </a:r>
            <a:r>
              <a:rPr lang="fi-FI" sz="2600" dirty="0">
                <a:ea typeface="Calibri"/>
                <a:cs typeface="Calibri"/>
                <a:hlinkClick r:id="rId2"/>
              </a:rPr>
              <a:t>aay@om.fi</a:t>
            </a:r>
            <a:r>
              <a:rPr lang="fi-FI" sz="2600" dirty="0">
                <a:ea typeface="Calibri"/>
                <a:cs typeface="Calibri"/>
              </a:rPr>
              <a:t> (tiedustelut)</a:t>
            </a:r>
          </a:p>
          <a:p>
            <a:pPr>
              <a:buFont typeface="Arial"/>
              <a:buChar char="•"/>
            </a:pPr>
            <a:r>
              <a:rPr lang="fi-FI" sz="2600" dirty="0">
                <a:ea typeface="Calibri"/>
                <a:cs typeface="Calibri"/>
              </a:rPr>
              <a:t>Työskentely myös vankeusrangaistuksen aikana</a:t>
            </a:r>
            <a:endParaRPr lang="en-US" sz="2600" dirty="0">
              <a:ea typeface="Calibri"/>
              <a:cs typeface="Calibri"/>
            </a:endParaRPr>
          </a:p>
          <a:p>
            <a:pPr marL="971550" lvl="1" indent="-285750">
              <a:buFont typeface="Arial"/>
              <a:buChar char="•"/>
            </a:pPr>
            <a:r>
              <a:rPr lang="fi-FI" sz="2200" dirty="0">
                <a:ea typeface="Calibri"/>
                <a:cs typeface="Calibri"/>
              </a:rPr>
              <a:t>Siviiliarviointi/sijoitteluyhdessä Helsingin yhdyskuntaseuraamustoimiston kanssa, verkostotapaamiset, kahdenkeskiset tapaamiset, vapautumisen valmistelu</a:t>
            </a:r>
            <a:endParaRPr lang="fi-FI" dirty="0"/>
          </a:p>
          <a:p>
            <a:pPr marL="457200" lvl="1" indent="0">
              <a:buNone/>
            </a:pPr>
            <a:endParaRPr lang="fi-FI" dirty="0">
              <a:ea typeface="Calibri"/>
            </a:endParaRPr>
          </a:p>
          <a:p>
            <a:pPr marL="0" indent="0">
              <a:buNone/>
            </a:pPr>
            <a:r>
              <a:rPr lang="fi-FI" dirty="0">
                <a:cs typeface="Poppins ExtraLight"/>
                <a:hlinkClick r:id="rId3"/>
              </a:rPr>
              <a:t>Yleiset ohjeet Innokylässä </a:t>
            </a:r>
            <a:r>
              <a:rPr lang="fi-FI" dirty="0">
                <a:cs typeface="Poppins ExtraLight"/>
              </a:rPr>
              <a:t>(voi vinkata muille hyvinvointialueille)</a:t>
            </a:r>
            <a:endParaRPr lang="fi-FI" dirty="0">
              <a:ea typeface="Calibri"/>
              <a:cs typeface="Poppins ExtraLight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488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8B921AE-616D-73F5-4ABF-D6767CA8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ABBD4D4-1960-CFC9-9A05-203BE2F8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83FD7AB5-2C21-88C8-C6E9-3C372288D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RISE - vankeusrangaistukset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D7FD4B6D-DB89-629C-84BC-27F8CDF7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11205371" cy="49584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i-FI" b="1" dirty="0"/>
              <a:t>Vapaudesta saapuvan polku</a:t>
            </a:r>
          </a:p>
          <a:p>
            <a:pPr marL="0" indent="0">
              <a:buNone/>
            </a:pPr>
            <a:r>
              <a:rPr lang="fi-FI" dirty="0"/>
              <a:t>- Yhdyskuntaseuraamustoimistot tai hyvinvointialue ottaa yhteyttä kun tieto vankeudesta saapuu</a:t>
            </a:r>
          </a:p>
          <a:p>
            <a:pPr>
              <a:buFontTx/>
              <a:buChar char="-"/>
            </a:pPr>
            <a:r>
              <a:rPr lang="fi-FI" dirty="0"/>
              <a:t>Siviiliarviointi n. 1 kk tuomion tultua täytäntöönpanokelpoiseksi</a:t>
            </a:r>
          </a:p>
          <a:p>
            <a:pPr>
              <a:buFontTx/>
              <a:buChar char="-"/>
            </a:pPr>
            <a:r>
              <a:rPr lang="fi-FI" dirty="0"/>
              <a:t>Tavoitteiden yhteensovittaminen</a:t>
            </a:r>
          </a:p>
          <a:p>
            <a:pPr>
              <a:buFontTx/>
              <a:buChar char="-"/>
            </a:pPr>
            <a:r>
              <a:rPr lang="fi-FI" dirty="0"/>
              <a:t>Sijoittelu ja vankeuden alkaminen n. 1 kk päätöksestä</a:t>
            </a:r>
          </a:p>
          <a:p>
            <a:pPr>
              <a:buFontTx/>
              <a:buChar char="-"/>
            </a:pPr>
            <a:r>
              <a:rPr lang="fi-FI" dirty="0"/>
              <a:t>Sakon muuntorangaistukseen tuomitun päihdekuntoutuksen suunnittelu</a:t>
            </a:r>
          </a:p>
          <a:p>
            <a:pPr marL="0" indent="0">
              <a:buNone/>
            </a:pPr>
            <a:r>
              <a:rPr lang="fi-FI" b="1" dirty="0">
                <a:highlight>
                  <a:srgbClr val="FFFF00"/>
                </a:highlight>
              </a:rPr>
              <a:t>Tutkintavankeuden jälkeen alkava polku</a:t>
            </a:r>
          </a:p>
          <a:p>
            <a:pPr>
              <a:buFontTx/>
              <a:buChar char="-"/>
            </a:pPr>
            <a:r>
              <a:rPr lang="fi-FI" dirty="0"/>
              <a:t>Tutkintavankeuden (Vantaan vankila, Jokelan vankila, Riihimäen vankila, maakunnat) aikana yhteistyö vankilan erityisohjaaja – </a:t>
            </a:r>
            <a:r>
              <a:rPr lang="fi-FI" b="1" dirty="0"/>
              <a:t>tietojen vieminen Risen järjestelmään, </a:t>
            </a:r>
            <a:r>
              <a:rPr lang="fi-FI" b="1" dirty="0">
                <a:solidFill>
                  <a:srgbClr val="FF0000"/>
                </a:solidFill>
              </a:rPr>
              <a:t>tutkintavankeuden aikaiset siirrot </a:t>
            </a:r>
          </a:p>
          <a:p>
            <a:pPr lvl="1">
              <a:buFontTx/>
              <a:buChar char="-"/>
            </a:pPr>
            <a:r>
              <a:rPr lang="fi-FI" dirty="0"/>
              <a:t>Jälkihuoltonuoret (18-23v)</a:t>
            </a:r>
          </a:p>
          <a:p>
            <a:pPr lvl="1">
              <a:buFontTx/>
              <a:buChar char="-"/>
            </a:pPr>
            <a:r>
              <a:rPr lang="fi-FI" dirty="0"/>
              <a:t>Nuoret aikuiset (</a:t>
            </a:r>
            <a:r>
              <a:rPr lang="fi-FI" dirty="0" err="1"/>
              <a:t>VaKella</a:t>
            </a:r>
            <a:r>
              <a:rPr lang="fi-FI" dirty="0"/>
              <a:t> 18-24v)</a:t>
            </a:r>
          </a:p>
          <a:p>
            <a:pPr>
              <a:buFontTx/>
              <a:buChar char="-"/>
            </a:pPr>
            <a:r>
              <a:rPr lang="fi-FI" dirty="0"/>
              <a:t>Asiakasarviointiyksikkö / VAKE ottaa yhteyttä tuomion tultua täytäntöönpanokelpoiseksi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b="1" dirty="0">
                <a:solidFill>
                  <a:srgbClr val="FF0000"/>
                </a:solidFill>
              </a:rPr>
              <a:t>(ilmoitus </a:t>
            </a:r>
            <a:r>
              <a:rPr lang="fi-FI" b="1" dirty="0" err="1">
                <a:solidFill>
                  <a:srgbClr val="FF0000"/>
                </a:solidFill>
              </a:rPr>
              <a:t>hva:lle</a:t>
            </a:r>
            <a:r>
              <a:rPr lang="fi-FI" b="1" dirty="0">
                <a:solidFill>
                  <a:srgbClr val="FF0000"/>
                </a:solidFill>
              </a:rPr>
              <a:t> korkeintaan 24 vuotiaiden tuomioista) AAY ilmoittaa sekä nuorten ja jälkihuollon sosiaalityön sähköposteihin</a:t>
            </a:r>
          </a:p>
          <a:p>
            <a:pPr>
              <a:buFontTx/>
              <a:buChar char="-"/>
            </a:pPr>
            <a:r>
              <a:rPr lang="fi-FI" dirty="0"/>
              <a:t>AAY: tapausta jaettaessa ilmoitus </a:t>
            </a:r>
            <a:r>
              <a:rPr lang="fi-FI" dirty="0" err="1"/>
              <a:t>hva:lle</a:t>
            </a:r>
            <a:r>
              <a:rPr lang="fi-FI" dirty="0"/>
              <a:t>, </a:t>
            </a:r>
            <a:r>
              <a:rPr lang="fi-FI" b="1" dirty="0" err="1">
                <a:solidFill>
                  <a:srgbClr val="FF0000"/>
                </a:solidFill>
              </a:rPr>
              <a:t>hva</a:t>
            </a:r>
            <a:r>
              <a:rPr lang="fi-FI" b="1" dirty="0">
                <a:solidFill>
                  <a:srgbClr val="FF0000"/>
                </a:solidFill>
              </a:rPr>
              <a:t> ilmoittaa yhteistyön aloittamisen tarpeesta</a:t>
            </a:r>
            <a:r>
              <a:rPr lang="fi-FI" dirty="0"/>
              <a:t>. Nuorta informoidaan ilmoituksesta hyvinvointialueelle</a:t>
            </a:r>
          </a:p>
          <a:p>
            <a:pPr>
              <a:buFontTx/>
              <a:buChar char="-"/>
            </a:pPr>
            <a:r>
              <a:rPr lang="fi-FI" dirty="0"/>
              <a:t>Tiedot arviointia varten, tavoitteiden yhteensovittaminen ja sijoittelu </a:t>
            </a:r>
          </a:p>
          <a:p>
            <a:pPr marL="0" indent="0">
              <a:buNone/>
            </a:pPr>
            <a:r>
              <a:rPr lang="fi-FI" b="1" dirty="0"/>
              <a:t>Vankeuden aikana ja vapautumista valmistellessa: </a:t>
            </a:r>
          </a:p>
          <a:p>
            <a:pPr>
              <a:buFontTx/>
              <a:buChar char="-"/>
            </a:pPr>
            <a:r>
              <a:rPr lang="fi-FI" dirty="0"/>
              <a:t>Tavoitteiden mukainen työskentely, </a:t>
            </a:r>
            <a:r>
              <a:rPr lang="fi-FI" b="1" dirty="0"/>
              <a:t>yhteistyö vankila ja VAKE</a:t>
            </a:r>
            <a:r>
              <a:rPr lang="fi-FI" dirty="0"/>
              <a:t>, </a:t>
            </a:r>
            <a:r>
              <a:rPr lang="fi-FI" dirty="0">
                <a:highlight>
                  <a:srgbClr val="FFFF00"/>
                </a:highlight>
              </a:rPr>
              <a:t>erityisesti vapautumisen valmistelussa</a:t>
            </a:r>
          </a:p>
          <a:p>
            <a:pPr>
              <a:buFontTx/>
              <a:buChar char="-"/>
            </a:pPr>
            <a:r>
              <a:rPr lang="fi-FI" dirty="0"/>
              <a:t>Mahdollisten laitossiirtojen valmistelu: olennaista että tarve yhteistyöhön nostettu rangaistusajan suunnitelmaan ja/tai vankeusaikaisiin toteumatietoihin. </a:t>
            </a:r>
          </a:p>
          <a:p>
            <a:pPr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607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laotsikko 6">
            <a:extLst>
              <a:ext uri="{FF2B5EF4-FFF2-40B4-BE49-F238E27FC236}">
                <a16:creationId xmlns:a16="http://schemas.microsoft.com/office/drawing/2014/main" id="{1C87A9C6-5A74-E2D2-FED5-F6A8320F6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334" y="2601119"/>
            <a:ext cx="7407164" cy="1655762"/>
          </a:xfrm>
        </p:spPr>
        <p:txBody>
          <a:bodyPr>
            <a:normAutofit/>
          </a:bodyPr>
          <a:lstStyle/>
          <a:p>
            <a:r>
              <a:rPr lang="fi-FI" sz="4800" dirty="0">
                <a:solidFill>
                  <a:schemeClr val="accent3"/>
                </a:solidFill>
              </a:rPr>
              <a:t>Nuorten </a:t>
            </a:r>
            <a:r>
              <a:rPr lang="fi-FI" sz="4800">
                <a:solidFill>
                  <a:schemeClr val="accent3"/>
                </a:solidFill>
              </a:rPr>
              <a:t>aikuisten toimintamalli</a:t>
            </a:r>
            <a:endParaRPr lang="fi-FI" sz="4800" dirty="0">
              <a:solidFill>
                <a:schemeClr val="accent3"/>
              </a:solidFill>
            </a:endParaRP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77B94F5-EB57-7224-1D36-A8DBE6CE882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1117263" y="6257925"/>
            <a:ext cx="1074737" cy="365125"/>
          </a:xfrm>
        </p:spPr>
        <p:txBody>
          <a:bodyPr/>
          <a:lstStyle/>
          <a:p>
            <a:fld id="{7C46CF40-C63D-4563-8757-6DC4E6BF2D21}" type="datetime1">
              <a:rPr lang="fi-FI" smtClean="0"/>
              <a:pPr/>
              <a:t>12.6.2025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091DD20-5F91-AC62-C4E7-1B65FA064DC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88750" y="6257925"/>
            <a:ext cx="603250" cy="365125"/>
          </a:xfrm>
        </p:spPr>
        <p:txBody>
          <a:bodyPr/>
          <a:lstStyle/>
          <a:p>
            <a:fld id="{D5C7B8F6-2765-465B-BF52-D1DF320C1AE3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725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34559EF-F8D6-4688-918E-814EFD019C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607861"/>
              </p:ext>
            </p:extLst>
          </p:nvPr>
        </p:nvGraphicFramePr>
        <p:xfrm>
          <a:off x="554805" y="195210"/>
          <a:ext cx="11291298" cy="6452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44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2">
            <a:extLst>
              <a:ext uri="{FF2B5EF4-FFF2-40B4-BE49-F238E27FC236}">
                <a16:creationId xmlns:a16="http://schemas.microsoft.com/office/drawing/2014/main" id="{D93394DA-E684-47C2-9020-13225823F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E717BB32-F23F-4F4D-B743-03F093A18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95836"/>
              </p:ext>
            </p:extLst>
          </p:nvPr>
        </p:nvGraphicFramePr>
        <p:xfrm>
          <a:off x="260565" y="-3607"/>
          <a:ext cx="11661168" cy="6349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951045"/>
      </p:ext>
    </p:extLst>
  </p:cSld>
  <p:clrMapOvr>
    <a:masterClrMapping/>
  </p:clrMapOvr>
</p:sld>
</file>

<file path=ppt/theme/theme1.xml><?xml version="1.0" encoding="utf-8"?>
<a:theme xmlns:a="http://schemas.openxmlformats.org/drawingml/2006/main" name="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801c5e1-b438-429c-820e-39372ac0fbe0">
      <UserInfo>
        <DisplayName>Salonen Henna</DisplayName>
        <AccountId>243</AccountId>
        <AccountType/>
      </UserInfo>
    </SharedWithUsers>
    <TaxCatchAll xmlns="12d2ee93-6a61-4c93-b8d3-946151f18509" xsi:nil="true"/>
    <lcf76f155ced4ddcb4097134ff3c332f xmlns="fd04334a-7a6e-4263-9609-0d242ca1ee4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22BAD91D3A74CBCAD3A5CC30D1602" ma:contentTypeVersion="8" ma:contentTypeDescription="Luo uusi asiakirja." ma:contentTypeScope="" ma:versionID="9b9cb6fb0d43f75449fafbc31681e655">
  <xsd:schema xmlns:xsd="http://www.w3.org/2001/XMLSchema" xmlns:xs="http://www.w3.org/2001/XMLSchema" xmlns:p="http://schemas.microsoft.com/office/2006/metadata/properties" xmlns:ns2="a801c5e1-b438-429c-820e-39372ac0fbe0" xmlns:ns3="1d789081-42d1-4104-9537-4aeb97a27581" xmlns:ns4="fd04334a-7a6e-4263-9609-0d242ca1ee47" xmlns:ns5="12d2ee93-6a61-4c93-b8d3-946151f18509" targetNamespace="http://schemas.microsoft.com/office/2006/metadata/properties" ma:root="true" ma:fieldsID="5bf38d606a39eddbe75fe1244d02fbb7" ns2:_="" ns3:_="" ns4:_="" ns5:_="">
    <xsd:import namespace="a801c5e1-b438-429c-820e-39372ac0fbe0"/>
    <xsd:import namespace="1d789081-42d1-4104-9537-4aeb97a27581"/>
    <xsd:import namespace="fd04334a-7a6e-4263-9609-0d242ca1ee47"/>
    <xsd:import namespace="12d2ee93-6a61-4c93-b8d3-946151f1850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4:lcf76f155ced4ddcb4097134ff3c332f" minOccurs="0"/>
                <xsd:element ref="ns5:TaxCatchAll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1c5e1-b438-429c-820e-39372ac0fb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789081-42d1-4104-9537-4aeb97a275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4334a-7a6e-4263-9609-0d242ca1ee4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5685aec-b611-4d42-aeb4-a50954e9c4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2ee93-6a61-4c93-b8d3-946151f1850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c7ea07-7ce0-4339-8341-7ccfa41e2142}" ma:internalName="TaxCatchAll" ma:showField="CatchAllData" ma:web="12d2ee93-6a61-4c93-b8d3-946151f185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0BFA90-CB2A-4438-88F8-D8898C36CDA6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959df365-8dd6-47de-ae00-7253c5d2ce15"/>
    <ds:schemaRef ds:uri="http://schemas.microsoft.com/office/2006/metadata/properties"/>
    <ds:schemaRef ds:uri="http://purl.org/dc/elements/1.1/"/>
    <ds:schemaRef ds:uri="http://www.w3.org/XML/1998/namespace"/>
    <ds:schemaRef ds:uri="bff86e3b-a32c-4cc9-9660-86d3cfa0de09"/>
    <ds:schemaRef ds:uri="794a7691-4dfb-4019-8b79-a798b5b91a43"/>
    <ds:schemaRef ds:uri="http://purl.org/dc/dcmitype/"/>
    <ds:schemaRef ds:uri="a801c5e1-b438-429c-820e-39372ac0fbe0"/>
    <ds:schemaRef ds:uri="12d2ee93-6a61-4c93-b8d3-946151f18509"/>
    <ds:schemaRef ds:uri="fd04334a-7a6e-4263-9609-0d242ca1ee47"/>
  </ds:schemaRefs>
</ds:datastoreItem>
</file>

<file path=customXml/itemProps2.xml><?xml version="1.0" encoding="utf-8"?>
<ds:datastoreItem xmlns:ds="http://schemas.openxmlformats.org/officeDocument/2006/customXml" ds:itemID="{D6E91153-CD4E-4AAE-8396-7A7C040F5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1c5e1-b438-429c-820e-39372ac0fbe0"/>
    <ds:schemaRef ds:uri="1d789081-42d1-4104-9537-4aeb97a27581"/>
    <ds:schemaRef ds:uri="fd04334a-7a6e-4263-9609-0d242ca1ee47"/>
    <ds:schemaRef ds:uri="12d2ee93-6a61-4c93-b8d3-946151f185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2A1980-D82B-4EFF-B6E9-BBC8661568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647</Words>
  <Application>Microsoft Office PowerPoint</Application>
  <PresentationFormat>Laajakuva</PresentationFormat>
  <Paragraphs>92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8" baseType="lpstr">
      <vt:lpstr>Poppins SemiBold</vt:lpstr>
      <vt:lpstr>Wingdings</vt:lpstr>
      <vt:lpstr>Arial Black</vt:lpstr>
      <vt:lpstr>Poppins ExtraLight</vt:lpstr>
      <vt:lpstr>Arial </vt:lpstr>
      <vt:lpstr>Arial</vt:lpstr>
      <vt:lpstr>Calibri</vt:lpstr>
      <vt:lpstr>TULsote_ja_rakenneuudistus</vt:lpstr>
      <vt:lpstr>Rikoserityinen nuorisososiaalityö</vt:lpstr>
      <vt:lpstr>Asiakasohjaus</vt:lpstr>
      <vt:lpstr>Rikoserityiset avainhenkilöt (18-24v)</vt:lpstr>
      <vt:lpstr> Mitä Ri-O-hankkeessa tehtiin </vt:lpstr>
      <vt:lpstr>Nuoret aikuiset</vt:lpstr>
      <vt:lpstr>RISE - vankeusrangaistukset</vt:lpstr>
      <vt:lpstr>PowerPoint-esitys</vt:lpstr>
      <vt:lpstr>PowerPoint-esitys</vt:lpstr>
      <vt:lpstr>PowerPoint-esitys</vt:lpstr>
      <vt:lpstr>Muut VAKEn rikoserityiset sosiaalipalvelut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Keponen Matti</dc:creator>
  <cp:lastModifiedBy>Pöyry Tinka</cp:lastModifiedBy>
  <cp:revision>66</cp:revision>
  <dcterms:created xsi:type="dcterms:W3CDTF">2020-12-16T08:34:10Z</dcterms:created>
  <dcterms:modified xsi:type="dcterms:W3CDTF">2025-06-12T05:55:34Z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0x010100E3A22BAD91D3A74CBCAD3A5CC30D1602</vt:lpwstr>
  </property>
  <property fmtid="{D5CDD505-2E9C-101B-9397-08002B2CF9AE}" pid="3" name="MediaServiceImageTags">
    <vt:lpwstr/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2023-04-12T05:29:56Z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7cbe7314-9eec-453e-aa25-b39667b2f68f</vt:lpwstr>
  </property>
  <property fmtid="{D5CDD505-2E9C-101B-9397-08002B2CF9AE}" pid="9" name="MSIP_Label_defa4170-0d19-0005-0004-bc88714345d2_ActionId">
    <vt:lpwstr>c5ed4816-7df4-44ec-88d4-6537fa838548</vt:lpwstr>
  </property>
  <property fmtid="{D5CDD505-2E9C-101B-9397-08002B2CF9AE}" pid="10" name="MSIP_Label_defa4170-0d19-0005-0004-bc88714345d2_ContentBits">
    <vt:lpwstr>0</vt:lpwstr>
  </property>
</Properties>
</file>