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3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2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52642" y="2182894"/>
            <a:ext cx="10515600" cy="1325887"/>
          </a:xfrm>
          <a:prstGeom prst="rect">
            <a:avLst/>
          </a:prstGeom>
        </p:spPr>
        <p:txBody>
          <a:bodyPr/>
          <a:lstStyle>
            <a:lvl1pPr>
              <a:defRPr sz="3600" b="0" i="0">
                <a:solidFill>
                  <a:srgbClr val="005A9B"/>
                </a:solidFill>
                <a:latin typeface="Calibri Normaali" charset="0"/>
                <a:ea typeface="Calibri Normaali" charset="0"/>
                <a:cs typeface="Calibri Normaal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83273" y="6335041"/>
            <a:ext cx="447842" cy="305366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rgbClr val="005A9B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47CC6391-E5AA-4B2F-B19C-1C030F29CA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40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a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rgbClr val="005A9B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83273" y="6335041"/>
            <a:ext cx="447842" cy="305366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rgbClr val="005A9B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47CC6391-E5AA-4B2F-B19C-1C030F29CA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849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2095844"/>
            <a:ext cx="12192000" cy="4762156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rgbClr val="005A9B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83273" y="6335041"/>
            <a:ext cx="447842" cy="305366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rgbClr val="005A9B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47CC6391-E5AA-4B2F-B19C-1C030F29CA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46363" y="906074"/>
            <a:ext cx="10957427" cy="1029375"/>
          </a:xfrm>
          <a:prstGeom prst="rect">
            <a:avLst/>
          </a:prstGeom>
        </p:spPr>
        <p:txBody>
          <a:bodyPr/>
          <a:lstStyle>
            <a:lvl1pPr algn="ctr">
              <a:defRPr sz="3600" b="0" i="0">
                <a:solidFill>
                  <a:srgbClr val="005A9B"/>
                </a:solidFill>
                <a:latin typeface="Calibri Normaali" charset="0"/>
                <a:ea typeface="Calibri Normaali" charset="0"/>
                <a:cs typeface="Calibri Normaal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0355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930900" cy="6858000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rgbClr val="005A9B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6562001" y="1710894"/>
            <a:ext cx="5157259" cy="4084759"/>
          </a:xfrm>
          <a:prstGeom prst="rect">
            <a:avLst/>
          </a:prstGeom>
        </p:spPr>
        <p:txBody>
          <a:bodyPr/>
          <a:lstStyle>
            <a:lvl1pPr>
              <a:defRPr sz="21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>
              <a:defRPr sz="1866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4pPr>
            <a:lvl5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562001" y="566734"/>
            <a:ext cx="5157259" cy="1026536"/>
          </a:xfrm>
          <a:prstGeom prst="rect">
            <a:avLst/>
          </a:prstGeom>
        </p:spPr>
        <p:txBody>
          <a:bodyPr/>
          <a:lstStyle>
            <a:lvl1pPr>
              <a:defRPr sz="3600" b="0" i="0">
                <a:solidFill>
                  <a:srgbClr val="005A9B"/>
                </a:solidFill>
                <a:latin typeface="Calibri Normaali" charset="0"/>
                <a:ea typeface="Calibri Normaali" charset="0"/>
                <a:cs typeface="Calibri Normaal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83273" y="6335041"/>
            <a:ext cx="447842" cy="305366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rgbClr val="005A9B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47CC6391-E5AA-4B2F-B19C-1C030F29CA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27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yöreä 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2288005" y="-481189"/>
            <a:ext cx="7668127" cy="7666943"/>
          </a:xfrm>
          <a:custGeom>
            <a:avLst/>
            <a:gdLst>
              <a:gd name="connsiteX0" fmla="*/ 5751095 w 11502190"/>
              <a:gd name="connsiteY0" fmla="*/ 0 h 11502190"/>
              <a:gd name="connsiteX1" fmla="*/ 11502190 w 11502190"/>
              <a:gd name="connsiteY1" fmla="*/ 5751095 h 11502190"/>
              <a:gd name="connsiteX2" fmla="*/ 5751095 w 11502190"/>
              <a:gd name="connsiteY2" fmla="*/ 11502190 h 11502190"/>
              <a:gd name="connsiteX3" fmla="*/ 0 w 11502190"/>
              <a:gd name="connsiteY3" fmla="*/ 5751095 h 11502190"/>
              <a:gd name="connsiteX4" fmla="*/ 5751095 w 11502190"/>
              <a:gd name="connsiteY4" fmla="*/ 0 h 11502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02190" h="11502190">
                <a:moveTo>
                  <a:pt x="5751095" y="0"/>
                </a:moveTo>
                <a:cubicBezTo>
                  <a:pt x="8927337" y="0"/>
                  <a:pt x="11502190" y="2574853"/>
                  <a:pt x="11502190" y="5751095"/>
                </a:cubicBezTo>
                <a:cubicBezTo>
                  <a:pt x="11502190" y="8927337"/>
                  <a:pt x="8927337" y="11502190"/>
                  <a:pt x="5751095" y="11502190"/>
                </a:cubicBezTo>
                <a:cubicBezTo>
                  <a:pt x="2574853" y="11502190"/>
                  <a:pt x="0" y="8927337"/>
                  <a:pt x="0" y="5751095"/>
                </a:cubicBezTo>
                <a:cubicBezTo>
                  <a:pt x="0" y="2574853"/>
                  <a:pt x="2574853" y="0"/>
                  <a:pt x="575109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solidFill>
                  <a:srgbClr val="005A9B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70591" y="1828518"/>
            <a:ext cx="5587220" cy="3892283"/>
          </a:xfrm>
          <a:prstGeom prst="rect">
            <a:avLst/>
          </a:prstGeom>
        </p:spPr>
        <p:txBody>
          <a:bodyPr/>
          <a:lstStyle>
            <a:lvl1pPr>
              <a:defRPr sz="21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>
              <a:defRPr sz="1866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4pPr>
            <a:lvl5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770591" y="577427"/>
            <a:ext cx="5587220" cy="1092143"/>
          </a:xfrm>
          <a:prstGeom prst="rect">
            <a:avLst/>
          </a:prstGeom>
        </p:spPr>
        <p:txBody>
          <a:bodyPr/>
          <a:lstStyle>
            <a:lvl1pPr>
              <a:defRPr sz="3600" b="0" i="0">
                <a:solidFill>
                  <a:srgbClr val="005A9B"/>
                </a:solidFill>
                <a:latin typeface="Calibri Normaali" charset="0"/>
                <a:ea typeface="Calibri Normaali" charset="0"/>
                <a:cs typeface="Calibri Normaal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83273" y="6335041"/>
            <a:ext cx="447842" cy="305366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rgbClr val="005A9B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47CC6391-E5AA-4B2F-B19C-1C030F29CA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181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4"/>
          </p:nvPr>
        </p:nvSpPr>
        <p:spPr>
          <a:xfrm>
            <a:off x="9883273" y="6335041"/>
            <a:ext cx="447842" cy="305366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rgbClr val="005A9B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47CC6391-E5AA-4B2F-B19C-1C030F29CA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21513" y="2026337"/>
            <a:ext cx="3668295" cy="3667728"/>
          </a:xfrm>
          <a:custGeom>
            <a:avLst/>
            <a:gdLst>
              <a:gd name="connsiteX0" fmla="*/ 5751095 w 11502190"/>
              <a:gd name="connsiteY0" fmla="*/ 0 h 11502190"/>
              <a:gd name="connsiteX1" fmla="*/ 11502190 w 11502190"/>
              <a:gd name="connsiteY1" fmla="*/ 5751095 h 11502190"/>
              <a:gd name="connsiteX2" fmla="*/ 5751095 w 11502190"/>
              <a:gd name="connsiteY2" fmla="*/ 11502190 h 11502190"/>
              <a:gd name="connsiteX3" fmla="*/ 0 w 11502190"/>
              <a:gd name="connsiteY3" fmla="*/ 5751095 h 11502190"/>
              <a:gd name="connsiteX4" fmla="*/ 5751095 w 11502190"/>
              <a:gd name="connsiteY4" fmla="*/ 0 h 11502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02190" h="11502190">
                <a:moveTo>
                  <a:pt x="5751095" y="0"/>
                </a:moveTo>
                <a:cubicBezTo>
                  <a:pt x="8927337" y="0"/>
                  <a:pt x="11502190" y="2574853"/>
                  <a:pt x="11502190" y="5751095"/>
                </a:cubicBezTo>
                <a:cubicBezTo>
                  <a:pt x="11502190" y="8927337"/>
                  <a:pt x="8927337" y="11502190"/>
                  <a:pt x="5751095" y="11502190"/>
                </a:cubicBezTo>
                <a:cubicBezTo>
                  <a:pt x="2574853" y="11502190"/>
                  <a:pt x="0" y="8927337"/>
                  <a:pt x="0" y="5751095"/>
                </a:cubicBezTo>
                <a:cubicBezTo>
                  <a:pt x="0" y="2574853"/>
                  <a:pt x="2574853" y="0"/>
                  <a:pt x="575109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solidFill>
                  <a:srgbClr val="005A9B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4273219" y="2026337"/>
            <a:ext cx="3668295" cy="3667728"/>
          </a:xfrm>
          <a:custGeom>
            <a:avLst/>
            <a:gdLst>
              <a:gd name="connsiteX0" fmla="*/ 5751095 w 11502190"/>
              <a:gd name="connsiteY0" fmla="*/ 0 h 11502190"/>
              <a:gd name="connsiteX1" fmla="*/ 11502190 w 11502190"/>
              <a:gd name="connsiteY1" fmla="*/ 5751095 h 11502190"/>
              <a:gd name="connsiteX2" fmla="*/ 5751095 w 11502190"/>
              <a:gd name="connsiteY2" fmla="*/ 11502190 h 11502190"/>
              <a:gd name="connsiteX3" fmla="*/ 0 w 11502190"/>
              <a:gd name="connsiteY3" fmla="*/ 5751095 h 11502190"/>
              <a:gd name="connsiteX4" fmla="*/ 5751095 w 11502190"/>
              <a:gd name="connsiteY4" fmla="*/ 0 h 11502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02190" h="11502190">
                <a:moveTo>
                  <a:pt x="5751095" y="0"/>
                </a:moveTo>
                <a:cubicBezTo>
                  <a:pt x="8927337" y="0"/>
                  <a:pt x="11502190" y="2574853"/>
                  <a:pt x="11502190" y="5751095"/>
                </a:cubicBezTo>
                <a:cubicBezTo>
                  <a:pt x="11502190" y="8927337"/>
                  <a:pt x="8927337" y="11502190"/>
                  <a:pt x="5751095" y="11502190"/>
                </a:cubicBezTo>
                <a:cubicBezTo>
                  <a:pt x="2574853" y="11502190"/>
                  <a:pt x="0" y="8927337"/>
                  <a:pt x="0" y="5751095"/>
                </a:cubicBezTo>
                <a:cubicBezTo>
                  <a:pt x="0" y="2574853"/>
                  <a:pt x="2574853" y="0"/>
                  <a:pt x="575109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solidFill>
                  <a:srgbClr val="005A9B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8224925" y="2026337"/>
            <a:ext cx="3668295" cy="3667728"/>
          </a:xfrm>
          <a:custGeom>
            <a:avLst/>
            <a:gdLst>
              <a:gd name="connsiteX0" fmla="*/ 5751095 w 11502190"/>
              <a:gd name="connsiteY0" fmla="*/ 0 h 11502190"/>
              <a:gd name="connsiteX1" fmla="*/ 11502190 w 11502190"/>
              <a:gd name="connsiteY1" fmla="*/ 5751095 h 11502190"/>
              <a:gd name="connsiteX2" fmla="*/ 5751095 w 11502190"/>
              <a:gd name="connsiteY2" fmla="*/ 11502190 h 11502190"/>
              <a:gd name="connsiteX3" fmla="*/ 0 w 11502190"/>
              <a:gd name="connsiteY3" fmla="*/ 5751095 h 11502190"/>
              <a:gd name="connsiteX4" fmla="*/ 5751095 w 11502190"/>
              <a:gd name="connsiteY4" fmla="*/ 0 h 11502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02190" h="11502190">
                <a:moveTo>
                  <a:pt x="5751095" y="0"/>
                </a:moveTo>
                <a:cubicBezTo>
                  <a:pt x="8927337" y="0"/>
                  <a:pt x="11502190" y="2574853"/>
                  <a:pt x="11502190" y="5751095"/>
                </a:cubicBezTo>
                <a:cubicBezTo>
                  <a:pt x="11502190" y="8927337"/>
                  <a:pt x="8927337" y="11502190"/>
                  <a:pt x="5751095" y="11502190"/>
                </a:cubicBezTo>
                <a:cubicBezTo>
                  <a:pt x="2574853" y="11502190"/>
                  <a:pt x="0" y="8927337"/>
                  <a:pt x="0" y="5751095"/>
                </a:cubicBezTo>
                <a:cubicBezTo>
                  <a:pt x="0" y="2574853"/>
                  <a:pt x="2574853" y="0"/>
                  <a:pt x="575109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solidFill>
                  <a:srgbClr val="005A9B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09863" y="577426"/>
            <a:ext cx="10883232" cy="994457"/>
          </a:xfrm>
          <a:prstGeom prst="rect">
            <a:avLst/>
          </a:prstGeom>
        </p:spPr>
        <p:txBody>
          <a:bodyPr/>
          <a:lstStyle>
            <a:lvl1pPr>
              <a:defRPr sz="3600" b="0" i="0">
                <a:solidFill>
                  <a:srgbClr val="005A9B"/>
                </a:solidFill>
                <a:latin typeface="Calibri Normaali" charset="0"/>
                <a:ea typeface="Calibri Normaali" charset="0"/>
                <a:cs typeface="Calibri Normaal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64332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40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isältö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77427"/>
            <a:ext cx="10515600" cy="1113529"/>
          </a:xfrm>
          <a:prstGeom prst="rect">
            <a:avLst/>
          </a:prstGeom>
        </p:spPr>
        <p:txBody>
          <a:bodyPr/>
          <a:lstStyle>
            <a:lvl1pPr>
              <a:defRPr sz="3600" b="0" i="0">
                <a:solidFill>
                  <a:srgbClr val="005A9B"/>
                </a:solidFill>
                <a:latin typeface="Calibri Normaali" charset="0"/>
                <a:ea typeface="Calibri Normaali" charset="0"/>
                <a:cs typeface="Calibri Normaal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343"/>
            <a:ext cx="5207000" cy="4034468"/>
          </a:xfrm>
          <a:prstGeom prst="rect">
            <a:avLst/>
          </a:prstGeom>
        </p:spPr>
        <p:txBody>
          <a:bodyPr/>
          <a:lstStyle>
            <a:lvl1pPr>
              <a:defRPr sz="21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>
              <a:defRPr sz="1866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4pPr>
            <a:lvl5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6800" y="1825343"/>
            <a:ext cx="5207000" cy="4034468"/>
          </a:xfrm>
          <a:prstGeom prst="rect">
            <a:avLst/>
          </a:prstGeom>
        </p:spPr>
        <p:txBody>
          <a:bodyPr/>
          <a:lstStyle>
            <a:lvl1pPr>
              <a:defRPr sz="21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>
              <a:defRPr sz="1866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4pPr>
            <a:lvl5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83273" y="6335041"/>
            <a:ext cx="447842" cy="305366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rgbClr val="005A9B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47CC6391-E5AA-4B2F-B19C-1C030F29CA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765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 userDrawn="1"/>
        </p:nvSpPr>
        <p:spPr>
          <a:xfrm>
            <a:off x="0" y="0"/>
            <a:ext cx="5240421" cy="6858000"/>
          </a:xfrm>
          <a:prstGeom prst="rect">
            <a:avLst/>
          </a:prstGeom>
          <a:solidFill>
            <a:srgbClr val="005A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5785853" y="866141"/>
            <a:ext cx="5933407" cy="4929512"/>
          </a:xfrm>
          <a:prstGeom prst="rect">
            <a:avLst/>
          </a:prstGeom>
        </p:spPr>
        <p:txBody>
          <a:bodyPr/>
          <a:lstStyle>
            <a:lvl1pPr>
              <a:defRPr sz="21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>
              <a:defRPr sz="1866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4pPr>
            <a:lvl5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01053" y="866141"/>
            <a:ext cx="4438316" cy="4587333"/>
          </a:xfrm>
          <a:prstGeom prst="rect">
            <a:avLst/>
          </a:prstGeom>
        </p:spPr>
        <p:txBody>
          <a:bodyPr/>
          <a:lstStyle>
            <a:lvl1pPr>
              <a:defRPr sz="3600" b="0" i="0">
                <a:solidFill>
                  <a:schemeClr val="bg1"/>
                </a:solidFill>
                <a:latin typeface="Calibri Normaali" charset="0"/>
                <a:ea typeface="Calibri Normaali" charset="0"/>
                <a:cs typeface="Calibri Normaal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1719260" y="6552635"/>
            <a:ext cx="447842" cy="305366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rgbClr val="005A9B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47CC6391-E5AA-4B2F-B19C-1C030F29CA3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Kuva 7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A936CC05-1C5D-E465-AF38-060B7694DC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589" y="5668290"/>
            <a:ext cx="3870909" cy="101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851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602" y="1988915"/>
            <a:ext cx="10334345" cy="3785352"/>
          </a:xfrm>
          <a:prstGeom prst="rect">
            <a:avLst/>
          </a:prstGeom>
        </p:spPr>
        <p:txBody>
          <a:bodyPr/>
          <a:lstStyle>
            <a:lvl1pPr>
              <a:defRPr sz="21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>
              <a:defRPr sz="1866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4pPr>
            <a:lvl5pPr>
              <a:defRPr sz="1333" b="0" i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defRPr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48602" y="791289"/>
            <a:ext cx="10334345" cy="1081450"/>
          </a:xfrm>
          <a:prstGeom prst="rect">
            <a:avLst/>
          </a:prstGeom>
        </p:spPr>
        <p:txBody>
          <a:bodyPr/>
          <a:lstStyle>
            <a:lvl1pPr>
              <a:defRPr sz="3600" b="0" i="0">
                <a:solidFill>
                  <a:srgbClr val="005A9B"/>
                </a:solidFill>
                <a:latin typeface="Calibri Normaali" charset="0"/>
                <a:ea typeface="Calibri Normaali" charset="0"/>
                <a:cs typeface="Calibri Normaali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83273" y="6335041"/>
            <a:ext cx="447842" cy="305366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rgbClr val="005A9B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47CC6391-E5AA-4B2F-B19C-1C030F29CA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005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83273" y="6335041"/>
            <a:ext cx="447842" cy="305366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rgbClr val="005A9B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fld id="{47CC6391-E5AA-4B2F-B19C-1C030F29CA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286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EB5263B8-9F19-A6CF-3608-36D698F95CA0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589" y="5668290"/>
            <a:ext cx="3895255" cy="1024908"/>
          </a:xfrm>
          <a:prstGeom prst="rect">
            <a:avLst/>
          </a:prstGeom>
        </p:spPr>
      </p:pic>
      <p:sp>
        <p:nvSpPr>
          <p:cNvPr id="6" name="Suorakulmio 5"/>
          <p:cNvSpPr/>
          <p:nvPr userDrawn="1"/>
        </p:nvSpPr>
        <p:spPr>
          <a:xfrm>
            <a:off x="9997440" y="5668290"/>
            <a:ext cx="1889760" cy="922608"/>
          </a:xfrm>
          <a:prstGeom prst="rect">
            <a:avLst/>
          </a:prstGeom>
          <a:blipFill>
            <a:blip r:embed="rId13"/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0953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1364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/>
  <p:txStyles>
    <p:titleStyle>
      <a:lvl1pPr algn="l" defTabSz="609539" rtl="0" eaLnBrk="1" latinLnBrk="0" hangingPunct="1">
        <a:lnSpc>
          <a:spcPct val="90000"/>
        </a:lnSpc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385" indent="-152385" algn="l" defTabSz="609539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866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indent="-152385" algn="l" defTabSz="609539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24" indent="-152385" algn="l" defTabSz="609539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1066693" indent="-152385" algn="l" defTabSz="609539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63" indent="-152385" algn="l" defTabSz="609539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76232" indent="-152385" algn="l" defTabSz="609539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81002" indent="-152385" algn="l" defTabSz="609539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85771" indent="-152385" algn="l" defTabSz="609539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90541" indent="-152385" algn="l" defTabSz="609539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770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539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09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078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3848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617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387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156" algn="l" defTabSz="60953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ohde.fi/tietoa-meista/yhteistyo-ja-kumppanit/koulutukset-sosiaali-ja-terveydenhuollon-ammattilaisille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B654695-EE84-1AAA-6EBD-0157032B04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61929" y="1271691"/>
            <a:ext cx="5156463" cy="4084759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  <a:buNone/>
            </a:pPr>
            <a:r>
              <a:rPr lang="fi-FI" sz="1333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1. KEHITYSVAMMAN TUNNISTAMINEN</a:t>
            </a:r>
            <a:r>
              <a:rPr lang="fi-FI" sz="1333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Bef>
                <a:spcPts val="400"/>
              </a:spcBef>
              <a:spcAft>
                <a:spcPts val="400"/>
              </a:spcAft>
              <a:buNone/>
            </a:pPr>
            <a:r>
              <a:rPr lang="fi-FI" sz="1333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1a. </a:t>
            </a:r>
            <a:r>
              <a:rPr lang="fi-FI" sz="1333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Kehitysvamman varhainen tutkiminen on tärkeää</a:t>
            </a:r>
            <a:endParaRPr lang="fi-FI" sz="1333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None/>
            </a:pPr>
            <a:r>
              <a:rPr lang="fi-FI" sz="1333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1b. </a:t>
            </a:r>
            <a:r>
              <a:rPr lang="fi-FI" sz="1333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Kehitysvammaselvittelyt ovat tärkeitä aikuisellekin</a:t>
            </a:r>
          </a:p>
          <a:p>
            <a:pPr>
              <a:spcBef>
                <a:spcPts val="400"/>
              </a:spcBef>
              <a:spcAft>
                <a:spcPts val="400"/>
              </a:spcAft>
              <a:buNone/>
            </a:pPr>
            <a:r>
              <a:rPr lang="fi-FI" sz="1333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1c.  </a:t>
            </a:r>
            <a:r>
              <a:rPr lang="fi-FI" sz="1333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Erotusdiagnostiikan haasteet lapsilla</a:t>
            </a:r>
            <a:endParaRPr lang="fi-FI" sz="1333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None/>
            </a:pPr>
            <a:r>
              <a:rPr lang="fi-FI" sz="1333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1d.  </a:t>
            </a:r>
            <a:r>
              <a:rPr lang="fi-FI" sz="1333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Erotusdiagnostiikan haasteet aikuisilla</a:t>
            </a:r>
            <a:endParaRPr lang="fi-FI" sz="1333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None/>
            </a:pPr>
            <a:r>
              <a:rPr lang="fi-FI" sz="1333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1e.  </a:t>
            </a:r>
            <a:r>
              <a:rPr lang="fi-FI" sz="1333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Aikuisen ohjaaminen kehitysvammaselvittelyihin</a:t>
            </a:r>
          </a:p>
          <a:p>
            <a:pPr>
              <a:spcBef>
                <a:spcPts val="400"/>
              </a:spcBef>
              <a:spcAft>
                <a:spcPts val="400"/>
              </a:spcAft>
              <a:buNone/>
            </a:pPr>
            <a:r>
              <a:rPr lang="fi-FI" sz="1333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2.KEHITYSVAMMAN OTTAMINEN PUHEEKSI JA PALVELUIHIN OHJAUS</a:t>
            </a:r>
            <a:r>
              <a:rPr lang="fi-FI" sz="1333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Bef>
                <a:spcPts val="400"/>
              </a:spcBef>
              <a:spcAft>
                <a:spcPts val="400"/>
              </a:spcAft>
              <a:buNone/>
            </a:pPr>
            <a:r>
              <a:rPr lang="fi-FI" sz="1333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2a. </a:t>
            </a:r>
            <a:r>
              <a:rPr lang="fi-FI" sz="1333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Miten puhua kehitysvammaepäilystä ja kehitysvammasta?</a:t>
            </a:r>
            <a:r>
              <a:rPr lang="fi-FI" sz="1333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400"/>
              </a:spcBef>
              <a:spcAft>
                <a:spcPts val="400"/>
              </a:spcAft>
              <a:buNone/>
            </a:pPr>
            <a:r>
              <a:rPr lang="fi-FI" sz="1333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2b. </a:t>
            </a:r>
            <a:r>
              <a:rPr lang="fi-FI" sz="1333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Kehitysvamma ei estä peruspalveluiden käyttämistä</a:t>
            </a:r>
          </a:p>
          <a:p>
            <a:pPr>
              <a:spcBef>
                <a:spcPts val="400"/>
              </a:spcBef>
              <a:spcAft>
                <a:spcPts val="400"/>
              </a:spcAft>
              <a:buNone/>
            </a:pPr>
            <a:r>
              <a:rPr lang="fi-FI" sz="1333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 KEHITYSVAMMASELVITTELYT JA DIAGNOSOINTI</a:t>
            </a:r>
            <a:r>
              <a:rPr lang="fi-FI" sz="1333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Bef>
                <a:spcPts val="400"/>
              </a:spcBef>
              <a:spcAft>
                <a:spcPts val="400"/>
              </a:spcAft>
              <a:buNone/>
            </a:pPr>
            <a:r>
              <a:rPr lang="fi-FI" sz="1333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3a.</a:t>
            </a:r>
            <a:r>
              <a:rPr lang="fi-FI" sz="1333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Diagnostiikka on monialaista, mutta ei monimutkaista</a:t>
            </a:r>
          </a:p>
          <a:p>
            <a:pPr>
              <a:spcBef>
                <a:spcPts val="400"/>
              </a:spcBef>
              <a:spcAft>
                <a:spcPts val="400"/>
              </a:spcAft>
              <a:buNone/>
            </a:pPr>
            <a:r>
              <a:rPr lang="fi-FI" sz="1333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4. KEHITYSVAMMAISTEN ASIAKKAIDEN KANSSA TOIMIMINEN PERUSTASON PALVELUISSA</a:t>
            </a:r>
            <a:r>
              <a:rPr lang="fi-FI" sz="1333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fi-FI" sz="1333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 a</a:t>
            </a:r>
            <a:r>
              <a:rPr lang="fi-FI" sz="1333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Miten kohdata asiakas, jolla on kehitysvamma?</a:t>
            </a:r>
            <a:r>
              <a:rPr lang="fi-FI" sz="1333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fi-FI" dirty="0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6772D917-B909-E539-3EF1-8CFAEDCCB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Koulutuksen sisältö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E008969-82AD-1985-D171-D9AF109D46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defTabSz="914309"/>
            <a:fld id="{47CC6391-E5AA-4B2F-B19C-1C030F29CA39}" type="slidenum">
              <a:rPr lang="en-US"/>
              <a:pPr defTabSz="914309"/>
              <a:t>1</a:t>
            </a:fld>
            <a:endParaRPr lang="en-US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BB8D29E1-E9FD-8F1E-64A0-F6C33F2EF4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135" y="539938"/>
            <a:ext cx="5700865" cy="3205350"/>
          </a:xfrm>
          <a:prstGeom prst="rect">
            <a:avLst/>
          </a:prstGeo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525CB193-061B-8E4A-1AD6-9192358252CF}"/>
              </a:ext>
            </a:extLst>
          </p:cNvPr>
          <p:cNvSpPr txBox="1"/>
          <p:nvPr/>
        </p:nvSpPr>
        <p:spPr>
          <a:xfrm>
            <a:off x="395135" y="3325438"/>
            <a:ext cx="5803769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914309"/>
            <a:r>
              <a:rPr lang="fi-FI" sz="1600" dirty="0" err="1">
                <a:solidFill>
                  <a:srgbClr val="000000"/>
                </a:solidFill>
                <a:latin typeface="Roboto Light"/>
              </a:rPr>
              <a:t>Pohteen</a:t>
            </a:r>
            <a:r>
              <a:rPr lang="fi-FI" sz="1600" dirty="0">
                <a:solidFill>
                  <a:srgbClr val="000000"/>
                </a:solidFill>
                <a:latin typeface="Roboto Light"/>
              </a:rPr>
              <a:t> henkilökunta saa koulutustallenteen ilmoittautumalla koulutukseen Hessun koulutuskalenterissa 5.5.2025 päivän kohdalla.</a:t>
            </a:r>
          </a:p>
          <a:p>
            <a:pPr defTabSz="914309"/>
            <a:endParaRPr lang="fi-FI" sz="1600" dirty="0">
              <a:solidFill>
                <a:srgbClr val="000000"/>
              </a:solidFill>
              <a:latin typeface="Roboto Light"/>
            </a:endParaRPr>
          </a:p>
          <a:p>
            <a:pPr defTabSz="914309"/>
            <a:r>
              <a:rPr lang="fi-FI" sz="1600" dirty="0" err="1">
                <a:solidFill>
                  <a:srgbClr val="000000"/>
                </a:solidFill>
                <a:latin typeface="Roboto Light"/>
              </a:rPr>
              <a:t>Pohteen</a:t>
            </a:r>
            <a:r>
              <a:rPr lang="fi-FI" sz="1600" dirty="0">
                <a:solidFill>
                  <a:srgbClr val="000000"/>
                </a:solidFill>
                <a:latin typeface="Roboto Light"/>
              </a:rPr>
              <a:t> ulkopuoliset saavat koulutustallenteen maksutta </a:t>
            </a:r>
            <a:r>
              <a:rPr lang="fi-FI" sz="1600" dirty="0" err="1">
                <a:solidFill>
                  <a:srgbClr val="000000"/>
                </a:solidFill>
                <a:latin typeface="Roboto Light"/>
              </a:rPr>
              <a:t>Pohteen</a:t>
            </a:r>
            <a:r>
              <a:rPr lang="fi-FI" sz="1600" dirty="0">
                <a:solidFill>
                  <a:srgbClr val="000000"/>
                </a:solidFill>
                <a:latin typeface="Roboto Light"/>
              </a:rPr>
              <a:t> koulutuskalenterin kautta </a:t>
            </a:r>
            <a:r>
              <a:rPr lang="fi-FI" sz="1600" dirty="0">
                <a:solidFill>
                  <a:srgbClr val="000000"/>
                </a:solidFill>
                <a:latin typeface="Roboto Light"/>
                <a:hlinkClick r:id="rId3"/>
              </a:rPr>
              <a:t>https://pohde.fi/tietoa-meista/yhteistyo-ja-kumppanit/koulutukset-sosiaali-ja-terveydenhuollon-ammattilaisille/</a:t>
            </a:r>
            <a:r>
              <a:rPr lang="fi-FI" sz="1600" dirty="0">
                <a:solidFill>
                  <a:srgbClr val="000000"/>
                </a:solidFill>
                <a:latin typeface="Roboto Light"/>
              </a:rPr>
              <a:t>. Koulutus löytyy kalenterista 5.5.2025 päivän kohdalta.</a:t>
            </a:r>
          </a:p>
        </p:txBody>
      </p:sp>
    </p:spTree>
    <p:extLst>
      <p:ext uri="{BB962C8B-B14F-4D97-AF65-F5344CB8AC3E}">
        <p14:creationId xmlns:p14="http://schemas.microsoft.com/office/powerpoint/2010/main" val="1948140531"/>
      </p:ext>
    </p:extLst>
  </p:cSld>
  <p:clrMapOvr>
    <a:masterClrMapping/>
  </p:clrMapOvr>
</p:sld>
</file>

<file path=ppt/theme/theme1.xml><?xml version="1.0" encoding="utf-8"?>
<a:theme xmlns:a="http://schemas.openxmlformats.org/drawingml/2006/main" name="1_DIat sinisellä taustalla">
  <a:themeElements>
    <a:clrScheme name="Mukautettu 13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80D0DE"/>
      </a:accent1>
      <a:accent2>
        <a:srgbClr val="497BBD"/>
      </a:accent2>
      <a:accent3>
        <a:srgbClr val="F074A7"/>
      </a:accent3>
      <a:accent4>
        <a:srgbClr val="8CADDE"/>
      </a:accent4>
      <a:accent5>
        <a:srgbClr val="B3C8E9"/>
      </a:accent5>
      <a:accent6>
        <a:srgbClr val="2E2E2E"/>
      </a:accent6>
      <a:hlink>
        <a:srgbClr val="2E2E2E"/>
      </a:hlink>
      <a:folHlink>
        <a:srgbClr val="4177C9"/>
      </a:folHlink>
    </a:clrScheme>
    <a:fontScheme name="Custom 2">
      <a:majorFont>
        <a:latin typeface="Roboto Black"/>
        <a:ea typeface=""/>
        <a:cs typeface=""/>
      </a:majorFont>
      <a:minorFont>
        <a:latin typeface="Robo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A RRP pohja EU-logolla.potx" id="{F880E363-DFDD-40EF-B105-7092BB1D3498}" vid="{8803A249-ED0D-47BD-9B7A-A69C1842B6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130</Words>
  <Application>Microsoft Office PowerPoint</Application>
  <PresentationFormat>Laajakuva</PresentationFormat>
  <Paragraphs>18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 Light</vt:lpstr>
      <vt:lpstr>Calibri Normaali</vt:lpstr>
      <vt:lpstr>Montserrat</vt:lpstr>
      <vt:lpstr>Roboto Light</vt:lpstr>
      <vt:lpstr>1_DIat sinisellä taustalla</vt:lpstr>
      <vt:lpstr>Koulutuksen sisältö</vt:lpstr>
    </vt:vector>
  </TitlesOfParts>
  <Company>Pohde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Sivonen Sini</dc:creator>
  <cp:lastModifiedBy>Sivonen Sini</cp:lastModifiedBy>
  <cp:revision>2</cp:revision>
  <dcterms:created xsi:type="dcterms:W3CDTF">2025-06-17T07:59:52Z</dcterms:created>
  <dcterms:modified xsi:type="dcterms:W3CDTF">2025-06-17T08:04:02Z</dcterms:modified>
</cp:coreProperties>
</file>