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5BFC66-26BB-4F37-81A1-C44FF0CD4C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90C8B7E-5463-4A66-A150-0227BE3F4B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CFAF508-0C44-4855-BF24-6B2106B1E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F30672-1EE7-44C5-980B-6A52EA1AA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DFFAF0B-37F0-42D8-81BF-C44BC3B5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3700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3B3F839-AE61-40DC-90A8-2536A56A5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C163F75-B536-4282-A713-364EE03DF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77F46A1-407A-4566-B464-D689128C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3ABA649-F5BD-4241-AC42-6F842FF6D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BA62926-9043-4DD4-9716-554CFF9B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9651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D5C8BCD-7B1A-4800-A4BE-366A4C2AA9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B57D32B-662A-4BC8-9563-71D49353A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46BF0EC-09E9-404C-ABB5-720DD801B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9A6DF0-15C8-42A6-AAD4-C3F2D0E6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EF515C5-5F24-45E2-BC8B-9FBF2B702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696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105C3B-C518-4C20-B6E9-5D8539151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1CB45D8-CD5B-46D3-99A4-9D5503EC1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3951A2D-0051-42DB-BD9C-4F04C3A18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C418A5D-C10D-48C2-B8ED-08ABD7A28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CA6D954-065C-45F2-B10C-F1F2FB73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54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57C6D4-7999-4E81-B6B3-4708DE69F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7E55224-CE8A-44A2-89D3-5DE01C34B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24D7ABF-EB81-4696-997A-9F68D08BD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236995-D6CC-4982-97EF-4F365E6DC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62B483C-5438-4E13-9E1C-1B41C98E9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890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A85AC1-CA0D-41F6-8C03-A9EFA3E1D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2BBABA5-F878-4062-8D3C-A7B50E4D9D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914FC4A-CB08-431C-B849-1E199DA2A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E501153-5423-433C-8652-202763FD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E36F4BC-8C00-4DD8-8CAF-D2AAB1B1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D0C902B-1AE5-47AB-9C55-1CFAB7CA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692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E1DA02-1155-431E-B2CA-EBA8E7194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6404D60-94F7-422A-9C80-A9FDBFDBB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7654F0E-2B40-4FFB-87DB-6D1CA958A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F7FB9EA-26AA-47DC-BECB-F89E9DC41F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C5ECB2-86E0-4978-A0FB-AB8941FEF1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955416-5307-41A8-A1A6-4B97338E1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73204E0-CBB5-400C-917F-CAA0E6ACA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E6D399E-8F6C-4273-85F0-00C251587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445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7C9F84-8B82-4A03-9902-DBD34D4E9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76E4B3B-4C0D-43FB-BC55-ABFF3A2D4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577420E-1FE6-410D-9059-A46D46D76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654989D-21BA-4792-A5A6-379D9A26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98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94B22D7-3232-4408-BEF7-4EA03974D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4D5F18C-2E0E-4A60-961E-051D42230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1E93734-42CF-41C8-8916-5F8734985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7699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1F74C2-24C5-49D3-B627-5532B6571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EF513E-AE86-4CFD-8573-BA52B3E32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CEABFE9-55B5-4410-8A47-BA66BD99FE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A86A577-03E7-41FA-8F1F-335F772FA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182949B-67BC-425A-AEE8-5E8E1DFF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A80D70B-49CC-42D3-818E-906210D9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6052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013C12-1A37-481C-8A3E-7C7C853E0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DC30735-3849-4FC3-B05B-CFB20BFDA7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5121DAA-1607-41F1-A3B5-6637CE78F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82C8A49-117A-45CC-9051-ADD8280E1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843ED43-5DD9-4FF4-9927-EB9743D90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1696E11-0D64-40AA-80C6-2D0AF66D0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957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5D7E13C-9062-4CE6-AC56-7F1662EB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97E3D74-B208-41FE-9331-2D242C2A0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37EC06-ABC3-4C43-AA2C-ABFD35DC09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8C69B-D7F1-4AA3-930F-401B7666282E}" type="datetimeFigureOut">
              <a:rPr lang="fi-FI" smtClean="0"/>
              <a:t>4.6.2025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DA8826-8141-4FFF-B36F-27BD5F000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85A6E7-2E39-4098-94F0-BCB7E1B35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D9A4A-B980-4A47-B24A-BC6A4697A3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794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9C6D7C-F3C8-4C77-80A2-1B5BB566C9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12763"/>
            <a:ext cx="9144000" cy="1280178"/>
          </a:xfrm>
        </p:spPr>
        <p:txBody>
          <a:bodyPr>
            <a:normAutofit/>
          </a:bodyPr>
          <a:lstStyle/>
          <a:p>
            <a:r>
              <a:rPr lang="fi-FI" sz="3600" b="1" dirty="0" err="1"/>
              <a:t>Effectiveness</a:t>
            </a:r>
            <a:r>
              <a:rPr lang="fi-FI" sz="3600" b="1" dirty="0"/>
              <a:t> </a:t>
            </a:r>
            <a:r>
              <a:rPr lang="fi-FI" sz="3600" b="1" dirty="0" err="1"/>
              <a:t>evaluation</a:t>
            </a:r>
            <a:r>
              <a:rPr lang="fi-FI" sz="3600" b="1" dirty="0"/>
              <a:t> </a:t>
            </a:r>
            <a:r>
              <a:rPr lang="fi-FI" sz="3600" b="1" dirty="0" err="1"/>
              <a:t>research</a:t>
            </a:r>
            <a:r>
              <a:rPr lang="fi-FI" sz="3600" b="1" dirty="0"/>
              <a:t> of </a:t>
            </a:r>
            <a:r>
              <a:rPr lang="fi-FI" sz="3600" b="1" dirty="0" err="1"/>
              <a:t>economic</a:t>
            </a:r>
            <a:r>
              <a:rPr lang="fi-FI" sz="3600" b="1" dirty="0"/>
              <a:t> </a:t>
            </a:r>
            <a:r>
              <a:rPr lang="fi-FI" sz="3600" b="1" dirty="0" err="1"/>
              <a:t>social</a:t>
            </a:r>
            <a:r>
              <a:rPr lang="fi-FI" sz="3600" b="1" dirty="0"/>
              <a:t> </a:t>
            </a:r>
            <a:r>
              <a:rPr lang="fi-FI" sz="3600" b="1" dirty="0" err="1"/>
              <a:t>work</a:t>
            </a:r>
            <a:r>
              <a:rPr lang="fi-FI" sz="3600" b="1" dirty="0"/>
              <a:t> </a:t>
            </a:r>
            <a:r>
              <a:rPr lang="fi-FI" sz="3600" b="1" dirty="0" err="1"/>
              <a:t>methods</a:t>
            </a:r>
            <a:endParaRPr lang="fi-FI" sz="3600" b="1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D679589-CCA8-4CEE-A8AE-5CDFEF8F9A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3953"/>
            <a:ext cx="9144000" cy="2435937"/>
          </a:xfrm>
        </p:spPr>
        <p:txBody>
          <a:bodyPr>
            <a:normAutofit fontScale="85000" lnSpcReduction="20000"/>
          </a:bodyPr>
          <a:lstStyle/>
          <a:p>
            <a:r>
              <a:rPr lang="fi-FI" b="1" dirty="0" err="1"/>
              <a:t>Mixed</a:t>
            </a:r>
            <a:r>
              <a:rPr lang="fi-FI" b="1" dirty="0"/>
              <a:t> </a:t>
            </a:r>
            <a:r>
              <a:rPr lang="fi-FI" b="1" dirty="0" err="1"/>
              <a:t>methods</a:t>
            </a:r>
            <a:r>
              <a:rPr lang="fi-FI" b="1" dirty="0"/>
              <a:t> </a:t>
            </a:r>
            <a:r>
              <a:rPr lang="fi-FI" b="1" dirty="0" err="1"/>
              <a:t>evaluation</a:t>
            </a:r>
            <a:r>
              <a:rPr lang="fi-FI" b="1" dirty="0"/>
              <a:t> </a:t>
            </a:r>
            <a:r>
              <a:rPr lang="fi-FI" b="1" dirty="0" err="1"/>
              <a:t>research</a:t>
            </a:r>
            <a:r>
              <a:rPr lang="fi-FI" b="1" dirty="0"/>
              <a:t> </a:t>
            </a:r>
            <a:r>
              <a:rPr lang="fi-FI" b="1" dirty="0" err="1"/>
              <a:t>implemented</a:t>
            </a:r>
            <a:r>
              <a:rPr lang="fi-FI" b="1" dirty="0"/>
              <a:t> </a:t>
            </a:r>
            <a:r>
              <a:rPr lang="fi-FI" b="1" dirty="0" err="1"/>
              <a:t>by</a:t>
            </a:r>
            <a:r>
              <a:rPr lang="fi-FI" b="1" dirty="0"/>
              <a:t> </a:t>
            </a:r>
            <a:r>
              <a:rPr lang="fi-FI" b="1" dirty="0" err="1"/>
              <a:t>practice</a:t>
            </a:r>
            <a:r>
              <a:rPr lang="fi-FI" b="1" dirty="0"/>
              <a:t> </a:t>
            </a:r>
            <a:r>
              <a:rPr lang="fi-FI" b="1" dirty="0" err="1"/>
              <a:t>research</a:t>
            </a:r>
            <a:r>
              <a:rPr lang="fi-FI" b="1" dirty="0"/>
              <a:t> </a:t>
            </a:r>
            <a:r>
              <a:rPr lang="fi-FI" b="1" dirty="0" err="1"/>
              <a:t>orientation</a:t>
            </a:r>
            <a:r>
              <a:rPr lang="fi-FI" b="1" dirty="0"/>
              <a:t> in </a:t>
            </a:r>
            <a:r>
              <a:rPr lang="fi-FI" b="1" dirty="0" err="1"/>
              <a:t>the</a:t>
            </a:r>
            <a:r>
              <a:rPr lang="fi-FI" b="1" dirty="0"/>
              <a:t> </a:t>
            </a:r>
            <a:r>
              <a:rPr lang="en-US" b="1" dirty="0"/>
              <a:t>Well­being Ser­vi­ces Coun­ty of </a:t>
            </a:r>
            <a:r>
              <a:rPr lang="en-US" b="1" dirty="0" err="1"/>
              <a:t>Kai­nuu</a:t>
            </a:r>
            <a:r>
              <a:rPr lang="en-US" b="1" dirty="0"/>
              <a:t> 2024-2025</a:t>
            </a:r>
          </a:p>
          <a:p>
            <a:endParaRPr lang="en-US" sz="1500" dirty="0"/>
          </a:p>
          <a:p>
            <a:r>
              <a:rPr lang="fi-FI" dirty="0" err="1"/>
              <a:t>Part</a:t>
            </a:r>
            <a:r>
              <a:rPr lang="fi-FI" dirty="0"/>
              <a:t> of a </a:t>
            </a:r>
            <a:r>
              <a:rPr lang="fi-FI" dirty="0" err="1"/>
              <a:t>joint</a:t>
            </a:r>
            <a:r>
              <a:rPr lang="fi-FI" dirty="0"/>
              <a:t> </a:t>
            </a:r>
            <a:r>
              <a:rPr lang="fi-FI" dirty="0" err="1"/>
              <a:t>evaluation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project</a:t>
            </a:r>
            <a:r>
              <a:rPr lang="fi-FI" dirty="0"/>
              <a:t> of </a:t>
            </a:r>
            <a:r>
              <a:rPr lang="fi-FI" dirty="0" err="1"/>
              <a:t>Northern</a:t>
            </a:r>
            <a:r>
              <a:rPr lang="fi-FI" dirty="0"/>
              <a:t> Finland </a:t>
            </a:r>
            <a:r>
              <a:rPr lang="fi-FI" dirty="0" err="1"/>
              <a:t>Collaborative</a:t>
            </a:r>
            <a:r>
              <a:rPr lang="fi-FI" dirty="0"/>
              <a:t> </a:t>
            </a:r>
            <a:r>
              <a:rPr lang="fi-FI" dirty="0" err="1"/>
              <a:t>area</a:t>
            </a:r>
            <a:r>
              <a:rPr lang="fi-FI" dirty="0"/>
              <a:t> </a:t>
            </a:r>
            <a:r>
              <a:rPr lang="fi-FI" dirty="0" err="1"/>
              <a:t>comprising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Wellbeing</a:t>
            </a:r>
            <a:r>
              <a:rPr lang="fi-FI" dirty="0"/>
              <a:t> Services </a:t>
            </a:r>
            <a:r>
              <a:rPr lang="fi-FI" dirty="0" err="1"/>
              <a:t>Counties</a:t>
            </a:r>
            <a:r>
              <a:rPr lang="fi-FI" dirty="0"/>
              <a:t> in: North </a:t>
            </a:r>
            <a:r>
              <a:rPr lang="fi-FI" dirty="0" err="1"/>
              <a:t>Ostrobothnia</a:t>
            </a:r>
            <a:r>
              <a:rPr lang="fi-FI" dirty="0"/>
              <a:t>, Central </a:t>
            </a:r>
            <a:r>
              <a:rPr lang="fi-FI" dirty="0" err="1"/>
              <a:t>Ostrobothnia</a:t>
            </a:r>
            <a:r>
              <a:rPr lang="fi-FI" dirty="0"/>
              <a:t>, </a:t>
            </a:r>
            <a:r>
              <a:rPr lang="fi-FI" dirty="0" err="1"/>
              <a:t>Lapland</a:t>
            </a:r>
            <a:r>
              <a:rPr lang="fi-FI" dirty="0"/>
              <a:t> and Kainuu</a:t>
            </a:r>
          </a:p>
          <a:p>
            <a:endParaRPr lang="fi-FI" dirty="0"/>
          </a:p>
          <a:p>
            <a:r>
              <a:rPr lang="fi-FI" dirty="0" err="1"/>
              <a:t>Scientific</a:t>
            </a:r>
            <a:r>
              <a:rPr lang="fi-FI" dirty="0"/>
              <a:t> </a:t>
            </a:r>
            <a:r>
              <a:rPr lang="fi-FI" dirty="0" err="1"/>
              <a:t>lead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University</a:t>
            </a:r>
            <a:r>
              <a:rPr lang="fi-FI" dirty="0"/>
              <a:t> of Jyväskylä / Kokkola </a:t>
            </a:r>
            <a:r>
              <a:rPr lang="fi-FI" dirty="0" err="1"/>
              <a:t>University</a:t>
            </a:r>
            <a:r>
              <a:rPr lang="fi-FI" dirty="0"/>
              <a:t> </a:t>
            </a:r>
            <a:r>
              <a:rPr lang="fi-FI" dirty="0" err="1"/>
              <a:t>Consortium</a:t>
            </a:r>
            <a:r>
              <a:rPr lang="fi-FI" dirty="0"/>
              <a:t> Chydenius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AAA22E9B-48DD-49FA-B1BA-FD56CCE4D059}"/>
              </a:ext>
            </a:extLst>
          </p:cNvPr>
          <p:cNvSpPr txBox="1"/>
          <p:nvPr/>
        </p:nvSpPr>
        <p:spPr>
          <a:xfrm>
            <a:off x="770170" y="4667748"/>
            <a:ext cx="11089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Presentation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worker</a:t>
            </a:r>
            <a:r>
              <a:rPr lang="fi-FI" dirty="0"/>
              <a:t>, </a:t>
            </a:r>
            <a:r>
              <a:rPr lang="fi-FI" dirty="0" err="1"/>
              <a:t>M.Sc</a:t>
            </a:r>
            <a:r>
              <a:rPr lang="fi-FI" dirty="0"/>
              <a:t>, MA, </a:t>
            </a:r>
            <a:r>
              <a:rPr lang="fi-FI" dirty="0" err="1"/>
              <a:t>doctoral</a:t>
            </a:r>
            <a:r>
              <a:rPr lang="fi-FI" dirty="0"/>
              <a:t> </a:t>
            </a:r>
            <a:r>
              <a:rPr lang="fi-FI" dirty="0" err="1"/>
              <a:t>student</a:t>
            </a:r>
            <a:r>
              <a:rPr lang="fi-FI" dirty="0"/>
              <a:t> in Uni. of </a:t>
            </a:r>
            <a:r>
              <a:rPr lang="fi-FI" dirty="0" err="1"/>
              <a:t>Lapland</a:t>
            </a:r>
            <a:r>
              <a:rPr lang="fi-FI" dirty="0"/>
              <a:t> Petri Vuorijärvi, 4.6.2025</a:t>
            </a:r>
          </a:p>
          <a:p>
            <a:r>
              <a:rPr lang="en-US" dirty="0"/>
              <a:t>Well­being Ser­vi­ces Coun­ty of </a:t>
            </a:r>
            <a:r>
              <a:rPr lang="en-US" dirty="0" err="1"/>
              <a:t>Kai­nuu</a:t>
            </a:r>
            <a:r>
              <a:rPr lang="en-US" dirty="0"/>
              <a:t>, Support services, development team</a:t>
            </a:r>
            <a:r>
              <a:rPr lang="fi-FI" dirty="0"/>
              <a:t> </a:t>
            </a:r>
          </a:p>
        </p:txBody>
      </p:sp>
      <p:pic>
        <p:nvPicPr>
          <p:cNvPr id="5" name="Kuva 2" descr="4DC9A74A">
            <a:extLst>
              <a:ext uri="{FF2B5EF4-FFF2-40B4-BE49-F238E27FC236}">
                <a16:creationId xmlns:a16="http://schemas.microsoft.com/office/drawing/2014/main" id="{37D9EDE3-2697-41B4-8CBE-05319EC3F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264" y="5927808"/>
            <a:ext cx="2730079" cy="75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Kuva 225944141" descr="pohde-logo.jpg">
            <a:extLst>
              <a:ext uri="{FF2B5EF4-FFF2-40B4-BE49-F238E27FC236}">
                <a16:creationId xmlns:a16="http://schemas.microsoft.com/office/drawing/2014/main" id="{179EA6FA-7907-4229-89B4-9A5894361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06856" y="6003823"/>
            <a:ext cx="1321955" cy="60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Kuva 1" descr="10876DE8">
            <a:extLst>
              <a:ext uri="{FF2B5EF4-FFF2-40B4-BE49-F238E27FC236}">
                <a16:creationId xmlns:a16="http://schemas.microsoft.com/office/drawing/2014/main" id="{BFA62FC5-665D-413A-BFD3-C17931D88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197" y="5859546"/>
            <a:ext cx="1165809" cy="890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uva 454761133">
            <a:extLst>
              <a:ext uri="{FF2B5EF4-FFF2-40B4-BE49-F238E27FC236}">
                <a16:creationId xmlns:a16="http://schemas.microsoft.com/office/drawing/2014/main" id="{FC47B10A-E0DE-44D1-B2E1-7387660399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70" y="6051834"/>
            <a:ext cx="1110881" cy="507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Kuva, joka sisältää kohteen musta, pimeys&#10;&#10;Kuvaus luotu automaattisesti">
            <a:extLst>
              <a:ext uri="{FF2B5EF4-FFF2-40B4-BE49-F238E27FC236}">
                <a16:creationId xmlns:a16="http://schemas.microsoft.com/office/drawing/2014/main" id="{B698B5EB-3C3C-4BE1-A679-4E99BB99A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436" y="5817488"/>
            <a:ext cx="2123561" cy="923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uva, joka sisältää kohteen Fontti, teksti, logo, symboli&#10;&#10;Kuvaus luotu automaattisesti">
            <a:extLst>
              <a:ext uri="{FF2B5EF4-FFF2-40B4-BE49-F238E27FC236}">
                <a16:creationId xmlns:a16="http://schemas.microsoft.com/office/drawing/2014/main" id="{F37C24C5-6AB7-46A7-81BD-DA2A012E5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343" y="5912962"/>
            <a:ext cx="1378316" cy="6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953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A8F152-0F72-4559-967D-EE86A5DC6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Practice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orientation</a:t>
            </a:r>
            <a:r>
              <a:rPr lang="fi-FI" dirty="0"/>
              <a:t> – </a:t>
            </a:r>
            <a:r>
              <a:rPr lang="fi-FI" dirty="0" err="1"/>
              <a:t>going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field</a:t>
            </a:r>
            <a:r>
              <a:rPr lang="fi-FI" dirty="0"/>
              <a:t> and </a:t>
            </a:r>
            <a:r>
              <a:rPr lang="fi-FI" dirty="0" err="1"/>
              <a:t>working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personnel</a:t>
            </a:r>
            <a:r>
              <a:rPr lang="fi-FI" dirty="0"/>
              <a:t> and </a:t>
            </a:r>
            <a:r>
              <a:rPr lang="fi-FI" dirty="0" err="1"/>
              <a:t>clients</a:t>
            </a:r>
            <a:r>
              <a:rPr lang="fi-FI" dirty="0"/>
              <a:t> of </a:t>
            </a:r>
            <a:r>
              <a:rPr lang="fi-FI" dirty="0" err="1"/>
              <a:t>adult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services</a:t>
            </a:r>
            <a:r>
              <a:rPr lang="fi-FI" dirty="0"/>
              <a:t> in Kainuu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DC582C8-A339-49CB-90E7-FDCEAA87C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24635"/>
            <a:ext cx="10515600" cy="4052328"/>
          </a:xfrm>
        </p:spPr>
        <p:txBody>
          <a:bodyPr>
            <a:normAutofit fontScale="85000" lnSpcReduction="20000"/>
          </a:bodyPr>
          <a:lstStyle/>
          <a:p>
            <a:r>
              <a:rPr lang="fi-FI" dirty="0" err="1"/>
              <a:t>First</a:t>
            </a:r>
            <a:r>
              <a:rPr lang="fi-FI" dirty="0"/>
              <a:t> </a:t>
            </a:r>
            <a:r>
              <a:rPr lang="fi-FI" dirty="0" err="1"/>
              <a:t>task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to </a:t>
            </a:r>
            <a:r>
              <a:rPr lang="fi-FI" dirty="0" err="1"/>
              <a:t>orient</a:t>
            </a:r>
            <a:r>
              <a:rPr lang="fi-FI" dirty="0"/>
              <a:t> and </a:t>
            </a:r>
            <a:r>
              <a:rPr lang="fi-FI" dirty="0" err="1"/>
              <a:t>familiarise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worker</a:t>
            </a:r>
            <a:r>
              <a:rPr lang="fi-FI" dirty="0"/>
              <a:t> Petri Vuorijärvi </a:t>
            </a:r>
            <a:r>
              <a:rPr lang="fi-FI" dirty="0" err="1"/>
              <a:t>himself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</a:t>
            </a:r>
            <a:r>
              <a:rPr lang="fi-FI" dirty="0" err="1"/>
              <a:t>collected</a:t>
            </a:r>
            <a:r>
              <a:rPr lang="fi-FI" dirty="0"/>
              <a:t> and </a:t>
            </a:r>
            <a:r>
              <a:rPr lang="fi-FI" dirty="0" err="1"/>
              <a:t>developed</a:t>
            </a:r>
            <a:r>
              <a:rPr lang="fi-FI" dirty="0"/>
              <a:t> in Kainuu, </a:t>
            </a:r>
            <a:r>
              <a:rPr lang="fi-FI" dirty="0" err="1"/>
              <a:t>called</a:t>
            </a:r>
            <a:r>
              <a:rPr lang="fi-FI" dirty="0"/>
              <a:t> ”Invest and </a:t>
            </a:r>
            <a:r>
              <a:rPr lang="fi-FI" dirty="0" err="1"/>
              <a:t>save</a:t>
            </a:r>
            <a:r>
              <a:rPr lang="fi-FI" dirty="0"/>
              <a:t>” – </a:t>
            </a:r>
            <a:r>
              <a:rPr lang="fi-FI" dirty="0" err="1"/>
              <a:t>model</a:t>
            </a:r>
            <a:endParaRPr lang="fi-FI" dirty="0"/>
          </a:p>
          <a:p>
            <a:r>
              <a:rPr lang="fi-FI" dirty="0"/>
              <a:t>Second </a:t>
            </a:r>
            <a:r>
              <a:rPr lang="fi-FI" dirty="0" err="1"/>
              <a:t>task</a:t>
            </a:r>
            <a:r>
              <a:rPr lang="fi-FI" dirty="0"/>
              <a:t> (</a:t>
            </a:r>
            <a:r>
              <a:rPr lang="fi-FI" dirty="0" err="1"/>
              <a:t>September</a:t>
            </a:r>
            <a:r>
              <a:rPr lang="fi-FI" dirty="0"/>
              <a:t> 2024 </a:t>
            </a:r>
            <a:r>
              <a:rPr lang="fi-FI" dirty="0" err="1"/>
              <a:t>onwards</a:t>
            </a:r>
            <a:r>
              <a:rPr lang="fi-FI" dirty="0"/>
              <a:t>) </a:t>
            </a:r>
            <a:r>
              <a:rPr lang="fi-FI" dirty="0" err="1"/>
              <a:t>was</a:t>
            </a:r>
            <a:r>
              <a:rPr lang="fi-FI" dirty="0"/>
              <a:t> to </a:t>
            </a:r>
            <a:r>
              <a:rPr lang="fi-FI" dirty="0" err="1"/>
              <a:t>implement</a:t>
            </a:r>
            <a:r>
              <a:rPr lang="fi-FI" dirty="0"/>
              <a:t> </a:t>
            </a:r>
            <a:r>
              <a:rPr lang="fi-FI" dirty="0" err="1"/>
              <a:t>selected</a:t>
            </a:r>
            <a:r>
              <a:rPr lang="fi-FI" dirty="0"/>
              <a:t> </a:t>
            </a:r>
            <a:r>
              <a:rPr lang="fi-FI" dirty="0" err="1"/>
              <a:t>elements</a:t>
            </a:r>
            <a:r>
              <a:rPr lang="fi-FI" dirty="0"/>
              <a:t> of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day</a:t>
            </a:r>
            <a:r>
              <a:rPr lang="fi-FI" dirty="0"/>
              <a:t>-to-</a:t>
            </a:r>
            <a:r>
              <a:rPr lang="fi-FI" dirty="0" err="1"/>
              <a:t>day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of </a:t>
            </a:r>
            <a:r>
              <a:rPr lang="fi-FI" dirty="0" err="1"/>
              <a:t>adult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services</a:t>
            </a:r>
            <a:r>
              <a:rPr lang="fi-FI" dirty="0"/>
              <a:t> in Kainuu, </a:t>
            </a:r>
            <a:r>
              <a:rPr lang="fi-FI" dirty="0" err="1"/>
              <a:t>so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would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 to </a:t>
            </a:r>
            <a:r>
              <a:rPr lang="fi-FI" dirty="0" err="1"/>
              <a:t>evaluate</a:t>
            </a:r>
            <a:endParaRPr lang="fi-FI" dirty="0"/>
          </a:p>
          <a:p>
            <a:r>
              <a:rPr lang="fi-FI" dirty="0"/>
              <a:t>Third </a:t>
            </a:r>
            <a:r>
              <a:rPr lang="fi-FI" dirty="0" err="1"/>
              <a:t>task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 </a:t>
            </a:r>
            <a:r>
              <a:rPr lang="fi-FI" dirty="0" err="1"/>
              <a:t>simultaneously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implementation</a:t>
            </a:r>
            <a:r>
              <a:rPr lang="fi-FI" dirty="0"/>
              <a:t>, </a:t>
            </a:r>
            <a:r>
              <a:rPr lang="fi-FI" dirty="0" err="1"/>
              <a:t>namely</a:t>
            </a:r>
            <a:r>
              <a:rPr lang="fi-FI" dirty="0"/>
              <a:t> </a:t>
            </a:r>
            <a:r>
              <a:rPr lang="fi-FI" dirty="0" err="1"/>
              <a:t>creation</a:t>
            </a:r>
            <a:r>
              <a:rPr lang="fi-FI" dirty="0"/>
              <a:t> and </a:t>
            </a:r>
            <a:r>
              <a:rPr lang="fi-FI" dirty="0" err="1"/>
              <a:t>gathering</a:t>
            </a:r>
            <a:r>
              <a:rPr lang="fi-FI" dirty="0"/>
              <a:t> of </a:t>
            </a:r>
            <a:r>
              <a:rPr lang="fi-FI" dirty="0" err="1"/>
              <a:t>systematic</a:t>
            </a:r>
            <a:r>
              <a:rPr lang="fi-FI" dirty="0"/>
              <a:t> </a:t>
            </a:r>
            <a:r>
              <a:rPr lang="fi-FI" dirty="0" err="1"/>
              <a:t>research</a:t>
            </a:r>
            <a:r>
              <a:rPr lang="fi-FI" dirty="0"/>
              <a:t> data (</a:t>
            </a:r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qualitative</a:t>
            </a:r>
            <a:r>
              <a:rPr lang="fi-FI" dirty="0"/>
              <a:t> and </a:t>
            </a:r>
            <a:r>
              <a:rPr lang="fi-FI" dirty="0" err="1"/>
              <a:t>quantitative</a:t>
            </a:r>
            <a:r>
              <a:rPr lang="fi-FI" dirty="0"/>
              <a:t>) </a:t>
            </a:r>
            <a:r>
              <a:rPr lang="fi-FI" dirty="0" err="1"/>
              <a:t>before</a:t>
            </a:r>
            <a:r>
              <a:rPr lang="fi-FI" dirty="0"/>
              <a:t> and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intervention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selected</a:t>
            </a:r>
            <a:r>
              <a:rPr lang="fi-FI" dirty="0"/>
              <a:t>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client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worker</a:t>
            </a:r>
            <a:r>
              <a:rPr lang="fi-FI" dirty="0"/>
              <a:t> </a:t>
            </a:r>
            <a:r>
              <a:rPr lang="fi-FI" dirty="0" err="1"/>
              <a:t>responsible</a:t>
            </a:r>
            <a:r>
              <a:rPr lang="fi-FI" dirty="0"/>
              <a:t> and </a:t>
            </a: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worker</a:t>
            </a:r>
            <a:r>
              <a:rPr lang="fi-FI" dirty="0"/>
              <a:t> Vuorijärvi</a:t>
            </a:r>
          </a:p>
          <a:p>
            <a:r>
              <a:rPr lang="fi-FI" dirty="0"/>
              <a:t>Data is </a:t>
            </a:r>
            <a:r>
              <a:rPr lang="fi-FI" dirty="0" err="1"/>
              <a:t>mainly</a:t>
            </a:r>
            <a:r>
              <a:rPr lang="fi-FI" dirty="0"/>
              <a:t> </a:t>
            </a:r>
            <a:r>
              <a:rPr lang="fi-FI" dirty="0" err="1"/>
              <a:t>produced</a:t>
            </a:r>
            <a:r>
              <a:rPr lang="fi-FI" dirty="0"/>
              <a:t> into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electronic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client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to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client</a:t>
            </a:r>
            <a:r>
              <a:rPr lang="fi-FI" dirty="0"/>
              <a:t> </a:t>
            </a:r>
            <a:r>
              <a:rPr lang="fi-FI" dirty="0" err="1"/>
              <a:t>gives</a:t>
            </a:r>
            <a:r>
              <a:rPr lang="fi-FI" dirty="0"/>
              <a:t> </a:t>
            </a:r>
            <a:r>
              <a:rPr lang="fi-FI" dirty="0" err="1"/>
              <a:t>access</a:t>
            </a:r>
            <a:r>
              <a:rPr lang="fi-FI" dirty="0"/>
              <a:t> to </a:t>
            </a:r>
            <a:r>
              <a:rPr lang="fi-FI" dirty="0" err="1"/>
              <a:t>researcher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written</a:t>
            </a:r>
            <a:r>
              <a:rPr lang="fi-FI" dirty="0"/>
              <a:t> </a:t>
            </a:r>
            <a:r>
              <a:rPr lang="fi-FI" dirty="0" err="1"/>
              <a:t>informed</a:t>
            </a:r>
            <a:r>
              <a:rPr lang="fi-FI" dirty="0"/>
              <a:t> </a:t>
            </a:r>
            <a:r>
              <a:rPr lang="fi-FI" dirty="0" err="1"/>
              <a:t>consent</a:t>
            </a:r>
            <a:r>
              <a:rPr lang="fi-FI" dirty="0"/>
              <a:t>, </a:t>
            </a:r>
            <a:r>
              <a:rPr lang="fi-FI" dirty="0" err="1"/>
              <a:t>process</a:t>
            </a:r>
            <a:r>
              <a:rPr lang="fi-FI" dirty="0"/>
              <a:t> and </a:t>
            </a:r>
            <a:r>
              <a:rPr lang="fi-FI" dirty="0" err="1"/>
              <a:t>research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environment</a:t>
            </a:r>
            <a:r>
              <a:rPr lang="fi-FI" dirty="0"/>
              <a:t> </a:t>
            </a:r>
            <a:r>
              <a:rPr lang="fi-FI" dirty="0" err="1"/>
              <a:t>regulated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national</a:t>
            </a:r>
            <a:r>
              <a:rPr lang="fi-FI" dirty="0"/>
              <a:t> and EU-</a:t>
            </a:r>
            <a:r>
              <a:rPr lang="fi-FI" dirty="0" err="1"/>
              <a:t>level</a:t>
            </a:r>
            <a:r>
              <a:rPr lang="fi-FI" dirty="0"/>
              <a:t> </a:t>
            </a:r>
            <a:r>
              <a:rPr lang="fi-FI" dirty="0" err="1"/>
              <a:t>legislations</a:t>
            </a:r>
            <a:r>
              <a:rPr lang="fi-FI" dirty="0"/>
              <a:t> </a:t>
            </a:r>
          </a:p>
          <a:p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1426B3D8-6209-4491-8DB9-CBFA04245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3831" y="5854940"/>
            <a:ext cx="2731245" cy="75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928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E5E3CE-067E-4719-8DD3-0C744227D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dirty="0" err="1"/>
              <a:t>Effectiveness</a:t>
            </a:r>
            <a:r>
              <a:rPr lang="fi-FI" sz="3200" dirty="0"/>
              <a:t> </a:t>
            </a:r>
            <a:r>
              <a:rPr lang="fi-FI" sz="3200" dirty="0" err="1"/>
              <a:t>evaluation</a:t>
            </a:r>
            <a:r>
              <a:rPr lang="fi-FI" sz="3200" dirty="0"/>
              <a:t> of </a:t>
            </a:r>
            <a:r>
              <a:rPr lang="fi-FI" sz="3200" dirty="0" err="1"/>
              <a:t>the</a:t>
            </a:r>
            <a:r>
              <a:rPr lang="fi-FI" sz="3200" dirty="0"/>
              <a:t> </a:t>
            </a:r>
            <a:r>
              <a:rPr lang="fi-FI" sz="3200" dirty="0" err="1"/>
              <a:t>economic</a:t>
            </a:r>
            <a:r>
              <a:rPr lang="fi-FI" sz="3200" dirty="0"/>
              <a:t> </a:t>
            </a:r>
            <a:r>
              <a:rPr lang="fi-FI" sz="3200" dirty="0" err="1"/>
              <a:t>social</a:t>
            </a:r>
            <a:r>
              <a:rPr lang="fi-FI" sz="3200" dirty="0"/>
              <a:t> </a:t>
            </a:r>
            <a:r>
              <a:rPr lang="fi-FI" sz="3200" dirty="0" err="1"/>
              <a:t>work</a:t>
            </a:r>
            <a:r>
              <a:rPr lang="fi-FI" sz="3200" dirty="0"/>
              <a:t> </a:t>
            </a:r>
            <a:r>
              <a:rPr lang="fi-FI" sz="3200" dirty="0" err="1"/>
              <a:t>methods</a:t>
            </a:r>
            <a:r>
              <a:rPr lang="fi-FI" sz="3200" dirty="0"/>
              <a:t> </a:t>
            </a:r>
            <a:r>
              <a:rPr lang="fi-FI" sz="3200" dirty="0" err="1"/>
              <a:t>used</a:t>
            </a:r>
            <a:r>
              <a:rPr lang="fi-FI" sz="3200" dirty="0"/>
              <a:t> </a:t>
            </a:r>
            <a:r>
              <a:rPr lang="fi-FI" sz="3200" dirty="0" err="1"/>
              <a:t>by</a:t>
            </a:r>
            <a:r>
              <a:rPr lang="fi-FI" sz="3200" dirty="0"/>
              <a:t> </a:t>
            </a:r>
            <a:r>
              <a:rPr lang="fi-FI" sz="3200" dirty="0" err="1"/>
              <a:t>mixed</a:t>
            </a:r>
            <a:r>
              <a:rPr lang="fi-FI" sz="3200" dirty="0"/>
              <a:t> </a:t>
            </a:r>
            <a:r>
              <a:rPr lang="fi-FI" sz="3200" dirty="0" err="1"/>
              <a:t>methods</a:t>
            </a:r>
            <a:r>
              <a:rPr lang="fi-FI" sz="3200" dirty="0"/>
              <a:t> </a:t>
            </a:r>
            <a:r>
              <a:rPr lang="fi-FI" sz="3200" dirty="0" err="1"/>
              <a:t>orientation</a:t>
            </a:r>
            <a:r>
              <a:rPr lang="fi-FI" sz="3200" dirty="0"/>
              <a:t> – </a:t>
            </a:r>
            <a:r>
              <a:rPr lang="fi-FI" sz="3200" dirty="0" err="1"/>
              <a:t>combining</a:t>
            </a:r>
            <a:r>
              <a:rPr lang="fi-FI" sz="3200" dirty="0"/>
              <a:t> </a:t>
            </a:r>
            <a:r>
              <a:rPr lang="fi-FI" sz="3200" dirty="0" err="1"/>
              <a:t>qualitative</a:t>
            </a:r>
            <a:r>
              <a:rPr lang="fi-FI" sz="3200" dirty="0"/>
              <a:t> and </a:t>
            </a:r>
            <a:r>
              <a:rPr lang="fi-FI" sz="3200" dirty="0" err="1"/>
              <a:t>quantitative</a:t>
            </a:r>
            <a:r>
              <a:rPr lang="fi-FI" sz="3200" dirty="0"/>
              <a:t> data </a:t>
            </a:r>
            <a:r>
              <a:rPr lang="fi-FI" sz="3200" dirty="0" err="1"/>
              <a:t>with</a:t>
            </a:r>
            <a:r>
              <a:rPr lang="fi-FI" sz="3200" dirty="0"/>
              <a:t> </a:t>
            </a:r>
            <a:r>
              <a:rPr lang="fi-FI" sz="3200" dirty="0" err="1"/>
              <a:t>analysis</a:t>
            </a:r>
            <a:r>
              <a:rPr lang="fi-FI" sz="3200" dirty="0"/>
              <a:t> </a:t>
            </a:r>
            <a:r>
              <a:rPr lang="fi-FI" sz="3200" dirty="0" err="1"/>
              <a:t>methods</a:t>
            </a:r>
            <a:r>
              <a:rPr lang="fi-FI" sz="3200" dirty="0"/>
              <a:t> </a:t>
            </a:r>
            <a:r>
              <a:rPr lang="fi-FI" sz="3200" dirty="0" err="1"/>
              <a:t>that</a:t>
            </a:r>
            <a:r>
              <a:rPr lang="fi-FI" sz="3200" dirty="0"/>
              <a:t> </a:t>
            </a:r>
            <a:r>
              <a:rPr lang="fi-FI" sz="3200" dirty="0" err="1"/>
              <a:t>can</a:t>
            </a:r>
            <a:r>
              <a:rPr lang="fi-FI" sz="3200" dirty="0"/>
              <a:t> </a:t>
            </a:r>
            <a:r>
              <a:rPr lang="fi-FI" sz="3200" dirty="0" err="1"/>
              <a:t>handle</a:t>
            </a:r>
            <a:r>
              <a:rPr lang="fi-FI" sz="3200" dirty="0"/>
              <a:t> </a:t>
            </a:r>
            <a:r>
              <a:rPr lang="fi-FI" sz="3200" dirty="0" err="1"/>
              <a:t>both</a:t>
            </a:r>
            <a:r>
              <a:rPr lang="fi-FI" sz="3200" dirty="0"/>
              <a:t>, </a:t>
            </a:r>
            <a:r>
              <a:rPr lang="fi-FI" sz="3200" dirty="0" err="1"/>
              <a:t>Part</a:t>
            </a:r>
            <a:r>
              <a:rPr lang="fi-FI" sz="3200" dirty="0"/>
              <a:t> 1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5FDB9E7-0E7E-4B80-9DFB-134BD01BA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2770"/>
            <a:ext cx="10515600" cy="4200381"/>
          </a:xfrm>
        </p:spPr>
        <p:txBody>
          <a:bodyPr>
            <a:normAutofit fontScale="92500" lnSpcReduction="10000"/>
          </a:bodyPr>
          <a:lstStyle/>
          <a:p>
            <a:r>
              <a:rPr lang="fi-FI" dirty="0" err="1"/>
              <a:t>Effectiveness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</a:t>
            </a:r>
            <a:r>
              <a:rPr lang="fi-FI" dirty="0" err="1"/>
              <a:t>evaluated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thorough</a:t>
            </a:r>
            <a:r>
              <a:rPr lang="fi-FI" dirty="0"/>
              <a:t> data </a:t>
            </a:r>
            <a:r>
              <a:rPr lang="fi-FI" dirty="0" err="1"/>
              <a:t>creation</a:t>
            </a:r>
            <a:r>
              <a:rPr lang="fi-FI" dirty="0"/>
              <a:t> and </a:t>
            </a:r>
            <a:r>
              <a:rPr lang="fi-FI" dirty="0" err="1"/>
              <a:t>gathering</a:t>
            </a:r>
            <a:r>
              <a:rPr lang="fi-FI" dirty="0"/>
              <a:t> </a:t>
            </a:r>
            <a:r>
              <a:rPr lang="fi-FI" dirty="0" err="1"/>
              <a:t>before</a:t>
            </a:r>
            <a:r>
              <a:rPr lang="fi-FI" dirty="0"/>
              <a:t> and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intervention</a:t>
            </a:r>
          </a:p>
          <a:p>
            <a:r>
              <a:rPr lang="fi-FI" dirty="0"/>
              <a:t>Data </a:t>
            </a:r>
            <a:r>
              <a:rPr lang="fi-FI" dirty="0" err="1"/>
              <a:t>includes</a:t>
            </a:r>
            <a:r>
              <a:rPr lang="fi-FI" dirty="0"/>
              <a:t>: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traditional</a:t>
            </a:r>
            <a:r>
              <a:rPr lang="fi-FI" dirty="0"/>
              <a:t> </a:t>
            </a:r>
            <a:r>
              <a:rPr lang="fi-FI" dirty="0" err="1"/>
              <a:t>quantitative</a:t>
            </a:r>
            <a:r>
              <a:rPr lang="fi-FI" dirty="0"/>
              <a:t> </a:t>
            </a:r>
            <a:r>
              <a:rPr lang="fi-FI" dirty="0" err="1"/>
              <a:t>quality</a:t>
            </a:r>
            <a:r>
              <a:rPr lang="fi-FI" dirty="0"/>
              <a:t>-of-life </a:t>
            </a:r>
            <a:r>
              <a:rPr lang="fi-FI" dirty="0" err="1"/>
              <a:t>questionnaires</a:t>
            </a:r>
            <a:r>
              <a:rPr lang="fi-FI" dirty="0"/>
              <a:t> </a:t>
            </a:r>
            <a:r>
              <a:rPr lang="fi-FI" dirty="0" err="1"/>
              <a:t>specifically</a:t>
            </a:r>
            <a:r>
              <a:rPr lang="fi-FI" dirty="0"/>
              <a:t> </a:t>
            </a:r>
            <a:r>
              <a:rPr lang="fi-FI" dirty="0" err="1"/>
              <a:t>developed</a:t>
            </a:r>
            <a:r>
              <a:rPr lang="fi-FI" dirty="0"/>
              <a:t> for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clients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semi-structured</a:t>
            </a:r>
            <a:r>
              <a:rPr lang="fi-FI" dirty="0"/>
              <a:t> </a:t>
            </a:r>
            <a:r>
              <a:rPr lang="fi-FI" dirty="0" err="1"/>
              <a:t>qualitative</a:t>
            </a:r>
            <a:r>
              <a:rPr lang="fi-FI" dirty="0"/>
              <a:t> KEY –</a:t>
            </a:r>
            <a:r>
              <a:rPr lang="fi-FI" dirty="0" err="1"/>
              <a:t>measure</a:t>
            </a:r>
            <a:r>
              <a:rPr lang="fi-FI" dirty="0"/>
              <a:t> (</a:t>
            </a:r>
            <a:r>
              <a:rPr lang="fi-FI" dirty="0" err="1"/>
              <a:t>incl</a:t>
            </a:r>
            <a:r>
              <a:rPr lang="fi-FI" dirty="0"/>
              <a:t>. </a:t>
            </a:r>
            <a:r>
              <a:rPr lang="en-US" dirty="0"/>
              <a:t>assessment of reaching the goals set, methods and services used and situational factors concerning the client)</a:t>
            </a:r>
            <a:r>
              <a:rPr lang="fi-FI" dirty="0"/>
              <a:t> </a:t>
            </a:r>
            <a:r>
              <a:rPr lang="fi-FI" dirty="0" err="1"/>
              <a:t>embedded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adult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client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</a:t>
            </a:r>
          </a:p>
          <a:p>
            <a:r>
              <a:rPr lang="fi-FI" dirty="0"/>
              <a:t>Data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inlude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necessary</a:t>
            </a:r>
            <a:r>
              <a:rPr lang="fi-FI" dirty="0"/>
              <a:t> </a:t>
            </a:r>
            <a:r>
              <a:rPr lang="fi-FI" dirty="0" err="1"/>
              <a:t>qualitative</a:t>
            </a:r>
            <a:r>
              <a:rPr lang="fi-FI" dirty="0"/>
              <a:t> data in </a:t>
            </a:r>
            <a:r>
              <a:rPr lang="fi-FI" dirty="0" err="1"/>
              <a:t>client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system</a:t>
            </a:r>
            <a:r>
              <a:rPr lang="fi-FI" dirty="0"/>
              <a:t> </a:t>
            </a:r>
            <a:r>
              <a:rPr lang="fi-FI" dirty="0" err="1"/>
              <a:t>deemed</a:t>
            </a:r>
            <a:r>
              <a:rPr lang="fi-FI" dirty="0"/>
              <a:t> </a:t>
            </a:r>
            <a:r>
              <a:rPr lang="fi-FI" dirty="0" err="1"/>
              <a:t>necessary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case to case </a:t>
            </a:r>
            <a:r>
              <a:rPr lang="fi-FI" dirty="0" err="1"/>
              <a:t>basis</a:t>
            </a:r>
            <a:r>
              <a:rPr lang="fi-FI" dirty="0"/>
              <a:t> to </a:t>
            </a:r>
            <a:r>
              <a:rPr lang="fi-FI" dirty="0" err="1"/>
              <a:t>classify</a:t>
            </a:r>
            <a:r>
              <a:rPr lang="fi-FI" dirty="0"/>
              <a:t> </a:t>
            </a:r>
            <a:r>
              <a:rPr lang="fi-FI" dirty="0" err="1"/>
              <a:t>clients</a:t>
            </a:r>
            <a:r>
              <a:rPr lang="fi-FI" dirty="0"/>
              <a:t>, </a:t>
            </a:r>
            <a:r>
              <a:rPr lang="fi-FI" dirty="0" err="1"/>
              <a:t>strict</a:t>
            </a:r>
            <a:r>
              <a:rPr lang="fi-FI" dirty="0"/>
              <a:t> </a:t>
            </a:r>
            <a:r>
              <a:rPr lang="fi-FI" dirty="0" err="1"/>
              <a:t>anonymisation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transferring</a:t>
            </a:r>
            <a:r>
              <a:rPr lang="fi-FI" dirty="0"/>
              <a:t> data to a </a:t>
            </a:r>
            <a:r>
              <a:rPr lang="fi-FI" dirty="0" err="1"/>
              <a:t>safe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environment</a:t>
            </a:r>
            <a:r>
              <a:rPr lang="fi-FI" dirty="0"/>
              <a:t> </a:t>
            </a:r>
            <a:r>
              <a:rPr lang="fi-FI" dirty="0" err="1"/>
              <a:t>regulated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national</a:t>
            </a:r>
            <a:r>
              <a:rPr lang="fi-FI" dirty="0"/>
              <a:t> </a:t>
            </a:r>
            <a:r>
              <a:rPr lang="fi-FI" dirty="0" err="1"/>
              <a:t>legislation</a:t>
            </a:r>
            <a:endParaRPr lang="fi-FI" dirty="0"/>
          </a:p>
        </p:txBody>
      </p:sp>
      <p:pic>
        <p:nvPicPr>
          <p:cNvPr id="4" name="Kuva 2" descr="4DC9A74A">
            <a:extLst>
              <a:ext uri="{FF2B5EF4-FFF2-40B4-BE49-F238E27FC236}">
                <a16:creationId xmlns:a16="http://schemas.microsoft.com/office/drawing/2014/main" id="{0F976263-543B-4A16-8EB4-E37BCDAEDE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264" y="5927808"/>
            <a:ext cx="2730079" cy="75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900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F98E41-A4CB-4759-B28B-D9809C76A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35235" cy="1325563"/>
          </a:xfrm>
        </p:spPr>
        <p:txBody>
          <a:bodyPr>
            <a:noAutofit/>
          </a:bodyPr>
          <a:lstStyle/>
          <a:p>
            <a:r>
              <a:rPr lang="fi-FI" sz="3000" dirty="0" err="1"/>
              <a:t>Effectiveness</a:t>
            </a:r>
            <a:r>
              <a:rPr lang="fi-FI" sz="3000" dirty="0"/>
              <a:t> </a:t>
            </a:r>
            <a:r>
              <a:rPr lang="fi-FI" sz="3000" dirty="0" err="1"/>
              <a:t>evaluation</a:t>
            </a:r>
            <a:r>
              <a:rPr lang="fi-FI" sz="3000" dirty="0"/>
              <a:t> of </a:t>
            </a:r>
            <a:r>
              <a:rPr lang="fi-FI" sz="3000" dirty="0" err="1"/>
              <a:t>the</a:t>
            </a:r>
            <a:r>
              <a:rPr lang="fi-FI" sz="3000" dirty="0"/>
              <a:t> </a:t>
            </a:r>
            <a:r>
              <a:rPr lang="fi-FI" sz="2800" dirty="0" err="1"/>
              <a:t>economic</a:t>
            </a:r>
            <a:r>
              <a:rPr lang="fi-FI" sz="2800" dirty="0"/>
              <a:t> </a:t>
            </a:r>
            <a:r>
              <a:rPr lang="fi-FI" sz="2800" dirty="0" err="1"/>
              <a:t>social</a:t>
            </a:r>
            <a:r>
              <a:rPr lang="fi-FI" sz="2800" dirty="0"/>
              <a:t> </a:t>
            </a:r>
            <a:r>
              <a:rPr lang="fi-FI" sz="2800" dirty="0" err="1"/>
              <a:t>work</a:t>
            </a:r>
            <a:r>
              <a:rPr lang="fi-FI" sz="3000" dirty="0"/>
              <a:t> </a:t>
            </a:r>
            <a:r>
              <a:rPr lang="fi-FI" sz="3000" dirty="0" err="1"/>
              <a:t>methods</a:t>
            </a:r>
            <a:r>
              <a:rPr lang="fi-FI" sz="3000" dirty="0"/>
              <a:t> </a:t>
            </a:r>
            <a:r>
              <a:rPr lang="fi-FI" sz="3000" dirty="0" err="1"/>
              <a:t>used</a:t>
            </a:r>
            <a:r>
              <a:rPr lang="fi-FI" sz="3000" dirty="0"/>
              <a:t> </a:t>
            </a:r>
            <a:r>
              <a:rPr lang="fi-FI" sz="3000" dirty="0" err="1"/>
              <a:t>by</a:t>
            </a:r>
            <a:r>
              <a:rPr lang="fi-FI" sz="3000" dirty="0"/>
              <a:t> </a:t>
            </a:r>
            <a:r>
              <a:rPr lang="fi-FI" sz="3000" dirty="0" err="1"/>
              <a:t>mixed</a:t>
            </a:r>
            <a:r>
              <a:rPr lang="fi-FI" sz="3000" dirty="0"/>
              <a:t> </a:t>
            </a:r>
            <a:r>
              <a:rPr lang="fi-FI" sz="3000" dirty="0" err="1"/>
              <a:t>methods</a:t>
            </a:r>
            <a:r>
              <a:rPr lang="fi-FI" sz="3000" dirty="0"/>
              <a:t> </a:t>
            </a:r>
            <a:r>
              <a:rPr lang="fi-FI" sz="3000" dirty="0" err="1"/>
              <a:t>orientation</a:t>
            </a:r>
            <a:r>
              <a:rPr lang="fi-FI" sz="3000" dirty="0"/>
              <a:t> – </a:t>
            </a:r>
            <a:r>
              <a:rPr lang="fi-FI" sz="3000" dirty="0" err="1"/>
              <a:t>combining</a:t>
            </a:r>
            <a:r>
              <a:rPr lang="fi-FI" sz="3000" dirty="0"/>
              <a:t> </a:t>
            </a:r>
            <a:r>
              <a:rPr lang="fi-FI" sz="3000" dirty="0" err="1"/>
              <a:t>qualitative</a:t>
            </a:r>
            <a:r>
              <a:rPr lang="fi-FI" sz="3000" dirty="0"/>
              <a:t> and </a:t>
            </a:r>
            <a:r>
              <a:rPr lang="fi-FI" sz="3000" dirty="0" err="1"/>
              <a:t>quantitative</a:t>
            </a:r>
            <a:r>
              <a:rPr lang="fi-FI" sz="3000" dirty="0"/>
              <a:t> data </a:t>
            </a:r>
            <a:r>
              <a:rPr lang="fi-FI" sz="3000" dirty="0" err="1"/>
              <a:t>with</a:t>
            </a:r>
            <a:r>
              <a:rPr lang="fi-FI" sz="3000" dirty="0"/>
              <a:t> </a:t>
            </a:r>
            <a:r>
              <a:rPr lang="fi-FI" sz="3000" dirty="0" err="1"/>
              <a:t>analysis</a:t>
            </a:r>
            <a:r>
              <a:rPr lang="fi-FI" sz="3000" dirty="0"/>
              <a:t> </a:t>
            </a:r>
            <a:r>
              <a:rPr lang="fi-FI" sz="3000" dirty="0" err="1"/>
              <a:t>methods</a:t>
            </a:r>
            <a:r>
              <a:rPr lang="fi-FI" sz="3000" dirty="0"/>
              <a:t> </a:t>
            </a:r>
            <a:r>
              <a:rPr lang="fi-FI" sz="3000" dirty="0" err="1"/>
              <a:t>that</a:t>
            </a:r>
            <a:r>
              <a:rPr lang="fi-FI" sz="3000" dirty="0"/>
              <a:t> </a:t>
            </a:r>
            <a:r>
              <a:rPr lang="fi-FI" sz="3000" dirty="0" err="1"/>
              <a:t>can</a:t>
            </a:r>
            <a:r>
              <a:rPr lang="fi-FI" sz="3000" dirty="0"/>
              <a:t> </a:t>
            </a:r>
            <a:r>
              <a:rPr lang="fi-FI" sz="3000" dirty="0" err="1"/>
              <a:t>handle</a:t>
            </a:r>
            <a:r>
              <a:rPr lang="fi-FI" sz="3000" dirty="0"/>
              <a:t> </a:t>
            </a:r>
            <a:r>
              <a:rPr lang="fi-FI" sz="3000" dirty="0" err="1"/>
              <a:t>both</a:t>
            </a:r>
            <a:r>
              <a:rPr lang="fi-FI" sz="3000" dirty="0"/>
              <a:t>, </a:t>
            </a:r>
            <a:r>
              <a:rPr lang="fi-FI" sz="3000" dirty="0" err="1"/>
              <a:t>Part</a:t>
            </a:r>
            <a:r>
              <a:rPr lang="fi-FI" sz="3000" dirty="0"/>
              <a:t> 2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135FEA5-16BA-4978-BBFE-3E280CA6A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/>
              <a:t>Data </a:t>
            </a:r>
            <a:r>
              <a:rPr lang="fi-FI" dirty="0" err="1"/>
              <a:t>analysis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safe</a:t>
            </a:r>
            <a:r>
              <a:rPr lang="fi-FI" dirty="0"/>
              <a:t> </a:t>
            </a:r>
            <a:r>
              <a:rPr lang="fi-FI" dirty="0" err="1"/>
              <a:t>environment</a:t>
            </a:r>
            <a:r>
              <a:rPr lang="fi-FI" dirty="0"/>
              <a:t> (</a:t>
            </a:r>
            <a:r>
              <a:rPr lang="fi-FI" dirty="0" err="1"/>
              <a:t>evaluated</a:t>
            </a:r>
            <a:r>
              <a:rPr lang="fi-FI" dirty="0"/>
              <a:t> as </a:t>
            </a:r>
            <a:r>
              <a:rPr lang="fi-FI" dirty="0" err="1"/>
              <a:t>safe</a:t>
            </a:r>
            <a:r>
              <a:rPr lang="fi-FI" dirty="0"/>
              <a:t> </a:t>
            </a:r>
            <a:r>
              <a:rPr lang="fi-FI" dirty="0" err="1"/>
              <a:t>by</a:t>
            </a:r>
            <a:r>
              <a:rPr lang="fi-FI" dirty="0"/>
              <a:t> </a:t>
            </a:r>
            <a:r>
              <a:rPr lang="fi-FI" dirty="0" err="1"/>
              <a:t>nationally</a:t>
            </a:r>
            <a:r>
              <a:rPr lang="fi-FI" dirty="0"/>
              <a:t> </a:t>
            </a:r>
            <a:r>
              <a:rPr lang="fi-FI" dirty="0" err="1"/>
              <a:t>selected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security</a:t>
            </a:r>
            <a:r>
              <a:rPr lang="fi-FI" dirty="0"/>
              <a:t> </a:t>
            </a:r>
            <a:r>
              <a:rPr lang="fi-FI" dirty="0" err="1"/>
              <a:t>agencies</a:t>
            </a:r>
            <a:r>
              <a:rPr lang="fi-FI" dirty="0"/>
              <a:t>)</a:t>
            </a:r>
          </a:p>
          <a:p>
            <a:r>
              <a:rPr lang="fi-FI" dirty="0" err="1"/>
              <a:t>Both</a:t>
            </a:r>
            <a:r>
              <a:rPr lang="fi-FI" dirty="0"/>
              <a:t> </a:t>
            </a:r>
            <a:r>
              <a:rPr lang="fi-FI" dirty="0" err="1"/>
              <a:t>quantitative</a:t>
            </a:r>
            <a:r>
              <a:rPr lang="fi-FI" dirty="0"/>
              <a:t> and </a:t>
            </a:r>
            <a:r>
              <a:rPr lang="fi-FI" dirty="0" err="1"/>
              <a:t>qualitative</a:t>
            </a:r>
            <a:r>
              <a:rPr lang="fi-FI" dirty="0"/>
              <a:t> (</a:t>
            </a:r>
            <a:r>
              <a:rPr lang="fi-FI" dirty="0" err="1"/>
              <a:t>raw</a:t>
            </a:r>
            <a:r>
              <a:rPr lang="fi-FI" dirty="0"/>
              <a:t> data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classifications</a:t>
            </a:r>
            <a:r>
              <a:rPr lang="fi-FI" dirty="0"/>
              <a:t>) data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stored</a:t>
            </a:r>
            <a:r>
              <a:rPr lang="fi-FI" dirty="0"/>
              <a:t> and </a:t>
            </a:r>
            <a:r>
              <a:rPr lang="fi-FI" dirty="0" err="1"/>
              <a:t>analysed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Statistical Program for </a:t>
            </a:r>
            <a:r>
              <a:rPr lang="fi-FI" dirty="0" err="1"/>
              <a:t>Social</a:t>
            </a:r>
            <a:r>
              <a:rPr lang="fi-FI" dirty="0"/>
              <a:t> Sciences (SPSS) –</a:t>
            </a:r>
            <a:r>
              <a:rPr lang="fi-FI" dirty="0" err="1"/>
              <a:t>program</a:t>
            </a:r>
            <a:endParaRPr lang="fi-FI" dirty="0"/>
          </a:p>
          <a:p>
            <a:r>
              <a:rPr lang="fi-FI" dirty="0"/>
              <a:t>SPSS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used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as a </a:t>
            </a:r>
            <a:r>
              <a:rPr lang="fi-FI" dirty="0" err="1"/>
              <a:t>qualitative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tool</a:t>
            </a:r>
            <a:r>
              <a:rPr lang="fi-FI" dirty="0"/>
              <a:t>, </a:t>
            </a:r>
            <a:r>
              <a:rPr lang="fi-FI" dirty="0" err="1"/>
              <a:t>because</a:t>
            </a:r>
            <a:r>
              <a:rPr lang="fi-FI" dirty="0"/>
              <a:t> it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handle</a:t>
            </a:r>
            <a:r>
              <a:rPr lang="fi-FI" dirty="0"/>
              <a:t> </a:t>
            </a:r>
            <a:r>
              <a:rPr lang="fi-FI" dirty="0" err="1"/>
              <a:t>large</a:t>
            </a:r>
            <a:r>
              <a:rPr lang="fi-FI" dirty="0"/>
              <a:t> </a:t>
            </a:r>
            <a:r>
              <a:rPr lang="fi-FI" dirty="0" err="1"/>
              <a:t>amounts</a:t>
            </a:r>
            <a:r>
              <a:rPr lang="fi-FI" dirty="0"/>
              <a:t> of </a:t>
            </a:r>
            <a:r>
              <a:rPr lang="fi-FI" dirty="0" err="1"/>
              <a:t>text</a:t>
            </a:r>
            <a:r>
              <a:rPr lang="fi-FI" dirty="0"/>
              <a:t> as ”</a:t>
            </a:r>
            <a:r>
              <a:rPr lang="fi-FI" dirty="0" err="1"/>
              <a:t>String</a:t>
            </a:r>
            <a:r>
              <a:rPr lang="fi-FI" dirty="0"/>
              <a:t> </a:t>
            </a:r>
            <a:r>
              <a:rPr lang="fi-FI" dirty="0" err="1"/>
              <a:t>variables</a:t>
            </a:r>
            <a:r>
              <a:rPr lang="fi-FI" dirty="0"/>
              <a:t>”</a:t>
            </a:r>
          </a:p>
          <a:p>
            <a:r>
              <a:rPr lang="fi-FI" dirty="0" err="1"/>
              <a:t>Qualitative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content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resulting</a:t>
            </a:r>
            <a:r>
              <a:rPr lang="fi-FI" dirty="0"/>
              <a:t> </a:t>
            </a:r>
            <a:r>
              <a:rPr lang="fi-FI" dirty="0" err="1"/>
              <a:t>classifications</a:t>
            </a:r>
            <a:r>
              <a:rPr lang="fi-FI" dirty="0"/>
              <a:t> </a:t>
            </a:r>
            <a:r>
              <a:rPr lang="fi-FI" dirty="0" err="1"/>
              <a:t>stored</a:t>
            </a:r>
            <a:r>
              <a:rPr lang="fi-FI" dirty="0"/>
              <a:t> in SPSS in </a:t>
            </a:r>
            <a:r>
              <a:rPr lang="fi-FI" dirty="0" err="1"/>
              <a:t>normal</a:t>
            </a:r>
            <a:r>
              <a:rPr lang="fi-FI" dirty="0"/>
              <a:t>, </a:t>
            </a:r>
            <a:r>
              <a:rPr lang="fi-FI" dirty="0" err="1"/>
              <a:t>quantitative</a:t>
            </a:r>
            <a:r>
              <a:rPr lang="fi-FI" dirty="0"/>
              <a:t> </a:t>
            </a:r>
            <a:r>
              <a:rPr lang="fi-FI" dirty="0" err="1"/>
              <a:t>variables</a:t>
            </a:r>
            <a:endParaRPr lang="fi-FI" dirty="0"/>
          </a:p>
          <a:p>
            <a:r>
              <a:rPr lang="fi-FI" dirty="0" err="1"/>
              <a:t>Quantitative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mainly</a:t>
            </a:r>
            <a:r>
              <a:rPr lang="fi-FI" dirty="0"/>
              <a:t> </a:t>
            </a:r>
            <a:r>
              <a:rPr lang="fi-FI" dirty="0" err="1"/>
              <a:t>descriptive</a:t>
            </a:r>
            <a:r>
              <a:rPr lang="fi-FI" dirty="0"/>
              <a:t> </a:t>
            </a:r>
            <a:r>
              <a:rPr lang="fi-FI" dirty="0" err="1"/>
              <a:t>statistics</a:t>
            </a:r>
            <a:r>
              <a:rPr lang="fi-FI" dirty="0"/>
              <a:t>, </a:t>
            </a:r>
            <a:r>
              <a:rPr lang="fi-FI" dirty="0" err="1"/>
              <a:t>such</a:t>
            </a:r>
            <a:r>
              <a:rPr lang="fi-FI" dirty="0"/>
              <a:t> as cross-</a:t>
            </a:r>
            <a:r>
              <a:rPr lang="fi-FI" dirty="0" err="1"/>
              <a:t>tables</a:t>
            </a:r>
            <a:endParaRPr lang="fi-FI" dirty="0"/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combining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will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Multiple</a:t>
            </a:r>
            <a:r>
              <a:rPr lang="fi-FI" dirty="0"/>
              <a:t> </a:t>
            </a:r>
            <a:r>
              <a:rPr lang="fi-FI" dirty="0" err="1"/>
              <a:t>Correspondence</a:t>
            </a:r>
            <a:r>
              <a:rPr lang="fi-FI" dirty="0"/>
              <a:t> Analysis,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developed</a:t>
            </a:r>
            <a:r>
              <a:rPr lang="fi-FI" dirty="0"/>
              <a:t> as </a:t>
            </a:r>
            <a:r>
              <a:rPr lang="fi-FI" dirty="0" err="1"/>
              <a:t>tool</a:t>
            </a:r>
            <a:r>
              <a:rPr lang="fi-FI" dirty="0"/>
              <a:t> for </a:t>
            </a:r>
            <a:r>
              <a:rPr lang="fi-FI" dirty="0" err="1"/>
              <a:t>examining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interconnections</a:t>
            </a:r>
            <a:r>
              <a:rPr lang="fi-FI" dirty="0"/>
              <a:t> of </a:t>
            </a:r>
            <a:r>
              <a:rPr lang="fi-FI" dirty="0" err="1"/>
              <a:t>qualitative</a:t>
            </a:r>
            <a:r>
              <a:rPr lang="fi-FI" dirty="0"/>
              <a:t> </a:t>
            </a:r>
            <a:r>
              <a:rPr lang="fi-FI" dirty="0" err="1"/>
              <a:t>categories</a:t>
            </a:r>
            <a:r>
              <a:rPr lang="fi-FI" dirty="0"/>
              <a:t>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also</a:t>
            </a:r>
            <a:r>
              <a:rPr lang="fi-FI" dirty="0"/>
              <a:t> </a:t>
            </a:r>
            <a:r>
              <a:rPr lang="fi-FI" dirty="0" err="1"/>
              <a:t>integrate</a:t>
            </a:r>
            <a:r>
              <a:rPr lang="fi-FI" dirty="0"/>
              <a:t> and </a:t>
            </a:r>
            <a:r>
              <a:rPr lang="fi-FI" dirty="0" err="1"/>
              <a:t>handle</a:t>
            </a:r>
            <a:r>
              <a:rPr lang="fi-FI" dirty="0"/>
              <a:t> </a:t>
            </a:r>
            <a:r>
              <a:rPr lang="fi-FI" dirty="0" err="1"/>
              <a:t>quantitative</a:t>
            </a:r>
            <a:r>
              <a:rPr lang="fi-FI" dirty="0"/>
              <a:t> </a:t>
            </a:r>
            <a:r>
              <a:rPr lang="fi-FI" dirty="0" err="1"/>
              <a:t>categories</a:t>
            </a:r>
            <a:r>
              <a:rPr lang="fi-FI" dirty="0"/>
              <a:t> (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done</a:t>
            </a:r>
            <a:r>
              <a:rPr lang="fi-FI" dirty="0"/>
              <a:t> </a:t>
            </a:r>
            <a:r>
              <a:rPr lang="fi-FI" dirty="0" err="1"/>
              <a:t>properly</a:t>
            </a:r>
            <a:r>
              <a:rPr lang="fi-FI" dirty="0"/>
              <a:t>)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2" descr="4DC9A74A">
            <a:extLst>
              <a:ext uri="{FF2B5EF4-FFF2-40B4-BE49-F238E27FC236}">
                <a16:creationId xmlns:a16="http://schemas.microsoft.com/office/drawing/2014/main" id="{BC005482-7965-4D38-AE75-8423A353E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264" y="5927808"/>
            <a:ext cx="2730079" cy="75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45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C47400-525D-4D6F-B50F-D6F76705E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err="1"/>
              <a:t>Summarising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goals</a:t>
            </a:r>
            <a:r>
              <a:rPr lang="fi-FI" dirty="0"/>
              <a:t> of </a:t>
            </a:r>
            <a:r>
              <a:rPr lang="fi-FI" dirty="0" err="1"/>
              <a:t>analysis</a:t>
            </a:r>
            <a:r>
              <a:rPr lang="fi-FI" dirty="0"/>
              <a:t> and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</a:t>
            </a:r>
            <a:r>
              <a:rPr lang="fi-FI" dirty="0" err="1"/>
              <a:t>effectiveness</a:t>
            </a:r>
            <a:r>
              <a:rPr lang="fi-FI" dirty="0"/>
              <a:t> </a:t>
            </a:r>
            <a:r>
              <a:rPr lang="fi-FI" dirty="0" err="1"/>
              <a:t>evaluation</a:t>
            </a:r>
            <a:r>
              <a:rPr lang="fi-FI" dirty="0"/>
              <a:t> 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5B6D4F-620A-4E48-9984-BA20AD206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goals</a:t>
            </a:r>
            <a:r>
              <a:rPr lang="fi-FI" dirty="0"/>
              <a:t> 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summarised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following</a:t>
            </a:r>
            <a:r>
              <a:rPr lang="fi-FI" dirty="0"/>
              <a:t>:</a:t>
            </a:r>
          </a:p>
          <a:p>
            <a:pPr lvl="1"/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benefits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observed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clients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their</a:t>
            </a:r>
            <a:r>
              <a:rPr lang="fi-FI" dirty="0"/>
              <a:t> </a:t>
            </a:r>
            <a:r>
              <a:rPr lang="fi-FI" dirty="0" err="1"/>
              <a:t>own</a:t>
            </a:r>
            <a:r>
              <a:rPr lang="fi-FI" dirty="0"/>
              <a:t> and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workers</a:t>
            </a:r>
            <a:r>
              <a:rPr lang="fi-FI" dirty="0"/>
              <a:t> </a:t>
            </a:r>
            <a:r>
              <a:rPr lang="fi-FI" dirty="0" err="1"/>
              <a:t>assessments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intervention?</a:t>
            </a:r>
          </a:p>
          <a:p>
            <a:pPr lvl="1"/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benefits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observed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clients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results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standardised</a:t>
            </a:r>
            <a:r>
              <a:rPr lang="fi-FI" dirty="0"/>
              <a:t> </a:t>
            </a:r>
            <a:r>
              <a:rPr lang="fi-FI" dirty="0" err="1"/>
              <a:t>quality</a:t>
            </a:r>
            <a:r>
              <a:rPr lang="fi-FI" dirty="0"/>
              <a:t>-of-life </a:t>
            </a:r>
            <a:r>
              <a:rPr lang="fi-FI" dirty="0" err="1"/>
              <a:t>measurements</a:t>
            </a:r>
            <a:r>
              <a:rPr lang="fi-FI" dirty="0"/>
              <a:t> / </a:t>
            </a:r>
            <a:r>
              <a:rPr lang="fi-FI" dirty="0" err="1"/>
              <a:t>questionnaires</a:t>
            </a:r>
            <a:r>
              <a:rPr lang="fi-FI" dirty="0"/>
              <a:t> </a:t>
            </a:r>
            <a:r>
              <a:rPr lang="fi-FI" dirty="0" err="1"/>
              <a:t>used</a:t>
            </a:r>
            <a:r>
              <a:rPr lang="fi-FI" dirty="0"/>
              <a:t>?</a:t>
            </a:r>
          </a:p>
          <a:p>
            <a:pPr lvl="1"/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two</a:t>
            </a:r>
            <a:r>
              <a:rPr lang="fi-FI" dirty="0"/>
              <a:t> </a:t>
            </a:r>
            <a:r>
              <a:rPr lang="fi-FI" dirty="0" err="1"/>
              <a:t>above</a:t>
            </a:r>
            <a:r>
              <a:rPr lang="fi-FI" dirty="0"/>
              <a:t> </a:t>
            </a:r>
            <a:r>
              <a:rPr lang="fi-FI" dirty="0" err="1"/>
              <a:t>observations</a:t>
            </a:r>
            <a:r>
              <a:rPr lang="fi-FI" dirty="0"/>
              <a:t> </a:t>
            </a:r>
            <a:r>
              <a:rPr lang="fi-FI" dirty="0" err="1"/>
              <a:t>supportive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contrary</a:t>
            </a:r>
            <a:r>
              <a:rPr lang="fi-FI" dirty="0"/>
              <a:t> to </a:t>
            </a:r>
            <a:r>
              <a:rPr lang="fi-FI" dirty="0" err="1"/>
              <a:t>each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? </a:t>
            </a:r>
            <a:r>
              <a:rPr lang="fi-FI" dirty="0" err="1"/>
              <a:t>Does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of </a:t>
            </a:r>
            <a:r>
              <a:rPr lang="fi-FI" dirty="0" err="1"/>
              <a:t>them</a:t>
            </a:r>
            <a:r>
              <a:rPr lang="fi-FI" dirty="0"/>
              <a:t> </a:t>
            </a:r>
            <a:r>
              <a:rPr lang="fi-FI" dirty="0" err="1"/>
              <a:t>expand</a:t>
            </a:r>
            <a:r>
              <a:rPr lang="fi-FI" dirty="0"/>
              <a:t> and </a:t>
            </a:r>
            <a:r>
              <a:rPr lang="fi-FI" dirty="0" err="1"/>
              <a:t>deepen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understanding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meaning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other</a:t>
            </a:r>
            <a:r>
              <a:rPr lang="fi-FI" dirty="0"/>
              <a:t>?</a:t>
            </a:r>
          </a:p>
          <a:p>
            <a:pPr lvl="1"/>
            <a:r>
              <a:rPr lang="fi-FI" dirty="0"/>
              <a:t>Is it </a:t>
            </a:r>
            <a:r>
              <a:rPr lang="fi-FI" dirty="0" err="1"/>
              <a:t>possible</a:t>
            </a:r>
            <a:r>
              <a:rPr lang="fi-FI" dirty="0"/>
              <a:t> to </a:t>
            </a:r>
            <a:r>
              <a:rPr lang="fi-FI" dirty="0" err="1"/>
              <a:t>classify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participating</a:t>
            </a:r>
            <a:r>
              <a:rPr lang="fi-FI" dirty="0"/>
              <a:t> </a:t>
            </a:r>
            <a:r>
              <a:rPr lang="fi-FI" dirty="0" err="1"/>
              <a:t>clients</a:t>
            </a:r>
            <a:r>
              <a:rPr lang="fi-FI" dirty="0"/>
              <a:t> in a </a:t>
            </a:r>
            <a:r>
              <a:rPr lang="fi-FI" dirty="0" err="1"/>
              <a:t>meaningful</a:t>
            </a:r>
            <a:r>
              <a:rPr lang="fi-FI" dirty="0"/>
              <a:t> </a:t>
            </a:r>
            <a:r>
              <a:rPr lang="fi-FI" dirty="0" err="1"/>
              <a:t>way</a:t>
            </a:r>
            <a:r>
              <a:rPr lang="fi-FI" dirty="0"/>
              <a:t>?</a:t>
            </a:r>
          </a:p>
          <a:p>
            <a:pPr lvl="1"/>
            <a:r>
              <a:rPr lang="fi-FI" dirty="0"/>
              <a:t>Is it </a:t>
            </a:r>
            <a:r>
              <a:rPr lang="fi-FI" dirty="0" err="1"/>
              <a:t>possible</a:t>
            </a:r>
            <a:r>
              <a:rPr lang="fi-FI" dirty="0"/>
              <a:t> to </a:t>
            </a:r>
            <a:r>
              <a:rPr lang="fi-FI" dirty="0" err="1"/>
              <a:t>identify</a:t>
            </a:r>
            <a:r>
              <a:rPr lang="fi-FI" dirty="0"/>
              <a:t> </a:t>
            </a:r>
            <a:r>
              <a:rPr lang="fi-FI" dirty="0" err="1"/>
              <a:t>different</a:t>
            </a:r>
            <a:r>
              <a:rPr lang="fi-FI" dirty="0"/>
              <a:t> </a:t>
            </a:r>
            <a:r>
              <a:rPr lang="fi-FI" dirty="0" err="1"/>
              <a:t>levels</a:t>
            </a:r>
            <a:r>
              <a:rPr lang="fi-FI" dirty="0"/>
              <a:t> of </a:t>
            </a:r>
            <a:r>
              <a:rPr lang="fi-FI" dirty="0" err="1"/>
              <a:t>effectiveness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even</a:t>
            </a:r>
            <a:r>
              <a:rPr lang="fi-FI" dirty="0"/>
              <a:t> </a:t>
            </a:r>
            <a:r>
              <a:rPr lang="fi-FI" dirty="0" err="1"/>
              <a:t>outcomes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social</a:t>
            </a:r>
            <a:r>
              <a:rPr lang="fi-FI" dirty="0"/>
              <a:t> </a:t>
            </a:r>
            <a:r>
              <a:rPr lang="fi-FI" dirty="0" err="1"/>
              <a:t>work</a:t>
            </a:r>
            <a:r>
              <a:rPr lang="fi-FI" dirty="0"/>
              <a:t> </a:t>
            </a:r>
            <a:r>
              <a:rPr lang="fi-FI" dirty="0" err="1"/>
              <a:t>methods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”Invest and </a:t>
            </a:r>
            <a:r>
              <a:rPr lang="fi-FI" dirty="0" err="1"/>
              <a:t>save</a:t>
            </a:r>
            <a:r>
              <a:rPr lang="fi-FI" dirty="0"/>
              <a:t>” – </a:t>
            </a:r>
            <a:r>
              <a:rPr lang="fi-FI" dirty="0" err="1"/>
              <a:t>model</a:t>
            </a:r>
            <a:r>
              <a:rPr lang="fi-FI" dirty="0"/>
              <a:t> </a:t>
            </a:r>
            <a:r>
              <a:rPr lang="fi-FI" dirty="0" err="1"/>
              <a:t>used</a:t>
            </a:r>
            <a:r>
              <a:rPr lang="fi-FI" dirty="0"/>
              <a:t> in </a:t>
            </a:r>
            <a:r>
              <a:rPr lang="fi-FI" dirty="0" err="1"/>
              <a:t>this</a:t>
            </a:r>
            <a:r>
              <a:rPr lang="fi-FI" dirty="0"/>
              <a:t> intervention for </a:t>
            </a:r>
            <a:r>
              <a:rPr lang="fi-FI" dirty="0" err="1"/>
              <a:t>various</a:t>
            </a:r>
            <a:r>
              <a:rPr lang="fi-FI" dirty="0"/>
              <a:t> </a:t>
            </a:r>
            <a:r>
              <a:rPr lang="fi-FI" dirty="0" err="1"/>
              <a:t>classifications</a:t>
            </a:r>
            <a:r>
              <a:rPr lang="fi-FI" dirty="0"/>
              <a:t> of </a:t>
            </a:r>
            <a:r>
              <a:rPr lang="fi-FI" dirty="0" err="1"/>
              <a:t>clients</a:t>
            </a:r>
            <a:r>
              <a:rPr lang="fi-FI" dirty="0"/>
              <a:t>?</a:t>
            </a:r>
          </a:p>
          <a:p>
            <a:r>
              <a:rPr lang="fi-FI" dirty="0" err="1"/>
              <a:t>All</a:t>
            </a:r>
            <a:r>
              <a:rPr lang="fi-FI" dirty="0"/>
              <a:t> in </a:t>
            </a:r>
            <a:r>
              <a:rPr lang="fi-FI" dirty="0" err="1"/>
              <a:t>all</a:t>
            </a:r>
            <a:r>
              <a:rPr lang="fi-FI" dirty="0"/>
              <a:t>, is </a:t>
            </a:r>
            <a:r>
              <a:rPr lang="fi-FI" dirty="0" err="1"/>
              <a:t>there</a:t>
            </a:r>
            <a:r>
              <a:rPr lang="fi-FI" dirty="0"/>
              <a:t> a </a:t>
            </a:r>
            <a:r>
              <a:rPr lang="fi-FI" dirty="0" err="1"/>
              <a:t>benefit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observed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”Invest and </a:t>
            </a:r>
            <a:r>
              <a:rPr lang="fi-FI" dirty="0" err="1"/>
              <a:t>save</a:t>
            </a:r>
            <a:r>
              <a:rPr lang="fi-FI" dirty="0"/>
              <a:t>” –</a:t>
            </a:r>
            <a:r>
              <a:rPr lang="fi-FI" dirty="0" err="1"/>
              <a:t>model</a:t>
            </a:r>
            <a:r>
              <a:rPr lang="fi-FI" dirty="0"/>
              <a:t> and </a:t>
            </a:r>
            <a:r>
              <a:rPr lang="fi-FI" dirty="0" err="1"/>
              <a:t>if</a:t>
            </a:r>
            <a:r>
              <a:rPr lang="fi-FI" dirty="0"/>
              <a:t>, </a:t>
            </a: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kind</a:t>
            </a:r>
            <a:r>
              <a:rPr lang="fi-FI" dirty="0"/>
              <a:t> of </a:t>
            </a:r>
            <a:r>
              <a:rPr lang="fi-FI" dirty="0" err="1"/>
              <a:t>clients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most</a:t>
            </a:r>
            <a:r>
              <a:rPr lang="fi-FI" dirty="0"/>
              <a:t> </a:t>
            </a:r>
            <a:r>
              <a:rPr lang="fi-FI" dirty="0" err="1"/>
              <a:t>likely</a:t>
            </a:r>
            <a:r>
              <a:rPr lang="fi-FI" dirty="0"/>
              <a:t> </a:t>
            </a:r>
            <a:r>
              <a:rPr lang="fi-FI" dirty="0" err="1"/>
              <a:t>benefiting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it? 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pic>
        <p:nvPicPr>
          <p:cNvPr id="4" name="Kuva 2" descr="4DC9A74A">
            <a:extLst>
              <a:ext uri="{FF2B5EF4-FFF2-40B4-BE49-F238E27FC236}">
                <a16:creationId xmlns:a16="http://schemas.microsoft.com/office/drawing/2014/main" id="{8ECA5EF5-3205-4E91-BA02-30BE654D0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264" y="5927808"/>
            <a:ext cx="2730079" cy="75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55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761</Words>
  <Application>Microsoft Office PowerPoint</Application>
  <PresentationFormat>Laajakuva</PresentationFormat>
  <Paragraphs>33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Office-teema</vt:lpstr>
      <vt:lpstr>Effectiveness evaluation research of economic social work methods</vt:lpstr>
      <vt:lpstr>Practice research orientation – going to the field and working with the personnel and clients of adult social services in Kainuu</vt:lpstr>
      <vt:lpstr>Effectiveness evaluation of the economic social work methods used by mixed methods orientation – combining qualitative and quantitative data with analysis methods that can handle both, Part 1</vt:lpstr>
      <vt:lpstr>Effectiveness evaluation of the economic social work methods used by mixed methods orientation – combining qualitative and quantitative data with analysis methods that can handle both, Part 2</vt:lpstr>
      <vt:lpstr>Summarising the goals of analysis and economic social work methods effectiveness evaluation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Vuorijärvi Petri</dc:creator>
  <cp:lastModifiedBy>Vuorijärvi Petri</cp:lastModifiedBy>
  <cp:revision>23</cp:revision>
  <dcterms:created xsi:type="dcterms:W3CDTF">2025-06-04T05:55:08Z</dcterms:created>
  <dcterms:modified xsi:type="dcterms:W3CDTF">2025-06-04T11:32:22Z</dcterms:modified>
</cp:coreProperties>
</file>