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583" y="2679976"/>
            <a:ext cx="540368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516" y="579856"/>
            <a:ext cx="3397955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5"/>
            <a:ext cx="12192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200" y="1825200"/>
            <a:ext cx="9729600" cy="1468800"/>
          </a:xfrm>
        </p:spPr>
        <p:txBody>
          <a:bodyPr rIns="90000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200" y="3301200"/>
            <a:ext cx="8136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3.6.2025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120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727201" y="152400"/>
            <a:ext cx="8824969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727201" y="152400"/>
            <a:ext cx="8824969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Ellipsi 7"/>
          <p:cNvSpPr/>
          <p:nvPr userDrawn="1"/>
        </p:nvSpPr>
        <p:spPr>
          <a:xfrm>
            <a:off x="5248672" y="2793504"/>
            <a:ext cx="1761728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327428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Rectangle 3"/>
          <p:cNvSpPr/>
          <p:nvPr userDrawn="1"/>
        </p:nvSpPr>
        <p:spPr>
          <a:xfrm>
            <a:off x="203200" y="228600"/>
            <a:ext cx="117856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203200" y="5181600"/>
            <a:ext cx="117856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5493184" y="5943733"/>
            <a:ext cx="1524794" cy="211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107911" y="2705630"/>
            <a:ext cx="4951412" cy="211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2504017" y="2704836"/>
            <a:ext cx="4953000" cy="211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4828308" y="2704439"/>
            <a:ext cx="4953794" cy="211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7181061" y="2704042"/>
            <a:ext cx="4954588" cy="211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2627374" y="2667000"/>
            <a:ext cx="235102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262108" y="271791"/>
            <a:ext cx="22352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7. Kumppanit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2655831" y="271790"/>
            <a:ext cx="2235200" cy="4001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tehtävät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5023077" y="271791"/>
            <a:ext cx="22352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4.Arvolupaus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7376093" y="271791"/>
            <a:ext cx="22352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2. Asiakassuhteet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9714879" y="271791"/>
            <a:ext cx="22352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1. Asiakasryhmä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2655831" y="2700513"/>
            <a:ext cx="22352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5. Ydinresurssit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7376093" y="2700513"/>
            <a:ext cx="22352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3. Kanavat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7300973" y="2667000"/>
            <a:ext cx="235102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260123" y="5214119"/>
            <a:ext cx="22352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8. Kulurakenne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6299200" y="5214119"/>
            <a:ext cx="294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>
                <a:solidFill>
                  <a:schemeClr val="tx1"/>
                </a:solidFill>
              </a:rPr>
              <a:t>9. Vaikuttavuus ja mittarit</a:t>
            </a:r>
            <a:endParaRPr lang="fi-FI" sz="500" b="1" i="1" cap="small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792" y="281722"/>
            <a:ext cx="4144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7200" y="282903"/>
            <a:ext cx="4064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79200" y="5225902"/>
            <a:ext cx="508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79200" y="293852"/>
            <a:ext cx="571733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6266" y="282902"/>
            <a:ext cx="41900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2592" y="2710353"/>
            <a:ext cx="516467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11803" y="293851"/>
            <a:ext cx="4256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19119" y="5257800"/>
            <a:ext cx="442784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58598" y="2699847"/>
            <a:ext cx="463943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876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2930790" y="3997061"/>
            <a:ext cx="5519738" cy="2116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3" y="4648200"/>
            <a:ext cx="56895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5689602" y="3733802"/>
            <a:ext cx="65024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5803900" y="3954225"/>
            <a:ext cx="704851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5791200" y="5547619"/>
            <a:ext cx="704851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23368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7354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63500"/>
            <a:ext cx="929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00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2748191" y="-2564642"/>
            <a:ext cx="6705600" cy="1201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75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3.6.2025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2411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8866" y="3796906"/>
            <a:ext cx="5083135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200" y="1825200"/>
            <a:ext cx="9729600" cy="1468800"/>
          </a:xfrm>
        </p:spPr>
        <p:txBody>
          <a:bodyPr rIns="90000"/>
          <a:lstStyle/>
          <a:p>
            <a:r>
              <a:rPr lang="fi-FI" noProof="0"/>
              <a:t>Muokkaa perustyyl. napsautt.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200" y="3301200"/>
            <a:ext cx="8136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12" name="Rectangle 9"/>
          <p:cNvSpPr/>
          <p:nvPr/>
        </p:nvSpPr>
        <p:spPr>
          <a:xfrm>
            <a:off x="0" y="6722535"/>
            <a:ext cx="12192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40" y="6272940"/>
            <a:ext cx="2066544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3.6.2025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277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9140093" y="4724400"/>
            <a:ext cx="3051907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200" y="4550400"/>
            <a:ext cx="9652800" cy="1044000"/>
          </a:xfrm>
        </p:spPr>
        <p:txBody>
          <a:bodyPr rIns="90000" anchor="b" anchorCtr="0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200" y="5594400"/>
            <a:ext cx="96528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14" name="Rectangle 9"/>
          <p:cNvSpPr/>
          <p:nvPr/>
        </p:nvSpPr>
        <p:spPr>
          <a:xfrm>
            <a:off x="0" y="6722535"/>
            <a:ext cx="12192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3.6.2025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12192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baseline="3000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140" y="6272940"/>
            <a:ext cx="2066544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01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200" y="1628800"/>
            <a:ext cx="103728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328" y="5445224"/>
            <a:ext cx="4896544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2077" y="4521201"/>
            <a:ext cx="3429923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5"/>
            <a:ext cx="12192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6140" y="6272940"/>
            <a:ext cx="2066544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07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2077" y="4521201"/>
            <a:ext cx="3429923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3.6.2025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5"/>
            <a:ext cx="12192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40" y="6272940"/>
            <a:ext cx="2066544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25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12192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12192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12192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5135894" y="2132856"/>
            <a:ext cx="1920213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5566623" y="6187724"/>
            <a:ext cx="1250776" cy="211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13400" y="2434084"/>
            <a:ext cx="9652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4751851" y="620689"/>
            <a:ext cx="2766549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/>
              <a:t>Ajattelee ja tuntee?</a:t>
            </a:r>
            <a:endParaRPr lang="fi-FI" sz="900" b="0" i="1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8636000" y="2514601"/>
            <a:ext cx="2766549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/>
              <a:t>Näkee?</a:t>
            </a:r>
            <a:endParaRPr lang="fi-FI" sz="900" b="0" i="1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4775200" y="4038601"/>
            <a:ext cx="2766549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/>
              <a:t>Sanoo ja tekee?</a:t>
            </a:r>
            <a:endParaRPr lang="fi-FI" sz="900" b="0" i="1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609600" y="2514601"/>
            <a:ext cx="2766549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/>
              <a:t>Kuulee?</a:t>
            </a:r>
            <a:endParaRPr lang="fi-FI" sz="900" b="0" i="1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101600" y="5562601"/>
            <a:ext cx="2766549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/>
              <a:t>Kipupisteet</a:t>
            </a:r>
            <a:endParaRPr lang="fi-FI" sz="900" b="0" i="1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6275851" y="5562601"/>
            <a:ext cx="2766549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/>
              <a:t>Onnistumiset</a:t>
            </a:r>
            <a:endParaRPr lang="fi-FI" sz="900" b="0" i="1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87847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3.6.2025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390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6463275" y="4572001"/>
            <a:ext cx="58303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88384" y="4572001"/>
            <a:ext cx="19030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64008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217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5616" y="499224"/>
            <a:ext cx="119888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1" y="713200"/>
            <a:ext cx="12104508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53764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/>
                <a:t>Vaiheet</a:t>
              </a:r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1" y="6062990"/>
            <a:ext cx="8354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Kokemus</a:t>
            </a:r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486321" y="2206080"/>
            <a:ext cx="1698719" cy="639357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730282" y="3551643"/>
            <a:ext cx="1416236" cy="1278715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3251200" y="1524000"/>
            <a:ext cx="7112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4165601" y="1524000"/>
            <a:ext cx="1322785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4925816" y="3935217"/>
            <a:ext cx="1732752" cy="607615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6299200" y="1524000"/>
            <a:ext cx="8128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7150100" y="1663700"/>
            <a:ext cx="1143000" cy="1016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8001000" y="3124200"/>
            <a:ext cx="1066800" cy="6096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8839200" y="4114800"/>
            <a:ext cx="9144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8381362" y="3069681"/>
            <a:ext cx="3527518" cy="436157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10133965" y="1980562"/>
            <a:ext cx="2155919" cy="135056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101600" y="5562600"/>
            <a:ext cx="119888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1219200" y="6205047"/>
            <a:ext cx="107696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1119585" y="23622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" name="Oval 76"/>
          <p:cNvSpPr/>
          <p:nvPr userDrawn="1"/>
        </p:nvSpPr>
        <p:spPr>
          <a:xfrm>
            <a:off x="1625600" y="33528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" name="Oval 77"/>
          <p:cNvSpPr/>
          <p:nvPr userDrawn="1"/>
        </p:nvSpPr>
        <p:spPr>
          <a:xfrm>
            <a:off x="1930400" y="39624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Oval 78"/>
          <p:cNvSpPr/>
          <p:nvPr userDrawn="1"/>
        </p:nvSpPr>
        <p:spPr>
          <a:xfrm>
            <a:off x="2743200" y="42672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Oval 79"/>
          <p:cNvSpPr/>
          <p:nvPr userDrawn="1"/>
        </p:nvSpPr>
        <p:spPr>
          <a:xfrm>
            <a:off x="3425939" y="40386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" name="Oval 80"/>
          <p:cNvSpPr/>
          <p:nvPr userDrawn="1"/>
        </p:nvSpPr>
        <p:spPr>
          <a:xfrm>
            <a:off x="3525187" y="25908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" name="Oval 81"/>
          <p:cNvSpPr/>
          <p:nvPr userDrawn="1"/>
        </p:nvSpPr>
        <p:spPr>
          <a:xfrm>
            <a:off x="4775200" y="17526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" name="Oval 82"/>
          <p:cNvSpPr/>
          <p:nvPr userDrawn="1"/>
        </p:nvSpPr>
        <p:spPr>
          <a:xfrm>
            <a:off x="5226277" y="24384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" name="Oval 83"/>
          <p:cNvSpPr/>
          <p:nvPr userDrawn="1"/>
        </p:nvSpPr>
        <p:spPr>
          <a:xfrm>
            <a:off x="5486400" y="41910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" name="Oval 84"/>
          <p:cNvSpPr/>
          <p:nvPr userDrawn="1"/>
        </p:nvSpPr>
        <p:spPr>
          <a:xfrm>
            <a:off x="6096000" y="50292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" name="Oval 85"/>
          <p:cNvSpPr/>
          <p:nvPr userDrawn="1"/>
        </p:nvSpPr>
        <p:spPr>
          <a:xfrm>
            <a:off x="6341159" y="4171152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" name="Oval 86"/>
          <p:cNvSpPr/>
          <p:nvPr userDrawn="1"/>
        </p:nvSpPr>
        <p:spPr>
          <a:xfrm>
            <a:off x="6386569" y="31242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" name="Oval 87"/>
          <p:cNvSpPr/>
          <p:nvPr userDrawn="1"/>
        </p:nvSpPr>
        <p:spPr>
          <a:xfrm>
            <a:off x="6547077" y="2146156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" name="Oval 88"/>
          <p:cNvSpPr/>
          <p:nvPr userDrawn="1"/>
        </p:nvSpPr>
        <p:spPr>
          <a:xfrm>
            <a:off x="7721600" y="21336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0" name="Oval 89"/>
          <p:cNvSpPr/>
          <p:nvPr userDrawn="1"/>
        </p:nvSpPr>
        <p:spPr>
          <a:xfrm>
            <a:off x="8432800" y="33528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" name="Oval 90"/>
          <p:cNvSpPr/>
          <p:nvPr userDrawn="1"/>
        </p:nvSpPr>
        <p:spPr>
          <a:xfrm>
            <a:off x="8940800" y="46482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" name="Oval 91"/>
          <p:cNvSpPr/>
          <p:nvPr userDrawn="1"/>
        </p:nvSpPr>
        <p:spPr>
          <a:xfrm>
            <a:off x="9855200" y="39624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" name="Oval 92"/>
          <p:cNvSpPr/>
          <p:nvPr userDrawn="1"/>
        </p:nvSpPr>
        <p:spPr>
          <a:xfrm>
            <a:off x="9956800" y="24384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" name="Oval 93"/>
          <p:cNvSpPr/>
          <p:nvPr userDrawn="1"/>
        </p:nvSpPr>
        <p:spPr>
          <a:xfrm>
            <a:off x="10594861" y="2819843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76" y="98541"/>
            <a:ext cx="85344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619" y="6286500"/>
            <a:ext cx="249381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5867400"/>
            <a:ext cx="381267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3048000" y="48768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" name="Oval 105"/>
          <p:cNvSpPr/>
          <p:nvPr userDrawn="1"/>
        </p:nvSpPr>
        <p:spPr>
          <a:xfrm>
            <a:off x="3962400" y="14478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" name="Oval 109"/>
          <p:cNvSpPr/>
          <p:nvPr userDrawn="1"/>
        </p:nvSpPr>
        <p:spPr>
          <a:xfrm>
            <a:off x="5386785" y="3220248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" name="Oval 116"/>
          <p:cNvSpPr/>
          <p:nvPr userDrawn="1"/>
        </p:nvSpPr>
        <p:spPr>
          <a:xfrm>
            <a:off x="7112000" y="14478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" name="Oval 120"/>
          <p:cNvSpPr/>
          <p:nvPr userDrawn="1"/>
        </p:nvSpPr>
        <p:spPr>
          <a:xfrm>
            <a:off x="8128000" y="27432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" name="Oval 122"/>
          <p:cNvSpPr/>
          <p:nvPr userDrawn="1"/>
        </p:nvSpPr>
        <p:spPr>
          <a:xfrm>
            <a:off x="8737600" y="39624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" name="Oval 125"/>
          <p:cNvSpPr/>
          <p:nvPr userDrawn="1"/>
        </p:nvSpPr>
        <p:spPr>
          <a:xfrm>
            <a:off x="9753600" y="50292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" name="Oval 128"/>
          <p:cNvSpPr/>
          <p:nvPr userDrawn="1"/>
        </p:nvSpPr>
        <p:spPr>
          <a:xfrm>
            <a:off x="10363200" y="1447800"/>
            <a:ext cx="2032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4116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945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623392" y="4572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8" name="Suorakulmio 17"/>
          <p:cNvSpPr/>
          <p:nvPr userDrawn="1"/>
        </p:nvSpPr>
        <p:spPr>
          <a:xfrm>
            <a:off x="3407702" y="4572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9" name="Suorakulmio 18"/>
          <p:cNvSpPr/>
          <p:nvPr userDrawn="1"/>
        </p:nvSpPr>
        <p:spPr>
          <a:xfrm>
            <a:off x="6192011" y="4572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0" name="Suorakulmio 19"/>
          <p:cNvSpPr/>
          <p:nvPr userDrawn="1"/>
        </p:nvSpPr>
        <p:spPr>
          <a:xfrm>
            <a:off x="8976320" y="4572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5" name="Suorakulmio 24"/>
          <p:cNvSpPr/>
          <p:nvPr userDrawn="1"/>
        </p:nvSpPr>
        <p:spPr>
          <a:xfrm>
            <a:off x="623392" y="34290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6" name="Suorakulmio 25"/>
          <p:cNvSpPr/>
          <p:nvPr userDrawn="1"/>
        </p:nvSpPr>
        <p:spPr>
          <a:xfrm>
            <a:off x="3407702" y="34290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7" name="Suorakulmio 26"/>
          <p:cNvSpPr/>
          <p:nvPr userDrawn="1"/>
        </p:nvSpPr>
        <p:spPr>
          <a:xfrm>
            <a:off x="6192011" y="34290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8" name="Suorakulmio 27"/>
          <p:cNvSpPr/>
          <p:nvPr userDrawn="1"/>
        </p:nvSpPr>
        <p:spPr>
          <a:xfrm>
            <a:off x="8976320" y="3429000"/>
            <a:ext cx="2496277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7385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9144000" y="228600"/>
            <a:ext cx="28448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Suorakulmio 19"/>
          <p:cNvSpPr/>
          <p:nvPr userDrawn="1"/>
        </p:nvSpPr>
        <p:spPr>
          <a:xfrm>
            <a:off x="8432800" y="2286000"/>
            <a:ext cx="28448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6" name="Suorakulmio 19"/>
          <p:cNvSpPr/>
          <p:nvPr userDrawn="1"/>
        </p:nvSpPr>
        <p:spPr>
          <a:xfrm>
            <a:off x="9144000" y="4343400"/>
            <a:ext cx="28448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406802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12192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12192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 userDrawn="1"/>
        </p:nvSpPr>
        <p:spPr>
          <a:xfrm>
            <a:off x="14231" y="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04800" y="42688"/>
            <a:ext cx="1475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Fyysiset elementit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04800" y="1259654"/>
            <a:ext cx="21275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Asiakkaan polku palvelussa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304800" y="2671967"/>
            <a:ext cx="47195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Front-office, asiakaspalvelija, asiakkaalle näkyvä osa palvelusta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04801" y="4062677"/>
            <a:ext cx="37561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/>
              <a:t>Back-office</a:t>
            </a:r>
            <a:r>
              <a:rPr lang="fi-FI" sz="1100" noProof="0"/>
              <a:t>, asiakkaalle näkymätön osa palvelusta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304800" y="536601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/>
              <a:t>Tukitoiminnot ja</a:t>
            </a:r>
            <a:r>
              <a:rPr lang="fi-FI" sz="1100" baseline="0" noProof="0"/>
              <a:t> päätöksenteko</a:t>
            </a:r>
            <a:endParaRPr lang="fi-FI" sz="1100" noProof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68637" y="2514601"/>
            <a:ext cx="986167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/>
              <a:t>Vuorovaikutus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" y="3886201"/>
            <a:ext cx="132343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/>
              <a:t>NÄKYVyys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43710" y="5210146"/>
            <a:ext cx="1468671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/>
              <a:t>Sisäinen</a:t>
            </a:r>
            <a:r>
              <a:rPr lang="fi-FI" sz="700" cap="all" baseline="0" noProof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12192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12192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12192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00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Ellipsi 5"/>
          <p:cNvSpPr/>
          <p:nvPr userDrawn="1"/>
        </p:nvSpPr>
        <p:spPr>
          <a:xfrm>
            <a:off x="2063552" y="476672"/>
            <a:ext cx="7968885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" name="Ellipsi 6"/>
          <p:cNvSpPr/>
          <p:nvPr userDrawn="1"/>
        </p:nvSpPr>
        <p:spPr>
          <a:xfrm>
            <a:off x="3311691" y="1412776"/>
            <a:ext cx="5472608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8" name="Ellipsi 7"/>
          <p:cNvSpPr/>
          <p:nvPr userDrawn="1"/>
        </p:nvSpPr>
        <p:spPr>
          <a:xfrm>
            <a:off x="4847861" y="2564904"/>
            <a:ext cx="2400267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595" y="2971800"/>
            <a:ext cx="1320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5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7200" y="274638"/>
            <a:ext cx="103728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200" y="1602000"/>
            <a:ext cx="103728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72000" y="6451200"/>
            <a:ext cx="12048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3.6.2025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25600" y="6451200"/>
            <a:ext cx="4128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4000" y="6451200"/>
            <a:ext cx="5232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673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CA2722F9-9019-FBDD-A27C-C2641253921C}"/>
              </a:ext>
            </a:extLst>
          </p:cNvPr>
          <p:cNvSpPr/>
          <p:nvPr/>
        </p:nvSpPr>
        <p:spPr>
          <a:xfrm>
            <a:off x="8003515" y="2932028"/>
            <a:ext cx="1288096" cy="89311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antaa asiakasohjausta  chatissa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6EDECF12-4220-D9D9-B17E-EB4D0EE926B1}"/>
              </a:ext>
            </a:extLst>
          </p:cNvPr>
          <p:cNvSpPr/>
          <p:nvPr/>
        </p:nvSpPr>
        <p:spPr>
          <a:xfrm>
            <a:off x="1567366" y="1484684"/>
            <a:ext cx="3280071" cy="114268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Asiakas tai hänen läheinen etsii tietoa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Pohteen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etusivulta ja hakukentän haulla ”henkilökohtainen apu tai vastaava sana” selain tarjoaa Omaolon palveluarviota. Linkki palveluarvioon löytyy myös henkilökohtaisen avun keskuksen ja vammaispalveluiden ensiarviotiimin sivulta.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1" name="Rounded Rectangle 1">
            <a:extLst>
              <a:ext uri="{FF2B5EF4-FFF2-40B4-BE49-F238E27FC236}">
                <a16:creationId xmlns:a16="http://schemas.microsoft.com/office/drawing/2014/main" id="{890F1C0B-9DF9-644A-A806-9BAE558DBD0E}"/>
              </a:ext>
            </a:extLst>
          </p:cNvPr>
          <p:cNvSpPr/>
          <p:nvPr/>
        </p:nvSpPr>
        <p:spPr>
          <a:xfrm>
            <a:off x="4579924" y="287387"/>
            <a:ext cx="1365957" cy="831221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Tietokone</a:t>
            </a:r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Rounded Rectangle 3">
            <a:extLst>
              <a:ext uri="{FF2B5EF4-FFF2-40B4-BE49-F238E27FC236}">
                <a16:creationId xmlns:a16="http://schemas.microsoft.com/office/drawing/2014/main" id="{5442F703-4228-9C30-8637-F09A9DE0D59F}"/>
              </a:ext>
            </a:extLst>
          </p:cNvPr>
          <p:cNvSpPr/>
          <p:nvPr/>
        </p:nvSpPr>
        <p:spPr>
          <a:xfrm>
            <a:off x="5966314" y="4396698"/>
            <a:ext cx="1625327" cy="79867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päivittää ajantasaiset tiedot </a:t>
            </a:r>
            <a:r>
              <a:rPr kumimoji="0" lang="fi-FI" sz="105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Pohteen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nettisivuille</a:t>
            </a: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06C402DF-4BE5-9B70-0DED-BBDFF6861093}"/>
              </a:ext>
            </a:extLst>
          </p:cNvPr>
          <p:cNvSpPr/>
          <p:nvPr/>
        </p:nvSpPr>
        <p:spPr>
          <a:xfrm>
            <a:off x="9285363" y="3063797"/>
            <a:ext cx="1625327" cy="69294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antaa asiakasohjausta puhelimessa</a:t>
            </a:r>
          </a:p>
        </p:txBody>
      </p:sp>
      <p:sp>
        <p:nvSpPr>
          <p:cNvPr id="25" name="Rounded Rectangle 3">
            <a:extLst>
              <a:ext uri="{FF2B5EF4-FFF2-40B4-BE49-F238E27FC236}">
                <a16:creationId xmlns:a16="http://schemas.microsoft.com/office/drawing/2014/main" id="{714B7F7F-55B1-FD30-8384-19D5EA48C21B}"/>
              </a:ext>
            </a:extLst>
          </p:cNvPr>
          <p:cNvSpPr/>
          <p:nvPr/>
        </p:nvSpPr>
        <p:spPr>
          <a:xfrm>
            <a:off x="1576962" y="256765"/>
            <a:ext cx="1368152" cy="834239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Puhelin</a:t>
            </a:r>
          </a:p>
        </p:txBody>
      </p:sp>
      <p:sp>
        <p:nvSpPr>
          <p:cNvPr id="32" name="Rounded Rectangle 3">
            <a:extLst>
              <a:ext uri="{FF2B5EF4-FFF2-40B4-BE49-F238E27FC236}">
                <a16:creationId xmlns:a16="http://schemas.microsoft.com/office/drawing/2014/main" id="{50EDF877-5E3E-BE38-DEBE-D666DA05402C}"/>
              </a:ext>
            </a:extLst>
          </p:cNvPr>
          <p:cNvSpPr/>
          <p:nvPr/>
        </p:nvSpPr>
        <p:spPr>
          <a:xfrm>
            <a:off x="1936534" y="4355470"/>
            <a:ext cx="1334358" cy="84376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päivittää Omaolon linkin </a:t>
            </a:r>
            <a:r>
              <a:rPr kumimoji="0" lang="fi-FI" sz="105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Pohteen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nettisivuille</a:t>
            </a:r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id="{0A35CC4E-D8AA-4E6D-07A3-6FF35C351612}"/>
              </a:ext>
            </a:extLst>
          </p:cNvPr>
          <p:cNvSpPr/>
          <p:nvPr/>
        </p:nvSpPr>
        <p:spPr>
          <a:xfrm>
            <a:off x="3035820" y="284369"/>
            <a:ext cx="1368152" cy="834239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Verdana"/>
                <a:cs typeface="Arial"/>
              </a:rPr>
              <a:t>Internet</a:t>
            </a:r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" name="Rounded Rectangle 1">
            <a:extLst>
              <a:ext uri="{FF2B5EF4-FFF2-40B4-BE49-F238E27FC236}">
                <a16:creationId xmlns:a16="http://schemas.microsoft.com/office/drawing/2014/main" id="{227495EC-E582-82AA-8748-99ED556584CC}"/>
              </a:ext>
            </a:extLst>
          </p:cNvPr>
          <p:cNvSpPr/>
          <p:nvPr/>
        </p:nvSpPr>
        <p:spPr>
          <a:xfrm>
            <a:off x="587431" y="3000683"/>
            <a:ext cx="1349103" cy="82471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ohjaa asiakasta hakemaan palvelua 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E972255A-E706-6BE1-E2D4-449B2F34DA62}"/>
              </a:ext>
            </a:extLst>
          </p:cNvPr>
          <p:cNvSpPr/>
          <p:nvPr/>
        </p:nvSpPr>
        <p:spPr>
          <a:xfrm>
            <a:off x="108065" y="6551897"/>
            <a:ext cx="1475126" cy="254552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Tavoitetila</a:t>
            </a:r>
          </a:p>
        </p:txBody>
      </p:sp>
      <p:sp>
        <p:nvSpPr>
          <p:cNvPr id="26" name="Rounded Rectangle 3">
            <a:extLst>
              <a:ext uri="{FF2B5EF4-FFF2-40B4-BE49-F238E27FC236}">
                <a16:creationId xmlns:a16="http://schemas.microsoft.com/office/drawing/2014/main" id="{4E64783E-CD05-A4F9-2CAE-70434CA89D85}"/>
              </a:ext>
            </a:extLst>
          </p:cNvPr>
          <p:cNvSpPr/>
          <p:nvPr/>
        </p:nvSpPr>
        <p:spPr>
          <a:xfrm>
            <a:off x="91989" y="1601732"/>
            <a:ext cx="1349102" cy="82471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Asiakkaalla tai hänen omaisella herää tarve palvelun tarpeesta</a:t>
            </a:r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2242AC8D-A8BD-D5D0-D8B7-05A0E0B0D87C}"/>
              </a:ext>
            </a:extLst>
          </p:cNvPr>
          <p:cNvSpPr/>
          <p:nvPr/>
        </p:nvSpPr>
        <p:spPr>
          <a:xfrm>
            <a:off x="1597694" y="5750337"/>
            <a:ext cx="1034777" cy="66477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Pohteen</a:t>
            </a: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nettisivut</a:t>
            </a:r>
          </a:p>
        </p:txBody>
      </p:sp>
      <p:sp>
        <p:nvSpPr>
          <p:cNvPr id="15" name="Rounded Rectangle 1">
            <a:extLst>
              <a:ext uri="{FF2B5EF4-FFF2-40B4-BE49-F238E27FC236}">
                <a16:creationId xmlns:a16="http://schemas.microsoft.com/office/drawing/2014/main" id="{C511BA74-B0F3-880F-F569-9A223D8396E6}"/>
              </a:ext>
            </a:extLst>
          </p:cNvPr>
          <p:cNvSpPr/>
          <p:nvPr/>
        </p:nvSpPr>
        <p:spPr>
          <a:xfrm>
            <a:off x="2945114" y="5729307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Puhelinliittymä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5CEC1492-26B6-68B1-277B-DD2FDDD6382F}"/>
              </a:ext>
            </a:extLst>
          </p:cNvPr>
          <p:cNvSpPr/>
          <p:nvPr/>
        </p:nvSpPr>
        <p:spPr>
          <a:xfrm>
            <a:off x="9468477" y="139995"/>
            <a:ext cx="2445181" cy="899095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Arvio henkilökohtaisesta avusta</a:t>
            </a:r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98C3FF28-4067-AD25-0F5B-834C306370C4}"/>
              </a:ext>
            </a:extLst>
          </p:cNvPr>
          <p:cNvSpPr/>
          <p:nvPr/>
        </p:nvSpPr>
        <p:spPr>
          <a:xfrm>
            <a:off x="4507774" y="5729307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Työkaverit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2D9FC1F-EDBE-D0A6-164A-6BCA3DDBBE23}"/>
              </a:ext>
            </a:extLst>
          </p:cNvPr>
          <p:cNvSpPr/>
          <p:nvPr/>
        </p:nvSpPr>
        <p:spPr>
          <a:xfrm>
            <a:off x="5076617" y="1460427"/>
            <a:ext cx="3232446" cy="1111161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Asiakas saa palveluarvion täyttämisen jälkeen kuntakohtaisen ohjauksen joka sisältää tiedot henkilökohtaisen avun kriteereistä,  Omaolossa on ohjeet palvelun hakemiseen tai linkki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Pohteen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nettisivulle, jossa on ajantasaiset ohjeet.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Rounded Rectangle 1">
            <a:extLst>
              <a:ext uri="{FF2B5EF4-FFF2-40B4-BE49-F238E27FC236}">
                <a16:creationId xmlns:a16="http://schemas.microsoft.com/office/drawing/2014/main" id="{6D5DF902-8BE6-4952-BD23-2ED67EA060A0}"/>
              </a:ext>
            </a:extLst>
          </p:cNvPr>
          <p:cNvSpPr/>
          <p:nvPr/>
        </p:nvSpPr>
        <p:spPr>
          <a:xfrm>
            <a:off x="10900885" y="2963394"/>
            <a:ext cx="1288096" cy="89311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Ammattilainen vastaanottaa lomakkeen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9" name="Rounded Rectangle 3">
            <a:extLst>
              <a:ext uri="{FF2B5EF4-FFF2-40B4-BE49-F238E27FC236}">
                <a16:creationId xmlns:a16="http://schemas.microsoft.com/office/drawing/2014/main" id="{E00808E2-9D38-984B-8703-C71602BAF6CD}"/>
              </a:ext>
            </a:extLst>
          </p:cNvPr>
          <p:cNvSpPr/>
          <p:nvPr/>
        </p:nvSpPr>
        <p:spPr>
          <a:xfrm>
            <a:off x="3942009" y="4430879"/>
            <a:ext cx="1625327" cy="692946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Omaolon pääkäyttäjä päivittää säännöllisesti ajantasaiset tiedot Omaoloon</a:t>
            </a:r>
          </a:p>
        </p:txBody>
      </p:sp>
      <p:sp>
        <p:nvSpPr>
          <p:cNvPr id="20" name="Rounded Rectangle 1">
            <a:extLst>
              <a:ext uri="{FF2B5EF4-FFF2-40B4-BE49-F238E27FC236}">
                <a16:creationId xmlns:a16="http://schemas.microsoft.com/office/drawing/2014/main" id="{CF02610A-1AE8-9200-B60E-3296D36342ED}"/>
              </a:ext>
            </a:extLst>
          </p:cNvPr>
          <p:cNvSpPr/>
          <p:nvPr/>
        </p:nvSpPr>
        <p:spPr>
          <a:xfrm>
            <a:off x="6069814" y="5750337"/>
            <a:ext cx="1255576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Omaolo</a:t>
            </a:r>
          </a:p>
        </p:txBody>
      </p:sp>
      <p:sp>
        <p:nvSpPr>
          <p:cNvPr id="8" name="Rounded Rectangle 1">
            <a:extLst>
              <a:ext uri="{FF2B5EF4-FFF2-40B4-BE49-F238E27FC236}">
                <a16:creationId xmlns:a16="http://schemas.microsoft.com/office/drawing/2014/main" id="{21EA0ED1-887B-AC74-944B-BDDA9DE4B827}"/>
              </a:ext>
            </a:extLst>
          </p:cNvPr>
          <p:cNvSpPr/>
          <p:nvPr/>
        </p:nvSpPr>
        <p:spPr>
          <a:xfrm>
            <a:off x="8543986" y="1563120"/>
            <a:ext cx="3487294" cy="91504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Asiakas siirtyy Omaolosta </a:t>
            </a:r>
            <a:r>
              <a:rPr kumimoji="0" lang="fi-FI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Pohteen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sosiaalipalvelujen internetsivulle, josta hän löytää ajantasaiset ohjeet palvelun hakemiseen.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50" b="0" i="0" u="none" strike="noStrike" kern="1200" cap="none" spc="0" normalizeH="0" baseline="0" noProof="0">
              <a:ln>
                <a:noFill/>
              </a:ln>
              <a:solidFill>
                <a:srgbClr val="002E6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BF1512D9-DD48-221B-52AC-8AF6A7BDFC01}"/>
              </a:ext>
            </a:extLst>
          </p:cNvPr>
          <p:cNvSpPr/>
          <p:nvPr/>
        </p:nvSpPr>
        <p:spPr>
          <a:xfrm>
            <a:off x="10899360" y="4340362"/>
            <a:ext cx="1288096" cy="89311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srgbClr val="002E6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Asiakkaan hakemuksen käsittely alkaa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1338007"/>
      </p:ext>
    </p:extLst>
  </p:cSld>
  <p:clrMapOvr>
    <a:masterClrMapping/>
  </p:clrMapOvr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Laajakuva</PresentationFormat>
  <Paragraphs>21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Verdana</vt:lpstr>
      <vt:lpstr>Kuntaliitto</vt:lpstr>
      <vt:lpstr>PowerPoint-esitys</vt:lpstr>
    </vt:vector>
  </TitlesOfParts>
  <Company>Pohde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Pietikäinen Riina</dc:creator>
  <cp:lastModifiedBy>Pietikäinen Riina</cp:lastModifiedBy>
  <cp:revision>2</cp:revision>
  <dcterms:created xsi:type="dcterms:W3CDTF">2025-06-03T10:31:01Z</dcterms:created>
  <dcterms:modified xsi:type="dcterms:W3CDTF">2025-06-03T10:51:46Z</dcterms:modified>
</cp:coreProperties>
</file>