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notesSlides/notesSlide3.xml" ContentType="application/vnd.openxmlformats-officedocument.presentationml.notesSlid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charts/chart29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charts/chart30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ppt/charts/chart31.xml" ContentType="application/vnd.openxmlformats-officedocument.drawingml.chart+xml"/>
  <Override PartName="/ppt/charts/style31.xml" ContentType="application/vnd.ms-office.chartstyle+xml"/>
  <Override PartName="/ppt/charts/colors31.xml" ContentType="application/vnd.ms-office.chartcolorstyle+xml"/>
  <Override PartName="/ppt/charts/chart32.xml" ContentType="application/vnd.openxmlformats-officedocument.drawingml.chart+xml"/>
  <Override PartName="/ppt/charts/style32.xml" ContentType="application/vnd.ms-office.chartstyle+xml"/>
  <Override PartName="/ppt/charts/colors32.xml" ContentType="application/vnd.ms-office.chartcolorstyle+xml"/>
  <Override PartName="/ppt/charts/chart33.xml" ContentType="application/vnd.openxmlformats-officedocument.drawingml.chart+xml"/>
  <Override PartName="/ppt/charts/style33.xml" ContentType="application/vnd.ms-office.chartstyle+xml"/>
  <Override PartName="/ppt/charts/colors33.xml" ContentType="application/vnd.ms-office.chartcolorstyle+xml"/>
  <Override PartName="/ppt/charts/chart34.xml" ContentType="application/vnd.openxmlformats-officedocument.drawingml.chart+xml"/>
  <Override PartName="/ppt/charts/style34.xml" ContentType="application/vnd.ms-office.chartstyle+xml"/>
  <Override PartName="/ppt/charts/colors34.xml" ContentType="application/vnd.ms-office.chartcolorstyle+xml"/>
  <Override PartName="/ppt/charts/chart35.xml" ContentType="application/vnd.openxmlformats-officedocument.drawingml.chart+xml"/>
  <Override PartName="/ppt/charts/style35.xml" ContentType="application/vnd.ms-office.chartstyle+xml"/>
  <Override PartName="/ppt/charts/colors35.xml" ContentType="application/vnd.ms-office.chartcolorstyle+xml"/>
  <Override PartName="/ppt/charts/chart36.xml" ContentType="application/vnd.openxmlformats-officedocument.drawingml.chart+xml"/>
  <Override PartName="/ppt/charts/style36.xml" ContentType="application/vnd.ms-office.chartstyle+xml"/>
  <Override PartName="/ppt/charts/colors36.xml" ContentType="application/vnd.ms-office.chartcolorstyle+xml"/>
  <Override PartName="/ppt/charts/chart37.xml" ContentType="application/vnd.openxmlformats-officedocument.drawingml.chart+xml"/>
  <Override PartName="/ppt/charts/style37.xml" ContentType="application/vnd.ms-office.chartstyle+xml"/>
  <Override PartName="/ppt/charts/colors37.xml" ContentType="application/vnd.ms-office.chartcolorstyle+xml"/>
  <Override PartName="/ppt/charts/chart38.xml" ContentType="application/vnd.openxmlformats-officedocument.drawingml.chart+xml"/>
  <Override PartName="/ppt/charts/style38.xml" ContentType="application/vnd.ms-office.chartstyle+xml"/>
  <Override PartName="/ppt/charts/colors38.xml" ContentType="application/vnd.ms-office.chartcolorstyle+xml"/>
  <Override PartName="/ppt/charts/chart39.xml" ContentType="application/vnd.openxmlformats-officedocument.drawingml.chart+xml"/>
  <Override PartName="/ppt/charts/style39.xml" ContentType="application/vnd.ms-office.chartstyle+xml"/>
  <Override PartName="/ppt/charts/colors39.xml" ContentType="application/vnd.ms-office.chartcolorstyle+xml"/>
  <Override PartName="/ppt/charts/chart40.xml" ContentType="application/vnd.openxmlformats-officedocument.drawingml.chart+xml"/>
  <Override PartName="/ppt/charts/style40.xml" ContentType="application/vnd.ms-office.chartstyle+xml"/>
  <Override PartName="/ppt/charts/colors40.xml" ContentType="application/vnd.ms-office.chartcolorstyle+xml"/>
  <Override PartName="/ppt/charts/chart41.xml" ContentType="application/vnd.openxmlformats-officedocument.drawingml.chart+xml"/>
  <Override PartName="/ppt/charts/style41.xml" ContentType="application/vnd.ms-office.chartstyle+xml"/>
  <Override PartName="/ppt/charts/colors41.xml" ContentType="application/vnd.ms-office.chartcolorstyle+xml"/>
  <Override PartName="/ppt/charts/chart42.xml" ContentType="application/vnd.openxmlformats-officedocument.drawingml.chart+xml"/>
  <Override PartName="/ppt/charts/style42.xml" ContentType="application/vnd.ms-office.chartstyle+xml"/>
  <Override PartName="/ppt/charts/colors42.xml" ContentType="application/vnd.ms-office.chartcolorstyle+xml"/>
  <Override PartName="/ppt/charts/chart43.xml" ContentType="application/vnd.openxmlformats-officedocument.drawingml.chart+xml"/>
  <Override PartName="/ppt/charts/style43.xml" ContentType="application/vnd.ms-office.chartstyle+xml"/>
  <Override PartName="/ppt/charts/colors43.xml" ContentType="application/vnd.ms-office.chartcolorstyle+xml"/>
  <Override PartName="/ppt/charts/chart44.xml" ContentType="application/vnd.openxmlformats-officedocument.drawingml.chart+xml"/>
  <Override PartName="/ppt/charts/style44.xml" ContentType="application/vnd.ms-office.chartstyle+xml"/>
  <Override PartName="/ppt/charts/colors44.xml" ContentType="application/vnd.ms-office.chartcolorstyle+xml"/>
  <Override PartName="/ppt/charts/chart45.xml" ContentType="application/vnd.openxmlformats-officedocument.drawingml.chart+xml"/>
  <Override PartName="/ppt/charts/style45.xml" ContentType="application/vnd.ms-office.chartstyle+xml"/>
  <Override PartName="/ppt/charts/colors45.xml" ContentType="application/vnd.ms-office.chartcolorstyle+xml"/>
  <Override PartName="/ppt/charts/chart46.xml" ContentType="application/vnd.openxmlformats-officedocument.drawingml.chart+xml"/>
  <Override PartName="/ppt/charts/style46.xml" ContentType="application/vnd.ms-office.chartstyle+xml"/>
  <Override PartName="/ppt/charts/colors4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1"/>
  </p:notesMasterIdLst>
  <p:sldIdLst>
    <p:sldId id="355" r:id="rId2"/>
    <p:sldId id="371" r:id="rId3"/>
    <p:sldId id="272" r:id="rId4"/>
    <p:sldId id="276" r:id="rId5"/>
    <p:sldId id="280" r:id="rId6"/>
    <p:sldId id="284" r:id="rId7"/>
    <p:sldId id="286" r:id="rId8"/>
    <p:sldId id="288" r:id="rId9"/>
    <p:sldId id="290" r:id="rId10"/>
    <p:sldId id="296" r:id="rId11"/>
    <p:sldId id="300" r:id="rId12"/>
    <p:sldId id="304" r:id="rId13"/>
    <p:sldId id="308" r:id="rId14"/>
    <p:sldId id="310" r:id="rId15"/>
    <p:sldId id="312" r:id="rId16"/>
    <p:sldId id="314" r:id="rId17"/>
    <p:sldId id="316" r:id="rId18"/>
    <p:sldId id="322" r:id="rId19"/>
    <p:sldId id="326" r:id="rId20"/>
    <p:sldId id="328" r:id="rId21"/>
    <p:sldId id="330" r:id="rId22"/>
    <p:sldId id="332" r:id="rId23"/>
    <p:sldId id="334" r:id="rId24"/>
    <p:sldId id="336" r:id="rId25"/>
    <p:sldId id="338" r:id="rId26"/>
    <p:sldId id="340" r:id="rId27"/>
    <p:sldId id="342" r:id="rId28"/>
    <p:sldId id="344" r:id="rId29"/>
    <p:sldId id="354" r:id="rId30"/>
    <p:sldId id="372" r:id="rId31"/>
    <p:sldId id="264" r:id="rId32"/>
    <p:sldId id="268" r:id="rId33"/>
    <p:sldId id="356" r:id="rId34"/>
    <p:sldId id="357" r:id="rId35"/>
    <p:sldId id="358" r:id="rId36"/>
    <p:sldId id="359" r:id="rId37"/>
    <p:sldId id="360" r:id="rId38"/>
    <p:sldId id="292" r:id="rId39"/>
    <p:sldId id="361" r:id="rId40"/>
    <p:sldId id="362" r:id="rId41"/>
    <p:sldId id="363" r:id="rId42"/>
    <p:sldId id="364" r:id="rId43"/>
    <p:sldId id="365" r:id="rId44"/>
    <p:sldId id="320" r:id="rId45"/>
    <p:sldId id="324" r:id="rId46"/>
    <p:sldId id="366" r:id="rId47"/>
    <p:sldId id="367" r:id="rId48"/>
    <p:sldId id="368" r:id="rId49"/>
    <p:sldId id="369" r:id="rId50"/>
  </p:sldIdLst>
  <p:sldSz cx="12192000" cy="6858000"/>
  <p:notesSz cx="6858000" cy="9144000"/>
  <p:custDataLst>
    <p:tags r:id="rId5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3194"/>
    <a:srgbClr val="D9B729"/>
    <a:srgbClr val="FBCDE4"/>
    <a:srgbClr val="F794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0"/>
    <p:restoredTop sz="0"/>
  </p:normalViewPr>
  <p:slideViewPr>
    <p:cSldViewPr>
      <p:cViewPr>
        <p:scale>
          <a:sx n="75" d="100"/>
          <a:sy n="75" d="100"/>
        </p:scale>
        <p:origin x="284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9.xlsx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0.xlsx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1.xlsx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2.xlsx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3.xlsx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4.xlsx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5.xlsx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6.xlsx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7.xlsx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8.xlsx"/><Relationship Id="rId2" Type="http://schemas.microsoft.com/office/2011/relationships/chartColorStyle" Target="colors29.xml"/><Relationship Id="rId1" Type="http://schemas.microsoft.com/office/2011/relationships/chartStyle" Target="style29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9.xlsx"/><Relationship Id="rId2" Type="http://schemas.microsoft.com/office/2011/relationships/chartColorStyle" Target="colors30.xml"/><Relationship Id="rId1" Type="http://schemas.microsoft.com/office/2011/relationships/chartStyle" Target="style30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0.xlsx"/><Relationship Id="rId2" Type="http://schemas.microsoft.com/office/2011/relationships/chartColorStyle" Target="colors31.xml"/><Relationship Id="rId1" Type="http://schemas.microsoft.com/office/2011/relationships/chartStyle" Target="style31.xm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1.xlsx"/><Relationship Id="rId2" Type="http://schemas.microsoft.com/office/2011/relationships/chartColorStyle" Target="colors32.xml"/><Relationship Id="rId1" Type="http://schemas.microsoft.com/office/2011/relationships/chartStyle" Target="style32.xml"/></Relationships>
</file>

<file path=ppt/charts/_rels/chart3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2.xlsx"/><Relationship Id="rId2" Type="http://schemas.microsoft.com/office/2011/relationships/chartColorStyle" Target="colors33.xml"/><Relationship Id="rId1" Type="http://schemas.microsoft.com/office/2011/relationships/chartStyle" Target="style33.xml"/></Relationships>
</file>

<file path=ppt/charts/_rels/chart3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3.xlsx"/><Relationship Id="rId2" Type="http://schemas.microsoft.com/office/2011/relationships/chartColorStyle" Target="colors34.xml"/><Relationship Id="rId1" Type="http://schemas.microsoft.com/office/2011/relationships/chartStyle" Target="style34.xml"/></Relationships>
</file>

<file path=ppt/charts/_rels/chart3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4.xlsx"/><Relationship Id="rId2" Type="http://schemas.microsoft.com/office/2011/relationships/chartColorStyle" Target="colors35.xml"/><Relationship Id="rId1" Type="http://schemas.microsoft.com/office/2011/relationships/chartStyle" Target="style35.xml"/></Relationships>
</file>

<file path=ppt/charts/_rels/chart3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5.xlsx"/><Relationship Id="rId2" Type="http://schemas.microsoft.com/office/2011/relationships/chartColorStyle" Target="colors36.xml"/><Relationship Id="rId1" Type="http://schemas.microsoft.com/office/2011/relationships/chartStyle" Target="style36.xml"/></Relationships>
</file>

<file path=ppt/charts/_rels/chart3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6.xlsx"/><Relationship Id="rId2" Type="http://schemas.microsoft.com/office/2011/relationships/chartColorStyle" Target="colors37.xml"/><Relationship Id="rId1" Type="http://schemas.microsoft.com/office/2011/relationships/chartStyle" Target="style37.xml"/></Relationships>
</file>

<file path=ppt/charts/_rels/chart3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7.xlsx"/><Relationship Id="rId2" Type="http://schemas.microsoft.com/office/2011/relationships/chartColorStyle" Target="colors38.xml"/><Relationship Id="rId1" Type="http://schemas.microsoft.com/office/2011/relationships/chartStyle" Target="style38.xml"/></Relationships>
</file>

<file path=ppt/charts/_rels/chart3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8.xlsx"/><Relationship Id="rId2" Type="http://schemas.microsoft.com/office/2011/relationships/chartColorStyle" Target="colors39.xml"/><Relationship Id="rId1" Type="http://schemas.microsoft.com/office/2011/relationships/chartStyle" Target="style39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4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9.xlsx"/><Relationship Id="rId2" Type="http://schemas.microsoft.com/office/2011/relationships/chartColorStyle" Target="colors40.xml"/><Relationship Id="rId1" Type="http://schemas.microsoft.com/office/2011/relationships/chartStyle" Target="style40.xml"/></Relationships>
</file>

<file path=ppt/charts/_rels/chart4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0.xlsx"/><Relationship Id="rId2" Type="http://schemas.microsoft.com/office/2011/relationships/chartColorStyle" Target="colors41.xml"/><Relationship Id="rId1" Type="http://schemas.microsoft.com/office/2011/relationships/chartStyle" Target="style41.xml"/></Relationships>
</file>

<file path=ppt/charts/_rels/chart4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1.xlsx"/><Relationship Id="rId2" Type="http://schemas.microsoft.com/office/2011/relationships/chartColorStyle" Target="colors42.xml"/><Relationship Id="rId1" Type="http://schemas.microsoft.com/office/2011/relationships/chartStyle" Target="style42.xml"/></Relationships>
</file>

<file path=ppt/charts/_rels/chart4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2.xlsx"/><Relationship Id="rId2" Type="http://schemas.microsoft.com/office/2011/relationships/chartColorStyle" Target="colors43.xml"/><Relationship Id="rId1" Type="http://schemas.microsoft.com/office/2011/relationships/chartStyle" Target="style43.xml"/></Relationships>
</file>

<file path=ppt/charts/_rels/chart4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3.xlsx"/><Relationship Id="rId2" Type="http://schemas.microsoft.com/office/2011/relationships/chartColorStyle" Target="colors44.xml"/><Relationship Id="rId1" Type="http://schemas.microsoft.com/office/2011/relationships/chartStyle" Target="style44.xml"/></Relationships>
</file>

<file path=ppt/charts/_rels/chart4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4.xlsx"/><Relationship Id="rId2" Type="http://schemas.microsoft.com/office/2011/relationships/chartColorStyle" Target="colors45.xml"/><Relationship Id="rId1" Type="http://schemas.microsoft.com/office/2011/relationships/chartStyle" Target="style45.xml"/></Relationships>
</file>

<file path=ppt/charts/_rels/chart4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5.xlsx"/><Relationship Id="rId2" Type="http://schemas.microsoft.com/office/2011/relationships/chartColorStyle" Target="colors46.xml"/><Relationship Id="rId1" Type="http://schemas.microsoft.com/office/2011/relationships/chartStyle" Target="style46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baseline="0" smtId="4294967295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Alkukysely</c:v>
                </c:pt>
              </c:strCache>
            </c:strRef>
          </c:tx>
          <c:spPr>
            <a:solidFill>
              <a:schemeClr val="accent3">
                <a:shade val="76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Sheet1!$C$2:$C$5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Sheet1!$D$2:$D$5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0.14000000000000001</c:v>
                </c:pt>
                <c:pt idx="3">
                  <c:v>0.86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15D-47D1-B583-8066874FA4A2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Seurantakysely</c:v>
                </c:pt>
              </c:strCache>
            </c:strRef>
          </c:tx>
          <c:spPr>
            <a:solidFill>
              <a:schemeClr val="accent3">
                <a:tint val="77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Sheet1!$C$2:$C$5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Sheet1!$E$2:$E$5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0.36</c:v>
                </c:pt>
                <c:pt idx="3">
                  <c:v>0.64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15D-47D1-B583-8066874FA4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%" sourceLinked="0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 smtId="4294967295">
              <a:solidFill>
                <a:srgbClr val="333333"/>
              </a:solidFill>
              <a:latin typeface="Arial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zero"/>
    <c:showDLblsOverMax val="1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400" smtId="4294967295"/>
      </a:pPr>
      <a:endParaRPr lang="fi-FI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fi-FI"/>
              <a:t>Kuinka terveellisenä pidätte fyysistä ympäristöänne?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En lainkaan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 smtId="4294967295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56B-44C2-AC7D-24C5CF7956D2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Vähän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356B-44C2-AC7D-24C5CF7956D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356B-44C2-AC7D-24C5CF7956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0.11</c:v>
                </c:pt>
                <c:pt idx="1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56B-44C2-AC7D-24C5CF7956D2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Kohtuullisen terveellisenä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40%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356B-44C2-AC7D-24C5CF7956D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356B-44C2-AC7D-24C5CF7956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0.4</c:v>
                </c:pt>
                <c:pt idx="1">
                  <c:v>0.32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56B-44C2-AC7D-24C5CF7956D2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Hyvin terveellisenä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356B-44C2-AC7D-24C5CF7956D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40%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356B-44C2-AC7D-24C5CF7956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0.36</c:v>
                </c:pt>
                <c:pt idx="1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56B-44C2-AC7D-24C5CF7956D2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Erittäin terveellisenä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356B-44C2-AC7D-24C5CF7956D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356B-44C2-AC7D-24C5CF7956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Sheet1!$H$2:$H$3</c:f>
              <c:numCache>
                <c:formatCode>General</c:formatCode>
                <c:ptCount val="2"/>
                <c:pt idx="0">
                  <c:v>0.13</c:v>
                </c:pt>
                <c:pt idx="1">
                  <c:v>0.16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356B-44C2-AC7D-24C5CF7956D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1"/>
        <c:axPos val="t"/>
        <c:numFmt formatCode="0%" sourceLinked="0"/>
        <c:majorTickMark val="out"/>
        <c:minorTickMark val="none"/>
        <c:tickLblPos val="high"/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 smtId="4294967295">
              <a:solidFill>
                <a:srgbClr val="333333"/>
              </a:solidFill>
              <a:latin typeface="Arial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zero"/>
    <c:showDLblsOverMax val="1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400" smtId="4294967295"/>
      </a:pPr>
      <a:endParaRPr lang="fi-FI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fi-FI"/>
              <a:t>Onko Teillä riittävästi tarmoa arkipäivän elämäänne varten?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Ei lainkaan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DA58-4E59-806B-7E81803DF9B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DA58-4E59-806B-7E81803DF9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0.04</c:v>
                </c:pt>
                <c:pt idx="1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A58-4E59-806B-7E81803DF9B9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Vähän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40%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DA58-4E59-806B-7E81803DF9B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DA58-4E59-806B-7E81803DF9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0.4</c:v>
                </c:pt>
                <c:pt idx="1">
                  <c:v>0.28000000000000003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A58-4E59-806B-7E81803DF9B9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Kohtuullisesti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DA58-4E59-806B-7E81803DF9B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DA58-4E59-806B-7E81803DF9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0.31</c:v>
                </c:pt>
                <c:pt idx="1">
                  <c:v>0.24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A58-4E59-806B-7E81803DF9B9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Lähes riittävästi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DA58-4E59-806B-7E81803DF9B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DA58-4E59-806B-7E81803DF9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0.22</c:v>
                </c:pt>
                <c:pt idx="1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DA58-4E59-806B-7E81803DF9B9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Täysin riittävästi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DA58-4E59-806B-7E81803DF9B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DA58-4E59-806B-7E81803DF9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Sheet1!$H$2:$H$3</c:f>
              <c:numCache>
                <c:formatCode>General</c:formatCode>
                <c:ptCount val="2"/>
                <c:pt idx="0">
                  <c:v>0.03</c:v>
                </c:pt>
                <c:pt idx="1">
                  <c:v>0.24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DA58-4E59-806B-7E81803DF9B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1"/>
        <c:axPos val="t"/>
        <c:numFmt formatCode="0%" sourceLinked="0"/>
        <c:majorTickMark val="out"/>
        <c:minorTickMark val="none"/>
        <c:tickLblPos val="high"/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 smtId="4294967295">
              <a:solidFill>
                <a:srgbClr val="333333"/>
              </a:solidFill>
              <a:latin typeface="Arial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zero"/>
    <c:showDLblsOverMax val="1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400" smtId="4294967295"/>
      </a:pPr>
      <a:endParaRPr lang="fi-FI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fi-FI"/>
              <a:t>Oletteko tyytyväinen ulkomuotoonne?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Ei lainkaan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E81A-4921-A67B-0610EB689C4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E81A-4921-A67B-0610EB689C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0.2</c:v>
                </c:pt>
                <c:pt idx="1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81A-4921-A67B-0610EB689C42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Vähän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E81A-4921-A67B-0610EB689C4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E81A-4921-A67B-0610EB689C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0.22</c:v>
                </c:pt>
                <c:pt idx="1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81A-4921-A67B-0610EB689C42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Kohtuullisesti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E81A-4921-A67B-0610EB689C4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E81A-4921-A67B-0610EB689C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0.25</c:v>
                </c:pt>
                <c:pt idx="1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81A-4921-A67B-0610EB689C42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Lähes riittävästi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E81A-4921-A67B-0610EB689C4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E81A-4921-A67B-0610EB689C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0.25</c:v>
                </c:pt>
                <c:pt idx="1">
                  <c:v>0.32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E81A-4921-A67B-0610EB689C42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Täysin riittävästi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E81A-4921-A67B-0610EB689C4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E81A-4921-A67B-0610EB689C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Sheet1!$H$2:$H$3</c:f>
              <c:numCache>
                <c:formatCode>General</c:formatCode>
                <c:ptCount val="2"/>
                <c:pt idx="0">
                  <c:v>0.08</c:v>
                </c:pt>
                <c:pt idx="1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E81A-4921-A67B-0610EB689C4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1"/>
        <c:axPos val="t"/>
        <c:numFmt formatCode="0%" sourceLinked="0"/>
        <c:majorTickMark val="out"/>
        <c:minorTickMark val="none"/>
        <c:tickLblPos val="high"/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 smtId="4294967295">
              <a:solidFill>
                <a:srgbClr val="333333"/>
              </a:solidFill>
              <a:latin typeface="Arial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zero"/>
    <c:showDLblsOverMax val="1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400" smtId="4294967295"/>
      </a:pPr>
      <a:endParaRPr lang="fi-FI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fi-FI"/>
              <a:t>Onko Teillä tarpeeksi rahaa tarpeisiinne nähden?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Ei lainkaan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8BC1-4C15-B5F0-7CF7BB40205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8BC1-4C15-B5F0-7CF7BB40205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0.11</c:v>
                </c:pt>
                <c:pt idx="1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BC1-4C15-B5F0-7CF7BB40205F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Vähän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8BC1-4C15-B5F0-7CF7BB40205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8BC1-4C15-B5F0-7CF7BB40205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0.23</c:v>
                </c:pt>
                <c:pt idx="1">
                  <c:v>0.36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BC1-4C15-B5F0-7CF7BB40205F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Kohtuullisesti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8BC1-4C15-B5F0-7CF7BB40205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8BC1-4C15-B5F0-7CF7BB40205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0.25</c:v>
                </c:pt>
                <c:pt idx="1">
                  <c:v>0.24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BC1-4C15-B5F0-7CF7BB40205F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Lähes riittävästi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8BC1-4C15-B5F0-7CF7BB40205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8BC1-4C15-B5F0-7CF7BB40205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0.23</c:v>
                </c:pt>
                <c:pt idx="1">
                  <c:v>0.24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8BC1-4C15-B5F0-7CF7BB40205F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Täysin riittävästi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8BC1-4C15-B5F0-7CF7BB40205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8BC1-4C15-B5F0-7CF7BB40205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Sheet1!$H$2:$H$3</c:f>
              <c:numCache>
                <c:formatCode>General</c:formatCode>
                <c:ptCount val="2"/>
                <c:pt idx="0">
                  <c:v>0.18</c:v>
                </c:pt>
                <c:pt idx="1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8BC1-4C15-B5F0-7CF7BB40205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1"/>
        <c:axPos val="t"/>
        <c:numFmt formatCode="0%" sourceLinked="0"/>
        <c:majorTickMark val="out"/>
        <c:minorTickMark val="none"/>
        <c:tickLblPos val="high"/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 smtId="4294967295">
              <a:solidFill>
                <a:srgbClr val="333333"/>
              </a:solidFill>
              <a:latin typeface="Arial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zero"/>
    <c:showDLblsOverMax val="1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400" smtId="4294967295"/>
      </a:pPr>
      <a:endParaRPr lang="fi-FI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fi-FI"/>
              <a:t>Saatteko tarpeeksi tietoa jokapäiväisen elämänne kannalta tärkeistä asioista?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Ei lainkaan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DEE9-4E63-B498-F76B13FC632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0.01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EE9-4E63-B498-F76B13FC632D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Vähän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DEE9-4E63-B498-F76B13FC632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DEE9-4E63-B498-F76B13FC632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0.08</c:v>
                </c:pt>
                <c:pt idx="1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EE9-4E63-B498-F76B13FC632D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Kohtuullisesti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DEE9-4E63-B498-F76B13FC632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DEE9-4E63-B498-F76B13FC632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0.31</c:v>
                </c:pt>
                <c:pt idx="1">
                  <c:v>0.24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EE9-4E63-B498-F76B13FC632D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Lähes riittävästi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42%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DEE9-4E63-B498-F76B13FC632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DEE9-4E63-B498-F76B13FC632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0.42</c:v>
                </c:pt>
                <c:pt idx="1">
                  <c:v>0.36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DEE9-4E63-B498-F76B13FC632D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Täysin riittävästi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DEE9-4E63-B498-F76B13FC632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DEE9-4E63-B498-F76B13FC632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Sheet1!$H$2:$H$3</c:f>
              <c:numCache>
                <c:formatCode>General</c:formatCode>
                <c:ptCount val="2"/>
                <c:pt idx="0">
                  <c:v>0.18</c:v>
                </c:pt>
                <c:pt idx="1">
                  <c:v>0.36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DEE9-4E63-B498-F76B13FC632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1"/>
        <c:axPos val="t"/>
        <c:numFmt formatCode="0%" sourceLinked="0"/>
        <c:majorTickMark val="out"/>
        <c:minorTickMark val="none"/>
        <c:tickLblPos val="high"/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 smtId="4294967295">
              <a:solidFill>
                <a:srgbClr val="333333"/>
              </a:solidFill>
              <a:latin typeface="Arial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zero"/>
    <c:showDLblsOverMax val="1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400" smtId="4294967295"/>
      </a:pPr>
      <a:endParaRPr lang="fi-FI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fi-FI"/>
              <a:t>Missä määrin Teillä on mahdollisuuksia vapaa-ajan toimintaan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Ei lainkaan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950-4346-9588-4CF13ECEC5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0.05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950-4346-9588-4CF13ECEC5FD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Vähän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3950-4346-9588-4CF13ECEC5F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3950-4346-9588-4CF13ECEC5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0.16</c:v>
                </c:pt>
                <c:pt idx="1">
                  <c:v>0.24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950-4346-9588-4CF13ECEC5FD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Kohtuullisesti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3950-4346-9588-4CF13ECEC5F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3950-4346-9588-4CF13ECEC5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0.32</c:v>
                </c:pt>
                <c:pt idx="1">
                  <c:v>0.24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950-4346-9588-4CF13ECEC5FD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Lähes riittävästi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3950-4346-9588-4CF13ECEC5F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3950-4346-9588-4CF13ECEC5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0.26</c:v>
                </c:pt>
                <c:pt idx="1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950-4346-9588-4CF13ECEC5FD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Täysin riittävästi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3950-4346-9588-4CF13ECEC5F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3950-4346-9588-4CF13ECEC5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Sheet1!$H$2:$H$3</c:f>
              <c:numCache>
                <c:formatCode>General</c:formatCode>
                <c:ptCount val="2"/>
                <c:pt idx="0">
                  <c:v>0.21</c:v>
                </c:pt>
                <c:pt idx="1">
                  <c:v>0.32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3950-4346-9588-4CF13ECEC5F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1"/>
        <c:axPos val="t"/>
        <c:numFmt formatCode="0%" sourceLinked="0"/>
        <c:majorTickMark val="out"/>
        <c:minorTickMark val="none"/>
        <c:tickLblPos val="high"/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 smtId="4294967295">
              <a:solidFill>
                <a:srgbClr val="333333"/>
              </a:solidFill>
              <a:latin typeface="Arial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zero"/>
    <c:showDLblsOverMax val="1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400" smtId="4294967295"/>
      </a:pPr>
      <a:endParaRPr lang="fi-FI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fi-FI"/>
              <a:t>Millainen on liikuntakykynne?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Erittäin huono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5003-4E84-B2E7-9006500F273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5003-4E84-B2E7-9006500F273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0.04</c:v>
                </c:pt>
                <c:pt idx="1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003-4E84-B2E7-9006500F273D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Huono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5003-4E84-B2E7-9006500F273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5003-4E84-B2E7-9006500F273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0.23</c:v>
                </c:pt>
                <c:pt idx="1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003-4E84-B2E7-9006500F273D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Ei hyvä eikä huono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5003-4E84-B2E7-9006500F273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5003-4E84-B2E7-9006500F273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0.28000000000000003</c:v>
                </c:pt>
                <c:pt idx="1">
                  <c:v>0.36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003-4E84-B2E7-9006500F273D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Hyvä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5003-4E84-B2E7-9006500F273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5003-4E84-B2E7-9006500F273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0.37</c:v>
                </c:pt>
                <c:pt idx="1">
                  <c:v>0.24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5003-4E84-B2E7-9006500F273D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Erittäin hyvä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5003-4E84-B2E7-9006500F273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5003-4E84-B2E7-9006500F273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Sheet1!$H$2:$H$3</c:f>
              <c:numCache>
                <c:formatCode>General</c:formatCode>
                <c:ptCount val="2"/>
                <c:pt idx="0">
                  <c:v>0.08</c:v>
                </c:pt>
                <c:pt idx="1">
                  <c:v>0.16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5003-4E84-B2E7-9006500F273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1"/>
        <c:axPos val="t"/>
        <c:numFmt formatCode="0%" sourceLinked="0"/>
        <c:majorTickMark val="out"/>
        <c:minorTickMark val="none"/>
        <c:tickLblPos val="high"/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 smtId="4294967295">
              <a:solidFill>
                <a:srgbClr val="333333"/>
              </a:solidFill>
              <a:latin typeface="Arial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zero"/>
    <c:showDLblsOverMax val="1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400" smtId="4294967295"/>
      </a:pPr>
      <a:endParaRPr lang="fi-FI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fi-FI"/>
              <a:t>Kuinka tyytyväinen olette unenne laatuun?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Erittäin tyytymätön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06AD-483B-AF31-5C74CB69210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06AD-483B-AF31-5C74CB6921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0.11</c:v>
                </c:pt>
                <c:pt idx="1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6AD-483B-AF31-5C74CB69210D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Melko tyyty- mätön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06AD-483B-AF31-5C74CB69210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06AD-483B-AF31-5C74CB6921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0.3</c:v>
                </c:pt>
                <c:pt idx="1">
                  <c:v>0.17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6AD-483B-AF31-5C74CB69210D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Ei tyytyväinen eikä tyytymätön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06AD-483B-AF31-5C74CB69210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06AD-483B-AF31-5C74CB6921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0.16</c:v>
                </c:pt>
                <c:pt idx="1">
                  <c:v>0.21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6AD-483B-AF31-5C74CB69210D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Melko tyytyväinen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06AD-483B-AF31-5C74CB69210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46%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06AD-483B-AF31-5C74CB6921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0.36</c:v>
                </c:pt>
                <c:pt idx="1">
                  <c:v>0.46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06AD-483B-AF31-5C74CB69210D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Erittäin tyytyväinen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06AD-483B-AF31-5C74CB69210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06AD-483B-AF31-5C74CB6921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Sheet1!$H$2:$H$3</c:f>
              <c:numCache>
                <c:formatCode>General</c:formatCode>
                <c:ptCount val="2"/>
                <c:pt idx="0">
                  <c:v>7.0000000000000007E-2</c:v>
                </c:pt>
                <c:pt idx="1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06AD-483B-AF31-5C74CB69210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1"/>
        <c:axPos val="t"/>
        <c:numFmt formatCode="0%" sourceLinked="0"/>
        <c:majorTickMark val="out"/>
        <c:minorTickMark val="none"/>
        <c:tickLblPos val="high"/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 smtId="4294967295">
              <a:solidFill>
                <a:srgbClr val="333333"/>
              </a:solidFill>
              <a:latin typeface="Arial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zero"/>
    <c:showDLblsOverMax val="1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400" smtId="4294967295"/>
      </a:pPr>
      <a:endParaRPr lang="fi-FI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fi-FI"/>
              <a:t>Kuinka tyytyväinen olette kykyynne selviytyä päivittäisistä toimista?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Erittäin tyytymätön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A7BC-4FA6-979F-D81C85CE97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0.11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7BC-4FA6-979F-D81C85CE973C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Melko tyyty- mätön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A7BC-4FA6-979F-D81C85CE973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A7BC-4FA6-979F-D81C85CE97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0.3</c:v>
                </c:pt>
                <c:pt idx="1">
                  <c:v>0.21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7BC-4FA6-979F-D81C85CE973C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Ei tyytyväinen eikä tyytymätön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A7BC-4FA6-979F-D81C85CE973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A7BC-4FA6-979F-D81C85CE97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0.15</c:v>
                </c:pt>
                <c:pt idx="1">
                  <c:v>0.28999999999999998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7BC-4FA6-979F-D81C85CE973C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Melko tyytyväinen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A7BC-4FA6-979F-D81C85CE973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A7BC-4FA6-979F-D81C85CE97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0.37</c:v>
                </c:pt>
                <c:pt idx="1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A7BC-4FA6-979F-D81C85CE973C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Erittäin tyytyväinen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A7BC-4FA6-979F-D81C85CE973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A7BC-4FA6-979F-D81C85CE97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Sheet1!$H$2:$H$3</c:f>
              <c:numCache>
                <c:formatCode>General</c:formatCode>
                <c:ptCount val="2"/>
                <c:pt idx="0">
                  <c:v>7.0000000000000007E-2</c:v>
                </c:pt>
                <c:pt idx="1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A7BC-4FA6-979F-D81C85CE973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1"/>
        <c:axPos val="t"/>
        <c:numFmt formatCode="0%" sourceLinked="0"/>
        <c:majorTickMark val="out"/>
        <c:minorTickMark val="none"/>
        <c:tickLblPos val="high"/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 smtId="4294967295">
              <a:solidFill>
                <a:srgbClr val="333333"/>
              </a:solidFill>
              <a:latin typeface="Arial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zero"/>
    <c:showDLblsOverMax val="1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400" smtId="4294967295"/>
      </a:pPr>
      <a:endParaRPr lang="fi-FI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fi-FI"/>
              <a:t>Kuinka tyytyväinen olette työkykyynne?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Erittäin tyytymätön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4480-4854-8947-30B68F17A43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4480-4854-8947-30B68F17A43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0.26</c:v>
                </c:pt>
                <c:pt idx="1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480-4854-8947-30B68F17A437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Melko tyyty- mätön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4480-4854-8947-30B68F17A43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4480-4854-8947-30B68F17A43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0.21</c:v>
                </c:pt>
                <c:pt idx="1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480-4854-8947-30B68F17A437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Ei tyytyväinen eikä tyytymätön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4480-4854-8947-30B68F17A43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4480-4854-8947-30B68F17A43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0.21</c:v>
                </c:pt>
                <c:pt idx="1">
                  <c:v>0.21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480-4854-8947-30B68F17A437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Melko tyytyväinen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4480-4854-8947-30B68F17A43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4480-4854-8947-30B68F17A43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0.28000000000000003</c:v>
                </c:pt>
                <c:pt idx="1">
                  <c:v>0.28999999999999998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4480-4854-8947-30B68F17A437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Erittäin tyytyväinen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4480-4854-8947-30B68F17A43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4480-4854-8947-30B68F17A43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Sheet1!$H$2:$H$3</c:f>
              <c:numCache>
                <c:formatCode>General</c:formatCode>
                <c:ptCount val="2"/>
                <c:pt idx="0">
                  <c:v>0.04</c:v>
                </c:pt>
                <c:pt idx="1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4480-4854-8947-30B68F17A4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1"/>
        <c:axPos val="t"/>
        <c:numFmt formatCode="0%" sourceLinked="0"/>
        <c:majorTickMark val="out"/>
        <c:minorTickMark val="none"/>
        <c:tickLblPos val="high"/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 smtId="4294967295">
              <a:solidFill>
                <a:srgbClr val="333333"/>
              </a:solidFill>
              <a:latin typeface="Arial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zero"/>
    <c:showDLblsOverMax val="1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400" smtId="4294967295"/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fi-FI"/>
              <a:t>Millaiseksi arvioitte elämänlaatunne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Erittäin huonoksi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D88D-45D8-AF06-0D1D27054B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0.03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88D-45D8-AF06-0D1D27054B62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Huonoksi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D88D-45D8-AF06-0D1D27054B6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D88D-45D8-AF06-0D1D27054B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0.22</c:v>
                </c:pt>
                <c:pt idx="1">
                  <c:v>0.18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88D-45D8-AF06-0D1D27054B62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Ei hyväksi eikä huonoksi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40%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D88D-45D8-AF06-0D1D27054B6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D88D-45D8-AF06-0D1D27054B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0.4</c:v>
                </c:pt>
                <c:pt idx="1">
                  <c:v>0.17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88D-45D8-AF06-0D1D27054B62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Hyväksi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D88D-45D8-AF06-0D1D27054B6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52%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D88D-45D8-AF06-0D1D27054B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0.32</c:v>
                </c:pt>
                <c:pt idx="1">
                  <c:v>0.52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D88D-45D8-AF06-0D1D27054B62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Erittäin hyväksi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D88D-45D8-AF06-0D1D27054B6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D88D-45D8-AF06-0D1D27054B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Sheet1!$H$2:$H$3</c:f>
              <c:numCache>
                <c:formatCode>General</c:formatCode>
                <c:ptCount val="2"/>
                <c:pt idx="0">
                  <c:v>0.03</c:v>
                </c:pt>
                <c:pt idx="1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D88D-45D8-AF06-0D1D27054B6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1"/>
        <c:axPos val="t"/>
        <c:numFmt formatCode="0%" sourceLinked="0"/>
        <c:majorTickMark val="out"/>
        <c:minorTickMark val="none"/>
        <c:tickLblPos val="high"/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 smtId="4294967295">
              <a:solidFill>
                <a:srgbClr val="333333"/>
              </a:solidFill>
              <a:latin typeface="Arial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zero"/>
    <c:showDLblsOverMax val="1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400" smtId="4294967295"/>
      </a:pPr>
      <a:endParaRPr lang="fi-FI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fi-FI"/>
              <a:t>Kuinka tyytyväinen olette itseenne?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Erittäin tyytymätön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27FE-493E-996D-63B75B88CDF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27FE-493E-996D-63B75B88CD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0.12</c:v>
                </c:pt>
                <c:pt idx="1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7FE-493E-996D-63B75B88CDFB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Melko tyyty- mätön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27FE-493E-996D-63B75B88CDF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27FE-493E-996D-63B75B88CD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0.22</c:v>
                </c:pt>
                <c:pt idx="1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7FE-493E-996D-63B75B88CDFB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Ei tyytyväinen eikä tyytymätön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27FE-493E-996D-63B75B88CDF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27FE-493E-996D-63B75B88CD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0.21</c:v>
                </c:pt>
                <c:pt idx="1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7FE-493E-996D-63B75B88CDFB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Melko tyytyväinen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27FE-493E-996D-63B75B88CDF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27FE-493E-996D-63B75B88CD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0.38</c:v>
                </c:pt>
                <c:pt idx="1">
                  <c:v>0.38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27FE-493E-996D-63B75B88CDFB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Erittäin tyytyväinen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27FE-493E-996D-63B75B88CDF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27FE-493E-996D-63B75B88CD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Sheet1!$H$2:$H$3</c:f>
              <c:numCache>
                <c:formatCode>General</c:formatCode>
                <c:ptCount val="2"/>
                <c:pt idx="0">
                  <c:v>7.0000000000000007E-2</c:v>
                </c:pt>
                <c:pt idx="1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27FE-493E-996D-63B75B88CDF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1"/>
        <c:axPos val="t"/>
        <c:numFmt formatCode="0%" sourceLinked="0"/>
        <c:majorTickMark val="out"/>
        <c:minorTickMark val="none"/>
        <c:tickLblPos val="high"/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 smtId="4294967295">
              <a:solidFill>
                <a:srgbClr val="333333"/>
              </a:solidFill>
              <a:latin typeface="Arial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zero"/>
    <c:showDLblsOverMax val="1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400" smtId="4294967295"/>
      </a:pPr>
      <a:endParaRPr lang="fi-FI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fi-FI"/>
              <a:t>Kuinka tyytyväinen olette ihmissuhteisiinne?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Erittäin tyytymätön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45F6-4985-821B-6416160AE3E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45F6-4985-821B-6416160AE3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0.04</c:v>
                </c:pt>
                <c:pt idx="1">
                  <c:v>0.17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5F6-4985-821B-6416160AE3E2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Melko tyyty- mätön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45F6-4985-821B-6416160AE3E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45F6-4985-821B-6416160AE3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0.26</c:v>
                </c:pt>
                <c:pt idx="1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5F6-4985-821B-6416160AE3E2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Ei tyytyväinen eikä tyytymätön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45F6-4985-821B-6416160AE3E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45F6-4985-821B-6416160AE3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0.18</c:v>
                </c:pt>
                <c:pt idx="1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5F6-4985-821B-6416160AE3E2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Melko tyytyväinen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44%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45F6-4985-821B-6416160AE3E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45F6-4985-821B-6416160AE3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0.44</c:v>
                </c:pt>
                <c:pt idx="1">
                  <c:v>0.38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45F6-4985-821B-6416160AE3E2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Erittäin tyytyväinen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45F6-4985-821B-6416160AE3E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45F6-4985-821B-6416160AE3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Sheet1!$H$2:$H$3</c:f>
              <c:numCache>
                <c:formatCode>General</c:formatCode>
                <c:ptCount val="2"/>
                <c:pt idx="0">
                  <c:v>0.08</c:v>
                </c:pt>
                <c:pt idx="1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45F6-4985-821B-6416160AE3E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1"/>
        <c:axPos val="t"/>
        <c:numFmt formatCode="0%" sourceLinked="0"/>
        <c:majorTickMark val="out"/>
        <c:minorTickMark val="none"/>
        <c:tickLblPos val="high"/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 smtId="4294967295">
              <a:solidFill>
                <a:srgbClr val="333333"/>
              </a:solidFill>
              <a:latin typeface="Arial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zero"/>
    <c:showDLblsOverMax val="1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400" smtId="4294967295"/>
      </a:pPr>
      <a:endParaRPr lang="fi-FI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fi-FI"/>
              <a:t>Kuinka tyytyväinen olette sukupuolielämäänne?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Erittäin tyytymätön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DFB-4621-9932-9CAAAFC1E8F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3DFB-4621-9932-9CAAAFC1E8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0.22</c:v>
                </c:pt>
                <c:pt idx="1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DFB-4621-9932-9CAAAFC1E8F0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Melko tyyty- mätön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3DFB-4621-9932-9CAAAFC1E8F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3DFB-4621-9932-9CAAAFC1E8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0.23</c:v>
                </c:pt>
                <c:pt idx="1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DFB-4621-9932-9CAAAFC1E8F0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Ei tyytyväinen eikä tyytymätön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3DFB-4621-9932-9CAAAFC1E8F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3DFB-4621-9932-9CAAAFC1E8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0.28999999999999998</c:v>
                </c:pt>
                <c:pt idx="1">
                  <c:v>0.39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DFB-4621-9932-9CAAAFC1E8F0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Melko tyytyväinen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3DFB-4621-9932-9CAAAFC1E8F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3DFB-4621-9932-9CAAAFC1E8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0.19</c:v>
                </c:pt>
                <c:pt idx="1">
                  <c:v>0.18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DFB-4621-9932-9CAAAFC1E8F0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Erittäin tyytyväinen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3DFB-4621-9932-9CAAAFC1E8F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3DFB-4621-9932-9CAAAFC1E8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Sheet1!$H$2:$H$3</c:f>
              <c:numCache>
                <c:formatCode>General</c:formatCode>
                <c:ptCount val="2"/>
                <c:pt idx="0">
                  <c:v>7.0000000000000007E-2</c:v>
                </c:pt>
                <c:pt idx="1">
                  <c:v>0.17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3DFB-4621-9932-9CAAAFC1E8F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1"/>
        <c:axPos val="t"/>
        <c:numFmt formatCode="0%" sourceLinked="0"/>
        <c:majorTickMark val="out"/>
        <c:minorTickMark val="none"/>
        <c:tickLblPos val="high"/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 smtId="4294967295">
              <a:solidFill>
                <a:srgbClr val="333333"/>
              </a:solidFill>
              <a:latin typeface="Arial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zero"/>
    <c:showDLblsOverMax val="1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400" smtId="4294967295"/>
      </a:pPr>
      <a:endParaRPr lang="fi-FI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fi-FI"/>
              <a:t>Kuinka tyytyväinen olette ystäviltänne saamaanne tukeen?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Erittäin tyytymätön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8E97-4F39-B352-057682E7AD5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8E97-4F39-B352-057682E7AD5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0.06</c:v>
                </c:pt>
                <c:pt idx="1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E97-4F39-B352-057682E7AD57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Melko tyyty- mätön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8E97-4F39-B352-057682E7AD5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8E97-4F39-B352-057682E7AD5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0.12</c:v>
                </c:pt>
                <c:pt idx="1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E97-4F39-B352-057682E7AD57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Ei tyytyväinen eikä tyytymätön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8E97-4F39-B352-057682E7AD5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8E97-4F39-B352-057682E7AD5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0.25</c:v>
                </c:pt>
                <c:pt idx="1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E97-4F39-B352-057682E7AD57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Melko tyytyväinen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8E97-4F39-B352-057682E7AD5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8E97-4F39-B352-057682E7AD5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0.35</c:v>
                </c:pt>
                <c:pt idx="1">
                  <c:v>0.38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8E97-4F39-B352-057682E7AD57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Erittäin tyytyväinen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8E97-4F39-B352-057682E7AD5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8E97-4F39-B352-057682E7AD5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Sheet1!$H$2:$H$3</c:f>
              <c:numCache>
                <c:formatCode>General</c:formatCode>
                <c:ptCount val="2"/>
                <c:pt idx="0">
                  <c:v>0.22</c:v>
                </c:pt>
                <c:pt idx="1">
                  <c:v>0.21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8E97-4F39-B352-057682E7AD5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1"/>
        <c:axPos val="t"/>
        <c:numFmt formatCode="0%" sourceLinked="0"/>
        <c:majorTickMark val="out"/>
        <c:minorTickMark val="none"/>
        <c:tickLblPos val="high"/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 smtId="4294967295">
              <a:solidFill>
                <a:srgbClr val="333333"/>
              </a:solidFill>
              <a:latin typeface="Arial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zero"/>
    <c:showDLblsOverMax val="1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400" smtId="4294967295"/>
      </a:pPr>
      <a:endParaRPr lang="fi-FI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fi-FI"/>
              <a:t>Kuinka tyytyväinen olette asuinalueenne olosuhteisiin?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Erittäin tyytymätön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C3E-4336-BAF2-A12452A15C8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BC3E-4336-BAF2-A12452A15C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0.01</c:v>
                </c:pt>
                <c:pt idx="1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C3E-4336-BAF2-A12452A15C8C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Melko tyyty- mätön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BC3E-4336-BAF2-A12452A15C8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BC3E-4336-BAF2-A12452A15C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7.0000000000000007E-2</c:v>
                </c:pt>
                <c:pt idx="1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C3E-4336-BAF2-A12452A15C8C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Ei tyytyväinen eikä tyytymätön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BC3E-4336-BAF2-A12452A15C8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BC3E-4336-BAF2-A12452A15C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0.22</c:v>
                </c:pt>
                <c:pt idx="1">
                  <c:v>0.21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C3E-4336-BAF2-A12452A15C8C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Melko tyytyväinen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45%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BC3E-4336-BAF2-A12452A15C8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BC3E-4336-BAF2-A12452A15C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0.45</c:v>
                </c:pt>
                <c:pt idx="1">
                  <c:v>0.28999999999999998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BC3E-4336-BAF2-A12452A15C8C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Erittäin tyytyväinen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BC3E-4336-BAF2-A12452A15C8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BC3E-4336-BAF2-A12452A15C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Sheet1!$H$2:$H$3</c:f>
              <c:numCache>
                <c:formatCode>General</c:formatCode>
                <c:ptCount val="2"/>
                <c:pt idx="0">
                  <c:v>0.25</c:v>
                </c:pt>
                <c:pt idx="1">
                  <c:v>0.33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C3E-4336-BAF2-A12452A15C8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1"/>
        <c:axPos val="t"/>
        <c:numFmt formatCode="0%" sourceLinked="0"/>
        <c:majorTickMark val="out"/>
        <c:minorTickMark val="none"/>
        <c:tickLblPos val="high"/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 smtId="4294967295">
              <a:solidFill>
                <a:srgbClr val="333333"/>
              </a:solidFill>
              <a:latin typeface="Arial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zero"/>
    <c:showDLblsOverMax val="1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400" smtId="4294967295"/>
      </a:pPr>
      <a:endParaRPr lang="fi-FI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fi-FI"/>
              <a:t>Kuinka tyytyväinen olette mahdollisuuksiinne saada terveyspalveluja?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Erittäin tyytymätön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CF00-44E3-A53D-A6478A7C6BF4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CF00-44E3-A53D-A6478A7C6BF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0.04</c:v>
                </c:pt>
                <c:pt idx="1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F00-44E3-A53D-A6478A7C6BF4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Melko tyyty- mätön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CF00-44E3-A53D-A6478A7C6BF4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CF00-44E3-A53D-A6478A7C6BF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0.17</c:v>
                </c:pt>
                <c:pt idx="1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F00-44E3-A53D-A6478A7C6BF4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Ei tyytyväinen eikä tyytymätön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CF00-44E3-A53D-A6478A7C6BF4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CF00-44E3-A53D-A6478A7C6BF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0.18</c:v>
                </c:pt>
                <c:pt idx="1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F00-44E3-A53D-A6478A7C6BF4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Melko tyytyväinen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44%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CF00-44E3-A53D-A6478A7C6BF4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46%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CF00-44E3-A53D-A6478A7C6BF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0.44</c:v>
                </c:pt>
                <c:pt idx="1">
                  <c:v>0.46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CF00-44E3-A53D-A6478A7C6BF4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Erittäin tyytyväinen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CF00-44E3-A53D-A6478A7C6BF4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CF00-44E3-A53D-A6478A7C6BF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Sheet1!$H$2:$H$3</c:f>
              <c:numCache>
                <c:formatCode>General</c:formatCode>
                <c:ptCount val="2"/>
                <c:pt idx="0">
                  <c:v>0.17</c:v>
                </c:pt>
                <c:pt idx="1">
                  <c:v>0.17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CF00-44E3-A53D-A6478A7C6BF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1"/>
        <c:axPos val="t"/>
        <c:numFmt formatCode="0%" sourceLinked="0"/>
        <c:majorTickMark val="out"/>
        <c:minorTickMark val="none"/>
        <c:tickLblPos val="high"/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 smtId="4294967295">
              <a:solidFill>
                <a:srgbClr val="333333"/>
              </a:solidFill>
              <a:latin typeface="Arial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zero"/>
    <c:showDLblsOverMax val="1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400" smtId="4294967295"/>
      </a:pPr>
      <a:endParaRPr lang="fi-FI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fi-FI"/>
              <a:t>Kuinka tyytyväinen olette mahdollisuuksiinne käyttääjulkisia ja/tai muita liikennevälineitä?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Erittäin tyytymätön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D976-4094-B58D-56E10D76060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D976-4094-B58D-56E10D7606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0.09</c:v>
                </c:pt>
                <c:pt idx="1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976-4094-B58D-56E10D760603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Melko tyyty- mätön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D976-4094-B58D-56E10D76060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D976-4094-B58D-56E10D7606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0.15</c:v>
                </c:pt>
                <c:pt idx="1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976-4094-B58D-56E10D760603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Ei tyytyväinen eikä tyytymätön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D976-4094-B58D-56E10D76060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D976-4094-B58D-56E10D7606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0.28999999999999998</c:v>
                </c:pt>
                <c:pt idx="1">
                  <c:v>0.26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976-4094-B58D-56E10D760603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Melko tyytyväinen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D976-4094-B58D-56E10D76060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D976-4094-B58D-56E10D7606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0.32</c:v>
                </c:pt>
                <c:pt idx="1">
                  <c:v>0.26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D976-4094-B58D-56E10D760603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Erittäin tyytyväinen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D976-4094-B58D-56E10D76060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D976-4094-B58D-56E10D7606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Sheet1!$H$2:$H$3</c:f>
              <c:numCache>
                <c:formatCode>General</c:formatCode>
                <c:ptCount val="2"/>
                <c:pt idx="0">
                  <c:v>0.15</c:v>
                </c:pt>
                <c:pt idx="1">
                  <c:v>0.26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D976-4094-B58D-56E10D76060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1"/>
        <c:axPos val="t"/>
        <c:numFmt formatCode="0%" sourceLinked="0"/>
        <c:majorTickMark val="out"/>
        <c:minorTickMark val="none"/>
        <c:tickLblPos val="high"/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 smtId="4294967295">
              <a:solidFill>
                <a:srgbClr val="333333"/>
              </a:solidFill>
              <a:latin typeface="Arial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zero"/>
    <c:showDLblsOverMax val="1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400" smtId="4294967295"/>
      </a:pPr>
      <a:endParaRPr lang="fi-FI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fi-FI"/>
              <a:t>Kuinka usein Teillä on ollut sellaisia kielteisiä tuntemuksia kuten alakuloisuus, epätoivo, ahdistus tai masennus?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Ei koskaan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1964-4473-B31D-CD9F94827FD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1964-4473-B31D-CD9F94827FD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0.04</c:v>
                </c:pt>
                <c:pt idx="1">
                  <c:v>0.17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964-4473-B31D-CD9F94827FDE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Harvoin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1964-4473-B31D-CD9F94827FD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1964-4473-B31D-CD9F94827FD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0.25</c:v>
                </c:pt>
                <c:pt idx="1">
                  <c:v>0.21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964-4473-B31D-CD9F94827FDE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Melko usein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1964-4473-B31D-CD9F94827FD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1964-4473-B31D-CD9F94827FD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0.3</c:v>
                </c:pt>
                <c:pt idx="1">
                  <c:v>0.33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964-4473-B31D-CD9F94827FDE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Hyvin usein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1964-4473-B31D-CD9F94827FD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1964-4473-B31D-CD9F94827FD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0.33</c:v>
                </c:pt>
                <c:pt idx="1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1964-4473-B31D-CD9F94827FDE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Aina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1964-4473-B31D-CD9F94827FD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1964-4473-B31D-CD9F94827FD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Sheet1!$H$2:$H$3</c:f>
              <c:numCache>
                <c:formatCode>General</c:formatCode>
                <c:ptCount val="2"/>
                <c:pt idx="0">
                  <c:v>0.08</c:v>
                </c:pt>
                <c:pt idx="1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1964-4473-B31D-CD9F94827FD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1"/>
        <c:axPos val="t"/>
        <c:numFmt formatCode="0%" sourceLinked="0"/>
        <c:majorTickMark val="out"/>
        <c:minorTickMark val="none"/>
        <c:tickLblPos val="high"/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 smtId="4294967295">
              <a:solidFill>
                <a:srgbClr val="333333"/>
              </a:solidFill>
              <a:latin typeface="Arial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zero"/>
    <c:showDLblsOverMax val="1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400" smtId="4294967295"/>
      </a:pPr>
      <a:endParaRPr lang="fi-FI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baseline="0" smtId="4294967295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Minä vuonna ryhmä oli?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18%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5B3A-4DD4-99B8-84E6E251BF34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82%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5B3A-4DD4-99B8-84E6E251BF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Sheet1!$C$2:$C$5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Sheet1!$D$2:$D$5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0.18</c:v>
                </c:pt>
                <c:pt idx="3">
                  <c:v>0.82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B3A-4DD4-99B8-84E6E251BF3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4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%" sourceLinked="0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 smtId="4294967295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zero"/>
    <c:showDLblsOverMax val="1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400" smtId="4294967295"/>
      </a:pPr>
      <a:endParaRPr lang="fi-FI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baseline="0" smtId="4294967295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Oletko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21%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DBD8-4B0D-A3CD-E8F13325252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78%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DBD8-4B0D-A3CD-E8F13325252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DBD8-4B0D-A3CD-E8F1332525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Sheet1!$C$2:$C$5</c:f>
              <c:strCache>
                <c:ptCount val="4"/>
                <c:pt idx="0">
                  <c:v>mies</c:v>
                </c:pt>
                <c:pt idx="1">
                  <c:v>nainen</c:v>
                </c:pt>
                <c:pt idx="2">
                  <c:v>muu</c:v>
                </c:pt>
                <c:pt idx="3">
                  <c:v>en halua kertoa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0.21</c:v>
                </c:pt>
                <c:pt idx="1">
                  <c:v>0.78</c:v>
                </c:pt>
                <c:pt idx="2">
                  <c:v>0.01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BD8-4B0D-A3CD-E8F13325252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4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%" sourceLinked="0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 smtId="4294967295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zero"/>
    <c:showDLblsOverMax val="1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400" smtId="4294967295"/>
      </a:pPr>
      <a:endParaRPr lang="fi-FI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1680" b="0" i="0" u="none" strike="noStrike" kern="1200" baseline="0">
                <a:solidFill>
                  <a:schemeClr val="tx1"/>
                </a:solidFill>
                <a:latin typeface="Montserrat" panose="00000500000000000000" pitchFamily="2" charset="0"/>
                <a:ea typeface="+mn-ea"/>
                <a:cs typeface="+mn-cs"/>
              </a:defRPr>
            </a:pPr>
            <a:r>
              <a:rPr lang="fi-FI">
                <a:latin typeface="Montserrat" panose="00000500000000000000" pitchFamily="2" charset="0"/>
              </a:rPr>
              <a:t>Kuinka tyytyväinen olette terveyteenne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680" b="0" i="0" u="none" strike="noStrike" kern="1200" baseline="0">
              <a:solidFill>
                <a:schemeClr val="tx1"/>
              </a:solidFill>
              <a:latin typeface="Montserrat" panose="00000500000000000000" pitchFamily="2" charset="0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Erittäin tyytymätön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A8C2-4BC9-8909-1B4B6C4AB40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A8C2-4BC9-8909-1B4B6C4AB4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400" b="0" i="0" u="none" strike="noStrike" kern="1200" baseline="0">
                    <a:solidFill>
                      <a:schemeClr val="tx1"/>
                    </a:solidFill>
                    <a:latin typeface="Montserrat" panose="00000500000000000000" pitchFamily="2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0.11</c:v>
                </c:pt>
                <c:pt idx="1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8C2-4BC9-8909-1B4B6C4AB406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Melko tyytymätön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A8C2-4BC9-8909-1B4B6C4AB40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A8C2-4BC9-8909-1B4B6C4AB4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400" b="0" i="0" u="none" strike="noStrike" kern="1200" baseline="0">
                    <a:solidFill>
                      <a:schemeClr val="tx1"/>
                    </a:solidFill>
                    <a:latin typeface="Montserrat" panose="00000500000000000000" pitchFamily="2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0.3</c:v>
                </c:pt>
                <c:pt idx="1">
                  <c:v>0.16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8C2-4BC9-8909-1B4B6C4AB406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Ei tyytyväinen eikä tyytymätön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A8C2-4BC9-8909-1B4B6C4AB40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A8C2-4BC9-8909-1B4B6C4AB4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400" b="0" i="0" u="none" strike="noStrike" kern="1200" baseline="0">
                    <a:solidFill>
                      <a:schemeClr val="bg1"/>
                    </a:solidFill>
                    <a:latin typeface="Montserrat" panose="00000500000000000000" pitchFamily="2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0.18</c:v>
                </c:pt>
                <c:pt idx="1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8C2-4BC9-8909-1B4B6C4AB406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Melko tyytyväinen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40%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A8C2-4BC9-8909-1B4B6C4AB40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40%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A8C2-4BC9-8909-1B4B6C4AB4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400" b="0" i="0" u="none" strike="noStrike" kern="1200" baseline="0">
                    <a:solidFill>
                      <a:schemeClr val="tx1"/>
                    </a:solidFill>
                    <a:latin typeface="Montserrat" panose="00000500000000000000" pitchFamily="2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0.4</c:v>
                </c:pt>
                <c:pt idx="1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A8C2-4BC9-8909-1B4B6C4AB406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Erittäin tyytyväinen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A8C2-4BC9-8909-1B4B6C4AB40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A8C2-4BC9-8909-1B4B6C4AB4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400" b="0" i="0" u="none" strike="noStrike" kern="1200" baseline="0">
                    <a:solidFill>
                      <a:schemeClr val="tx1"/>
                    </a:solidFill>
                    <a:latin typeface="Montserrat" panose="00000500000000000000" pitchFamily="2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Sheet1!$H$2:$H$3</c:f>
              <c:numCache>
                <c:formatCode>General</c:formatCode>
                <c:ptCount val="2"/>
                <c:pt idx="0">
                  <c:v>0.01</c:v>
                </c:pt>
                <c:pt idx="1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A8C2-4BC9-8909-1B4B6C4AB40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0" i="0" u="none" strike="noStrike" kern="1200" baseline="0">
                <a:solidFill>
                  <a:schemeClr val="tx1"/>
                </a:solidFill>
                <a:latin typeface="Montserrat" panose="00000500000000000000" pitchFamily="2" charset="0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1"/>
        <c:axPos val="t"/>
        <c:numFmt formatCode="0%" sourceLinked="0"/>
        <c:majorTickMark val="out"/>
        <c:minorTickMark val="none"/>
        <c:tickLblPos val="high"/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400" b="0" i="0" u="none" strike="noStrike" kern="1200" baseline="0">
              <a:solidFill>
                <a:schemeClr val="tx1"/>
              </a:solidFill>
              <a:latin typeface="Montserrat" panose="00000500000000000000" pitchFamily="2" charset="0"/>
              <a:ea typeface="+mn-ea"/>
              <a:cs typeface="+mn-cs"/>
            </a:defRPr>
          </a:pPr>
          <a:endParaRPr lang="fi-FI"/>
        </a:p>
      </c:txPr>
    </c:legend>
    <c:plotVisOnly val="1"/>
    <c:dispBlanksAs val="zero"/>
    <c:showDLblsOverMax val="1"/>
  </c:chart>
  <c:spPr>
    <a:noFill/>
    <a:ln w="9525" cap="flat" cmpd="sng" algn="ctr">
      <a:noFill/>
      <a:prstDash val="solid"/>
    </a:ln>
    <a:effectLst/>
  </c:spPr>
  <c:txPr>
    <a:bodyPr/>
    <a:lstStyle/>
    <a:p>
      <a:pPr>
        <a:defRPr lang="en-US" sz="1400" b="0" i="0" u="none" strike="noStrike" kern="1200" baseline="0">
          <a:solidFill>
            <a:schemeClr val="tx1"/>
          </a:solidFill>
          <a:latin typeface="+mn-lt"/>
          <a:ea typeface="+mn-ea"/>
          <a:cs typeface="+mn-cs"/>
        </a:defRPr>
      </a:pPr>
      <a:endParaRPr lang="fi-FI"/>
    </a:p>
  </c:txPr>
  <c:externalData r:id="rId3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baseline="0" smtId="4294967295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Ikä, valitse sopiva vaihtoehto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4%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283F-4D25-855E-408875BCBDD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28%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283F-4D25-855E-408875BCBDD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17%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283F-4D25-855E-408875BCBDD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22%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283F-4D25-855E-408875BCBDD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15%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283F-4D25-855E-408875BCBDD7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14%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283F-4D25-855E-408875BCBD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Sheet1!$C$2:$C$7</c:f>
              <c:strCache>
                <c:ptCount val="6"/>
                <c:pt idx="0">
                  <c:v>29 vuotta tai alle</c:v>
                </c:pt>
                <c:pt idx="1">
                  <c:v>30-39 vuotta</c:v>
                </c:pt>
                <c:pt idx="2">
                  <c:v>40-49 vuotta</c:v>
                </c:pt>
                <c:pt idx="3">
                  <c:v>50-59 vuotta</c:v>
                </c:pt>
                <c:pt idx="4">
                  <c:v>60-64 vuotta</c:v>
                </c:pt>
                <c:pt idx="5">
                  <c:v>65 vuotta tai yli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0.04</c:v>
                </c:pt>
                <c:pt idx="1">
                  <c:v>0.28000000000000003</c:v>
                </c:pt>
                <c:pt idx="2">
                  <c:v>0.17</c:v>
                </c:pt>
                <c:pt idx="3">
                  <c:v>0.22</c:v>
                </c:pt>
                <c:pt idx="4">
                  <c:v>0.15</c:v>
                </c:pt>
                <c:pt idx="5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83F-4D25-855E-408875BCBDD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4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%" sourceLinked="0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 smtId="4294967295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zero"/>
    <c:showDLblsOverMax val="1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400" smtId="4294967295"/>
      </a:pPr>
      <a:endParaRPr lang="fi-FI"/>
    </a:p>
  </c:txPr>
  <c:externalData r:id="rId3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baseline="0" smtId="4294967295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Asutko: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49%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1B5A-4584-BFFC-A0679F97ED0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51%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1B5A-4584-BFFC-A0679F97ED0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Kahden tai useamman hengen taloudessa</c:v>
                </c:pt>
                <c:pt idx="1">
                  <c:v>yksin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0.49</c:v>
                </c:pt>
                <c:pt idx="1">
                  <c:v>0.51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B5A-4584-BFFC-A0679F97ED0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4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%" sourceLinked="0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 smtId="4294967295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zero"/>
    <c:showDLblsOverMax val="1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400" smtId="4294967295"/>
      </a:pPr>
      <a:endParaRPr lang="fi-FI"/>
    </a:p>
  </c:txPr>
  <c:externalData r:id="rId3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baseline="0" smtId="4294967295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Minkä koulutuksen olet viimeksi suorittanut?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10%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824C-47EA-9E56-776585DB373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824C-47EA-9E56-776585DB373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51%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824C-47EA-9E56-776585DB373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36%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824C-47EA-9E56-776585DB373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Sheet1!$C$2:$C$5</c:f>
              <c:strCache>
                <c:ptCount val="4"/>
                <c:pt idx="0">
                  <c:v>kansakoulu/peruskoulu</c:v>
                </c:pt>
                <c:pt idx="1">
                  <c:v>lukio</c:v>
                </c:pt>
                <c:pt idx="2">
                  <c:v>ammatillinen koulutus</c:v>
                </c:pt>
                <c:pt idx="3">
                  <c:v>korkeakoulututkinto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0.1</c:v>
                </c:pt>
                <c:pt idx="1">
                  <c:v>0.03</c:v>
                </c:pt>
                <c:pt idx="2">
                  <c:v>0.51</c:v>
                </c:pt>
                <c:pt idx="3">
                  <c:v>0.36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24C-47EA-9E56-776585DB37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4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%" sourceLinked="0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 smtId="4294967295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zero"/>
    <c:showDLblsOverMax val="1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400" smtId="4294967295"/>
      </a:pPr>
      <a:endParaRPr lang="fi-FI"/>
    </a:p>
  </c:txPr>
  <c:externalData r:id="rId3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baseline="0" smtId="4294967295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Tämänhetkinen työllisyystilanteesi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8CA7-4806-95ED-BB0715D14AC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18%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8CA7-4806-95ED-BB0715D14AC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30%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8CA7-4806-95ED-BB0715D14AC9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8CA7-4806-95ED-BB0715D14AC9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40%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8CA7-4806-95ED-BB0715D14AC9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8%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8CA7-4806-95ED-BB0715D14AC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Sheet1!$C$2:$C$7</c:f>
              <c:strCache>
                <c:ptCount val="6"/>
                <c:pt idx="0">
                  <c:v>opiskelija</c:v>
                </c:pt>
                <c:pt idx="1">
                  <c:v>työtön</c:v>
                </c:pt>
                <c:pt idx="2">
                  <c:v>työssä</c:v>
                </c:pt>
                <c:pt idx="3">
                  <c:v>työnhakija</c:v>
                </c:pt>
                <c:pt idx="4">
                  <c:v>eläkkeellä</c:v>
                </c:pt>
                <c:pt idx="5">
                  <c:v>muu, mikä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0.03</c:v>
                </c:pt>
                <c:pt idx="1">
                  <c:v>0.18</c:v>
                </c:pt>
                <c:pt idx="2">
                  <c:v>0.3</c:v>
                </c:pt>
                <c:pt idx="3">
                  <c:v>0.01</c:v>
                </c:pt>
                <c:pt idx="4">
                  <c:v>0.4</c:v>
                </c:pt>
                <c:pt idx="5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CA7-4806-95ED-BB0715D14AC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4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%" sourceLinked="0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 smtId="4294967295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zero"/>
    <c:showDLblsOverMax val="1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400" smtId="4294967295"/>
      </a:pPr>
      <a:endParaRPr lang="fi-FI"/>
    </a:p>
  </c:txPr>
  <c:externalData r:id="rId3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baseline="0" smtId="4294967295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Millaisella eläkkeellä olet?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35%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7C03-48DB-891C-64C124B81BE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7C03-48DB-891C-64C124B81BE3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62%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7C03-48DB-891C-64C124B81BE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Sheet1!$C$2:$C$4</c:f>
              <c:strCache>
                <c:ptCount val="3"/>
                <c:pt idx="0">
                  <c:v>vanhuuseläkkeellä</c:v>
                </c:pt>
                <c:pt idx="1">
                  <c:v>osa-aikaeläke/osittainen varhennettu eläke</c:v>
                </c:pt>
                <c:pt idx="2">
                  <c:v>työkyvyttömyyyseläke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0.35</c:v>
                </c:pt>
                <c:pt idx="1">
                  <c:v>0.03</c:v>
                </c:pt>
                <c:pt idx="2">
                  <c:v>0.62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C03-48DB-891C-64C124B81BE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4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%" sourceLinked="0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 smtId="4294967295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zero"/>
    <c:showDLblsOverMax val="1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400" smtId="4294967295"/>
      </a:pPr>
      <a:endParaRPr lang="fi-FI"/>
    </a:p>
  </c:txPr>
  <c:externalData r:id="rId3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baseline="0" smtId="4294967295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Mitä erilaisia haasteita arjessasi on?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72%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50D8-4BA0-8BA4-00A5197F351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22%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50D8-4BA0-8BA4-00A5197F351F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27%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50D8-4BA0-8BA4-00A5197F351F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12%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50D8-4BA0-8BA4-00A5197F351F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55%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50D8-4BA0-8BA4-00A5197F351F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47%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50D8-4BA0-8BA4-00A5197F351F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20%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50D8-4BA0-8BA4-00A5197F351F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28%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50D8-4BA0-8BA4-00A5197F351F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/>
                      <a:t>27%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50D8-4BA0-8BA4-00A5197F351F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/>
                      <a:t>36%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50D8-4BA0-8BA4-00A5197F351F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50D8-4BA0-8BA4-00A5197F351F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/>
                      <a:t>5%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50D8-4BA0-8BA4-00A5197F351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Sheet1!$C$2:$C$13</c:f>
              <c:strCache>
                <c:ptCount val="12"/>
                <c:pt idx="0">
                  <c:v>sairaus</c:v>
                </c:pt>
                <c:pt idx="1">
                  <c:v>työ/opiskelu</c:v>
                </c:pt>
                <c:pt idx="2">
                  <c:v>perhe/ihmissuhdeongelmat</c:v>
                </c:pt>
                <c:pt idx="3">
                  <c:v>ruuhkavuodet</c:v>
                </c:pt>
                <c:pt idx="4">
                  <c:v>uupumus</c:v>
                </c:pt>
                <c:pt idx="5">
                  <c:v>uniongelmat</c:v>
                </c:pt>
                <c:pt idx="6">
                  <c:v>läheisen sairaudet</c:v>
                </c:pt>
                <c:pt idx="7">
                  <c:v>taloudelliset ongelmat</c:v>
                </c:pt>
                <c:pt idx="8">
                  <c:v>yksinäisyys</c:v>
                </c:pt>
                <c:pt idx="9">
                  <c:v>tulevaisuuden huolet</c:v>
                </c:pt>
                <c:pt idx="10">
                  <c:v>en koe arjessani haasteita</c:v>
                </c:pt>
                <c:pt idx="11">
                  <c:v>muu, mikä?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0.72</c:v>
                </c:pt>
                <c:pt idx="1">
                  <c:v>0.22</c:v>
                </c:pt>
                <c:pt idx="2">
                  <c:v>0.27</c:v>
                </c:pt>
                <c:pt idx="3">
                  <c:v>0.12</c:v>
                </c:pt>
                <c:pt idx="4">
                  <c:v>0.55000000000000004</c:v>
                </c:pt>
                <c:pt idx="5">
                  <c:v>0.47</c:v>
                </c:pt>
                <c:pt idx="6">
                  <c:v>0.2</c:v>
                </c:pt>
                <c:pt idx="7">
                  <c:v>0.28000000000000003</c:v>
                </c:pt>
                <c:pt idx="8">
                  <c:v>0.27</c:v>
                </c:pt>
                <c:pt idx="9">
                  <c:v>0.36</c:v>
                </c:pt>
                <c:pt idx="10">
                  <c:v>0.03</c:v>
                </c:pt>
                <c:pt idx="11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50D8-4BA0-8BA4-00A5197F35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%" sourceLinked="0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 smtId="4294967295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zero"/>
    <c:showDLblsOverMax val="1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400" smtId="4294967295"/>
      </a:pPr>
      <a:endParaRPr lang="fi-FI"/>
    </a:p>
  </c:txPr>
  <c:externalData r:id="rId3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baseline="0" smtId="4294967295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Mitä sairauksia sinulla on?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13%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55D4-4230-834A-42A7CF810C0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25%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55D4-4230-834A-42A7CF810C0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23%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55D4-4230-834A-42A7CF810C0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8%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55D4-4230-834A-42A7CF810C00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4%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55D4-4230-834A-42A7CF810C00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53%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55D4-4230-834A-42A7CF810C00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60%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55D4-4230-834A-42A7CF810C00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8%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55D4-4230-834A-42A7CF810C00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/>
                      <a:t>30%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55D4-4230-834A-42A7CF810C00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/>
                      <a:t>8%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55D4-4230-834A-42A7CF810C00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/>
                      <a:t>26%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55D4-4230-834A-42A7CF810C00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/>
                      <a:t>8%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55D4-4230-834A-42A7CF810C0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Sheet1!$C$2:$C$13</c:f>
              <c:strCache>
                <c:ptCount val="12"/>
                <c:pt idx="0">
                  <c:v>sydän- tai verisuonitauti</c:v>
                </c:pt>
                <c:pt idx="1">
                  <c:v>diabetes</c:v>
                </c:pt>
                <c:pt idx="2">
                  <c:v>astma tai allergia</c:v>
                </c:pt>
                <c:pt idx="3">
                  <c:v>krooninen keuhkosairaus</c:v>
                </c:pt>
                <c:pt idx="4">
                  <c:v>syöpäsairaus</c:v>
                </c:pt>
                <c:pt idx="5">
                  <c:v>tuki ja liikuntaelimistön sairaus</c:v>
                </c:pt>
                <c:pt idx="6">
                  <c:v>mielenterveysongelma</c:v>
                </c:pt>
                <c:pt idx="7">
                  <c:v>päihdeongelma</c:v>
                </c:pt>
                <c:pt idx="8">
                  <c:v>joku muu, mikä?</c:v>
                </c:pt>
                <c:pt idx="9">
                  <c:v>Neurologinen sairaus</c:v>
                </c:pt>
                <c:pt idx="10">
                  <c:v>Uniapnea</c:v>
                </c:pt>
                <c:pt idx="11">
                  <c:v>Kilpirauhasen sairaus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0.13</c:v>
                </c:pt>
                <c:pt idx="1">
                  <c:v>0.25</c:v>
                </c:pt>
                <c:pt idx="2">
                  <c:v>0.23</c:v>
                </c:pt>
                <c:pt idx="3">
                  <c:v>0.08</c:v>
                </c:pt>
                <c:pt idx="4">
                  <c:v>0.04</c:v>
                </c:pt>
                <c:pt idx="5">
                  <c:v>0.53</c:v>
                </c:pt>
                <c:pt idx="6">
                  <c:v>0.6</c:v>
                </c:pt>
                <c:pt idx="7">
                  <c:v>0.08</c:v>
                </c:pt>
                <c:pt idx="8">
                  <c:v>0.3</c:v>
                </c:pt>
                <c:pt idx="9">
                  <c:v>0.08</c:v>
                </c:pt>
                <c:pt idx="10">
                  <c:v>0.26</c:v>
                </c:pt>
                <c:pt idx="11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55D4-4230-834A-42A7CF810C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%" sourceLinked="0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 smtId="4294967295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zero"/>
    <c:showDLblsOverMax val="1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400" smtId="4294967295"/>
      </a:pPr>
      <a:endParaRPr lang="fi-FI"/>
    </a:p>
  </c:txPr>
  <c:externalData r:id="rId3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baseline="0" smtId="4294967295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Kuinka kauan sinulla on ollut pitkäiakaissairaus?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4%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92D2-45A1-872E-629D9EDA954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14%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92D2-45A1-872E-629D9EDA954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15%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92D2-45A1-872E-629D9EDA954E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67%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92D2-45A1-872E-629D9EDA954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Sheet1!$C$2:$C$5</c:f>
              <c:strCache>
                <c:ptCount val="4"/>
                <c:pt idx="0">
                  <c:v>vähemmän kuin vuoden</c:v>
                </c:pt>
                <c:pt idx="1">
                  <c:v>1-5 vuotta</c:v>
                </c:pt>
                <c:pt idx="2">
                  <c:v>6-10 vuotta</c:v>
                </c:pt>
                <c:pt idx="3">
                  <c:v>enemmän kuin 10 vuotta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0.04</c:v>
                </c:pt>
                <c:pt idx="1">
                  <c:v>0.14000000000000001</c:v>
                </c:pt>
                <c:pt idx="2">
                  <c:v>0.15</c:v>
                </c:pt>
                <c:pt idx="3">
                  <c:v>0.67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2D2-45A1-872E-629D9EDA95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%" sourceLinked="0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 smtId="4294967295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zero"/>
    <c:showDLblsOverMax val="1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400" smtId="4294967295"/>
      </a:pPr>
      <a:endParaRPr lang="fi-FI"/>
    </a:p>
  </c:txPr>
  <c:externalData r:id="rId3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Eri mieltä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8DC0-488D-B8A8-86C3F694C9E6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8DC0-488D-B8A8-86C3F694C9E6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8DC0-488D-B8A8-86C3F694C9E6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8DC0-488D-B8A8-86C3F694C9E6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8DC0-488D-B8A8-86C3F694C9E6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8DC0-488D-B8A8-86C3F694C9E6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8DC0-488D-B8A8-86C3F694C9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Sheet1!$C$2:$C$9</c:f>
              <c:strCache>
                <c:ptCount val="8"/>
                <c:pt idx="0">
                  <c:v>Olen oppinut asettamaan itselleni tavoitteita aiempaa paremmin.</c:v>
                </c:pt>
                <c:pt idx="1">
                  <c:v>Olen oppinut ongelmanratkaisutaitoja.</c:v>
                </c:pt>
                <c:pt idx="2">
                  <c:v>Olen oppinut käyttämään erilaisia tekniikoita liittyen rentoutumiseen, mielikuvaharjoitteluun, positiiviseen ajatteluun jne.</c:v>
                </c:pt>
                <c:pt idx="3">
                  <c:v>Olen oppinut käsittelemään haasteita, jotka liittyvät arjessa jaksamiseen.</c:v>
                </c:pt>
                <c:pt idx="4">
                  <c:v>Olen oppinut käsittelemään arjen haasteiden aiheuttamia oireita, kuten kipua, väsymystä, vaikeita tunteita jne.</c:v>
                </c:pt>
                <c:pt idx="5">
                  <c:v>Olen oppinut kommunikoimaan paremmin minua hoitavien terveydenhuollon ammattilaisten kanssa. (esim. suun terveydenhuolto, neuvola, työterveys, terveyskeskus)</c:v>
                </c:pt>
                <c:pt idx="6">
                  <c:v>Pystyn keskustelemaan paremmin perheeni ja ystävieni kanssa arjen haasteista.</c:v>
                </c:pt>
                <c:pt idx="7">
                  <c:v>Kiinnitän huomiota säännölliseen ateriarytmiin.</c:v>
                </c:pt>
              </c:strCache>
            </c:strRef>
          </c:cat>
          <c:val>
            <c:numRef>
              <c:f>Sheet1!$D$2:$D$9</c:f>
              <c:numCache>
                <c:formatCode>General</c:formatCode>
                <c:ptCount val="8"/>
                <c:pt idx="0">
                  <c:v>0</c:v>
                </c:pt>
                <c:pt idx="1">
                  <c:v>0.01</c:v>
                </c:pt>
                <c:pt idx="2">
                  <c:v>0.01</c:v>
                </c:pt>
                <c:pt idx="3">
                  <c:v>0.01</c:v>
                </c:pt>
                <c:pt idx="4">
                  <c:v>0.03</c:v>
                </c:pt>
                <c:pt idx="5">
                  <c:v>7.0000000000000007E-2</c:v>
                </c:pt>
                <c:pt idx="6">
                  <c:v>0.06</c:v>
                </c:pt>
                <c:pt idx="7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DC0-488D-B8A8-86C3F694C9E6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Jokseenkin eri mieltä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8DC0-488D-B8A8-86C3F694C9E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8DC0-488D-B8A8-86C3F694C9E6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8DC0-488D-B8A8-86C3F694C9E6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12%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8DC0-488D-B8A8-86C3F694C9E6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26%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8DC0-488D-B8A8-86C3F694C9E6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26%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8DC0-488D-B8A8-86C3F694C9E6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28%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8DC0-488D-B8A8-86C3F694C9E6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13%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0-8DC0-488D-B8A8-86C3F694C9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Sheet1!$C$2:$C$9</c:f>
              <c:strCache>
                <c:ptCount val="8"/>
                <c:pt idx="0">
                  <c:v>Olen oppinut asettamaan itselleni tavoitteita aiempaa paremmin.</c:v>
                </c:pt>
                <c:pt idx="1">
                  <c:v>Olen oppinut ongelmanratkaisutaitoja.</c:v>
                </c:pt>
                <c:pt idx="2">
                  <c:v>Olen oppinut käyttämään erilaisia tekniikoita liittyen rentoutumiseen, mielikuvaharjoitteluun, positiiviseen ajatteluun jne.</c:v>
                </c:pt>
                <c:pt idx="3">
                  <c:v>Olen oppinut käsittelemään haasteita, jotka liittyvät arjessa jaksamiseen.</c:v>
                </c:pt>
                <c:pt idx="4">
                  <c:v>Olen oppinut käsittelemään arjen haasteiden aiheuttamia oireita, kuten kipua, väsymystä, vaikeita tunteita jne.</c:v>
                </c:pt>
                <c:pt idx="5">
                  <c:v>Olen oppinut kommunikoimaan paremmin minua hoitavien terveydenhuollon ammattilaisten kanssa. (esim. suun terveydenhuolto, neuvola, työterveys, terveyskeskus)</c:v>
                </c:pt>
                <c:pt idx="6">
                  <c:v>Pystyn keskustelemaan paremmin perheeni ja ystävieni kanssa arjen haasteista.</c:v>
                </c:pt>
                <c:pt idx="7">
                  <c:v>Kiinnitän huomiota säännölliseen ateriarytmiin.</c:v>
                </c:pt>
              </c:strCache>
            </c:strRef>
          </c:cat>
          <c:val>
            <c:numRef>
              <c:f>Sheet1!$E$2:$E$9</c:f>
              <c:numCache>
                <c:formatCode>General</c:formatCode>
                <c:ptCount val="8"/>
                <c:pt idx="0">
                  <c:v>0.03</c:v>
                </c:pt>
                <c:pt idx="1">
                  <c:v>0.08</c:v>
                </c:pt>
                <c:pt idx="2">
                  <c:v>0.1</c:v>
                </c:pt>
                <c:pt idx="3">
                  <c:v>0.12</c:v>
                </c:pt>
                <c:pt idx="4">
                  <c:v>0.26</c:v>
                </c:pt>
                <c:pt idx="5">
                  <c:v>0.26</c:v>
                </c:pt>
                <c:pt idx="6">
                  <c:v>0.28000000000000003</c:v>
                </c:pt>
                <c:pt idx="7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8DC0-488D-B8A8-86C3F694C9E6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Jokseenkin samaa mieltä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61%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2-8DC0-488D-B8A8-86C3F694C9E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56%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3-8DC0-488D-B8A8-86C3F694C9E6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51%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4-8DC0-488D-B8A8-86C3F694C9E6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52%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5-8DC0-488D-B8A8-86C3F694C9E6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42%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6-8DC0-488D-B8A8-86C3F694C9E6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45%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7-8DC0-488D-B8A8-86C3F694C9E6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39%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8-8DC0-488D-B8A8-86C3F694C9E6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58%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9-8DC0-488D-B8A8-86C3F694C9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Sheet1!$C$2:$C$9</c:f>
              <c:strCache>
                <c:ptCount val="8"/>
                <c:pt idx="0">
                  <c:v>Olen oppinut asettamaan itselleni tavoitteita aiempaa paremmin.</c:v>
                </c:pt>
                <c:pt idx="1">
                  <c:v>Olen oppinut ongelmanratkaisutaitoja.</c:v>
                </c:pt>
                <c:pt idx="2">
                  <c:v>Olen oppinut käyttämään erilaisia tekniikoita liittyen rentoutumiseen, mielikuvaharjoitteluun, positiiviseen ajatteluun jne.</c:v>
                </c:pt>
                <c:pt idx="3">
                  <c:v>Olen oppinut käsittelemään haasteita, jotka liittyvät arjessa jaksamiseen.</c:v>
                </c:pt>
                <c:pt idx="4">
                  <c:v>Olen oppinut käsittelemään arjen haasteiden aiheuttamia oireita, kuten kipua, väsymystä, vaikeita tunteita jne.</c:v>
                </c:pt>
                <c:pt idx="5">
                  <c:v>Olen oppinut kommunikoimaan paremmin minua hoitavien terveydenhuollon ammattilaisten kanssa. (esim. suun terveydenhuolto, neuvola, työterveys, terveyskeskus)</c:v>
                </c:pt>
                <c:pt idx="6">
                  <c:v>Pystyn keskustelemaan paremmin perheeni ja ystävieni kanssa arjen haasteista.</c:v>
                </c:pt>
                <c:pt idx="7">
                  <c:v>Kiinnitän huomiota säännölliseen ateriarytmiin.</c:v>
                </c:pt>
              </c:strCache>
            </c:strRef>
          </c:cat>
          <c:val>
            <c:numRef>
              <c:f>Sheet1!$F$2:$F$9</c:f>
              <c:numCache>
                <c:formatCode>General</c:formatCode>
                <c:ptCount val="8"/>
                <c:pt idx="0">
                  <c:v>0.61</c:v>
                </c:pt>
                <c:pt idx="1">
                  <c:v>0.56000000000000005</c:v>
                </c:pt>
                <c:pt idx="2">
                  <c:v>0.51</c:v>
                </c:pt>
                <c:pt idx="3">
                  <c:v>0.52</c:v>
                </c:pt>
                <c:pt idx="4">
                  <c:v>0.42</c:v>
                </c:pt>
                <c:pt idx="5">
                  <c:v>0.45</c:v>
                </c:pt>
                <c:pt idx="6">
                  <c:v>0.39</c:v>
                </c:pt>
                <c:pt idx="7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8DC0-488D-B8A8-86C3F694C9E6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Samaa mieltä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B-8DC0-488D-B8A8-86C3F694C9E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C-8DC0-488D-B8A8-86C3F694C9E6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38%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D-8DC0-488D-B8A8-86C3F694C9E6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35%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E-8DC0-488D-B8A8-86C3F694C9E6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29%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F-8DC0-488D-B8A8-86C3F694C9E6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22%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20-8DC0-488D-B8A8-86C3F694C9E6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27%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21-8DC0-488D-B8A8-86C3F694C9E6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28%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22-8DC0-488D-B8A8-86C3F694C9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Sheet1!$C$2:$C$9</c:f>
              <c:strCache>
                <c:ptCount val="8"/>
                <c:pt idx="0">
                  <c:v>Olen oppinut asettamaan itselleni tavoitteita aiempaa paremmin.</c:v>
                </c:pt>
                <c:pt idx="1">
                  <c:v>Olen oppinut ongelmanratkaisutaitoja.</c:v>
                </c:pt>
                <c:pt idx="2">
                  <c:v>Olen oppinut käyttämään erilaisia tekniikoita liittyen rentoutumiseen, mielikuvaharjoitteluun, positiiviseen ajatteluun jne.</c:v>
                </c:pt>
                <c:pt idx="3">
                  <c:v>Olen oppinut käsittelemään haasteita, jotka liittyvät arjessa jaksamiseen.</c:v>
                </c:pt>
                <c:pt idx="4">
                  <c:v>Olen oppinut käsittelemään arjen haasteiden aiheuttamia oireita, kuten kipua, väsymystä, vaikeita tunteita jne.</c:v>
                </c:pt>
                <c:pt idx="5">
                  <c:v>Olen oppinut kommunikoimaan paremmin minua hoitavien terveydenhuollon ammattilaisten kanssa. (esim. suun terveydenhuolto, neuvola, työterveys, terveyskeskus)</c:v>
                </c:pt>
                <c:pt idx="6">
                  <c:v>Pystyn keskustelemaan paremmin perheeni ja ystävieni kanssa arjen haasteista.</c:v>
                </c:pt>
                <c:pt idx="7">
                  <c:v>Kiinnitän huomiota säännölliseen ateriarytmiin.</c:v>
                </c:pt>
              </c:strCache>
            </c:strRef>
          </c:cat>
          <c:val>
            <c:numRef>
              <c:f>Sheet1!$G$2:$G$9</c:f>
              <c:numCache>
                <c:formatCode>General</c:formatCode>
                <c:ptCount val="8"/>
                <c:pt idx="0">
                  <c:v>0.36</c:v>
                </c:pt>
                <c:pt idx="1">
                  <c:v>0.35</c:v>
                </c:pt>
                <c:pt idx="2">
                  <c:v>0.38</c:v>
                </c:pt>
                <c:pt idx="3">
                  <c:v>0.35</c:v>
                </c:pt>
                <c:pt idx="4">
                  <c:v>0.28999999999999998</c:v>
                </c:pt>
                <c:pt idx="5">
                  <c:v>0.22</c:v>
                </c:pt>
                <c:pt idx="6">
                  <c:v>0.27</c:v>
                </c:pt>
                <c:pt idx="7">
                  <c:v>0.28000000000000003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3-8DC0-488D-B8A8-86C3F694C9E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t"/>
        <c:numFmt formatCode="0%" sourceLinked="0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 smtId="4294967295">
              <a:solidFill>
                <a:srgbClr val="333333"/>
              </a:solidFill>
              <a:latin typeface="Arial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zero"/>
    <c:showDLblsOverMax val="1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400" smtId="4294967295"/>
      </a:pPr>
      <a:endParaRPr lang="fi-FI"/>
    </a:p>
  </c:txPr>
  <c:externalData r:id="rId3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1 yksipuolisesti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C70C-42DD-8A3D-5DF183A2267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C70C-42DD-8A3D-5DF183A226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Kuinka monipuolisesti söin ennen ryhmää?</c:v>
                </c:pt>
                <c:pt idx="1">
                  <c:v>Kuinka monipuolisesti syön nyt?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0.11</c:v>
                </c:pt>
                <c:pt idx="1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70C-42DD-8A3D-5DF183A2267E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C70C-42DD-8A3D-5DF183A2267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C70C-42DD-8A3D-5DF183A226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Kuinka monipuolisesti söin ennen ryhmää?</c:v>
                </c:pt>
                <c:pt idx="1">
                  <c:v>Kuinka monipuolisesti syön nyt?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0.25</c:v>
                </c:pt>
                <c:pt idx="1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70C-42DD-8A3D-5DF183A2267E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C70C-42DD-8A3D-5DF183A2267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C70C-42DD-8A3D-5DF183A226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Kuinka monipuolisesti söin ennen ryhmää?</c:v>
                </c:pt>
                <c:pt idx="1">
                  <c:v>Kuinka monipuolisesti syön nyt?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0.24</c:v>
                </c:pt>
                <c:pt idx="1">
                  <c:v>0.28000000000000003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70C-42DD-8A3D-5DF183A2267E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C70C-42DD-8A3D-5DF183A2267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C70C-42DD-8A3D-5DF183A226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Kuinka monipuolisesti söin ennen ryhmää?</c:v>
                </c:pt>
                <c:pt idx="1">
                  <c:v>Kuinka monipuolisesti syön nyt?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0.2</c:v>
                </c:pt>
                <c:pt idx="1">
                  <c:v>0.36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C70C-42DD-8A3D-5DF183A2267E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5 monipuolisesti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C70C-42DD-8A3D-5DF183A2267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C70C-42DD-8A3D-5DF183A226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Kuinka monipuolisesti söin ennen ryhmää?</c:v>
                </c:pt>
                <c:pt idx="1">
                  <c:v>Kuinka monipuolisesti syön nyt?</c:v>
                </c:pt>
              </c:strCache>
            </c:strRef>
          </c:cat>
          <c:val>
            <c:numRef>
              <c:f>Sheet1!$H$2:$H$3</c:f>
              <c:numCache>
                <c:formatCode>General</c:formatCode>
                <c:ptCount val="2"/>
                <c:pt idx="0">
                  <c:v>0.2</c:v>
                </c:pt>
                <c:pt idx="1">
                  <c:v>0.22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C70C-42DD-8A3D-5DF183A2267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t"/>
        <c:numFmt formatCode="0%" sourceLinked="0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 smtId="4294967295">
              <a:solidFill>
                <a:srgbClr val="333333"/>
              </a:solidFill>
              <a:latin typeface="Arial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zero"/>
    <c:showDLblsOverMax val="1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400" smtId="4294967295"/>
      </a:pPr>
      <a:endParaRPr lang="fi-FI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168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fi-FI"/>
              <a:t>Missä määrin fyysinen kipu estää Teitä tekemästä päivittäisen elämänne kannalta tarpeellisia asioita?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68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Ei  lainkaan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01A-461C-BC32-54F186A2DDD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301A-461C-BC32-54F186A2DD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0.23</c:v>
                </c:pt>
                <c:pt idx="1">
                  <c:v>0.28000000000000003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01A-461C-BC32-54F186A2DDD9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Vähän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301A-461C-BC32-54F186A2DDD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301A-461C-BC32-54F186A2DD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0.27</c:v>
                </c:pt>
                <c:pt idx="1">
                  <c:v>0.28000000000000003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01A-461C-BC32-54F186A2DDD9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Kohtuullisesti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301A-461C-BC32-54F186A2DDD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301A-461C-BC32-54F186A2DD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0.27</c:v>
                </c:pt>
                <c:pt idx="1">
                  <c:v>0.24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01A-461C-BC32-54F186A2DDD9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Paljon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301A-461C-BC32-54F186A2DDD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301A-461C-BC32-54F186A2DD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0.17</c:v>
                </c:pt>
                <c:pt idx="1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01A-461C-BC32-54F186A2DDD9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Erittäin paljon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301A-461C-BC32-54F186A2DDD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301A-461C-BC32-54F186A2DD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Sheet1!$H$2:$H$3</c:f>
              <c:numCache>
                <c:formatCode>General</c:formatCode>
                <c:ptCount val="2"/>
                <c:pt idx="0">
                  <c:v>0.06</c:v>
                </c:pt>
                <c:pt idx="1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301A-461C-BC32-54F186A2DDD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1"/>
        <c:axPos val="t"/>
        <c:numFmt formatCode="0%" sourceLinked="0"/>
        <c:majorTickMark val="out"/>
        <c:minorTickMark val="none"/>
        <c:tickLblPos val="high"/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zero"/>
    <c:showDLblsOverMax val="1"/>
  </c:chart>
  <c:spPr>
    <a:noFill/>
    <a:ln w="9525" cap="flat" cmpd="sng" algn="ctr">
      <a:noFill/>
      <a:prstDash val="solid"/>
    </a:ln>
    <a:effectLst/>
  </c:spPr>
  <c:txPr>
    <a:bodyPr/>
    <a:lstStyle/>
    <a:p>
      <a:pPr>
        <a:defRPr lang="en-US" sz="1400" b="0" i="0" u="none" strike="noStrike" kern="1200" baseline="0">
          <a:solidFill>
            <a:schemeClr val="tx1"/>
          </a:solidFill>
          <a:latin typeface="+mn-lt"/>
          <a:ea typeface="+mn-ea"/>
          <a:cs typeface="+mn-cs"/>
        </a:defRPr>
      </a:pPr>
      <a:endParaRPr lang="fi-FI"/>
    </a:p>
  </c:txPr>
  <c:externalData r:id="rId3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En syö aamupalaa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E5D5-4BA8-A190-B64DCF651D4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E5D5-4BA8-A190-B64DCF651D4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Kuinka usein söin aamupalan ennen ryhmää?</c:v>
                </c:pt>
                <c:pt idx="1">
                  <c:v>Kuinka usein syön aamupalan nyt?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0.12</c:v>
                </c:pt>
                <c:pt idx="1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5D5-4BA8-A190-B64DCF651D4A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1 tai 2 kertaa viikossa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E5D5-4BA8-A190-B64DCF651D4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E5D5-4BA8-A190-B64DCF651D4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Kuinka usein söin aamupalan ennen ryhmää?</c:v>
                </c:pt>
                <c:pt idx="1">
                  <c:v>Kuinka usein syön aamupalan nyt?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0.08</c:v>
                </c:pt>
                <c:pt idx="1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5D5-4BA8-A190-B64DCF651D4A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3 tai 4 kertaa viikossa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E5D5-4BA8-A190-B64DCF651D4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E5D5-4BA8-A190-B64DCF651D4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Kuinka usein söin aamupalan ennen ryhmää?</c:v>
                </c:pt>
                <c:pt idx="1">
                  <c:v>Kuinka usein syön aamupalan nyt?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0.05</c:v>
                </c:pt>
                <c:pt idx="1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5D5-4BA8-A190-B64DCF651D4A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5 tai 6 kertaa viikossa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E5D5-4BA8-A190-B64DCF651D4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E5D5-4BA8-A190-B64DCF651D4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Kuinka usein söin aamupalan ennen ryhmää?</c:v>
                </c:pt>
                <c:pt idx="1">
                  <c:v>Kuinka usein syön aamupalan nyt?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0.11</c:v>
                </c:pt>
                <c:pt idx="1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E5D5-4BA8-A190-B64DCF651D4A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Joka päivä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64%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E5D5-4BA8-A190-B64DCF651D4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69%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E5D5-4BA8-A190-B64DCF651D4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Kuinka usein söin aamupalan ennen ryhmää?</c:v>
                </c:pt>
                <c:pt idx="1">
                  <c:v>Kuinka usein syön aamupalan nyt?</c:v>
                </c:pt>
              </c:strCache>
            </c:strRef>
          </c:cat>
          <c:val>
            <c:numRef>
              <c:f>Sheet1!$H$2:$H$3</c:f>
              <c:numCache>
                <c:formatCode>General</c:formatCode>
                <c:ptCount val="2"/>
                <c:pt idx="0">
                  <c:v>0.64</c:v>
                </c:pt>
                <c:pt idx="1">
                  <c:v>0.69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E5D5-4BA8-A190-B64DCF651D4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t"/>
        <c:numFmt formatCode="0%" sourceLinked="0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 smtId="4294967295">
              <a:solidFill>
                <a:srgbClr val="333333"/>
              </a:solidFill>
              <a:latin typeface="Arial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zero"/>
    <c:showDLblsOverMax val="1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400" smtId="4294967295"/>
      </a:pPr>
      <a:endParaRPr lang="fi-FI"/>
    </a:p>
  </c:txPr>
  <c:externalData r:id="rId3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Harvemmin kuin kerran viikossa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F7BE-4087-AB19-C9D5508F4DC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F7BE-4087-AB19-C9D5508F4D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Kuinka usein harrastit liikuntaa ennen ryhmää?</c:v>
                </c:pt>
                <c:pt idx="1">
                  <c:v>Kuinka usein harrastat liikuntaa nyt?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0.25</c:v>
                </c:pt>
                <c:pt idx="1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7BE-4087-AB19-C9D5508F4DCF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Kerran viikossa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F7BE-4087-AB19-C9D5508F4DC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F7BE-4087-AB19-C9D5508F4D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Kuinka usein harrastit liikuntaa ennen ryhmää?</c:v>
                </c:pt>
                <c:pt idx="1">
                  <c:v>Kuinka usein harrastat liikuntaa nyt?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0.28000000000000003</c:v>
                </c:pt>
                <c:pt idx="1">
                  <c:v>0.18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7BE-4087-AB19-C9D5508F4DCF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2-3 kertaa viikossa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F7BE-4087-AB19-C9D5508F4DC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43%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F7BE-4087-AB19-C9D5508F4D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Kuinka usein harrastit liikuntaa ennen ryhmää?</c:v>
                </c:pt>
                <c:pt idx="1">
                  <c:v>Kuinka usein harrastat liikuntaa nyt?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0.24</c:v>
                </c:pt>
                <c:pt idx="1">
                  <c:v>0.43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7BE-4087-AB19-C9D5508F4DCF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4 kertaa viikossa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F7BE-4087-AB19-C9D5508F4DC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F7BE-4087-AB19-C9D5508F4D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Kuinka usein harrastit liikuntaa ennen ryhmää?</c:v>
                </c:pt>
                <c:pt idx="1">
                  <c:v>Kuinka usein harrastat liikuntaa nyt?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0.23</c:v>
                </c:pt>
                <c:pt idx="1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F7BE-4087-AB19-C9D5508F4DC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t"/>
        <c:numFmt formatCode="0%" sourceLinked="0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 smtId="4294967295">
              <a:solidFill>
                <a:srgbClr val="333333"/>
              </a:solidFill>
              <a:latin typeface="Arial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zero"/>
    <c:showDLblsOverMax val="1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400" smtId="4294967295"/>
      </a:pPr>
      <a:endParaRPr lang="fi-FI"/>
    </a:p>
  </c:txPr>
  <c:externalData r:id="rId3">
    <c:autoUpdate val="0"/>
  </c:externalData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baseline="0" smtId="4294967295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Kuinka tyytyväinen olit yleisesti ottaen Arkeen Voimaa -ryhmään?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47%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8669-4195-B651-5EF383F835F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45%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8669-4195-B651-5EF383F835F3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5%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8669-4195-B651-5EF383F835F3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8669-4195-B651-5EF383F835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Sheet1!$C$2:$C$5</c:f>
              <c:strCache>
                <c:ptCount val="4"/>
                <c:pt idx="0">
                  <c:v>hyvin tyytyväinen</c:v>
                </c:pt>
                <c:pt idx="1">
                  <c:v>tyytyväinen</c:v>
                </c:pt>
                <c:pt idx="2">
                  <c:v>tyytymätön</c:v>
                </c:pt>
                <c:pt idx="3">
                  <c:v>hyvin tyytymätön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0.47</c:v>
                </c:pt>
                <c:pt idx="1">
                  <c:v>0.45</c:v>
                </c:pt>
                <c:pt idx="2">
                  <c:v>0.05</c:v>
                </c:pt>
                <c:pt idx="3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669-4195-B651-5EF383F835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%" sourceLinked="0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 smtId="4294967295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zero"/>
    <c:showDLblsOverMax val="1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400" smtId="4294967295"/>
      </a:pPr>
      <a:endParaRPr lang="fi-FI"/>
    </a:p>
  </c:txPr>
  <c:externalData r:id="rId3">
    <c:autoUpdate val="0"/>
  </c:externalData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baseline="0" smtId="4294967295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Miksi olit tyytymätön Arkeen Voimaa-ryhmään?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60%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06AD-40CC-BD3E-FCFF4ABD3A1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80%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06AD-40CC-BD3E-FCFF4ABD3A1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20%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06AD-40CC-BD3E-FCFF4ABD3A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Sheet1!$C$2:$C$5</c:f>
              <c:strCache>
                <c:ptCount val="4"/>
                <c:pt idx="0">
                  <c:v>sisältö ei koskettanut minua</c:v>
                </c:pt>
                <c:pt idx="1">
                  <c:v>keskusteluille ei ollut tarpeeksi aikaa</c:v>
                </c:pt>
                <c:pt idx="2">
                  <c:v>ryhmän ilmapiiri oli epämiellyttävä</c:v>
                </c:pt>
                <c:pt idx="3">
                  <c:v>muu syy, mikä?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0.6</c:v>
                </c:pt>
                <c:pt idx="1">
                  <c:v>0.8</c:v>
                </c:pt>
                <c:pt idx="2">
                  <c:v>0</c:v>
                </c:pt>
                <c:pt idx="3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6AD-40CC-BD3E-FCFF4ABD3A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%" sourceLinked="0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 smtId="4294967295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zero"/>
    <c:showDLblsOverMax val="1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400" smtId="4294967295"/>
      </a:pPr>
      <a:endParaRPr lang="fi-FI"/>
    </a:p>
  </c:txPr>
  <c:externalData r:id="rId3">
    <c:autoUpdate val="0"/>
  </c:externalData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baseline="0" smtId="4294967295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Oletko ollut poissa ryhmän kokoontumisista?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31%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E41-4291-8CD0-C1BB927D2C9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13%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BE41-4291-8CD0-C1BB927D2C9B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56%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BE41-4291-8CD0-C1BB927D2C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Sheet1!$C$2:$C$4</c:f>
              <c:strCache>
                <c:ptCount val="3"/>
                <c:pt idx="0">
                  <c:v>kyllä, kerran</c:v>
                </c:pt>
                <c:pt idx="1">
                  <c:v>kyllä, kaksi kertaa</c:v>
                </c:pt>
                <c:pt idx="2">
                  <c:v>en ole ollut poissa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0.31</c:v>
                </c:pt>
                <c:pt idx="1">
                  <c:v>0.13</c:v>
                </c:pt>
                <c:pt idx="2">
                  <c:v>0.56000000000000005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E41-4291-8CD0-C1BB927D2C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%" sourceLinked="0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 smtId="4294967295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zero"/>
    <c:showDLblsOverMax val="1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400" smtId="4294967295"/>
      </a:pPr>
      <a:endParaRPr lang="fi-FI"/>
    </a:p>
  </c:txPr>
  <c:externalData r:id="rId3">
    <c:autoUpdate val="0"/>
  </c:externalData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baseline="0" smtId="4294967295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Mistä syystä olit poissa?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39%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ACE5-486E-A315-2EDD773AEB8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6%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ACE5-486E-A315-2EDD773AEB8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61%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ACE5-486E-A315-2EDD773AEB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Sheet1!$C$2:$C$5</c:f>
              <c:strCache>
                <c:ptCount val="4"/>
                <c:pt idx="0">
                  <c:v>sairaus</c:v>
                </c:pt>
                <c:pt idx="1">
                  <c:v>olin lääkärissä/sairaalassa vastaanotolla</c:v>
                </c:pt>
                <c:pt idx="2">
                  <c:v>taloudelliset syyt</c:v>
                </c:pt>
                <c:pt idx="3">
                  <c:v>muu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0.39</c:v>
                </c:pt>
                <c:pt idx="1">
                  <c:v>0.06</c:v>
                </c:pt>
                <c:pt idx="2">
                  <c:v>0</c:v>
                </c:pt>
                <c:pt idx="3">
                  <c:v>0.61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CE5-486E-A315-2EDD773AEB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%" sourceLinked="0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 smtId="4294967295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zero"/>
    <c:showDLblsOverMax val="1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400" smtId="4294967295"/>
      </a:pPr>
      <a:endParaRPr lang="fi-FI"/>
    </a:p>
  </c:txPr>
  <c:externalData r:id="rId3">
    <c:autoUpdate val="0"/>
  </c:externalData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baseline="0" smtId="4294967295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Mistä sait tiedon Arkeen Voimaa -ryhmästä?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5%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D6C3-462C-9082-ACE7F35F038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23%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D6C3-462C-9082-ACE7F35F038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32%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D6C3-462C-9082-ACE7F35F0388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5%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D6C3-462C-9082-ACE7F35F0388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D6C3-462C-9082-ACE7F35F0388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5%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D6C3-462C-9082-ACE7F35F0388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20%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D6C3-462C-9082-ACE7F35F0388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7%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D6C3-462C-9082-ACE7F35F03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Sheet1!$C$2:$C$9</c:f>
              <c:strCache>
                <c:ptCount val="8"/>
                <c:pt idx="0">
                  <c:v>terveyskeskuksen odotustiloista</c:v>
                </c:pt>
                <c:pt idx="1">
                  <c:v>hoitajalta/lääkäriltä/erityistyöntekijältä</c:v>
                </c:pt>
                <c:pt idx="2">
                  <c:v>Arkeen Voimaa -yhdyshenkilöltä</c:v>
                </c:pt>
                <c:pt idx="3">
                  <c:v>sosiaalipalveluista</c:v>
                </c:pt>
                <c:pt idx="4">
                  <c:v>kaupungin tiedotuksesta</c:v>
                </c:pt>
                <c:pt idx="5">
                  <c:v>ystävän kautta</c:v>
                </c:pt>
                <c:pt idx="6">
                  <c:v>muu</c:v>
                </c:pt>
                <c:pt idx="7">
                  <c:v>mediasta, esim. paikallislehti tai some</c:v>
                </c:pt>
              </c:strCache>
            </c:strRef>
          </c:cat>
          <c:val>
            <c:numRef>
              <c:f>Sheet1!$D$2:$D$9</c:f>
              <c:numCache>
                <c:formatCode>General</c:formatCode>
                <c:ptCount val="8"/>
                <c:pt idx="0">
                  <c:v>0.05</c:v>
                </c:pt>
                <c:pt idx="1">
                  <c:v>0.23</c:v>
                </c:pt>
                <c:pt idx="2">
                  <c:v>0.32</c:v>
                </c:pt>
                <c:pt idx="3">
                  <c:v>0.05</c:v>
                </c:pt>
                <c:pt idx="4">
                  <c:v>0.03</c:v>
                </c:pt>
                <c:pt idx="5">
                  <c:v>0.05</c:v>
                </c:pt>
                <c:pt idx="6">
                  <c:v>0.2</c:v>
                </c:pt>
                <c:pt idx="7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6C3-462C-9082-ACE7F35F03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%" sourceLinked="0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 smtId="4294967295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zero"/>
    <c:showDLblsOverMax val="1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400" smtId="4294967295"/>
      </a:pPr>
      <a:endParaRPr lang="fi-FI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fi-FI"/>
              <a:t>Kuinka paljon tarvitsette lääke- tai muuta hoitoa pystyäksenne toimimaan päivittäisessä elämässänne?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Ei  lainkaan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430F-4B13-9755-48BA9117642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430F-4B13-9755-48BA911764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0.15</c:v>
                </c:pt>
                <c:pt idx="1">
                  <c:v>0.21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30F-4B13-9755-48BA91176421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Vähän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430F-4B13-9755-48BA9117642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430F-4B13-9755-48BA911764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0.18</c:v>
                </c:pt>
                <c:pt idx="1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30F-4B13-9755-48BA91176421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Kohtuullisesti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430F-4B13-9755-48BA9117642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430F-4B13-9755-48BA911764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0.31</c:v>
                </c:pt>
                <c:pt idx="1">
                  <c:v>0.21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30F-4B13-9755-48BA91176421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Paljon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430F-4B13-9755-48BA9117642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430F-4B13-9755-48BA911764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0.24</c:v>
                </c:pt>
                <c:pt idx="1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430F-4B13-9755-48BA91176421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Erittäin paljon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430F-4B13-9755-48BA9117642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430F-4B13-9755-48BA911764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Sheet1!$H$2:$H$3</c:f>
              <c:numCache>
                <c:formatCode>General</c:formatCode>
                <c:ptCount val="2"/>
                <c:pt idx="0">
                  <c:v>0.12</c:v>
                </c:pt>
                <c:pt idx="1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430F-4B13-9755-48BA9117642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1"/>
        <c:axPos val="t"/>
        <c:numFmt formatCode="0%" sourceLinked="0"/>
        <c:majorTickMark val="out"/>
        <c:minorTickMark val="none"/>
        <c:tickLblPos val="high"/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 smtId="4294967295">
              <a:solidFill>
                <a:srgbClr val="333333"/>
              </a:solidFill>
              <a:latin typeface="Arial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zero"/>
    <c:showDLblsOverMax val="1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400" smtId="4294967295"/>
      </a:pPr>
      <a:endParaRPr lang="fi-FI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fi-FI"/>
              <a:t>Kuinka paljon nautitte elämästä?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Ei  lainkaan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829-4401-B351-11D1987B6AB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3829-4401-B351-11D1987B6A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0.03</c:v>
                </c:pt>
                <c:pt idx="1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829-4401-B351-11D1987B6AB9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Vähän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3829-4401-B351-11D1987B6AB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3829-4401-B351-11D1987B6A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0.36</c:v>
                </c:pt>
                <c:pt idx="1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829-4401-B351-11D1987B6AB9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Kohtuullisesti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3829-4401-B351-11D1987B6AB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3829-4401-B351-11D1987B6A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0.3</c:v>
                </c:pt>
                <c:pt idx="1">
                  <c:v>0.32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829-4401-B351-11D1987B6AB9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Paljon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3829-4401-B351-11D1987B6AB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44%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3829-4401-B351-11D1987B6A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0.27</c:v>
                </c:pt>
                <c:pt idx="1">
                  <c:v>0.44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829-4401-B351-11D1987B6AB9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Erittäin paljon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3829-4401-B351-11D1987B6AB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3829-4401-B351-11D1987B6A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Sheet1!$H$2:$H$3</c:f>
              <c:numCache>
                <c:formatCode>General</c:formatCode>
                <c:ptCount val="2"/>
                <c:pt idx="0">
                  <c:v>0.04</c:v>
                </c:pt>
                <c:pt idx="1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3829-4401-B351-11D1987B6AB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1"/>
        <c:axPos val="t"/>
        <c:numFmt formatCode="0%" sourceLinked="0"/>
        <c:majorTickMark val="out"/>
        <c:minorTickMark val="none"/>
        <c:tickLblPos val="high"/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 smtId="4294967295">
              <a:solidFill>
                <a:srgbClr val="333333"/>
              </a:solidFill>
              <a:latin typeface="Arial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zero"/>
    <c:showDLblsOverMax val="1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400" smtId="4294967295"/>
      </a:pPr>
      <a:endParaRPr lang="fi-FI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fi-FI"/>
              <a:t>Missä määrin tunnette, että elämänne on merkityksellistä?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Ei  lainkaan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63E4-49A2-8D95-1D6898E4A34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63E4-49A2-8D95-1D6898E4A3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0.05</c:v>
                </c:pt>
                <c:pt idx="1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3E4-49A2-8D95-1D6898E4A34C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Vähän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63E4-49A2-8D95-1D6898E4A34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63E4-49A2-8D95-1D6898E4A3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0.37</c:v>
                </c:pt>
                <c:pt idx="1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3E4-49A2-8D95-1D6898E4A34C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Kohtuullisesti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63E4-49A2-8D95-1D6898E4A34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63E4-49A2-8D95-1D6898E4A3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0.27</c:v>
                </c:pt>
                <c:pt idx="1">
                  <c:v>0.28000000000000003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3E4-49A2-8D95-1D6898E4A34C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Paljon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63E4-49A2-8D95-1D6898E4A34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63E4-49A2-8D95-1D6898E4A3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0.23</c:v>
                </c:pt>
                <c:pt idx="1">
                  <c:v>0.28000000000000003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63E4-49A2-8D95-1D6898E4A34C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Erittäin paljon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63E4-49A2-8D95-1D6898E4A34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63E4-49A2-8D95-1D6898E4A3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Sheet1!$H$2:$H$3</c:f>
              <c:numCache>
                <c:formatCode>General</c:formatCode>
                <c:ptCount val="2"/>
                <c:pt idx="0">
                  <c:v>0.08</c:v>
                </c:pt>
                <c:pt idx="1">
                  <c:v>0.24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63E4-49A2-8D95-1D6898E4A34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1"/>
        <c:axPos val="t"/>
        <c:numFmt formatCode="0%" sourceLinked="0"/>
        <c:majorTickMark val="out"/>
        <c:minorTickMark val="none"/>
        <c:tickLblPos val="high"/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 smtId="4294967295">
              <a:solidFill>
                <a:srgbClr val="333333"/>
              </a:solidFill>
              <a:latin typeface="Arial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zero"/>
    <c:showDLblsOverMax val="1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400" smtId="4294967295"/>
      </a:pPr>
      <a:endParaRPr lang="fi-FI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fi-FI"/>
              <a:t>Kuinka hyvin pystytte keskittymään asioihin?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En lainkaan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 smtId="4294967295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C40-44BE-B98C-F760C07EBBBF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Vähän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AC40-44BE-B98C-F760C07EBBB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AC40-44BE-B98C-F760C07EBB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0.34</c:v>
                </c:pt>
                <c:pt idx="1">
                  <c:v>0.16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C40-44BE-B98C-F760C07EBBBF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Kohtuullisesti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42%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AC40-44BE-B98C-F760C07EBBB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44%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AC40-44BE-B98C-F760C07EBB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0.42</c:v>
                </c:pt>
                <c:pt idx="1">
                  <c:v>0.44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C40-44BE-B98C-F760C07EBBBF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Hyvin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AC40-44BE-B98C-F760C07EBBB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AC40-44BE-B98C-F760C07EBB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0.23</c:v>
                </c:pt>
                <c:pt idx="1">
                  <c:v>0.36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AC40-44BE-B98C-F760C07EBBBF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Erinomaisesti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AC40-44BE-B98C-F760C07EBBB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AC40-44BE-B98C-F760C07EBB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Sheet1!$H$2:$H$3</c:f>
              <c:numCache>
                <c:formatCode>General</c:formatCode>
                <c:ptCount val="2"/>
                <c:pt idx="0">
                  <c:v>0.01</c:v>
                </c:pt>
                <c:pt idx="1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AC40-44BE-B98C-F760C07EBBB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1"/>
        <c:axPos val="t"/>
        <c:numFmt formatCode="0%" sourceLinked="0"/>
        <c:majorTickMark val="out"/>
        <c:minorTickMark val="none"/>
        <c:tickLblPos val="high"/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 smtId="4294967295">
              <a:solidFill>
                <a:srgbClr val="333333"/>
              </a:solidFill>
              <a:latin typeface="Arial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zero"/>
    <c:showDLblsOverMax val="1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400" smtId="4294967295"/>
      </a:pPr>
      <a:endParaRPr lang="fi-FI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fi-FI"/>
              <a:t>Kuinka turvalliseksi tunnette olonne päivittäisessä elämässänne?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En lainkaan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 smtId="4294967295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4A9-4899-9AF2-50FE0A9CFB12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Vähän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34A9-4899-9AF2-50FE0A9CFB1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34A9-4899-9AF2-50FE0A9CFB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0.11</c:v>
                </c:pt>
                <c:pt idx="1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4A9-4899-9AF2-50FE0A9CFB12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Kohtuullisen turvalliseksi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51%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34A9-4899-9AF2-50FE0A9CFB1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34A9-4899-9AF2-50FE0A9CFB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0.51</c:v>
                </c:pt>
                <c:pt idx="1">
                  <c:v>0.32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4A9-4899-9AF2-50FE0A9CFB12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Hyvin turvalliseksi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34A9-4899-9AF2-50FE0A9CFB1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34A9-4899-9AF2-50FE0A9CFB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0.23</c:v>
                </c:pt>
                <c:pt idx="1">
                  <c:v>0.28000000000000003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4A9-4899-9AF2-50FE0A9CFB12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Erittäin turvalliseksi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34A9-4899-9AF2-50FE0A9CFB1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34A9-4899-9AF2-50FE0A9CFB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Alkukysely</c:v>
                </c:pt>
                <c:pt idx="1">
                  <c:v>Seurantakysely</c:v>
                </c:pt>
              </c:strCache>
            </c:strRef>
          </c:cat>
          <c:val>
            <c:numRef>
              <c:f>Sheet1!$H$2:$H$3</c:f>
              <c:numCache>
                <c:formatCode>General</c:formatCode>
                <c:ptCount val="2"/>
                <c:pt idx="0">
                  <c:v>0.15</c:v>
                </c:pt>
                <c:pt idx="1">
                  <c:v>0.32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34A9-4899-9AF2-50FE0A9CFB1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1"/>
        <c:axPos val="t"/>
        <c:numFmt formatCode="0%" sourceLinked="0"/>
        <c:majorTickMark val="out"/>
        <c:minorTickMark val="none"/>
        <c:tickLblPos val="high"/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 smtId="4294967295">
              <a:solidFill>
                <a:srgbClr val="333333"/>
              </a:solidFill>
              <a:latin typeface="Arial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zero"/>
    <c:showDLblsOverMax val="1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400" smtId="4294967295"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29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3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32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3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4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35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36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37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3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43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4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5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46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9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5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6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7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8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9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0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5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6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7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8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9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0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5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6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07BFFA-CC1C-4358-B095-6A9BCA2F6C77}" type="datetimeFigureOut">
              <a:rPr lang="fi-FI" smtClean="0"/>
              <a:t>10.6.2025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95CC0B-9494-44BA-B783-2FB8650F7E7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33928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7" name="Google Shape;22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>
          <a:extLst>
            <a:ext uri="{FF2B5EF4-FFF2-40B4-BE49-F238E27FC236}">
              <a16:creationId xmlns:a16="http://schemas.microsoft.com/office/drawing/2014/main" id="{C5F9FDB3-01D8-7B18-D0E3-0D9ACAB653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:notes">
            <a:extLst>
              <a:ext uri="{FF2B5EF4-FFF2-40B4-BE49-F238E27FC236}">
                <a16:creationId xmlns:a16="http://schemas.microsoft.com/office/drawing/2014/main" id="{DDDE712D-FFA9-2646-1F9E-5CC23D6F20F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7" name="Google Shape;227;p1:notes">
            <a:extLst>
              <a:ext uri="{FF2B5EF4-FFF2-40B4-BE49-F238E27FC236}">
                <a16:creationId xmlns:a16="http://schemas.microsoft.com/office/drawing/2014/main" id="{CC35B074-7D2C-2CBB-EE9D-B2D8515F54C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616170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>
          <a:extLst>
            <a:ext uri="{FF2B5EF4-FFF2-40B4-BE49-F238E27FC236}">
              <a16:creationId xmlns:a16="http://schemas.microsoft.com/office/drawing/2014/main" id="{EF0B8261-D424-ACB0-92CC-106317BAA1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:notes">
            <a:extLst>
              <a:ext uri="{FF2B5EF4-FFF2-40B4-BE49-F238E27FC236}">
                <a16:creationId xmlns:a16="http://schemas.microsoft.com/office/drawing/2014/main" id="{6BEEEA36-FD9A-1EFD-A37F-00E1DDD11B5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7" name="Google Shape;227;p1:notes">
            <a:extLst>
              <a:ext uri="{FF2B5EF4-FFF2-40B4-BE49-F238E27FC236}">
                <a16:creationId xmlns:a16="http://schemas.microsoft.com/office/drawing/2014/main" id="{08FA09E9-FA91-B011-DAA1-7DF4C1D1563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93646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710408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80987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/>
        <p:txBody>
          <a:bodyPr vert="eaVert"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468436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3 1">
  <p:cSld name="Title slide 3 1">
    <p:bg>
      <p:bgPr>
        <a:noFill/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5"/>
          <p:cNvSpPr/>
          <p:nvPr/>
        </p:nvSpPr>
        <p:spPr>
          <a:xfrm>
            <a:off x="-9167" y="0"/>
            <a:ext cx="8084000" cy="6858000"/>
          </a:xfrm>
          <a:prstGeom prst="rect">
            <a:avLst/>
          </a:prstGeom>
          <a:solidFill>
            <a:srgbClr val="33339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15"/>
          <p:cNvSpPr/>
          <p:nvPr/>
        </p:nvSpPr>
        <p:spPr>
          <a:xfrm>
            <a:off x="8074900" y="300"/>
            <a:ext cx="4117200" cy="6858000"/>
          </a:xfrm>
          <a:prstGeom prst="rect">
            <a:avLst/>
          </a:prstGeom>
          <a:solidFill>
            <a:srgbClr val="FF99CC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" name="Google Shape;12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599695" y="379667"/>
            <a:ext cx="5020536" cy="6098668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15"/>
          <p:cNvSpPr txBox="1">
            <a:spLocks noGrp="1"/>
          </p:cNvSpPr>
          <p:nvPr>
            <p:ph type="ctrTitle"/>
          </p:nvPr>
        </p:nvSpPr>
        <p:spPr>
          <a:xfrm>
            <a:off x="600007" y="992766"/>
            <a:ext cx="5020536" cy="27525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3467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4" name="Google Shape;14;p15"/>
          <p:cNvSpPr txBox="1">
            <a:spLocks noGrp="1"/>
          </p:cNvSpPr>
          <p:nvPr>
            <p:ph type="subTitle" idx="1"/>
          </p:nvPr>
        </p:nvSpPr>
        <p:spPr>
          <a:xfrm>
            <a:off x="600000" y="3778833"/>
            <a:ext cx="5020536" cy="1062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67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15" name="Google Shape;15;p15"/>
          <p:cNvSpPr txBox="1">
            <a:spLocks noGrp="1"/>
          </p:cNvSpPr>
          <p:nvPr>
            <p:ph type="sldNum" idx="12"/>
          </p:nvPr>
        </p:nvSpPr>
        <p:spPr>
          <a:xfrm>
            <a:off x="11390777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pic>
        <p:nvPicPr>
          <p:cNvPr id="16" name="Google Shape;16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9166" y="5931601"/>
            <a:ext cx="3563999" cy="9264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095253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6">
          <p15:clr>
            <a:srgbClr val="FA7B17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93843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297976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2299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5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18802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18070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90216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766950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0901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D0B7A-F5DD-4F40-B4CB-3B2C354B893A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426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8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0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1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2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3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4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5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6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"/>
          <p:cNvSpPr txBox="1">
            <a:spLocks noGrp="1"/>
          </p:cNvSpPr>
          <p:nvPr>
            <p:ph type="ctrTitle"/>
          </p:nvPr>
        </p:nvSpPr>
        <p:spPr>
          <a:xfrm>
            <a:off x="407368" y="1268760"/>
            <a:ext cx="4965335" cy="27368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b" anchorCtr="0">
            <a:normAutofit/>
          </a:bodyPr>
          <a:lstStyle/>
          <a:p>
            <a:r>
              <a:rPr lang="en" dirty="0"/>
              <a:t>Arkeen Voimaa-itsehoitoryhmien vaikutukset</a:t>
            </a:r>
            <a:br>
              <a:rPr lang="en" dirty="0"/>
            </a:br>
            <a:r>
              <a:rPr lang="en" dirty="0"/>
              <a:t>2023-2024</a:t>
            </a:r>
            <a:endParaRPr dirty="0"/>
          </a:p>
        </p:txBody>
      </p:sp>
      <p:sp>
        <p:nvSpPr>
          <p:cNvPr id="230" name="Google Shape;230;p1"/>
          <p:cNvSpPr txBox="1">
            <a:spLocks noGrp="1"/>
          </p:cNvSpPr>
          <p:nvPr>
            <p:ph type="subTitle" idx="1"/>
          </p:nvPr>
        </p:nvSpPr>
        <p:spPr>
          <a:xfrm>
            <a:off x="479376" y="4221088"/>
            <a:ext cx="4965335" cy="10568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0" indent="0"/>
            <a:r>
              <a:rPr lang="en" dirty="0"/>
              <a:t>WHOQOL-BREF</a:t>
            </a:r>
          </a:p>
          <a:p>
            <a:pPr marL="0" indent="0"/>
            <a:r>
              <a:rPr lang="en" dirty="0"/>
              <a:t>Asiakaspalautekysely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12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endParaRPr/>
          </a:p>
        </p:txBody>
      </p:sp>
      <p:sp>
        <p:nvSpPr>
          <p:cNvPr id="3" name="New shape"/>
          <p:cNvSpPr/>
          <p:nvPr/>
        </p:nvSpPr>
        <p:spPr>
          <a:xfrm>
            <a:off x="254000" y="4572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400" b="0" i="0" u="none">
                <a:solidFill>
                  <a:srgbClr val="333333"/>
                </a:solidFill>
                <a:latin typeface="Arial"/>
              </a:rPr>
              <a:t>Number of respondents: 99</a:t>
            </a:r>
          </a:p>
        </p:txBody>
      </p:sp>
      <p:graphicFrame>
        <p:nvGraphicFramePr>
          <p:cNvPr id="4" name="ChartObject"/>
          <p:cNvGraphicFramePr/>
          <p:nvPr>
            <p:extLst>
              <p:ext uri="{D42A27DB-BD31-4B8C-83A1-F6EECF244321}">
                <p14:modId xmlns:p14="http://schemas.microsoft.com/office/powerpoint/2010/main" val="3369844075"/>
              </p:ext>
            </p:extLst>
          </p:nvPr>
        </p:nvGraphicFramePr>
        <p:xfrm>
          <a:off x="254000" y="86106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New shape"/>
          <p:cNvSpPr/>
          <p:nvPr/>
        </p:nvSpPr>
        <p:spPr>
          <a:xfrm>
            <a:off x="7239000" y="63246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Average score</a:t>
            </a:r>
          </a:p>
        </p:txBody>
      </p:sp>
      <p:sp>
        <p:nvSpPr>
          <p:cNvPr id="6" name="New shape"/>
          <p:cNvSpPr/>
          <p:nvPr/>
        </p:nvSpPr>
        <p:spPr>
          <a:xfrm>
            <a:off x="7239000" y="988060"/>
            <a:ext cx="1270000" cy="20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2,9</a:t>
            </a:r>
          </a:p>
        </p:txBody>
      </p:sp>
      <p:sp>
        <p:nvSpPr>
          <p:cNvPr id="7" name="New shape"/>
          <p:cNvSpPr/>
          <p:nvPr/>
        </p:nvSpPr>
        <p:spPr>
          <a:xfrm>
            <a:off x="7239000" y="3020060"/>
            <a:ext cx="1270000" cy="20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3,3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12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endParaRPr/>
          </a:p>
        </p:txBody>
      </p:sp>
      <p:sp>
        <p:nvSpPr>
          <p:cNvPr id="3" name="New shape"/>
          <p:cNvSpPr/>
          <p:nvPr/>
        </p:nvSpPr>
        <p:spPr>
          <a:xfrm>
            <a:off x="254000" y="4572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400" b="0" i="0" u="none">
                <a:solidFill>
                  <a:srgbClr val="333333"/>
                </a:solidFill>
                <a:latin typeface="Arial"/>
              </a:rPr>
              <a:t>Number of respondents: 99</a:t>
            </a:r>
          </a:p>
        </p:txBody>
      </p:sp>
      <p:graphicFrame>
        <p:nvGraphicFramePr>
          <p:cNvPr id="4" name="ChartObject"/>
          <p:cNvGraphicFramePr/>
          <p:nvPr>
            <p:extLst>
              <p:ext uri="{D42A27DB-BD31-4B8C-83A1-F6EECF244321}">
                <p14:modId xmlns:p14="http://schemas.microsoft.com/office/powerpoint/2010/main" val="2687689834"/>
              </p:ext>
            </p:extLst>
          </p:nvPr>
        </p:nvGraphicFramePr>
        <p:xfrm>
          <a:off x="254000" y="870467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12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endParaRPr/>
          </a:p>
        </p:txBody>
      </p:sp>
      <p:sp>
        <p:nvSpPr>
          <p:cNvPr id="3" name="New shape"/>
          <p:cNvSpPr/>
          <p:nvPr/>
        </p:nvSpPr>
        <p:spPr>
          <a:xfrm>
            <a:off x="254000" y="4572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400" b="0" i="0" u="none">
                <a:solidFill>
                  <a:srgbClr val="333333"/>
                </a:solidFill>
                <a:latin typeface="Arial"/>
              </a:rPr>
              <a:t>Number of respondents: 97</a:t>
            </a:r>
          </a:p>
        </p:txBody>
      </p:sp>
      <p:graphicFrame>
        <p:nvGraphicFramePr>
          <p:cNvPr id="4" name="ChartObject"/>
          <p:cNvGraphicFramePr/>
          <p:nvPr>
            <p:extLst>
              <p:ext uri="{D42A27DB-BD31-4B8C-83A1-F6EECF244321}">
                <p14:modId xmlns:p14="http://schemas.microsoft.com/office/powerpoint/2010/main" val="3425963443"/>
              </p:ext>
            </p:extLst>
          </p:nvPr>
        </p:nvGraphicFramePr>
        <p:xfrm>
          <a:off x="254000" y="86106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New shape"/>
          <p:cNvSpPr/>
          <p:nvPr/>
        </p:nvSpPr>
        <p:spPr>
          <a:xfrm>
            <a:off x="7239000" y="63246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Average score</a:t>
            </a:r>
          </a:p>
        </p:txBody>
      </p:sp>
      <p:sp>
        <p:nvSpPr>
          <p:cNvPr id="6" name="New shape"/>
          <p:cNvSpPr/>
          <p:nvPr/>
        </p:nvSpPr>
        <p:spPr>
          <a:xfrm>
            <a:off x="7239000" y="988060"/>
            <a:ext cx="1270000" cy="20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3,5</a:t>
            </a:r>
          </a:p>
        </p:txBody>
      </p:sp>
      <p:sp>
        <p:nvSpPr>
          <p:cNvPr id="7" name="New shape"/>
          <p:cNvSpPr/>
          <p:nvPr/>
        </p:nvSpPr>
        <p:spPr>
          <a:xfrm>
            <a:off x="7239000" y="3020060"/>
            <a:ext cx="1270000" cy="20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3,6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4876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600" b="1" i="0" u="none">
                <a:latin typeface="Arial" pitchFamily="34" charset="0"/>
              </a:rPr>
              <a:t>Seuraavat kysymykset koskevat sitä, missä määrin olette viimeisten kahden viikon aikana kokenut tai voinut tehdä tiettyjä asioita.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93218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400" b="0" i="0" u="none">
                <a:solidFill>
                  <a:srgbClr val="333333"/>
                </a:solidFill>
                <a:latin typeface="Arial"/>
              </a:rPr>
              <a:t>Number of respondents: 98</a:t>
            </a:r>
          </a:p>
        </p:txBody>
      </p:sp>
      <p:graphicFrame>
        <p:nvGraphicFramePr>
          <p:cNvPr id="4" name="ChartObject"/>
          <p:cNvGraphicFramePr/>
          <p:nvPr>
            <p:extLst>
              <p:ext uri="{D42A27DB-BD31-4B8C-83A1-F6EECF244321}">
                <p14:modId xmlns:p14="http://schemas.microsoft.com/office/powerpoint/2010/main" val="2738783343"/>
              </p:ext>
            </p:extLst>
          </p:nvPr>
        </p:nvGraphicFramePr>
        <p:xfrm>
          <a:off x="254000" y="133604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New shape"/>
          <p:cNvSpPr/>
          <p:nvPr/>
        </p:nvSpPr>
        <p:spPr>
          <a:xfrm>
            <a:off x="7239000" y="110744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Average score</a:t>
            </a:r>
          </a:p>
        </p:txBody>
      </p:sp>
      <p:sp>
        <p:nvSpPr>
          <p:cNvPr id="6" name="New shape"/>
          <p:cNvSpPr/>
          <p:nvPr/>
        </p:nvSpPr>
        <p:spPr>
          <a:xfrm>
            <a:off x="7239000" y="1463040"/>
            <a:ext cx="1270000" cy="20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2,8</a:t>
            </a:r>
          </a:p>
        </p:txBody>
      </p:sp>
      <p:sp>
        <p:nvSpPr>
          <p:cNvPr id="7" name="New shape"/>
          <p:cNvSpPr/>
          <p:nvPr/>
        </p:nvSpPr>
        <p:spPr>
          <a:xfrm>
            <a:off x="7239000" y="3495040"/>
            <a:ext cx="1270000" cy="20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3,3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Object"/>
          <p:cNvGraphicFramePr/>
          <p:nvPr>
            <p:extLst>
              <p:ext uri="{D42A27DB-BD31-4B8C-83A1-F6EECF244321}">
                <p14:modId xmlns:p14="http://schemas.microsoft.com/office/powerpoint/2010/main" val="864344238"/>
              </p:ext>
            </p:extLst>
          </p:nvPr>
        </p:nvGraphicFramePr>
        <p:xfrm>
          <a:off x="254000" y="25400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New shape"/>
          <p:cNvSpPr/>
          <p:nvPr/>
        </p:nvSpPr>
        <p:spPr>
          <a:xfrm>
            <a:off x="7239000" y="2540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Average score</a:t>
            </a:r>
          </a:p>
        </p:txBody>
      </p:sp>
      <p:sp>
        <p:nvSpPr>
          <p:cNvPr id="4" name="New shape"/>
          <p:cNvSpPr/>
          <p:nvPr/>
        </p:nvSpPr>
        <p:spPr>
          <a:xfrm>
            <a:off x="7239000" y="381000"/>
            <a:ext cx="1270000" cy="20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2,8</a:t>
            </a:r>
          </a:p>
        </p:txBody>
      </p:sp>
      <p:sp>
        <p:nvSpPr>
          <p:cNvPr id="5" name="New shape"/>
          <p:cNvSpPr/>
          <p:nvPr/>
        </p:nvSpPr>
        <p:spPr>
          <a:xfrm>
            <a:off x="7239000" y="2413000"/>
            <a:ext cx="1270000" cy="20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3,4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Object"/>
          <p:cNvGraphicFramePr/>
          <p:nvPr>
            <p:extLst>
              <p:ext uri="{D42A27DB-BD31-4B8C-83A1-F6EECF244321}">
                <p14:modId xmlns:p14="http://schemas.microsoft.com/office/powerpoint/2010/main" val="3247578422"/>
              </p:ext>
            </p:extLst>
          </p:nvPr>
        </p:nvGraphicFramePr>
        <p:xfrm>
          <a:off x="254000" y="25400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New shape"/>
          <p:cNvSpPr/>
          <p:nvPr/>
        </p:nvSpPr>
        <p:spPr>
          <a:xfrm>
            <a:off x="7239000" y="2540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Average score</a:t>
            </a:r>
          </a:p>
        </p:txBody>
      </p:sp>
      <p:sp>
        <p:nvSpPr>
          <p:cNvPr id="4" name="New shape"/>
          <p:cNvSpPr/>
          <p:nvPr/>
        </p:nvSpPr>
        <p:spPr>
          <a:xfrm>
            <a:off x="7239000" y="381000"/>
            <a:ext cx="1270000" cy="20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3,1</a:t>
            </a:r>
          </a:p>
        </p:txBody>
      </p:sp>
      <p:sp>
        <p:nvSpPr>
          <p:cNvPr id="5" name="New shape"/>
          <p:cNvSpPr/>
          <p:nvPr/>
        </p:nvSpPr>
        <p:spPr>
          <a:xfrm>
            <a:off x="7239000" y="2413000"/>
            <a:ext cx="1270000" cy="20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3,0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Object"/>
          <p:cNvGraphicFramePr/>
          <p:nvPr>
            <p:extLst>
              <p:ext uri="{D42A27DB-BD31-4B8C-83A1-F6EECF244321}">
                <p14:modId xmlns:p14="http://schemas.microsoft.com/office/powerpoint/2010/main" val="4104074111"/>
              </p:ext>
            </p:extLst>
          </p:nvPr>
        </p:nvGraphicFramePr>
        <p:xfrm>
          <a:off x="254000" y="25400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New shape"/>
          <p:cNvSpPr/>
          <p:nvPr/>
        </p:nvSpPr>
        <p:spPr>
          <a:xfrm>
            <a:off x="7239000" y="2540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Average score</a:t>
            </a:r>
          </a:p>
        </p:txBody>
      </p:sp>
      <p:sp>
        <p:nvSpPr>
          <p:cNvPr id="4" name="New shape"/>
          <p:cNvSpPr/>
          <p:nvPr/>
        </p:nvSpPr>
        <p:spPr>
          <a:xfrm>
            <a:off x="7239000" y="381000"/>
            <a:ext cx="1270000" cy="20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3,7</a:t>
            </a:r>
          </a:p>
        </p:txBody>
      </p:sp>
      <p:sp>
        <p:nvSpPr>
          <p:cNvPr id="5" name="New shape"/>
          <p:cNvSpPr/>
          <p:nvPr/>
        </p:nvSpPr>
        <p:spPr>
          <a:xfrm>
            <a:off x="7239000" y="2413000"/>
            <a:ext cx="1270000" cy="20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4,0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Object"/>
          <p:cNvGraphicFramePr/>
          <p:nvPr>
            <p:extLst>
              <p:ext uri="{D42A27DB-BD31-4B8C-83A1-F6EECF244321}">
                <p14:modId xmlns:p14="http://schemas.microsoft.com/office/powerpoint/2010/main" val="782808096"/>
              </p:ext>
            </p:extLst>
          </p:nvPr>
        </p:nvGraphicFramePr>
        <p:xfrm>
          <a:off x="254000" y="25400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New shape"/>
          <p:cNvSpPr/>
          <p:nvPr/>
        </p:nvSpPr>
        <p:spPr>
          <a:xfrm>
            <a:off x="7239000" y="2540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Average score</a:t>
            </a:r>
          </a:p>
        </p:txBody>
      </p:sp>
      <p:sp>
        <p:nvSpPr>
          <p:cNvPr id="4" name="New shape"/>
          <p:cNvSpPr/>
          <p:nvPr/>
        </p:nvSpPr>
        <p:spPr>
          <a:xfrm>
            <a:off x="7239000" y="381000"/>
            <a:ext cx="1270000" cy="20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3,4</a:t>
            </a:r>
          </a:p>
        </p:txBody>
      </p:sp>
      <p:sp>
        <p:nvSpPr>
          <p:cNvPr id="5" name="New shape"/>
          <p:cNvSpPr/>
          <p:nvPr/>
        </p:nvSpPr>
        <p:spPr>
          <a:xfrm>
            <a:off x="7239000" y="2413000"/>
            <a:ext cx="1270000" cy="20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3,6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12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endParaRPr/>
          </a:p>
        </p:txBody>
      </p:sp>
      <p:sp>
        <p:nvSpPr>
          <p:cNvPr id="3" name="New shape"/>
          <p:cNvSpPr/>
          <p:nvPr/>
        </p:nvSpPr>
        <p:spPr>
          <a:xfrm>
            <a:off x="254000" y="4572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400" b="0" i="0" u="none">
                <a:solidFill>
                  <a:srgbClr val="333333"/>
                </a:solidFill>
                <a:latin typeface="Arial"/>
              </a:rPr>
              <a:t>Number of respondents: 98</a:t>
            </a:r>
          </a:p>
        </p:txBody>
      </p:sp>
      <p:graphicFrame>
        <p:nvGraphicFramePr>
          <p:cNvPr id="4" name="ChartObject"/>
          <p:cNvGraphicFramePr/>
          <p:nvPr>
            <p:extLst>
              <p:ext uri="{D42A27DB-BD31-4B8C-83A1-F6EECF244321}">
                <p14:modId xmlns:p14="http://schemas.microsoft.com/office/powerpoint/2010/main" val="2588023612"/>
              </p:ext>
            </p:extLst>
          </p:nvPr>
        </p:nvGraphicFramePr>
        <p:xfrm>
          <a:off x="254000" y="86106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New shape"/>
          <p:cNvSpPr/>
          <p:nvPr/>
        </p:nvSpPr>
        <p:spPr>
          <a:xfrm>
            <a:off x="7239000" y="63246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Average score</a:t>
            </a:r>
          </a:p>
        </p:txBody>
      </p:sp>
      <p:sp>
        <p:nvSpPr>
          <p:cNvPr id="6" name="New shape"/>
          <p:cNvSpPr/>
          <p:nvPr/>
        </p:nvSpPr>
        <p:spPr>
          <a:xfrm>
            <a:off x="7239000" y="988060"/>
            <a:ext cx="1270000" cy="20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3,2</a:t>
            </a:r>
          </a:p>
        </p:txBody>
      </p:sp>
      <p:sp>
        <p:nvSpPr>
          <p:cNvPr id="7" name="New shape"/>
          <p:cNvSpPr/>
          <p:nvPr/>
        </p:nvSpPr>
        <p:spPr>
          <a:xfrm>
            <a:off x="7239000" y="3020060"/>
            <a:ext cx="1270000" cy="20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3,3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4876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600" b="1" i="0" u="none">
                <a:latin typeface="Arial" pitchFamily="34" charset="0"/>
              </a:rPr>
              <a:t>Seuraavissa kysymyksissä Teitä pyydetään kertomaan, kuinka tyytyväinen olette ollut viimeisten kahden viikon aikana erilaisiin asioihin elämässänne.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93218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400" b="0" i="0" u="none">
                <a:solidFill>
                  <a:srgbClr val="333333"/>
                </a:solidFill>
                <a:latin typeface="Arial"/>
              </a:rPr>
              <a:t>Number of respondents: 97</a:t>
            </a:r>
          </a:p>
        </p:txBody>
      </p:sp>
      <p:graphicFrame>
        <p:nvGraphicFramePr>
          <p:cNvPr id="4" name="ChartObject"/>
          <p:cNvGraphicFramePr/>
          <p:nvPr>
            <p:extLst>
              <p:ext uri="{D42A27DB-BD31-4B8C-83A1-F6EECF244321}">
                <p14:modId xmlns:p14="http://schemas.microsoft.com/office/powerpoint/2010/main" val="1667697689"/>
              </p:ext>
            </p:extLst>
          </p:nvPr>
        </p:nvGraphicFramePr>
        <p:xfrm>
          <a:off x="254000" y="133604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New shape"/>
          <p:cNvSpPr/>
          <p:nvPr/>
        </p:nvSpPr>
        <p:spPr>
          <a:xfrm>
            <a:off x="7239000" y="110744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Average score</a:t>
            </a:r>
          </a:p>
        </p:txBody>
      </p:sp>
      <p:sp>
        <p:nvSpPr>
          <p:cNvPr id="6" name="New shape"/>
          <p:cNvSpPr/>
          <p:nvPr/>
        </p:nvSpPr>
        <p:spPr>
          <a:xfrm>
            <a:off x="7239000" y="1463040"/>
            <a:ext cx="1270000" cy="20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3,0</a:t>
            </a:r>
          </a:p>
        </p:txBody>
      </p:sp>
      <p:sp>
        <p:nvSpPr>
          <p:cNvPr id="7" name="New shape"/>
          <p:cNvSpPr/>
          <p:nvPr/>
        </p:nvSpPr>
        <p:spPr>
          <a:xfrm>
            <a:off x="7239000" y="3495040"/>
            <a:ext cx="1270000" cy="20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3,3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>
          <a:extLst>
            <a:ext uri="{FF2B5EF4-FFF2-40B4-BE49-F238E27FC236}">
              <a16:creationId xmlns:a16="http://schemas.microsoft.com/office/drawing/2014/main" id="{663A4A75-C2F8-F031-8F4F-44771AC5B1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">
            <a:extLst>
              <a:ext uri="{FF2B5EF4-FFF2-40B4-BE49-F238E27FC236}">
                <a16:creationId xmlns:a16="http://schemas.microsoft.com/office/drawing/2014/main" id="{CAF62F8F-38E5-E7DC-DB3C-0D2A7B112641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407368" y="1268760"/>
            <a:ext cx="4965335" cy="27368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b" anchorCtr="0">
            <a:normAutofit/>
          </a:bodyPr>
          <a:lstStyle/>
          <a:p>
            <a:r>
              <a:rPr lang="en" dirty="0"/>
              <a:t>WHOQOL-BREF</a:t>
            </a:r>
            <a:br>
              <a:rPr lang="en" dirty="0"/>
            </a:b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336609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Object"/>
          <p:cNvGraphicFramePr/>
          <p:nvPr>
            <p:extLst>
              <p:ext uri="{D42A27DB-BD31-4B8C-83A1-F6EECF244321}">
                <p14:modId xmlns:p14="http://schemas.microsoft.com/office/powerpoint/2010/main" val="1388842674"/>
              </p:ext>
            </p:extLst>
          </p:nvPr>
        </p:nvGraphicFramePr>
        <p:xfrm>
          <a:off x="254000" y="25400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New shape"/>
          <p:cNvSpPr/>
          <p:nvPr/>
        </p:nvSpPr>
        <p:spPr>
          <a:xfrm>
            <a:off x="7239000" y="2540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Average score</a:t>
            </a:r>
          </a:p>
        </p:txBody>
      </p:sp>
      <p:sp>
        <p:nvSpPr>
          <p:cNvPr id="4" name="New shape"/>
          <p:cNvSpPr/>
          <p:nvPr/>
        </p:nvSpPr>
        <p:spPr>
          <a:xfrm>
            <a:off x="7239000" y="381000"/>
            <a:ext cx="1270000" cy="20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3,0</a:t>
            </a:r>
          </a:p>
        </p:txBody>
      </p:sp>
      <p:sp>
        <p:nvSpPr>
          <p:cNvPr id="5" name="New shape"/>
          <p:cNvSpPr/>
          <p:nvPr/>
        </p:nvSpPr>
        <p:spPr>
          <a:xfrm>
            <a:off x="7239000" y="2413000"/>
            <a:ext cx="1270000" cy="20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3,5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Object"/>
          <p:cNvGraphicFramePr/>
          <p:nvPr>
            <p:extLst>
              <p:ext uri="{D42A27DB-BD31-4B8C-83A1-F6EECF244321}">
                <p14:modId xmlns:p14="http://schemas.microsoft.com/office/powerpoint/2010/main" val="1939333227"/>
              </p:ext>
            </p:extLst>
          </p:nvPr>
        </p:nvGraphicFramePr>
        <p:xfrm>
          <a:off x="254000" y="25400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New shape"/>
          <p:cNvSpPr/>
          <p:nvPr/>
        </p:nvSpPr>
        <p:spPr>
          <a:xfrm>
            <a:off x="7239000" y="2540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Average score</a:t>
            </a:r>
          </a:p>
        </p:txBody>
      </p:sp>
      <p:sp>
        <p:nvSpPr>
          <p:cNvPr id="4" name="New shape"/>
          <p:cNvSpPr/>
          <p:nvPr/>
        </p:nvSpPr>
        <p:spPr>
          <a:xfrm>
            <a:off x="7239000" y="381000"/>
            <a:ext cx="1270000" cy="20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2,6</a:t>
            </a:r>
          </a:p>
        </p:txBody>
      </p:sp>
      <p:sp>
        <p:nvSpPr>
          <p:cNvPr id="5" name="New shape"/>
          <p:cNvSpPr/>
          <p:nvPr/>
        </p:nvSpPr>
        <p:spPr>
          <a:xfrm>
            <a:off x="7239000" y="2413000"/>
            <a:ext cx="1270000" cy="20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3,0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Object"/>
          <p:cNvGraphicFramePr/>
          <p:nvPr>
            <p:extLst>
              <p:ext uri="{D42A27DB-BD31-4B8C-83A1-F6EECF244321}">
                <p14:modId xmlns:p14="http://schemas.microsoft.com/office/powerpoint/2010/main" val="1771150579"/>
              </p:ext>
            </p:extLst>
          </p:nvPr>
        </p:nvGraphicFramePr>
        <p:xfrm>
          <a:off x="254000" y="25400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New shape"/>
          <p:cNvSpPr/>
          <p:nvPr/>
        </p:nvSpPr>
        <p:spPr>
          <a:xfrm>
            <a:off x="7239000" y="2540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Average score</a:t>
            </a:r>
          </a:p>
        </p:txBody>
      </p:sp>
      <p:sp>
        <p:nvSpPr>
          <p:cNvPr id="4" name="New shape"/>
          <p:cNvSpPr/>
          <p:nvPr/>
        </p:nvSpPr>
        <p:spPr>
          <a:xfrm>
            <a:off x="7239000" y="381000"/>
            <a:ext cx="1270000" cy="20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3,0</a:t>
            </a:r>
          </a:p>
        </p:txBody>
      </p:sp>
      <p:sp>
        <p:nvSpPr>
          <p:cNvPr id="5" name="New shape"/>
          <p:cNvSpPr/>
          <p:nvPr/>
        </p:nvSpPr>
        <p:spPr>
          <a:xfrm>
            <a:off x="7239000" y="2413000"/>
            <a:ext cx="1270000" cy="20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3,5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Object"/>
          <p:cNvGraphicFramePr/>
          <p:nvPr>
            <p:extLst>
              <p:ext uri="{D42A27DB-BD31-4B8C-83A1-F6EECF244321}">
                <p14:modId xmlns:p14="http://schemas.microsoft.com/office/powerpoint/2010/main" val="3221097088"/>
              </p:ext>
            </p:extLst>
          </p:nvPr>
        </p:nvGraphicFramePr>
        <p:xfrm>
          <a:off x="254000" y="25400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New shape"/>
          <p:cNvSpPr/>
          <p:nvPr/>
        </p:nvSpPr>
        <p:spPr>
          <a:xfrm>
            <a:off x="7239000" y="2540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Average score</a:t>
            </a:r>
          </a:p>
        </p:txBody>
      </p:sp>
      <p:sp>
        <p:nvSpPr>
          <p:cNvPr id="4" name="New shape"/>
          <p:cNvSpPr/>
          <p:nvPr/>
        </p:nvSpPr>
        <p:spPr>
          <a:xfrm>
            <a:off x="7239000" y="381000"/>
            <a:ext cx="1270000" cy="20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3,3</a:t>
            </a:r>
          </a:p>
        </p:txBody>
      </p:sp>
      <p:sp>
        <p:nvSpPr>
          <p:cNvPr id="5" name="New shape"/>
          <p:cNvSpPr/>
          <p:nvPr/>
        </p:nvSpPr>
        <p:spPr>
          <a:xfrm>
            <a:off x="7239000" y="2413000"/>
            <a:ext cx="1270000" cy="20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3,4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Object"/>
          <p:cNvGraphicFramePr/>
          <p:nvPr>
            <p:extLst>
              <p:ext uri="{D42A27DB-BD31-4B8C-83A1-F6EECF244321}">
                <p14:modId xmlns:p14="http://schemas.microsoft.com/office/powerpoint/2010/main" val="779864366"/>
              </p:ext>
            </p:extLst>
          </p:nvPr>
        </p:nvGraphicFramePr>
        <p:xfrm>
          <a:off x="254000" y="25400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New shape"/>
          <p:cNvSpPr/>
          <p:nvPr/>
        </p:nvSpPr>
        <p:spPr>
          <a:xfrm>
            <a:off x="7239000" y="2540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Average score</a:t>
            </a:r>
          </a:p>
        </p:txBody>
      </p:sp>
      <p:sp>
        <p:nvSpPr>
          <p:cNvPr id="4" name="New shape"/>
          <p:cNvSpPr/>
          <p:nvPr/>
        </p:nvSpPr>
        <p:spPr>
          <a:xfrm>
            <a:off x="7239000" y="381000"/>
            <a:ext cx="1270000" cy="20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2,7</a:t>
            </a:r>
          </a:p>
        </p:txBody>
      </p:sp>
      <p:sp>
        <p:nvSpPr>
          <p:cNvPr id="5" name="New shape"/>
          <p:cNvSpPr/>
          <p:nvPr/>
        </p:nvSpPr>
        <p:spPr>
          <a:xfrm>
            <a:off x="7239000" y="2413000"/>
            <a:ext cx="1270000" cy="20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3,1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Object"/>
          <p:cNvGraphicFramePr/>
          <p:nvPr>
            <p:extLst>
              <p:ext uri="{D42A27DB-BD31-4B8C-83A1-F6EECF244321}">
                <p14:modId xmlns:p14="http://schemas.microsoft.com/office/powerpoint/2010/main" val="1019422473"/>
              </p:ext>
            </p:extLst>
          </p:nvPr>
        </p:nvGraphicFramePr>
        <p:xfrm>
          <a:off x="254000" y="25400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New shape"/>
          <p:cNvSpPr/>
          <p:nvPr/>
        </p:nvSpPr>
        <p:spPr>
          <a:xfrm>
            <a:off x="7239000" y="2540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Average score</a:t>
            </a:r>
          </a:p>
        </p:txBody>
      </p:sp>
      <p:sp>
        <p:nvSpPr>
          <p:cNvPr id="4" name="New shape"/>
          <p:cNvSpPr/>
          <p:nvPr/>
        </p:nvSpPr>
        <p:spPr>
          <a:xfrm>
            <a:off x="7239000" y="381000"/>
            <a:ext cx="1270000" cy="20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3,6</a:t>
            </a:r>
          </a:p>
        </p:txBody>
      </p:sp>
      <p:sp>
        <p:nvSpPr>
          <p:cNvPr id="5" name="New shape"/>
          <p:cNvSpPr/>
          <p:nvPr/>
        </p:nvSpPr>
        <p:spPr>
          <a:xfrm>
            <a:off x="7239000" y="2413000"/>
            <a:ext cx="1270000" cy="20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3,6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Object"/>
          <p:cNvGraphicFramePr/>
          <p:nvPr>
            <p:extLst>
              <p:ext uri="{D42A27DB-BD31-4B8C-83A1-F6EECF244321}">
                <p14:modId xmlns:p14="http://schemas.microsoft.com/office/powerpoint/2010/main" val="1305823116"/>
              </p:ext>
            </p:extLst>
          </p:nvPr>
        </p:nvGraphicFramePr>
        <p:xfrm>
          <a:off x="254000" y="25400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New shape"/>
          <p:cNvSpPr/>
          <p:nvPr/>
        </p:nvSpPr>
        <p:spPr>
          <a:xfrm>
            <a:off x="7239000" y="2540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Average score</a:t>
            </a:r>
          </a:p>
        </p:txBody>
      </p:sp>
      <p:sp>
        <p:nvSpPr>
          <p:cNvPr id="4" name="New shape"/>
          <p:cNvSpPr/>
          <p:nvPr/>
        </p:nvSpPr>
        <p:spPr>
          <a:xfrm>
            <a:off x="7239000" y="381000"/>
            <a:ext cx="1270000" cy="20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3,8</a:t>
            </a:r>
          </a:p>
        </p:txBody>
      </p:sp>
      <p:sp>
        <p:nvSpPr>
          <p:cNvPr id="5" name="New shape"/>
          <p:cNvSpPr/>
          <p:nvPr/>
        </p:nvSpPr>
        <p:spPr>
          <a:xfrm>
            <a:off x="7239000" y="2413000"/>
            <a:ext cx="1270000" cy="20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3,7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Object"/>
          <p:cNvGraphicFramePr/>
          <p:nvPr>
            <p:extLst>
              <p:ext uri="{D42A27DB-BD31-4B8C-83A1-F6EECF244321}">
                <p14:modId xmlns:p14="http://schemas.microsoft.com/office/powerpoint/2010/main" val="2496093372"/>
              </p:ext>
            </p:extLst>
          </p:nvPr>
        </p:nvGraphicFramePr>
        <p:xfrm>
          <a:off x="254000" y="25400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New shape"/>
          <p:cNvSpPr/>
          <p:nvPr/>
        </p:nvSpPr>
        <p:spPr>
          <a:xfrm>
            <a:off x="7239000" y="2540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Average score</a:t>
            </a:r>
          </a:p>
        </p:txBody>
      </p:sp>
      <p:sp>
        <p:nvSpPr>
          <p:cNvPr id="4" name="New shape"/>
          <p:cNvSpPr/>
          <p:nvPr/>
        </p:nvSpPr>
        <p:spPr>
          <a:xfrm>
            <a:off x="7239000" y="381000"/>
            <a:ext cx="1270000" cy="20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3,5</a:t>
            </a:r>
          </a:p>
        </p:txBody>
      </p:sp>
      <p:sp>
        <p:nvSpPr>
          <p:cNvPr id="5" name="New shape"/>
          <p:cNvSpPr/>
          <p:nvPr/>
        </p:nvSpPr>
        <p:spPr>
          <a:xfrm>
            <a:off x="7239000" y="2413000"/>
            <a:ext cx="1270000" cy="20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3,5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Object"/>
          <p:cNvGraphicFramePr/>
          <p:nvPr>
            <p:extLst>
              <p:ext uri="{D42A27DB-BD31-4B8C-83A1-F6EECF244321}">
                <p14:modId xmlns:p14="http://schemas.microsoft.com/office/powerpoint/2010/main" val="2598187247"/>
              </p:ext>
            </p:extLst>
          </p:nvPr>
        </p:nvGraphicFramePr>
        <p:xfrm>
          <a:off x="254000" y="25400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New shape"/>
          <p:cNvSpPr/>
          <p:nvPr/>
        </p:nvSpPr>
        <p:spPr>
          <a:xfrm>
            <a:off x="7239000" y="2540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Average score</a:t>
            </a:r>
          </a:p>
        </p:txBody>
      </p:sp>
      <p:sp>
        <p:nvSpPr>
          <p:cNvPr id="4" name="New shape"/>
          <p:cNvSpPr/>
          <p:nvPr/>
        </p:nvSpPr>
        <p:spPr>
          <a:xfrm>
            <a:off x="7239000" y="381000"/>
            <a:ext cx="1270000" cy="20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3,3</a:t>
            </a:r>
          </a:p>
        </p:txBody>
      </p:sp>
      <p:sp>
        <p:nvSpPr>
          <p:cNvPr id="5" name="New shape"/>
          <p:cNvSpPr/>
          <p:nvPr/>
        </p:nvSpPr>
        <p:spPr>
          <a:xfrm>
            <a:off x="7239000" y="2413000"/>
            <a:ext cx="1270000" cy="20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3,4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12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endParaRPr/>
          </a:p>
        </p:txBody>
      </p:sp>
      <p:sp>
        <p:nvSpPr>
          <p:cNvPr id="3" name="New shape"/>
          <p:cNvSpPr/>
          <p:nvPr/>
        </p:nvSpPr>
        <p:spPr>
          <a:xfrm>
            <a:off x="254000" y="4572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400" b="0" i="0" u="none">
                <a:solidFill>
                  <a:srgbClr val="333333"/>
                </a:solidFill>
                <a:latin typeface="Arial"/>
              </a:rPr>
              <a:t>Number of respondents: 97</a:t>
            </a:r>
          </a:p>
        </p:txBody>
      </p:sp>
      <p:graphicFrame>
        <p:nvGraphicFramePr>
          <p:cNvPr id="4" name="ChartObject"/>
          <p:cNvGraphicFramePr/>
          <p:nvPr>
            <p:extLst>
              <p:ext uri="{D42A27DB-BD31-4B8C-83A1-F6EECF244321}">
                <p14:modId xmlns:p14="http://schemas.microsoft.com/office/powerpoint/2010/main" val="1737337284"/>
              </p:ext>
            </p:extLst>
          </p:nvPr>
        </p:nvGraphicFramePr>
        <p:xfrm>
          <a:off x="254000" y="86106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New shape"/>
          <p:cNvSpPr/>
          <p:nvPr/>
        </p:nvSpPr>
        <p:spPr>
          <a:xfrm>
            <a:off x="7239000" y="63246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Average score</a:t>
            </a:r>
          </a:p>
        </p:txBody>
      </p:sp>
      <p:sp>
        <p:nvSpPr>
          <p:cNvPr id="6" name="New shape"/>
          <p:cNvSpPr/>
          <p:nvPr/>
        </p:nvSpPr>
        <p:spPr>
          <a:xfrm>
            <a:off x="7239000" y="988060"/>
            <a:ext cx="1270000" cy="20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3,2</a:t>
            </a:r>
          </a:p>
        </p:txBody>
      </p:sp>
      <p:sp>
        <p:nvSpPr>
          <p:cNvPr id="7" name="New shape"/>
          <p:cNvSpPr/>
          <p:nvPr/>
        </p:nvSpPr>
        <p:spPr>
          <a:xfrm>
            <a:off x="7239000" y="3020060"/>
            <a:ext cx="1270000" cy="20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2,8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43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600" b="1" i="0" u="none">
                <a:latin typeface="Arial" pitchFamily="34" charset="0"/>
              </a:rPr>
              <a:t>Minä vuonna ryhmä oli?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8834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400" b="0" i="0" u="none">
                <a:solidFill>
                  <a:srgbClr val="333333"/>
                </a:solidFill>
                <a:latin typeface="Arial"/>
              </a:rPr>
              <a:t>Number of respondents: 99</a:t>
            </a:r>
          </a:p>
        </p:txBody>
      </p:sp>
      <p:graphicFrame>
        <p:nvGraphicFramePr>
          <p:cNvPr id="4" name="ChartObject"/>
          <p:cNvGraphicFramePr/>
          <p:nvPr>
            <p:extLst>
              <p:ext uri="{D42A27DB-BD31-4B8C-83A1-F6EECF244321}">
                <p14:modId xmlns:p14="http://schemas.microsoft.com/office/powerpoint/2010/main" val="3327717307"/>
              </p:ext>
            </p:extLst>
          </p:nvPr>
        </p:nvGraphicFramePr>
        <p:xfrm>
          <a:off x="254000" y="109220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>
          <a:extLst>
            <a:ext uri="{FF2B5EF4-FFF2-40B4-BE49-F238E27FC236}">
              <a16:creationId xmlns:a16="http://schemas.microsoft.com/office/drawing/2014/main" id="{6A7580E8-3BCC-0A1C-81B9-624A3F8772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">
            <a:extLst>
              <a:ext uri="{FF2B5EF4-FFF2-40B4-BE49-F238E27FC236}">
                <a16:creationId xmlns:a16="http://schemas.microsoft.com/office/drawing/2014/main" id="{67E1BE95-6C00-AB23-BBB8-475423CD99C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407368" y="1268760"/>
            <a:ext cx="4965335" cy="27368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b" anchorCtr="0">
            <a:normAutofit/>
          </a:bodyPr>
          <a:lstStyle/>
          <a:p>
            <a:r>
              <a:rPr lang="en" dirty="0"/>
              <a:t>Asiakaspalautekysely</a:t>
            </a:r>
            <a:br>
              <a:rPr lang="en" dirty="0"/>
            </a:b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326523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43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600" b="1" i="0" u="none">
                <a:latin typeface="Arial" pitchFamily="34" charset="0"/>
              </a:rPr>
              <a:t>Minä vuonna ryhmä oli?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8834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400" b="0" i="0" u="none">
                <a:solidFill>
                  <a:srgbClr val="333333"/>
                </a:solidFill>
                <a:latin typeface="Arial"/>
              </a:rPr>
              <a:t>Vastaajien määrä: 76</a:t>
            </a:r>
          </a:p>
        </p:txBody>
      </p:sp>
      <p:graphicFrame>
        <p:nvGraphicFramePr>
          <p:cNvPr id="4" name="ChartObject"/>
          <p:cNvGraphicFramePr/>
          <p:nvPr>
            <p:extLst>
              <p:ext uri="{D42A27DB-BD31-4B8C-83A1-F6EECF244321}">
                <p14:modId xmlns:p14="http://schemas.microsoft.com/office/powerpoint/2010/main" val="579899767"/>
              </p:ext>
            </p:extLst>
          </p:nvPr>
        </p:nvGraphicFramePr>
        <p:xfrm>
          <a:off x="254000" y="109220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43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600" b="1" i="0" u="none">
                <a:latin typeface="Arial" pitchFamily="34" charset="0"/>
              </a:rPr>
              <a:t>Oletko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8834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400" b="0" i="0" u="none">
                <a:solidFill>
                  <a:srgbClr val="333333"/>
                </a:solidFill>
                <a:latin typeface="Arial"/>
              </a:rPr>
              <a:t>Vastaajien määrä: 76</a:t>
            </a:r>
          </a:p>
        </p:txBody>
      </p:sp>
      <p:graphicFrame>
        <p:nvGraphicFramePr>
          <p:cNvPr id="4" name="ChartObject"/>
          <p:cNvGraphicFramePr/>
          <p:nvPr>
            <p:extLst>
              <p:ext uri="{D42A27DB-BD31-4B8C-83A1-F6EECF244321}">
                <p14:modId xmlns:p14="http://schemas.microsoft.com/office/powerpoint/2010/main" val="4165335205"/>
              </p:ext>
            </p:extLst>
          </p:nvPr>
        </p:nvGraphicFramePr>
        <p:xfrm>
          <a:off x="254000" y="109220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43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600" b="1" i="0" u="none">
                <a:latin typeface="Arial" pitchFamily="34" charset="0"/>
              </a:rPr>
              <a:t>Ikä, valitse sopiva vaihtoehto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8834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400" b="0" i="0" u="none">
                <a:solidFill>
                  <a:srgbClr val="333333"/>
                </a:solidFill>
                <a:latin typeface="Arial"/>
              </a:rPr>
              <a:t>Vastaajien määrä: 76</a:t>
            </a:r>
          </a:p>
        </p:txBody>
      </p:sp>
      <p:graphicFrame>
        <p:nvGraphicFramePr>
          <p:cNvPr id="4" name="ChartObject"/>
          <p:cNvGraphicFramePr/>
          <p:nvPr>
            <p:extLst>
              <p:ext uri="{D42A27DB-BD31-4B8C-83A1-F6EECF244321}">
                <p14:modId xmlns:p14="http://schemas.microsoft.com/office/powerpoint/2010/main" val="4061903130"/>
              </p:ext>
            </p:extLst>
          </p:nvPr>
        </p:nvGraphicFramePr>
        <p:xfrm>
          <a:off x="254000" y="109220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43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600" b="1" i="0" u="none">
                <a:latin typeface="Arial" pitchFamily="34" charset="0"/>
              </a:rPr>
              <a:t>Asutko: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8834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400" b="0" i="0" u="none">
                <a:solidFill>
                  <a:srgbClr val="333333"/>
                </a:solidFill>
                <a:latin typeface="Arial"/>
              </a:rPr>
              <a:t>Vastaajien määrä: 76</a:t>
            </a:r>
          </a:p>
        </p:txBody>
      </p:sp>
      <p:graphicFrame>
        <p:nvGraphicFramePr>
          <p:cNvPr id="4" name="ChartObject"/>
          <p:cNvGraphicFramePr/>
          <p:nvPr>
            <p:extLst>
              <p:ext uri="{D42A27DB-BD31-4B8C-83A1-F6EECF244321}">
                <p14:modId xmlns:p14="http://schemas.microsoft.com/office/powerpoint/2010/main" val="1560000871"/>
              </p:ext>
            </p:extLst>
          </p:nvPr>
        </p:nvGraphicFramePr>
        <p:xfrm>
          <a:off x="254000" y="109220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43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600" b="1" i="0" u="none">
                <a:latin typeface="Arial" pitchFamily="34" charset="0"/>
              </a:rPr>
              <a:t>Minkä koulutuksen olet viimeksi suorittanut?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8834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400" b="0" i="0" u="none">
                <a:solidFill>
                  <a:srgbClr val="333333"/>
                </a:solidFill>
                <a:latin typeface="Arial"/>
              </a:rPr>
              <a:t>Vastaajien määrä: 76</a:t>
            </a:r>
          </a:p>
        </p:txBody>
      </p:sp>
      <p:graphicFrame>
        <p:nvGraphicFramePr>
          <p:cNvPr id="4" name="ChartObject"/>
          <p:cNvGraphicFramePr/>
          <p:nvPr>
            <p:extLst>
              <p:ext uri="{D42A27DB-BD31-4B8C-83A1-F6EECF244321}">
                <p14:modId xmlns:p14="http://schemas.microsoft.com/office/powerpoint/2010/main" val="2492744623"/>
              </p:ext>
            </p:extLst>
          </p:nvPr>
        </p:nvGraphicFramePr>
        <p:xfrm>
          <a:off x="254000" y="109220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43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600" b="1" i="0" u="none">
                <a:latin typeface="Arial" pitchFamily="34" charset="0"/>
              </a:rPr>
              <a:t>Tämänhetkinen työllisyystilanteesi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8834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400" b="0" i="0" u="none">
                <a:solidFill>
                  <a:srgbClr val="333333"/>
                </a:solidFill>
                <a:latin typeface="Arial"/>
              </a:rPr>
              <a:t>Vastaajien määrä: 76</a:t>
            </a:r>
          </a:p>
        </p:txBody>
      </p:sp>
      <p:graphicFrame>
        <p:nvGraphicFramePr>
          <p:cNvPr id="4" name="ChartObject"/>
          <p:cNvGraphicFramePr/>
          <p:nvPr>
            <p:extLst>
              <p:ext uri="{D42A27DB-BD31-4B8C-83A1-F6EECF244321}">
                <p14:modId xmlns:p14="http://schemas.microsoft.com/office/powerpoint/2010/main" val="1548980391"/>
              </p:ext>
            </p:extLst>
          </p:nvPr>
        </p:nvGraphicFramePr>
        <p:xfrm>
          <a:off x="254000" y="109220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43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600" b="1" i="0" u="none">
                <a:latin typeface="Arial" pitchFamily="34" charset="0"/>
              </a:rPr>
              <a:t>Millaisella eläkkeellä olet?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8834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400" b="0" i="0" u="none">
                <a:solidFill>
                  <a:srgbClr val="333333"/>
                </a:solidFill>
                <a:latin typeface="Arial"/>
              </a:rPr>
              <a:t>Vastaajien määrä: 29</a:t>
            </a:r>
          </a:p>
        </p:txBody>
      </p:sp>
      <p:graphicFrame>
        <p:nvGraphicFramePr>
          <p:cNvPr id="4" name="ChartObject"/>
          <p:cNvGraphicFramePr/>
          <p:nvPr>
            <p:extLst>
              <p:ext uri="{D42A27DB-BD31-4B8C-83A1-F6EECF244321}">
                <p14:modId xmlns:p14="http://schemas.microsoft.com/office/powerpoint/2010/main" val="965637247"/>
              </p:ext>
            </p:extLst>
          </p:nvPr>
        </p:nvGraphicFramePr>
        <p:xfrm>
          <a:off x="254000" y="109220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43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600" b="1" i="0" u="none">
                <a:latin typeface="Arial" pitchFamily="34" charset="0"/>
              </a:rPr>
              <a:t>Mitä erilaisia haasteita arjessasi on?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8834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400" b="0" i="0" u="none">
                <a:solidFill>
                  <a:srgbClr val="333333"/>
                </a:solidFill>
                <a:latin typeface="Arial"/>
              </a:rPr>
              <a:t>Vastaajien määrä: 74, valittujen vastausten lukumäärä: 263</a:t>
            </a:r>
          </a:p>
        </p:txBody>
      </p:sp>
      <p:graphicFrame>
        <p:nvGraphicFramePr>
          <p:cNvPr id="4" name="ChartObject"/>
          <p:cNvGraphicFramePr/>
          <p:nvPr>
            <p:extLst>
              <p:ext uri="{D42A27DB-BD31-4B8C-83A1-F6EECF244321}">
                <p14:modId xmlns:p14="http://schemas.microsoft.com/office/powerpoint/2010/main" val="251337021"/>
              </p:ext>
            </p:extLst>
          </p:nvPr>
        </p:nvGraphicFramePr>
        <p:xfrm>
          <a:off x="254000" y="109220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43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600" b="1" i="0" u="none">
                <a:latin typeface="Arial" pitchFamily="34" charset="0"/>
              </a:rPr>
              <a:t>Mitä sairauksia sinulla on?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8834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400" b="0" i="0" u="none">
                <a:solidFill>
                  <a:srgbClr val="333333"/>
                </a:solidFill>
                <a:latin typeface="Arial"/>
              </a:rPr>
              <a:t>Vastaajien määrä: 53, valittujen vastausten lukumäärä: 140</a:t>
            </a:r>
          </a:p>
        </p:txBody>
      </p:sp>
      <p:graphicFrame>
        <p:nvGraphicFramePr>
          <p:cNvPr id="4" name="ChartObject"/>
          <p:cNvGraphicFramePr/>
          <p:nvPr>
            <p:extLst>
              <p:ext uri="{D42A27DB-BD31-4B8C-83A1-F6EECF244321}">
                <p14:modId xmlns:p14="http://schemas.microsoft.com/office/powerpoint/2010/main" val="1754750558"/>
              </p:ext>
            </p:extLst>
          </p:nvPr>
        </p:nvGraphicFramePr>
        <p:xfrm>
          <a:off x="254000" y="109220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endParaRPr/>
          </a:p>
        </p:txBody>
      </p:sp>
      <p:sp>
        <p:nvSpPr>
          <p:cNvPr id="3" name="New shape"/>
          <p:cNvSpPr/>
          <p:nvPr/>
        </p:nvSpPr>
        <p:spPr>
          <a:xfrm>
            <a:off x="254000" y="4572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400" b="0" i="0" u="none">
                <a:solidFill>
                  <a:srgbClr val="333333"/>
                </a:solidFill>
              </a:rPr>
              <a:t>Number of respondents: 97</a:t>
            </a:r>
          </a:p>
        </p:txBody>
      </p:sp>
      <p:graphicFrame>
        <p:nvGraphicFramePr>
          <p:cNvPr id="4" name="ChartObject"/>
          <p:cNvGraphicFramePr/>
          <p:nvPr>
            <p:extLst>
              <p:ext uri="{D42A27DB-BD31-4B8C-83A1-F6EECF244321}">
                <p14:modId xmlns:p14="http://schemas.microsoft.com/office/powerpoint/2010/main" val="382653007"/>
              </p:ext>
            </p:extLst>
          </p:nvPr>
        </p:nvGraphicFramePr>
        <p:xfrm>
          <a:off x="254000" y="86106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New shape"/>
          <p:cNvSpPr/>
          <p:nvPr/>
        </p:nvSpPr>
        <p:spPr>
          <a:xfrm>
            <a:off x="7239000" y="63246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</a:rPr>
              <a:t>Average score</a:t>
            </a:r>
          </a:p>
        </p:txBody>
      </p:sp>
      <p:sp>
        <p:nvSpPr>
          <p:cNvPr id="6" name="New shape"/>
          <p:cNvSpPr/>
          <p:nvPr/>
        </p:nvSpPr>
        <p:spPr>
          <a:xfrm>
            <a:off x="7239000" y="988060"/>
            <a:ext cx="1270000" cy="20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</a:rPr>
              <a:t>3,1</a:t>
            </a:r>
          </a:p>
        </p:txBody>
      </p:sp>
      <p:sp>
        <p:nvSpPr>
          <p:cNvPr id="7" name="New shape"/>
          <p:cNvSpPr/>
          <p:nvPr/>
        </p:nvSpPr>
        <p:spPr>
          <a:xfrm>
            <a:off x="7239000" y="3020060"/>
            <a:ext cx="1270000" cy="20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</a:rPr>
              <a:t>3,6</a:t>
            </a:r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43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600" b="1" i="0" u="none">
                <a:latin typeface="Arial" pitchFamily="34" charset="0"/>
              </a:rPr>
              <a:t>Kuinka kauan sinulla on ollut pitkäiakaissairaus?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8834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400" b="0" i="0" u="none">
                <a:solidFill>
                  <a:srgbClr val="333333"/>
                </a:solidFill>
                <a:latin typeface="Arial"/>
              </a:rPr>
              <a:t>Vastaajien määrä: 52</a:t>
            </a:r>
          </a:p>
        </p:txBody>
      </p:sp>
      <p:graphicFrame>
        <p:nvGraphicFramePr>
          <p:cNvPr id="4" name="ChartObject"/>
          <p:cNvGraphicFramePr/>
          <p:nvPr>
            <p:extLst>
              <p:ext uri="{D42A27DB-BD31-4B8C-83A1-F6EECF244321}">
                <p14:modId xmlns:p14="http://schemas.microsoft.com/office/powerpoint/2010/main" val="375068093"/>
              </p:ext>
            </p:extLst>
          </p:nvPr>
        </p:nvGraphicFramePr>
        <p:xfrm>
          <a:off x="254000" y="109220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43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600" b="1" i="0" u="none">
                <a:latin typeface="Arial" pitchFamily="34" charset="0"/>
              </a:rPr>
              <a:t>Seuraavat kysymykset liittyvät ryhmän toimintaan ja sen sisällön arviointiin.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8834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400" b="0" i="0" u="none">
                <a:solidFill>
                  <a:srgbClr val="333333"/>
                </a:solidFill>
                <a:latin typeface="Arial"/>
              </a:rPr>
              <a:t>Vastaajien määrä: 75</a:t>
            </a:r>
          </a:p>
        </p:txBody>
      </p:sp>
      <p:graphicFrame>
        <p:nvGraphicFramePr>
          <p:cNvPr id="4" name="ChartObject"/>
          <p:cNvGraphicFramePr/>
          <p:nvPr>
            <p:extLst>
              <p:ext uri="{D42A27DB-BD31-4B8C-83A1-F6EECF244321}">
                <p14:modId xmlns:p14="http://schemas.microsoft.com/office/powerpoint/2010/main" val="2945646823"/>
              </p:ext>
            </p:extLst>
          </p:nvPr>
        </p:nvGraphicFramePr>
        <p:xfrm>
          <a:off x="254000" y="1092200"/>
          <a:ext cx="10306496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New shape"/>
          <p:cNvSpPr/>
          <p:nvPr/>
        </p:nvSpPr>
        <p:spPr>
          <a:xfrm>
            <a:off x="10298608" y="86360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 dirty="0" err="1">
                <a:solidFill>
                  <a:prstClr val="black"/>
                </a:solidFill>
                <a:latin typeface="Arial" pitchFamily="34" charset="0"/>
              </a:rPr>
              <a:t>Keskiarvo</a:t>
            </a:r>
            <a:endParaRPr sz="1400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" name="New shape"/>
          <p:cNvSpPr/>
          <p:nvPr/>
        </p:nvSpPr>
        <p:spPr>
          <a:xfrm>
            <a:off x="10298608" y="1219200"/>
            <a:ext cx="1270000" cy="50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3,3</a:t>
            </a:r>
          </a:p>
        </p:txBody>
      </p:sp>
      <p:sp>
        <p:nvSpPr>
          <p:cNvPr id="7" name="New shape"/>
          <p:cNvSpPr/>
          <p:nvPr/>
        </p:nvSpPr>
        <p:spPr>
          <a:xfrm>
            <a:off x="10298608" y="1727200"/>
            <a:ext cx="1270000" cy="50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3,2</a:t>
            </a:r>
          </a:p>
        </p:txBody>
      </p:sp>
      <p:sp>
        <p:nvSpPr>
          <p:cNvPr id="8" name="New shape"/>
          <p:cNvSpPr/>
          <p:nvPr/>
        </p:nvSpPr>
        <p:spPr>
          <a:xfrm>
            <a:off x="10298608" y="2235200"/>
            <a:ext cx="1270000" cy="50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3,3</a:t>
            </a:r>
          </a:p>
        </p:txBody>
      </p:sp>
      <p:sp>
        <p:nvSpPr>
          <p:cNvPr id="9" name="New shape"/>
          <p:cNvSpPr/>
          <p:nvPr/>
        </p:nvSpPr>
        <p:spPr>
          <a:xfrm>
            <a:off x="10298608" y="2743200"/>
            <a:ext cx="1270000" cy="50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3,2</a:t>
            </a:r>
          </a:p>
        </p:txBody>
      </p:sp>
      <p:sp>
        <p:nvSpPr>
          <p:cNvPr id="10" name="New shape"/>
          <p:cNvSpPr/>
          <p:nvPr/>
        </p:nvSpPr>
        <p:spPr>
          <a:xfrm>
            <a:off x="10298608" y="3251200"/>
            <a:ext cx="1270000" cy="50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3,0</a:t>
            </a:r>
          </a:p>
        </p:txBody>
      </p:sp>
      <p:sp>
        <p:nvSpPr>
          <p:cNvPr id="11" name="New shape"/>
          <p:cNvSpPr/>
          <p:nvPr/>
        </p:nvSpPr>
        <p:spPr>
          <a:xfrm>
            <a:off x="10298608" y="3759200"/>
            <a:ext cx="1270000" cy="50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2,8</a:t>
            </a:r>
          </a:p>
        </p:txBody>
      </p:sp>
      <p:sp>
        <p:nvSpPr>
          <p:cNvPr id="12" name="New shape"/>
          <p:cNvSpPr/>
          <p:nvPr/>
        </p:nvSpPr>
        <p:spPr>
          <a:xfrm>
            <a:off x="10298608" y="4267200"/>
            <a:ext cx="1270000" cy="50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2,9</a:t>
            </a:r>
          </a:p>
        </p:txBody>
      </p:sp>
      <p:sp>
        <p:nvSpPr>
          <p:cNvPr id="13" name="New shape"/>
          <p:cNvSpPr/>
          <p:nvPr/>
        </p:nvSpPr>
        <p:spPr>
          <a:xfrm>
            <a:off x="10298608" y="4775200"/>
            <a:ext cx="1270000" cy="50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 dirty="0">
                <a:solidFill>
                  <a:prstClr val="black"/>
                </a:solidFill>
                <a:latin typeface="Arial" pitchFamily="34" charset="0"/>
              </a:rPr>
              <a:t>3,1</a:t>
            </a:r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43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600" b="1" i="0" u="none">
                <a:latin typeface="Arial" pitchFamily="34" charset="0"/>
              </a:rPr>
              <a:t>Arvioi omaa toimintaasi ennen ryhmää, sekä toimintaasi tällä hetkellä asteikoilla 1-5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8834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400" b="0" i="0" u="none">
                <a:solidFill>
                  <a:srgbClr val="333333"/>
                </a:solidFill>
                <a:latin typeface="Arial"/>
              </a:rPr>
              <a:t>Vastaajien määrä: 75</a:t>
            </a:r>
          </a:p>
        </p:txBody>
      </p:sp>
      <p:graphicFrame>
        <p:nvGraphicFramePr>
          <p:cNvPr id="4" name="ChartObject"/>
          <p:cNvGraphicFramePr/>
          <p:nvPr>
            <p:extLst>
              <p:ext uri="{D42A27DB-BD31-4B8C-83A1-F6EECF244321}">
                <p14:modId xmlns:p14="http://schemas.microsoft.com/office/powerpoint/2010/main" val="4276556822"/>
              </p:ext>
            </p:extLst>
          </p:nvPr>
        </p:nvGraphicFramePr>
        <p:xfrm>
          <a:off x="254000" y="1092200"/>
          <a:ext cx="9010352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New shape"/>
          <p:cNvSpPr/>
          <p:nvPr/>
        </p:nvSpPr>
        <p:spPr>
          <a:xfrm>
            <a:off x="10082584" y="86360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 dirty="0" err="1">
                <a:solidFill>
                  <a:prstClr val="black"/>
                </a:solidFill>
                <a:latin typeface="Arial" pitchFamily="34" charset="0"/>
              </a:rPr>
              <a:t>Keskiarvo</a:t>
            </a:r>
            <a:endParaRPr sz="1400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" name="New shape"/>
          <p:cNvSpPr/>
          <p:nvPr/>
        </p:nvSpPr>
        <p:spPr>
          <a:xfrm>
            <a:off x="10082584" y="1219200"/>
            <a:ext cx="1270000" cy="20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3,1</a:t>
            </a:r>
          </a:p>
        </p:txBody>
      </p:sp>
      <p:sp>
        <p:nvSpPr>
          <p:cNvPr id="7" name="New shape"/>
          <p:cNvSpPr/>
          <p:nvPr/>
        </p:nvSpPr>
        <p:spPr>
          <a:xfrm>
            <a:off x="10082584" y="3251200"/>
            <a:ext cx="1270000" cy="20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3,6</a:t>
            </a:r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43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600" b="1" i="0" u="none">
                <a:latin typeface="Arial" pitchFamily="34" charset="0"/>
              </a:rPr>
              <a:t>Aamupala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8834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400" b="0" i="0" u="none">
                <a:solidFill>
                  <a:srgbClr val="333333"/>
                </a:solidFill>
                <a:latin typeface="Arial"/>
              </a:rPr>
              <a:t>Vastaajien määrä: 75</a:t>
            </a:r>
          </a:p>
        </p:txBody>
      </p:sp>
      <p:graphicFrame>
        <p:nvGraphicFramePr>
          <p:cNvPr id="4" name="ChartObject"/>
          <p:cNvGraphicFramePr/>
          <p:nvPr>
            <p:extLst>
              <p:ext uri="{D42A27DB-BD31-4B8C-83A1-F6EECF244321}">
                <p14:modId xmlns:p14="http://schemas.microsoft.com/office/powerpoint/2010/main" val="2819178720"/>
              </p:ext>
            </p:extLst>
          </p:nvPr>
        </p:nvGraphicFramePr>
        <p:xfrm>
          <a:off x="254000" y="1092200"/>
          <a:ext cx="9586416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New shape"/>
          <p:cNvSpPr/>
          <p:nvPr/>
        </p:nvSpPr>
        <p:spPr>
          <a:xfrm>
            <a:off x="9938568" y="86360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 dirty="0" err="1">
                <a:solidFill>
                  <a:prstClr val="black"/>
                </a:solidFill>
                <a:latin typeface="Arial" pitchFamily="34" charset="0"/>
              </a:rPr>
              <a:t>Keskiarvo</a:t>
            </a:r>
            <a:endParaRPr sz="1400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" name="New shape"/>
          <p:cNvSpPr/>
          <p:nvPr/>
        </p:nvSpPr>
        <p:spPr>
          <a:xfrm>
            <a:off x="9938568" y="1219200"/>
            <a:ext cx="1270000" cy="20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4,1</a:t>
            </a:r>
          </a:p>
        </p:txBody>
      </p:sp>
      <p:sp>
        <p:nvSpPr>
          <p:cNvPr id="7" name="New shape"/>
          <p:cNvSpPr/>
          <p:nvPr/>
        </p:nvSpPr>
        <p:spPr>
          <a:xfrm>
            <a:off x="9938568" y="3251200"/>
            <a:ext cx="1270000" cy="20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4,2</a:t>
            </a:r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43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600" b="1" i="0" u="none">
                <a:latin typeface="Arial" pitchFamily="34" charset="0"/>
              </a:rPr>
              <a:t>Liikunta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8834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400" b="0" i="0" u="none">
                <a:solidFill>
                  <a:srgbClr val="333333"/>
                </a:solidFill>
                <a:latin typeface="Arial"/>
              </a:rPr>
              <a:t>Vastaajien määrä: 75</a:t>
            </a:r>
          </a:p>
        </p:txBody>
      </p:sp>
      <p:graphicFrame>
        <p:nvGraphicFramePr>
          <p:cNvPr id="4" name="ChartObject"/>
          <p:cNvGraphicFramePr/>
          <p:nvPr>
            <p:extLst>
              <p:ext uri="{D42A27DB-BD31-4B8C-83A1-F6EECF244321}">
                <p14:modId xmlns:p14="http://schemas.microsoft.com/office/powerpoint/2010/main" val="3686718489"/>
              </p:ext>
            </p:extLst>
          </p:nvPr>
        </p:nvGraphicFramePr>
        <p:xfrm>
          <a:off x="254000" y="1092200"/>
          <a:ext cx="908236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New shape"/>
          <p:cNvSpPr/>
          <p:nvPr/>
        </p:nvSpPr>
        <p:spPr>
          <a:xfrm>
            <a:off x="10082584" y="86360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Keskiarvo</a:t>
            </a:r>
          </a:p>
        </p:txBody>
      </p:sp>
      <p:sp>
        <p:nvSpPr>
          <p:cNvPr id="6" name="New shape"/>
          <p:cNvSpPr/>
          <p:nvPr/>
        </p:nvSpPr>
        <p:spPr>
          <a:xfrm>
            <a:off x="10082584" y="1219200"/>
            <a:ext cx="1270000" cy="20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2,4</a:t>
            </a:r>
          </a:p>
        </p:txBody>
      </p:sp>
      <p:sp>
        <p:nvSpPr>
          <p:cNvPr id="7" name="New shape"/>
          <p:cNvSpPr/>
          <p:nvPr/>
        </p:nvSpPr>
        <p:spPr>
          <a:xfrm>
            <a:off x="10082584" y="3251200"/>
            <a:ext cx="1270000" cy="20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2,9</a:t>
            </a:r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43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600" b="1" i="0" u="none">
                <a:latin typeface="Arial" pitchFamily="34" charset="0"/>
              </a:rPr>
              <a:t>Kuinka tyytyväinen olit yleisesti ottaen Arkeen Voimaa -ryhmään?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8834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400" b="0" i="0" u="none">
                <a:solidFill>
                  <a:srgbClr val="333333"/>
                </a:solidFill>
                <a:latin typeface="Arial"/>
              </a:rPr>
              <a:t>Vastaajien määrä: 74</a:t>
            </a:r>
          </a:p>
        </p:txBody>
      </p:sp>
      <p:graphicFrame>
        <p:nvGraphicFramePr>
          <p:cNvPr id="4" name="ChartObject"/>
          <p:cNvGraphicFramePr/>
          <p:nvPr>
            <p:extLst>
              <p:ext uri="{D42A27DB-BD31-4B8C-83A1-F6EECF244321}">
                <p14:modId xmlns:p14="http://schemas.microsoft.com/office/powerpoint/2010/main" val="1345360167"/>
              </p:ext>
            </p:extLst>
          </p:nvPr>
        </p:nvGraphicFramePr>
        <p:xfrm>
          <a:off x="254000" y="109220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43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600" b="1" i="0" u="none">
                <a:latin typeface="Arial" pitchFamily="34" charset="0"/>
              </a:rPr>
              <a:t>Miksi olit tyytymätön Arkeen Voimaa-ryhmään?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8834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400" b="0" i="0" u="none">
                <a:solidFill>
                  <a:srgbClr val="333333"/>
                </a:solidFill>
                <a:latin typeface="Arial"/>
              </a:rPr>
              <a:t>Vastaajien määrä: 5, valittujen vastausten lukumäärä: 8</a:t>
            </a:r>
          </a:p>
        </p:txBody>
      </p:sp>
      <p:graphicFrame>
        <p:nvGraphicFramePr>
          <p:cNvPr id="4" name="ChartObject"/>
          <p:cNvGraphicFramePr/>
          <p:nvPr>
            <p:extLst>
              <p:ext uri="{D42A27DB-BD31-4B8C-83A1-F6EECF244321}">
                <p14:modId xmlns:p14="http://schemas.microsoft.com/office/powerpoint/2010/main" val="3414146442"/>
              </p:ext>
            </p:extLst>
          </p:nvPr>
        </p:nvGraphicFramePr>
        <p:xfrm>
          <a:off x="254000" y="109220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43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600" b="1" i="0" u="none">
                <a:latin typeface="Arial" pitchFamily="34" charset="0"/>
              </a:rPr>
              <a:t>Oletko ollut poissa ryhmän kokoontumisista?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8834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400" b="0" i="0" u="none">
                <a:solidFill>
                  <a:srgbClr val="333333"/>
                </a:solidFill>
                <a:latin typeface="Arial"/>
              </a:rPr>
              <a:t>Vastaajien määrä: 75</a:t>
            </a:r>
          </a:p>
        </p:txBody>
      </p:sp>
      <p:graphicFrame>
        <p:nvGraphicFramePr>
          <p:cNvPr id="4" name="ChartObject"/>
          <p:cNvGraphicFramePr/>
          <p:nvPr>
            <p:extLst>
              <p:ext uri="{D42A27DB-BD31-4B8C-83A1-F6EECF244321}">
                <p14:modId xmlns:p14="http://schemas.microsoft.com/office/powerpoint/2010/main" val="2368199413"/>
              </p:ext>
            </p:extLst>
          </p:nvPr>
        </p:nvGraphicFramePr>
        <p:xfrm>
          <a:off x="254000" y="109220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43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600" b="1" i="0" u="none">
                <a:latin typeface="Arial" pitchFamily="34" charset="0"/>
              </a:rPr>
              <a:t>Mistä syystä olit poissa?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8834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400" b="0" i="0" u="none">
                <a:solidFill>
                  <a:srgbClr val="333333"/>
                </a:solidFill>
                <a:latin typeface="Arial"/>
              </a:rPr>
              <a:t>Vastaajien määrä: 33, valittujen vastausten lukumäärä: 35</a:t>
            </a:r>
          </a:p>
        </p:txBody>
      </p:sp>
      <p:graphicFrame>
        <p:nvGraphicFramePr>
          <p:cNvPr id="4" name="ChartObject"/>
          <p:cNvGraphicFramePr/>
          <p:nvPr>
            <p:extLst>
              <p:ext uri="{D42A27DB-BD31-4B8C-83A1-F6EECF244321}">
                <p14:modId xmlns:p14="http://schemas.microsoft.com/office/powerpoint/2010/main" val="500237702"/>
              </p:ext>
            </p:extLst>
          </p:nvPr>
        </p:nvGraphicFramePr>
        <p:xfrm>
          <a:off x="254000" y="109220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43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600" b="1" i="0" u="none">
                <a:latin typeface="Arial" pitchFamily="34" charset="0"/>
              </a:rPr>
              <a:t>Mistä sait tiedon Arkeen Voimaa -ryhmästä?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8834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400" b="0" i="0" u="none">
                <a:solidFill>
                  <a:srgbClr val="333333"/>
                </a:solidFill>
                <a:latin typeface="Arial"/>
              </a:rPr>
              <a:t>Vastaajien määrä: 75</a:t>
            </a:r>
          </a:p>
        </p:txBody>
      </p:sp>
      <p:graphicFrame>
        <p:nvGraphicFramePr>
          <p:cNvPr id="4" name="ChartObject"/>
          <p:cNvGraphicFramePr/>
          <p:nvPr>
            <p:extLst>
              <p:ext uri="{D42A27DB-BD31-4B8C-83A1-F6EECF244321}">
                <p14:modId xmlns:p14="http://schemas.microsoft.com/office/powerpoint/2010/main" val="941781111"/>
              </p:ext>
            </p:extLst>
          </p:nvPr>
        </p:nvGraphicFramePr>
        <p:xfrm>
          <a:off x="254000" y="1092200"/>
          <a:ext cx="112426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endParaRPr>
              <a:latin typeface="Montserrat" panose="00000500000000000000" pitchFamily="2" charset="0"/>
            </a:endParaRPr>
          </a:p>
        </p:txBody>
      </p:sp>
      <p:sp>
        <p:nvSpPr>
          <p:cNvPr id="3" name="New shape"/>
          <p:cNvSpPr/>
          <p:nvPr/>
        </p:nvSpPr>
        <p:spPr>
          <a:xfrm>
            <a:off x="254000" y="45720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400" b="0" i="0" u="none">
                <a:solidFill>
                  <a:srgbClr val="333333"/>
                </a:solidFill>
                <a:latin typeface="Montserrat" panose="00000500000000000000" pitchFamily="2" charset="0"/>
              </a:rPr>
              <a:t>Number of respondents: 99</a:t>
            </a:r>
          </a:p>
        </p:txBody>
      </p:sp>
      <p:graphicFrame>
        <p:nvGraphicFramePr>
          <p:cNvPr id="4" name="ChartObject"/>
          <p:cNvGraphicFramePr/>
          <p:nvPr>
            <p:extLst>
              <p:ext uri="{D42A27DB-BD31-4B8C-83A1-F6EECF244321}">
                <p14:modId xmlns:p14="http://schemas.microsoft.com/office/powerpoint/2010/main" val="3105030901"/>
              </p:ext>
            </p:extLst>
          </p:nvPr>
        </p:nvGraphicFramePr>
        <p:xfrm>
          <a:off x="254000" y="1085304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New shape"/>
          <p:cNvSpPr/>
          <p:nvPr/>
        </p:nvSpPr>
        <p:spPr>
          <a:xfrm>
            <a:off x="7239000" y="63246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Montserrat" panose="00000500000000000000" pitchFamily="2" charset="0"/>
              </a:rPr>
              <a:t>Average score</a:t>
            </a:r>
          </a:p>
        </p:txBody>
      </p:sp>
      <p:sp>
        <p:nvSpPr>
          <p:cNvPr id="6" name="New shape"/>
          <p:cNvSpPr/>
          <p:nvPr/>
        </p:nvSpPr>
        <p:spPr>
          <a:xfrm>
            <a:off x="7239000" y="988060"/>
            <a:ext cx="1270000" cy="20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Montserrat" panose="00000500000000000000" pitchFamily="2" charset="0"/>
              </a:rPr>
              <a:t>2,9</a:t>
            </a:r>
          </a:p>
        </p:txBody>
      </p:sp>
      <p:sp>
        <p:nvSpPr>
          <p:cNvPr id="7" name="New shape"/>
          <p:cNvSpPr/>
          <p:nvPr/>
        </p:nvSpPr>
        <p:spPr>
          <a:xfrm>
            <a:off x="7239000" y="3020060"/>
            <a:ext cx="1270000" cy="20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Montserrat" panose="00000500000000000000" pitchFamily="2" charset="0"/>
              </a:rPr>
              <a:t>3,2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43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600" b="1" i="0" u="none">
                <a:latin typeface="Arial" pitchFamily="34" charset="0"/>
              </a:rPr>
              <a:t>Seuraavat kysymykset koskevat sitä, missä määrin olette kokenut tiettyjä asioita viimeisten kahden viikon aikana.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88340"/>
            <a:ext cx="11684000" cy="213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pPr algn="l"/>
            <a:r>
              <a:rPr sz="1400" b="0" i="0" u="none">
                <a:solidFill>
                  <a:srgbClr val="333333"/>
                </a:solidFill>
                <a:latin typeface="Arial"/>
              </a:rPr>
              <a:t>Number of respondents: 99</a:t>
            </a:r>
          </a:p>
        </p:txBody>
      </p:sp>
      <p:graphicFrame>
        <p:nvGraphicFramePr>
          <p:cNvPr id="4" name="ChartObject"/>
          <p:cNvGraphicFramePr/>
          <p:nvPr>
            <p:extLst>
              <p:ext uri="{D42A27DB-BD31-4B8C-83A1-F6EECF244321}">
                <p14:modId xmlns:p14="http://schemas.microsoft.com/office/powerpoint/2010/main" val="2974524177"/>
              </p:ext>
            </p:extLst>
          </p:nvPr>
        </p:nvGraphicFramePr>
        <p:xfrm>
          <a:off x="254000" y="109220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New shape"/>
          <p:cNvSpPr/>
          <p:nvPr/>
        </p:nvSpPr>
        <p:spPr>
          <a:xfrm>
            <a:off x="7239000" y="86360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Average score</a:t>
            </a:r>
          </a:p>
        </p:txBody>
      </p:sp>
      <p:sp>
        <p:nvSpPr>
          <p:cNvPr id="6" name="New shape"/>
          <p:cNvSpPr/>
          <p:nvPr/>
        </p:nvSpPr>
        <p:spPr>
          <a:xfrm>
            <a:off x="7239000" y="1219200"/>
            <a:ext cx="1270000" cy="20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2,5</a:t>
            </a:r>
          </a:p>
        </p:txBody>
      </p:sp>
      <p:sp>
        <p:nvSpPr>
          <p:cNvPr id="7" name="New shape"/>
          <p:cNvSpPr/>
          <p:nvPr/>
        </p:nvSpPr>
        <p:spPr>
          <a:xfrm>
            <a:off x="7239000" y="3251200"/>
            <a:ext cx="1270000" cy="20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2,5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Object"/>
          <p:cNvGraphicFramePr/>
          <p:nvPr>
            <p:extLst>
              <p:ext uri="{D42A27DB-BD31-4B8C-83A1-F6EECF244321}">
                <p14:modId xmlns:p14="http://schemas.microsoft.com/office/powerpoint/2010/main" val="2793070334"/>
              </p:ext>
            </p:extLst>
          </p:nvPr>
        </p:nvGraphicFramePr>
        <p:xfrm>
          <a:off x="254000" y="25400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New shape"/>
          <p:cNvSpPr/>
          <p:nvPr/>
        </p:nvSpPr>
        <p:spPr>
          <a:xfrm>
            <a:off x="7239000" y="2540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Average score</a:t>
            </a:r>
          </a:p>
        </p:txBody>
      </p:sp>
      <p:sp>
        <p:nvSpPr>
          <p:cNvPr id="4" name="New shape"/>
          <p:cNvSpPr/>
          <p:nvPr/>
        </p:nvSpPr>
        <p:spPr>
          <a:xfrm>
            <a:off x="7239000" y="381000"/>
            <a:ext cx="1270000" cy="20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3,0</a:t>
            </a:r>
          </a:p>
        </p:txBody>
      </p:sp>
      <p:sp>
        <p:nvSpPr>
          <p:cNvPr id="5" name="New shape"/>
          <p:cNvSpPr/>
          <p:nvPr/>
        </p:nvSpPr>
        <p:spPr>
          <a:xfrm>
            <a:off x="7239000" y="2413000"/>
            <a:ext cx="1270000" cy="20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2,8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Object"/>
          <p:cNvGraphicFramePr/>
          <p:nvPr>
            <p:extLst>
              <p:ext uri="{D42A27DB-BD31-4B8C-83A1-F6EECF244321}">
                <p14:modId xmlns:p14="http://schemas.microsoft.com/office/powerpoint/2010/main" val="1602876990"/>
              </p:ext>
            </p:extLst>
          </p:nvPr>
        </p:nvGraphicFramePr>
        <p:xfrm>
          <a:off x="254000" y="25400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New shape"/>
          <p:cNvSpPr/>
          <p:nvPr/>
        </p:nvSpPr>
        <p:spPr>
          <a:xfrm>
            <a:off x="7239000" y="2540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Average score</a:t>
            </a:r>
          </a:p>
        </p:txBody>
      </p:sp>
      <p:sp>
        <p:nvSpPr>
          <p:cNvPr id="4" name="New shape"/>
          <p:cNvSpPr/>
          <p:nvPr/>
        </p:nvSpPr>
        <p:spPr>
          <a:xfrm>
            <a:off x="7239000" y="381000"/>
            <a:ext cx="1270000" cy="20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2,9</a:t>
            </a:r>
          </a:p>
        </p:txBody>
      </p:sp>
      <p:sp>
        <p:nvSpPr>
          <p:cNvPr id="5" name="New shape"/>
          <p:cNvSpPr/>
          <p:nvPr/>
        </p:nvSpPr>
        <p:spPr>
          <a:xfrm>
            <a:off x="7239000" y="2413000"/>
            <a:ext cx="1270000" cy="20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3,4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Object"/>
          <p:cNvGraphicFramePr/>
          <p:nvPr>
            <p:extLst>
              <p:ext uri="{D42A27DB-BD31-4B8C-83A1-F6EECF244321}">
                <p14:modId xmlns:p14="http://schemas.microsoft.com/office/powerpoint/2010/main" val="2347565686"/>
              </p:ext>
            </p:extLst>
          </p:nvPr>
        </p:nvGraphicFramePr>
        <p:xfrm>
          <a:off x="254000" y="25400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New shape"/>
          <p:cNvSpPr/>
          <p:nvPr/>
        </p:nvSpPr>
        <p:spPr>
          <a:xfrm>
            <a:off x="7239000" y="25400"/>
            <a:ext cx="1270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Average score</a:t>
            </a:r>
          </a:p>
        </p:txBody>
      </p:sp>
      <p:sp>
        <p:nvSpPr>
          <p:cNvPr id="4" name="New shape"/>
          <p:cNvSpPr/>
          <p:nvPr/>
        </p:nvSpPr>
        <p:spPr>
          <a:xfrm>
            <a:off x="7239000" y="381000"/>
            <a:ext cx="1270000" cy="20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2,9</a:t>
            </a:r>
          </a:p>
        </p:txBody>
      </p:sp>
      <p:sp>
        <p:nvSpPr>
          <p:cNvPr id="5" name="New shape"/>
          <p:cNvSpPr/>
          <p:nvPr/>
        </p:nvSpPr>
        <p:spPr>
          <a:xfrm>
            <a:off x="7239000" y="2413000"/>
            <a:ext cx="1270000" cy="20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400">
                <a:solidFill>
                  <a:prstClr val="black"/>
                </a:solidFill>
                <a:latin typeface="Arial" pitchFamily="34" charset="0"/>
              </a:rPr>
              <a:t>3,4</a:t>
            </a: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21.09.14"/>
  <p:tag name="AS_TITLE" val="Aspose.Slides for .NET 4.0 Client Profile"/>
  <p:tag name="AS_VERSION" val="21.9"/>
</p:tagLst>
</file>

<file path=ppt/theme/theme1.xml><?xml version="1.0" encoding="utf-8"?>
<a:theme xmlns:a="http://schemas.openxmlformats.org/drawingml/2006/main" name="Teema3">
  <a:themeElements>
    <a:clrScheme name="Mukautettu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794C6"/>
      </a:accent1>
      <a:accent2>
        <a:srgbClr val="FBCDE4"/>
      </a:accent2>
      <a:accent3>
        <a:srgbClr val="323294"/>
      </a:accent3>
      <a:accent4>
        <a:srgbClr val="93A9CF"/>
      </a:accent4>
      <a:accent5>
        <a:srgbClr val="BCC8DF"/>
      </a:accent5>
      <a:accent6>
        <a:srgbClr val="F79646"/>
      </a:accent6>
      <a:hlink>
        <a:srgbClr val="0000FF"/>
      </a:hlink>
      <a:folHlink>
        <a:srgbClr val="800080"/>
      </a:folHlink>
    </a:clrScheme>
    <a:fontScheme name="Mukautettu 1">
      <a:majorFont>
        <a:latin typeface="Montserrat"/>
        <a:ea typeface="Arial"/>
        <a:cs typeface="Arial"/>
      </a:majorFont>
      <a:minorFont>
        <a:latin typeface="Montserrat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ema3" id="{9B86C445-7B04-4FA5-B378-3C3D851ACE4F}" vid="{AB01A575-2EAD-43CA-8FCD-23E7091E575D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4c60a66f-0a8d-446e-9ac0-836a00d84542}" enabled="0" method="" siteId="{4c60a66f-0a8d-446e-9ac0-836a00d84542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Teema3</Template>
  <TotalTime>131</TotalTime>
  <Words>1478</Words>
  <Application>Microsoft Office PowerPoint</Application>
  <PresentationFormat>Laajakuva</PresentationFormat>
  <Paragraphs>577</Paragraphs>
  <Slides>49</Slides>
  <Notes>3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49</vt:i4>
      </vt:variant>
    </vt:vector>
  </HeadingPairs>
  <TitlesOfParts>
    <vt:vector size="53" baseType="lpstr">
      <vt:lpstr>Arial</vt:lpstr>
      <vt:lpstr>Calibri</vt:lpstr>
      <vt:lpstr>Montserrat</vt:lpstr>
      <vt:lpstr>Teema3</vt:lpstr>
      <vt:lpstr>Arkeen Voimaa-itsehoitoryhmien vaikutukset 2023-2024</vt:lpstr>
      <vt:lpstr>WHOQOL-BREF 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Asiakaspalautekysely 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Haumo Riikka</dc:creator>
  <cp:lastModifiedBy>Portti Vilma</cp:lastModifiedBy>
  <cp:revision>18</cp:revision>
  <cp:lastPrinted>2025-03-18T09:31:55Z</cp:lastPrinted>
  <dcterms:created xsi:type="dcterms:W3CDTF">2025-03-18T07:31:55Z</dcterms:created>
  <dcterms:modified xsi:type="dcterms:W3CDTF">2025-06-10T07:21:04Z</dcterms:modified>
</cp:coreProperties>
</file>