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52" r:id="rId2"/>
    <p:sldId id="465" r:id="rId3"/>
    <p:sldId id="471" r:id="rId4"/>
    <p:sldId id="451" r:id="rId5"/>
    <p:sldId id="464" r:id="rId6"/>
    <p:sldId id="469" r:id="rId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95" autoAdjust="0"/>
    <p:restoredTop sz="94660"/>
  </p:normalViewPr>
  <p:slideViewPr>
    <p:cSldViewPr snapToGrid="0">
      <p:cViewPr varScale="1">
        <p:scale>
          <a:sx n="70" d="100"/>
          <a:sy n="70" d="100"/>
        </p:scale>
        <p:origin x="89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ger Henna" userId="4ea8afff-55bc-4a78-99bf-3e112816a3d4" providerId="ADAL" clId="{10529490-8288-4ABA-BE6C-373C529BFCE6}"/>
    <pc:docChg chg="delSld">
      <pc:chgData name="Fager Henna" userId="4ea8afff-55bc-4a78-99bf-3e112816a3d4" providerId="ADAL" clId="{10529490-8288-4ABA-BE6C-373C529BFCE6}" dt="2025-05-26T08:54:06.739" v="0" actId="47"/>
      <pc:docMkLst>
        <pc:docMk/>
      </pc:docMkLst>
      <pc:sldChg chg="del">
        <pc:chgData name="Fager Henna" userId="4ea8afff-55bc-4a78-99bf-3e112816a3d4" providerId="ADAL" clId="{10529490-8288-4ABA-BE6C-373C529BFCE6}" dt="2025-05-26T08:54:06.739" v="0" actId="47"/>
        <pc:sldMkLst>
          <pc:docMk/>
          <pc:sldMk cId="1794512046" sldId="47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BE2817-6C6A-4F0E-B0B5-133007005794}"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fi-FI"/>
        </a:p>
      </dgm:t>
    </dgm:pt>
    <dgm:pt modelId="{4DD3BF5B-14BC-46FE-8688-DF6C189918A5}">
      <dgm:prSet phldrT="[Teksti]"/>
      <dgm:spPr/>
      <dgm:t>
        <a:bodyPr/>
        <a:lstStyle/>
        <a:p>
          <a:r>
            <a:rPr lang="fi-FI" dirty="0"/>
            <a:t>Asiakkuus tulee vireille: kiirevastaanotto tai ajanvarauksella</a:t>
          </a:r>
        </a:p>
      </dgm:t>
    </dgm:pt>
    <dgm:pt modelId="{834A4EF4-7996-4A0C-BB2D-F341B884BC0B}" type="parTrans" cxnId="{B8761C2E-3B58-4106-8600-9A712331E9C6}">
      <dgm:prSet/>
      <dgm:spPr/>
      <dgm:t>
        <a:bodyPr/>
        <a:lstStyle/>
        <a:p>
          <a:endParaRPr lang="fi-FI"/>
        </a:p>
      </dgm:t>
    </dgm:pt>
    <dgm:pt modelId="{71991E41-BA05-4345-88C7-5D2BC1B53E34}" type="sibTrans" cxnId="{B8761C2E-3B58-4106-8600-9A712331E9C6}">
      <dgm:prSet/>
      <dgm:spPr/>
      <dgm:t>
        <a:bodyPr/>
        <a:lstStyle/>
        <a:p>
          <a:endParaRPr lang="fi-FI"/>
        </a:p>
      </dgm:t>
    </dgm:pt>
    <dgm:pt modelId="{F5AFA84B-0BCA-42AB-9562-725485A5EB88}">
      <dgm:prSet phldrT="[Teksti]"/>
      <dgm:spPr/>
      <dgm:t>
        <a:bodyPr/>
        <a:lstStyle/>
        <a:p>
          <a:r>
            <a:rPr lang="fi-FI" dirty="0"/>
            <a:t>Arviointi: tarvitaan sosiaalipalveluita</a:t>
          </a:r>
        </a:p>
      </dgm:t>
    </dgm:pt>
    <dgm:pt modelId="{66B494AE-8C60-4817-9008-37640FF3E951}" type="parTrans" cxnId="{87F908BA-027B-48AA-A582-994672E0284C}">
      <dgm:prSet/>
      <dgm:spPr/>
      <dgm:t>
        <a:bodyPr/>
        <a:lstStyle/>
        <a:p>
          <a:endParaRPr lang="fi-FI"/>
        </a:p>
      </dgm:t>
    </dgm:pt>
    <dgm:pt modelId="{9B408FE8-2CB9-4F51-9DA5-E852F7223D5E}" type="sibTrans" cxnId="{87F908BA-027B-48AA-A582-994672E0284C}">
      <dgm:prSet/>
      <dgm:spPr/>
      <dgm:t>
        <a:bodyPr/>
        <a:lstStyle/>
        <a:p>
          <a:endParaRPr lang="fi-FI"/>
        </a:p>
      </dgm:t>
    </dgm:pt>
    <dgm:pt modelId="{A44F2050-6449-4B1B-96D4-DE3128966257}">
      <dgm:prSet phldrT="[Teksti]"/>
      <dgm:spPr/>
      <dgm:t>
        <a:bodyPr/>
        <a:lstStyle/>
        <a:p>
          <a:r>
            <a:rPr lang="fi-FI" dirty="0"/>
            <a:t>Asiakkuus viedään Yhteistyö-tiimiin</a:t>
          </a:r>
        </a:p>
      </dgm:t>
    </dgm:pt>
    <dgm:pt modelId="{A009F2CE-BEFE-4EB2-BDF7-C674A62B5276}" type="parTrans" cxnId="{8846BF79-19EF-4360-8AA5-EA1977B11ECE}">
      <dgm:prSet/>
      <dgm:spPr/>
      <dgm:t>
        <a:bodyPr/>
        <a:lstStyle/>
        <a:p>
          <a:endParaRPr lang="fi-FI"/>
        </a:p>
      </dgm:t>
    </dgm:pt>
    <dgm:pt modelId="{DD9AACE0-142E-4C65-9EE4-98BA3753FF94}" type="sibTrans" cxnId="{8846BF79-19EF-4360-8AA5-EA1977B11ECE}">
      <dgm:prSet/>
      <dgm:spPr/>
      <dgm:t>
        <a:bodyPr/>
        <a:lstStyle/>
        <a:p>
          <a:endParaRPr lang="fi-FI"/>
        </a:p>
      </dgm:t>
    </dgm:pt>
    <dgm:pt modelId="{1D421159-72F6-4BC5-AC7A-7189452EFA81}">
      <dgm:prSet phldrT="[Teksti]"/>
      <dgm:spPr/>
      <dgm:t>
        <a:bodyPr/>
        <a:lstStyle/>
        <a:p>
          <a:r>
            <a:rPr lang="fi-FI" dirty="0"/>
            <a:t>Palvelut oikeassa paikassa</a:t>
          </a:r>
        </a:p>
      </dgm:t>
    </dgm:pt>
    <dgm:pt modelId="{1FC5680C-119F-470F-8D34-B7F34347A7B5}" type="parTrans" cxnId="{0C70C34B-7F6A-49C0-B625-24042B963192}">
      <dgm:prSet/>
      <dgm:spPr/>
      <dgm:t>
        <a:bodyPr/>
        <a:lstStyle/>
        <a:p>
          <a:endParaRPr lang="fi-FI"/>
        </a:p>
      </dgm:t>
    </dgm:pt>
    <dgm:pt modelId="{ED33B15D-19E5-4419-AA2B-D2C895B6C37B}" type="sibTrans" cxnId="{0C70C34B-7F6A-49C0-B625-24042B963192}">
      <dgm:prSet/>
      <dgm:spPr/>
      <dgm:t>
        <a:bodyPr/>
        <a:lstStyle/>
        <a:p>
          <a:endParaRPr lang="fi-FI"/>
        </a:p>
      </dgm:t>
    </dgm:pt>
    <dgm:pt modelId="{FC825931-B167-4AD1-9494-845E55B7D217}">
      <dgm:prSet phldrT="[Teksti]"/>
      <dgm:spPr/>
      <dgm:t>
        <a:bodyPr/>
        <a:lstStyle/>
        <a:p>
          <a:r>
            <a:rPr lang="fi-FI" dirty="0"/>
            <a:t>Asiakkuus päättyy</a:t>
          </a:r>
        </a:p>
      </dgm:t>
    </dgm:pt>
    <dgm:pt modelId="{2854030A-9EA7-4A25-8B38-686049A2DEB4}" type="parTrans" cxnId="{F3A48D8F-34D0-4993-94A0-8C21E16C1045}">
      <dgm:prSet/>
      <dgm:spPr/>
      <dgm:t>
        <a:bodyPr/>
        <a:lstStyle/>
        <a:p>
          <a:endParaRPr lang="fi-FI"/>
        </a:p>
      </dgm:t>
    </dgm:pt>
    <dgm:pt modelId="{B3240FFC-3BB5-42E0-A178-4433B10542B4}" type="sibTrans" cxnId="{F3A48D8F-34D0-4993-94A0-8C21E16C1045}">
      <dgm:prSet/>
      <dgm:spPr/>
      <dgm:t>
        <a:bodyPr/>
        <a:lstStyle/>
        <a:p>
          <a:endParaRPr lang="fi-FI"/>
        </a:p>
      </dgm:t>
    </dgm:pt>
    <dgm:pt modelId="{BB63264E-DA50-4215-9659-B33C77DE8145}" type="pres">
      <dgm:prSet presAssocID="{29BE2817-6C6A-4F0E-B0B5-133007005794}" presName="Name0" presStyleCnt="0">
        <dgm:presLayoutVars>
          <dgm:dir/>
          <dgm:animLvl val="lvl"/>
          <dgm:resizeHandles val="exact"/>
        </dgm:presLayoutVars>
      </dgm:prSet>
      <dgm:spPr/>
    </dgm:pt>
    <dgm:pt modelId="{43B709A4-E5F2-403E-A8A4-5907FBF9EC8E}" type="pres">
      <dgm:prSet presAssocID="{4DD3BF5B-14BC-46FE-8688-DF6C189918A5}" presName="parTxOnly" presStyleLbl="node1" presStyleIdx="0" presStyleCnt="5">
        <dgm:presLayoutVars>
          <dgm:chMax val="0"/>
          <dgm:chPref val="0"/>
          <dgm:bulletEnabled val="1"/>
        </dgm:presLayoutVars>
      </dgm:prSet>
      <dgm:spPr/>
    </dgm:pt>
    <dgm:pt modelId="{580A47AE-4568-435A-92E4-D97C54777637}" type="pres">
      <dgm:prSet presAssocID="{71991E41-BA05-4345-88C7-5D2BC1B53E34}" presName="parTxOnlySpace" presStyleCnt="0"/>
      <dgm:spPr/>
    </dgm:pt>
    <dgm:pt modelId="{9846F9AF-E68C-4701-BDE3-35AC1A576413}" type="pres">
      <dgm:prSet presAssocID="{F5AFA84B-0BCA-42AB-9562-725485A5EB88}" presName="parTxOnly" presStyleLbl="node1" presStyleIdx="1" presStyleCnt="5">
        <dgm:presLayoutVars>
          <dgm:chMax val="0"/>
          <dgm:chPref val="0"/>
          <dgm:bulletEnabled val="1"/>
        </dgm:presLayoutVars>
      </dgm:prSet>
      <dgm:spPr/>
    </dgm:pt>
    <dgm:pt modelId="{30C421A3-9D1F-4A04-AD48-EB6307C16171}" type="pres">
      <dgm:prSet presAssocID="{9B408FE8-2CB9-4F51-9DA5-E852F7223D5E}" presName="parTxOnlySpace" presStyleCnt="0"/>
      <dgm:spPr/>
    </dgm:pt>
    <dgm:pt modelId="{957AE6DF-D767-45D1-9FD4-D0262EB41492}" type="pres">
      <dgm:prSet presAssocID="{A44F2050-6449-4B1B-96D4-DE3128966257}" presName="parTxOnly" presStyleLbl="node1" presStyleIdx="2" presStyleCnt="5">
        <dgm:presLayoutVars>
          <dgm:chMax val="0"/>
          <dgm:chPref val="0"/>
          <dgm:bulletEnabled val="1"/>
        </dgm:presLayoutVars>
      </dgm:prSet>
      <dgm:spPr/>
    </dgm:pt>
    <dgm:pt modelId="{9132BFD9-8AE4-425A-A3CB-B9B9BEC37A5C}" type="pres">
      <dgm:prSet presAssocID="{DD9AACE0-142E-4C65-9EE4-98BA3753FF94}" presName="parTxOnlySpace" presStyleCnt="0"/>
      <dgm:spPr/>
    </dgm:pt>
    <dgm:pt modelId="{7E2A995B-B236-49AD-9927-9C9FD38FDD05}" type="pres">
      <dgm:prSet presAssocID="{1D421159-72F6-4BC5-AC7A-7189452EFA81}" presName="parTxOnly" presStyleLbl="node1" presStyleIdx="3" presStyleCnt="5">
        <dgm:presLayoutVars>
          <dgm:chMax val="0"/>
          <dgm:chPref val="0"/>
          <dgm:bulletEnabled val="1"/>
        </dgm:presLayoutVars>
      </dgm:prSet>
      <dgm:spPr/>
    </dgm:pt>
    <dgm:pt modelId="{78B01933-B6A8-424C-82EA-F15173A7F554}" type="pres">
      <dgm:prSet presAssocID="{ED33B15D-19E5-4419-AA2B-D2C895B6C37B}" presName="parTxOnlySpace" presStyleCnt="0"/>
      <dgm:spPr/>
    </dgm:pt>
    <dgm:pt modelId="{8706F357-F9C9-45DC-A255-6F2CDD717278}" type="pres">
      <dgm:prSet presAssocID="{FC825931-B167-4AD1-9494-845E55B7D217}" presName="parTxOnly" presStyleLbl="node1" presStyleIdx="4" presStyleCnt="5">
        <dgm:presLayoutVars>
          <dgm:chMax val="0"/>
          <dgm:chPref val="0"/>
          <dgm:bulletEnabled val="1"/>
        </dgm:presLayoutVars>
      </dgm:prSet>
      <dgm:spPr/>
    </dgm:pt>
  </dgm:ptLst>
  <dgm:cxnLst>
    <dgm:cxn modelId="{E34CF11D-3E40-4295-8C36-A64D52489DA9}" type="presOf" srcId="{4DD3BF5B-14BC-46FE-8688-DF6C189918A5}" destId="{43B709A4-E5F2-403E-A8A4-5907FBF9EC8E}" srcOrd="0" destOrd="0" presId="urn:microsoft.com/office/officeart/2005/8/layout/chevron1"/>
    <dgm:cxn modelId="{B8761C2E-3B58-4106-8600-9A712331E9C6}" srcId="{29BE2817-6C6A-4F0E-B0B5-133007005794}" destId="{4DD3BF5B-14BC-46FE-8688-DF6C189918A5}" srcOrd="0" destOrd="0" parTransId="{834A4EF4-7996-4A0C-BB2D-F341B884BC0B}" sibTransId="{71991E41-BA05-4345-88C7-5D2BC1B53E34}"/>
    <dgm:cxn modelId="{3382DA68-3272-4A81-BAD7-9AB469442E4C}" type="presOf" srcId="{29BE2817-6C6A-4F0E-B0B5-133007005794}" destId="{BB63264E-DA50-4215-9659-B33C77DE8145}" srcOrd="0" destOrd="0" presId="urn:microsoft.com/office/officeart/2005/8/layout/chevron1"/>
    <dgm:cxn modelId="{0C70C34B-7F6A-49C0-B625-24042B963192}" srcId="{29BE2817-6C6A-4F0E-B0B5-133007005794}" destId="{1D421159-72F6-4BC5-AC7A-7189452EFA81}" srcOrd="3" destOrd="0" parTransId="{1FC5680C-119F-470F-8D34-B7F34347A7B5}" sibTransId="{ED33B15D-19E5-4419-AA2B-D2C895B6C37B}"/>
    <dgm:cxn modelId="{A0B2AF72-E776-4EC0-9E06-F2CAC961DB19}" type="presOf" srcId="{F5AFA84B-0BCA-42AB-9562-725485A5EB88}" destId="{9846F9AF-E68C-4701-BDE3-35AC1A576413}" srcOrd="0" destOrd="0" presId="urn:microsoft.com/office/officeart/2005/8/layout/chevron1"/>
    <dgm:cxn modelId="{D0C6C657-AAB4-40C1-8F72-E3FD3C53CBE7}" type="presOf" srcId="{FC825931-B167-4AD1-9494-845E55B7D217}" destId="{8706F357-F9C9-45DC-A255-6F2CDD717278}" srcOrd="0" destOrd="0" presId="urn:microsoft.com/office/officeart/2005/8/layout/chevron1"/>
    <dgm:cxn modelId="{8846BF79-19EF-4360-8AA5-EA1977B11ECE}" srcId="{29BE2817-6C6A-4F0E-B0B5-133007005794}" destId="{A44F2050-6449-4B1B-96D4-DE3128966257}" srcOrd="2" destOrd="0" parTransId="{A009F2CE-BEFE-4EB2-BDF7-C674A62B5276}" sibTransId="{DD9AACE0-142E-4C65-9EE4-98BA3753FF94}"/>
    <dgm:cxn modelId="{F3A48D8F-34D0-4993-94A0-8C21E16C1045}" srcId="{29BE2817-6C6A-4F0E-B0B5-133007005794}" destId="{FC825931-B167-4AD1-9494-845E55B7D217}" srcOrd="4" destOrd="0" parTransId="{2854030A-9EA7-4A25-8B38-686049A2DEB4}" sibTransId="{B3240FFC-3BB5-42E0-A178-4433B10542B4}"/>
    <dgm:cxn modelId="{90F1E7AF-0B5E-4708-AC5B-612C1EC04F3D}" type="presOf" srcId="{1D421159-72F6-4BC5-AC7A-7189452EFA81}" destId="{7E2A995B-B236-49AD-9927-9C9FD38FDD05}" srcOrd="0" destOrd="0" presId="urn:microsoft.com/office/officeart/2005/8/layout/chevron1"/>
    <dgm:cxn modelId="{87F908BA-027B-48AA-A582-994672E0284C}" srcId="{29BE2817-6C6A-4F0E-B0B5-133007005794}" destId="{F5AFA84B-0BCA-42AB-9562-725485A5EB88}" srcOrd="1" destOrd="0" parTransId="{66B494AE-8C60-4817-9008-37640FF3E951}" sibTransId="{9B408FE8-2CB9-4F51-9DA5-E852F7223D5E}"/>
    <dgm:cxn modelId="{1EEAF9F0-9055-4DAC-9D4C-D63BE6F96F77}" type="presOf" srcId="{A44F2050-6449-4B1B-96D4-DE3128966257}" destId="{957AE6DF-D767-45D1-9FD4-D0262EB41492}" srcOrd="0" destOrd="0" presId="urn:microsoft.com/office/officeart/2005/8/layout/chevron1"/>
    <dgm:cxn modelId="{45E02CF5-5E6E-46DD-8C7D-B5C93FFC1D8A}" type="presParOf" srcId="{BB63264E-DA50-4215-9659-B33C77DE8145}" destId="{43B709A4-E5F2-403E-A8A4-5907FBF9EC8E}" srcOrd="0" destOrd="0" presId="urn:microsoft.com/office/officeart/2005/8/layout/chevron1"/>
    <dgm:cxn modelId="{F5B58BF4-C73B-4C9A-BE12-D86DFD6F90F3}" type="presParOf" srcId="{BB63264E-DA50-4215-9659-B33C77DE8145}" destId="{580A47AE-4568-435A-92E4-D97C54777637}" srcOrd="1" destOrd="0" presId="urn:microsoft.com/office/officeart/2005/8/layout/chevron1"/>
    <dgm:cxn modelId="{C8A6E959-4718-4AA0-9FBA-F8E33FC1B734}" type="presParOf" srcId="{BB63264E-DA50-4215-9659-B33C77DE8145}" destId="{9846F9AF-E68C-4701-BDE3-35AC1A576413}" srcOrd="2" destOrd="0" presId="urn:microsoft.com/office/officeart/2005/8/layout/chevron1"/>
    <dgm:cxn modelId="{5A5B1E7D-BB08-461E-981B-A4BE7ED8CEA6}" type="presParOf" srcId="{BB63264E-DA50-4215-9659-B33C77DE8145}" destId="{30C421A3-9D1F-4A04-AD48-EB6307C16171}" srcOrd="3" destOrd="0" presId="urn:microsoft.com/office/officeart/2005/8/layout/chevron1"/>
    <dgm:cxn modelId="{0D65FD1C-D6F9-4D10-B1D5-7A95B21A16ED}" type="presParOf" srcId="{BB63264E-DA50-4215-9659-B33C77DE8145}" destId="{957AE6DF-D767-45D1-9FD4-D0262EB41492}" srcOrd="4" destOrd="0" presId="urn:microsoft.com/office/officeart/2005/8/layout/chevron1"/>
    <dgm:cxn modelId="{57793E1D-5C0B-4C0A-AF10-A1F46295C525}" type="presParOf" srcId="{BB63264E-DA50-4215-9659-B33C77DE8145}" destId="{9132BFD9-8AE4-425A-A3CB-B9B9BEC37A5C}" srcOrd="5" destOrd="0" presId="urn:microsoft.com/office/officeart/2005/8/layout/chevron1"/>
    <dgm:cxn modelId="{C4216134-AA6E-4E69-8306-A8B094275D51}" type="presParOf" srcId="{BB63264E-DA50-4215-9659-B33C77DE8145}" destId="{7E2A995B-B236-49AD-9927-9C9FD38FDD05}" srcOrd="6" destOrd="0" presId="urn:microsoft.com/office/officeart/2005/8/layout/chevron1"/>
    <dgm:cxn modelId="{FDD4FCFC-F588-4B13-9938-B81035219A60}" type="presParOf" srcId="{BB63264E-DA50-4215-9659-B33C77DE8145}" destId="{78B01933-B6A8-424C-82EA-F15173A7F554}" srcOrd="7" destOrd="0" presId="urn:microsoft.com/office/officeart/2005/8/layout/chevron1"/>
    <dgm:cxn modelId="{46DC4287-114C-4162-A831-2C6637AA340E}" type="presParOf" srcId="{BB63264E-DA50-4215-9659-B33C77DE8145}" destId="{8706F357-F9C9-45DC-A255-6F2CDD71727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BE2817-6C6A-4F0E-B0B5-133007005794}"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fi-FI"/>
        </a:p>
      </dgm:t>
    </dgm:pt>
    <dgm:pt modelId="{4DD3BF5B-14BC-46FE-8688-DF6C189918A5}">
      <dgm:prSet phldrT="[Teksti]"/>
      <dgm:spPr/>
      <dgm:t>
        <a:bodyPr/>
        <a:lstStyle/>
        <a:p>
          <a:r>
            <a:rPr lang="fi-FI" dirty="0">
              <a:solidFill>
                <a:schemeClr val="bg1"/>
              </a:solidFill>
              <a:latin typeface="Arial Nova"/>
            </a:rPr>
            <a:t>Asiakkuus tulee vireille. </a:t>
          </a:r>
          <a:r>
            <a:rPr lang="fi-FI" dirty="0">
              <a:solidFill>
                <a:schemeClr val="bg1"/>
              </a:solidFill>
              <a:latin typeface="Arial Nova"/>
              <a:ea typeface="Calibri"/>
              <a:cs typeface="Calibri"/>
            </a:rPr>
            <a:t>Tarve moniammatillisesta työskentelystä huomataan.</a:t>
          </a:r>
          <a:endParaRPr lang="fi-FI" dirty="0">
            <a:solidFill>
              <a:schemeClr val="bg1"/>
            </a:solidFill>
          </a:endParaRPr>
        </a:p>
      </dgm:t>
    </dgm:pt>
    <dgm:pt modelId="{834A4EF4-7996-4A0C-BB2D-F341B884BC0B}" type="parTrans" cxnId="{B8761C2E-3B58-4106-8600-9A712331E9C6}">
      <dgm:prSet/>
      <dgm:spPr/>
      <dgm:t>
        <a:bodyPr/>
        <a:lstStyle/>
        <a:p>
          <a:endParaRPr lang="fi-FI"/>
        </a:p>
      </dgm:t>
    </dgm:pt>
    <dgm:pt modelId="{71991E41-BA05-4345-88C7-5D2BC1B53E34}" type="sibTrans" cxnId="{B8761C2E-3B58-4106-8600-9A712331E9C6}">
      <dgm:prSet/>
      <dgm:spPr/>
      <dgm:t>
        <a:bodyPr/>
        <a:lstStyle/>
        <a:p>
          <a:endParaRPr lang="fi-FI"/>
        </a:p>
      </dgm:t>
    </dgm:pt>
    <dgm:pt modelId="{F5AFA84B-0BCA-42AB-9562-725485A5EB88}">
      <dgm:prSet phldrT="[Teksti]"/>
      <dgm:spPr/>
      <dgm:t>
        <a:bodyPr/>
        <a:lstStyle/>
        <a:p>
          <a:r>
            <a:rPr lang="fi-FI" dirty="0"/>
            <a:t>Päätetään viemisestä Yhteistyö-tiimiin. Anonyymi asiakaskuvaus lähetetään tarvittaviin yksiköihin.</a:t>
          </a:r>
        </a:p>
      </dgm:t>
    </dgm:pt>
    <dgm:pt modelId="{66B494AE-8C60-4817-9008-37640FF3E951}" type="parTrans" cxnId="{87F908BA-027B-48AA-A582-994672E0284C}">
      <dgm:prSet/>
      <dgm:spPr/>
      <dgm:t>
        <a:bodyPr/>
        <a:lstStyle/>
        <a:p>
          <a:endParaRPr lang="fi-FI"/>
        </a:p>
      </dgm:t>
    </dgm:pt>
    <dgm:pt modelId="{9B408FE8-2CB9-4F51-9DA5-E852F7223D5E}" type="sibTrans" cxnId="{87F908BA-027B-48AA-A582-994672E0284C}">
      <dgm:prSet/>
      <dgm:spPr/>
      <dgm:t>
        <a:bodyPr/>
        <a:lstStyle/>
        <a:p>
          <a:endParaRPr lang="fi-FI"/>
        </a:p>
      </dgm:t>
    </dgm:pt>
    <dgm:pt modelId="{A44F2050-6449-4B1B-96D4-DE3128966257}">
      <dgm:prSet phldrT="[Teksti]"/>
      <dgm:spPr/>
      <dgm:t>
        <a:bodyPr/>
        <a:lstStyle/>
        <a:p>
          <a:r>
            <a:rPr lang="fi-FI" dirty="0"/>
            <a:t>Nimetään työntekijät (vastuutyöntekijät) yhteiseen työskentelyyn esihenkilön johdolla.</a:t>
          </a:r>
        </a:p>
      </dgm:t>
    </dgm:pt>
    <dgm:pt modelId="{A009F2CE-BEFE-4EB2-BDF7-C674A62B5276}" type="parTrans" cxnId="{8846BF79-19EF-4360-8AA5-EA1977B11ECE}">
      <dgm:prSet/>
      <dgm:spPr/>
      <dgm:t>
        <a:bodyPr/>
        <a:lstStyle/>
        <a:p>
          <a:endParaRPr lang="fi-FI"/>
        </a:p>
      </dgm:t>
    </dgm:pt>
    <dgm:pt modelId="{DD9AACE0-142E-4C65-9EE4-98BA3753FF94}" type="sibTrans" cxnId="{8846BF79-19EF-4360-8AA5-EA1977B11ECE}">
      <dgm:prSet/>
      <dgm:spPr/>
      <dgm:t>
        <a:bodyPr/>
        <a:lstStyle/>
        <a:p>
          <a:endParaRPr lang="fi-FI"/>
        </a:p>
      </dgm:t>
    </dgm:pt>
    <dgm:pt modelId="{1D421159-72F6-4BC5-AC7A-7189452EFA81}">
      <dgm:prSet phldrT="[Teksti]"/>
      <dgm:spPr/>
      <dgm:t>
        <a:bodyPr/>
        <a:lstStyle/>
        <a:p>
          <a:r>
            <a:rPr lang="fi-FI" dirty="0"/>
            <a:t>Tiimi kokoontuu yhdessä asiakkaan kanssa. PTA viimeistellään ja yhteinen työskentely aloitetaan</a:t>
          </a:r>
        </a:p>
      </dgm:t>
    </dgm:pt>
    <dgm:pt modelId="{1FC5680C-119F-470F-8D34-B7F34347A7B5}" type="parTrans" cxnId="{0C70C34B-7F6A-49C0-B625-24042B963192}">
      <dgm:prSet/>
      <dgm:spPr/>
      <dgm:t>
        <a:bodyPr/>
        <a:lstStyle/>
        <a:p>
          <a:endParaRPr lang="fi-FI"/>
        </a:p>
      </dgm:t>
    </dgm:pt>
    <dgm:pt modelId="{ED33B15D-19E5-4419-AA2B-D2C895B6C37B}" type="sibTrans" cxnId="{0C70C34B-7F6A-49C0-B625-24042B963192}">
      <dgm:prSet/>
      <dgm:spPr/>
      <dgm:t>
        <a:bodyPr/>
        <a:lstStyle/>
        <a:p>
          <a:endParaRPr lang="fi-FI"/>
        </a:p>
      </dgm:t>
    </dgm:pt>
    <dgm:pt modelId="{1F761230-BAAF-4902-9324-14A123B39AE8}">
      <dgm:prSet phldrT="[Teksti]"/>
      <dgm:spPr/>
      <dgm:t>
        <a:bodyPr/>
        <a:lstStyle/>
        <a:p>
          <a:r>
            <a:rPr lang="fi-FI" dirty="0"/>
            <a:t>Asiakkaan kanssa työskennellään sovitusti, jonka jälkeen asiakkuus päätetään tai palveluiden jatkon tarve arvioidaan.</a:t>
          </a:r>
        </a:p>
      </dgm:t>
    </dgm:pt>
    <dgm:pt modelId="{503BAB8F-FE06-40D5-A836-AB76DB5780CA}" type="sibTrans" cxnId="{188DF591-CCDD-4BCE-8E8B-582A96C01AC5}">
      <dgm:prSet/>
      <dgm:spPr/>
      <dgm:t>
        <a:bodyPr/>
        <a:lstStyle/>
        <a:p>
          <a:endParaRPr lang="fi-FI"/>
        </a:p>
      </dgm:t>
    </dgm:pt>
    <dgm:pt modelId="{A911C964-E251-4562-BC5F-8BBEFF265C42}" type="parTrans" cxnId="{188DF591-CCDD-4BCE-8E8B-582A96C01AC5}">
      <dgm:prSet/>
      <dgm:spPr/>
      <dgm:t>
        <a:bodyPr/>
        <a:lstStyle/>
        <a:p>
          <a:endParaRPr lang="fi-FI"/>
        </a:p>
      </dgm:t>
    </dgm:pt>
    <dgm:pt modelId="{BB63264E-DA50-4215-9659-B33C77DE8145}" type="pres">
      <dgm:prSet presAssocID="{29BE2817-6C6A-4F0E-B0B5-133007005794}" presName="Name0" presStyleCnt="0">
        <dgm:presLayoutVars>
          <dgm:dir/>
          <dgm:animLvl val="lvl"/>
          <dgm:resizeHandles val="exact"/>
        </dgm:presLayoutVars>
      </dgm:prSet>
      <dgm:spPr/>
    </dgm:pt>
    <dgm:pt modelId="{43B709A4-E5F2-403E-A8A4-5907FBF9EC8E}" type="pres">
      <dgm:prSet presAssocID="{4DD3BF5B-14BC-46FE-8688-DF6C189918A5}" presName="parTxOnly" presStyleLbl="node1" presStyleIdx="0" presStyleCnt="5" custLinFactNeighborX="-1124" custLinFactNeighborY="2056">
        <dgm:presLayoutVars>
          <dgm:chMax val="0"/>
          <dgm:chPref val="0"/>
          <dgm:bulletEnabled val="1"/>
        </dgm:presLayoutVars>
      </dgm:prSet>
      <dgm:spPr/>
    </dgm:pt>
    <dgm:pt modelId="{580A47AE-4568-435A-92E4-D97C54777637}" type="pres">
      <dgm:prSet presAssocID="{71991E41-BA05-4345-88C7-5D2BC1B53E34}" presName="parTxOnlySpace" presStyleCnt="0"/>
      <dgm:spPr/>
    </dgm:pt>
    <dgm:pt modelId="{9846F9AF-E68C-4701-BDE3-35AC1A576413}" type="pres">
      <dgm:prSet presAssocID="{F5AFA84B-0BCA-42AB-9562-725485A5EB88}" presName="parTxOnly" presStyleLbl="node1" presStyleIdx="1" presStyleCnt="5">
        <dgm:presLayoutVars>
          <dgm:chMax val="0"/>
          <dgm:chPref val="0"/>
          <dgm:bulletEnabled val="1"/>
        </dgm:presLayoutVars>
      </dgm:prSet>
      <dgm:spPr/>
    </dgm:pt>
    <dgm:pt modelId="{30C421A3-9D1F-4A04-AD48-EB6307C16171}" type="pres">
      <dgm:prSet presAssocID="{9B408FE8-2CB9-4F51-9DA5-E852F7223D5E}" presName="parTxOnlySpace" presStyleCnt="0"/>
      <dgm:spPr/>
    </dgm:pt>
    <dgm:pt modelId="{957AE6DF-D767-45D1-9FD4-D0262EB41492}" type="pres">
      <dgm:prSet presAssocID="{A44F2050-6449-4B1B-96D4-DE3128966257}" presName="parTxOnly" presStyleLbl="node1" presStyleIdx="2" presStyleCnt="5">
        <dgm:presLayoutVars>
          <dgm:chMax val="0"/>
          <dgm:chPref val="0"/>
          <dgm:bulletEnabled val="1"/>
        </dgm:presLayoutVars>
      </dgm:prSet>
      <dgm:spPr/>
    </dgm:pt>
    <dgm:pt modelId="{9132BFD9-8AE4-425A-A3CB-B9B9BEC37A5C}" type="pres">
      <dgm:prSet presAssocID="{DD9AACE0-142E-4C65-9EE4-98BA3753FF94}" presName="parTxOnlySpace" presStyleCnt="0"/>
      <dgm:spPr/>
    </dgm:pt>
    <dgm:pt modelId="{7E2A995B-B236-49AD-9927-9C9FD38FDD05}" type="pres">
      <dgm:prSet presAssocID="{1D421159-72F6-4BC5-AC7A-7189452EFA81}" presName="parTxOnly" presStyleLbl="node1" presStyleIdx="3" presStyleCnt="5">
        <dgm:presLayoutVars>
          <dgm:chMax val="0"/>
          <dgm:chPref val="0"/>
          <dgm:bulletEnabled val="1"/>
        </dgm:presLayoutVars>
      </dgm:prSet>
      <dgm:spPr/>
    </dgm:pt>
    <dgm:pt modelId="{F17B6682-14F9-4CD7-B0B1-7A9CC86398BE}" type="pres">
      <dgm:prSet presAssocID="{ED33B15D-19E5-4419-AA2B-D2C895B6C37B}" presName="parTxOnlySpace" presStyleCnt="0"/>
      <dgm:spPr/>
    </dgm:pt>
    <dgm:pt modelId="{E17B13AE-150D-4FF2-B71B-0799B61ADB63}" type="pres">
      <dgm:prSet presAssocID="{1F761230-BAAF-4902-9324-14A123B39AE8}" presName="parTxOnly" presStyleLbl="node1" presStyleIdx="4" presStyleCnt="5">
        <dgm:presLayoutVars>
          <dgm:chMax val="0"/>
          <dgm:chPref val="0"/>
          <dgm:bulletEnabled val="1"/>
        </dgm:presLayoutVars>
      </dgm:prSet>
      <dgm:spPr/>
    </dgm:pt>
  </dgm:ptLst>
  <dgm:cxnLst>
    <dgm:cxn modelId="{E34CF11D-3E40-4295-8C36-A64D52489DA9}" type="presOf" srcId="{4DD3BF5B-14BC-46FE-8688-DF6C189918A5}" destId="{43B709A4-E5F2-403E-A8A4-5907FBF9EC8E}" srcOrd="0" destOrd="0" presId="urn:microsoft.com/office/officeart/2005/8/layout/chevron1"/>
    <dgm:cxn modelId="{B8761C2E-3B58-4106-8600-9A712331E9C6}" srcId="{29BE2817-6C6A-4F0E-B0B5-133007005794}" destId="{4DD3BF5B-14BC-46FE-8688-DF6C189918A5}" srcOrd="0" destOrd="0" parTransId="{834A4EF4-7996-4A0C-BB2D-F341B884BC0B}" sibTransId="{71991E41-BA05-4345-88C7-5D2BC1B53E34}"/>
    <dgm:cxn modelId="{3382DA68-3272-4A81-BAD7-9AB469442E4C}" type="presOf" srcId="{29BE2817-6C6A-4F0E-B0B5-133007005794}" destId="{BB63264E-DA50-4215-9659-B33C77DE8145}" srcOrd="0" destOrd="0" presId="urn:microsoft.com/office/officeart/2005/8/layout/chevron1"/>
    <dgm:cxn modelId="{0C70C34B-7F6A-49C0-B625-24042B963192}" srcId="{29BE2817-6C6A-4F0E-B0B5-133007005794}" destId="{1D421159-72F6-4BC5-AC7A-7189452EFA81}" srcOrd="3" destOrd="0" parTransId="{1FC5680C-119F-470F-8D34-B7F34347A7B5}" sibTransId="{ED33B15D-19E5-4419-AA2B-D2C895B6C37B}"/>
    <dgm:cxn modelId="{A0B2AF72-E776-4EC0-9E06-F2CAC961DB19}" type="presOf" srcId="{F5AFA84B-0BCA-42AB-9562-725485A5EB88}" destId="{9846F9AF-E68C-4701-BDE3-35AC1A576413}" srcOrd="0" destOrd="0" presId="urn:microsoft.com/office/officeart/2005/8/layout/chevron1"/>
    <dgm:cxn modelId="{8846BF79-19EF-4360-8AA5-EA1977B11ECE}" srcId="{29BE2817-6C6A-4F0E-B0B5-133007005794}" destId="{A44F2050-6449-4B1B-96D4-DE3128966257}" srcOrd="2" destOrd="0" parTransId="{A009F2CE-BEFE-4EB2-BDF7-C674A62B5276}" sibTransId="{DD9AACE0-142E-4C65-9EE4-98BA3753FF94}"/>
    <dgm:cxn modelId="{88388590-69B8-4ADD-90EF-11742911F428}" type="presOf" srcId="{1F761230-BAAF-4902-9324-14A123B39AE8}" destId="{E17B13AE-150D-4FF2-B71B-0799B61ADB63}" srcOrd="0" destOrd="0" presId="urn:microsoft.com/office/officeart/2005/8/layout/chevron1"/>
    <dgm:cxn modelId="{188DF591-CCDD-4BCE-8E8B-582A96C01AC5}" srcId="{29BE2817-6C6A-4F0E-B0B5-133007005794}" destId="{1F761230-BAAF-4902-9324-14A123B39AE8}" srcOrd="4" destOrd="0" parTransId="{A911C964-E251-4562-BC5F-8BBEFF265C42}" sibTransId="{503BAB8F-FE06-40D5-A836-AB76DB5780CA}"/>
    <dgm:cxn modelId="{90F1E7AF-0B5E-4708-AC5B-612C1EC04F3D}" type="presOf" srcId="{1D421159-72F6-4BC5-AC7A-7189452EFA81}" destId="{7E2A995B-B236-49AD-9927-9C9FD38FDD05}" srcOrd="0" destOrd="0" presId="urn:microsoft.com/office/officeart/2005/8/layout/chevron1"/>
    <dgm:cxn modelId="{87F908BA-027B-48AA-A582-994672E0284C}" srcId="{29BE2817-6C6A-4F0E-B0B5-133007005794}" destId="{F5AFA84B-0BCA-42AB-9562-725485A5EB88}" srcOrd="1" destOrd="0" parTransId="{66B494AE-8C60-4817-9008-37640FF3E951}" sibTransId="{9B408FE8-2CB9-4F51-9DA5-E852F7223D5E}"/>
    <dgm:cxn modelId="{1EEAF9F0-9055-4DAC-9D4C-D63BE6F96F77}" type="presOf" srcId="{A44F2050-6449-4B1B-96D4-DE3128966257}" destId="{957AE6DF-D767-45D1-9FD4-D0262EB41492}" srcOrd="0" destOrd="0" presId="urn:microsoft.com/office/officeart/2005/8/layout/chevron1"/>
    <dgm:cxn modelId="{45E02CF5-5E6E-46DD-8C7D-B5C93FFC1D8A}" type="presParOf" srcId="{BB63264E-DA50-4215-9659-B33C77DE8145}" destId="{43B709A4-E5F2-403E-A8A4-5907FBF9EC8E}" srcOrd="0" destOrd="0" presId="urn:microsoft.com/office/officeart/2005/8/layout/chevron1"/>
    <dgm:cxn modelId="{F5B58BF4-C73B-4C9A-BE12-D86DFD6F90F3}" type="presParOf" srcId="{BB63264E-DA50-4215-9659-B33C77DE8145}" destId="{580A47AE-4568-435A-92E4-D97C54777637}" srcOrd="1" destOrd="0" presId="urn:microsoft.com/office/officeart/2005/8/layout/chevron1"/>
    <dgm:cxn modelId="{C8A6E959-4718-4AA0-9FBA-F8E33FC1B734}" type="presParOf" srcId="{BB63264E-DA50-4215-9659-B33C77DE8145}" destId="{9846F9AF-E68C-4701-BDE3-35AC1A576413}" srcOrd="2" destOrd="0" presId="urn:microsoft.com/office/officeart/2005/8/layout/chevron1"/>
    <dgm:cxn modelId="{5A5B1E7D-BB08-461E-981B-A4BE7ED8CEA6}" type="presParOf" srcId="{BB63264E-DA50-4215-9659-B33C77DE8145}" destId="{30C421A3-9D1F-4A04-AD48-EB6307C16171}" srcOrd="3" destOrd="0" presId="urn:microsoft.com/office/officeart/2005/8/layout/chevron1"/>
    <dgm:cxn modelId="{0D65FD1C-D6F9-4D10-B1D5-7A95B21A16ED}" type="presParOf" srcId="{BB63264E-DA50-4215-9659-B33C77DE8145}" destId="{957AE6DF-D767-45D1-9FD4-D0262EB41492}" srcOrd="4" destOrd="0" presId="urn:microsoft.com/office/officeart/2005/8/layout/chevron1"/>
    <dgm:cxn modelId="{57793E1D-5C0B-4C0A-AF10-A1F46295C525}" type="presParOf" srcId="{BB63264E-DA50-4215-9659-B33C77DE8145}" destId="{9132BFD9-8AE4-425A-A3CB-B9B9BEC37A5C}" srcOrd="5" destOrd="0" presId="urn:microsoft.com/office/officeart/2005/8/layout/chevron1"/>
    <dgm:cxn modelId="{C4216134-AA6E-4E69-8306-A8B094275D51}" type="presParOf" srcId="{BB63264E-DA50-4215-9659-B33C77DE8145}" destId="{7E2A995B-B236-49AD-9927-9C9FD38FDD05}" srcOrd="6" destOrd="0" presId="urn:microsoft.com/office/officeart/2005/8/layout/chevron1"/>
    <dgm:cxn modelId="{05B90624-294B-495C-B9C1-6DAE9A89CEFC}" type="presParOf" srcId="{BB63264E-DA50-4215-9659-B33C77DE8145}" destId="{F17B6682-14F9-4CD7-B0B1-7A9CC86398BE}" srcOrd="7" destOrd="0" presId="urn:microsoft.com/office/officeart/2005/8/layout/chevron1"/>
    <dgm:cxn modelId="{6D02923C-FFD6-467B-8703-6576684601EF}" type="presParOf" srcId="{BB63264E-DA50-4215-9659-B33C77DE8145}" destId="{E17B13AE-150D-4FF2-B71B-0799B61ADB63}" srcOrd="8"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2ADE5F-6CF9-48D1-8DFC-4FE0B6FB0221}"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fi-FI"/>
        </a:p>
      </dgm:t>
    </dgm:pt>
    <dgm:pt modelId="{E0CB4D73-5D58-449A-A442-968F3F5F1B9A}">
      <dgm:prSet phldrT="[Teksti]" custT="1"/>
      <dgm:spPr/>
      <dgm:t>
        <a:bodyPr/>
        <a:lstStyle/>
        <a:p>
          <a:r>
            <a:rPr lang="fi-FI" sz="1200" dirty="0"/>
            <a:t>Esihenkilö hyväksyy monipalveluasiakkaiden tiimiin viemisen. Tehdään anonyymi asiakaskuvaus, joka lähetetään yhteistyöyksiköihin.</a:t>
          </a:r>
        </a:p>
        <a:p>
          <a:r>
            <a:rPr lang="fi-FI" sz="1200" dirty="0"/>
            <a:t>PTA jää prosessin ajaksi auki.</a:t>
          </a:r>
        </a:p>
      </dgm:t>
    </dgm:pt>
    <dgm:pt modelId="{469751EE-F03C-4DE8-B20B-5031662AA367}" type="parTrans" cxnId="{20173DDF-89EB-428C-BAC1-B5FFC400BA1D}">
      <dgm:prSet/>
      <dgm:spPr/>
      <dgm:t>
        <a:bodyPr/>
        <a:lstStyle/>
        <a:p>
          <a:endParaRPr lang="fi-FI"/>
        </a:p>
      </dgm:t>
    </dgm:pt>
    <dgm:pt modelId="{8B991E3B-5CF1-4352-B3A1-D6666C6F2B48}" type="sibTrans" cxnId="{20173DDF-89EB-428C-BAC1-B5FFC400BA1D}">
      <dgm:prSet/>
      <dgm:spPr/>
      <dgm:t>
        <a:bodyPr/>
        <a:lstStyle/>
        <a:p>
          <a:endParaRPr lang="fi-FI"/>
        </a:p>
      </dgm:t>
    </dgm:pt>
    <dgm:pt modelId="{66B9F60D-5400-4184-8019-9943FA1F81C5}">
      <dgm:prSet phldrT="[Teksti]" custT="1"/>
      <dgm:spPr/>
      <dgm:t>
        <a:bodyPr/>
        <a:lstStyle/>
        <a:p>
          <a:r>
            <a:rPr lang="fi-FI" sz="1200" dirty="0"/>
            <a:t>Yhteistyöajalla käsitellään moniammatillisesti asiakkaan tilanne. Sovitaan </a:t>
          </a:r>
          <a:r>
            <a:rPr lang="fi-FI" sz="1200" dirty="0" err="1"/>
            <a:t>omatyöntekijyys</a:t>
          </a:r>
          <a:r>
            <a:rPr lang="fi-FI" sz="1200"/>
            <a:t>, vastuutyöntekijät </a:t>
          </a:r>
          <a:r>
            <a:rPr lang="fi-FI" sz="1200" dirty="0"/>
            <a:t>ja palvelut.</a:t>
          </a:r>
        </a:p>
      </dgm:t>
    </dgm:pt>
    <dgm:pt modelId="{83648ED3-C467-4600-A233-35BC1E0FC7EF}" type="parTrans" cxnId="{6BDDABC3-6FF8-4B38-AE03-1CBE37A0072E}">
      <dgm:prSet/>
      <dgm:spPr/>
      <dgm:t>
        <a:bodyPr/>
        <a:lstStyle/>
        <a:p>
          <a:endParaRPr lang="fi-FI"/>
        </a:p>
      </dgm:t>
    </dgm:pt>
    <dgm:pt modelId="{41534A82-E523-47FD-8A37-73A6E0498E47}" type="sibTrans" cxnId="{6BDDABC3-6FF8-4B38-AE03-1CBE37A0072E}">
      <dgm:prSet/>
      <dgm:spPr/>
      <dgm:t>
        <a:bodyPr/>
        <a:lstStyle/>
        <a:p>
          <a:endParaRPr lang="fi-FI"/>
        </a:p>
      </dgm:t>
    </dgm:pt>
    <dgm:pt modelId="{DD9F33F3-E1F9-4F99-95A6-E021031DB864}">
      <dgm:prSet phldrT="[Teksti]" custT="1"/>
      <dgm:spPr/>
      <dgm:t>
        <a:bodyPr/>
        <a:lstStyle/>
        <a:p>
          <a:r>
            <a:rPr lang="fi-FI" sz="1200" dirty="0"/>
            <a:t>Palvelut toteutetaan sovitusti ja yhteistyössä. Kokoonnutaan tarvittaessa uudestaan. Tarjotaan kollegiaalista tukea.</a:t>
          </a:r>
        </a:p>
      </dgm:t>
    </dgm:pt>
    <dgm:pt modelId="{8EA43002-60D4-4717-B764-EE11395D8D85}" type="parTrans" cxnId="{0499A9F8-62EC-4B2B-BD5F-DE454280864C}">
      <dgm:prSet/>
      <dgm:spPr/>
      <dgm:t>
        <a:bodyPr/>
        <a:lstStyle/>
        <a:p>
          <a:endParaRPr lang="fi-FI"/>
        </a:p>
      </dgm:t>
    </dgm:pt>
    <dgm:pt modelId="{9E6C2E09-66FE-4FC9-9203-4A43DD92BDD0}" type="sibTrans" cxnId="{0499A9F8-62EC-4B2B-BD5F-DE454280864C}">
      <dgm:prSet/>
      <dgm:spPr/>
      <dgm:t>
        <a:bodyPr/>
        <a:lstStyle/>
        <a:p>
          <a:endParaRPr lang="fi-FI"/>
        </a:p>
      </dgm:t>
    </dgm:pt>
    <dgm:pt modelId="{86804AB1-451A-48FA-A720-547757209DA7}">
      <dgm:prSet phldrT="[Teksti]" custT="1"/>
      <dgm:spPr/>
      <dgm:t>
        <a:bodyPr/>
        <a:lstStyle/>
        <a:p>
          <a:r>
            <a:rPr lang="fi-FI" sz="1200" dirty="0"/>
            <a:t>Jokaisen työntekijän näkemys ja työpanos on yhtä tärkeä.</a:t>
          </a:r>
        </a:p>
        <a:p>
          <a:r>
            <a:rPr lang="fi-FI" sz="1200" dirty="0"/>
            <a:t>Vastuuta kannetaan yhdessä.</a:t>
          </a:r>
        </a:p>
        <a:p>
          <a:r>
            <a:rPr lang="fi-FI" sz="1200" dirty="0"/>
            <a:t> Keskiössä asiakkaan/potilaan etu.</a:t>
          </a:r>
        </a:p>
      </dgm:t>
    </dgm:pt>
    <dgm:pt modelId="{D109BB3D-426E-4237-9A4E-73D16F125BC5}" type="parTrans" cxnId="{0C470EEA-E27C-4380-99EB-B0EF9C4977BE}">
      <dgm:prSet/>
      <dgm:spPr/>
      <dgm:t>
        <a:bodyPr/>
        <a:lstStyle/>
        <a:p>
          <a:endParaRPr lang="fi-FI"/>
        </a:p>
      </dgm:t>
    </dgm:pt>
    <dgm:pt modelId="{DE6F20F3-F5DA-4CB1-A775-E934CD764B61}" type="sibTrans" cxnId="{0C470EEA-E27C-4380-99EB-B0EF9C4977BE}">
      <dgm:prSet/>
      <dgm:spPr/>
      <dgm:t>
        <a:bodyPr/>
        <a:lstStyle/>
        <a:p>
          <a:endParaRPr lang="fi-FI"/>
        </a:p>
      </dgm:t>
    </dgm:pt>
    <dgm:pt modelId="{42508365-157B-464C-8B78-995D7EA25491}" type="pres">
      <dgm:prSet presAssocID="{EA2ADE5F-6CF9-48D1-8DFC-4FE0B6FB0221}" presName="Name0" presStyleCnt="0">
        <dgm:presLayoutVars>
          <dgm:dir/>
          <dgm:resizeHandles val="exact"/>
        </dgm:presLayoutVars>
      </dgm:prSet>
      <dgm:spPr/>
    </dgm:pt>
    <dgm:pt modelId="{5E584F97-37CE-41A5-B9D7-69C3C002C972}" type="pres">
      <dgm:prSet presAssocID="{E0CB4D73-5D58-449A-A442-968F3F5F1B9A}" presName="Name5" presStyleLbl="vennNode1" presStyleIdx="0" presStyleCnt="4">
        <dgm:presLayoutVars>
          <dgm:bulletEnabled val="1"/>
        </dgm:presLayoutVars>
      </dgm:prSet>
      <dgm:spPr/>
    </dgm:pt>
    <dgm:pt modelId="{EE9851CD-18B7-4BF1-A29C-C78760AB41FC}" type="pres">
      <dgm:prSet presAssocID="{8B991E3B-5CF1-4352-B3A1-D6666C6F2B48}" presName="space" presStyleCnt="0"/>
      <dgm:spPr/>
    </dgm:pt>
    <dgm:pt modelId="{1568CDB0-B4DD-4ABD-B525-4D65B749FAEF}" type="pres">
      <dgm:prSet presAssocID="{66B9F60D-5400-4184-8019-9943FA1F81C5}" presName="Name5" presStyleLbl="vennNode1" presStyleIdx="1" presStyleCnt="4">
        <dgm:presLayoutVars>
          <dgm:bulletEnabled val="1"/>
        </dgm:presLayoutVars>
      </dgm:prSet>
      <dgm:spPr/>
    </dgm:pt>
    <dgm:pt modelId="{BF0E485D-264F-4F0C-B296-737A95B81810}" type="pres">
      <dgm:prSet presAssocID="{41534A82-E523-47FD-8A37-73A6E0498E47}" presName="space" presStyleCnt="0"/>
      <dgm:spPr/>
    </dgm:pt>
    <dgm:pt modelId="{4F165319-90AD-4AF6-A3EB-BCAC0D6274F3}" type="pres">
      <dgm:prSet presAssocID="{DD9F33F3-E1F9-4F99-95A6-E021031DB864}" presName="Name5" presStyleLbl="vennNode1" presStyleIdx="2" presStyleCnt="4">
        <dgm:presLayoutVars>
          <dgm:bulletEnabled val="1"/>
        </dgm:presLayoutVars>
      </dgm:prSet>
      <dgm:spPr/>
    </dgm:pt>
    <dgm:pt modelId="{AE92324D-2FBC-4AA2-97D1-3465328E5CC8}" type="pres">
      <dgm:prSet presAssocID="{9E6C2E09-66FE-4FC9-9203-4A43DD92BDD0}" presName="space" presStyleCnt="0"/>
      <dgm:spPr/>
    </dgm:pt>
    <dgm:pt modelId="{E016B15E-17A1-4EC5-9587-DD7A55460072}" type="pres">
      <dgm:prSet presAssocID="{86804AB1-451A-48FA-A720-547757209DA7}" presName="Name5" presStyleLbl="vennNode1" presStyleIdx="3" presStyleCnt="4">
        <dgm:presLayoutVars>
          <dgm:bulletEnabled val="1"/>
        </dgm:presLayoutVars>
      </dgm:prSet>
      <dgm:spPr/>
    </dgm:pt>
  </dgm:ptLst>
  <dgm:cxnLst>
    <dgm:cxn modelId="{38CC2F45-918A-412E-BD42-19513387514B}" type="presOf" srcId="{86804AB1-451A-48FA-A720-547757209DA7}" destId="{E016B15E-17A1-4EC5-9587-DD7A55460072}" srcOrd="0" destOrd="0" presId="urn:microsoft.com/office/officeart/2005/8/layout/venn3"/>
    <dgm:cxn modelId="{60097354-5AAF-4C25-9050-1BC0AB670337}" type="presOf" srcId="{E0CB4D73-5D58-449A-A442-968F3F5F1B9A}" destId="{5E584F97-37CE-41A5-B9D7-69C3C002C972}" srcOrd="0" destOrd="0" presId="urn:microsoft.com/office/officeart/2005/8/layout/venn3"/>
    <dgm:cxn modelId="{7E725555-EF90-4D27-B69D-68D0100D4C1A}" type="presOf" srcId="{EA2ADE5F-6CF9-48D1-8DFC-4FE0B6FB0221}" destId="{42508365-157B-464C-8B78-995D7EA25491}" srcOrd="0" destOrd="0" presId="urn:microsoft.com/office/officeart/2005/8/layout/venn3"/>
    <dgm:cxn modelId="{61355676-5322-4F6C-BE65-DDE3D338CD12}" type="presOf" srcId="{DD9F33F3-E1F9-4F99-95A6-E021031DB864}" destId="{4F165319-90AD-4AF6-A3EB-BCAC0D6274F3}" srcOrd="0" destOrd="0" presId="urn:microsoft.com/office/officeart/2005/8/layout/venn3"/>
    <dgm:cxn modelId="{D02B1CA6-3EAB-42C5-9A57-8E3F7E24C938}" type="presOf" srcId="{66B9F60D-5400-4184-8019-9943FA1F81C5}" destId="{1568CDB0-B4DD-4ABD-B525-4D65B749FAEF}" srcOrd="0" destOrd="0" presId="urn:microsoft.com/office/officeart/2005/8/layout/venn3"/>
    <dgm:cxn modelId="{6BDDABC3-6FF8-4B38-AE03-1CBE37A0072E}" srcId="{EA2ADE5F-6CF9-48D1-8DFC-4FE0B6FB0221}" destId="{66B9F60D-5400-4184-8019-9943FA1F81C5}" srcOrd="1" destOrd="0" parTransId="{83648ED3-C467-4600-A233-35BC1E0FC7EF}" sibTransId="{41534A82-E523-47FD-8A37-73A6E0498E47}"/>
    <dgm:cxn modelId="{20173DDF-89EB-428C-BAC1-B5FFC400BA1D}" srcId="{EA2ADE5F-6CF9-48D1-8DFC-4FE0B6FB0221}" destId="{E0CB4D73-5D58-449A-A442-968F3F5F1B9A}" srcOrd="0" destOrd="0" parTransId="{469751EE-F03C-4DE8-B20B-5031662AA367}" sibTransId="{8B991E3B-5CF1-4352-B3A1-D6666C6F2B48}"/>
    <dgm:cxn modelId="{0C470EEA-E27C-4380-99EB-B0EF9C4977BE}" srcId="{EA2ADE5F-6CF9-48D1-8DFC-4FE0B6FB0221}" destId="{86804AB1-451A-48FA-A720-547757209DA7}" srcOrd="3" destOrd="0" parTransId="{D109BB3D-426E-4237-9A4E-73D16F125BC5}" sibTransId="{DE6F20F3-F5DA-4CB1-A775-E934CD764B61}"/>
    <dgm:cxn modelId="{0499A9F8-62EC-4B2B-BD5F-DE454280864C}" srcId="{EA2ADE5F-6CF9-48D1-8DFC-4FE0B6FB0221}" destId="{DD9F33F3-E1F9-4F99-95A6-E021031DB864}" srcOrd="2" destOrd="0" parTransId="{8EA43002-60D4-4717-B764-EE11395D8D85}" sibTransId="{9E6C2E09-66FE-4FC9-9203-4A43DD92BDD0}"/>
    <dgm:cxn modelId="{856C2981-CA3C-4934-B80D-E1737615D971}" type="presParOf" srcId="{42508365-157B-464C-8B78-995D7EA25491}" destId="{5E584F97-37CE-41A5-B9D7-69C3C002C972}" srcOrd="0" destOrd="0" presId="urn:microsoft.com/office/officeart/2005/8/layout/venn3"/>
    <dgm:cxn modelId="{7871F64B-5174-42CA-ACDF-C958CF1EBE33}" type="presParOf" srcId="{42508365-157B-464C-8B78-995D7EA25491}" destId="{EE9851CD-18B7-4BF1-A29C-C78760AB41FC}" srcOrd="1" destOrd="0" presId="urn:microsoft.com/office/officeart/2005/8/layout/venn3"/>
    <dgm:cxn modelId="{8BBEF23F-2F66-4881-9EF3-0CF00A502691}" type="presParOf" srcId="{42508365-157B-464C-8B78-995D7EA25491}" destId="{1568CDB0-B4DD-4ABD-B525-4D65B749FAEF}" srcOrd="2" destOrd="0" presId="urn:microsoft.com/office/officeart/2005/8/layout/venn3"/>
    <dgm:cxn modelId="{57E8AD2A-ADE3-4E75-9FC0-3F64599E120A}" type="presParOf" srcId="{42508365-157B-464C-8B78-995D7EA25491}" destId="{BF0E485D-264F-4F0C-B296-737A95B81810}" srcOrd="3" destOrd="0" presId="urn:microsoft.com/office/officeart/2005/8/layout/venn3"/>
    <dgm:cxn modelId="{BFEB1959-1F72-4CB7-9175-EF25AEFFBFE9}" type="presParOf" srcId="{42508365-157B-464C-8B78-995D7EA25491}" destId="{4F165319-90AD-4AF6-A3EB-BCAC0D6274F3}" srcOrd="4" destOrd="0" presId="urn:microsoft.com/office/officeart/2005/8/layout/venn3"/>
    <dgm:cxn modelId="{A768DD78-5459-42AE-A823-448714C38363}" type="presParOf" srcId="{42508365-157B-464C-8B78-995D7EA25491}" destId="{AE92324D-2FBC-4AA2-97D1-3465328E5CC8}" srcOrd="5" destOrd="0" presId="urn:microsoft.com/office/officeart/2005/8/layout/venn3"/>
    <dgm:cxn modelId="{9F8E20A0-7D23-4F0B-8E50-346973E297B7}" type="presParOf" srcId="{42508365-157B-464C-8B78-995D7EA25491}" destId="{E016B15E-17A1-4EC5-9587-DD7A55460072}" srcOrd="6" destOrd="0" presId="urn:microsoft.com/office/officeart/2005/8/layout/venn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709A4-E5F2-403E-A8A4-5907FBF9EC8E}">
      <dsp:nvSpPr>
        <dsp:cNvPr id="0" name=""/>
        <dsp:cNvSpPr/>
      </dsp:nvSpPr>
      <dsp:spPr>
        <a:xfrm>
          <a:off x="2947" y="62052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i-FI" sz="1400" kern="1200" dirty="0"/>
            <a:t>Asiakkuus tulee vireille: kiirevastaanotto tai ajanvarauksella</a:t>
          </a:r>
        </a:p>
      </dsp:txBody>
      <dsp:txXfrm>
        <a:off x="527527" y="620528"/>
        <a:ext cx="1573740" cy="1049159"/>
      </dsp:txXfrm>
    </dsp:sp>
    <dsp:sp modelId="{9846F9AF-E68C-4701-BDE3-35AC1A576413}">
      <dsp:nvSpPr>
        <dsp:cNvPr id="0" name=""/>
        <dsp:cNvSpPr/>
      </dsp:nvSpPr>
      <dsp:spPr>
        <a:xfrm>
          <a:off x="2363556" y="62052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i-FI" sz="1400" kern="1200" dirty="0"/>
            <a:t>Arviointi: tarvitaan sosiaalipalveluita</a:t>
          </a:r>
        </a:p>
      </dsp:txBody>
      <dsp:txXfrm>
        <a:off x="2888136" y="620528"/>
        <a:ext cx="1573740" cy="1049159"/>
      </dsp:txXfrm>
    </dsp:sp>
    <dsp:sp modelId="{957AE6DF-D767-45D1-9FD4-D0262EB41492}">
      <dsp:nvSpPr>
        <dsp:cNvPr id="0" name=""/>
        <dsp:cNvSpPr/>
      </dsp:nvSpPr>
      <dsp:spPr>
        <a:xfrm>
          <a:off x="4724165" y="62052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i-FI" sz="1400" kern="1200" dirty="0"/>
            <a:t>Asiakkuus viedään Yhteistyö-tiimiin</a:t>
          </a:r>
        </a:p>
      </dsp:txBody>
      <dsp:txXfrm>
        <a:off x="5248745" y="620528"/>
        <a:ext cx="1573740" cy="1049159"/>
      </dsp:txXfrm>
    </dsp:sp>
    <dsp:sp modelId="{7E2A995B-B236-49AD-9927-9C9FD38FDD05}">
      <dsp:nvSpPr>
        <dsp:cNvPr id="0" name=""/>
        <dsp:cNvSpPr/>
      </dsp:nvSpPr>
      <dsp:spPr>
        <a:xfrm>
          <a:off x="7084774" y="62052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i-FI" sz="1400" kern="1200" dirty="0"/>
            <a:t>Palvelut oikeassa paikassa</a:t>
          </a:r>
        </a:p>
      </dsp:txBody>
      <dsp:txXfrm>
        <a:off x="7609354" y="620528"/>
        <a:ext cx="1573740" cy="1049159"/>
      </dsp:txXfrm>
    </dsp:sp>
    <dsp:sp modelId="{8706F357-F9C9-45DC-A255-6F2CDD717278}">
      <dsp:nvSpPr>
        <dsp:cNvPr id="0" name=""/>
        <dsp:cNvSpPr/>
      </dsp:nvSpPr>
      <dsp:spPr>
        <a:xfrm>
          <a:off x="9445383" y="62052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i-FI" sz="1400" kern="1200" dirty="0"/>
            <a:t>Asiakkuus päättyy</a:t>
          </a:r>
        </a:p>
      </dsp:txBody>
      <dsp:txXfrm>
        <a:off x="9969963" y="620528"/>
        <a:ext cx="1573740" cy="1049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709A4-E5F2-403E-A8A4-5907FBF9EC8E}">
      <dsp:nvSpPr>
        <dsp:cNvPr id="0" name=""/>
        <dsp:cNvSpPr/>
      </dsp:nvSpPr>
      <dsp:spPr>
        <a:xfrm>
          <a:off x="0" y="74877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fi-FI" sz="1200" kern="1200" dirty="0">
              <a:solidFill>
                <a:schemeClr val="bg1"/>
              </a:solidFill>
              <a:latin typeface="Arial Nova"/>
            </a:rPr>
            <a:t>Asiakkuus tulee vireille. </a:t>
          </a:r>
          <a:r>
            <a:rPr lang="fi-FI" sz="1200" kern="1200" dirty="0">
              <a:solidFill>
                <a:schemeClr val="bg1"/>
              </a:solidFill>
              <a:latin typeface="Arial Nova"/>
              <a:ea typeface="Calibri"/>
              <a:cs typeface="Calibri"/>
            </a:rPr>
            <a:t>Tarve moniammatillisesta työskentelystä huomataan.</a:t>
          </a:r>
          <a:endParaRPr lang="fi-FI" sz="1200" kern="1200" dirty="0">
            <a:solidFill>
              <a:schemeClr val="bg1"/>
            </a:solidFill>
          </a:endParaRPr>
        </a:p>
      </dsp:txBody>
      <dsp:txXfrm>
        <a:off x="524580" y="748778"/>
        <a:ext cx="1573740" cy="1049159"/>
      </dsp:txXfrm>
    </dsp:sp>
    <dsp:sp modelId="{9846F9AF-E68C-4701-BDE3-35AC1A576413}">
      <dsp:nvSpPr>
        <dsp:cNvPr id="0" name=""/>
        <dsp:cNvSpPr/>
      </dsp:nvSpPr>
      <dsp:spPr>
        <a:xfrm>
          <a:off x="2363556" y="72720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fi-FI" sz="1200" kern="1200" dirty="0"/>
            <a:t>Päätetään viemisestä Yhteistyö-tiimiin. Anonyymi asiakaskuvaus lähetetään tarvittaviin yksiköihin.</a:t>
          </a:r>
        </a:p>
      </dsp:txBody>
      <dsp:txXfrm>
        <a:off x="2888136" y="727208"/>
        <a:ext cx="1573740" cy="1049159"/>
      </dsp:txXfrm>
    </dsp:sp>
    <dsp:sp modelId="{957AE6DF-D767-45D1-9FD4-D0262EB41492}">
      <dsp:nvSpPr>
        <dsp:cNvPr id="0" name=""/>
        <dsp:cNvSpPr/>
      </dsp:nvSpPr>
      <dsp:spPr>
        <a:xfrm>
          <a:off x="4724165" y="72720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fi-FI" sz="1200" kern="1200" dirty="0"/>
            <a:t>Nimetään työntekijät (vastuutyöntekijät) yhteiseen työskentelyyn esihenkilön johdolla.</a:t>
          </a:r>
        </a:p>
      </dsp:txBody>
      <dsp:txXfrm>
        <a:off x="5248745" y="727208"/>
        <a:ext cx="1573740" cy="1049159"/>
      </dsp:txXfrm>
    </dsp:sp>
    <dsp:sp modelId="{7E2A995B-B236-49AD-9927-9C9FD38FDD05}">
      <dsp:nvSpPr>
        <dsp:cNvPr id="0" name=""/>
        <dsp:cNvSpPr/>
      </dsp:nvSpPr>
      <dsp:spPr>
        <a:xfrm>
          <a:off x="7084774" y="72720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fi-FI" sz="1200" kern="1200" dirty="0"/>
            <a:t>Tiimi kokoontuu yhdessä asiakkaan kanssa. PTA viimeistellään ja yhteinen työskentely aloitetaan</a:t>
          </a:r>
        </a:p>
      </dsp:txBody>
      <dsp:txXfrm>
        <a:off x="7609354" y="727208"/>
        <a:ext cx="1573740" cy="1049159"/>
      </dsp:txXfrm>
    </dsp:sp>
    <dsp:sp modelId="{E17B13AE-150D-4FF2-B71B-0799B61ADB63}">
      <dsp:nvSpPr>
        <dsp:cNvPr id="0" name=""/>
        <dsp:cNvSpPr/>
      </dsp:nvSpPr>
      <dsp:spPr>
        <a:xfrm>
          <a:off x="9445383" y="727208"/>
          <a:ext cx="2622899" cy="1049159"/>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fi-FI" sz="1200" kern="1200" dirty="0"/>
            <a:t>Asiakkaan kanssa työskennellään sovitusti, jonka jälkeen asiakkuus päätetään tai palveluiden jatkon tarve arvioidaan.</a:t>
          </a:r>
        </a:p>
      </dsp:txBody>
      <dsp:txXfrm>
        <a:off x="9969963" y="727208"/>
        <a:ext cx="1573740" cy="1049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84F97-37CE-41A5-B9D7-69C3C002C972}">
      <dsp:nvSpPr>
        <dsp:cNvPr id="0" name=""/>
        <dsp:cNvSpPr/>
      </dsp:nvSpPr>
      <dsp:spPr>
        <a:xfrm>
          <a:off x="2381" y="304006"/>
          <a:ext cx="2389187" cy="238918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1485" tIns="15240" rIns="131485" bIns="15240" numCol="1" spcCol="1270" anchor="ctr" anchorCtr="0">
          <a:noAutofit/>
        </a:bodyPr>
        <a:lstStyle/>
        <a:p>
          <a:pPr marL="0" lvl="0" indent="0" algn="ctr" defTabSz="533400">
            <a:lnSpc>
              <a:spcPct val="90000"/>
            </a:lnSpc>
            <a:spcBef>
              <a:spcPct val="0"/>
            </a:spcBef>
            <a:spcAft>
              <a:spcPct val="35000"/>
            </a:spcAft>
            <a:buNone/>
          </a:pPr>
          <a:r>
            <a:rPr lang="fi-FI" sz="1200" kern="1200" dirty="0"/>
            <a:t>Esihenkilö hyväksyy monipalveluasiakkaiden tiimiin viemisen. Tehdään anonyymi asiakaskuvaus, joka lähetetään yhteistyöyksiköihin.</a:t>
          </a:r>
        </a:p>
        <a:p>
          <a:pPr marL="0" lvl="0" indent="0" algn="ctr" defTabSz="533400">
            <a:lnSpc>
              <a:spcPct val="90000"/>
            </a:lnSpc>
            <a:spcBef>
              <a:spcPct val="0"/>
            </a:spcBef>
            <a:spcAft>
              <a:spcPct val="35000"/>
            </a:spcAft>
            <a:buNone/>
          </a:pPr>
          <a:r>
            <a:rPr lang="fi-FI" sz="1200" kern="1200" dirty="0"/>
            <a:t>PTA jää prosessin ajaksi auki.</a:t>
          </a:r>
        </a:p>
      </dsp:txBody>
      <dsp:txXfrm>
        <a:off x="352269" y="653894"/>
        <a:ext cx="1689411" cy="1689411"/>
      </dsp:txXfrm>
    </dsp:sp>
    <dsp:sp modelId="{1568CDB0-B4DD-4ABD-B525-4D65B749FAEF}">
      <dsp:nvSpPr>
        <dsp:cNvPr id="0" name=""/>
        <dsp:cNvSpPr/>
      </dsp:nvSpPr>
      <dsp:spPr>
        <a:xfrm>
          <a:off x="1913731" y="304006"/>
          <a:ext cx="2389187" cy="238918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1485" tIns="15240" rIns="131485" bIns="15240" numCol="1" spcCol="1270" anchor="ctr" anchorCtr="0">
          <a:noAutofit/>
        </a:bodyPr>
        <a:lstStyle/>
        <a:p>
          <a:pPr marL="0" lvl="0" indent="0" algn="ctr" defTabSz="533400">
            <a:lnSpc>
              <a:spcPct val="90000"/>
            </a:lnSpc>
            <a:spcBef>
              <a:spcPct val="0"/>
            </a:spcBef>
            <a:spcAft>
              <a:spcPct val="35000"/>
            </a:spcAft>
            <a:buNone/>
          </a:pPr>
          <a:r>
            <a:rPr lang="fi-FI" sz="1200" kern="1200" dirty="0"/>
            <a:t>Yhteistyöajalla käsitellään moniammatillisesti asiakkaan tilanne. Sovitaan </a:t>
          </a:r>
          <a:r>
            <a:rPr lang="fi-FI" sz="1200" kern="1200" dirty="0" err="1"/>
            <a:t>omatyöntekijyys</a:t>
          </a:r>
          <a:r>
            <a:rPr lang="fi-FI" sz="1200" kern="1200"/>
            <a:t>, vastuutyöntekijät </a:t>
          </a:r>
          <a:r>
            <a:rPr lang="fi-FI" sz="1200" kern="1200" dirty="0"/>
            <a:t>ja palvelut.</a:t>
          </a:r>
        </a:p>
      </dsp:txBody>
      <dsp:txXfrm>
        <a:off x="2263619" y="653894"/>
        <a:ext cx="1689411" cy="1689411"/>
      </dsp:txXfrm>
    </dsp:sp>
    <dsp:sp modelId="{4F165319-90AD-4AF6-A3EB-BCAC0D6274F3}">
      <dsp:nvSpPr>
        <dsp:cNvPr id="0" name=""/>
        <dsp:cNvSpPr/>
      </dsp:nvSpPr>
      <dsp:spPr>
        <a:xfrm>
          <a:off x="3825081" y="304006"/>
          <a:ext cx="2389187" cy="238918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1485" tIns="15240" rIns="131485" bIns="15240" numCol="1" spcCol="1270" anchor="ctr" anchorCtr="0">
          <a:noAutofit/>
        </a:bodyPr>
        <a:lstStyle/>
        <a:p>
          <a:pPr marL="0" lvl="0" indent="0" algn="ctr" defTabSz="533400">
            <a:lnSpc>
              <a:spcPct val="90000"/>
            </a:lnSpc>
            <a:spcBef>
              <a:spcPct val="0"/>
            </a:spcBef>
            <a:spcAft>
              <a:spcPct val="35000"/>
            </a:spcAft>
            <a:buNone/>
          </a:pPr>
          <a:r>
            <a:rPr lang="fi-FI" sz="1200" kern="1200" dirty="0"/>
            <a:t>Palvelut toteutetaan sovitusti ja yhteistyössä. Kokoonnutaan tarvittaessa uudestaan. Tarjotaan kollegiaalista tukea.</a:t>
          </a:r>
        </a:p>
      </dsp:txBody>
      <dsp:txXfrm>
        <a:off x="4174969" y="653894"/>
        <a:ext cx="1689411" cy="1689411"/>
      </dsp:txXfrm>
    </dsp:sp>
    <dsp:sp modelId="{E016B15E-17A1-4EC5-9587-DD7A55460072}">
      <dsp:nvSpPr>
        <dsp:cNvPr id="0" name=""/>
        <dsp:cNvSpPr/>
      </dsp:nvSpPr>
      <dsp:spPr>
        <a:xfrm>
          <a:off x="5736431" y="304006"/>
          <a:ext cx="2389187" cy="238918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1485" tIns="15240" rIns="131485" bIns="15240" numCol="1" spcCol="1270" anchor="ctr" anchorCtr="0">
          <a:noAutofit/>
        </a:bodyPr>
        <a:lstStyle/>
        <a:p>
          <a:pPr marL="0" lvl="0" indent="0" algn="ctr" defTabSz="533400">
            <a:lnSpc>
              <a:spcPct val="90000"/>
            </a:lnSpc>
            <a:spcBef>
              <a:spcPct val="0"/>
            </a:spcBef>
            <a:spcAft>
              <a:spcPct val="35000"/>
            </a:spcAft>
            <a:buNone/>
          </a:pPr>
          <a:r>
            <a:rPr lang="fi-FI" sz="1200" kern="1200" dirty="0"/>
            <a:t>Jokaisen työntekijän näkemys ja työpanos on yhtä tärkeä.</a:t>
          </a:r>
        </a:p>
        <a:p>
          <a:pPr marL="0" lvl="0" indent="0" algn="ctr" defTabSz="533400">
            <a:lnSpc>
              <a:spcPct val="90000"/>
            </a:lnSpc>
            <a:spcBef>
              <a:spcPct val="0"/>
            </a:spcBef>
            <a:spcAft>
              <a:spcPct val="35000"/>
            </a:spcAft>
            <a:buNone/>
          </a:pPr>
          <a:r>
            <a:rPr lang="fi-FI" sz="1200" kern="1200" dirty="0"/>
            <a:t>Vastuuta kannetaan yhdessä.</a:t>
          </a:r>
        </a:p>
        <a:p>
          <a:pPr marL="0" lvl="0" indent="0" algn="ctr" defTabSz="533400">
            <a:lnSpc>
              <a:spcPct val="90000"/>
            </a:lnSpc>
            <a:spcBef>
              <a:spcPct val="0"/>
            </a:spcBef>
            <a:spcAft>
              <a:spcPct val="35000"/>
            </a:spcAft>
            <a:buNone/>
          </a:pPr>
          <a:r>
            <a:rPr lang="fi-FI" sz="1200" kern="1200" dirty="0"/>
            <a:t> Keskiössä asiakkaan/potilaan etu.</a:t>
          </a:r>
        </a:p>
      </dsp:txBody>
      <dsp:txXfrm>
        <a:off x="6086319" y="653894"/>
        <a:ext cx="1689411" cy="168941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F3317D-D114-20A0-BA15-8F06D9BBA7BB}"/>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CE3AB7FB-7F9B-CFE4-AD5A-455E0FDA7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696FE79F-9FC6-CD3A-105D-F83ED220333C}"/>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37EEDFA6-6981-6C66-53FF-69E431D2C5E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55994CE-9F2D-2E34-C8FD-940C14B29BEE}"/>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173958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AF5002-EC36-023E-E640-99C0E8698F9C}"/>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BEF9E580-9A2E-680B-1264-FF6E3AE51FF7}"/>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23F0759-3A91-3A7D-48F4-8D1E2755B8EB}"/>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57898FC1-7D8B-4A8A-9AED-153215C9C48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4BD342E-01B0-56C4-9C77-560E3AA8DE8E}"/>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118798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4723B54A-DC5A-CC9E-3BB5-13A49FE58306}"/>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4CC151EF-9749-E3BF-0FB6-087719BD2E7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AAC0CD7-46A1-DF08-2B25-71FDFADC36E8}"/>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A102C441-BA66-7380-6306-1B50357B229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C233ADD-C48E-BC34-FFCD-7D2AA02A1B03}"/>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4074276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tsikko ja sisältöpalstat">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ADA615F1-17DE-4E0F-BE84-F900BCA30055}"/>
              </a:ext>
            </a:extLst>
          </p:cNvPr>
          <p:cNvSpPr>
            <a:spLocks noGrp="1"/>
          </p:cNvSpPr>
          <p:nvPr>
            <p:ph type="title" hasCustomPrompt="1"/>
          </p:nvPr>
        </p:nvSpPr>
        <p:spPr/>
        <p:txBody>
          <a:bodyPr/>
          <a:lstStyle>
            <a:lvl1pPr>
              <a:defRPr/>
            </a:lvl1pPr>
          </a:lstStyle>
          <a:p>
            <a:r>
              <a:rPr lang="fi-FI"/>
              <a:t>Lisää otsikko napsauttamalla</a:t>
            </a:r>
          </a:p>
        </p:txBody>
      </p:sp>
      <p:sp>
        <p:nvSpPr>
          <p:cNvPr id="3" name="Sisällön paikkamerkki 1">
            <a:extLst>
              <a:ext uri="{FF2B5EF4-FFF2-40B4-BE49-F238E27FC236}">
                <a16:creationId xmlns:a16="http://schemas.microsoft.com/office/drawing/2014/main" id="{3DA2BB6B-E893-41BB-99F1-FB50E45164F9}"/>
              </a:ext>
            </a:extLst>
          </p:cNvPr>
          <p:cNvSpPr>
            <a:spLocks noGrp="1"/>
          </p:cNvSpPr>
          <p:nvPr>
            <p:ph idx="1" hasCustomPrompt="1"/>
          </p:nvPr>
        </p:nvSpPr>
        <p:spPr>
          <a:xfrm>
            <a:off x="838201" y="1825625"/>
            <a:ext cx="5117918" cy="384597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sp>
        <p:nvSpPr>
          <p:cNvPr id="5" name="Sisällön paikkamerkki 2">
            <a:extLst>
              <a:ext uri="{FF2B5EF4-FFF2-40B4-BE49-F238E27FC236}">
                <a16:creationId xmlns:a16="http://schemas.microsoft.com/office/drawing/2014/main" id="{D742BB0C-BA42-461E-AB2A-429CD4F182F1}"/>
              </a:ext>
            </a:extLst>
          </p:cNvPr>
          <p:cNvSpPr>
            <a:spLocks noGrp="1"/>
          </p:cNvSpPr>
          <p:nvPr>
            <p:ph idx="10" hasCustomPrompt="1"/>
          </p:nvPr>
        </p:nvSpPr>
        <p:spPr>
          <a:xfrm>
            <a:off x="6235883" y="1825625"/>
            <a:ext cx="5117917" cy="384597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pic>
        <p:nvPicPr>
          <p:cNvPr id="7" name="Logo">
            <a:extLst>
              <a:ext uri="{FF2B5EF4-FFF2-40B4-BE49-F238E27FC236}">
                <a16:creationId xmlns:a16="http://schemas.microsoft.com/office/drawing/2014/main" id="{DB253833-F21C-44EB-8853-4FA21EA3828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343351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FDA99D-A252-EED5-8186-EE19C78CB3AE}"/>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D9229A8-1D9E-948F-17BD-94B115B4799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A46650C-136D-17F9-AE27-B59B7068CB80}"/>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631FDFF3-2C49-35B6-C20D-AF14B9597AF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DBC4616-C329-661A-A45D-685D4D8C022E}"/>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250101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F82382-F6A2-0529-AA80-0B8FCCE77AF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425B47E9-DE73-905E-ECD1-74E88624D6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10AC53EE-8A87-68E9-D1BD-236BFFACA2BA}"/>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BF38882A-C75E-1635-C033-F146B2D3494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F34081F-C14C-5C18-978D-64CBA3EFE09B}"/>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3962869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61A0EB-96A0-89DB-374F-4A728DFABA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F6250C0-BAE7-6A67-6303-842A565F80B4}"/>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45D2589A-6672-2DD5-8D38-3E0882033225}"/>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000F8D96-D628-D5D2-CBCA-CB071E79CE46}"/>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6" name="Alatunnisteen paikkamerkki 5">
            <a:extLst>
              <a:ext uri="{FF2B5EF4-FFF2-40B4-BE49-F238E27FC236}">
                <a16:creationId xmlns:a16="http://schemas.microsoft.com/office/drawing/2014/main" id="{18FD696B-469A-AD4B-8BD7-C2B2756A5F3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B859FC6-633C-6C50-0F1A-6C772153C479}"/>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31088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E0A4638-A522-37F1-EC4E-8A7DC20BFC9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D96279A1-F741-2DD0-E12D-E3692E744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091357D-3D8C-88D7-C4AC-6A408F5CC232}"/>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5140D930-8684-CC4B-0D32-C7F0D82D8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90B9B728-4C90-8BE1-17CC-FF8B4A5A1291}"/>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E742464-2F89-EE0B-4EE7-7DC7C39AC16B}"/>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8" name="Alatunnisteen paikkamerkki 7">
            <a:extLst>
              <a:ext uri="{FF2B5EF4-FFF2-40B4-BE49-F238E27FC236}">
                <a16:creationId xmlns:a16="http://schemas.microsoft.com/office/drawing/2014/main" id="{62743D5C-E79B-EF7D-237B-CCBDCB627E57}"/>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8940137-016D-CEB6-4FE8-1895ED98C674}"/>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1000986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36B21F-EFC0-2B7F-B3FD-78705AFB52F6}"/>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AD7AE22C-3908-3EA1-E533-2E8D1269C2C1}"/>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4" name="Alatunnisteen paikkamerkki 3">
            <a:extLst>
              <a:ext uri="{FF2B5EF4-FFF2-40B4-BE49-F238E27FC236}">
                <a16:creationId xmlns:a16="http://schemas.microsoft.com/office/drawing/2014/main" id="{B5F692A1-126B-E8FE-C442-0B0FC7725FB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F3E8427C-BA9D-BD9D-206B-2A4A9988253C}"/>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1636821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82A67BA-2B2E-03C5-2EF7-7D804FCB1DED}"/>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3" name="Alatunnisteen paikkamerkki 2">
            <a:extLst>
              <a:ext uri="{FF2B5EF4-FFF2-40B4-BE49-F238E27FC236}">
                <a16:creationId xmlns:a16="http://schemas.microsoft.com/office/drawing/2014/main" id="{83D43B05-2FE1-7430-2968-8BDE37B042B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16FC3488-C0FA-E48A-8C51-D9989BC20800}"/>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392036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274AA8-F86C-0099-5F46-D1EF33D9C2F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16B27ADC-2736-BDD9-2E04-468877A3C3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90C7F54F-E6EE-F0DE-A952-7A2AEC643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FFB2E47-51EC-1539-3054-81142FCD61AF}"/>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6" name="Alatunnisteen paikkamerkki 5">
            <a:extLst>
              <a:ext uri="{FF2B5EF4-FFF2-40B4-BE49-F238E27FC236}">
                <a16:creationId xmlns:a16="http://schemas.microsoft.com/office/drawing/2014/main" id="{C2F8DEBC-7B57-B23F-F6B4-3D8FC6BBC3A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E3241AA-FCD4-D289-3F1C-3A121784FD41}"/>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181571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3F746F-FE9A-0F3A-457C-F5B350FE3E4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E3AB1210-A1C8-5D39-B0B3-419F0209E7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5168977-06A0-9F49-8F79-A1B141588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F678F7D-6023-DB34-FEBB-C72E26DEC8C7}"/>
              </a:ext>
            </a:extLst>
          </p:cNvPr>
          <p:cNvSpPr>
            <a:spLocks noGrp="1"/>
          </p:cNvSpPr>
          <p:nvPr>
            <p:ph type="dt" sz="half" idx="10"/>
          </p:nvPr>
        </p:nvSpPr>
        <p:spPr/>
        <p:txBody>
          <a:bodyPr/>
          <a:lstStyle/>
          <a:p>
            <a:fld id="{B76A6180-497C-42E0-B7BF-D6FFBFB42728}" type="datetimeFigureOut">
              <a:rPr lang="fi-FI" smtClean="0"/>
              <a:t>20.5.2025</a:t>
            </a:fld>
            <a:endParaRPr lang="fi-FI"/>
          </a:p>
        </p:txBody>
      </p:sp>
      <p:sp>
        <p:nvSpPr>
          <p:cNvPr id="6" name="Alatunnisteen paikkamerkki 5">
            <a:extLst>
              <a:ext uri="{FF2B5EF4-FFF2-40B4-BE49-F238E27FC236}">
                <a16:creationId xmlns:a16="http://schemas.microsoft.com/office/drawing/2014/main" id="{2E7A6142-EF33-F3C7-655B-6A37EE73966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598ACC6-EB35-D0D9-E4C6-C09FF0116948}"/>
              </a:ext>
            </a:extLst>
          </p:cNvPr>
          <p:cNvSpPr>
            <a:spLocks noGrp="1"/>
          </p:cNvSpPr>
          <p:nvPr>
            <p:ph type="sldNum" sz="quarter" idx="12"/>
          </p:nvPr>
        </p:nvSpPr>
        <p:spPr/>
        <p:txBody>
          <a:bodyPr/>
          <a:lstStyle/>
          <a:p>
            <a:fld id="{FE37CD97-5731-4275-B8D0-B218FD2A61F4}" type="slidenum">
              <a:rPr lang="fi-FI" smtClean="0"/>
              <a:t>‹#›</a:t>
            </a:fld>
            <a:endParaRPr lang="fi-FI"/>
          </a:p>
        </p:txBody>
      </p:sp>
    </p:spTree>
    <p:extLst>
      <p:ext uri="{BB962C8B-B14F-4D97-AF65-F5344CB8AC3E}">
        <p14:creationId xmlns:p14="http://schemas.microsoft.com/office/powerpoint/2010/main" val="37118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AFA7D0EF-F309-7D16-BA07-B161144AB8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5347F31B-62B4-CC31-E12B-06633D0440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1AAA2A1-CF8D-708E-BB2B-5F986108F1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6A6180-497C-42E0-B7BF-D6FFBFB42728}" type="datetimeFigureOut">
              <a:rPr lang="fi-FI" smtClean="0"/>
              <a:t>20.5.2025</a:t>
            </a:fld>
            <a:endParaRPr lang="fi-FI"/>
          </a:p>
        </p:txBody>
      </p:sp>
      <p:sp>
        <p:nvSpPr>
          <p:cNvPr id="5" name="Alatunnisteen paikkamerkki 4">
            <a:extLst>
              <a:ext uri="{FF2B5EF4-FFF2-40B4-BE49-F238E27FC236}">
                <a16:creationId xmlns:a16="http://schemas.microsoft.com/office/drawing/2014/main" id="{AC0BC326-2819-49FB-31A9-7AFE3CC3C3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D3AB6F7E-B3E0-9B2C-5635-BABF39B64E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37CD97-5731-4275-B8D0-B218FD2A61F4}" type="slidenum">
              <a:rPr lang="fi-FI" smtClean="0"/>
              <a:t>‹#›</a:t>
            </a:fld>
            <a:endParaRPr lang="fi-FI"/>
          </a:p>
        </p:txBody>
      </p:sp>
    </p:spTree>
    <p:extLst>
      <p:ext uri="{BB962C8B-B14F-4D97-AF65-F5344CB8AC3E}">
        <p14:creationId xmlns:p14="http://schemas.microsoft.com/office/powerpoint/2010/main" val="3616471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henna.fager@itauusimaa.fi"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finlex.fi/fi/laki/ajantasa/2014/20141301#a14.4.2023-71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625BDC-E97B-28A1-09F8-05B73AF659F3}"/>
              </a:ext>
            </a:extLst>
          </p:cNvPr>
          <p:cNvSpPr>
            <a:spLocks noGrp="1"/>
          </p:cNvSpPr>
          <p:nvPr>
            <p:ph type="title"/>
          </p:nvPr>
        </p:nvSpPr>
        <p:spPr>
          <a:xfrm>
            <a:off x="838200" y="2330152"/>
            <a:ext cx="10515600" cy="856187"/>
          </a:xfrm>
        </p:spPr>
        <p:txBody>
          <a:bodyPr anchor="ctr">
            <a:normAutofit/>
          </a:bodyPr>
          <a:lstStyle/>
          <a:p>
            <a:r>
              <a:rPr lang="fi-FI" dirty="0"/>
              <a:t>Moniammatillinen tiimimalli</a:t>
            </a:r>
          </a:p>
        </p:txBody>
      </p:sp>
      <p:sp>
        <p:nvSpPr>
          <p:cNvPr id="4" name="Tekstin paikkamerkki 3">
            <a:extLst>
              <a:ext uri="{FF2B5EF4-FFF2-40B4-BE49-F238E27FC236}">
                <a16:creationId xmlns:a16="http://schemas.microsoft.com/office/drawing/2014/main" id="{4710651C-D9D2-FD2B-1F3C-4FD189E84370}"/>
              </a:ext>
            </a:extLst>
          </p:cNvPr>
          <p:cNvSpPr>
            <a:spLocks noGrp="1"/>
          </p:cNvSpPr>
          <p:nvPr>
            <p:ph idx="1"/>
          </p:nvPr>
        </p:nvSpPr>
        <p:spPr>
          <a:xfrm>
            <a:off x="838200" y="3429000"/>
            <a:ext cx="5117918" cy="1463041"/>
          </a:xfrm>
        </p:spPr>
        <p:txBody>
          <a:bodyPr vert="horz" lIns="91440" tIns="45720" rIns="91440" bIns="45720" rtlCol="0" anchor="t">
            <a:normAutofit fontScale="92500" lnSpcReduction="10000"/>
          </a:bodyPr>
          <a:lstStyle/>
          <a:p>
            <a:pPr marL="0" indent="0">
              <a:buNone/>
            </a:pPr>
            <a:r>
              <a:rPr lang="fi-FI" dirty="0"/>
              <a:t>Henna Fager / Raisa Muikku</a:t>
            </a:r>
          </a:p>
          <a:p>
            <a:pPr marL="0" indent="0">
              <a:buNone/>
            </a:pPr>
            <a:r>
              <a:rPr lang="fi-FI" dirty="0">
                <a:hlinkClick r:id="rId2"/>
              </a:rPr>
              <a:t>henna.fager@itauusimaa.fi</a:t>
            </a:r>
          </a:p>
          <a:p>
            <a:pPr marL="0" indent="0">
              <a:buNone/>
            </a:pPr>
            <a:r>
              <a:rPr lang="fi-FI" dirty="0"/>
              <a:t>raisa.muikku@itauusimaa.fi</a:t>
            </a:r>
          </a:p>
        </p:txBody>
      </p:sp>
      <p:pic>
        <p:nvPicPr>
          <p:cNvPr id="5" name="Kuva 4" descr="Kuva, joka sisältää kohteen teksti, Fontti, kuvakaappaus, Sähkönsininen&#10;&#10;Kuvaus luotu automaattisesti">
            <a:extLst>
              <a:ext uri="{FF2B5EF4-FFF2-40B4-BE49-F238E27FC236}">
                <a16:creationId xmlns:a16="http://schemas.microsoft.com/office/drawing/2014/main" id="{915237C6-14D7-20E4-A2BA-1A0B7F25E3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723" y="5377362"/>
            <a:ext cx="5117917" cy="1292274"/>
          </a:xfrm>
          <a:prstGeom prst="rect">
            <a:avLst/>
          </a:prstGeom>
          <a:noFill/>
        </p:spPr>
      </p:pic>
    </p:spTree>
    <p:extLst>
      <p:ext uri="{BB962C8B-B14F-4D97-AF65-F5344CB8AC3E}">
        <p14:creationId xmlns:p14="http://schemas.microsoft.com/office/powerpoint/2010/main" val="278557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FBC103-A7EE-64A5-5284-921045A68C10}"/>
              </a:ext>
            </a:extLst>
          </p:cNvPr>
          <p:cNvSpPr>
            <a:spLocks noGrp="1"/>
          </p:cNvSpPr>
          <p:nvPr>
            <p:ph type="title"/>
          </p:nvPr>
        </p:nvSpPr>
        <p:spPr>
          <a:xfrm>
            <a:off x="838200" y="157690"/>
            <a:ext cx="10515600" cy="856187"/>
          </a:xfrm>
        </p:spPr>
        <p:txBody>
          <a:bodyPr/>
          <a:lstStyle/>
          <a:p>
            <a:r>
              <a:rPr lang="fi-FI" dirty="0"/>
              <a:t>Miksi yhteistyö?</a:t>
            </a:r>
          </a:p>
        </p:txBody>
      </p:sp>
      <p:sp>
        <p:nvSpPr>
          <p:cNvPr id="3" name="Sisällön paikkamerkki 2">
            <a:extLst>
              <a:ext uri="{FF2B5EF4-FFF2-40B4-BE49-F238E27FC236}">
                <a16:creationId xmlns:a16="http://schemas.microsoft.com/office/drawing/2014/main" id="{D3161B80-AB93-AC03-255B-0888D020AD07}"/>
              </a:ext>
            </a:extLst>
          </p:cNvPr>
          <p:cNvSpPr>
            <a:spLocks noGrp="1"/>
          </p:cNvSpPr>
          <p:nvPr>
            <p:ph idx="1"/>
          </p:nvPr>
        </p:nvSpPr>
        <p:spPr>
          <a:xfrm>
            <a:off x="475890" y="1133856"/>
            <a:ext cx="11402683" cy="5294376"/>
          </a:xfrm>
        </p:spPr>
        <p:txBody>
          <a:bodyPr>
            <a:noAutofit/>
          </a:bodyPr>
          <a:lstStyle/>
          <a:p>
            <a:pPr>
              <a:lnSpc>
                <a:spcPct val="150000"/>
              </a:lnSpc>
            </a:pPr>
            <a:r>
              <a:rPr lang="fi-FI" sz="1800" b="1" dirty="0"/>
              <a:t>Erityisesti palveluiden väliin jäävien ja yhtäaikaisia palveluita tarvitsevat asiakkaiden kokonaisuuden hallinta helpottuu, tiedonkulku paranee, asiakas saa oikeanlaisia palveluita oikeaan aikaan, turhien käyntien määrä vähenee ja työntekijöille on parempi kollegiaalinen tuki, kun työskentelyyn ja palvelutarpeenarviointiin osallistuu ammattilaisia eri yksiköistä.</a:t>
            </a:r>
            <a:endParaRPr lang="fi-FI" sz="1500" dirty="0"/>
          </a:p>
          <a:p>
            <a:r>
              <a:rPr lang="fi-FI" sz="1500" b="0" i="0" dirty="0">
                <a:solidFill>
                  <a:srgbClr val="000000"/>
                </a:solidFill>
                <a:effectLst/>
              </a:rPr>
              <a:t>Sosiaalihuoltolaki 41§: </a:t>
            </a:r>
            <a:r>
              <a:rPr lang="fi-FI" sz="1500" dirty="0"/>
              <a:t>Monialainen yhteistyö</a:t>
            </a:r>
          </a:p>
          <a:p>
            <a:pPr marL="0" indent="0">
              <a:buNone/>
            </a:pPr>
            <a:r>
              <a:rPr lang="fi-FI" sz="1500" i="1" dirty="0"/>
              <a:t>Palvelutarpeen arvioimiseksi, päätösten tekemiseksi ja sosiaalihuollon toteuttamiseksi toimenpiteestä vastaavan sosiaalihuollon viranomaisen on huolehdittava siitä, että käytettävissä on henkilön yksilöllisiin tarpeisiin nähden riittävästi asiantuntemusta ja osaamista. Jos henkilön tarpeiden arviointi ja niihin vastaaminen edellyttävät sosiaalitoimen tai muiden viranomaisten palveluja tai tukitoimia, on näiden tahojen osallistuttava toimenpiteestä vastaavan työntekijän pyynnöstä henkilön palvelutarpeen arvioinnin tekemiseen ja asiakassuunnitelman laatimiseen.</a:t>
            </a:r>
            <a:endParaRPr lang="fi-FI" sz="1500" i="1" dirty="0">
              <a:effectLst/>
            </a:endParaRPr>
          </a:p>
          <a:p>
            <a:pPr marL="0" indent="0">
              <a:buNone/>
            </a:pPr>
            <a:r>
              <a:rPr lang="fi-FI" sz="1500" i="1" dirty="0"/>
              <a:t>Sosiaalihuoltoa toteutetaan yhteistyössä eri toimijoiden kanssa siten, että sosiaalihuollon ja tarvittaessa muiden hallinnonalojen palvelut muodostavat asiakkaan edun mukaisen kokonaisuuden. Työntekijän on oltava tarpeen mukaan yhteydessä eri yhteistyötahoihin ja asiantuntijoihin sekä tarvittaessa henkilön omaisiin ja muihin hänelle läheisiin henkilöihin siten kuin tässä laissa tarkemmin säädetään.</a:t>
            </a:r>
          </a:p>
          <a:p>
            <a:pPr marL="0" indent="0">
              <a:buNone/>
            </a:pPr>
            <a:r>
              <a:rPr lang="fi-FI" sz="1500" i="1" dirty="0"/>
              <a:t>Asiakastietojen kirjaamisesta monialaisessa yhteistyössä sekä sosiaali- ja terveydenhuollon yhteisissä palveluissa säädetään asiakastietolain 7 luvussa. Tietojen antamisesta ilman asiakkaan lupaa sosiaali- ja terveydenhuollon yhteisissä palveluissa sekä muihin terveyspalveluihin välttämättömien terveyspalvelujen järjestämiseksi ja toteuttamiseksi säädetään asiakastietolain 53 §:</a:t>
            </a:r>
            <a:r>
              <a:rPr lang="fi-FI" sz="1500" i="1" dirty="0" err="1"/>
              <a:t>ssä</a:t>
            </a:r>
            <a:r>
              <a:rPr lang="fi-FI" sz="1500" i="1" dirty="0"/>
              <a:t>. Sosiaalihuollon viranomaisen oikeudesta saada laissa säädettyjen tehtäviensä suorittamiseksi tarpeellista virka-apua muilta viranomaisilta säädetään sosiaalihuollon asiakkaan asemasta ja oikeuksista annetussa laissa. </a:t>
            </a:r>
            <a:r>
              <a:rPr lang="fi-FI" sz="1500" i="1" dirty="0">
                <a:hlinkClick r:id="rId2" tooltip="https://finlex.fi/fi/laki/ajantasa/2014/20141301#a14.4.2023-719"/>
              </a:rPr>
              <a:t>(14.4.2023/719)</a:t>
            </a:r>
            <a:endParaRPr lang="fi-FI" sz="1500" i="1" dirty="0"/>
          </a:p>
        </p:txBody>
      </p:sp>
    </p:spTree>
    <p:extLst>
      <p:ext uri="{BB962C8B-B14F-4D97-AF65-F5344CB8AC3E}">
        <p14:creationId xmlns:p14="http://schemas.microsoft.com/office/powerpoint/2010/main" val="2106339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CE51E6-23A3-3784-0BF8-8BA91FDA8D58}"/>
              </a:ext>
            </a:extLst>
          </p:cNvPr>
          <p:cNvSpPr>
            <a:spLocks noGrp="1"/>
          </p:cNvSpPr>
          <p:nvPr>
            <p:ph type="title"/>
          </p:nvPr>
        </p:nvSpPr>
        <p:spPr/>
        <p:txBody>
          <a:bodyPr/>
          <a:lstStyle/>
          <a:p>
            <a:r>
              <a:rPr lang="fi-FI" dirty="0"/>
              <a:t>Yhteistyöaika</a:t>
            </a:r>
          </a:p>
        </p:txBody>
      </p:sp>
      <p:sp>
        <p:nvSpPr>
          <p:cNvPr id="3" name="Sisällön paikkamerkki 2">
            <a:extLst>
              <a:ext uri="{FF2B5EF4-FFF2-40B4-BE49-F238E27FC236}">
                <a16:creationId xmlns:a16="http://schemas.microsoft.com/office/drawing/2014/main" id="{2EA57B7A-532C-B467-5C35-E9DCD024FAF4}"/>
              </a:ext>
            </a:extLst>
          </p:cNvPr>
          <p:cNvSpPr>
            <a:spLocks noGrp="1"/>
          </p:cNvSpPr>
          <p:nvPr>
            <p:ph idx="1"/>
          </p:nvPr>
        </p:nvSpPr>
        <p:spPr/>
        <p:txBody>
          <a:bodyPr/>
          <a:lstStyle/>
          <a:p>
            <a:r>
              <a:rPr lang="fi-FI" dirty="0"/>
              <a:t>Yhteistyöaika: Työntekijöillä on parittomilla viikoilla keskiviikkoisin klo 12-13:30 kalenterivaraus moniammatilliselle työskentelylle.</a:t>
            </a:r>
          </a:p>
          <a:p>
            <a:r>
              <a:rPr lang="fi-FI" dirty="0"/>
              <a:t>Kalenterivaraus ei suoraan velvoita mihinkään. Tiimiin osallistutaan kutsuttaessa (oman tiimin kanssa päätetään kuka osallistuu). </a:t>
            </a:r>
          </a:p>
          <a:p>
            <a:r>
              <a:rPr lang="fi-FI" dirty="0"/>
              <a:t>Tapaamiseen osallistuvat vain ne työntekijät, jotka työskentelevät asiakkaan kanssa.</a:t>
            </a:r>
          </a:p>
          <a:p>
            <a:r>
              <a:rPr lang="fi-FI" dirty="0"/>
              <a:t>Tapaamiset sovitaan viikkoa ennen. Jos tapaamista ei ole sovittu, kalenterivarauksen voi poistaa siltä viikolta.</a:t>
            </a:r>
          </a:p>
          <a:p>
            <a:endParaRPr lang="fi-FI" dirty="0"/>
          </a:p>
        </p:txBody>
      </p:sp>
    </p:spTree>
    <p:extLst>
      <p:ext uri="{BB962C8B-B14F-4D97-AF65-F5344CB8AC3E}">
        <p14:creationId xmlns:p14="http://schemas.microsoft.com/office/powerpoint/2010/main" val="601640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FB5E83-3FCF-E0CD-7A85-F4465D467D4C}"/>
              </a:ext>
            </a:extLst>
          </p:cNvPr>
          <p:cNvSpPr>
            <a:spLocks noGrp="1"/>
          </p:cNvSpPr>
          <p:nvPr>
            <p:ph type="title"/>
          </p:nvPr>
        </p:nvSpPr>
        <p:spPr>
          <a:xfrm>
            <a:off x="543464" y="420434"/>
            <a:ext cx="11352362" cy="925287"/>
          </a:xfrm>
        </p:spPr>
        <p:txBody>
          <a:bodyPr>
            <a:normAutofit/>
          </a:bodyPr>
          <a:lstStyle/>
          <a:p>
            <a:r>
              <a:rPr lang="fi-FI" dirty="0"/>
              <a:t>Moniammatillinen työskentely</a:t>
            </a:r>
          </a:p>
        </p:txBody>
      </p:sp>
      <p:sp>
        <p:nvSpPr>
          <p:cNvPr id="3" name="Sisällön paikkamerkki 2">
            <a:extLst>
              <a:ext uri="{FF2B5EF4-FFF2-40B4-BE49-F238E27FC236}">
                <a16:creationId xmlns:a16="http://schemas.microsoft.com/office/drawing/2014/main" id="{842DFE07-B0E8-6209-FFED-7B4C89AA0615}"/>
              </a:ext>
            </a:extLst>
          </p:cNvPr>
          <p:cNvSpPr>
            <a:spLocks noGrp="1"/>
          </p:cNvSpPr>
          <p:nvPr>
            <p:ph idx="1"/>
          </p:nvPr>
        </p:nvSpPr>
        <p:spPr>
          <a:xfrm>
            <a:off x="838200" y="1475117"/>
            <a:ext cx="10515600" cy="4356340"/>
          </a:xfrm>
        </p:spPr>
        <p:txBody>
          <a:bodyPr>
            <a:normAutofit fontScale="92500" lnSpcReduction="10000"/>
          </a:bodyPr>
          <a:lstStyle/>
          <a:p>
            <a:r>
              <a:rPr lang="fi-FI" dirty="0"/>
              <a:t>Prosessin kuvaus:</a:t>
            </a:r>
          </a:p>
          <a:p>
            <a:pPr lvl="1"/>
            <a:r>
              <a:rPr lang="fi-FI" dirty="0"/>
              <a:t>Työntekijä huomaa moniammatillisuuden tarpeen ja vie asian oman yksikön tiimikokoukseen. </a:t>
            </a:r>
          </a:p>
          <a:p>
            <a:pPr lvl="1"/>
            <a:r>
              <a:rPr lang="fi-FI" dirty="0"/>
              <a:t>Asiakkaalta pyydetään lupa moniammatilliseen työskentelyyn viemiselle (suullinen riittää, tietoja käsitellään anonyymisti vielä). </a:t>
            </a:r>
          </a:p>
          <a:p>
            <a:pPr lvl="1"/>
            <a:r>
              <a:rPr lang="fi-FI" dirty="0"/>
              <a:t>Yhdessä tiimin kanssa todetaan moniammatillisuuden tarve ja esihenkilö hyväksyy asiakkaan viemisen moniammatilliseen työskentelyyn. Määritetään yksiköt joista pyydetään työntekijät moniammatilliseen työskentelyyn.</a:t>
            </a:r>
          </a:p>
          <a:p>
            <a:pPr lvl="1"/>
            <a:r>
              <a:rPr lang="fi-FI" dirty="0"/>
              <a:t>Työntekijä tekee anonyymin asiakaskuvauksen. </a:t>
            </a:r>
          </a:p>
          <a:p>
            <a:pPr lvl="1"/>
            <a:r>
              <a:rPr lang="fi-FI" dirty="0"/>
              <a:t>Esihenkilö lähettää niihin yksiköihin kuvauksen, joiden kanssa on tarve yhteiselle työskentelylle.</a:t>
            </a:r>
          </a:p>
          <a:p>
            <a:pPr lvl="1"/>
            <a:r>
              <a:rPr lang="fi-FI" dirty="0"/>
              <a:t>Vastaanottava yksikkö käy kuvauksen läpi tiimikokouksessaan ja päättää kuka työntekijöistä lähtee yhteiseen työskentelyyn ja ottaa yhteyttä lähettäneeseen tahoon. Yhteistyöpyyntö on velvoittava.</a:t>
            </a:r>
          </a:p>
          <a:p>
            <a:pPr marL="457200" lvl="1" indent="0">
              <a:buNone/>
            </a:pPr>
            <a:endParaRPr lang="fi-FI" dirty="0"/>
          </a:p>
          <a:p>
            <a:pPr lvl="1"/>
            <a:endParaRPr lang="fi-FI" dirty="0"/>
          </a:p>
        </p:txBody>
      </p:sp>
    </p:spTree>
    <p:extLst>
      <p:ext uri="{BB962C8B-B14F-4D97-AF65-F5344CB8AC3E}">
        <p14:creationId xmlns:p14="http://schemas.microsoft.com/office/powerpoint/2010/main" val="199668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8998B4-FDC9-2C86-6E89-CB433E040245}"/>
              </a:ext>
            </a:extLst>
          </p:cNvPr>
          <p:cNvSpPr>
            <a:spLocks noGrp="1"/>
          </p:cNvSpPr>
          <p:nvPr>
            <p:ph type="title"/>
          </p:nvPr>
        </p:nvSpPr>
        <p:spPr/>
        <p:txBody>
          <a:bodyPr/>
          <a:lstStyle/>
          <a:p>
            <a:r>
              <a:rPr lang="fi-FI" dirty="0"/>
              <a:t>Moniammatillinen työskentely</a:t>
            </a:r>
            <a:br>
              <a:rPr lang="fi-FI" dirty="0"/>
            </a:br>
            <a:r>
              <a:rPr lang="fi-FI" sz="2000" dirty="0"/>
              <a:t>Prosessin kuvaus jatkuu…</a:t>
            </a:r>
            <a:endParaRPr lang="fi-FI" dirty="0"/>
          </a:p>
        </p:txBody>
      </p:sp>
      <p:sp>
        <p:nvSpPr>
          <p:cNvPr id="3" name="Sisällön paikkamerkki 2">
            <a:extLst>
              <a:ext uri="{FF2B5EF4-FFF2-40B4-BE49-F238E27FC236}">
                <a16:creationId xmlns:a16="http://schemas.microsoft.com/office/drawing/2014/main" id="{0FEAE113-91F0-A7C6-D5C9-7E81B87C49F5}"/>
              </a:ext>
            </a:extLst>
          </p:cNvPr>
          <p:cNvSpPr>
            <a:spLocks noGrp="1"/>
          </p:cNvSpPr>
          <p:nvPr>
            <p:ph idx="1"/>
          </p:nvPr>
        </p:nvSpPr>
        <p:spPr>
          <a:xfrm>
            <a:off x="838200" y="1690688"/>
            <a:ext cx="10515600" cy="4183901"/>
          </a:xfrm>
        </p:spPr>
        <p:txBody>
          <a:bodyPr>
            <a:normAutofit fontScale="77500" lnSpcReduction="20000"/>
          </a:bodyPr>
          <a:lstStyle/>
          <a:p>
            <a:r>
              <a:rPr lang="fi-FI" dirty="0"/>
              <a:t>Kun Yhteistyö-tiimin työntekijät on nimetty, sovitaan työskentelyyn lähtevien kanssa tapaaminen seuraavalle vapaalle yhteistyöajalle. Vastaanottava yksikkö on yhteydessä lähettävään ajan sopimiseksi.</a:t>
            </a:r>
          </a:p>
          <a:p>
            <a:r>
              <a:rPr lang="fi-FI" dirty="0"/>
              <a:t>Tiimi muodostuu asiakkaan ympärille, eikä näin ollen ole aina sama jäsenistöltään.</a:t>
            </a:r>
          </a:p>
          <a:p>
            <a:r>
              <a:rPr lang="fi-FI" dirty="0"/>
              <a:t>Lähettävä taho hoitaa asiakkaan </a:t>
            </a:r>
            <a:r>
              <a:rPr lang="fi-FI" dirty="0" err="1"/>
              <a:t>kontaktoinnin</a:t>
            </a:r>
            <a:r>
              <a:rPr lang="fi-FI" dirty="0"/>
              <a:t> ja toimii puheenjohtajana tapaamisessa. Myös asiakas kutsutaan mukaan tapaamiseen.</a:t>
            </a:r>
          </a:p>
          <a:p>
            <a:r>
              <a:rPr lang="fi-FI" dirty="0"/>
              <a:t>Tapaamisen aluksi pyydetään asiakkaalta suullisesti lupa hänen asioidensa käsittelyyn tiimissä ja tämä suullinen lupa kirjataan.</a:t>
            </a:r>
          </a:p>
          <a:p>
            <a:r>
              <a:rPr lang="fi-FI" dirty="0" err="1"/>
              <a:t>Omatyöntekijyys</a:t>
            </a:r>
            <a:r>
              <a:rPr lang="fi-FI" dirty="0"/>
              <a:t> tulee joko lähettävästä tai siitä yksiköstä, jonka asiakkuus on asiakkaan edun kannalta hyödyllisempi. Omatyöntekijä seuraa asiakkaan tilannetta. </a:t>
            </a:r>
          </a:p>
          <a:p>
            <a:r>
              <a:rPr lang="fi-FI" dirty="0"/>
              <a:t>Muut työntekijät toimivat vastuutyöntekijöinä ja pitävät huolta oman osuutensa etenemisestä, sekä tiedon välittämisestä muille tarvittaessa. Vastuutyöntekijä tai omatyöntekijä voivat kutsua yhtäläisesti tiimin uudestaan koolle.</a:t>
            </a:r>
          </a:p>
          <a:p>
            <a:endParaRPr lang="fi-FI" dirty="0"/>
          </a:p>
          <a:p>
            <a:endParaRPr lang="fi-FI" dirty="0"/>
          </a:p>
          <a:p>
            <a:endParaRPr lang="fi-FI" dirty="0"/>
          </a:p>
        </p:txBody>
      </p:sp>
    </p:spTree>
    <p:extLst>
      <p:ext uri="{BB962C8B-B14F-4D97-AF65-F5344CB8AC3E}">
        <p14:creationId xmlns:p14="http://schemas.microsoft.com/office/powerpoint/2010/main" val="4080437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CAF9B-9AA7-B723-34E0-AD4945B02E87}"/>
            </a:ext>
          </a:extLst>
        </p:cNvPr>
        <p:cNvGrpSpPr/>
        <p:nvPr/>
      </p:nvGrpSpPr>
      <p:grpSpPr>
        <a:xfrm>
          <a:off x="0" y="0"/>
          <a:ext cx="0" cy="0"/>
          <a:chOff x="0" y="0"/>
          <a:chExt cx="0" cy="0"/>
        </a:xfrm>
      </p:grpSpPr>
      <p:graphicFrame>
        <p:nvGraphicFramePr>
          <p:cNvPr id="2" name="Kaaviokuva 1">
            <a:extLst>
              <a:ext uri="{FF2B5EF4-FFF2-40B4-BE49-F238E27FC236}">
                <a16:creationId xmlns:a16="http://schemas.microsoft.com/office/drawing/2014/main" id="{47A7635C-D00F-1592-C5A7-6F0C44557427}"/>
              </a:ext>
            </a:extLst>
          </p:cNvPr>
          <p:cNvGraphicFramePr/>
          <p:nvPr>
            <p:extLst>
              <p:ext uri="{D42A27DB-BD31-4B8C-83A1-F6EECF244321}">
                <p14:modId xmlns:p14="http://schemas.microsoft.com/office/powerpoint/2010/main" val="504075482"/>
              </p:ext>
            </p:extLst>
          </p:nvPr>
        </p:nvGraphicFramePr>
        <p:xfrm>
          <a:off x="120770" y="4429760"/>
          <a:ext cx="12071230" cy="2290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Kaaviokuva 2">
            <a:extLst>
              <a:ext uri="{FF2B5EF4-FFF2-40B4-BE49-F238E27FC236}">
                <a16:creationId xmlns:a16="http://schemas.microsoft.com/office/drawing/2014/main" id="{9A483EE0-63C1-6FAC-6CFF-FFC4691A6892}"/>
              </a:ext>
            </a:extLst>
          </p:cNvPr>
          <p:cNvGraphicFramePr/>
          <p:nvPr>
            <p:extLst>
              <p:ext uri="{D42A27DB-BD31-4B8C-83A1-F6EECF244321}">
                <p14:modId xmlns:p14="http://schemas.microsoft.com/office/powerpoint/2010/main" val="4084360531"/>
              </p:ext>
            </p:extLst>
          </p:nvPr>
        </p:nvGraphicFramePr>
        <p:xfrm>
          <a:off x="120770" y="138024"/>
          <a:ext cx="12071230" cy="25035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4" name="Kaaviokuva 3">
            <a:extLst>
              <a:ext uri="{FF2B5EF4-FFF2-40B4-BE49-F238E27FC236}">
                <a16:creationId xmlns:a16="http://schemas.microsoft.com/office/drawing/2014/main" id="{52E69A21-5E95-4F58-F0FF-368CAF9F7239}"/>
              </a:ext>
            </a:extLst>
          </p:cNvPr>
          <p:cNvGraphicFramePr/>
          <p:nvPr>
            <p:extLst>
              <p:ext uri="{D42A27DB-BD31-4B8C-83A1-F6EECF244321}">
                <p14:modId xmlns:p14="http://schemas.microsoft.com/office/powerpoint/2010/main" val="1542300643"/>
              </p:ext>
            </p:extLst>
          </p:nvPr>
        </p:nvGraphicFramePr>
        <p:xfrm>
          <a:off x="2032000" y="1981201"/>
          <a:ext cx="8128000" cy="2997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5" name="Tekstiruutu 4">
            <a:extLst>
              <a:ext uri="{FF2B5EF4-FFF2-40B4-BE49-F238E27FC236}">
                <a16:creationId xmlns:a16="http://schemas.microsoft.com/office/drawing/2014/main" id="{DC5612F9-A5F7-2577-1869-4729A3711740}"/>
              </a:ext>
            </a:extLst>
          </p:cNvPr>
          <p:cNvSpPr txBox="1"/>
          <p:nvPr/>
        </p:nvSpPr>
        <p:spPr>
          <a:xfrm>
            <a:off x="207034" y="239626"/>
            <a:ext cx="2889849" cy="369332"/>
          </a:xfrm>
          <a:prstGeom prst="rect">
            <a:avLst/>
          </a:prstGeom>
          <a:noFill/>
        </p:spPr>
        <p:txBody>
          <a:bodyPr wrap="square" rtlCol="0">
            <a:spAutoFit/>
          </a:bodyPr>
          <a:lstStyle/>
          <a:p>
            <a:r>
              <a:rPr lang="fi-FI" dirty="0"/>
              <a:t>Sosiaalihuolto</a:t>
            </a:r>
          </a:p>
        </p:txBody>
      </p:sp>
      <p:sp>
        <p:nvSpPr>
          <p:cNvPr id="7" name="Tekstiruutu 6">
            <a:extLst>
              <a:ext uri="{FF2B5EF4-FFF2-40B4-BE49-F238E27FC236}">
                <a16:creationId xmlns:a16="http://schemas.microsoft.com/office/drawing/2014/main" id="{B1B010B9-B6E0-7EA4-6C75-9D9B745C328D}"/>
              </a:ext>
            </a:extLst>
          </p:cNvPr>
          <p:cNvSpPr txBox="1"/>
          <p:nvPr/>
        </p:nvSpPr>
        <p:spPr>
          <a:xfrm>
            <a:off x="207034" y="2303255"/>
            <a:ext cx="1673524" cy="369332"/>
          </a:xfrm>
          <a:prstGeom prst="rect">
            <a:avLst/>
          </a:prstGeom>
          <a:noFill/>
        </p:spPr>
        <p:txBody>
          <a:bodyPr wrap="square" rtlCol="0">
            <a:spAutoFit/>
          </a:bodyPr>
          <a:lstStyle/>
          <a:p>
            <a:r>
              <a:rPr lang="fi-FI" dirty="0"/>
              <a:t>Yhteinen</a:t>
            </a:r>
          </a:p>
        </p:txBody>
      </p:sp>
      <p:sp>
        <p:nvSpPr>
          <p:cNvPr id="8" name="Tekstiruutu 7">
            <a:extLst>
              <a:ext uri="{FF2B5EF4-FFF2-40B4-BE49-F238E27FC236}">
                <a16:creationId xmlns:a16="http://schemas.microsoft.com/office/drawing/2014/main" id="{549307FC-D746-A994-8811-105E23B3303E}"/>
              </a:ext>
            </a:extLst>
          </p:cNvPr>
          <p:cNvSpPr txBox="1"/>
          <p:nvPr/>
        </p:nvSpPr>
        <p:spPr>
          <a:xfrm>
            <a:off x="207034" y="4520242"/>
            <a:ext cx="1932317" cy="369332"/>
          </a:xfrm>
          <a:prstGeom prst="rect">
            <a:avLst/>
          </a:prstGeom>
          <a:noFill/>
        </p:spPr>
        <p:txBody>
          <a:bodyPr wrap="square" rtlCol="0">
            <a:spAutoFit/>
          </a:bodyPr>
          <a:lstStyle/>
          <a:p>
            <a:r>
              <a:rPr lang="fi-FI" dirty="0"/>
              <a:t>Terveydenhuolto</a:t>
            </a:r>
          </a:p>
        </p:txBody>
      </p:sp>
      <p:sp>
        <p:nvSpPr>
          <p:cNvPr id="9" name="Tekstiruutu 8">
            <a:extLst>
              <a:ext uri="{FF2B5EF4-FFF2-40B4-BE49-F238E27FC236}">
                <a16:creationId xmlns:a16="http://schemas.microsoft.com/office/drawing/2014/main" id="{E499E505-88AC-251E-6193-462CB3C5430F}"/>
              </a:ext>
            </a:extLst>
          </p:cNvPr>
          <p:cNvSpPr txBox="1"/>
          <p:nvPr/>
        </p:nvSpPr>
        <p:spPr>
          <a:xfrm>
            <a:off x="3510950" y="138024"/>
            <a:ext cx="7214961" cy="584775"/>
          </a:xfrm>
          <a:prstGeom prst="rect">
            <a:avLst/>
          </a:prstGeom>
          <a:noFill/>
        </p:spPr>
        <p:txBody>
          <a:bodyPr wrap="square" rtlCol="0">
            <a:spAutoFit/>
          </a:bodyPr>
          <a:lstStyle/>
          <a:p>
            <a:r>
              <a:rPr lang="fi-FI" sz="3200" b="1" dirty="0"/>
              <a:t>Prosessin kuvaus Yhteistyö-tiimi</a:t>
            </a:r>
          </a:p>
        </p:txBody>
      </p:sp>
    </p:spTree>
    <p:extLst>
      <p:ext uri="{BB962C8B-B14F-4D97-AF65-F5344CB8AC3E}">
        <p14:creationId xmlns:p14="http://schemas.microsoft.com/office/powerpoint/2010/main" val="5213396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27060</TotalTime>
  <Words>666</Words>
  <Application>Microsoft Office PowerPoint</Application>
  <PresentationFormat>Laajakuva</PresentationFormat>
  <Paragraphs>52</Paragraphs>
  <Slides>6</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6</vt:i4>
      </vt:variant>
    </vt:vector>
  </HeadingPairs>
  <TitlesOfParts>
    <vt:vector size="11" baseType="lpstr">
      <vt:lpstr>Aptos</vt:lpstr>
      <vt:lpstr>Aptos Display</vt:lpstr>
      <vt:lpstr>Arial</vt:lpstr>
      <vt:lpstr>Arial Nova</vt:lpstr>
      <vt:lpstr>Office-teema</vt:lpstr>
      <vt:lpstr>Moniammatillinen tiimimalli</vt:lpstr>
      <vt:lpstr>Miksi yhteistyö?</vt:lpstr>
      <vt:lpstr>Yhteistyöaika</vt:lpstr>
      <vt:lpstr>Moniammatillinen työskentely</vt:lpstr>
      <vt:lpstr>Moniammatillinen työskentely Prosessin kuvaus jatkuu…</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Fager Henna</dc:creator>
  <cp:lastModifiedBy>Fager Henna</cp:lastModifiedBy>
  <cp:revision>3</cp:revision>
  <dcterms:created xsi:type="dcterms:W3CDTF">2025-04-07T04:55:02Z</dcterms:created>
  <dcterms:modified xsi:type="dcterms:W3CDTF">2025-05-26T08:54:17Z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2025-04-07T04:57:27Z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7905aa14-906d-47e2-b767-fea91efe0dbb</vt:lpwstr>
  </property>
  <property fmtid="{D5CDD505-2E9C-101B-9397-08002B2CF9AE}" pid="7" name="MSIP_Label_defa4170-0d19-0005-0004-bc88714345d2_ActionId">
    <vt:lpwstr>b3c534d5-2d55-436d-8735-59364ca47140</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