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8288000" cy="10287000"/>
  <p:notesSz cx="6858000" cy="9144000"/>
  <p:embeddedFontLst>
    <p:embeddedFont>
      <p:font typeface="Montserrat" charset="1" panose="00000500000000000000"/>
      <p:regular r:id="rId8"/>
    </p:embeddedFont>
    <p:embeddedFont>
      <p:font typeface="Montserrat Bold" charset="1" panose="000008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15" Target="../media/image14.png" Type="http://schemas.openxmlformats.org/officeDocument/2006/relationships/image"/><Relationship Id="rId16" Target="../media/image15.svg" Type="http://schemas.openxmlformats.org/officeDocument/2006/relationships/image"/><Relationship Id="rId17" Target="../media/image16.png" Type="http://schemas.openxmlformats.org/officeDocument/2006/relationships/image"/><Relationship Id="rId18" Target="../media/image17.svg" Type="http://schemas.openxmlformats.org/officeDocument/2006/relationships/image"/><Relationship Id="rId19" Target="../media/image18.png" Type="http://schemas.openxmlformats.org/officeDocument/2006/relationships/image"/><Relationship Id="rId2" Target="../media/image1.png" Type="http://schemas.openxmlformats.org/officeDocument/2006/relationships/image"/><Relationship Id="rId20" Target="../media/image19.sv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15" Target="../media/image14.png" Type="http://schemas.openxmlformats.org/officeDocument/2006/relationships/image"/><Relationship Id="rId16" Target="../media/image15.svg" Type="http://schemas.openxmlformats.org/officeDocument/2006/relationships/image"/><Relationship Id="rId17" Target="../media/image16.png" Type="http://schemas.openxmlformats.org/officeDocument/2006/relationships/image"/><Relationship Id="rId18" Target="../media/image17.svg" Type="http://schemas.openxmlformats.org/officeDocument/2006/relationships/image"/><Relationship Id="rId19" Target="../media/image18.png" Type="http://schemas.openxmlformats.org/officeDocument/2006/relationships/image"/><Relationship Id="rId2" Target="../media/image1.png" Type="http://schemas.openxmlformats.org/officeDocument/2006/relationships/image"/><Relationship Id="rId20" Target="../media/image19.sv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8F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54726" y="3714028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AutoShape 3" id="3"/>
          <p:cNvSpPr/>
          <p:nvPr/>
        </p:nvSpPr>
        <p:spPr>
          <a:xfrm>
            <a:off x="1696248" y="5988755"/>
            <a:ext cx="14794023" cy="18525"/>
          </a:xfrm>
          <a:prstGeom prst="line">
            <a:avLst/>
          </a:prstGeom>
          <a:ln cap="flat" w="38100">
            <a:solidFill>
              <a:srgbClr val="474747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" id="4"/>
          <p:cNvGrpSpPr/>
          <p:nvPr/>
        </p:nvGrpSpPr>
        <p:grpSpPr>
          <a:xfrm rot="0">
            <a:off x="1581423" y="5751848"/>
            <a:ext cx="432613" cy="432613"/>
            <a:chOff x="0" y="0"/>
            <a:chExt cx="812800" cy="8128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9397D8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7" id="7"/>
          <p:cNvSpPr/>
          <p:nvPr/>
        </p:nvSpPr>
        <p:spPr>
          <a:xfrm flipH="false" flipV="false" rot="-10797629">
            <a:off x="3077632" y="6381638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8" id="8"/>
          <p:cNvGrpSpPr/>
          <p:nvPr/>
        </p:nvGrpSpPr>
        <p:grpSpPr>
          <a:xfrm rot="0">
            <a:off x="3613274" y="5790973"/>
            <a:ext cx="432613" cy="432613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63B1DB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false" flipV="false" rot="0">
            <a:off x="5100537" y="3714028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12" id="12"/>
          <p:cNvGrpSpPr/>
          <p:nvPr/>
        </p:nvGrpSpPr>
        <p:grpSpPr>
          <a:xfrm rot="0">
            <a:off x="5646087" y="5751323"/>
            <a:ext cx="432613" cy="432613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8ED7E8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-10797629">
            <a:off x="7399038" y="6381638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3" y="0"/>
                </a:lnTo>
                <a:lnTo>
                  <a:pt x="1523713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16" id="16"/>
          <p:cNvGrpSpPr/>
          <p:nvPr/>
        </p:nvGrpSpPr>
        <p:grpSpPr>
          <a:xfrm rot="0">
            <a:off x="7920798" y="5751323"/>
            <a:ext cx="432613" cy="432613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91DFB1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9" id="19"/>
          <p:cNvSpPr/>
          <p:nvPr/>
        </p:nvSpPr>
        <p:spPr>
          <a:xfrm flipH="false" flipV="false" rot="0">
            <a:off x="9312811" y="3743118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20" id="20"/>
          <p:cNvGrpSpPr/>
          <p:nvPr/>
        </p:nvGrpSpPr>
        <p:grpSpPr>
          <a:xfrm rot="0">
            <a:off x="9885974" y="5790973"/>
            <a:ext cx="432613" cy="432613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F8D389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23" id="23"/>
          <p:cNvSpPr/>
          <p:nvPr/>
        </p:nvSpPr>
        <p:spPr>
          <a:xfrm flipH="false" flipV="false" rot="-10797629">
            <a:off x="11394508" y="6473376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24" id="24"/>
          <p:cNvGrpSpPr/>
          <p:nvPr/>
        </p:nvGrpSpPr>
        <p:grpSpPr>
          <a:xfrm rot="0">
            <a:off x="11940058" y="5790973"/>
            <a:ext cx="432613" cy="432613"/>
            <a:chOff x="0" y="0"/>
            <a:chExt cx="812800" cy="8128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F8B27C"/>
              </a:solidFill>
              <a:prstDash val="solid"/>
              <a:miter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27" id="27"/>
          <p:cNvSpPr/>
          <p:nvPr/>
        </p:nvSpPr>
        <p:spPr>
          <a:xfrm flipH="false" flipV="false" rot="0">
            <a:off x="7789093" y="7074703"/>
            <a:ext cx="743604" cy="743604"/>
          </a:xfrm>
          <a:custGeom>
            <a:avLst/>
            <a:gdLst/>
            <a:ahLst/>
            <a:cxnLst/>
            <a:rect r="r" b="b" t="t" l="l"/>
            <a:pathLst>
              <a:path h="743604" w="743604">
                <a:moveTo>
                  <a:pt x="0" y="0"/>
                </a:moveTo>
                <a:lnTo>
                  <a:pt x="743603" y="0"/>
                </a:lnTo>
                <a:lnTo>
                  <a:pt x="743603" y="743604"/>
                </a:lnTo>
                <a:lnTo>
                  <a:pt x="0" y="74360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28" id="28"/>
          <p:cNvSpPr/>
          <p:nvPr/>
        </p:nvSpPr>
        <p:spPr>
          <a:xfrm flipH="false" flipV="false" rot="0">
            <a:off x="13402507" y="3648109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5"/>
                </a:lnTo>
                <a:lnTo>
                  <a:pt x="0" y="184064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29" id="29"/>
          <p:cNvGrpSpPr/>
          <p:nvPr/>
        </p:nvGrpSpPr>
        <p:grpSpPr>
          <a:xfrm rot="0">
            <a:off x="13948057" y="5751323"/>
            <a:ext cx="432613" cy="432613"/>
            <a:chOff x="0" y="0"/>
            <a:chExt cx="812800" cy="8128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FF8379"/>
              </a:solidFill>
              <a:prstDash val="solid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32" id="32"/>
          <p:cNvSpPr/>
          <p:nvPr/>
        </p:nvSpPr>
        <p:spPr>
          <a:xfrm flipH="false" flipV="false" rot="0">
            <a:off x="11592757" y="8908003"/>
            <a:ext cx="6687933" cy="1369077"/>
          </a:xfrm>
          <a:custGeom>
            <a:avLst/>
            <a:gdLst/>
            <a:ahLst/>
            <a:cxnLst/>
            <a:rect r="r" b="b" t="t" l="l"/>
            <a:pathLst>
              <a:path h="1369077" w="6687933">
                <a:moveTo>
                  <a:pt x="0" y="0"/>
                </a:moveTo>
                <a:lnTo>
                  <a:pt x="6687933" y="0"/>
                </a:lnTo>
                <a:lnTo>
                  <a:pt x="6687933" y="1369077"/>
                </a:lnTo>
                <a:lnTo>
                  <a:pt x="0" y="1369077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-12888" r="0" b="0"/>
            </a:stretch>
          </a:blipFill>
        </p:spPr>
      </p:sp>
      <p:grpSp>
        <p:nvGrpSpPr>
          <p:cNvPr name="Group 33" id="33"/>
          <p:cNvGrpSpPr/>
          <p:nvPr/>
        </p:nvGrpSpPr>
        <p:grpSpPr>
          <a:xfrm rot="0">
            <a:off x="1459971" y="4242005"/>
            <a:ext cx="675517" cy="591078"/>
            <a:chOff x="0" y="0"/>
            <a:chExt cx="812800" cy="711200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812811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11">
                  <a:moveTo>
                    <a:pt x="530371" y="0"/>
                  </a:moveTo>
                  <a:lnTo>
                    <a:pt x="282407" y="0"/>
                  </a:lnTo>
                  <a:cubicBezTo>
                    <a:pt x="126426" y="0"/>
                    <a:pt x="0" y="123512"/>
                    <a:pt x="0" y="275871"/>
                  </a:cubicBezTo>
                  <a:cubicBezTo>
                    <a:pt x="0" y="386169"/>
                    <a:pt x="66279" y="481310"/>
                    <a:pt x="162037" y="525451"/>
                  </a:cubicBezTo>
                  <a:lnTo>
                    <a:pt x="162037" y="711200"/>
                  </a:lnTo>
                  <a:lnTo>
                    <a:pt x="353844" y="551732"/>
                  </a:lnTo>
                  <a:lnTo>
                    <a:pt x="530371" y="551732"/>
                  </a:lnTo>
                  <a:cubicBezTo>
                    <a:pt x="686363" y="551732"/>
                    <a:pt x="812800" y="428220"/>
                    <a:pt x="812800" y="275861"/>
                  </a:cubicBezTo>
                  <a:cubicBezTo>
                    <a:pt x="812811" y="123512"/>
                    <a:pt x="686363" y="0"/>
                    <a:pt x="530371" y="0"/>
                  </a:cubicBezTo>
                  <a:close/>
                </a:path>
              </a:pathLst>
            </a:custGeom>
            <a:solidFill>
              <a:srgbClr val="013793"/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0" y="9525"/>
              <a:ext cx="812800" cy="5111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909"/>
                </a:lnSpc>
              </a:pPr>
            </a:p>
          </p:txBody>
        </p:sp>
      </p:grpSp>
      <p:sp>
        <p:nvSpPr>
          <p:cNvPr name="Freeform 36" id="36"/>
          <p:cNvSpPr/>
          <p:nvPr/>
        </p:nvSpPr>
        <p:spPr>
          <a:xfrm flipH="false" flipV="false" rot="0">
            <a:off x="3521898" y="7074703"/>
            <a:ext cx="577266" cy="786287"/>
          </a:xfrm>
          <a:custGeom>
            <a:avLst/>
            <a:gdLst/>
            <a:ahLst/>
            <a:cxnLst/>
            <a:rect r="r" b="b" t="t" l="l"/>
            <a:pathLst>
              <a:path h="786287" w="577266">
                <a:moveTo>
                  <a:pt x="0" y="0"/>
                </a:moveTo>
                <a:lnTo>
                  <a:pt x="577265" y="0"/>
                </a:lnTo>
                <a:lnTo>
                  <a:pt x="577265" y="786287"/>
                </a:lnTo>
                <a:lnTo>
                  <a:pt x="0" y="786287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37" id="37"/>
          <p:cNvSpPr/>
          <p:nvPr/>
        </p:nvSpPr>
        <p:spPr>
          <a:xfrm flipH="false" flipV="false" rot="0">
            <a:off x="9674610" y="4039510"/>
            <a:ext cx="800114" cy="1057844"/>
          </a:xfrm>
          <a:custGeom>
            <a:avLst/>
            <a:gdLst/>
            <a:ahLst/>
            <a:cxnLst/>
            <a:rect r="r" b="b" t="t" l="l"/>
            <a:pathLst>
              <a:path h="1057844" w="800114">
                <a:moveTo>
                  <a:pt x="0" y="0"/>
                </a:moveTo>
                <a:lnTo>
                  <a:pt x="800114" y="0"/>
                </a:lnTo>
                <a:lnTo>
                  <a:pt x="800114" y="1057843"/>
                </a:lnTo>
                <a:lnTo>
                  <a:pt x="0" y="1057843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8" id="38"/>
          <p:cNvGrpSpPr/>
          <p:nvPr/>
        </p:nvGrpSpPr>
        <p:grpSpPr>
          <a:xfrm rot="0">
            <a:off x="16450927" y="5751848"/>
            <a:ext cx="432613" cy="432613"/>
            <a:chOff x="0" y="0"/>
            <a:chExt cx="812800" cy="8128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91DFB1"/>
              </a:solidFill>
              <a:prstDash val="solid"/>
              <a:miter/>
            </a:ln>
          </p:spPr>
        </p:sp>
        <p:sp>
          <p:nvSpPr>
            <p:cNvPr name="TextBox 40" id="4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1" id="41"/>
          <p:cNvSpPr/>
          <p:nvPr/>
        </p:nvSpPr>
        <p:spPr>
          <a:xfrm flipH="false" flipV="false" rot="-10797629">
            <a:off x="15885278" y="6341925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42" id="42"/>
          <p:cNvSpPr/>
          <p:nvPr/>
        </p:nvSpPr>
        <p:spPr>
          <a:xfrm flipH="false" flipV="false" rot="0">
            <a:off x="16067986" y="7105564"/>
            <a:ext cx="1120195" cy="641566"/>
          </a:xfrm>
          <a:custGeom>
            <a:avLst/>
            <a:gdLst/>
            <a:ahLst/>
            <a:cxnLst/>
            <a:rect r="r" b="b" t="t" l="l"/>
            <a:pathLst>
              <a:path h="641566" w="1120195">
                <a:moveTo>
                  <a:pt x="0" y="0"/>
                </a:moveTo>
                <a:lnTo>
                  <a:pt x="1120195" y="0"/>
                </a:lnTo>
                <a:lnTo>
                  <a:pt x="1120195" y="641567"/>
                </a:lnTo>
                <a:lnTo>
                  <a:pt x="0" y="641567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5426729" y="4039510"/>
            <a:ext cx="871328" cy="935997"/>
          </a:xfrm>
          <a:custGeom>
            <a:avLst/>
            <a:gdLst/>
            <a:ahLst/>
            <a:cxnLst/>
            <a:rect r="r" b="b" t="t" l="l"/>
            <a:pathLst>
              <a:path h="935997" w="871328">
                <a:moveTo>
                  <a:pt x="0" y="0"/>
                </a:moveTo>
                <a:lnTo>
                  <a:pt x="871328" y="0"/>
                </a:lnTo>
                <a:lnTo>
                  <a:pt x="871328" y="935997"/>
                </a:lnTo>
                <a:lnTo>
                  <a:pt x="0" y="935997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13667483" y="4017413"/>
            <a:ext cx="970089" cy="834277"/>
          </a:xfrm>
          <a:custGeom>
            <a:avLst/>
            <a:gdLst/>
            <a:ahLst/>
            <a:cxnLst/>
            <a:rect r="r" b="b" t="t" l="l"/>
            <a:pathLst>
              <a:path h="834277" w="970089">
                <a:moveTo>
                  <a:pt x="0" y="0"/>
                </a:moveTo>
                <a:lnTo>
                  <a:pt x="970089" y="0"/>
                </a:lnTo>
                <a:lnTo>
                  <a:pt x="970089" y="834277"/>
                </a:lnTo>
                <a:lnTo>
                  <a:pt x="0" y="834277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11832864" y="7046955"/>
            <a:ext cx="647000" cy="999579"/>
          </a:xfrm>
          <a:custGeom>
            <a:avLst/>
            <a:gdLst/>
            <a:ahLst/>
            <a:cxnLst/>
            <a:rect r="r" b="b" t="t" l="l"/>
            <a:pathLst>
              <a:path h="999579" w="647000">
                <a:moveTo>
                  <a:pt x="0" y="0"/>
                </a:moveTo>
                <a:lnTo>
                  <a:pt x="647000" y="0"/>
                </a:lnTo>
                <a:lnTo>
                  <a:pt x="647000" y="999579"/>
                </a:lnTo>
                <a:lnTo>
                  <a:pt x="0" y="999579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6" id="46"/>
          <p:cNvSpPr txBox="true"/>
          <p:nvPr/>
        </p:nvSpPr>
        <p:spPr>
          <a:xfrm rot="0">
            <a:off x="572749" y="6770629"/>
            <a:ext cx="2449961" cy="1992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Sähköisen lomakkeen kautta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76048" y="6372113"/>
            <a:ext cx="2020405" cy="3218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653"/>
              </a:lnSpc>
              <a:spcBef>
                <a:spcPct val="0"/>
              </a:spcBef>
            </a:pPr>
            <a:r>
              <a:rPr lang="en-US" b="true" sz="20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Yhteydenotto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316069" y="309621"/>
            <a:ext cx="11951629" cy="17576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7073"/>
              </a:lnSpc>
            </a:pPr>
            <a:r>
              <a:rPr lang="en-US" b="true" sz="5052" spc="308">
                <a:solidFill>
                  <a:srgbClr val="01379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NUOREN KESKITTYMISHÄIRIÖN PALVELUPOLKU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677402" y="4711065"/>
            <a:ext cx="2449961" cy="1992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Terapianavigaattori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775558" y="3556415"/>
            <a:ext cx="2253650" cy="104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781"/>
              </a:lnSpc>
              <a:spcBef>
                <a:spcPct val="0"/>
              </a:spcBef>
            </a:pPr>
            <a:r>
              <a:rPr lang="en-US" b="true" sz="21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Hoidon tarpeen arviointi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4645348" y="7000794"/>
            <a:ext cx="2449961" cy="12131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40"/>
              </a:lnSpc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3 käyntiä</a:t>
            </a:r>
          </a:p>
          <a:p>
            <a:pPr algn="ctr">
              <a:lnSpc>
                <a:spcPts val="1640"/>
              </a:lnSpc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Tavoitteet yhdessä asiakkaan kanssa.</a:t>
            </a:r>
          </a:p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 vaihtoehtona ryhmämuotoinen ohjattu omahoito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645348" y="6350925"/>
            <a:ext cx="2605045" cy="5810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397"/>
              </a:lnSpc>
              <a:spcBef>
                <a:spcPct val="0"/>
              </a:spcBef>
            </a:pPr>
            <a:r>
              <a:rPr lang="en-US" b="true" sz="18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Keskittymishäiriön ohjattu omahoito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6853325" y="4753200"/>
            <a:ext cx="2449961" cy="8076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WHODAS, Sofas, ADHD-rs, asiakaskokemus. Mahdollisuus konsultoida lääkäriä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7106889" y="3880972"/>
            <a:ext cx="1797446" cy="720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909"/>
              </a:lnSpc>
              <a:spcBef>
                <a:spcPct val="0"/>
              </a:spcBef>
            </a:pPr>
            <a:r>
              <a:rPr lang="en-US" b="true" sz="22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Oireiden arviointi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8923385" y="7086514"/>
            <a:ext cx="2449961" cy="6048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Anamneesi</a:t>
            </a:r>
          </a:p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 strike="noStrike" u="none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Diva</a:t>
            </a:r>
          </a:p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 strike="noStrike" u="none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verikokeet 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8913860" y="6362596"/>
            <a:ext cx="2376841" cy="5810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397"/>
              </a:lnSpc>
              <a:spcBef>
                <a:spcPct val="0"/>
              </a:spcBef>
            </a:pPr>
            <a:r>
              <a:rPr lang="en-US" b="true" sz="18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Tutkimuksellinen osuus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11131798" y="4357769"/>
            <a:ext cx="2081047" cy="3628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909"/>
              </a:lnSpc>
              <a:spcBef>
                <a:spcPct val="0"/>
              </a:spcBef>
            </a:pPr>
            <a:r>
              <a:rPr lang="en-US" b="true" sz="22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Lääkärikäynti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2939383" y="6773641"/>
            <a:ext cx="2449961" cy="4020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Hoitajalla vaikuttavuus/ haitat kunnes lääkitys stabiili.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12991864" y="6286402"/>
            <a:ext cx="2344999" cy="5810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97"/>
              </a:lnSpc>
            </a:pPr>
            <a:r>
              <a:rPr lang="en-US" sz="1873" b="true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Lääkeseuranta</a:t>
            </a:r>
          </a:p>
          <a:p>
            <a:pPr algn="ctr" marL="0" indent="0" lvl="0">
              <a:lnSpc>
                <a:spcPts val="2397"/>
              </a:lnSpc>
              <a:spcBef>
                <a:spcPct val="0"/>
              </a:spcBef>
            </a:pPr>
          </a:p>
        </p:txBody>
      </p:sp>
      <p:sp>
        <p:nvSpPr>
          <p:cNvPr name="TextBox 60" id="60"/>
          <p:cNvSpPr txBox="true"/>
          <p:nvPr/>
        </p:nvSpPr>
        <p:spPr>
          <a:xfrm rot="0">
            <a:off x="14936724" y="4357769"/>
            <a:ext cx="2837906" cy="9633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51"/>
              </a:lnSpc>
              <a:spcBef>
                <a:spcPct val="0"/>
              </a:spcBef>
            </a:pPr>
            <a:r>
              <a:rPr lang="en-US" b="true" sz="2227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Jatkohoito</a:t>
            </a:r>
          </a:p>
          <a:p>
            <a:pPr algn="ctr">
              <a:lnSpc>
                <a:spcPts val="1607"/>
              </a:lnSpc>
              <a:spcBef>
                <a:spcPct val="0"/>
              </a:spcBef>
            </a:pPr>
            <a:r>
              <a:rPr lang="en-US" sz="1256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Lääkeseurantaa omalla lääkärillä.</a:t>
            </a:r>
          </a:p>
          <a:p>
            <a:pPr algn="ctr">
              <a:lnSpc>
                <a:spcPts val="1607"/>
              </a:lnSpc>
              <a:spcBef>
                <a:spcPct val="0"/>
              </a:spcBef>
            </a:pPr>
            <a:r>
              <a:rPr lang="en-US" sz="1256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Jatkohoitona esimerkiksi kuntoutus (Kela) ja kurssit.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10903198" y="4806315"/>
            <a:ext cx="2449961" cy="4020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Diagnoosi</a:t>
            </a:r>
          </a:p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 strike="noStrike" u="none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Lääkitys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8F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54726" y="3714028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AutoShape 3" id="3"/>
          <p:cNvSpPr/>
          <p:nvPr/>
        </p:nvSpPr>
        <p:spPr>
          <a:xfrm>
            <a:off x="1696248" y="5988755"/>
            <a:ext cx="14794023" cy="18525"/>
          </a:xfrm>
          <a:prstGeom prst="line">
            <a:avLst/>
          </a:prstGeom>
          <a:ln cap="flat" w="38100">
            <a:solidFill>
              <a:srgbClr val="474747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" id="4"/>
          <p:cNvGrpSpPr/>
          <p:nvPr/>
        </p:nvGrpSpPr>
        <p:grpSpPr>
          <a:xfrm rot="0">
            <a:off x="1581423" y="5751848"/>
            <a:ext cx="432613" cy="432613"/>
            <a:chOff x="0" y="0"/>
            <a:chExt cx="812800" cy="8128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9397D8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7" id="7"/>
          <p:cNvSpPr/>
          <p:nvPr/>
        </p:nvSpPr>
        <p:spPr>
          <a:xfrm flipH="false" flipV="false" rot="-10797629">
            <a:off x="3077632" y="6381638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8" id="8"/>
          <p:cNvGrpSpPr/>
          <p:nvPr/>
        </p:nvGrpSpPr>
        <p:grpSpPr>
          <a:xfrm rot="0">
            <a:off x="3613274" y="5790973"/>
            <a:ext cx="432613" cy="432613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63B1DB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false" flipV="false" rot="0">
            <a:off x="5100537" y="3714028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12" id="12"/>
          <p:cNvGrpSpPr/>
          <p:nvPr/>
        </p:nvGrpSpPr>
        <p:grpSpPr>
          <a:xfrm rot="0">
            <a:off x="5646087" y="5751323"/>
            <a:ext cx="432613" cy="432613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8ED7E8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-10797629">
            <a:off x="7399038" y="6381638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3" y="0"/>
                </a:lnTo>
                <a:lnTo>
                  <a:pt x="1523713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16" id="16"/>
          <p:cNvGrpSpPr/>
          <p:nvPr/>
        </p:nvGrpSpPr>
        <p:grpSpPr>
          <a:xfrm rot="0">
            <a:off x="7920798" y="5751323"/>
            <a:ext cx="432613" cy="432613"/>
            <a:chOff x="0" y="0"/>
            <a:chExt cx="812800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91DFB1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9" id="19"/>
          <p:cNvSpPr/>
          <p:nvPr/>
        </p:nvSpPr>
        <p:spPr>
          <a:xfrm flipH="false" flipV="false" rot="0">
            <a:off x="9312811" y="3743118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20" id="20"/>
          <p:cNvGrpSpPr/>
          <p:nvPr/>
        </p:nvGrpSpPr>
        <p:grpSpPr>
          <a:xfrm rot="0">
            <a:off x="9885974" y="5790973"/>
            <a:ext cx="432613" cy="432613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F8D389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23" id="23"/>
          <p:cNvSpPr/>
          <p:nvPr/>
        </p:nvSpPr>
        <p:spPr>
          <a:xfrm flipH="false" flipV="false" rot="-10797629">
            <a:off x="11394508" y="6473376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24" id="24"/>
          <p:cNvGrpSpPr/>
          <p:nvPr/>
        </p:nvGrpSpPr>
        <p:grpSpPr>
          <a:xfrm rot="0">
            <a:off x="11940058" y="5790973"/>
            <a:ext cx="432613" cy="432613"/>
            <a:chOff x="0" y="0"/>
            <a:chExt cx="812800" cy="8128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F8B27C"/>
              </a:solidFill>
              <a:prstDash val="solid"/>
              <a:miter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27" id="27"/>
          <p:cNvSpPr/>
          <p:nvPr/>
        </p:nvSpPr>
        <p:spPr>
          <a:xfrm flipH="false" flipV="false" rot="0">
            <a:off x="7789093" y="7074703"/>
            <a:ext cx="743604" cy="743604"/>
          </a:xfrm>
          <a:custGeom>
            <a:avLst/>
            <a:gdLst/>
            <a:ahLst/>
            <a:cxnLst/>
            <a:rect r="r" b="b" t="t" l="l"/>
            <a:pathLst>
              <a:path h="743604" w="743604">
                <a:moveTo>
                  <a:pt x="0" y="0"/>
                </a:moveTo>
                <a:lnTo>
                  <a:pt x="743603" y="0"/>
                </a:lnTo>
                <a:lnTo>
                  <a:pt x="743603" y="743604"/>
                </a:lnTo>
                <a:lnTo>
                  <a:pt x="0" y="74360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28" id="28"/>
          <p:cNvSpPr/>
          <p:nvPr/>
        </p:nvSpPr>
        <p:spPr>
          <a:xfrm flipH="false" flipV="false" rot="0">
            <a:off x="13402507" y="3648109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5"/>
                </a:lnTo>
                <a:lnTo>
                  <a:pt x="0" y="184064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29" id="29"/>
          <p:cNvGrpSpPr/>
          <p:nvPr/>
        </p:nvGrpSpPr>
        <p:grpSpPr>
          <a:xfrm rot="0">
            <a:off x="13948057" y="5751323"/>
            <a:ext cx="432613" cy="432613"/>
            <a:chOff x="0" y="0"/>
            <a:chExt cx="812800" cy="8128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FF8379"/>
              </a:solidFill>
              <a:prstDash val="solid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32" id="32"/>
          <p:cNvSpPr/>
          <p:nvPr/>
        </p:nvSpPr>
        <p:spPr>
          <a:xfrm flipH="false" flipV="false" rot="0">
            <a:off x="11592757" y="8908003"/>
            <a:ext cx="6687933" cy="1369077"/>
          </a:xfrm>
          <a:custGeom>
            <a:avLst/>
            <a:gdLst/>
            <a:ahLst/>
            <a:cxnLst/>
            <a:rect r="r" b="b" t="t" l="l"/>
            <a:pathLst>
              <a:path h="1369077" w="6687933">
                <a:moveTo>
                  <a:pt x="0" y="0"/>
                </a:moveTo>
                <a:lnTo>
                  <a:pt x="6687933" y="0"/>
                </a:lnTo>
                <a:lnTo>
                  <a:pt x="6687933" y="1369077"/>
                </a:lnTo>
                <a:lnTo>
                  <a:pt x="0" y="1369077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-12888" r="0" b="0"/>
            </a:stretch>
          </a:blipFill>
        </p:spPr>
      </p:sp>
      <p:grpSp>
        <p:nvGrpSpPr>
          <p:cNvPr name="Group 33" id="33"/>
          <p:cNvGrpSpPr/>
          <p:nvPr/>
        </p:nvGrpSpPr>
        <p:grpSpPr>
          <a:xfrm rot="0">
            <a:off x="1459971" y="4242005"/>
            <a:ext cx="675517" cy="591078"/>
            <a:chOff x="0" y="0"/>
            <a:chExt cx="812800" cy="711200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812811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11">
                  <a:moveTo>
                    <a:pt x="530371" y="0"/>
                  </a:moveTo>
                  <a:lnTo>
                    <a:pt x="282407" y="0"/>
                  </a:lnTo>
                  <a:cubicBezTo>
                    <a:pt x="126426" y="0"/>
                    <a:pt x="0" y="123512"/>
                    <a:pt x="0" y="275871"/>
                  </a:cubicBezTo>
                  <a:cubicBezTo>
                    <a:pt x="0" y="386169"/>
                    <a:pt x="66279" y="481310"/>
                    <a:pt x="162037" y="525451"/>
                  </a:cubicBezTo>
                  <a:lnTo>
                    <a:pt x="162037" y="711200"/>
                  </a:lnTo>
                  <a:lnTo>
                    <a:pt x="353844" y="551732"/>
                  </a:lnTo>
                  <a:lnTo>
                    <a:pt x="530371" y="551732"/>
                  </a:lnTo>
                  <a:cubicBezTo>
                    <a:pt x="686363" y="551732"/>
                    <a:pt x="812800" y="428220"/>
                    <a:pt x="812800" y="275861"/>
                  </a:cubicBezTo>
                  <a:cubicBezTo>
                    <a:pt x="812811" y="123512"/>
                    <a:pt x="686363" y="0"/>
                    <a:pt x="530371" y="0"/>
                  </a:cubicBezTo>
                  <a:close/>
                </a:path>
              </a:pathLst>
            </a:custGeom>
            <a:solidFill>
              <a:srgbClr val="013793"/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0" y="9525"/>
              <a:ext cx="812800" cy="5111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909"/>
                </a:lnSpc>
              </a:pPr>
            </a:p>
          </p:txBody>
        </p:sp>
      </p:grpSp>
      <p:sp>
        <p:nvSpPr>
          <p:cNvPr name="Freeform 36" id="36"/>
          <p:cNvSpPr/>
          <p:nvPr/>
        </p:nvSpPr>
        <p:spPr>
          <a:xfrm flipH="false" flipV="false" rot="0">
            <a:off x="3521898" y="7074703"/>
            <a:ext cx="577266" cy="786287"/>
          </a:xfrm>
          <a:custGeom>
            <a:avLst/>
            <a:gdLst/>
            <a:ahLst/>
            <a:cxnLst/>
            <a:rect r="r" b="b" t="t" l="l"/>
            <a:pathLst>
              <a:path h="786287" w="577266">
                <a:moveTo>
                  <a:pt x="0" y="0"/>
                </a:moveTo>
                <a:lnTo>
                  <a:pt x="577265" y="0"/>
                </a:lnTo>
                <a:lnTo>
                  <a:pt x="577265" y="786287"/>
                </a:lnTo>
                <a:lnTo>
                  <a:pt x="0" y="786287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37" id="37"/>
          <p:cNvSpPr/>
          <p:nvPr/>
        </p:nvSpPr>
        <p:spPr>
          <a:xfrm flipH="false" flipV="false" rot="0">
            <a:off x="9674610" y="4039510"/>
            <a:ext cx="800114" cy="1057844"/>
          </a:xfrm>
          <a:custGeom>
            <a:avLst/>
            <a:gdLst/>
            <a:ahLst/>
            <a:cxnLst/>
            <a:rect r="r" b="b" t="t" l="l"/>
            <a:pathLst>
              <a:path h="1057844" w="800114">
                <a:moveTo>
                  <a:pt x="0" y="0"/>
                </a:moveTo>
                <a:lnTo>
                  <a:pt x="800114" y="0"/>
                </a:lnTo>
                <a:lnTo>
                  <a:pt x="800114" y="1057843"/>
                </a:lnTo>
                <a:lnTo>
                  <a:pt x="0" y="1057843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8" id="38"/>
          <p:cNvGrpSpPr/>
          <p:nvPr/>
        </p:nvGrpSpPr>
        <p:grpSpPr>
          <a:xfrm rot="0">
            <a:off x="16450927" y="5751848"/>
            <a:ext cx="432613" cy="432613"/>
            <a:chOff x="0" y="0"/>
            <a:chExt cx="812800" cy="8128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66675" cap="sq">
              <a:solidFill>
                <a:srgbClr val="91DFB1"/>
              </a:solidFill>
              <a:prstDash val="solid"/>
              <a:miter/>
            </a:ln>
          </p:spPr>
        </p:sp>
        <p:sp>
          <p:nvSpPr>
            <p:cNvPr name="TextBox 40" id="40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75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1" id="41"/>
          <p:cNvSpPr/>
          <p:nvPr/>
        </p:nvSpPr>
        <p:spPr>
          <a:xfrm flipH="false" flipV="false" rot="-10797629">
            <a:off x="15885278" y="6341925"/>
            <a:ext cx="1523712" cy="1840644"/>
          </a:xfrm>
          <a:custGeom>
            <a:avLst/>
            <a:gdLst/>
            <a:ahLst/>
            <a:cxnLst/>
            <a:rect r="r" b="b" t="t" l="l"/>
            <a:pathLst>
              <a:path h="1840644" w="1523712">
                <a:moveTo>
                  <a:pt x="0" y="0"/>
                </a:moveTo>
                <a:lnTo>
                  <a:pt x="1523712" y="0"/>
                </a:lnTo>
                <a:lnTo>
                  <a:pt x="1523712" y="1840644"/>
                </a:lnTo>
                <a:lnTo>
                  <a:pt x="0" y="184064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42" id="42"/>
          <p:cNvSpPr/>
          <p:nvPr/>
        </p:nvSpPr>
        <p:spPr>
          <a:xfrm flipH="false" flipV="false" rot="0">
            <a:off x="16067986" y="7105564"/>
            <a:ext cx="1120195" cy="641566"/>
          </a:xfrm>
          <a:custGeom>
            <a:avLst/>
            <a:gdLst/>
            <a:ahLst/>
            <a:cxnLst/>
            <a:rect r="r" b="b" t="t" l="l"/>
            <a:pathLst>
              <a:path h="641566" w="1120195">
                <a:moveTo>
                  <a:pt x="0" y="0"/>
                </a:moveTo>
                <a:lnTo>
                  <a:pt x="1120195" y="0"/>
                </a:lnTo>
                <a:lnTo>
                  <a:pt x="1120195" y="641567"/>
                </a:lnTo>
                <a:lnTo>
                  <a:pt x="0" y="641567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5426729" y="4039510"/>
            <a:ext cx="871328" cy="935997"/>
          </a:xfrm>
          <a:custGeom>
            <a:avLst/>
            <a:gdLst/>
            <a:ahLst/>
            <a:cxnLst/>
            <a:rect r="r" b="b" t="t" l="l"/>
            <a:pathLst>
              <a:path h="935997" w="871328">
                <a:moveTo>
                  <a:pt x="0" y="0"/>
                </a:moveTo>
                <a:lnTo>
                  <a:pt x="871328" y="0"/>
                </a:lnTo>
                <a:lnTo>
                  <a:pt x="871328" y="935997"/>
                </a:lnTo>
                <a:lnTo>
                  <a:pt x="0" y="935997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13667483" y="4017413"/>
            <a:ext cx="970089" cy="834277"/>
          </a:xfrm>
          <a:custGeom>
            <a:avLst/>
            <a:gdLst/>
            <a:ahLst/>
            <a:cxnLst/>
            <a:rect r="r" b="b" t="t" l="l"/>
            <a:pathLst>
              <a:path h="834277" w="970089">
                <a:moveTo>
                  <a:pt x="0" y="0"/>
                </a:moveTo>
                <a:lnTo>
                  <a:pt x="970089" y="0"/>
                </a:lnTo>
                <a:lnTo>
                  <a:pt x="970089" y="834277"/>
                </a:lnTo>
                <a:lnTo>
                  <a:pt x="0" y="834277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11832864" y="7046955"/>
            <a:ext cx="647000" cy="999579"/>
          </a:xfrm>
          <a:custGeom>
            <a:avLst/>
            <a:gdLst/>
            <a:ahLst/>
            <a:cxnLst/>
            <a:rect r="r" b="b" t="t" l="l"/>
            <a:pathLst>
              <a:path h="999579" w="647000">
                <a:moveTo>
                  <a:pt x="0" y="0"/>
                </a:moveTo>
                <a:lnTo>
                  <a:pt x="647000" y="0"/>
                </a:lnTo>
                <a:lnTo>
                  <a:pt x="647000" y="999579"/>
                </a:lnTo>
                <a:lnTo>
                  <a:pt x="0" y="999579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6" id="46"/>
          <p:cNvSpPr txBox="true"/>
          <p:nvPr/>
        </p:nvSpPr>
        <p:spPr>
          <a:xfrm rot="0">
            <a:off x="572749" y="6839241"/>
            <a:ext cx="2449961" cy="1992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Via elektroniskt formulär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899006" y="6353063"/>
            <a:ext cx="1797446" cy="3674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909"/>
              </a:lnSpc>
              <a:spcBef>
                <a:spcPct val="0"/>
              </a:spcBef>
            </a:pPr>
            <a:r>
              <a:rPr lang="en-US" b="true" sz="22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Kontakt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316069" y="309621"/>
            <a:ext cx="12206439" cy="17576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7073"/>
              </a:lnSpc>
            </a:pPr>
            <a:r>
              <a:rPr lang="en-US" b="true" sz="5052" spc="308">
                <a:solidFill>
                  <a:srgbClr val="01379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VÅRDSTIG FÖR UNGA MED KONCENTRATIONSSVÅRIGHETER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677402" y="4711065"/>
            <a:ext cx="2449961" cy="1992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Terapinavigatorn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712663" y="4041403"/>
            <a:ext cx="2253650" cy="692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781"/>
              </a:lnSpc>
              <a:spcBef>
                <a:spcPct val="0"/>
              </a:spcBef>
            </a:pPr>
            <a:r>
              <a:rPr lang="en-US" b="true" sz="21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Bedömning av vårdbehov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4645348" y="6969910"/>
            <a:ext cx="2449961" cy="10104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40"/>
              </a:lnSpc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3 besök</a:t>
            </a:r>
          </a:p>
          <a:p>
            <a:pPr algn="ctr">
              <a:lnSpc>
                <a:spcPts val="1640"/>
              </a:lnSpc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Målsättningar tillsammans med klienten</a:t>
            </a:r>
          </a:p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Assisterad egenvård i grupp som alternativ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616773" y="6417715"/>
            <a:ext cx="2676856" cy="4708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885"/>
              </a:lnSpc>
              <a:spcBef>
                <a:spcPct val="0"/>
              </a:spcBef>
            </a:pPr>
            <a:r>
              <a:rPr lang="en-US" b="true" sz="14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Assisterad egenvård för koncentrationssvårigheter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6853325" y="4753200"/>
            <a:ext cx="2449961" cy="6048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40"/>
              </a:lnSpc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WHODAS, Sofas, ADHD-rs, kundupplavelse.</a:t>
            </a:r>
          </a:p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Möjligt att konsultera läkare. 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7106889" y="3880972"/>
            <a:ext cx="1910647" cy="7201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909"/>
              </a:lnSpc>
              <a:spcBef>
                <a:spcPct val="0"/>
              </a:spcBef>
            </a:pPr>
            <a:r>
              <a:rPr lang="en-US" b="true" sz="22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Bedömning av symptom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8923385" y="6776054"/>
            <a:ext cx="2449961" cy="6048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Anamnes</a:t>
            </a:r>
          </a:p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 strike="noStrike" u="none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Diva</a:t>
            </a:r>
          </a:p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 strike="noStrike" u="none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Blodprov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8913860" y="6356936"/>
            <a:ext cx="2376841" cy="2857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397"/>
              </a:lnSpc>
              <a:spcBef>
                <a:spcPct val="0"/>
              </a:spcBef>
            </a:pPr>
            <a:r>
              <a:rPr lang="en-US" b="true" sz="18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Undersökning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11115841" y="4357769"/>
            <a:ext cx="2081047" cy="3854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037"/>
              </a:lnSpc>
              <a:spcBef>
                <a:spcPct val="0"/>
              </a:spcBef>
            </a:pPr>
            <a:r>
              <a:rPr lang="en-US" b="true" sz="23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Läkarbesök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2939383" y="6924594"/>
            <a:ext cx="2449961" cy="4020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Hos skötare effekt vs. biverkningar. Tills stabilt.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12991864" y="6276877"/>
            <a:ext cx="2344999" cy="5810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397"/>
              </a:lnSpc>
              <a:spcBef>
                <a:spcPct val="0"/>
              </a:spcBef>
            </a:pPr>
            <a:r>
              <a:rPr lang="en-US" b="true" sz="1873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Uppföljning av läkemedel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14936724" y="4357769"/>
            <a:ext cx="2837906" cy="11634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51"/>
              </a:lnSpc>
              <a:spcBef>
                <a:spcPct val="0"/>
              </a:spcBef>
            </a:pPr>
            <a:r>
              <a:rPr lang="en-US" b="true" sz="2227">
                <a:solidFill>
                  <a:srgbClr val="343432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Fortsatt vård</a:t>
            </a:r>
          </a:p>
          <a:p>
            <a:pPr algn="ctr">
              <a:lnSpc>
                <a:spcPts val="1607"/>
              </a:lnSpc>
              <a:spcBef>
                <a:spcPct val="0"/>
              </a:spcBef>
            </a:pPr>
            <a:r>
              <a:rPr lang="en-US" sz="1256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Uppföljning av läkemedel hos egen läkare. Som fortsatt vård t.ex. rehabilitering (FPA) och kurser.</a:t>
            </a:r>
          </a:p>
          <a:p>
            <a:pPr algn="ctr">
              <a:lnSpc>
                <a:spcPts val="1607"/>
              </a:lnSpc>
              <a:spcBef>
                <a:spcPct val="0"/>
              </a:spcBef>
            </a:pPr>
          </a:p>
        </p:txBody>
      </p:sp>
      <p:sp>
        <p:nvSpPr>
          <p:cNvPr name="TextBox 61" id="61"/>
          <p:cNvSpPr txBox="true"/>
          <p:nvPr/>
        </p:nvSpPr>
        <p:spPr>
          <a:xfrm rot="0">
            <a:off x="10903198" y="4806315"/>
            <a:ext cx="2449961" cy="4020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Diagnos</a:t>
            </a:r>
          </a:p>
          <a:p>
            <a:pPr algn="ctr" marL="0" indent="0" lvl="0">
              <a:lnSpc>
                <a:spcPts val="1640"/>
              </a:lnSpc>
              <a:spcBef>
                <a:spcPct val="0"/>
              </a:spcBef>
            </a:pPr>
            <a:r>
              <a:rPr lang="en-US" sz="1281" strike="noStrike" u="none">
                <a:solidFill>
                  <a:srgbClr val="343432"/>
                </a:solidFill>
                <a:latin typeface="Montserrat"/>
                <a:ea typeface="Montserrat"/>
                <a:cs typeface="Montserrat"/>
                <a:sym typeface="Montserrat"/>
              </a:rPr>
              <a:t>Medicinering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DAGjA-fmSQs</dc:identifier>
  <dcterms:modified xsi:type="dcterms:W3CDTF">2011-08-01T06:04:30Z</dcterms:modified>
  <cp:revision>1</cp:revision>
  <dc:title>Palvelupolku keskittymishäiriö</dc:title>
</cp:coreProperties>
</file>