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147374826" r:id="rId2"/>
    <p:sldId id="2147374824" r:id="rId3"/>
    <p:sldId id="2147374827" r:id="rId4"/>
    <p:sldId id="2147374841" r:id="rId5"/>
    <p:sldId id="2147374830" r:id="rId6"/>
    <p:sldId id="2147374840" r:id="rId7"/>
    <p:sldId id="2147374832" r:id="rId8"/>
    <p:sldId id="2147374829" r:id="rId9"/>
    <p:sldId id="2147374842" r:id="rId10"/>
    <p:sldId id="2147374844" r:id="rId11"/>
    <p:sldId id="2147374843" r:id="rId12"/>
    <p:sldId id="2147374835" r:id="rId13"/>
    <p:sldId id="2147374839" r:id="rId14"/>
    <p:sldId id="2147374828" r:id="rId15"/>
    <p:sldId id="2147374834" r:id="rId16"/>
    <p:sldId id="2147374836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iraala.local\dfs\users\nortunen_m\____HYTE-palvelukonsepti\2%20PTV\PTV%20tilastoja\1.%20PTV%20tilasto%20koko%20hankekaudelta%20alkaen%20Q1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Hyte-</a:t>
            </a:r>
            <a:r>
              <a:rPr lang="fi-FI" baseline="0"/>
              <a:t>palveluiden määrä PTV:ssa</a:t>
            </a:r>
            <a:endParaRPr lang="fi-F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Taul2!$C$1:$G$1</c:f>
              <c:strCache>
                <c:ptCount val="5"/>
                <c:pt idx="0">
                  <c:v>2024/Q1</c:v>
                </c:pt>
                <c:pt idx="1">
                  <c:v>2024/Q2</c:v>
                </c:pt>
                <c:pt idx="2">
                  <c:v>2024/Q3</c:v>
                </c:pt>
                <c:pt idx="3">
                  <c:v>2024/Q4</c:v>
                </c:pt>
                <c:pt idx="4">
                  <c:v>2025/Q1</c:v>
                </c:pt>
              </c:strCache>
            </c:strRef>
          </c:cat>
          <c:val>
            <c:numRef>
              <c:f>Taul2!$C$2:$G$2</c:f>
              <c:numCache>
                <c:formatCode>General</c:formatCode>
                <c:ptCount val="5"/>
                <c:pt idx="0">
                  <c:v>379</c:v>
                </c:pt>
                <c:pt idx="1">
                  <c:v>389</c:v>
                </c:pt>
                <c:pt idx="2">
                  <c:v>405</c:v>
                </c:pt>
                <c:pt idx="3">
                  <c:v>437</c:v>
                </c:pt>
                <c:pt idx="4">
                  <c:v>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F-4F82-BD82-FC58D61C0E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651983"/>
        <c:axId val="1281656303"/>
      </c:barChart>
      <c:catAx>
        <c:axId val="128165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81656303"/>
        <c:crosses val="autoZero"/>
        <c:auto val="1"/>
        <c:lblAlgn val="ctr"/>
        <c:lblOffset val="100"/>
        <c:noMultiLvlLbl val="0"/>
      </c:catAx>
      <c:valAx>
        <c:axId val="1281656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81651983"/>
        <c:crosses val="autoZero"/>
        <c:crossBetween val="between"/>
      </c:valAx>
      <c:spPr>
        <a:solidFill>
          <a:schemeClr val="tx2">
            <a:lumMod val="40000"/>
            <a:lumOff val="6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92E4-F8AA-42D2-B141-916AE035B1A1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7B258-9007-4BE4-9F76-5E8B04C49F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782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0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180" y="6073692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6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1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382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830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31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6956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14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app.powerbi.com/view?r=eyJrIjoiYzRlYzQ0M2MtYjc2Yy00OTUwLWJhMWYtYmJiODRkZGE4NmFjIiwidCI6ImFhMjE1NzcyLTgzYmYtNDc4OC04MDY1LTUyNDU2ZmEyNjAyNyIsImMiOjh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2A5C57-D4B1-0406-2E21-682325053A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Hyte-PTV toimintamallin vaikutukset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E7C1089-B8AF-5EC9-E2DA-E431B927B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Tilanne 16.5.2025</a:t>
            </a:r>
          </a:p>
        </p:txBody>
      </p:sp>
    </p:spTree>
    <p:extLst>
      <p:ext uri="{BB962C8B-B14F-4D97-AF65-F5344CB8AC3E}">
        <p14:creationId xmlns:p14="http://schemas.microsoft.com/office/powerpoint/2010/main" val="4003603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5E3D83-72B1-5DE6-22F1-8C6FF235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Lähellä.fi –kuvausten määrä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B7D1B5-CBF6-AD81-D180-1F2FE02F2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latin typeface="Verdana"/>
                <a:ea typeface="Verdana"/>
              </a:rPr>
              <a:t>Lähellä.fi on ollut Etelä-Pohjanmaan alueella erittäin vähäisessä käytössä ennen vuotta 2024</a:t>
            </a:r>
          </a:p>
          <a:p>
            <a:r>
              <a:rPr lang="fi-FI" dirty="0">
                <a:latin typeface="Verdana"/>
                <a:ea typeface="Verdana"/>
              </a:rPr>
              <a:t>Lähellä.fi -sivuston paikallinen toimija ja yhteishenkilö on Yhteisöjen yhdistys ry:n järjestökoordinaattori</a:t>
            </a:r>
          </a:p>
          <a:p>
            <a:r>
              <a:rPr lang="fi-FI" dirty="0">
                <a:latin typeface="Verdana"/>
                <a:ea typeface="Verdana"/>
              </a:rPr>
              <a:t>Lähellä.fi -sivuston käyttöä ja kirjauksia on otettu alueella systemaattisemmin käyttöön viimeisen vuoden aikana (tilanne huhtikuussa 2025)</a:t>
            </a:r>
            <a:endParaRPr lang="fi-FI" dirty="0"/>
          </a:p>
          <a:p>
            <a:r>
              <a:rPr lang="fi-FI" dirty="0">
                <a:latin typeface="Verdana"/>
                <a:ea typeface="Verdana"/>
              </a:rPr>
              <a:t>Palvelukuvausten määrä </a:t>
            </a:r>
            <a:r>
              <a:rPr lang="fi-FI" dirty="0" err="1">
                <a:latin typeface="Verdana"/>
                <a:ea typeface="Verdana"/>
              </a:rPr>
              <a:t>Lähellä.fi:ssä</a:t>
            </a:r>
            <a:endParaRPr lang="fi-FI" dirty="0" err="1"/>
          </a:p>
          <a:p>
            <a:pPr lvl="1">
              <a:buFont typeface="Courier New" panose="020B0604020202020204" pitchFamily="34" charset="0"/>
              <a:buChar char="o"/>
            </a:pPr>
            <a:r>
              <a:rPr lang="fi-FI" dirty="0">
                <a:latin typeface="Verdana"/>
                <a:ea typeface="Verdana"/>
              </a:rPr>
              <a:t>Paikallisia yhdistyksiä (sote, </a:t>
            </a:r>
            <a:r>
              <a:rPr lang="fi-FI" dirty="0" err="1">
                <a:latin typeface="Verdana"/>
                <a:ea typeface="Verdana"/>
              </a:rPr>
              <a:t>hyte</a:t>
            </a:r>
            <a:r>
              <a:rPr lang="fi-FI" dirty="0">
                <a:latin typeface="Verdana"/>
                <a:ea typeface="Verdana"/>
              </a:rPr>
              <a:t>) kirjautuneena 33kpl </a:t>
            </a:r>
            <a:endParaRPr lang="fi-FI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fi-FI" dirty="0">
                <a:latin typeface="Verdana"/>
                <a:ea typeface="Verdana"/>
              </a:rPr>
              <a:t>Paikallisten yhdistysten toimintailmoituksia 43kpl, joista pitkäkestoisia 20kpl ja tapahtumatyyppisiä 23kpl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dirty="0"/>
              <a:t>Lähellä.fi-palvelun kautta nousee Etelä-Pohjanmaalle kaikkiaan 150kpl toimintailmoitusta pitkäkestoisesta toiminnasta (tukea ja apua 108 kpl, harrastukset ja vapaa-aika 14kpl ja vapaaehtoistoiminta 28kpl) ja 129kpl tapahtumatyyppistä (tukea ja apua 103kpl, harrastukset ja vapaa-aika 16kpl ja vapaaehtoistoiminta 10kpl)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611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54D183-E9CA-1196-C0C4-F336B705B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Tarmoa 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6694E3D-725A-DFFE-69B6-523CBE361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0859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740346-AFB2-B4DA-CD01-5AEA985B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Tarmoa palvelun käyttödata 1/2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2C711B-4F99-37F0-F071-0AFFDB407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22262A"/>
                </a:solidFill>
              </a:rPr>
              <a:t>Palveluiden määrä Tarmoassa on yhteydessä siihen, miten hyödylliseksi Tarmoa koetaan.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2262A"/>
                </a:solidFill>
                <a:effectLst/>
              </a:rPr>
              <a:t>Tä</a:t>
            </a:r>
            <a:r>
              <a:rPr lang="fi-FI" dirty="0">
                <a:solidFill>
                  <a:srgbClr val="22262A"/>
                </a:solidFill>
              </a:rPr>
              <a:t>rkein kysymys on: löytyykö tarjottimelta alueen hyte-palvelut kattavasti ja enenevissä määrin?</a:t>
            </a:r>
            <a:endParaRPr lang="fi-FI" b="0" i="0" dirty="0">
              <a:solidFill>
                <a:srgbClr val="22262A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2262A"/>
                </a:solidFill>
                <a:effectLst/>
              </a:rPr>
              <a:t>Toimintamallin vaikutuksia voidaan mitata hyte-palvelutarjottimen näkökulmasta: löytääkö ammattilaiset ja asukkaat hyvinvointia edistävät palvelut helposti ja kattavasti Tarmoasta?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2262A"/>
                </a:solidFill>
                <a:effectLst/>
              </a:rPr>
              <a:t>Löytääkö ammattilaiset ja asukkaat etsimiään hyte-palveluita Tarmoa-palvelusta? (määrän riittävyys)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22262A"/>
                </a:solidFill>
              </a:rPr>
              <a:t>K</a:t>
            </a:r>
            <a:r>
              <a:rPr lang="fi-FI" b="0" i="0" dirty="0">
                <a:solidFill>
                  <a:srgbClr val="22262A"/>
                </a:solidFill>
                <a:effectLst/>
              </a:rPr>
              <a:t>okevatko ammattilaiset ja asukkaat, että palvelukorteista löytyy tarvittavat tiedot palvelusta? (selkeä palvelukuvaus, riittävät toimintaohjeet ja tarvittavat yhteydenottokanavat)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69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927B70-C75A-D71D-9181-4EAD4B98D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Tarmoasta kerättyä dataa kuvataan seuraavassa diassa</a:t>
            </a:r>
          </a:p>
          <a:p>
            <a:pPr lvl="1"/>
            <a:r>
              <a:rPr lang="fi-FI" dirty="0"/>
              <a:t>Erityisesti ammattilaiset kokevat Tarmoan hyödylliseksi </a:t>
            </a:r>
          </a:p>
          <a:p>
            <a:pPr lvl="1"/>
            <a:endParaRPr lang="fi-FI" dirty="0"/>
          </a:p>
          <a:p>
            <a:r>
              <a:rPr lang="fi-FI" dirty="0"/>
              <a:t>Nostoja avoimista palautteista palveluiden löydettävyydestä:</a:t>
            </a:r>
          </a:p>
          <a:p>
            <a:pPr lvl="1"/>
            <a:r>
              <a:rPr lang="fi-FI" dirty="0"/>
              <a:t>Toivottiin, että alustalta löytyy lisää kuntien ja järjestöjen palveluja</a:t>
            </a:r>
          </a:p>
          <a:p>
            <a:pPr lvl="1"/>
            <a:r>
              <a:rPr lang="fi-FI" dirty="0"/>
              <a:t>Kaikki eivät löytäneet hakemaansa palvelua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93E04E5-2702-EB51-045A-935CF413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/>
              <a:t>Tarmoa palvelun käyttödata 2/2</a:t>
            </a:r>
          </a:p>
        </p:txBody>
      </p:sp>
    </p:spTree>
    <p:extLst>
      <p:ext uri="{BB962C8B-B14F-4D97-AF65-F5344CB8AC3E}">
        <p14:creationId xmlns:p14="http://schemas.microsoft.com/office/powerpoint/2010/main" val="239344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670824D-2B72-15D1-78A9-FCF4B88608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4462" y="198304"/>
          <a:ext cx="11641016" cy="5778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0254">
                  <a:extLst>
                    <a:ext uri="{9D8B030D-6E8A-4147-A177-3AD203B41FA5}">
                      <a16:colId xmlns:a16="http://schemas.microsoft.com/office/drawing/2014/main" val="3393450975"/>
                    </a:ext>
                  </a:extLst>
                </a:gridCol>
                <a:gridCol w="2910254">
                  <a:extLst>
                    <a:ext uri="{9D8B030D-6E8A-4147-A177-3AD203B41FA5}">
                      <a16:colId xmlns:a16="http://schemas.microsoft.com/office/drawing/2014/main" val="3733847869"/>
                    </a:ext>
                  </a:extLst>
                </a:gridCol>
                <a:gridCol w="2910254">
                  <a:extLst>
                    <a:ext uri="{9D8B030D-6E8A-4147-A177-3AD203B41FA5}">
                      <a16:colId xmlns:a16="http://schemas.microsoft.com/office/drawing/2014/main" val="434662707"/>
                    </a:ext>
                  </a:extLst>
                </a:gridCol>
                <a:gridCol w="2910254">
                  <a:extLst>
                    <a:ext uri="{9D8B030D-6E8A-4147-A177-3AD203B41FA5}">
                      <a16:colId xmlns:a16="http://schemas.microsoft.com/office/drawing/2014/main" val="470131572"/>
                    </a:ext>
                  </a:extLst>
                </a:gridCol>
              </a:tblGrid>
              <a:tr h="429017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10.2.20205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14.3.2025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25.4.2025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17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Sivustolla käyneet, </a:t>
                      </a:r>
                    </a:p>
                    <a:p>
                      <a:r>
                        <a:rPr lang="fi-FI" sz="1200" dirty="0"/>
                        <a:t>vain evästeet hyväksyneet (kaikki)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2050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5771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*tulossa aluerajaus</a:t>
                      </a:r>
                    </a:p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68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Hyvinvointikartoituksen tehneet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918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1319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1675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70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Avattujen hyte-palvelujen lkm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1083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1274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6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b="1" dirty="0"/>
                        <a:t>Palaute ammattilaiset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6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NPS –ammattilainen (1-10)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8,1 (N=8)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8,8 (N=12)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7,3 (N=29)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Tukee ylisektorista yhteistyötä (1-5)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63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Koettu hyöty palveluohjauksessa (1-5)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3,8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442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Sujuvoittaa ohjausta ja säästää työaikaa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83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b="1" dirty="0"/>
                        <a:t>Palaute asukas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04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NPS (1-10)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5,8 (N=19)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6 (N=21)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6 (N=24)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3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Koettu hyöty (1-5)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01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Helpottaa hyte-palveluiden löydettävyyttä (1-5)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95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Helppokäyttöisyys (1-5)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Asukas:3,4 Ammattilainen 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As:3,4 - Am:4,3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As:3,4 – Am:3,6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89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5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E61490-81CD-40A2-C83A-7B0C2D5A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PTV-osaamisen kartoitus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998BCF-0F85-29A8-7B6F-152BE9CD6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Tulossa kysely syksyllä 2025</a:t>
            </a:r>
          </a:p>
        </p:txBody>
      </p:sp>
    </p:spTree>
    <p:extLst>
      <p:ext uri="{BB962C8B-B14F-4D97-AF65-F5344CB8AC3E}">
        <p14:creationId xmlns:p14="http://schemas.microsoft.com/office/powerpoint/2010/main" val="2967646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235AD6-954E-E647-2A13-117FEC5D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Jatkokehitettävää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3CE037-F5CC-05CC-5CA5-16FF13C2A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0" i="0" dirty="0">
                <a:solidFill>
                  <a:srgbClr val="22262A"/>
                </a:solidFill>
                <a:effectLst/>
              </a:rPr>
              <a:t>P</a:t>
            </a:r>
            <a:r>
              <a:rPr lang="fi-FI" dirty="0">
                <a:solidFill>
                  <a:srgbClr val="22262A"/>
                </a:solidFill>
              </a:rPr>
              <a:t>alvelukuvauksen kokoon (”jyväkoko”) tarvitaan kansallisia ohjeita ja mallikuvauksia eri hyte-teemoissa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Kunnille sekä paikallisille, alueellisille ja kansallisille järjestöille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Malliesimerkeissä tulee huomioida isot ja pienet toimijat sekä käytettävissä olevat resurssit</a:t>
            </a:r>
          </a:p>
          <a:p>
            <a:r>
              <a:rPr lang="fi-FI" dirty="0">
                <a:solidFill>
                  <a:srgbClr val="22262A"/>
                </a:solidFill>
              </a:rPr>
              <a:t>Kirjaamiseen liittyviä rooleja ja vastuunjakoa (kunta, järjestö, seurakunta, hyvinvointialue, DVV) tulee edelleen selkiyttää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Hyte-konseptin mukaisen digitaalisen palvelutarjottimen ylläpitämiseksi toimijoiden rooleja ja vastuita tulee selkiyttää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Työn organisoimiseen kunnissa tarvitaan tukea esimerkiksi toimivien mallien avulla ja resursseja varamaalla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Kolmas sektori tarvitsee selkiytystä milloin kirjaamiseen valitaan PTV, milloin lähellä.fi</a:t>
            </a:r>
          </a:p>
          <a:p>
            <a:pPr lvl="2"/>
            <a:r>
              <a:rPr lang="fi-FI" dirty="0">
                <a:solidFill>
                  <a:srgbClr val="22262A"/>
                </a:solidFill>
              </a:rPr>
              <a:t>Hankkeen PTV-työssä </a:t>
            </a:r>
            <a:r>
              <a:rPr lang="fi-FI" dirty="0"/>
              <a:t>todettiin myöhemmin, että useimmille järjestöille toiminnan kirjaaminen lähellä.fi –palveluun on hyödyllisempää (tuplahyöty: PTV ja lähellä.fi –näkyvyys) ja helpompaa</a:t>
            </a:r>
          </a:p>
          <a:p>
            <a:pPr lvl="2"/>
            <a:r>
              <a:rPr lang="fi-FI" dirty="0"/>
              <a:t>Järjestöt tarvitsevan edelleen Lähellä.fi kirjaamiseen tukea ja ohjeita</a:t>
            </a:r>
          </a:p>
          <a:p>
            <a:pPr lvl="1"/>
            <a:endParaRPr lang="fi-FI" dirty="0">
              <a:solidFill>
                <a:srgbClr val="22262A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70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648F8A-95AF-0124-AAD0-2BA5DBB3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Toimintamallin tavoitteet</a:t>
            </a:r>
            <a:endParaRPr lang="fi-FI" sz="16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D569A4-54C9-1FEB-C51E-A77A7FA67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Kasvattaa hyte-palveluiden määrää palvelutietovarannossa (kunnat, isot järjestöt, hyvinvointialue, seurakunnat) ja lähellä.fi-palvelussa (järjestöt, yhdistykset, seurakunnat)</a:t>
            </a:r>
          </a:p>
          <a:p>
            <a:r>
              <a:rPr lang="fi-FI" dirty="0"/>
              <a:t>PTV-osaamisen kasvattaminen erityisesti alueen kunnissa ja järjestöissä</a:t>
            </a:r>
          </a:p>
          <a:p>
            <a:pPr lvl="1"/>
            <a:r>
              <a:rPr lang="fi-FI" dirty="0"/>
              <a:t>Kirjaajien roolien ja vastuiden selkiyttäminen</a:t>
            </a:r>
          </a:p>
          <a:p>
            <a:pPr lvl="1"/>
            <a:r>
              <a:rPr lang="fi-FI" dirty="0"/>
              <a:t>Kirjausten hyvä laatu ja rakenteinen kirjaaminen</a:t>
            </a:r>
          </a:p>
          <a:p>
            <a:r>
              <a:rPr lang="fi-FI" dirty="0"/>
              <a:t>Lähellä.fi-kirjaamisen osaamisen kasvattaminen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 Päätavoitteena on, että alueen hyte-palvelut löytyvät Tarmoa palvelusta kattavasti ja enenevissä määrin, jotta Tarmoa palvelu olisi mahdollisimman käytettävä ja toimisi palveluohjauksen työkaluna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548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D79996-25C0-179F-3DC4-7F54606C3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Palveluiden määrä PTV:ssa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BC68DC-10D5-5A17-0C0C-940DA102C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PTV-tiedon määrää voi seurata Digi- ja väestötietoviraston ylläpitämän Power BI työkalun avulla: </a:t>
            </a:r>
            <a:r>
              <a:rPr lang="fi-FI" sz="2000" dirty="0">
                <a:hlinkClick r:id="rId2"/>
              </a:rPr>
              <a:t>Microsoft Power BI</a:t>
            </a:r>
            <a:endParaRPr lang="fi-FI" sz="2000" dirty="0"/>
          </a:p>
          <a:p>
            <a:r>
              <a:rPr lang="fi-FI" sz="2000" dirty="0"/>
              <a:t>PTV-tiedon määrä on kasvanut vuoden 2024 loppuun asti, ja sen jälkeen vähentynyt</a:t>
            </a:r>
          </a:p>
          <a:p>
            <a:pPr lvl="1"/>
            <a:r>
              <a:rPr lang="fi-FI" sz="1600" dirty="0"/>
              <a:t>Joidenkin palveluiden määrä on vähentynyt (esim. osallisuus 135 </a:t>
            </a:r>
            <a:r>
              <a:rPr lang="fi-FI" sz="1600" dirty="0">
                <a:sym typeface="Wingdings" panose="05000000000000000000" pitchFamily="2" charset="2"/>
              </a:rPr>
              <a:t> 106)</a:t>
            </a:r>
            <a:r>
              <a:rPr lang="fi-FI" sz="1600" dirty="0"/>
              <a:t> ja toisen taas lisääntynyt edelliseen kvartaaliin verrattuna (esim. liikuntapalvelut: 76</a:t>
            </a:r>
            <a:r>
              <a:rPr lang="fi-FI" sz="1600" dirty="0">
                <a:sym typeface="Wingdings" panose="05000000000000000000" pitchFamily="2" charset="2"/>
              </a:rPr>
              <a:t> 86)</a:t>
            </a:r>
            <a:endParaRPr lang="fi-FI" sz="1600" dirty="0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3E7C2C94-4B67-AB9E-ED8E-6DDD671BBC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189059"/>
              </p:ext>
            </p:extLst>
          </p:nvPr>
        </p:nvGraphicFramePr>
        <p:xfrm>
          <a:off x="3412460" y="4001294"/>
          <a:ext cx="4572000" cy="2770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124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58874F-9AC7-263B-7342-C7DC10BB7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Suomi.fi -palvelutietovaranto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A1D8F5-D249-E3AF-2C3E-E3271E13E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48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8C6A84-6718-6F87-4AF2-C0667EE2C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Kuntien</a:t>
            </a:r>
            <a:r>
              <a:rPr lang="fi-FI" dirty="0"/>
              <a:t> PTV-työpajojen ja osallistujien määrät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FABDEC-1B3E-10B7-2840-D908E9F28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Hankkeen aikana järjestettiin useita työpajoja sekä tehtiin kuntakohtaisia vierailuja</a:t>
            </a:r>
          </a:p>
          <a:p>
            <a:pPr lvl="1"/>
            <a:r>
              <a:rPr lang="fi-FI" dirty="0"/>
              <a:t>Työpajojen määrä: avoin aloitustyöpaja kunnille, 4 työpajaa toimialoittain, vuonna 2025 5 avointa työpajaa</a:t>
            </a:r>
          </a:p>
          <a:p>
            <a:pPr lvl="2"/>
            <a:r>
              <a:rPr lang="fi-FI" dirty="0"/>
              <a:t>Työpajojen osallistujamäärät vaihtelivat 5-30 välillä (yhteensä noin 229 osallistujaa)</a:t>
            </a:r>
          </a:p>
          <a:p>
            <a:pPr lvl="1"/>
            <a:r>
              <a:rPr lang="fi-FI" dirty="0"/>
              <a:t>Avoimissa työpajoissa (vuonna 2025) ei ollut osallistujia</a:t>
            </a:r>
          </a:p>
          <a:p>
            <a:r>
              <a:rPr lang="fi-FI" dirty="0"/>
              <a:t>Teemakohtaisten työpajojen lisäksi järjestettiin kuntakohtaisia työpajoja 3 kpl</a:t>
            </a:r>
          </a:p>
          <a:p>
            <a:r>
              <a:rPr lang="fi-FI" dirty="0"/>
              <a:t>Vierailu kunnan johtoryhmässä tai hyte-työryhmässä (6 kpl)</a:t>
            </a:r>
          </a:p>
          <a:p>
            <a:r>
              <a:rPr lang="fi-FI" dirty="0"/>
              <a:t>Lisäksi PTV:stä kerrottiin useissa alueen verkostoissa ja tapahtumissa</a:t>
            </a:r>
          </a:p>
        </p:txBody>
      </p:sp>
    </p:spTree>
    <p:extLst>
      <p:ext uri="{BB962C8B-B14F-4D97-AF65-F5344CB8AC3E}">
        <p14:creationId xmlns:p14="http://schemas.microsoft.com/office/powerpoint/2010/main" val="29131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8C6A84-6718-6F87-4AF2-C0667EE2C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Järjestöjen</a:t>
            </a:r>
            <a:r>
              <a:rPr lang="fi-FI" dirty="0"/>
              <a:t> PTV-työpajojen ja osallistujien määrät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FABDEC-1B3E-10B7-2840-D908E9F28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Hankkeen aikana järjestettiin useita työpajoja sekä tuettiin järjestöjä kädestä pitäen kirjaamaan palveluja PTV:oon</a:t>
            </a:r>
          </a:p>
          <a:p>
            <a:pPr lvl="1"/>
            <a:r>
              <a:rPr lang="fi-FI" dirty="0"/>
              <a:t>Työpajojen määrä: 4 infoa/työpajaa, 4 PTV-klinikkaa, 1 tallenne</a:t>
            </a:r>
          </a:p>
          <a:p>
            <a:pPr lvl="1"/>
            <a:r>
              <a:rPr lang="fi-FI" dirty="0"/>
              <a:t>osallistujia yhteensä noin 343 kpl</a:t>
            </a:r>
          </a:p>
          <a:p>
            <a:r>
              <a:rPr lang="fi-FI" dirty="0"/>
              <a:t>Järjestöjä tuettiin ”kädestä pitäen” ja vierellä kulkien</a:t>
            </a:r>
          </a:p>
          <a:p>
            <a:pPr lvl="1"/>
            <a:r>
              <a:rPr lang="fi-FI" dirty="0"/>
              <a:t>Useita järjestöjä (noin 11 kpl) opastettiin PTV:n käyttöön ja tuettiin kirjaamisessa</a:t>
            </a:r>
          </a:p>
          <a:p>
            <a:r>
              <a:rPr lang="fi-FI" dirty="0"/>
              <a:t>Hankkeen alussa vuonna 2022 palvelutietovarannossa ei ollut yhtään järjestöä</a:t>
            </a:r>
          </a:p>
          <a:p>
            <a:r>
              <a:rPr lang="fi-FI" dirty="0"/>
              <a:t>Hankkeen lopussa palvelutietovarannossa oli 15 alueen järjestöä</a:t>
            </a:r>
          </a:p>
          <a:p>
            <a:r>
              <a:rPr lang="fi-FI" dirty="0"/>
              <a:t>Lisäksi palveluiden kirjaamisesta digitaaliseen muotoon kerrottiin useissa alueen verkostoissa ja tapahtumissa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520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A2DA04-3D7D-6234-7776-DF0657EBD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Palaute työpajoista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724317-F939-8AE4-E374-A45E4F0DD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PTV-työpajoista kerättiin palautetta</a:t>
            </a:r>
          </a:p>
          <a:p>
            <a:pPr lvl="1"/>
            <a:r>
              <a:rPr lang="fi-FI" dirty="0"/>
              <a:t>Työpajat koettiin hyödylliseksi, ne lisäsivät tietoutta PTV-kirjaamisesta</a:t>
            </a:r>
          </a:p>
          <a:p>
            <a:pPr lvl="1"/>
            <a:r>
              <a:rPr lang="fi-FI" dirty="0"/>
              <a:t>Työpajat antoivat selkeän ajan ja paikan, jolloin kirjaamiseen oli aikaa</a:t>
            </a:r>
          </a:p>
          <a:p>
            <a:pPr lvl="1"/>
            <a:r>
              <a:rPr lang="fi-FI" dirty="0"/>
              <a:t>Työpajojen aikana tehtiin uusia valmiita palvelukuvauksia</a:t>
            </a:r>
          </a:p>
          <a:p>
            <a:pPr lvl="1"/>
            <a:r>
              <a:rPr lang="fi-FI" dirty="0"/>
              <a:t>Työpajan aikana ei aina ratkennut, miten palvelu tulisi kuvata: ”jyväkoko” vaati isomman joukon keskustelua.</a:t>
            </a:r>
          </a:p>
          <a:p>
            <a:pPr lvl="1"/>
            <a:r>
              <a:rPr lang="fi-FI" dirty="0"/>
              <a:t>Kirjaamista ei koettu aina hyödylliseksi vaan PTV koettiin yhdeksi lisäpaikaksi muiden kirjaamispaikkojen joukossa</a:t>
            </a:r>
          </a:p>
          <a:p>
            <a:pPr lvl="1"/>
            <a:r>
              <a:rPr lang="fi-FI" dirty="0"/>
              <a:t>Kuntakohtaiset työpajat koettiin hyödyllisiksi ja kirjaaminen sujui hyvin, kun kunnan eri toimialat (esim. liikunta, kulttuuri, nuoriso) ja ammattilaiset (esim. PTV-pääkäyttäjä, sihteeri, viestintäasiantuntija) olivat yhdessä paikassa miettimässä, miten kunnan palvelut tulisi kuvata.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617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E7E1E-C49E-6C47-5699-DABF1F7B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PTV-tiedon laatu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0236AF-0C14-B33C-E6D1-F76587C12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2262A"/>
                </a:solidFill>
                <a:effectLst/>
              </a:rPr>
              <a:t>DVV:n tekemä PTV:n laatututkimus valtakunnallisista palvelukuvauksista ja kolmelta hyvinvointialueelta (6/2024, otantatutkimus) kertoo jotain Etelä-Pohjanmaan PTV-kuvausten määrästä ja laadusta </a:t>
            </a:r>
          </a:p>
          <a:p>
            <a:r>
              <a:rPr lang="fi-FI" b="0" i="0" dirty="0">
                <a:solidFill>
                  <a:srgbClr val="22262A"/>
                </a:solidFill>
                <a:effectLst/>
              </a:rPr>
              <a:t>DVV:n teke</a:t>
            </a:r>
            <a:r>
              <a:rPr lang="fi-FI" dirty="0">
                <a:solidFill>
                  <a:srgbClr val="22262A"/>
                </a:solidFill>
              </a:rPr>
              <a:t>män laatututkimuksen perusteella voidaan todeta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Tiedon kattavuus: alueen kunnat, järjestöt ja hyvinvointialue ovat tehneet palvelukuvauksia </a:t>
            </a:r>
            <a:endParaRPr lang="fi-FI" b="0" i="0" dirty="0">
              <a:solidFill>
                <a:srgbClr val="22262A"/>
              </a:solidFill>
              <a:effectLst/>
            </a:endParaRPr>
          </a:p>
          <a:p>
            <a:pPr lvl="1"/>
            <a:r>
              <a:rPr lang="fi-FI" b="0" i="0" dirty="0">
                <a:solidFill>
                  <a:srgbClr val="22262A"/>
                </a:solidFill>
                <a:effectLst/>
              </a:rPr>
              <a:t>Laatu: Palvelukuvausten sisältö (4,8/5), luokitellut tiedot (4,6/5). Tulokset ovat valtakunnalliseen tasoon verrattuna hieman korkeammat</a:t>
            </a:r>
          </a:p>
          <a:p>
            <a:pPr lvl="1"/>
            <a:r>
              <a:rPr lang="fi-FI" b="0" i="0" dirty="0">
                <a:solidFill>
                  <a:srgbClr val="22262A"/>
                </a:solidFill>
                <a:effectLst/>
              </a:rPr>
              <a:t>Tietojen ajantasaisuus: palvelukuvauksen tietoja muokattu viim. 12 kk aikana (%): E-P: 84%. Luku on korkeampi kuin valtakunnallinen arvo, mutta matalin verrattuna muihin tutkimuksessa mukana olleisiin hyvinvointialueisiin.</a:t>
            </a:r>
            <a:endParaRPr lang="fi-FI" dirty="0">
              <a:solidFill>
                <a:srgbClr val="22262A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2262A"/>
                </a:solidFill>
                <a:effectLst/>
              </a:rPr>
              <a:t>Hankkeessa toteutettiin </a:t>
            </a:r>
            <a:r>
              <a:rPr lang="fi-FI" dirty="0">
                <a:solidFill>
                  <a:srgbClr val="22262A"/>
                </a:solidFill>
              </a:rPr>
              <a:t>k</a:t>
            </a:r>
            <a:r>
              <a:rPr lang="fi-FI" b="0" i="0" dirty="0">
                <a:solidFill>
                  <a:srgbClr val="22262A"/>
                </a:solidFill>
                <a:effectLst/>
              </a:rPr>
              <a:t>untien (18 kpl) liikuntapalvelukuvausten määrän ja laadun analyysi</a:t>
            </a:r>
            <a:r>
              <a:rPr lang="fi-FI" dirty="0">
                <a:solidFill>
                  <a:srgbClr val="22262A"/>
                </a:solidFill>
              </a:rPr>
              <a:t>. Analyysin perusteella voidaan todeta: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Kuvausten määrä ja laatu on vaihtelevaa, vain yhdessä kunnassa kuvaukset kattoivat melko hyvin kunnan koko liikuntapalvelutarjonnan.</a:t>
            </a:r>
          </a:p>
          <a:p>
            <a:pPr lvl="1"/>
            <a:r>
              <a:rPr lang="fi-FI" dirty="0">
                <a:solidFill>
                  <a:srgbClr val="22262A"/>
                </a:solidFill>
              </a:rPr>
              <a:t>Palvelukuvauksia puuttuu, mutta niiden määrä on pikkuhiljaa lisääntynyt.</a:t>
            </a:r>
          </a:p>
          <a:p>
            <a:pPr lvl="1"/>
            <a:r>
              <a:rPr lang="fi-FI" b="0" i="0" dirty="0">
                <a:solidFill>
                  <a:srgbClr val="22262A"/>
                </a:solidFill>
                <a:effectLst/>
              </a:rPr>
              <a:t>Palvelukuvausten ”jyväkoko” vaihtelee. Jotkut palvelut on kuvattu isona kokonaisuutena (esim. liikuntapalvelut), jolloin kuvaus itsessään sisältää monenlaisia yksittäisi</a:t>
            </a:r>
            <a:r>
              <a:rPr lang="fi-FI" dirty="0">
                <a:solidFill>
                  <a:srgbClr val="22262A"/>
                </a:solidFill>
              </a:rPr>
              <a:t>ä </a:t>
            </a:r>
            <a:r>
              <a:rPr lang="fi-FI" b="0" i="0" dirty="0">
                <a:solidFill>
                  <a:srgbClr val="22262A"/>
                </a:solidFill>
                <a:effectLst/>
              </a:rPr>
              <a:t>palveluja.</a:t>
            </a:r>
          </a:p>
          <a:p>
            <a:pPr marL="457200" lvl="1" indent="0">
              <a:buNone/>
            </a:pPr>
            <a:endParaRPr lang="fi-FI" b="0" i="0" dirty="0">
              <a:solidFill>
                <a:srgbClr val="2226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143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58874F-9AC7-263B-7342-C7DC10BB7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Lähellä.fi -palvelu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A1D8F5-D249-E3AF-2C3E-E3271E13E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9249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1123</Words>
  <Application>Microsoft Office PowerPoint</Application>
  <PresentationFormat>Laajakuva</PresentationFormat>
  <Paragraphs>137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Aptos</vt:lpstr>
      <vt:lpstr>Arial</vt:lpstr>
      <vt:lpstr>Courier New</vt:lpstr>
      <vt:lpstr>Verdana</vt:lpstr>
      <vt:lpstr>Wingdings</vt:lpstr>
      <vt:lpstr>1_Office-teema</vt:lpstr>
      <vt:lpstr>Hyte-PTV toimintamallin vaikutukset</vt:lpstr>
      <vt:lpstr>Toimintamallin tavoitteet</vt:lpstr>
      <vt:lpstr>Palveluiden määrä PTV:ssa</vt:lpstr>
      <vt:lpstr>Suomi.fi -palvelutietovaranto</vt:lpstr>
      <vt:lpstr>Kuntien PTV-työpajojen ja osallistujien määrät</vt:lpstr>
      <vt:lpstr>Järjestöjen PTV-työpajojen ja osallistujien määrät</vt:lpstr>
      <vt:lpstr>Palaute työpajoista</vt:lpstr>
      <vt:lpstr>PTV-tiedon laatu</vt:lpstr>
      <vt:lpstr>Lähellä.fi -palvelu</vt:lpstr>
      <vt:lpstr>Lähellä.fi –kuvausten määrä</vt:lpstr>
      <vt:lpstr>Tarmoa palvelu</vt:lpstr>
      <vt:lpstr>Tarmoa palvelun käyttödata 1/2</vt:lpstr>
      <vt:lpstr>Tarmoa palvelun käyttödata 2/2</vt:lpstr>
      <vt:lpstr>PowerPoint-esitys</vt:lpstr>
      <vt:lpstr>PTV-osaamisen kartoitus</vt:lpstr>
      <vt:lpstr>Jatkokehitettävää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Maaria Nortunen</dc:creator>
  <cp:lastModifiedBy>Maaria Nortunen</cp:lastModifiedBy>
  <cp:revision>45</cp:revision>
  <dcterms:created xsi:type="dcterms:W3CDTF">2025-03-11T13:27:42Z</dcterms:created>
  <dcterms:modified xsi:type="dcterms:W3CDTF">2025-05-16T12:13:48Z</dcterms:modified>
</cp:coreProperties>
</file>