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8" r:id="rId5"/>
  </p:sldMasterIdLst>
  <p:sldIdLst>
    <p:sldId id="258" r:id="rId6"/>
    <p:sldId id="499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279A8-92EE-45EC-A62E-E46DD05F79BC}" v="2" dt="2023-12-07T10:54:22.250"/>
    <p1510:client id="{BEFAEF0F-6893-A073-EBA7-2A8EADB7BCD5}" v="17" dt="2023-06-06T12:30:49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3.svg"/><Relationship Id="rId4" Type="http://schemas.openxmlformats.org/officeDocument/2006/relationships/image" Target="../media/image11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3.svg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3.svg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8175" y="816746"/>
            <a:ext cx="7557856" cy="1459221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58175" y="2518964"/>
            <a:ext cx="7557856" cy="910036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28" name="Tekstin paikkamerkki">
            <a:extLst>
              <a:ext uri="{FF2B5EF4-FFF2-40B4-BE49-F238E27FC236}">
                <a16:creationId xmlns:a16="http://schemas.microsoft.com/office/drawing/2014/main" id="{485AEE75-C4B2-4D76-95E9-D486F13F05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58175" y="3805535"/>
            <a:ext cx="7576243" cy="4493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pic>
        <p:nvPicPr>
          <p:cNvPr id="20" name="Logo" descr="Itä-Uudenmaan hyvinvointialueen tunnus.">
            <a:extLst>
              <a:ext uri="{FF2B5EF4-FFF2-40B4-BE49-F238E27FC236}">
                <a16:creationId xmlns:a16="http://schemas.microsoft.com/office/drawing/2014/main" id="{9505688E-A4CB-4D68-ADA5-BDED2D882C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14" name="Graafi">
            <a:extLst>
              <a:ext uri="{FF2B5EF4-FFF2-40B4-BE49-F238E27FC236}">
                <a16:creationId xmlns:a16="http://schemas.microsoft.com/office/drawing/2014/main" id="{133FA55B-378D-499D-889A-5C1077555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217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kans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8175" y="816746"/>
            <a:ext cx="7557856" cy="1459221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58175" y="2518964"/>
            <a:ext cx="7557856" cy="9100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10" name="Tekstin paikkamerkki">
            <a:extLst>
              <a:ext uri="{FF2B5EF4-FFF2-40B4-BE49-F238E27FC236}">
                <a16:creationId xmlns:a16="http://schemas.microsoft.com/office/drawing/2014/main" id="{698012D4-2155-4A56-BE41-F2EFC0CD4E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58175" y="3805535"/>
            <a:ext cx="7576243" cy="4493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pic>
        <p:nvPicPr>
          <p:cNvPr id="9" name="Logo" descr="Itä-Uudenmaan hyvinvointialueen tunnus.">
            <a:extLst>
              <a:ext uri="{FF2B5EF4-FFF2-40B4-BE49-F238E27FC236}">
                <a16:creationId xmlns:a16="http://schemas.microsoft.com/office/drawing/2014/main" id="{B4F87705-D41F-457C-B34A-9308DC3B4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7" name="Graafi">
            <a:extLst>
              <a:ext uri="{FF2B5EF4-FFF2-40B4-BE49-F238E27FC236}">
                <a16:creationId xmlns:a16="http://schemas.microsoft.com/office/drawing/2014/main" id="{12D941AA-4A0D-41FB-A488-65C5E93DD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00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8322" y="1992928"/>
            <a:ext cx="4894443" cy="1459221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88322" y="3695146"/>
            <a:ext cx="4894443" cy="536203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28" name="Tekstin paikkamerkki">
            <a:extLst>
              <a:ext uri="{FF2B5EF4-FFF2-40B4-BE49-F238E27FC236}">
                <a16:creationId xmlns:a16="http://schemas.microsoft.com/office/drawing/2014/main" id="{485AEE75-C4B2-4D76-95E9-D486F13F05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88321" y="4474346"/>
            <a:ext cx="4894443" cy="449319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sp>
        <p:nvSpPr>
          <p:cNvPr id="9" name="Kuvan paikkamerkki">
            <a:extLst>
              <a:ext uri="{FF2B5EF4-FFF2-40B4-BE49-F238E27FC236}">
                <a16:creationId xmlns:a16="http://schemas.microsoft.com/office/drawing/2014/main" id="{95A67284-8BA0-4670-A6FA-98C5B986B05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5347504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fi-FI"/>
          </a:p>
        </p:txBody>
      </p:sp>
      <p:pic>
        <p:nvPicPr>
          <p:cNvPr id="10" name="Logo" descr="Itä-Uudenmaan hyvinvointialueen tunnus.">
            <a:extLst>
              <a:ext uri="{FF2B5EF4-FFF2-40B4-BE49-F238E27FC236}">
                <a16:creationId xmlns:a16="http://schemas.microsoft.com/office/drawing/2014/main" id="{184A3C90-BE91-496F-A4BF-E54EBE86ED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  <p:pic>
        <p:nvPicPr>
          <p:cNvPr id="11" name="Graafi">
            <a:extLst>
              <a:ext uri="{FF2B5EF4-FFF2-40B4-BE49-F238E27FC236}">
                <a16:creationId xmlns:a16="http://schemas.microsoft.com/office/drawing/2014/main" id="{B60534BA-FB7E-4DFF-8DE2-E982C7AAD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165" t="86413" r="34785"/>
          <a:stretch/>
        </p:blipFill>
        <p:spPr>
          <a:xfrm>
            <a:off x="8102278" y="0"/>
            <a:ext cx="4089722" cy="150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40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kansi +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8322" y="1992928"/>
            <a:ext cx="4894443" cy="1459221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88322" y="3695146"/>
            <a:ext cx="4894443" cy="536203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28" name="Tekstin paikkamerkki">
            <a:extLst>
              <a:ext uri="{FF2B5EF4-FFF2-40B4-BE49-F238E27FC236}">
                <a16:creationId xmlns:a16="http://schemas.microsoft.com/office/drawing/2014/main" id="{485AEE75-C4B2-4D76-95E9-D486F13F05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88321" y="4474346"/>
            <a:ext cx="4894443" cy="449319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sp>
        <p:nvSpPr>
          <p:cNvPr id="9" name="Kuvan paikkamerkki">
            <a:extLst>
              <a:ext uri="{FF2B5EF4-FFF2-40B4-BE49-F238E27FC236}">
                <a16:creationId xmlns:a16="http://schemas.microsoft.com/office/drawing/2014/main" id="{95A67284-8BA0-4670-A6FA-98C5B986B05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5347504" cy="6858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fi-FI"/>
          </a:p>
        </p:txBody>
      </p:sp>
      <p:pic>
        <p:nvPicPr>
          <p:cNvPr id="10" name="Logo" descr="Itä-Uudenmaan hyvinvointialueen tunnus.">
            <a:extLst>
              <a:ext uri="{FF2B5EF4-FFF2-40B4-BE49-F238E27FC236}">
                <a16:creationId xmlns:a16="http://schemas.microsoft.com/office/drawing/2014/main" id="{184A3C90-BE91-496F-A4BF-E54EBE86ED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  <p:pic>
        <p:nvPicPr>
          <p:cNvPr id="5" name="Graafi">
            <a:extLst>
              <a:ext uri="{FF2B5EF4-FFF2-40B4-BE49-F238E27FC236}">
                <a16:creationId xmlns:a16="http://schemas.microsoft.com/office/drawing/2014/main" id="{00EF10EC-AE87-41E8-B6EC-427EAF1DB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165" t="86413" r="34785"/>
          <a:stretch/>
        </p:blipFill>
        <p:spPr>
          <a:xfrm>
            <a:off x="8102278" y="0"/>
            <a:ext cx="4089722" cy="150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634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ADA615F1-17DE-4E0F-BE84-F900BCA300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3DA2BB6B-E893-41BB-99F1-FB50E45164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84597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DB253833-F21C-44EB-8853-4FA21EA38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24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pals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ADA615F1-17DE-4E0F-BE84-F900BCA300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 1">
            <a:extLst>
              <a:ext uri="{FF2B5EF4-FFF2-40B4-BE49-F238E27FC236}">
                <a16:creationId xmlns:a16="http://schemas.microsoft.com/office/drawing/2014/main" id="{3DA2BB6B-E893-41BB-99F1-FB50E45164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1" y="1825625"/>
            <a:ext cx="5117918" cy="384597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D742BB0C-BA42-461E-AB2A-429CD4F182F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35883" y="1825625"/>
            <a:ext cx="5117917" cy="384597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DB253833-F21C-44EB-8853-4FA21EA38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420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00282FB3-E3C0-4020-AB20-6E6168E9EA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4501"/>
            <a:ext cx="5608899" cy="1492010"/>
          </a:xfrm>
        </p:spPr>
        <p:txBody>
          <a:bodyPr/>
          <a:lstStyle/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C399D3E8-8EF8-4A8A-A40C-309059FF1CF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511705"/>
            <a:ext cx="5608898" cy="3287211"/>
          </a:xfrm>
        </p:spPr>
        <p:txBody>
          <a:bodyPr/>
          <a:lstStyle/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Kuvan paikkamerkki">
            <a:extLst>
              <a:ext uri="{FF2B5EF4-FFF2-40B4-BE49-F238E27FC236}">
                <a16:creationId xmlns:a16="http://schemas.microsoft.com/office/drawing/2014/main" id="{A9AA8853-D077-4A89-BFC7-99AE39AA4D19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745770" y="834501"/>
            <a:ext cx="4608030" cy="49644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fi-FI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6862A881-C2E5-463B-AAFD-BB8A193FF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07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lotsikk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afi">
            <a:extLst>
              <a:ext uri="{FF2B5EF4-FFF2-40B4-BE49-F238E27FC236}">
                <a16:creationId xmlns:a16="http://schemas.microsoft.com/office/drawing/2014/main" id="{103CEEE1-DA45-42B0-BE59-C6AFD9CBD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6416" t="36117" b="8187"/>
          <a:stretch/>
        </p:blipFill>
        <p:spPr>
          <a:xfrm>
            <a:off x="0" y="-2348"/>
            <a:ext cx="11655706" cy="6860348"/>
          </a:xfrm>
          <a:prstGeom prst="rect">
            <a:avLst/>
          </a:prstGeom>
        </p:spPr>
      </p:pic>
      <p:sp>
        <p:nvSpPr>
          <p:cNvPr id="6" name="Suorakulmio">
            <a:extLst>
              <a:ext uri="{FF2B5EF4-FFF2-40B4-BE49-F238E27FC236}">
                <a16:creationId xmlns:a16="http://schemas.microsoft.com/office/drawing/2014/main" id="{2EAB3A5E-7155-499E-8F59-B80FF21E1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5446" y="660990"/>
            <a:ext cx="10801109" cy="5536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0446" y="1394750"/>
            <a:ext cx="7180162" cy="2207288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0446" y="3773345"/>
            <a:ext cx="7180162" cy="16436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9309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D8086E6C-793F-4FD8-B63B-66AEBBD86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fi-FI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96980589-E777-4E48-9F07-A9A8420C1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95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">
            <a:extLst>
              <a:ext uri="{FF2B5EF4-FFF2-40B4-BE49-F238E27FC236}">
                <a16:creationId xmlns:a16="http://schemas.microsoft.com/office/drawing/2014/main" id="{605DFCA8-2978-4CD9-A11D-F02BC82A1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333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409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DD6FB730-20D6-41B5-A18B-909CA4BB8A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0446" y="1394750"/>
            <a:ext cx="7180162" cy="2207288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fi-FI"/>
              <a:t>Elämän mittaista </a:t>
            </a:r>
            <a:br>
              <a:rPr lang="fi-FI"/>
            </a:br>
            <a:r>
              <a:rPr lang="fi-FI"/>
              <a:t>hyvinvointia.</a:t>
            </a:r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4EDBBE83-B716-4CFA-8A98-05BEB99AB2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0446" y="3773346"/>
            <a:ext cx="7180162" cy="68290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i-FI"/>
              <a:t>Etunimi Sukunimi | Yhteystiedot | itauusimaa.fi</a:t>
            </a:r>
          </a:p>
        </p:txBody>
      </p:sp>
      <p:pic>
        <p:nvPicPr>
          <p:cNvPr id="5" name="Logo" descr="Itä-Uudenmaan hyvinvointialueen tunnus.">
            <a:extLst>
              <a:ext uri="{FF2B5EF4-FFF2-40B4-BE49-F238E27FC236}">
                <a16:creationId xmlns:a16="http://schemas.microsoft.com/office/drawing/2014/main" id="{06C80FFF-7A59-4224-A3A5-5AA5BDF38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4" name="Graafi">
            <a:extLst>
              <a:ext uri="{FF2B5EF4-FFF2-40B4-BE49-F238E27FC236}">
                <a16:creationId xmlns:a16="http://schemas.microsoft.com/office/drawing/2014/main" id="{CD5D74D7-AF46-4C19-8946-05B05E028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24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sinin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DD6FB730-20D6-41B5-A18B-909CA4BB8A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0446" y="1394750"/>
            <a:ext cx="7180162" cy="2207288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Elämän mittaista </a:t>
            </a:r>
            <a:br>
              <a:rPr lang="fi-FI"/>
            </a:br>
            <a:r>
              <a:rPr lang="fi-FI"/>
              <a:t>hyvinvointia.</a:t>
            </a:r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4EDBBE83-B716-4CFA-8A98-05BEB99AB2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0446" y="3773346"/>
            <a:ext cx="7180162" cy="68290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i-FI"/>
              <a:t>Etunimi Sukunimi | Yhteystiedot | itauusimaa.fi</a:t>
            </a:r>
          </a:p>
        </p:txBody>
      </p:sp>
      <p:pic>
        <p:nvPicPr>
          <p:cNvPr id="5" name="Logo" descr="Itä-Uudenmaan hyvinvointialueen tunnus.">
            <a:extLst>
              <a:ext uri="{FF2B5EF4-FFF2-40B4-BE49-F238E27FC236}">
                <a16:creationId xmlns:a16="http://schemas.microsoft.com/office/drawing/2014/main" id="{06C80FFF-7A59-4224-A3A5-5AA5BDF38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4" name="Graafi">
            <a:extLst>
              <a:ext uri="{FF2B5EF4-FFF2-40B4-BE49-F238E27FC236}">
                <a16:creationId xmlns:a16="http://schemas.microsoft.com/office/drawing/2014/main" id="{CD5D74D7-AF46-4C19-8946-05B05E028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68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lkoinen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8175" y="816746"/>
            <a:ext cx="7557856" cy="1459221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58175" y="2518964"/>
            <a:ext cx="7557856" cy="910036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28" name="Tekstin paikkamerkki">
            <a:extLst>
              <a:ext uri="{FF2B5EF4-FFF2-40B4-BE49-F238E27FC236}">
                <a16:creationId xmlns:a16="http://schemas.microsoft.com/office/drawing/2014/main" id="{485AEE75-C4B2-4D76-95E9-D486F13F05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58175" y="3805535"/>
            <a:ext cx="7576243" cy="4493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pic>
        <p:nvPicPr>
          <p:cNvPr id="20" name="Logo" descr="Itä-Uudenmaan hyvinvointialueen tunnus.">
            <a:extLst>
              <a:ext uri="{FF2B5EF4-FFF2-40B4-BE49-F238E27FC236}">
                <a16:creationId xmlns:a16="http://schemas.microsoft.com/office/drawing/2014/main" id="{9505688E-A4CB-4D68-ADA5-BDED2D882C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14" name="Graafi">
            <a:extLst>
              <a:ext uri="{FF2B5EF4-FFF2-40B4-BE49-F238E27FC236}">
                <a16:creationId xmlns:a16="http://schemas.microsoft.com/office/drawing/2014/main" id="{133FA55B-378D-499D-889A-5C1077555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033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inen kans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8175" y="816746"/>
            <a:ext cx="7557856" cy="1459221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58175" y="2518964"/>
            <a:ext cx="7557856" cy="9100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10" name="Tekstin paikkamerkki">
            <a:extLst>
              <a:ext uri="{FF2B5EF4-FFF2-40B4-BE49-F238E27FC236}">
                <a16:creationId xmlns:a16="http://schemas.microsoft.com/office/drawing/2014/main" id="{698012D4-2155-4A56-BE41-F2EFC0CD4E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58175" y="3805535"/>
            <a:ext cx="7576243" cy="4493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pic>
        <p:nvPicPr>
          <p:cNvPr id="9" name="Logo" descr="Itä-Uudenmaan hyvinvointialueen tunnus.">
            <a:extLst>
              <a:ext uri="{FF2B5EF4-FFF2-40B4-BE49-F238E27FC236}">
                <a16:creationId xmlns:a16="http://schemas.microsoft.com/office/drawing/2014/main" id="{B4F87705-D41F-457C-B34A-9308DC3B4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7" name="Graafi">
            <a:extLst>
              <a:ext uri="{FF2B5EF4-FFF2-40B4-BE49-F238E27FC236}">
                <a16:creationId xmlns:a16="http://schemas.microsoft.com/office/drawing/2014/main" id="{12D941AA-4A0D-41FB-A488-65C5E93DD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232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lkoinen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8322" y="1992928"/>
            <a:ext cx="4894443" cy="1459221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88322" y="3695146"/>
            <a:ext cx="4894443" cy="536203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28" name="Tekstin paikkamerkki">
            <a:extLst>
              <a:ext uri="{FF2B5EF4-FFF2-40B4-BE49-F238E27FC236}">
                <a16:creationId xmlns:a16="http://schemas.microsoft.com/office/drawing/2014/main" id="{485AEE75-C4B2-4D76-95E9-D486F13F05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88321" y="4474346"/>
            <a:ext cx="4894443" cy="449319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sp>
        <p:nvSpPr>
          <p:cNvPr id="9" name="Kuvan paikkamerkki">
            <a:extLst>
              <a:ext uri="{FF2B5EF4-FFF2-40B4-BE49-F238E27FC236}">
                <a16:creationId xmlns:a16="http://schemas.microsoft.com/office/drawing/2014/main" id="{95A67284-8BA0-4670-A6FA-98C5B986B05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5347504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fi-FI"/>
          </a:p>
        </p:txBody>
      </p:sp>
      <p:pic>
        <p:nvPicPr>
          <p:cNvPr id="10" name="Logo" descr="Itä-Uudenmaan hyvinvointialueen tunnus.">
            <a:extLst>
              <a:ext uri="{FF2B5EF4-FFF2-40B4-BE49-F238E27FC236}">
                <a16:creationId xmlns:a16="http://schemas.microsoft.com/office/drawing/2014/main" id="{184A3C90-BE91-496F-A4BF-E54EBE86ED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  <p:pic>
        <p:nvPicPr>
          <p:cNvPr id="11" name="Graafi">
            <a:extLst>
              <a:ext uri="{FF2B5EF4-FFF2-40B4-BE49-F238E27FC236}">
                <a16:creationId xmlns:a16="http://schemas.microsoft.com/office/drawing/2014/main" id="{B60534BA-FB7E-4DFF-8DE2-E982C7AAD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165" t="86413" r="34785"/>
          <a:stretch/>
        </p:blipFill>
        <p:spPr>
          <a:xfrm>
            <a:off x="8102278" y="0"/>
            <a:ext cx="4089722" cy="150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8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inen kansi +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3A94EB23-D2E9-42A1-8AF9-8D30A6F095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8322" y="1992928"/>
            <a:ext cx="4894443" cy="1459221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otsikko napsauttamalla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F492D170-3F17-4E66-A5A1-D1EABB5F05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88322" y="3695146"/>
            <a:ext cx="4894443" cy="536203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napsauttamalla</a:t>
            </a:r>
          </a:p>
        </p:txBody>
      </p:sp>
      <p:sp>
        <p:nvSpPr>
          <p:cNvPr id="28" name="Tekstin paikkamerkki">
            <a:extLst>
              <a:ext uri="{FF2B5EF4-FFF2-40B4-BE49-F238E27FC236}">
                <a16:creationId xmlns:a16="http://schemas.microsoft.com/office/drawing/2014/main" id="{485AEE75-C4B2-4D76-95E9-D486F13F05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88321" y="4474346"/>
            <a:ext cx="4894443" cy="449319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sp>
        <p:nvSpPr>
          <p:cNvPr id="9" name="Kuvan paikkamerkki">
            <a:extLst>
              <a:ext uri="{FF2B5EF4-FFF2-40B4-BE49-F238E27FC236}">
                <a16:creationId xmlns:a16="http://schemas.microsoft.com/office/drawing/2014/main" id="{95A67284-8BA0-4670-A6FA-98C5B986B05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5347504" cy="6858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fi-FI"/>
          </a:p>
        </p:txBody>
      </p:sp>
      <p:pic>
        <p:nvPicPr>
          <p:cNvPr id="10" name="Logo" descr="Itä-Uudenmaan hyvinvointialueen tunnus.">
            <a:extLst>
              <a:ext uri="{FF2B5EF4-FFF2-40B4-BE49-F238E27FC236}">
                <a16:creationId xmlns:a16="http://schemas.microsoft.com/office/drawing/2014/main" id="{184A3C90-BE91-496F-A4BF-E54EBE86ED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539" y="6000349"/>
            <a:ext cx="3356195" cy="560646"/>
          </a:xfrm>
          <a:prstGeom prst="rect">
            <a:avLst/>
          </a:prstGeom>
        </p:spPr>
      </p:pic>
      <p:pic>
        <p:nvPicPr>
          <p:cNvPr id="5" name="Graafi">
            <a:extLst>
              <a:ext uri="{FF2B5EF4-FFF2-40B4-BE49-F238E27FC236}">
                <a16:creationId xmlns:a16="http://schemas.microsoft.com/office/drawing/2014/main" id="{00EF10EC-AE87-41E8-B6EC-427EAF1DB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165" t="86413" r="34785"/>
          <a:stretch/>
        </p:blipFill>
        <p:spPr>
          <a:xfrm>
            <a:off x="8102278" y="0"/>
            <a:ext cx="4089722" cy="150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95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petu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DD6FB730-20D6-41B5-A18B-909CA4BB8A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0446" y="1394750"/>
            <a:ext cx="7180162" cy="2207288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fi-FI"/>
              <a:t>Elämän mittaista </a:t>
            </a:r>
            <a:br>
              <a:rPr lang="fi-FI"/>
            </a:br>
            <a:r>
              <a:rPr lang="fi-FI"/>
              <a:t>hyvinvointia.</a:t>
            </a:r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4EDBBE83-B716-4CFA-8A98-05BEB99AB2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0446" y="3773346"/>
            <a:ext cx="7180162" cy="68290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i-FI"/>
              <a:t>Etunimi Sukunimi | Yhteystiedot | itauusimaa.fi</a:t>
            </a:r>
          </a:p>
        </p:txBody>
      </p:sp>
      <p:pic>
        <p:nvPicPr>
          <p:cNvPr id="5" name="Logo" descr="Itä-Uudenmaan hyvinvointialueen tunnus.">
            <a:extLst>
              <a:ext uri="{FF2B5EF4-FFF2-40B4-BE49-F238E27FC236}">
                <a16:creationId xmlns:a16="http://schemas.microsoft.com/office/drawing/2014/main" id="{06C80FFF-7A59-4224-A3A5-5AA5BDF38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4" name="Graafi">
            <a:extLst>
              <a:ext uri="{FF2B5EF4-FFF2-40B4-BE49-F238E27FC236}">
                <a16:creationId xmlns:a16="http://schemas.microsoft.com/office/drawing/2014/main" id="{CD5D74D7-AF46-4C19-8946-05B05E028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7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petus sinin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DD6FB730-20D6-41B5-A18B-909CA4BB8A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0446" y="1394750"/>
            <a:ext cx="7180162" cy="2207288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Elämän mittaista </a:t>
            </a:r>
            <a:br>
              <a:rPr lang="fi-FI"/>
            </a:br>
            <a:r>
              <a:rPr lang="fi-FI"/>
              <a:t>hyvinvointia.</a:t>
            </a:r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4EDBBE83-B716-4CFA-8A98-05BEB99AB2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0446" y="3773346"/>
            <a:ext cx="7180162" cy="68290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i-FI"/>
              <a:t>Etunimi Sukunimi | Yhteystiedot | itauusimaa.fi</a:t>
            </a:r>
          </a:p>
        </p:txBody>
      </p:sp>
      <p:pic>
        <p:nvPicPr>
          <p:cNvPr id="5" name="Logo" descr="Itä-Uudenmaan hyvinvointialueen tunnus.">
            <a:extLst>
              <a:ext uri="{FF2B5EF4-FFF2-40B4-BE49-F238E27FC236}">
                <a16:creationId xmlns:a16="http://schemas.microsoft.com/office/drawing/2014/main" id="{06C80FFF-7A59-4224-A3A5-5AA5BDF38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775" y="5784422"/>
            <a:ext cx="4450165" cy="743391"/>
          </a:xfrm>
          <a:prstGeom prst="rect">
            <a:avLst/>
          </a:prstGeom>
        </p:spPr>
      </p:pic>
      <p:pic>
        <p:nvPicPr>
          <p:cNvPr id="4" name="Graafi">
            <a:extLst>
              <a:ext uri="{FF2B5EF4-FFF2-40B4-BE49-F238E27FC236}">
                <a16:creationId xmlns:a16="http://schemas.microsoft.com/office/drawing/2014/main" id="{CD5D74D7-AF46-4C19-8946-05B05E028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661" b="66813"/>
          <a:stretch/>
        </p:blipFill>
        <p:spPr>
          <a:xfrm>
            <a:off x="0" y="3211279"/>
            <a:ext cx="5845215" cy="36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0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">
            <a:extLst>
              <a:ext uri="{FF2B5EF4-FFF2-40B4-BE49-F238E27FC236}">
                <a16:creationId xmlns:a16="http://schemas.microsoft.com/office/drawing/2014/main" id="{594316EC-6733-4213-8C73-48A71D87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4501"/>
            <a:ext cx="10515600" cy="856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Lisää otsikko napsauttamalla</a:t>
            </a:r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581580FC-12BD-42AD-BDED-DEA9C5A69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0314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49" r:id="rId14"/>
    <p:sldLayoutId id="2147483659" r:id="rId15"/>
    <p:sldLayoutId id="2147483672" r:id="rId16"/>
    <p:sldLayoutId id="2147483673" r:id="rId17"/>
    <p:sldLayoutId id="2147483676" r:id="rId18"/>
    <p:sldLayoutId id="214748367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5318AC-1C0D-CB00-AC2F-D0FAC92F9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562" y="1546355"/>
            <a:ext cx="7557856" cy="1459221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br>
              <a:rPr lang="fi-FI" dirty="0"/>
            </a:br>
            <a:r>
              <a:rPr lang="fi-FI" dirty="0" err="1"/>
              <a:t>Nepsy</a:t>
            </a:r>
            <a:r>
              <a:rPr lang="fi-FI" dirty="0"/>
              <a:t>-palveluketjun visio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12D1193-B8FF-6EC9-4B7C-A8CA0745C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175" y="3269022"/>
            <a:ext cx="7557856" cy="159977"/>
          </a:xfrm>
        </p:spPr>
        <p:txBody>
          <a:bodyPr>
            <a:normAutofit fontScale="25000" lnSpcReduction="20000"/>
          </a:bodyPr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8311DB1-A59C-6017-E4E0-5A911BDF4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/>
              <a:t>14.2.2025</a:t>
            </a:r>
          </a:p>
        </p:txBody>
      </p:sp>
      <p:pic>
        <p:nvPicPr>
          <p:cNvPr id="5" name="Kuva 5" descr="Kuva, joka sisältää kohteen logo&#10;&#10;Kuvaus luotu automaattisesti">
            <a:extLst>
              <a:ext uri="{FF2B5EF4-FFF2-40B4-BE49-F238E27FC236}">
                <a16:creationId xmlns:a16="http://schemas.microsoft.com/office/drawing/2014/main" id="{9EDAF622-D28E-EF2C-E846-911933B49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40" y="5247910"/>
            <a:ext cx="2099954" cy="53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55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12230-5F05-18A7-0E8B-771A3B8329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asakylkinen kolmio 21">
            <a:extLst>
              <a:ext uri="{FF2B5EF4-FFF2-40B4-BE49-F238E27FC236}">
                <a16:creationId xmlns:a16="http://schemas.microsoft.com/office/drawing/2014/main" id="{2AD172C1-170F-5D87-7786-00C19388151E}"/>
              </a:ext>
            </a:extLst>
          </p:cNvPr>
          <p:cNvSpPr/>
          <p:nvPr/>
        </p:nvSpPr>
        <p:spPr>
          <a:xfrm rot="5400000">
            <a:off x="3900303" y="-1543950"/>
            <a:ext cx="5752217" cy="10365701"/>
          </a:xfrm>
          <a:prstGeom prst="triangle">
            <a:avLst/>
          </a:prstGeom>
          <a:solidFill>
            <a:schemeClr val="accent3">
              <a:lumMod val="20000"/>
              <a:lumOff val="80000"/>
              <a:alpha val="70000"/>
            </a:schemeClr>
          </a:solidFill>
          <a:ln w="349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: Pyöristetyt kulmat 16">
            <a:extLst>
              <a:ext uri="{FF2B5EF4-FFF2-40B4-BE49-F238E27FC236}">
                <a16:creationId xmlns:a16="http://schemas.microsoft.com/office/drawing/2014/main" id="{D48CE681-4E04-2911-0A29-47E1C80624BD}"/>
              </a:ext>
            </a:extLst>
          </p:cNvPr>
          <p:cNvSpPr/>
          <p:nvPr/>
        </p:nvSpPr>
        <p:spPr>
          <a:xfrm>
            <a:off x="7240557" y="5326971"/>
            <a:ext cx="4873076" cy="22713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Oppilaitosten, varhaiskasvatuksen ja sote-ammattilaisten osaamisen vahvistaminen</a:t>
            </a:r>
          </a:p>
        </p:txBody>
      </p: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5D15A34C-6556-D8C6-FD46-6CE529C69575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5592863" y="1327336"/>
            <a:ext cx="20830" cy="4215967"/>
          </a:xfrm>
          <a:prstGeom prst="line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iruutu 29">
            <a:extLst>
              <a:ext uri="{FF2B5EF4-FFF2-40B4-BE49-F238E27FC236}">
                <a16:creationId xmlns:a16="http://schemas.microsoft.com/office/drawing/2014/main" id="{FF3E7DDF-8055-791F-3593-E5B35517A666}"/>
              </a:ext>
            </a:extLst>
          </p:cNvPr>
          <p:cNvSpPr txBox="1"/>
          <p:nvPr/>
        </p:nvSpPr>
        <p:spPr>
          <a:xfrm>
            <a:off x="4134189" y="2663463"/>
            <a:ext cx="1431948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>
                <a:solidFill>
                  <a:schemeClr val="accent1"/>
                </a:solidFill>
              </a:rPr>
              <a:t>Omahoito</a:t>
            </a:r>
          </a:p>
          <a:p>
            <a:pPr algn="ctr"/>
            <a:endParaRPr lang="fi-FI" sz="1200">
              <a:solidFill>
                <a:schemeClr val="accent1"/>
              </a:solidFill>
            </a:endParaRP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Ohjattu omahoito</a:t>
            </a:r>
          </a:p>
          <a:p>
            <a:pPr algn="ctr"/>
            <a:endParaRPr lang="fi-FI" sz="1200">
              <a:solidFill>
                <a:schemeClr val="accent1"/>
              </a:solidFill>
            </a:endParaRP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*Ensitietoryhmät ja muut </a:t>
            </a: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ryhmätoiminnot</a:t>
            </a:r>
          </a:p>
          <a:p>
            <a:pPr algn="ctr"/>
            <a:endParaRPr lang="fi-FI" sz="1200">
              <a:solidFill>
                <a:schemeClr val="accent1"/>
              </a:solidFill>
            </a:endParaRP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Muut varhaisen vaiheen palvelut ja tukitoimet</a:t>
            </a:r>
          </a:p>
        </p:txBody>
      </p:sp>
      <p:cxnSp>
        <p:nvCxnSpPr>
          <p:cNvPr id="36" name="Suora yhdysviiva 35">
            <a:extLst>
              <a:ext uri="{FF2B5EF4-FFF2-40B4-BE49-F238E27FC236}">
                <a16:creationId xmlns:a16="http://schemas.microsoft.com/office/drawing/2014/main" id="{124614E2-6E3B-E4C4-4A02-AC22A360D57E}"/>
              </a:ext>
            </a:extLst>
          </p:cNvPr>
          <p:cNvCxnSpPr>
            <a:cxnSpLocks/>
            <a:stCxn id="45" idx="3"/>
          </p:cNvCxnSpPr>
          <p:nvPr/>
        </p:nvCxnSpPr>
        <p:spPr>
          <a:xfrm flipH="1">
            <a:off x="8075317" y="1781162"/>
            <a:ext cx="2" cy="3213387"/>
          </a:xfrm>
          <a:prstGeom prst="line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iruutu 34">
            <a:extLst>
              <a:ext uri="{FF2B5EF4-FFF2-40B4-BE49-F238E27FC236}">
                <a16:creationId xmlns:a16="http://schemas.microsoft.com/office/drawing/2014/main" id="{AE6B06DA-8218-3C2A-E04C-C47F0F503525}"/>
              </a:ext>
            </a:extLst>
          </p:cNvPr>
          <p:cNvSpPr txBox="1"/>
          <p:nvPr/>
        </p:nvSpPr>
        <p:spPr>
          <a:xfrm>
            <a:off x="5626207" y="2758361"/>
            <a:ext cx="246368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>
                <a:solidFill>
                  <a:schemeClr val="accent1"/>
                </a:solidFill>
              </a:rPr>
              <a:t>Pitää sisällään kaksi kokonaisuutta;</a:t>
            </a:r>
          </a:p>
          <a:p>
            <a:pPr marL="342900" indent="-342900">
              <a:buAutoNum type="arabicParenR"/>
            </a:pPr>
            <a:r>
              <a:rPr lang="fi-FI" sz="1000">
                <a:solidFill>
                  <a:schemeClr val="accent1"/>
                </a:solidFill>
              </a:rPr>
              <a:t>Vakituinen tiimi</a:t>
            </a:r>
          </a:p>
          <a:p>
            <a:pPr marL="742950" lvl="1" indent="-285750">
              <a:buFontTx/>
              <a:buChar char="-"/>
            </a:pPr>
            <a:r>
              <a:rPr lang="fi-FI" sz="1000">
                <a:solidFill>
                  <a:schemeClr val="accent1"/>
                </a:solidFill>
              </a:rPr>
              <a:t>Yhteistyö koulujen kanssa</a:t>
            </a:r>
          </a:p>
          <a:p>
            <a:pPr marL="742950" lvl="1" indent="-285750">
              <a:buFontTx/>
              <a:buChar char="-"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ova"/>
                <a:ea typeface="+mn-ea"/>
                <a:cs typeface="+mn-cs"/>
              </a:rPr>
              <a:t>Diagnostiikkapolku, lääkityksen aloitus ja lääkityksenseuranta</a:t>
            </a:r>
            <a:endParaRPr lang="fi-FI" sz="1000">
              <a:solidFill>
                <a:schemeClr val="accent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fi-FI" sz="1000">
                <a:solidFill>
                  <a:schemeClr val="accent1"/>
                </a:solidFill>
              </a:rPr>
              <a:t>Diagnostiikkapolulla rinnalla</a:t>
            </a:r>
          </a:p>
          <a:p>
            <a:pPr marL="342900" indent="-342900">
              <a:buAutoNum type="arabicParenR"/>
            </a:pPr>
            <a:r>
              <a:rPr lang="fi-FI" sz="1000">
                <a:solidFill>
                  <a:schemeClr val="accent1"/>
                </a:solidFill>
              </a:rPr>
              <a:t>Ammattilaisista koostuva konsultaatiorakenne</a:t>
            </a:r>
          </a:p>
          <a:p>
            <a:pPr marL="742950" lvl="1" indent="-285750">
              <a:buFontTx/>
              <a:buChar char="-"/>
            </a:pPr>
            <a:r>
              <a:rPr lang="fi-FI" sz="1000">
                <a:solidFill>
                  <a:schemeClr val="accent1"/>
                </a:solidFill>
              </a:rPr>
              <a:t>Kutsutaan koolle tarkoituksenmukaisuus periaatteella</a:t>
            </a:r>
          </a:p>
        </p:txBody>
      </p:sp>
      <p:sp>
        <p:nvSpPr>
          <p:cNvPr id="28" name="Suorakulmio: Pyöristetyt kulmat 27">
            <a:extLst>
              <a:ext uri="{FF2B5EF4-FFF2-40B4-BE49-F238E27FC236}">
                <a16:creationId xmlns:a16="http://schemas.microsoft.com/office/drawing/2014/main" id="{9CA9539A-AF41-FFD8-FFF9-22CFEB5549E2}"/>
              </a:ext>
            </a:extLst>
          </p:cNvPr>
          <p:cNvSpPr/>
          <p:nvPr/>
        </p:nvSpPr>
        <p:spPr>
          <a:xfrm>
            <a:off x="6141543" y="2415966"/>
            <a:ext cx="1049254" cy="321382"/>
          </a:xfrm>
          <a:prstGeom prst="roundRect">
            <a:avLst/>
          </a:prstGeom>
          <a:solidFill>
            <a:schemeClr val="accent3"/>
          </a:solidFill>
          <a:ln>
            <a:noFill/>
            <a:prstDash val="sysDash"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Omatyöntekijä</a:t>
            </a: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92861841-87B7-9EB8-05A2-244850B2C11D}"/>
              </a:ext>
            </a:extLst>
          </p:cNvPr>
          <p:cNvSpPr txBox="1"/>
          <p:nvPr/>
        </p:nvSpPr>
        <p:spPr>
          <a:xfrm>
            <a:off x="8145283" y="3072349"/>
            <a:ext cx="12953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>
                <a:solidFill>
                  <a:schemeClr val="accent1"/>
                </a:solidFill>
              </a:rPr>
              <a:t>Kuntoutus ja valmennus</a:t>
            </a:r>
          </a:p>
          <a:p>
            <a:pPr algn="ctr"/>
            <a:endParaRPr lang="fi-FI" sz="1200">
              <a:solidFill>
                <a:schemeClr val="accent1"/>
              </a:solidFill>
            </a:endParaRP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Ryhmätoiminta</a:t>
            </a:r>
          </a:p>
          <a:p>
            <a:pPr algn="ctr"/>
            <a:endParaRPr lang="fi-FI" sz="1200">
              <a:solidFill>
                <a:schemeClr val="accent1"/>
              </a:solidFill>
            </a:endParaRP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Psykoedukaatio</a:t>
            </a:r>
          </a:p>
        </p:txBody>
      </p:sp>
      <p:sp>
        <p:nvSpPr>
          <p:cNvPr id="2" name="Suorakulmio: Pyöristetyt kulmat 1">
            <a:extLst>
              <a:ext uri="{FF2B5EF4-FFF2-40B4-BE49-F238E27FC236}">
                <a16:creationId xmlns:a16="http://schemas.microsoft.com/office/drawing/2014/main" id="{7A47CBF9-408C-0670-D3D4-1377A3E7CFB2}"/>
              </a:ext>
            </a:extLst>
          </p:cNvPr>
          <p:cNvSpPr/>
          <p:nvPr/>
        </p:nvSpPr>
        <p:spPr>
          <a:xfrm>
            <a:off x="7240554" y="5039920"/>
            <a:ext cx="4873075" cy="22713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DIGI – kartoitetaan digitaaliset mahdollisuudet</a:t>
            </a:r>
          </a:p>
        </p:txBody>
      </p:sp>
      <p:cxnSp>
        <p:nvCxnSpPr>
          <p:cNvPr id="39" name="Suora yhdysviiva 38">
            <a:extLst>
              <a:ext uri="{FF2B5EF4-FFF2-40B4-BE49-F238E27FC236}">
                <a16:creationId xmlns:a16="http://schemas.microsoft.com/office/drawing/2014/main" id="{91786A51-92C1-EA44-7D77-3D49DE09E459}"/>
              </a:ext>
            </a:extLst>
          </p:cNvPr>
          <p:cNvCxnSpPr>
            <a:cxnSpLocks/>
            <a:stCxn id="46" idx="3"/>
          </p:cNvCxnSpPr>
          <p:nvPr/>
        </p:nvCxnSpPr>
        <p:spPr>
          <a:xfrm>
            <a:off x="9813399" y="1991882"/>
            <a:ext cx="2063" cy="2423933"/>
          </a:xfrm>
          <a:prstGeom prst="line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iruutu 40">
            <a:extLst>
              <a:ext uri="{FF2B5EF4-FFF2-40B4-BE49-F238E27FC236}">
                <a16:creationId xmlns:a16="http://schemas.microsoft.com/office/drawing/2014/main" id="{4809BB69-FE84-D2B5-E1BD-A58A75198646}"/>
              </a:ext>
            </a:extLst>
          </p:cNvPr>
          <p:cNvSpPr txBox="1"/>
          <p:nvPr/>
        </p:nvSpPr>
        <p:spPr>
          <a:xfrm>
            <a:off x="9851494" y="3375523"/>
            <a:ext cx="14904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200">
                <a:solidFill>
                  <a:schemeClr val="accent1"/>
                </a:solidFill>
              </a:rPr>
              <a:t>Oma väylä ja LAKU</a:t>
            </a:r>
          </a:p>
          <a:p>
            <a:pPr algn="ctr"/>
            <a:endParaRPr lang="fi-FI" sz="1200">
              <a:solidFill>
                <a:schemeClr val="accent1"/>
              </a:solidFill>
            </a:endParaRPr>
          </a:p>
          <a:p>
            <a:pPr algn="ctr"/>
            <a:r>
              <a:rPr lang="fi-FI" sz="1200">
                <a:solidFill>
                  <a:schemeClr val="accent1"/>
                </a:solidFill>
              </a:rPr>
              <a:t>ESH</a:t>
            </a:r>
          </a:p>
        </p:txBody>
      </p: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F7081459-7D6F-B185-F1F4-9ECF6CBC380D}"/>
              </a:ext>
            </a:extLst>
          </p:cNvPr>
          <p:cNvCxnSpPr>
            <a:cxnSpLocks/>
            <a:stCxn id="22" idx="0"/>
            <a:endCxn id="22" idx="2"/>
          </p:cNvCxnSpPr>
          <p:nvPr/>
        </p:nvCxnSpPr>
        <p:spPr>
          <a:xfrm flipH="1" flipV="1">
            <a:off x="1593561" y="762792"/>
            <a:ext cx="10365701" cy="2876109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E4788F0A-330B-EB66-023F-99D46367EE1C}"/>
              </a:ext>
            </a:extLst>
          </p:cNvPr>
          <p:cNvCxnSpPr>
            <a:cxnSpLocks/>
            <a:stCxn id="22" idx="0"/>
            <a:endCxn id="22" idx="4"/>
          </p:cNvCxnSpPr>
          <p:nvPr/>
        </p:nvCxnSpPr>
        <p:spPr>
          <a:xfrm flipH="1">
            <a:off x="1593561" y="3638901"/>
            <a:ext cx="10365701" cy="2876108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i 25">
            <a:extLst>
              <a:ext uri="{FF2B5EF4-FFF2-40B4-BE49-F238E27FC236}">
                <a16:creationId xmlns:a16="http://schemas.microsoft.com/office/drawing/2014/main" id="{98C89A6A-2CD6-DEB1-2D22-6669D07BB94A}"/>
              </a:ext>
            </a:extLst>
          </p:cNvPr>
          <p:cNvSpPr/>
          <p:nvPr/>
        </p:nvSpPr>
        <p:spPr>
          <a:xfrm>
            <a:off x="268085" y="762791"/>
            <a:ext cx="2461173" cy="575221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3">
                <a:alpha val="76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590D459A-935B-0AF6-42E7-44ED8D12B4A6}"/>
              </a:ext>
            </a:extLst>
          </p:cNvPr>
          <p:cNvSpPr/>
          <p:nvPr/>
        </p:nvSpPr>
        <p:spPr>
          <a:xfrm>
            <a:off x="1726968" y="2879392"/>
            <a:ext cx="1149819" cy="51971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Neuvola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790AEDB7-4B32-D04D-CDAE-6B78B394D29C}"/>
              </a:ext>
            </a:extLst>
          </p:cNvPr>
          <p:cNvSpPr/>
          <p:nvPr/>
        </p:nvSpPr>
        <p:spPr>
          <a:xfrm>
            <a:off x="1755040" y="3945025"/>
            <a:ext cx="1140910" cy="53010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Opiskeluhuolto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AA46BB7-10AA-7102-2D8F-7AEEC127466A}"/>
              </a:ext>
            </a:extLst>
          </p:cNvPr>
          <p:cNvSpPr txBox="1"/>
          <p:nvPr/>
        </p:nvSpPr>
        <p:spPr>
          <a:xfrm>
            <a:off x="873774" y="1142466"/>
            <a:ext cx="1072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Nepsyoireinen nuori/lapsi tai hänen vanhempansa </a:t>
            </a:r>
          </a:p>
        </p:txBody>
      </p:sp>
      <p:sp>
        <p:nvSpPr>
          <p:cNvPr id="6" name="Nuoli: Oikea 5">
            <a:extLst>
              <a:ext uri="{FF2B5EF4-FFF2-40B4-BE49-F238E27FC236}">
                <a16:creationId xmlns:a16="http://schemas.microsoft.com/office/drawing/2014/main" id="{EA827006-3750-A23D-2138-C130DB7B92CA}"/>
              </a:ext>
            </a:extLst>
          </p:cNvPr>
          <p:cNvSpPr/>
          <p:nvPr/>
        </p:nvSpPr>
        <p:spPr>
          <a:xfrm>
            <a:off x="620173" y="2772182"/>
            <a:ext cx="1121749" cy="73413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Alle kouluikäinen</a:t>
            </a:r>
          </a:p>
        </p:txBody>
      </p:sp>
      <p:sp>
        <p:nvSpPr>
          <p:cNvPr id="7" name="Nuoli: Oikea 6">
            <a:extLst>
              <a:ext uri="{FF2B5EF4-FFF2-40B4-BE49-F238E27FC236}">
                <a16:creationId xmlns:a16="http://schemas.microsoft.com/office/drawing/2014/main" id="{5D5B2813-3400-97D8-6180-1EBF420C5367}"/>
              </a:ext>
            </a:extLst>
          </p:cNvPr>
          <p:cNvSpPr/>
          <p:nvPr/>
        </p:nvSpPr>
        <p:spPr>
          <a:xfrm>
            <a:off x="620173" y="3843011"/>
            <a:ext cx="1140909" cy="73413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Peruskoulu ja toinen aste</a:t>
            </a:r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86FFAF50-BAA2-85E7-C315-1CE02FCDB045}"/>
              </a:ext>
            </a:extLst>
          </p:cNvPr>
          <p:cNvSpPr/>
          <p:nvPr/>
        </p:nvSpPr>
        <p:spPr>
          <a:xfrm>
            <a:off x="7240555" y="5611702"/>
            <a:ext cx="4873076" cy="22713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>
                <a:solidFill>
                  <a:schemeClr val="accent6"/>
                </a:solidFill>
              </a:rPr>
              <a:t>Ammattilaisten varhaisen tunnistamisen vahvistaminen</a:t>
            </a:r>
          </a:p>
        </p:txBody>
      </p:sp>
      <p:pic>
        <p:nvPicPr>
          <p:cNvPr id="29" name="Kuva 28" descr="Perhe ja poika tasaisella täytöllä">
            <a:extLst>
              <a:ext uri="{FF2B5EF4-FFF2-40B4-BE49-F238E27FC236}">
                <a16:creationId xmlns:a16="http://schemas.microsoft.com/office/drawing/2014/main" id="{F6AC68AD-4EC4-0370-ADFF-8AD061EFA6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8308" y="2435489"/>
            <a:ext cx="530109" cy="530109"/>
          </a:xfrm>
          <a:prstGeom prst="rect">
            <a:avLst/>
          </a:prstGeom>
        </p:spPr>
      </p:pic>
      <p:pic>
        <p:nvPicPr>
          <p:cNvPr id="32" name="Kuva 31" descr="Mies tasaisella täytöllä">
            <a:extLst>
              <a:ext uri="{FF2B5EF4-FFF2-40B4-BE49-F238E27FC236}">
                <a16:creationId xmlns:a16="http://schemas.microsoft.com/office/drawing/2014/main" id="{48057EBC-F289-3F19-B1CB-7166F0D982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7641" y="3492749"/>
            <a:ext cx="530109" cy="530109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EB60235D-E237-6578-9F23-69E2642E9B16}"/>
              </a:ext>
            </a:extLst>
          </p:cNvPr>
          <p:cNvSpPr txBox="1"/>
          <p:nvPr/>
        </p:nvSpPr>
        <p:spPr>
          <a:xfrm>
            <a:off x="4105253" y="1173447"/>
            <a:ext cx="14876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>
                <a:solidFill>
                  <a:schemeClr val="accent1"/>
                </a:solidFill>
              </a:rPr>
              <a:t>Varhainen tuki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CEE4B017-1FD6-E175-9A71-7471642BE06D}"/>
              </a:ext>
            </a:extLst>
          </p:cNvPr>
          <p:cNvSpPr txBox="1"/>
          <p:nvPr/>
        </p:nvSpPr>
        <p:spPr>
          <a:xfrm>
            <a:off x="2248421" y="694125"/>
            <a:ext cx="18434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>
                <a:solidFill>
                  <a:schemeClr val="accent1"/>
                </a:solidFill>
              </a:rPr>
              <a:t>Ohjaus ja neuvonta</a:t>
            </a:r>
          </a:p>
        </p:txBody>
      </p:sp>
      <p:cxnSp>
        <p:nvCxnSpPr>
          <p:cNvPr id="42" name="Suora yhdysviiva 41">
            <a:extLst>
              <a:ext uri="{FF2B5EF4-FFF2-40B4-BE49-F238E27FC236}">
                <a16:creationId xmlns:a16="http://schemas.microsoft.com/office/drawing/2014/main" id="{DE9EBA15-F06C-474B-6413-E1147CF32FA6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4091822" y="848014"/>
            <a:ext cx="4515" cy="5040687"/>
          </a:xfrm>
          <a:prstGeom prst="line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iruutu 42">
            <a:extLst>
              <a:ext uri="{FF2B5EF4-FFF2-40B4-BE49-F238E27FC236}">
                <a16:creationId xmlns:a16="http://schemas.microsoft.com/office/drawing/2014/main" id="{7D79889B-A892-187C-670B-3E922A5BB349}"/>
              </a:ext>
            </a:extLst>
          </p:cNvPr>
          <p:cNvSpPr txBox="1"/>
          <p:nvPr/>
        </p:nvSpPr>
        <p:spPr>
          <a:xfrm>
            <a:off x="2784413" y="3053499"/>
            <a:ext cx="1311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>
                <a:solidFill>
                  <a:schemeClr val="accent1"/>
                </a:solidFill>
              </a:rPr>
              <a:t>Varhaisen vaiheen </a:t>
            </a:r>
            <a:r>
              <a:rPr lang="fi-FI" sz="1200" err="1">
                <a:solidFill>
                  <a:schemeClr val="accent1"/>
                </a:solidFill>
              </a:rPr>
              <a:t>psykoedukaatio</a:t>
            </a:r>
            <a:r>
              <a:rPr lang="fi-FI" sz="1200">
                <a:solidFill>
                  <a:schemeClr val="accent1"/>
                </a:solidFill>
              </a:rPr>
              <a:t> (uniohjaus, päivärytmi, jne.)</a:t>
            </a:r>
          </a:p>
        </p:txBody>
      </p:sp>
      <p:sp>
        <p:nvSpPr>
          <p:cNvPr id="44" name="Suorakulmio: Pyöristetyt kulmat 43">
            <a:extLst>
              <a:ext uri="{FF2B5EF4-FFF2-40B4-BE49-F238E27FC236}">
                <a16:creationId xmlns:a16="http://schemas.microsoft.com/office/drawing/2014/main" id="{CF9424DA-7B5D-4CA9-7215-ADB200B68494}"/>
              </a:ext>
            </a:extLst>
          </p:cNvPr>
          <p:cNvSpPr/>
          <p:nvPr/>
        </p:nvSpPr>
        <p:spPr>
          <a:xfrm>
            <a:off x="2068239" y="4952672"/>
            <a:ext cx="1802868" cy="280172"/>
          </a:xfrm>
          <a:prstGeom prst="roundRect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>
                <a:solidFill>
                  <a:schemeClr val="accent6"/>
                </a:solidFill>
              </a:rPr>
              <a:t>kysely/kartoituslomake</a:t>
            </a: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ABC6D537-418C-B1D7-90F0-E67FF3CD9E76}"/>
              </a:ext>
            </a:extLst>
          </p:cNvPr>
          <p:cNvSpPr txBox="1"/>
          <p:nvPr/>
        </p:nvSpPr>
        <p:spPr>
          <a:xfrm>
            <a:off x="5626207" y="1627273"/>
            <a:ext cx="24491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 i="1">
                <a:solidFill>
                  <a:schemeClr val="accent1"/>
                </a:solidFill>
              </a:rPr>
              <a:t>Nepsytiimi</a:t>
            </a:r>
          </a:p>
        </p:txBody>
      </p:sp>
      <p:sp>
        <p:nvSpPr>
          <p:cNvPr id="46" name="Tekstiruutu 45">
            <a:extLst>
              <a:ext uri="{FF2B5EF4-FFF2-40B4-BE49-F238E27FC236}">
                <a16:creationId xmlns:a16="http://schemas.microsoft.com/office/drawing/2014/main" id="{510B19DB-1902-76AE-03B9-40B247FEE363}"/>
              </a:ext>
            </a:extLst>
          </p:cNvPr>
          <p:cNvSpPr txBox="1"/>
          <p:nvPr/>
        </p:nvSpPr>
        <p:spPr>
          <a:xfrm>
            <a:off x="8077381" y="1407106"/>
            <a:ext cx="173601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>
                <a:solidFill>
                  <a:schemeClr val="accent1"/>
                </a:solidFill>
              </a:rPr>
              <a:t>Diagnoosin jälkeinen tuki yksilö- ja ryhmämuotoisena</a:t>
            </a:r>
          </a:p>
          <a:p>
            <a:pPr algn="ctr"/>
            <a:r>
              <a:rPr lang="fi-FI" sz="1400" b="1">
                <a:solidFill>
                  <a:schemeClr val="accent1"/>
                </a:solidFill>
              </a:rPr>
              <a:t>(sote)</a:t>
            </a:r>
            <a:endParaRPr lang="fi-FI" sz="1400">
              <a:solidFill>
                <a:schemeClr val="accent1"/>
              </a:solidFill>
            </a:endParaRPr>
          </a:p>
        </p:txBody>
      </p:sp>
      <p:sp>
        <p:nvSpPr>
          <p:cNvPr id="49" name="Nuoli: Vasen-oikea 48">
            <a:extLst>
              <a:ext uri="{FF2B5EF4-FFF2-40B4-BE49-F238E27FC236}">
                <a16:creationId xmlns:a16="http://schemas.microsoft.com/office/drawing/2014/main" id="{45B2B980-3B21-9A72-F318-F1650F6C3490}"/>
              </a:ext>
            </a:extLst>
          </p:cNvPr>
          <p:cNvSpPr/>
          <p:nvPr/>
        </p:nvSpPr>
        <p:spPr>
          <a:xfrm>
            <a:off x="3778903" y="1921636"/>
            <a:ext cx="2135894" cy="553583"/>
          </a:xfrm>
          <a:prstGeom prst="leftRightArrow">
            <a:avLst>
              <a:gd name="adj1" fmla="val 63421"/>
              <a:gd name="adj2" fmla="val 48882"/>
            </a:avLst>
          </a:prstGeom>
          <a:solidFill>
            <a:schemeClr val="accent2"/>
          </a:solidFill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>
                <a:solidFill>
                  <a:schemeClr val="accent6"/>
                </a:solidFill>
              </a:rPr>
              <a:t>Mahdollisuus konsultoida ”nepsytiimiä”</a:t>
            </a:r>
          </a:p>
        </p:txBody>
      </p:sp>
      <p:sp>
        <p:nvSpPr>
          <p:cNvPr id="50" name="Tekstiruutu 49">
            <a:extLst>
              <a:ext uri="{FF2B5EF4-FFF2-40B4-BE49-F238E27FC236}">
                <a16:creationId xmlns:a16="http://schemas.microsoft.com/office/drawing/2014/main" id="{C1B65633-F941-739C-BE0F-79132991CEDD}"/>
              </a:ext>
            </a:extLst>
          </p:cNvPr>
          <p:cNvSpPr txBox="1"/>
          <p:nvPr/>
        </p:nvSpPr>
        <p:spPr>
          <a:xfrm>
            <a:off x="9813399" y="2764572"/>
            <a:ext cx="21105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>
                <a:solidFill>
                  <a:schemeClr val="accent1"/>
                </a:solidFill>
              </a:rPr>
              <a:t>Kuntoutus</a:t>
            </a:r>
            <a:endParaRPr lang="fi-FI" sz="1400">
              <a:solidFill>
                <a:schemeClr val="accent1"/>
              </a:solidFill>
            </a:endParaRPr>
          </a:p>
        </p:txBody>
      </p:sp>
      <p:sp>
        <p:nvSpPr>
          <p:cNvPr id="74" name="Otsikko 73">
            <a:extLst>
              <a:ext uri="{FF2B5EF4-FFF2-40B4-BE49-F238E27FC236}">
                <a16:creationId xmlns:a16="http://schemas.microsoft.com/office/drawing/2014/main" id="{B243CA21-49B1-907A-B4D7-3F9E2BC5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08" y="143420"/>
            <a:ext cx="10992932" cy="448955"/>
          </a:xfrm>
        </p:spPr>
        <p:txBody>
          <a:bodyPr>
            <a:noAutofit/>
          </a:bodyPr>
          <a:lstStyle/>
          <a:p>
            <a:pPr algn="ctr"/>
            <a:r>
              <a:rPr lang="fi-FI" sz="2400">
                <a:solidFill>
                  <a:schemeClr val="accent6"/>
                </a:solidFill>
              </a:rPr>
              <a:t>VISIO: Nepsytietoinen hyvinvointialue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72ADFDE-C125-21D7-87CC-2CA261834543}"/>
              </a:ext>
            </a:extLst>
          </p:cNvPr>
          <p:cNvSpPr txBox="1"/>
          <p:nvPr/>
        </p:nvSpPr>
        <p:spPr>
          <a:xfrm>
            <a:off x="6701899" y="6596635"/>
            <a:ext cx="622300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/>
              <a:t>*ensitietoryhmässä annetaan tukea ja ohjausta esimerkiksi lapsen toiminnanohjaukseen</a:t>
            </a:r>
          </a:p>
          <a:p>
            <a:endParaRPr lang="fi-FI"/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1029ADED-7B28-90F9-BEE4-32F7F742B062}"/>
              </a:ext>
            </a:extLst>
          </p:cNvPr>
          <p:cNvSpPr/>
          <p:nvPr/>
        </p:nvSpPr>
        <p:spPr>
          <a:xfrm>
            <a:off x="3548269" y="5584535"/>
            <a:ext cx="2920601" cy="508511"/>
          </a:xfrm>
          <a:prstGeom prst="round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/>
              <a:t>Lasten lääkinnällinen kuntoutus</a:t>
            </a:r>
          </a:p>
        </p:txBody>
      </p:sp>
    </p:spTree>
    <p:extLst>
      <p:ext uri="{BB962C8B-B14F-4D97-AF65-F5344CB8AC3E}">
        <p14:creationId xmlns:p14="http://schemas.microsoft.com/office/powerpoint/2010/main" val="39076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aaleanpunainen-teema">
  <a:themeElements>
    <a:clrScheme name="Itä-Uusimaa">
      <a:dk1>
        <a:srgbClr val="3F5FA7"/>
      </a:dk1>
      <a:lt1>
        <a:sysClr val="window" lastClr="FFFFFF"/>
      </a:lt1>
      <a:dk2>
        <a:srgbClr val="3F5FA7"/>
      </a:dk2>
      <a:lt2>
        <a:srgbClr val="FFFFFF"/>
      </a:lt2>
      <a:accent1>
        <a:srgbClr val="3F5FA7"/>
      </a:accent1>
      <a:accent2>
        <a:srgbClr val="F4AACC"/>
      </a:accent2>
      <a:accent3>
        <a:srgbClr val="399A67"/>
      </a:accent3>
      <a:accent4>
        <a:srgbClr val="EBB815"/>
      </a:accent4>
      <a:accent5>
        <a:srgbClr val="CA4154"/>
      </a:accent5>
      <a:accent6>
        <a:srgbClr val="000000"/>
      </a:accent6>
      <a:hlink>
        <a:srgbClr val="000000"/>
      </a:hlink>
      <a:folHlink>
        <a:srgbClr val="000000"/>
      </a:folHlink>
    </a:clrScheme>
    <a:fontScheme name="Itä-Uusimaa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pohja ROOSA" id="{26EF857A-B506-45DE-B0DD-76EE952A8B57}" vid="{04EE2CF6-793B-4946-A9AE-16E7FC8013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4b97ac-284f-40cc-974d-d55df07b0d01">
      <Terms xmlns="http://schemas.microsoft.com/office/infopath/2007/PartnerControls"/>
    </lcf76f155ced4ddcb4097134ff3c332f>
    <SharedWithUsers xmlns="0d7ba104-f6ef-4a7b-ab0c-5d6c4c2eb752">
      <UserInfo>
        <DisplayName>Mattila Minna</DisplayName>
        <AccountId>29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D6928342A75FD49BD46E77A008203D4" ma:contentTypeVersion="17" ma:contentTypeDescription="Luo uusi asiakirja." ma:contentTypeScope="" ma:versionID="fff0666176cf862b034fb7c765d888a3">
  <xsd:schema xmlns:xsd="http://www.w3.org/2001/XMLSchema" xmlns:xs="http://www.w3.org/2001/XMLSchema" xmlns:p="http://schemas.microsoft.com/office/2006/metadata/properties" xmlns:ns2="754b97ac-284f-40cc-974d-d55df07b0d01" xmlns:ns3="0d7ba104-f6ef-4a7b-ab0c-5d6c4c2eb752" targetNamespace="http://schemas.microsoft.com/office/2006/metadata/properties" ma:root="true" ma:fieldsID="ffae8d4bd9bffed215fe9ef459f2184f" ns2:_="" ns3:_="">
    <xsd:import namespace="754b97ac-284f-40cc-974d-d55df07b0d01"/>
    <xsd:import namespace="0d7ba104-f6ef-4a7b-ab0c-5d6c4c2eb7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b97ac-284f-40cc-974d-d55df07b0d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0ce188e-25b6-4f8d-bf8b-a737e61e22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ba104-f6ef-4a7b-ab0c-5d6c4c2eb75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DB8E7A-1F7E-47FE-A415-658A39B93F90}">
  <ds:schemaRefs>
    <ds:schemaRef ds:uri="http://schemas.microsoft.com/office/2006/metadata/properties"/>
    <ds:schemaRef ds:uri="http://schemas.microsoft.com/office/infopath/2007/PartnerControls"/>
    <ds:schemaRef ds:uri="754b97ac-284f-40cc-974d-d55df07b0d01"/>
    <ds:schemaRef ds:uri="0d7ba104-f6ef-4a7b-ab0c-5d6c4c2eb752"/>
  </ds:schemaRefs>
</ds:datastoreItem>
</file>

<file path=customXml/itemProps2.xml><?xml version="1.0" encoding="utf-8"?>
<ds:datastoreItem xmlns:ds="http://schemas.openxmlformats.org/officeDocument/2006/customXml" ds:itemID="{3FD534D5-18D1-456D-815A-90AE45EF2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b97ac-284f-40cc-974d-d55df07b0d01"/>
    <ds:schemaRef ds:uri="0d7ba104-f6ef-4a7b-ab0c-5d6c4c2eb7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3C49AE-9A1F-4738-AF18-B2F469B211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Laajakuva</PresentationFormat>
  <Paragraphs>46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Arial Nova</vt:lpstr>
      <vt:lpstr>Calibri</vt:lpstr>
      <vt:lpstr>Calibri Light</vt:lpstr>
      <vt:lpstr>Office-teema</vt:lpstr>
      <vt:lpstr>Vaaleanpunainen-teema</vt:lpstr>
      <vt:lpstr>  Nepsy-palveluketjun visio</vt:lpstr>
      <vt:lpstr>VISIO: Nepsytietoinen hyvinvointialue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Vuoristo Kaisa-Maria</cp:lastModifiedBy>
  <cp:revision>14</cp:revision>
  <dcterms:created xsi:type="dcterms:W3CDTF">2023-06-06T12:29:20Z</dcterms:created>
  <dcterms:modified xsi:type="dcterms:W3CDTF">2025-02-14T08:29:50Z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0x010100FD6928342A75FD49BD46E77A008203D4</vt:lpwstr>
  </property>
  <property fmtid="{D5CDD505-2E9C-101B-9397-08002B2CF9AE}" pid="3" name="MediaServiceImageTags">
    <vt:lpwstr/>
  </property>
  <property fmtid="{D5CDD505-2E9C-101B-9397-08002B2CF9AE}" pid="4" name="MSIP_Label_defa4170-0d19-0005-0004-bc88714345d2_Enabled">
    <vt:lpwstr>true</vt:lpwstr>
  </property>
  <property fmtid="{D5CDD505-2E9C-101B-9397-08002B2CF9AE}" pid="5" name="MSIP_Label_defa4170-0d19-0005-0004-bc88714345d2_SetDate">
    <vt:lpwstr>2025-02-14T08:29:49Z</vt:lpwstr>
  </property>
  <property fmtid="{D5CDD505-2E9C-101B-9397-08002B2CF9AE}" pid="6" name="MSIP_Label_defa4170-0d19-0005-0004-bc88714345d2_Method">
    <vt:lpwstr>Standard</vt:lpwstr>
  </property>
  <property fmtid="{D5CDD505-2E9C-101B-9397-08002B2CF9AE}" pid="7" name="MSIP_Label_defa4170-0d19-0005-0004-bc88714345d2_Name">
    <vt:lpwstr>defa4170-0d19-0005-0004-bc88714345d2</vt:lpwstr>
  </property>
  <property fmtid="{D5CDD505-2E9C-101B-9397-08002B2CF9AE}" pid="8" name="MSIP_Label_defa4170-0d19-0005-0004-bc88714345d2_SiteId">
    <vt:lpwstr>7905aa14-906d-47e2-b767-fea91efe0dbb</vt:lpwstr>
  </property>
  <property fmtid="{D5CDD505-2E9C-101B-9397-08002B2CF9AE}" pid="9" name="MSIP_Label_defa4170-0d19-0005-0004-bc88714345d2_ActionId">
    <vt:lpwstr>7f9e9df9-7902-4acd-ac66-784506baec20</vt:lpwstr>
  </property>
  <property fmtid="{D5CDD505-2E9C-101B-9397-08002B2CF9AE}" pid="10" name="MSIP_Label_defa4170-0d19-0005-0004-bc88714345d2_ContentBits">
    <vt:lpwstr>0</vt:lpwstr>
  </property>
</Properties>
</file>