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Masters/slideMaster47.xml" ContentType="application/vnd.openxmlformats-officedocument.presentationml.slideMaster+xml"/>
  <Override PartName="/ppt/slideMasters/slideMaster48.xml" ContentType="application/vnd.openxmlformats-officedocument.presentationml.slideMaster+xml"/>
  <Override PartName="/ppt/slideMasters/_rels/slideMaster4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4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4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43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4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5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46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47.xml.rels" ContentType="application/vnd.openxmlformats-package.relationships+xml"/>
  <Override PartName="/ppt/slideMasters/_rels/slideMaster26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48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29.xml.rels" ContentType="application/vnd.openxmlformats-package.relationships+xml"/>
  <Override PartName="/ppt/slideMasters/_rels/slideMaster30.xml.rels" ContentType="application/vnd.openxmlformats-package.relationships+xml"/>
  <Override PartName="/ppt/slideMasters/_rels/slideMaster31.xml.rels" ContentType="application/vnd.openxmlformats-package.relationships+xml"/>
  <Override PartName="/ppt/slideMasters/_rels/slideMaster32.xml.rels" ContentType="application/vnd.openxmlformats-package.relationships+xml"/>
  <Override PartName="/ppt/slideMasters/_rels/slideMaster33.xml.rels" ContentType="application/vnd.openxmlformats-package.relationships+xml"/>
  <Override PartName="/ppt/slideMasters/_rels/slideMaster34.xml.rels" ContentType="application/vnd.openxmlformats-package.relationships+xml"/>
  <Override PartName="/ppt/slideMasters/_rels/slideMaster35.xml.rels" ContentType="application/vnd.openxmlformats-package.relationships+xml"/>
  <Override PartName="/ppt/slideMasters/_rels/slideMaster36.xml.rels" ContentType="application/vnd.openxmlformats-package.relationships+xml"/>
  <Override PartName="/ppt/slideMasters/_rels/slideMaster37.xml.rels" ContentType="application/vnd.openxmlformats-package.relationships+xml"/>
  <Override PartName="/ppt/slideMasters/_rels/slideMaster38.xml.rels" ContentType="application/vnd.openxmlformats-package.relationships+xml"/>
  <Override PartName="/ppt/slideMasters/_rels/slideMaster39.xml.rels" ContentType="application/vnd.openxmlformats-package.relationships+xml"/>
  <Override PartName="/ppt/slideMasters/_rels/slideMaster49.xml.rels" ContentType="application/vnd.openxmlformats-package.relationships+xml"/>
  <Override PartName="/ppt/slideMasters/slideMaster49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26.xml" ContentType="application/vnd.openxmlformats-officedocument.theme+xml"/>
  <Override PartName="/ppt/theme/theme1.xml" ContentType="application/vnd.openxmlformats-officedocument.theme+xml"/>
  <Override PartName="/ppt/theme/theme27.xml" ContentType="application/vnd.openxmlformats-officedocument.theme+xml"/>
  <Override PartName="/ppt/theme/theme2.xml" ContentType="application/vnd.openxmlformats-officedocument.theme+xml"/>
  <Override PartName="/ppt/theme/theme28.xml" ContentType="application/vnd.openxmlformats-officedocument.theme+xml"/>
  <Override PartName="/ppt/theme/theme3.xml" ContentType="application/vnd.openxmlformats-officedocument.theme+xml"/>
  <Override PartName="/ppt/theme/theme29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40.xml" ContentType="application/vnd.openxmlformats-officedocument.theme+xml"/>
  <Override PartName="/ppt/theme/theme6.xml" ContentType="application/vnd.openxmlformats-officedocument.theme+xml"/>
  <Override PartName="/ppt/theme/theme41.xml" ContentType="application/vnd.openxmlformats-officedocument.theme+xml"/>
  <Override PartName="/ppt/theme/theme7.xml" ContentType="application/vnd.openxmlformats-officedocument.theme+xml"/>
  <Override PartName="/ppt/theme/theme42.xml" ContentType="application/vnd.openxmlformats-officedocument.theme+xml"/>
  <Override PartName="/ppt/theme/theme8.xml" ContentType="application/vnd.openxmlformats-officedocument.theme+xml"/>
  <Override PartName="/ppt/theme/theme43.xml" ContentType="application/vnd.openxmlformats-officedocument.theme+xml"/>
  <Override PartName="/ppt/theme/theme9.xml" ContentType="application/vnd.openxmlformats-officedocument.theme+xml"/>
  <Override PartName="/ppt/theme/theme44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theme/theme45.xml" ContentType="application/vnd.openxmlformats-officedocument.theme+xml"/>
  <Override PartName="/ppt/theme/theme46.xml" ContentType="application/vnd.openxmlformats-officedocument.theme+xml"/>
  <Override PartName="/ppt/theme/theme47.xml" ContentType="application/vnd.openxmlformats-officedocument.theme+xml"/>
  <Override PartName="/ppt/theme/theme48.xml" ContentType="application/vnd.openxmlformats-officedocument.theme+xml"/>
  <Override PartName="/ppt/theme/theme49.xml" ContentType="application/vnd.openxmlformats-officedocument.theme+xml"/>
  <Override PartName="/ppt/theme/theme50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_rels/notesSlide1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3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94" r:id="rId22"/>
    <p:sldMasterId id="2147483696" r:id="rId23"/>
    <p:sldMasterId id="2147483698" r:id="rId24"/>
    <p:sldMasterId id="2147483700" r:id="rId25"/>
    <p:sldMasterId id="2147483702" r:id="rId26"/>
    <p:sldMasterId id="2147483704" r:id="rId27"/>
    <p:sldMasterId id="2147483706" r:id="rId28"/>
    <p:sldMasterId id="2147483708" r:id="rId29"/>
    <p:sldMasterId id="2147483710" r:id="rId30"/>
    <p:sldMasterId id="2147483712" r:id="rId31"/>
    <p:sldMasterId id="2147483714" r:id="rId32"/>
    <p:sldMasterId id="2147483716" r:id="rId33"/>
    <p:sldMasterId id="2147483718" r:id="rId34"/>
    <p:sldMasterId id="2147483720" r:id="rId35"/>
    <p:sldMasterId id="2147483722" r:id="rId36"/>
    <p:sldMasterId id="2147483724" r:id="rId37"/>
    <p:sldMasterId id="2147483726" r:id="rId38"/>
    <p:sldMasterId id="2147483728" r:id="rId39"/>
    <p:sldMasterId id="2147483730" r:id="rId40"/>
    <p:sldMasterId id="2147483732" r:id="rId41"/>
    <p:sldMasterId id="2147483734" r:id="rId42"/>
    <p:sldMasterId id="2147483736" r:id="rId43"/>
    <p:sldMasterId id="2147483738" r:id="rId44"/>
    <p:sldMasterId id="2147483740" r:id="rId45"/>
    <p:sldMasterId id="2147483742" r:id="rId46"/>
    <p:sldMasterId id="2147483744" r:id="rId47"/>
    <p:sldMasterId id="2147483746" r:id="rId48"/>
    <p:sldMasterId id="2147483748" r:id="rId49"/>
    <p:sldMasterId id="2147483750" r:id="rId50"/>
  </p:sldMasterIdLst>
  <p:notesMasterIdLst>
    <p:notesMasterId r:id="rId51"/>
  </p:notesMasterIdLst>
  <p:sldIdLst>
    <p:sldId id="256" r:id="rId52"/>
    <p:sldId id="257" r:id="rId53"/>
    <p:sldId id="258" r:id="rId54"/>
    <p:sldId id="259" r:id="rId55"/>
    <p:sldId id="260" r:id="rId56"/>
    <p:sldId id="261" r:id="rId57"/>
    <p:sldId id="262" r:id="rId58"/>
    <p:sldId id="263" r:id="rId59"/>
    <p:sldId id="264" r:id="rId60"/>
    <p:sldId id="265" r:id="rId61"/>
    <p:sldId id="266" r:id="rId62"/>
    <p:sldId id="267" r:id="rId63"/>
    <p:sldId id="268" r:id="rId64"/>
    <p:sldId id="269" r:id="rId65"/>
    <p:sldId id="270" r:id="rId66"/>
    <p:sldId id="271" r:id="rId67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Master" Target="slideMasters/slideMaster29.xml"/><Relationship Id="rId31" Type="http://schemas.openxmlformats.org/officeDocument/2006/relationships/slideMaster" Target="slideMasters/slideMaster30.xml"/><Relationship Id="rId32" Type="http://schemas.openxmlformats.org/officeDocument/2006/relationships/slideMaster" Target="slideMasters/slideMaster31.xml"/><Relationship Id="rId33" Type="http://schemas.openxmlformats.org/officeDocument/2006/relationships/slideMaster" Target="slideMasters/slideMaster32.xml"/><Relationship Id="rId34" Type="http://schemas.openxmlformats.org/officeDocument/2006/relationships/slideMaster" Target="slideMasters/slideMaster33.xml"/><Relationship Id="rId35" Type="http://schemas.openxmlformats.org/officeDocument/2006/relationships/slideMaster" Target="slideMasters/slideMaster34.xml"/><Relationship Id="rId36" Type="http://schemas.openxmlformats.org/officeDocument/2006/relationships/slideMaster" Target="slideMasters/slideMaster35.xml"/><Relationship Id="rId37" Type="http://schemas.openxmlformats.org/officeDocument/2006/relationships/slideMaster" Target="slideMasters/slideMaster36.xml"/><Relationship Id="rId38" Type="http://schemas.openxmlformats.org/officeDocument/2006/relationships/slideMaster" Target="slideMasters/slideMaster37.xml"/><Relationship Id="rId39" Type="http://schemas.openxmlformats.org/officeDocument/2006/relationships/slideMaster" Target="slideMasters/slideMaster38.xml"/><Relationship Id="rId40" Type="http://schemas.openxmlformats.org/officeDocument/2006/relationships/slideMaster" Target="slideMasters/slideMaster39.xml"/><Relationship Id="rId41" Type="http://schemas.openxmlformats.org/officeDocument/2006/relationships/slideMaster" Target="slideMasters/slideMaster40.xml"/><Relationship Id="rId42" Type="http://schemas.openxmlformats.org/officeDocument/2006/relationships/slideMaster" Target="slideMasters/slideMaster41.xml"/><Relationship Id="rId43" Type="http://schemas.openxmlformats.org/officeDocument/2006/relationships/slideMaster" Target="slideMasters/slideMaster42.xml"/><Relationship Id="rId44" Type="http://schemas.openxmlformats.org/officeDocument/2006/relationships/slideMaster" Target="slideMasters/slideMaster43.xml"/><Relationship Id="rId45" Type="http://schemas.openxmlformats.org/officeDocument/2006/relationships/slideMaster" Target="slideMasters/slideMaster44.xml"/><Relationship Id="rId46" Type="http://schemas.openxmlformats.org/officeDocument/2006/relationships/slideMaster" Target="slideMasters/slideMaster45.xml"/><Relationship Id="rId47" Type="http://schemas.openxmlformats.org/officeDocument/2006/relationships/slideMaster" Target="slideMasters/slideMaster46.xml"/><Relationship Id="rId48" Type="http://schemas.openxmlformats.org/officeDocument/2006/relationships/slideMaster" Target="slideMasters/slideMaster47.xml"/><Relationship Id="rId49" Type="http://schemas.openxmlformats.org/officeDocument/2006/relationships/slideMaster" Target="slideMasters/slideMaster48.xml"/><Relationship Id="rId50" Type="http://schemas.openxmlformats.org/officeDocument/2006/relationships/slideMaster" Target="slideMasters/slideMaster49.xml"/><Relationship Id="rId51" Type="http://schemas.openxmlformats.org/officeDocument/2006/relationships/notesMaster" Target="notesMasters/notesMaster1.xml"/><Relationship Id="rId52" Type="http://schemas.openxmlformats.org/officeDocument/2006/relationships/slide" Target="slides/slide1.xml"/><Relationship Id="rId53" Type="http://schemas.openxmlformats.org/officeDocument/2006/relationships/slide" Target="slides/slide2.xml"/><Relationship Id="rId54" Type="http://schemas.openxmlformats.org/officeDocument/2006/relationships/slide" Target="slides/slide3.xml"/><Relationship Id="rId55" Type="http://schemas.openxmlformats.org/officeDocument/2006/relationships/slide" Target="slides/slide4.xml"/><Relationship Id="rId56" Type="http://schemas.openxmlformats.org/officeDocument/2006/relationships/slide" Target="slides/slide5.xml"/><Relationship Id="rId57" Type="http://schemas.openxmlformats.org/officeDocument/2006/relationships/slide" Target="slides/slide6.xml"/><Relationship Id="rId58" Type="http://schemas.openxmlformats.org/officeDocument/2006/relationships/slide" Target="slides/slide7.xml"/><Relationship Id="rId59" Type="http://schemas.openxmlformats.org/officeDocument/2006/relationships/slide" Target="slides/slide8.xml"/><Relationship Id="rId60" Type="http://schemas.openxmlformats.org/officeDocument/2006/relationships/slide" Target="slides/slide9.xml"/><Relationship Id="rId61" Type="http://schemas.openxmlformats.org/officeDocument/2006/relationships/slide" Target="slides/slide10.xml"/><Relationship Id="rId62" Type="http://schemas.openxmlformats.org/officeDocument/2006/relationships/slide" Target="slides/slide11.xml"/><Relationship Id="rId63" Type="http://schemas.openxmlformats.org/officeDocument/2006/relationships/slide" Target="slides/slide12.xml"/><Relationship Id="rId64" Type="http://schemas.openxmlformats.org/officeDocument/2006/relationships/slide" Target="slides/slide13.xml"/><Relationship Id="rId65" Type="http://schemas.openxmlformats.org/officeDocument/2006/relationships/slide" Target="slides/slide14.xml"/><Relationship Id="rId66" Type="http://schemas.openxmlformats.org/officeDocument/2006/relationships/slide" Target="slides/slide15.xml"/><Relationship Id="rId67" Type="http://schemas.openxmlformats.org/officeDocument/2006/relationships/slide" Target="slides/slide16.xml"/><Relationship Id="rId68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trike="noStrike" u="none">
                <a:solidFill>
                  <a:srgbClr val="000000"/>
                </a:solidFill>
                <a:uFillTx/>
                <a:latin typeface="Arial"/>
              </a:defRPr>
            </a:pPr>
            <a:r>
              <a:rPr b="0" lang="fi-FI" sz="1862" strike="noStrike" u="none">
                <a:solidFill>
                  <a:srgbClr val="003f71"/>
                </a:solidFill>
                <a:uFillTx/>
                <a:latin typeface="Calibri"/>
              </a:rPr>
              <a:t>Myynti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axId val="58545624"/>
        <c:axId val="76142314"/>
      </c:barChart>
      <c:catAx>
        <c:axId val="58545624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/>
            </a:pPr>
          </a:p>
        </c:txPr>
        <c:crossAx val="76142314"/>
        <c:auto val="1"/>
        <c:lblAlgn val="ctr"/>
        <c:lblOffset val="100"/>
        <c:noMultiLvlLbl val="0"/>
      </c:catAx>
      <c:valAx>
        <c:axId val="76142314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/>
            </a:pPr>
          </a:p>
        </c:txPr>
        <c:crossAx val="58545624"/>
        <c:crossBetween val="midCat"/>
      </c:valAx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trike="noStrike" u="none">
              <a:solidFill>
                <a:srgbClr val="008cfc"/>
              </a:solidFill>
              <a:uFillTx/>
              <a:latin typeface="Calibri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300" strike="noStrike" u="none">
                <a:solidFill>
                  <a:srgbClr val="000000"/>
                </a:solidFill>
                <a:uFillTx/>
                <a:latin typeface="Arial"/>
              </a:defRPr>
            </a:pPr>
            <a:r>
              <a:rPr b="0" lang="fi-FI" sz="1862" strike="noStrike" u="none">
                <a:solidFill>
                  <a:srgbClr val="003f71"/>
                </a:solidFill>
                <a:uFillTx/>
                <a:latin typeface="Calibri"/>
              </a:rPr>
              <a:t>Myynti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col"/>
        <c:grouping val="clustered"/>
        <c:varyColors val="0"/>
        <c:axId val="97646058"/>
        <c:axId val="37851717"/>
      </c:barChart>
      <c:catAx>
        <c:axId val="97646058"/>
        <c:scaling>
          <c:orientation val="minMax"/>
        </c:scaling>
        <c:delete val="0"/>
        <c:axPos val="b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/>
            </a:pPr>
          </a:p>
        </c:txPr>
        <c:crossAx val="37851717"/>
        <c:auto val="1"/>
        <c:lblAlgn val="ctr"/>
        <c:lblOffset val="100"/>
        <c:noMultiLvlLbl val="0"/>
      </c:catAx>
      <c:valAx>
        <c:axId val="37851717"/>
        <c:scaling>
          <c:orientation val="minMax"/>
        </c:scaling>
        <c:delete val="0"/>
        <c:axPos val="l"/>
        <c:numFmt formatCode="General" sourceLinked="1"/>
        <c:tickLblPos val="none"/>
        <c:spPr>
          <a:ln w="0">
            <a:noFill/>
          </a:ln>
        </c:spPr>
        <c:txPr>
          <a:bodyPr/>
          <a:lstStyle/>
          <a:p>
            <a:pPr>
              <a:defRPr b="0" sz="1800"/>
            </a:pPr>
          </a:p>
        </c:txPr>
        <c:crossAx val="97646058"/>
        <c:crossBetween val="midCat"/>
      </c:valAx>
      <c:spPr>
        <a:noFill/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197" strike="noStrike" u="none">
              <a:solidFill>
                <a:srgbClr val="008cfc"/>
              </a:solidFill>
              <a:uFillTx/>
              <a:latin typeface="Calibri"/>
            </a:defRPr>
          </a:pPr>
        </a:p>
      </c:txPr>
    </c:legend>
    <c:plotVisOnly val="1"/>
    <c:dispBlanksAs val="gap"/>
  </c:chart>
  <c:spPr>
    <a:noFill/>
    <a:ln w="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0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i-FI" sz="1800" strike="noStrike" u="none">
                <a:solidFill>
                  <a:schemeClr val="dk1"/>
                </a:solidFill>
                <a:uFillTx/>
                <a:latin typeface="Calibri"/>
              </a:rPr>
              <a:t>Siirrä diaa napsauttamalla</a:t>
            </a: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fi-FI" sz="2000" strike="noStrike" u="none">
                <a:solidFill>
                  <a:srgbClr val="000000"/>
                </a:solidFill>
                <a:uFillTx/>
                <a:latin typeface="Arial"/>
              </a:rPr>
              <a:t>Muokkaa muistiinpanojen muotoilua napsauttamalla</a:t>
            </a:r>
            <a:endParaRPr b="0" lang="fi-FI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&lt;ylätunniste&gt;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dt" idx="6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&lt;päivämäärä/kellonaika&gt;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4" name="PlaceHolder 5"/>
          <p:cNvSpPr>
            <a:spLocks noGrp="1"/>
          </p:cNvSpPr>
          <p:nvPr>
            <p:ph type="ftr" idx="6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&lt;alatunniste&gt;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5" name="PlaceHolder 6"/>
          <p:cNvSpPr>
            <a:spLocks noGrp="1"/>
          </p:cNvSpPr>
          <p:nvPr>
            <p:ph type="sldNum" idx="7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0997A808-4CFC-4DBA-AED7-555C78C3FF56}" type="slidenum"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&lt;numero&gt;</a:t>
            </a:fld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9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0" name="PlaceHolder 3"/>
          <p:cNvSpPr>
            <a:spLocks noGrp="1"/>
          </p:cNvSpPr>
          <p:nvPr>
            <p:ph type="sldNum" idx="7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506A84F-5777-4507-A20E-E7FE6FC167E4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0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3" name="PlaceHolder 3"/>
          <p:cNvSpPr>
            <a:spLocks noGrp="1"/>
          </p:cNvSpPr>
          <p:nvPr>
            <p:ph type="sldNum" idx="7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ABFBB37-0F71-4A2E-88E9-D20E3A0ECC1E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0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6" name="PlaceHolder 3"/>
          <p:cNvSpPr>
            <a:spLocks noGrp="1"/>
          </p:cNvSpPr>
          <p:nvPr>
            <p:ph type="sldNum" idx="7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FC700B5-5C5D-45D2-8B88-139DE8DA4E3D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0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9" name="PlaceHolder 3"/>
          <p:cNvSpPr>
            <a:spLocks noGrp="1"/>
          </p:cNvSpPr>
          <p:nvPr>
            <p:ph type="sldNum" idx="7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A0D3A10-2BD6-4BCA-A6B4-D59AF7A388AB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8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5" name="PlaceHolder 3"/>
          <p:cNvSpPr>
            <a:spLocks noGrp="1"/>
          </p:cNvSpPr>
          <p:nvPr>
            <p:ph type="sldNum" idx="7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461C1DD-D367-438B-9818-97014F2D22C3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8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8" name="PlaceHolder 3"/>
          <p:cNvSpPr>
            <a:spLocks noGrp="1"/>
          </p:cNvSpPr>
          <p:nvPr>
            <p:ph type="sldNum" idx="7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663D9A3-D477-43F3-9B90-DAE869318E1B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9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1" name="PlaceHolder 3"/>
          <p:cNvSpPr>
            <a:spLocks noGrp="1"/>
          </p:cNvSpPr>
          <p:nvPr>
            <p:ph type="sldNum" idx="7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6079915-4BFF-4EF7-AC05-7A5B61ECE51D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9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4" name="PlaceHolder 3"/>
          <p:cNvSpPr>
            <a:spLocks noGrp="1"/>
          </p:cNvSpPr>
          <p:nvPr>
            <p:ph type="sldNum" idx="7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4453C9C-1047-40EB-9B63-C806D9A80EB1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59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7" name="PlaceHolder 3"/>
          <p:cNvSpPr>
            <a:spLocks noGrp="1"/>
          </p:cNvSpPr>
          <p:nvPr>
            <p:ph type="sldNum" idx="7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776CDEB-7ED5-40B3-8397-9EFB167B9180}" type="slidenum">
              <a:rPr b="0" lang="fi-FI" sz="1200" strike="noStrike" u="none">
                <a:solidFill>
                  <a:srgbClr val="000000"/>
                </a:solidFill>
                <a:uFillTx/>
                <a:latin typeface="Calibri"/>
                <a:ea typeface="+mn-ea"/>
              </a:rPr>
              <a:t>&lt;numero&gt;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6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7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8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9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0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1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2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5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6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7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8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9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0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1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2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3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4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6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7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8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9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ansidia animoi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äliotsikkodia - hie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uuri 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Ol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692217C-AAE6-4687-ABE5-10B3CD0D02C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D23849B5-29FB-4F57-92AF-D45F20A4C34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4C6F0680-4A96-4E55-BE2E-F862B7B9C2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ans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A088968-8EF3-4017-9046-6F004E53FCB8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Ol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letu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BA993E30-8FF1-4031-9289-E164D00C49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BE64A81-0966-4E75-9DD0-D86267A0485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Oletu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245B686E-AA1B-4F34-A426-52E8955B06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2"/>
          </p:nvPr>
        </p:nvSpPr>
        <p:spPr/>
        <p:txBody>
          <a:bodyPr/>
          <a:p>
            <a:fld id="{9275D59E-7501-40C3-A65C-600B79F36C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0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Oletu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5"/>
          </p:nvPr>
        </p:nvSpPr>
        <p:spPr/>
        <p:txBody>
          <a:bodyPr/>
          <a:p>
            <a:fld id="{368F7EFC-24C5-4E86-80E8-E78F591EAAA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8"/>
          </p:nvPr>
        </p:nvSpPr>
        <p:spPr/>
        <p:txBody>
          <a:bodyPr/>
          <a:p>
            <a:fld id="{B712CB45-0745-4F58-9CAA-EED8F2111EB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6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1"/>
          </p:nvPr>
        </p:nvSpPr>
        <p:spPr/>
        <p:txBody>
          <a:bodyPr/>
          <a:p>
            <a:fld id="{0465F93D-9169-4464-9607-B1F886EEE18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9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4"/>
          </p:nvPr>
        </p:nvSpPr>
        <p:spPr/>
        <p:txBody>
          <a:bodyPr/>
          <a:p>
            <a:fld id="{76DC18DD-A7B5-4C35-9547-F7EA230A755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2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Oletu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7"/>
          </p:nvPr>
        </p:nvSpPr>
        <p:spPr/>
        <p:txBody>
          <a:bodyPr/>
          <a:p>
            <a:fld id="{D5D36EF3-4494-4EEF-B42A-2A162304FB9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5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Oletu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0"/>
          </p:nvPr>
        </p:nvSpPr>
        <p:spPr/>
        <p:txBody>
          <a:bodyPr/>
          <a:p>
            <a:fld id="{F80BF076-047F-41AA-8309-FB7DF7123D7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8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uvakollaasi 2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Oletu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3"/>
          </p:nvPr>
        </p:nvSpPr>
        <p:spPr/>
        <p:txBody>
          <a:bodyPr/>
          <a:p>
            <a:fld id="{5C523822-8985-4094-A100-DC55A50226F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letus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6"/>
          </p:nvPr>
        </p:nvSpPr>
        <p:spPr/>
        <p:txBody>
          <a:bodyPr/>
          <a:p>
            <a:fld id="{F22513F5-2C2E-4147-ABCA-9EC11BF0E73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4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9"/>
          </p:nvPr>
        </p:nvSpPr>
        <p:spPr/>
        <p:txBody>
          <a:bodyPr/>
          <a:p>
            <a:fld id="{A109F53C-6E40-4332-811A-724B6002FF2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7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Kuvakollaasi 4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Oletus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2"/>
          </p:nvPr>
        </p:nvSpPr>
        <p:spPr/>
        <p:txBody>
          <a:bodyPr/>
          <a:p>
            <a:fld id="{D28234EF-32C1-4A2C-B320-3AEC496C91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0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5"/>
          </p:nvPr>
        </p:nvSpPr>
        <p:spPr/>
        <p:txBody>
          <a:bodyPr/>
          <a:p>
            <a:fld id="{FB961E4C-115A-464F-B063-0DD8AFE59C7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Oletus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8"/>
          </p:nvPr>
        </p:nvSpPr>
        <p:spPr/>
        <p:txBody>
          <a:bodyPr/>
          <a:p>
            <a:fld id="{52B0FC3D-6B59-4531-9ACC-26D8320A25F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6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1"/>
          </p:nvPr>
        </p:nvSpPr>
        <p:spPr/>
        <p:txBody>
          <a:bodyPr/>
          <a:p>
            <a:fld id="{327F974A-6EA2-4069-B79E-196637C9E01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9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4"/>
          </p:nvPr>
        </p:nvSpPr>
        <p:spPr/>
        <p:txBody>
          <a:bodyPr/>
          <a:p>
            <a:fld id="{A0152A81-AE5F-4AA6-B76F-F75ADC3F590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2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letus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7"/>
          </p:nvPr>
        </p:nvSpPr>
        <p:spPr/>
        <p:txBody>
          <a:bodyPr/>
          <a:p>
            <a:fld id="{4B7E5C62-FF46-41E5-9A23-480EA5C529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5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Loppudia (kertaa tärkein pointt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äliotsikkodia -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7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8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9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chart" Target="../charts/chart1.xml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30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slideLayout" Target="../slideLayouts/slideLayout31.xml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2.xml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slideLayout" Target="../slideLayouts/slideLayout33.xml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<Relationship Id="rId2" Type="http://schemas.openxmlformats.org/officeDocument/2006/relationships/slideLayout" Target="../slideLayouts/slideLayout34.xml"/>
</Relationships>
</file>

<file path=ppt/slideMasters/_rels/slideMaster29.xml.rels><?xml version="1.0" encoding="UTF-8"?>
<Relationships xmlns="http://schemas.openxmlformats.org/package/2006/relationships"><Relationship Id="rId1" Type="http://schemas.openxmlformats.org/officeDocument/2006/relationships/theme" Target="../theme/theme29.xml"/><Relationship Id="rId2" Type="http://schemas.openxmlformats.org/officeDocument/2006/relationships/slideLayout" Target="../slideLayouts/slideLayout35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.xml"/>
</Relationships>
</file>

<file path=ppt/slideMasters/_rels/slideMaster30.xml.rels><?xml version="1.0" encoding="UTF-8"?>
<Relationships xmlns="http://schemas.openxmlformats.org/package/2006/relationships"><Relationship Id="rId1" Type="http://schemas.openxmlformats.org/officeDocument/2006/relationships/theme" Target="../theme/theme30.xml"/><Relationship Id="rId2" Type="http://schemas.openxmlformats.org/officeDocument/2006/relationships/slideLayout" Target="../slideLayouts/slideLayout36.xml"/>
</Relationships>
</file>

<file path=ppt/slideMasters/_rels/slideMaster31.xml.rels><?xml version="1.0" encoding="UTF-8"?>
<Relationships xmlns="http://schemas.openxmlformats.org/package/2006/relationships"><Relationship Id="rId1" Type="http://schemas.openxmlformats.org/officeDocument/2006/relationships/theme" Target="../theme/theme31.xml"/><Relationship Id="rId2" Type="http://schemas.openxmlformats.org/officeDocument/2006/relationships/slideLayout" Target="../slideLayouts/slideLayout37.xml"/>
</Relationships>
</file>

<file path=ppt/slideMasters/_rels/slideMaster32.xml.rels><?xml version="1.0" encoding="UTF-8"?>
<Relationships xmlns="http://schemas.openxmlformats.org/package/2006/relationships"><Relationship Id="rId1" Type="http://schemas.openxmlformats.org/officeDocument/2006/relationships/theme" Target="../theme/theme3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38.xml"/>
</Relationships>
</file>

<file path=ppt/slideMasters/_rels/slideMaster33.xml.rels><?xml version="1.0" encoding="UTF-8"?>
<Relationships xmlns="http://schemas.openxmlformats.org/package/2006/relationships"><Relationship Id="rId1" Type="http://schemas.openxmlformats.org/officeDocument/2006/relationships/theme" Target="../theme/theme33.xml"/><Relationship Id="rId2" Type="http://schemas.openxmlformats.org/officeDocument/2006/relationships/slideLayout" Target="../slideLayouts/slideLayout39.xml"/>
</Relationships>
</file>

<file path=ppt/slideMasters/_rels/slideMaster34.xml.rels><?xml version="1.0" encoding="UTF-8"?>
<Relationships xmlns="http://schemas.openxmlformats.org/package/2006/relationships"><Relationship Id="rId1" Type="http://schemas.openxmlformats.org/officeDocument/2006/relationships/theme" Target="../theme/theme34.xml"/><Relationship Id="rId2" Type="http://schemas.openxmlformats.org/officeDocument/2006/relationships/slideLayout" Target="../slideLayouts/slideLayout40.xml"/>
</Relationships>
</file>

<file path=ppt/slideMasters/_rels/slideMaster35.xml.rels><?xml version="1.0" encoding="UTF-8"?>
<Relationships xmlns="http://schemas.openxmlformats.org/package/2006/relationships"><Relationship Id="rId1" Type="http://schemas.openxmlformats.org/officeDocument/2006/relationships/theme" Target="../theme/theme35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41.xml"/>
</Relationships>
</file>

<file path=ppt/slideMasters/_rels/slideMaster36.xml.rels><?xml version="1.0" encoding="UTF-8"?>
<Relationships xmlns="http://schemas.openxmlformats.org/package/2006/relationships"><Relationship Id="rId1" Type="http://schemas.openxmlformats.org/officeDocument/2006/relationships/theme" Target="../theme/theme36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42.xml"/>
</Relationships>
</file>

<file path=ppt/slideMasters/_rels/slideMaster37.xml.rels><?xml version="1.0" encoding="UTF-8"?>
<Relationships xmlns="http://schemas.openxmlformats.org/package/2006/relationships"><Relationship Id="rId1" Type="http://schemas.openxmlformats.org/officeDocument/2006/relationships/theme" Target="../theme/theme3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43.xml"/>
</Relationships>
</file>

<file path=ppt/slideMasters/_rels/slideMaster38.xml.rels><?xml version="1.0" encoding="UTF-8"?>
<Relationships xmlns="http://schemas.openxmlformats.org/package/2006/relationships"><Relationship Id="rId1" Type="http://schemas.openxmlformats.org/officeDocument/2006/relationships/theme" Target="../theme/theme38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44.xml"/>
</Relationships>
</file>

<file path=ppt/slideMasters/_rels/slideMaster39.xml.rels><?xml version="1.0" encoding="UTF-8"?>
<Relationships xmlns="http://schemas.openxmlformats.org/package/2006/relationships"><Relationship Id="rId1" Type="http://schemas.openxmlformats.org/officeDocument/2006/relationships/theme" Target="../theme/theme39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45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40.xml.rels><?xml version="1.0" encoding="UTF-8"?>
<Relationships xmlns="http://schemas.openxmlformats.org/package/2006/relationships"><Relationship Id="rId1" Type="http://schemas.openxmlformats.org/officeDocument/2006/relationships/theme" Target="../theme/theme40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46.xml"/>
</Relationships>
</file>

<file path=ppt/slideMasters/_rels/slideMaster41.xml.rels><?xml version="1.0" encoding="UTF-8"?>
<Relationships xmlns="http://schemas.openxmlformats.org/package/2006/relationships"><Relationship Id="rId1" Type="http://schemas.openxmlformats.org/officeDocument/2006/relationships/theme" Target="../theme/theme41.xml"/><Relationship Id="rId2" Type="http://schemas.openxmlformats.org/officeDocument/2006/relationships/slideLayout" Target="../slideLayouts/slideLayout47.xml"/>
</Relationships>
</file>

<file path=ppt/slideMasters/_rels/slideMaster42.xml.rels><?xml version="1.0" encoding="UTF-8"?>
<Relationships xmlns="http://schemas.openxmlformats.org/package/2006/relationships"><Relationship Id="rId1" Type="http://schemas.openxmlformats.org/officeDocument/2006/relationships/theme" Target="../theme/theme42.xml"/><Relationship Id="rId2" Type="http://schemas.openxmlformats.org/officeDocument/2006/relationships/chart" Target="../charts/chart2.xml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48.xml"/>
</Relationships>
</file>

<file path=ppt/slideMasters/_rels/slideMaster43.xml.rels><?xml version="1.0" encoding="UTF-8"?>
<Relationships xmlns="http://schemas.openxmlformats.org/package/2006/relationships"><Relationship Id="rId1" Type="http://schemas.openxmlformats.org/officeDocument/2006/relationships/theme" Target="../theme/theme43.xml"/><Relationship Id="rId2" Type="http://schemas.openxmlformats.org/officeDocument/2006/relationships/slideLayout" Target="../slideLayouts/slideLayout49.xml"/>
</Relationships>
</file>

<file path=ppt/slideMasters/_rels/slideMaster44.xml.rels><?xml version="1.0" encoding="UTF-8"?>
<Relationships xmlns="http://schemas.openxmlformats.org/package/2006/relationships"><Relationship Id="rId1" Type="http://schemas.openxmlformats.org/officeDocument/2006/relationships/theme" Target="../theme/theme44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50.xml"/>
</Relationships>
</file>

<file path=ppt/slideMasters/_rels/slideMaster45.xml.rels><?xml version="1.0" encoding="UTF-8"?>
<Relationships xmlns="http://schemas.openxmlformats.org/package/2006/relationships"><Relationship Id="rId1" Type="http://schemas.openxmlformats.org/officeDocument/2006/relationships/theme" Target="../theme/theme45.xml"/><Relationship Id="rId2" Type="http://schemas.openxmlformats.org/officeDocument/2006/relationships/slideLayout" Target="../slideLayouts/slideLayout51.xml"/>
</Relationships>
</file>

<file path=ppt/slideMasters/_rels/slideMaster46.xml.rels><?xml version="1.0" encoding="UTF-8"?>
<Relationships xmlns="http://schemas.openxmlformats.org/package/2006/relationships"><Relationship Id="rId1" Type="http://schemas.openxmlformats.org/officeDocument/2006/relationships/theme" Target="../theme/theme46.xml"/><Relationship Id="rId2" Type="http://schemas.openxmlformats.org/officeDocument/2006/relationships/slideLayout" Target="../slideLayouts/slideLayout52.xml"/>
</Relationships>
</file>

<file path=ppt/slideMasters/_rels/slideMaster47.xml.rels><?xml version="1.0" encoding="UTF-8"?>
<Relationships xmlns="http://schemas.openxmlformats.org/package/2006/relationships"><Relationship Id="rId1" Type="http://schemas.openxmlformats.org/officeDocument/2006/relationships/theme" Target="../theme/theme47.xml"/><Relationship Id="rId2" Type="http://schemas.openxmlformats.org/officeDocument/2006/relationships/slideLayout" Target="../slideLayouts/slideLayout53.xml"/>
</Relationships>
</file>

<file path=ppt/slideMasters/_rels/slideMaster48.xml.rels><?xml version="1.0" encoding="UTF-8"?>
<Relationships xmlns="http://schemas.openxmlformats.org/package/2006/relationships"><Relationship Id="rId1" Type="http://schemas.openxmlformats.org/officeDocument/2006/relationships/theme" Target="../theme/theme48.xml"/><Relationship Id="rId2" Type="http://schemas.openxmlformats.org/officeDocument/2006/relationships/slideLayout" Target="../slideLayouts/slideLayout54.xml"/>
</Relationships>
</file>

<file path=ppt/slideMasters/_rels/slideMaster49.xml.rels><?xml version="1.0" encoding="UTF-8"?>
<Relationships xmlns="http://schemas.openxmlformats.org/package/2006/relationships"><Relationship Id="rId1" Type="http://schemas.openxmlformats.org/officeDocument/2006/relationships/theme" Target="../theme/theme49.xml"/><Relationship Id="rId2" Type="http://schemas.openxmlformats.org/officeDocument/2006/relationships/slideLayout" Target="../slideLayouts/slideLayout55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Tekstiruutu 7" hidden="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" name="Kuva 1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" name="Picture 6" descr="Siun_sote-1_väri_tummalle.png"/>
          <p:cNvPicPr/>
          <p:nvPr/>
        </p:nvPicPr>
        <p:blipFill>
          <a:blip r:embed="rId3"/>
          <a:stretch/>
        </p:blipFill>
        <p:spPr>
          <a:xfrm>
            <a:off x="3102480" y="1454400"/>
            <a:ext cx="5997960" cy="3263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" name="Picture 7" descr=""/>
          <p:cNvPicPr/>
          <p:nvPr/>
        </p:nvPicPr>
        <p:blipFill>
          <a:blip r:embed="rId4"/>
          <a:stretch/>
        </p:blipFill>
        <p:spPr>
          <a:xfrm>
            <a:off x="3408480" y="1539720"/>
            <a:ext cx="5691960" cy="31780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" name="Picture 9" descr="Siun_sote-3_väri_tummalle.png"/>
          <p:cNvPicPr/>
          <p:nvPr/>
        </p:nvPicPr>
        <p:blipFill>
          <a:blip r:embed="rId5"/>
          <a:stretch/>
        </p:blipFill>
        <p:spPr>
          <a:xfrm>
            <a:off x="3104280" y="1756080"/>
            <a:ext cx="5996160" cy="29617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" name="Picture 10" descr="Siun_sote-4_väri_tummalle.png"/>
          <p:cNvPicPr/>
          <p:nvPr/>
        </p:nvPicPr>
        <p:blipFill>
          <a:blip r:embed="rId6"/>
          <a:stretch/>
        </p:blipFill>
        <p:spPr>
          <a:xfrm>
            <a:off x="3416760" y="1684080"/>
            <a:ext cx="5684040" cy="30340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" name="Picture 11" descr="Siun_sote-5_väri_tummalle.png"/>
          <p:cNvPicPr/>
          <p:nvPr/>
        </p:nvPicPr>
        <p:blipFill>
          <a:blip r:embed="rId7"/>
          <a:stretch/>
        </p:blipFill>
        <p:spPr>
          <a:xfrm>
            <a:off x="2864160" y="1179720"/>
            <a:ext cx="6236280" cy="35384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" name="Picture 12" descr="Siun_sote-6_väri_tummalle.png"/>
          <p:cNvPicPr/>
          <p:nvPr/>
        </p:nvPicPr>
        <p:blipFill>
          <a:blip r:embed="rId8"/>
          <a:stretch/>
        </p:blipFill>
        <p:spPr>
          <a:xfrm>
            <a:off x="2391840" y="1523880"/>
            <a:ext cx="6708600" cy="3193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" name="Picture 13" descr="Siun_sote-7_väri_tummalle.png"/>
          <p:cNvPicPr/>
          <p:nvPr/>
        </p:nvPicPr>
        <p:blipFill>
          <a:blip r:embed="rId9"/>
          <a:stretch/>
        </p:blipFill>
        <p:spPr>
          <a:xfrm>
            <a:off x="3256560" y="1355760"/>
            <a:ext cx="5844240" cy="33620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" name="Picture 14" descr="Logo&#10;&#10;Siun soten logo - vaihtuva kuva"/>
          <p:cNvPicPr/>
          <p:nvPr/>
        </p:nvPicPr>
        <p:blipFill>
          <a:blip r:embed="rId10"/>
          <a:stretch/>
        </p:blipFill>
        <p:spPr>
          <a:xfrm>
            <a:off x="3144600" y="1571760"/>
            <a:ext cx="5956200" cy="31460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" name="Tekstiruutu 2"/>
          <p:cNvSpPr/>
          <p:nvPr/>
        </p:nvSpPr>
        <p:spPr>
          <a:xfrm>
            <a:off x="4420800" y="6093720"/>
            <a:ext cx="33501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1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9040" y="1709640"/>
            <a:ext cx="1122372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55" name="Kuva 9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9040" y="4858200"/>
            <a:ext cx="11223720" cy="1231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body"/>
          </p:nvPr>
        </p:nvSpPr>
        <p:spPr>
          <a:xfrm>
            <a:off x="453240" y="2051280"/>
            <a:ext cx="556632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172200" y="2051280"/>
            <a:ext cx="549216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pic>
        <p:nvPicPr>
          <p:cNvPr id="60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PlaceHolder 3"/>
          <p:cNvSpPr>
            <a:spLocks noGrp="1"/>
          </p:cNvSpPr>
          <p:nvPr>
            <p:ph type="title"/>
          </p:nvPr>
        </p:nvSpPr>
        <p:spPr>
          <a:xfrm>
            <a:off x="453240" y="480960"/>
            <a:ext cx="1121112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5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5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0360" y="6310440"/>
            <a:ext cx="607428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12191760" cy="6114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265536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265536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6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pic>
        <p:nvPicPr>
          <p:cNvPr id="68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665160" y="0"/>
            <a:ext cx="852660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Kuva, 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481464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6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481464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pic>
        <p:nvPicPr>
          <p:cNvPr id="73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895720" y="0"/>
            <a:ext cx="629568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rgbClr val="50c9b5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dt" idx="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ftr" idx="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sldNum" idx="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0B64C4C-C54F-4CD0-AFF9-5CB405F2CF30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80" name="Kuva 6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1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82680" y="5735520"/>
            <a:ext cx="1389960" cy="7920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2" name="Tekstiruut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Click to edit the outline text format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Toinen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Kolmas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Viides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Kuudes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Seitsemäs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4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dt" idx="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ftr" idx="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sldNum" idx="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EAE3918-CDF6-4774-A8EE-17564143F061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dt" idx="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ftr" idx="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sldNum" idx="1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E18D5A9-9C2A-4019-B7F8-1C3F9F5212A8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99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00" name="Kuva 12" descr="Siun sote"/>
          <p:cNvPicPr/>
          <p:nvPr/>
        </p:nvPicPr>
        <p:blipFill>
          <a:blip r:embed="rId3"/>
          <a:stretch/>
        </p:blipFill>
        <p:spPr>
          <a:xfrm>
            <a:off x="3316680" y="1757160"/>
            <a:ext cx="4909320" cy="27975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Tekstiruutu 1"/>
          <p:cNvSpPr/>
          <p:nvPr/>
        </p:nvSpPr>
        <p:spPr>
          <a:xfrm>
            <a:off x="4420800" y="6093720"/>
            <a:ext cx="33501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Click to edit the outline text format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Toinen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Kolmas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Viides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Kuudes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Seitsemäs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4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0c9b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9040" y="1709640"/>
            <a:ext cx="1122372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06" name="Kuva 9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9040" y="4858200"/>
            <a:ext cx="11223720" cy="1231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PlaceHolder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idx="1"/>
          </p:nvPr>
        </p:nvSpPr>
        <p:spPr>
          <a:xfrm>
            <a:off x="6406200" y="6310440"/>
            <a:ext cx="53262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     </a:t>
            </a: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2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13" name="Kuva 8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4" name="PlaceHolder 2"/>
          <p:cNvSpPr>
            <a:spLocks noGrp="1"/>
          </p:cNvSpPr>
          <p:nvPr>
            <p:ph type="title"/>
          </p:nvPr>
        </p:nvSpPr>
        <p:spPr>
          <a:xfrm>
            <a:off x="453240" y="480960"/>
            <a:ext cx="1121112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5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5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09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7200" strike="noStrike" u="none">
                <a:solidFill>
                  <a:srgbClr val="50c9b5"/>
                </a:solidFill>
                <a:uFillTx/>
                <a:latin typeface="Calibri"/>
              </a:rPr>
              <a:t>Viimeiseen diaan esityksen tärkein pointti kertauksena</a:t>
            </a:r>
            <a:endParaRPr b="0" lang="fi-FI" sz="7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11" name="Kuva 12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06440" y="6145920"/>
            <a:ext cx="809640" cy="4611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2" name="Tekstiruutu 6"/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Click to edit the outline text format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Toinen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Kolmas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jäsennystaso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Viides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Kuudes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Seitsemäs jäsennystaso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453240" y="2051280"/>
            <a:ext cx="556632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172200" y="2051280"/>
            <a:ext cx="549216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125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6" name="PlaceHolder 3"/>
          <p:cNvSpPr>
            <a:spLocks noGrp="1"/>
          </p:cNvSpPr>
          <p:nvPr>
            <p:ph type="title"/>
          </p:nvPr>
        </p:nvSpPr>
        <p:spPr>
          <a:xfrm>
            <a:off x="453240" y="480960"/>
            <a:ext cx="1121112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265536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265536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130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3665160" y="0"/>
            <a:ext cx="852660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Kuva, 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481464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6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481464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135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895720" y="0"/>
            <a:ext cx="629568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dt" idx="1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ftr" idx="1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sldNum" idx="1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24174C4-5CE4-4813-A0ED-72430AC2A22E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graphicFrame>
        <p:nvGraphicFramePr>
          <p:cNvPr id="143" name="Sisällön paikkamerkki 3"/>
          <p:cNvGraphicFramePr/>
          <p:nvPr/>
        </p:nvGraphicFramePr>
        <p:xfrm>
          <a:off x="990720" y="197820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4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4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dt" idx="1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ftr" idx="1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sldNum" idx="1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13073AD-60C1-4F9F-B837-C0FA5219A0F4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2"/>
  </p:sldLayoutIdLst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dt" idx="1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ftr" idx="1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9" name="PlaceHolder 6"/>
          <p:cNvSpPr>
            <a:spLocks noGrp="1"/>
          </p:cNvSpPr>
          <p:nvPr>
            <p:ph type="sldNum" idx="1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EC4C429-0022-464C-A308-FFE53AEE8EA7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160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3"/>
  </p:sldLayoutIdLst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 type="dt" idx="2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1" name="PlaceHolder 7"/>
          <p:cNvSpPr>
            <a:spLocks noGrp="1"/>
          </p:cNvSpPr>
          <p:nvPr>
            <p:ph type="ftr" idx="2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2" name="PlaceHolder 8"/>
          <p:cNvSpPr>
            <a:spLocks noGrp="1"/>
          </p:cNvSpPr>
          <p:nvPr>
            <p:ph type="sldNum" idx="2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E5EBE16-B9D4-4E9B-BC1A-A2E3AA47E481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2"/>
  </p:sldLayoutIdLst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dt" idx="2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ftr" idx="2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sldNum" idx="2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89F52AD-27EC-4B02-922B-D0229396C10E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2"/>
  </p:sldLayoutIdLst>
</p:sldMaster>
</file>

<file path=ppt/slideMasters/slideMaster2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0" name="PlaceHolder 1"/>
          <p:cNvSpPr>
            <a:spLocks noGrp="1"/>
          </p:cNvSpPr>
          <p:nvPr>
            <p:ph type="dt" idx="2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ftr" idx="2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sldNum" idx="2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A7E96B1-490D-4333-843B-AB79C4F3F72B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6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3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32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dt" idx="2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8" name="PlaceHolder 5"/>
          <p:cNvSpPr>
            <a:spLocks noGrp="1"/>
          </p:cNvSpPr>
          <p:nvPr>
            <p:ph type="ftr" idx="3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9" name="PlaceHolder 6"/>
          <p:cNvSpPr>
            <a:spLocks noGrp="1"/>
          </p:cNvSpPr>
          <p:nvPr>
            <p:ph type="sldNum" idx="3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D006C12-0FA4-4753-A71D-9B687F205595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2"/>
  </p:sldLayoutIdLst>
</p:sldMaster>
</file>

<file path=ppt/slideMasters/slideMaster3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3200" strike="noStrike" u="none">
                <a:solidFill>
                  <a:schemeClr val="dk1"/>
                </a:solidFill>
                <a:uFillTx/>
                <a:latin typeface="Calibri"/>
              </a:rPr>
              <a:t>Lisää kuva napsauttamalla kuvaketta</a:t>
            </a:r>
            <a:endParaRPr b="0" lang="fi-FI" sz="32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dt" idx="3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ftr" idx="3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6" name="PlaceHolder 6"/>
          <p:cNvSpPr>
            <a:spLocks noGrp="1"/>
          </p:cNvSpPr>
          <p:nvPr>
            <p:ph type="sldNum" idx="3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511BEB4-4BC6-409C-92B3-335D6BD5E952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2"/>
  </p:sldLayoutIdLst>
</p:sldMaster>
</file>

<file path=ppt/slideMasters/slideMaster3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rgbClr val="50c9b5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dt" idx="3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ftr" idx="3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sldNum" idx="3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11273E9-0B54-45BB-8F76-766DA1908C59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202" name="Kuva 6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03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82680" y="5735520"/>
            <a:ext cx="1389960" cy="7920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04" name="Tekstiruut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4"/>
  </p:sldLayoutIdLst>
</p:sldMaster>
</file>

<file path=ppt/slideMasters/slideMaster3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dt" idx="3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 type="ftr" idx="3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 type="sldNum" idx="4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A73E01B-555F-4902-A9FA-D7E62467DEEC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2"/>
  </p:sldLayoutIdLst>
</p:sldMaster>
</file>

<file path=ppt/slideMasters/slideMaster3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dt" idx="4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ftr" idx="4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8" name="PlaceHolder 5"/>
          <p:cNvSpPr>
            <a:spLocks noGrp="1"/>
          </p:cNvSpPr>
          <p:nvPr>
            <p:ph type="sldNum" idx="4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8F5F53E-E961-4DA2-8911-0B8323020273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2"/>
  </p:sldLayoutIdLst>
</p:sldMaster>
</file>

<file path=ppt/slideMasters/slideMaster3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20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21" name="Kuva 12" descr="Siun sote"/>
          <p:cNvPicPr/>
          <p:nvPr/>
        </p:nvPicPr>
        <p:blipFill>
          <a:blip r:embed="rId3"/>
          <a:stretch/>
        </p:blipFill>
        <p:spPr>
          <a:xfrm>
            <a:off x="3316680" y="1757160"/>
            <a:ext cx="4909320" cy="27975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22" name="Tekstiruutu 1"/>
          <p:cNvSpPr/>
          <p:nvPr/>
        </p:nvSpPr>
        <p:spPr>
          <a:xfrm>
            <a:off x="4420800" y="6093720"/>
            <a:ext cx="33501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4"/>
  </p:sldLayoutIdLst>
</p:sldMaster>
</file>

<file path=ppt/slideMasters/slideMaster3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0c9b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509040" y="1709640"/>
            <a:ext cx="1122372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25" name="Kuva 9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509040" y="4858200"/>
            <a:ext cx="11223720" cy="1231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3"/>
  </p:sldLayoutIdLst>
</p:sldMaster>
</file>

<file path=ppt/slideMasters/slideMaster3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28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7200" strike="noStrike" u="none">
                <a:solidFill>
                  <a:srgbClr val="50c9b5"/>
                </a:solidFill>
                <a:uFillTx/>
                <a:latin typeface="Calibri"/>
              </a:rPr>
              <a:t>Viimeiseen diaan esityksen tärkein pointti kertauksena</a:t>
            </a:r>
            <a:endParaRPr b="0" lang="fi-FI" sz="7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30" name="Kuva 12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06440" y="6145920"/>
            <a:ext cx="809640" cy="4611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1" name="Tekstiruutu 6"/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4"/>
  </p:sldLayoutIdLst>
</p:sldMaster>
</file>

<file path=ppt/slideMasters/slideMaster3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3" name="PlaceHolder 1"/>
          <p:cNvSpPr>
            <a:spLocks noGrp="1"/>
          </p:cNvSpPr>
          <p:nvPr>
            <p:ph type="body"/>
          </p:nvPr>
        </p:nvSpPr>
        <p:spPr>
          <a:xfrm>
            <a:off x="453240" y="2051280"/>
            <a:ext cx="556632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172200" y="2051280"/>
            <a:ext cx="5492160" cy="396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235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6" name="PlaceHolder 3"/>
          <p:cNvSpPr>
            <a:spLocks noGrp="1"/>
          </p:cNvSpPr>
          <p:nvPr>
            <p:ph type="title"/>
          </p:nvPr>
        </p:nvSpPr>
        <p:spPr>
          <a:xfrm>
            <a:off x="453240" y="480960"/>
            <a:ext cx="1121112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3"/>
  </p:sldLayoutIdLst>
</p:sldMaster>
</file>

<file path=ppt/slideMasters/slideMaster3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265536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265536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240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3665160" y="0"/>
            <a:ext cx="852660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Kuva, 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Suorakulmio 2"/>
          <p:cNvSpPr/>
          <p:nvPr/>
        </p:nvSpPr>
        <p:spPr>
          <a:xfrm>
            <a:off x="6345000" y="4587840"/>
            <a:ext cx="5846400" cy="2269800"/>
          </a:xfrm>
          <a:prstGeom prst="rect">
            <a:avLst/>
          </a:prstGeom>
          <a:solidFill>
            <a:srgbClr val="00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fi-FI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06160" y="4921920"/>
            <a:ext cx="4926240" cy="12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i="1" lang="fi-FI" sz="1800" strike="noStrike" u="none">
                <a:solidFill>
                  <a:schemeClr val="lt1"/>
                </a:solidFill>
                <a:uFillTx/>
                <a:latin typeface="Calibri"/>
              </a:rPr>
              <a:t>Muokkaa ots. perustyyl. napsautt.</a:t>
            </a: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6344640" cy="6857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345000" y="0"/>
            <a:ext cx="5846400" cy="4587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4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500760" y="457200"/>
            <a:ext cx="481464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6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500760" y="2202480"/>
            <a:ext cx="4814640" cy="387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85840" indent="-28584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pic>
        <p:nvPicPr>
          <p:cNvPr id="245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5895720" y="0"/>
            <a:ext cx="6295680" cy="685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Kaavio, taulukko, video yms </a:t>
            </a:r>
            <a:br>
              <a:rPr sz="2000"/>
            </a:b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(muista tarvittaessa saavutettavuus)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3"/>
  </p:sldLayoutIdLst>
</p:sldMaster>
</file>

<file path=ppt/slideMasters/slideMaster4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rgbClr val="32a491"/>
                </a:solidFill>
                <a:uFillTx/>
                <a:latin typeface="Calibri"/>
              </a:rPr>
              <a:t>Muokkaa otsikkoa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67320" y="1727280"/>
            <a:ext cx="10885680" cy="4331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2"/>
  </p:sldLayoutIdLst>
</p:sldMaster>
</file>

<file path=ppt/slideMasters/slideMaster4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dt" idx="4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 type="ftr" idx="4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sldNum" idx="4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2642BC4-4DA0-46A0-BC78-FF6B2703D4C2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graphicFrame>
        <p:nvGraphicFramePr>
          <p:cNvPr id="256" name="Sisällön paikkamerkki 3"/>
          <p:cNvGraphicFramePr/>
          <p:nvPr/>
        </p:nvGraphicFramePr>
        <p:xfrm>
          <a:off x="990720" y="197820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57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4"/>
  </p:sldLayoutIdLst>
</p:sldMaster>
</file>

<file path=ppt/slideMasters/slideMaster4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dt" idx="4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ftr" idx="4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5" name="PlaceHolder 5"/>
          <p:cNvSpPr>
            <a:spLocks noGrp="1"/>
          </p:cNvSpPr>
          <p:nvPr>
            <p:ph type="sldNum" idx="4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F5FD64D-339A-473E-B2D8-B37F65D71C22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2"/>
  </p:sldLayoutIdLst>
</p:sldMaster>
</file>

<file path=ppt/slideMasters/slideMaster4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dt" idx="5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1" name="PlaceHolder 5"/>
          <p:cNvSpPr>
            <a:spLocks noGrp="1"/>
          </p:cNvSpPr>
          <p:nvPr>
            <p:ph type="ftr" idx="5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2" name="PlaceHolder 6"/>
          <p:cNvSpPr>
            <a:spLocks noGrp="1"/>
          </p:cNvSpPr>
          <p:nvPr>
            <p:ph type="sldNum" idx="5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866473D-110D-4202-9EB6-103D46C3666D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273" name="Kuva 7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3"/>
  </p:sldLayoutIdLst>
</p:sldMaster>
</file>

<file path=ppt/slideMasters/slideMaster4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83" name="PlaceHolder 6"/>
          <p:cNvSpPr>
            <a:spLocks noGrp="1"/>
          </p:cNvSpPr>
          <p:nvPr>
            <p:ph type="dt" idx="5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84" name="PlaceHolder 7"/>
          <p:cNvSpPr>
            <a:spLocks noGrp="1"/>
          </p:cNvSpPr>
          <p:nvPr>
            <p:ph type="ftr" idx="5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85" name="PlaceHolder 8"/>
          <p:cNvSpPr>
            <a:spLocks noGrp="1"/>
          </p:cNvSpPr>
          <p:nvPr>
            <p:ph type="sldNum" idx="5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1BD2B37-0BA4-4221-B146-0A0FCC302926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2"/>
  </p:sldLayoutIdLst>
</p:sldMaster>
</file>

<file path=ppt/slideMasters/slideMaster4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 type="dt" idx="5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 type="ftr" idx="5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 type="sldNum" idx="5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BDD1457-A0E6-4352-8778-6F053E1E0FFA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2"/>
  </p:sldLayoutIdLst>
</p:sldMaster>
</file>

<file path=ppt/slideMasters/slideMaster4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3" name="PlaceHolder 1"/>
          <p:cNvSpPr>
            <a:spLocks noGrp="1"/>
          </p:cNvSpPr>
          <p:nvPr>
            <p:ph type="dt" idx="5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ftr" idx="6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95" name="PlaceHolder 3"/>
          <p:cNvSpPr>
            <a:spLocks noGrp="1"/>
          </p:cNvSpPr>
          <p:nvPr>
            <p:ph type="sldNum" idx="6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B91B5F3-50A6-4C3D-98B2-27E273828116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2"/>
  </p:sldLayoutIdLst>
</p:sldMaster>
</file>

<file path=ppt/slideMasters/slideMaster4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32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toinen taso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kolmas taso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neljäs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dk2"/>
                </a:solidFill>
                <a:uFillTx/>
                <a:latin typeface="Calibri"/>
              </a:rPr>
              <a:t>viides taso</a:t>
            </a:r>
            <a:endParaRPr b="0" lang="fi-FI" sz="20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 type="dt" idx="6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 type="ftr" idx="6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2" name="PlaceHolder 6"/>
          <p:cNvSpPr>
            <a:spLocks noGrp="1"/>
          </p:cNvSpPr>
          <p:nvPr>
            <p:ph type="sldNum" idx="6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350C9BD-C337-4D18-B13A-E4642A198D86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2"/>
  </p:sldLayoutIdLst>
</p:sldMaster>
</file>

<file path=ppt/slideMasters/slideMaster4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kstiruutu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32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3200" strike="noStrike" u="none">
                <a:solidFill>
                  <a:schemeClr val="dk1"/>
                </a:solidFill>
                <a:uFillTx/>
                <a:latin typeface="Calibri"/>
              </a:rPr>
              <a:t>Lisää kuva napsauttamalla kuvaketta</a:t>
            </a:r>
            <a:endParaRPr b="0" lang="fi-FI" sz="32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16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16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  <p:sp>
        <p:nvSpPr>
          <p:cNvPr id="307" name="PlaceHolder 4"/>
          <p:cNvSpPr>
            <a:spLocks noGrp="1"/>
          </p:cNvSpPr>
          <p:nvPr>
            <p:ph type="dt" idx="6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 </a:t>
            </a:r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8" name="PlaceHolder 5"/>
          <p:cNvSpPr>
            <a:spLocks noGrp="1"/>
          </p:cNvSpPr>
          <p:nvPr>
            <p:ph type="ftr" idx="6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i-FI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i-FI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fi-FI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9" name="PlaceHolder 6"/>
          <p:cNvSpPr>
            <a:spLocks noGrp="1"/>
          </p:cNvSpPr>
          <p:nvPr>
            <p:ph type="sldNum" idx="6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fi-FI" sz="1200" strike="noStrike" u="none">
                <a:solidFill>
                  <a:schemeClr val="dk2"/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7B139B0-3464-40ED-9087-A5234765C1EA}" type="slidenum">
              <a:rPr b="0" lang="fi-FI" sz="1200" strike="noStrike" u="none">
                <a:solidFill>
                  <a:schemeClr val="dk2"/>
                </a:solidFill>
                <a:uFillTx/>
                <a:latin typeface="Calibri"/>
              </a:rPr>
              <a:t>1</a:t>
            </a:fld>
            <a:endParaRPr b="0" lang="fi-FI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Suorakulmio 2"/>
          <p:cNvSpPr/>
          <p:nvPr/>
        </p:nvSpPr>
        <p:spPr>
          <a:xfrm>
            <a:off x="0" y="4587840"/>
            <a:ext cx="5846400" cy="2269800"/>
          </a:xfrm>
          <a:prstGeom prst="rect">
            <a:avLst/>
          </a:prstGeom>
          <a:solidFill>
            <a:srgbClr val="00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fi-FI" sz="180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sp>
        <p:nvSpPr>
          <p:cNvPr id="25" name="PlaceHolder 1"/>
          <p:cNvSpPr>
            <a:spLocks noGrp="1"/>
          </p:cNvSpPr>
          <p:nvPr>
            <p:ph type="body"/>
          </p:nvPr>
        </p:nvSpPr>
        <p:spPr>
          <a:xfrm>
            <a:off x="5846760" y="4587840"/>
            <a:ext cx="6344640" cy="226980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094640" cy="4587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095000" y="0"/>
            <a:ext cx="4001760" cy="4587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8097120" y="0"/>
            <a:ext cx="4094640" cy="4587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Kuvapaikka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(jos esitys verkkoympäristöön, </a:t>
            </a:r>
            <a:br>
              <a:rPr sz="2000"/>
            </a:br>
            <a:r>
              <a:rPr b="0" lang="fi-FI" sz="2000" strike="noStrike" u="none">
                <a:solidFill>
                  <a:schemeClr val="dk1"/>
                </a:solidFill>
                <a:uFillTx/>
                <a:latin typeface="Calibri"/>
              </a:rPr>
              <a:t>lisää vaihtoehtoinen teksti)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sp>
        <p:nvSpPr>
          <p:cNvPr id="29" name="Tekstiruutu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24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title"/>
          </p:nvPr>
        </p:nvSpPr>
        <p:spPr>
          <a:xfrm>
            <a:off x="461160" y="4921920"/>
            <a:ext cx="4926240" cy="12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i="1" lang="fi-FI" sz="1800" strike="noStrike" u="none">
                <a:solidFill>
                  <a:schemeClr val="lt1"/>
                </a:solidFill>
                <a:uFillTx/>
                <a:latin typeface="Calibri"/>
              </a:rPr>
              <a:t>Muokkaa ots. perustyyl. napsautt.</a:t>
            </a:r>
            <a:endParaRPr b="0" lang="fi-FI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2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7200" strike="noStrike" u="none">
                <a:solidFill>
                  <a:srgbClr val="50c9b5"/>
                </a:solidFill>
                <a:uFillTx/>
                <a:latin typeface="Calibri"/>
              </a:rPr>
              <a:t>Viimeiseen diaan esityksen tärkein pointti kertauksena</a:t>
            </a:r>
            <a:endParaRPr b="0" lang="fi-FI" sz="7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34" name="Kuva 12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06440" y="6145920"/>
            <a:ext cx="809640" cy="4611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5" name="Tekstiruutu 6"/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7" name="Kuva 10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rcRect l="483" t="1158" r="12689" b="1158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54040" y="1674000"/>
            <a:ext cx="1108656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7200" strike="noStrike" u="none">
                <a:solidFill>
                  <a:srgbClr val="50c9b5"/>
                </a:solidFill>
                <a:uFillTx/>
                <a:latin typeface="Calibri"/>
              </a:rPr>
              <a:t>Muokkaa ots. perustyyl. napsautt.</a:t>
            </a:r>
            <a:endParaRPr b="0" lang="fi-FI" sz="7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39" name="Kuva 12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82680" y="5735520"/>
            <a:ext cx="1389960" cy="7920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0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lt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3240" y="480960"/>
            <a:ext cx="1121112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54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5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3240" y="2043360"/>
            <a:ext cx="11211120" cy="3999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Muokkaa tekstin perustyylejä napsauttamalla</a:t>
            </a:r>
            <a:endParaRPr b="0" lang="fi-FI" sz="2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toinen taso</a:t>
            </a:r>
            <a:endParaRPr b="0" lang="fi-FI" sz="24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20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kolmas taso</a:t>
            </a:r>
            <a:endParaRPr b="0" lang="fi-FI" sz="20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neljäs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1d1a12"/>
              </a:buClr>
              <a:buFont typeface="Arial"/>
              <a:buChar char="•"/>
            </a:pPr>
            <a:r>
              <a:rPr b="0" lang="fi-FI" sz="1800" strike="noStrike" u="none">
                <a:solidFill>
                  <a:schemeClr val="lt2">
                    <a:lumMod val="10000"/>
                  </a:schemeClr>
                </a:solidFill>
                <a:uFillTx/>
                <a:latin typeface="Calibri"/>
              </a:rPr>
              <a:t>viides taso</a:t>
            </a:r>
            <a:endParaRPr b="0" lang="fi-FI" sz="18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  <p:pic>
        <p:nvPicPr>
          <p:cNvPr id="46" name="Kuva 9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0c9b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kstiruutu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11400" y="6354360"/>
            <a:ext cx="4269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914400">
              <a:lnSpc>
                <a:spcPct val="100000"/>
              </a:lnSpc>
            </a:pPr>
            <a:r>
              <a:rPr b="0" lang="fi-FI" sz="1200" strike="noStrike" u="none">
                <a:solidFill>
                  <a:schemeClr val="dk1"/>
                </a:solidFill>
                <a:uFillTx/>
                <a:latin typeface="Calibri"/>
              </a:rPr>
              <a:t>Pohjois-Karjalan hyvinvointialue   |   </a:t>
            </a:r>
            <a:r>
              <a:rPr b="1" lang="fi-FI" sz="1200" strike="noStrike" u="none">
                <a:solidFill>
                  <a:schemeClr val="dk1"/>
                </a:solidFill>
                <a:uFillTx/>
                <a:latin typeface="Calibri"/>
              </a:rPr>
              <a:t>www.siunsote.fi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9040" y="1709640"/>
            <a:ext cx="1122372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Muokkaa ots. perustyyl. napsautt.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51" name="Kuva 9" descr="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50360" y="6200640"/>
            <a:ext cx="763560" cy="403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9040" y="4858200"/>
            <a:ext cx="11223720" cy="1231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Muokkaa tekstin perustyylejä napsauttamalla</a:t>
            </a:r>
            <a:endParaRPr b="0" lang="fi-FI" sz="2400" strike="noStrike" u="none">
              <a:solidFill>
                <a:schemeClr val="lt2">
                  <a:lumMod val="10000"/>
                </a:schemeClr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47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47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47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47.xml"/><Relationship Id="rId4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7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47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" name="Ryhmä 1"/>
          <p:cNvGrpSpPr/>
          <p:nvPr/>
        </p:nvGrpSpPr>
        <p:grpSpPr>
          <a:xfrm>
            <a:off x="177480" y="209880"/>
            <a:ext cx="11992680" cy="6656760"/>
            <a:chOff x="177480" y="209880"/>
            <a:chExt cx="11992680" cy="6656760"/>
          </a:xfrm>
        </p:grpSpPr>
        <p:sp>
          <p:nvSpPr>
            <p:cNvPr id="489" name="Freeform 178"/>
            <p:cNvSpPr/>
            <p:nvPr/>
          </p:nvSpPr>
          <p:spPr>
            <a:xfrm>
              <a:off x="209520" y="15663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0" name="TextBox 69"/>
            <p:cNvSpPr/>
            <p:nvPr/>
          </p:nvSpPr>
          <p:spPr>
            <a:xfrm>
              <a:off x="2456640" y="131508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1" name="Tekstiruutu 177"/>
            <p:cNvSpPr/>
            <p:nvPr/>
          </p:nvSpPr>
          <p:spPr>
            <a:xfrm>
              <a:off x="257220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09/23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2" name="TextBox 69"/>
            <p:cNvSpPr/>
            <p:nvPr/>
          </p:nvSpPr>
          <p:spPr>
            <a:xfrm>
              <a:off x="2456640" y="31881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3" name="TextBox 69"/>
            <p:cNvSpPr/>
            <p:nvPr/>
          </p:nvSpPr>
          <p:spPr>
            <a:xfrm>
              <a:off x="2456640" y="4931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4" name="Tekstiruutu 185"/>
            <p:cNvSpPr/>
            <p:nvPr/>
          </p:nvSpPr>
          <p:spPr>
            <a:xfrm>
              <a:off x="177480" y="20988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5" name="Freeform 178"/>
            <p:cNvSpPr/>
            <p:nvPr/>
          </p:nvSpPr>
          <p:spPr>
            <a:xfrm>
              <a:off x="209520" y="33156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6" name="Freeform 178"/>
            <p:cNvSpPr/>
            <p:nvPr/>
          </p:nvSpPr>
          <p:spPr>
            <a:xfrm>
              <a:off x="209520" y="50590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7" name="TextBox 69"/>
            <p:cNvSpPr/>
            <p:nvPr/>
          </p:nvSpPr>
          <p:spPr>
            <a:xfrm>
              <a:off x="2459520" y="3203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8" name="TextBox 69"/>
            <p:cNvSpPr/>
            <p:nvPr/>
          </p:nvSpPr>
          <p:spPr>
            <a:xfrm>
              <a:off x="2466360" y="50490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9" name="Suorakulmio 192"/>
            <p:cNvSpPr/>
            <p:nvPr/>
          </p:nvSpPr>
          <p:spPr>
            <a:xfrm>
              <a:off x="4623120" y="3308040"/>
              <a:ext cx="2565000" cy="33300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 jatkuu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0" name="Suorakulmio: Pyöristetyt kulmat 195"/>
            <p:cNvSpPr/>
            <p:nvPr/>
          </p:nvSpPr>
          <p:spPr>
            <a:xfrm>
              <a:off x="6352920" y="3915000"/>
              <a:ext cx="2385720" cy="7426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IPC-/IPTN –menetelmien käytön ohjauksen jatkosuunnitelma Tulsotelta Hyke:lle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01" name="Suorakulmio: Pyöristetyt kulmat 196"/>
            <p:cNvSpPr/>
            <p:nvPr/>
          </p:nvSpPr>
          <p:spPr>
            <a:xfrm>
              <a:off x="8237160" y="1444680"/>
              <a:ext cx="297576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Sujuvat palvelut-valmennus alkaa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02" name="Suorakulmio: Pyöristetyt kulmat 199"/>
            <p:cNvSpPr/>
            <p:nvPr/>
          </p:nvSpPr>
          <p:spPr>
            <a:xfrm>
              <a:off x="9964440" y="39502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Tuloskatsaus; menetelmien käyttö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03" name="Suorakulmio: Pyöristetyt kulmat 200"/>
            <p:cNvSpPr/>
            <p:nvPr/>
          </p:nvSpPr>
          <p:spPr>
            <a:xfrm>
              <a:off x="5637960" y="54928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suunnitelman toimenpiteet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04" name="Suorakulmio: Pyöristetyt kulmat 205"/>
            <p:cNvSpPr/>
            <p:nvPr/>
          </p:nvSpPr>
          <p:spPr>
            <a:xfrm>
              <a:off x="6320520" y="2349720"/>
              <a:ext cx="1468440" cy="4888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Palvelukanavien suunnittelu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05" name="Suorakulmio: Pyöristetyt kulmat 206"/>
            <p:cNvSpPr/>
            <p:nvPr/>
          </p:nvSpPr>
          <p:spPr>
            <a:xfrm>
              <a:off x="2466360" y="1428840"/>
              <a:ext cx="3398400" cy="2746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Sähköinen ajanvaraus auki asiakkaille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506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07" name="Kuva 3" descr="Kuva, joka sisältää kohteen teksti, piha-, kuvakaappaus, merkki&#10;&#10;Kuvaus luotu automaattisesti"/>
          <p:cNvPicPr/>
          <p:nvPr/>
        </p:nvPicPr>
        <p:blipFill>
          <a:blip r:embed="rId2"/>
          <a:stretch/>
        </p:blipFill>
        <p:spPr>
          <a:xfrm>
            <a:off x="8834760" y="1803240"/>
            <a:ext cx="1780200" cy="9939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08" name="Suorakulmio: Pyöristetyt kulmat 2"/>
          <p:cNvSpPr/>
          <p:nvPr/>
        </p:nvSpPr>
        <p:spPr>
          <a:xfrm>
            <a:off x="4462200" y="2132280"/>
            <a:ext cx="1812600" cy="2754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Viestintäsuunnitelma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9" name="Suorakulmio: Pyöristetyt kulmat 4"/>
          <p:cNvSpPr/>
          <p:nvPr/>
        </p:nvSpPr>
        <p:spPr>
          <a:xfrm>
            <a:off x="10275480" y="5660640"/>
            <a:ext cx="1291680" cy="349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1219320">
              <a:lnSpc>
                <a:spcPct val="100000"/>
              </a:lnSpc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Rekry suunnitelma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0" name="Suorakulmio: Pyöristetyt kulmat 5"/>
          <p:cNvSpPr/>
          <p:nvPr/>
        </p:nvSpPr>
        <p:spPr>
          <a:xfrm>
            <a:off x="5889600" y="1804320"/>
            <a:ext cx="1812600" cy="2754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Walk in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1" name="Suorakulmio: Pyöristetyt kulmat 6"/>
          <p:cNvSpPr/>
          <p:nvPr/>
        </p:nvSpPr>
        <p:spPr>
          <a:xfrm>
            <a:off x="3430080" y="5564520"/>
            <a:ext cx="1614240" cy="8892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Kuntoutusohjaaja neuvottelut toimialueen kanssa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2" name="Suorakulmio: Pyöristetyt kulmat 7"/>
          <p:cNvSpPr/>
          <p:nvPr/>
        </p:nvSpPr>
        <p:spPr>
          <a:xfrm>
            <a:off x="4540680" y="2512440"/>
            <a:ext cx="1468440" cy="4888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Chat valmistelu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Ryhmä 1"/>
          <p:cNvGrpSpPr/>
          <p:nvPr/>
        </p:nvGrpSpPr>
        <p:grpSpPr>
          <a:xfrm>
            <a:off x="177480" y="254520"/>
            <a:ext cx="12014280" cy="6666840"/>
            <a:chOff x="177480" y="254520"/>
            <a:chExt cx="12014280" cy="6666840"/>
          </a:xfrm>
        </p:grpSpPr>
        <p:sp>
          <p:nvSpPr>
            <p:cNvPr id="514" name="Freeform 178"/>
            <p:cNvSpPr/>
            <p:nvPr/>
          </p:nvSpPr>
          <p:spPr>
            <a:xfrm>
              <a:off x="209520" y="16110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5" name="TextBox 69"/>
            <p:cNvSpPr/>
            <p:nvPr/>
          </p:nvSpPr>
          <p:spPr>
            <a:xfrm>
              <a:off x="2466720" y="137736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6" name="Tekstiruutu 177"/>
            <p:cNvSpPr/>
            <p:nvPr/>
          </p:nvSpPr>
          <p:spPr>
            <a:xfrm>
              <a:off x="2572200" y="100836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10/23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7" name="TextBox 69"/>
            <p:cNvSpPr/>
            <p:nvPr/>
          </p:nvSpPr>
          <p:spPr>
            <a:xfrm>
              <a:off x="2456640" y="32328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8" name="TextBox 69"/>
            <p:cNvSpPr/>
            <p:nvPr/>
          </p:nvSpPr>
          <p:spPr>
            <a:xfrm>
              <a:off x="2456640" y="49762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9" name="Tekstiruutu 185"/>
            <p:cNvSpPr/>
            <p:nvPr/>
          </p:nvSpPr>
          <p:spPr>
            <a:xfrm>
              <a:off x="177480" y="25452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0" name="Freeform 178"/>
            <p:cNvSpPr/>
            <p:nvPr/>
          </p:nvSpPr>
          <p:spPr>
            <a:xfrm>
              <a:off x="209520" y="336024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1" name="Freeform 178"/>
            <p:cNvSpPr/>
            <p:nvPr/>
          </p:nvSpPr>
          <p:spPr>
            <a:xfrm>
              <a:off x="209520" y="510372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2" name="TextBox 69"/>
            <p:cNvSpPr/>
            <p:nvPr/>
          </p:nvSpPr>
          <p:spPr>
            <a:xfrm>
              <a:off x="2487960" y="32734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3" name="TextBox 69"/>
            <p:cNvSpPr/>
            <p:nvPr/>
          </p:nvSpPr>
          <p:spPr>
            <a:xfrm>
              <a:off x="2487960" y="510372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4" name="Suorakulmio: Pyöristetyt kulmat 195"/>
            <p:cNvSpPr/>
            <p:nvPr/>
          </p:nvSpPr>
          <p:spPr>
            <a:xfrm>
              <a:off x="6352920" y="3959640"/>
              <a:ext cx="2385720" cy="7426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IPC-/IPTN –menetelmien käytön ohjauksen jatkosuunnitelman toimeenpano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25" name="Suorakulmio: Pyöristetyt kulmat 196"/>
            <p:cNvSpPr/>
            <p:nvPr/>
          </p:nvSpPr>
          <p:spPr>
            <a:xfrm>
              <a:off x="6688800" y="1549440"/>
              <a:ext cx="3344040" cy="3546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Sujuvat palvelut-valmennus välityöstö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26" name="Suorakulmio: Pyöristetyt kulmat 201"/>
            <p:cNvSpPr/>
            <p:nvPr/>
          </p:nvSpPr>
          <p:spPr>
            <a:xfrm>
              <a:off x="8264520" y="5598360"/>
              <a:ext cx="1517760" cy="70884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Kuntoutusohjaaja aloittaa?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27" name="Suorakulmio: Pyöristetyt kulmat 207"/>
            <p:cNvSpPr/>
            <p:nvPr/>
          </p:nvSpPr>
          <p:spPr>
            <a:xfrm>
              <a:off x="4737240" y="1587960"/>
              <a:ext cx="1354680" cy="401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Tiedottaminen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28" name="Suorakulmio: Pyöristetyt kulmat 208"/>
            <p:cNvSpPr/>
            <p:nvPr/>
          </p:nvSpPr>
          <p:spPr>
            <a:xfrm>
              <a:off x="10157400" y="2047680"/>
              <a:ext cx="160668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Implementointi 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529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0" name="Suorakulmio 21"/>
          <p:cNvSpPr/>
          <p:nvPr/>
        </p:nvSpPr>
        <p:spPr>
          <a:xfrm>
            <a:off x="4590000" y="3420720"/>
            <a:ext cx="2590200" cy="227160"/>
          </a:xfrm>
          <a:prstGeom prst="rect">
            <a:avLst/>
          </a:prstGeom>
          <a:gradFill rotWithShape="0">
            <a:gsLst>
              <a:gs pos="0">
                <a:srgbClr val="a6ecff"/>
              </a:gs>
              <a:gs pos="35000">
                <a:srgbClr val="c0f2ff"/>
              </a:gs>
              <a:gs pos="100000">
                <a:srgbClr val="e6faff"/>
              </a:gs>
            </a:gsLst>
            <a:lin ang="16200000"/>
          </a:gradFill>
          <a:ln w="9525">
            <a:solidFill>
              <a:srgbClr val="23b6cd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600" strike="noStrike" u="none">
                <a:solidFill>
                  <a:srgbClr val="000000"/>
                </a:solidFill>
                <a:uFillTx/>
                <a:latin typeface="Open Sans"/>
              </a:rPr>
              <a:t>IPC-koulutukset jatkuu</a:t>
            </a:r>
            <a:endParaRPr b="0" lang="fi-FI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31" name="Kuva 3" descr="Kuva, joka sisältää kohteen teksti, merkki, vihreä, piha-&#10;&#10;Kuvaus luotu automaattisesti"/>
          <p:cNvPicPr/>
          <p:nvPr/>
        </p:nvPicPr>
        <p:blipFill>
          <a:blip r:embed="rId2"/>
          <a:stretch/>
        </p:blipFill>
        <p:spPr>
          <a:xfrm>
            <a:off x="7545960" y="1928160"/>
            <a:ext cx="1447200" cy="10911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2" name="Suorakulmio: Pyöristetyt kulmat 2"/>
          <p:cNvSpPr/>
          <p:nvPr/>
        </p:nvSpPr>
        <p:spPr>
          <a:xfrm>
            <a:off x="4786560" y="2311560"/>
            <a:ext cx="1566360" cy="4212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Eloisa benchmarking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3" name="Suorakulmio: Pyöristetyt kulmat 4"/>
          <p:cNvSpPr/>
          <p:nvPr/>
        </p:nvSpPr>
        <p:spPr>
          <a:xfrm>
            <a:off x="3121200" y="2229480"/>
            <a:ext cx="1468440" cy="4888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Chat valmistelu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Ryhmä 1"/>
          <p:cNvGrpSpPr/>
          <p:nvPr/>
        </p:nvGrpSpPr>
        <p:grpSpPr>
          <a:xfrm>
            <a:off x="177480" y="160200"/>
            <a:ext cx="12014280" cy="6666840"/>
            <a:chOff x="177480" y="160200"/>
            <a:chExt cx="12014280" cy="6666840"/>
          </a:xfrm>
        </p:grpSpPr>
        <p:sp>
          <p:nvSpPr>
            <p:cNvPr id="535" name="Freeform 178"/>
            <p:cNvSpPr/>
            <p:nvPr/>
          </p:nvSpPr>
          <p:spPr>
            <a:xfrm>
              <a:off x="209520" y="15166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6" name="TextBox 69"/>
            <p:cNvSpPr/>
            <p:nvPr/>
          </p:nvSpPr>
          <p:spPr>
            <a:xfrm>
              <a:off x="2466720" y="128304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7" name="Tekstiruutu 177"/>
            <p:cNvSpPr/>
            <p:nvPr/>
          </p:nvSpPr>
          <p:spPr>
            <a:xfrm>
              <a:off x="2572200" y="91404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11/23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8" name="TextBox 69"/>
            <p:cNvSpPr/>
            <p:nvPr/>
          </p:nvSpPr>
          <p:spPr>
            <a:xfrm>
              <a:off x="2456640" y="31384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9" name="TextBox 69"/>
            <p:cNvSpPr/>
            <p:nvPr/>
          </p:nvSpPr>
          <p:spPr>
            <a:xfrm>
              <a:off x="2456640" y="4881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0" name="Tekstiruutu 185"/>
            <p:cNvSpPr/>
            <p:nvPr/>
          </p:nvSpPr>
          <p:spPr>
            <a:xfrm>
              <a:off x="177480" y="16020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1" name="Freeform 178"/>
            <p:cNvSpPr/>
            <p:nvPr/>
          </p:nvSpPr>
          <p:spPr>
            <a:xfrm>
              <a:off x="209520" y="326592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2" name="Freeform 178"/>
            <p:cNvSpPr/>
            <p:nvPr/>
          </p:nvSpPr>
          <p:spPr>
            <a:xfrm>
              <a:off x="209520" y="50094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3" name="TextBox 69"/>
            <p:cNvSpPr/>
            <p:nvPr/>
          </p:nvSpPr>
          <p:spPr>
            <a:xfrm>
              <a:off x="2459520" y="3153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4" name="TextBox 69"/>
            <p:cNvSpPr/>
            <p:nvPr/>
          </p:nvSpPr>
          <p:spPr>
            <a:xfrm>
              <a:off x="2487960" y="50094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5" name="Suorakulmio: Pyöristetyt kulmat 198"/>
            <p:cNvSpPr/>
            <p:nvPr/>
          </p:nvSpPr>
          <p:spPr>
            <a:xfrm>
              <a:off x="10408680" y="2424960"/>
              <a:ext cx="1468440" cy="3985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000000"/>
                  </a:solidFill>
                  <a:uFillTx/>
                  <a:latin typeface="Open Sans"/>
                </a:rPr>
                <a:t>Työsopimusten jatkot</a:t>
              </a:r>
              <a:endParaRPr b="0" lang="fi-FI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6" name="Suorakulmio: Pyöristetyt kulmat 207"/>
            <p:cNvSpPr/>
            <p:nvPr/>
          </p:nvSpPr>
          <p:spPr>
            <a:xfrm>
              <a:off x="8891640" y="2267280"/>
              <a:ext cx="1354680" cy="401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Tiedottaminen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47" name="Suorakulmio: Pyöristetyt kulmat 208"/>
            <p:cNvSpPr/>
            <p:nvPr/>
          </p:nvSpPr>
          <p:spPr>
            <a:xfrm>
              <a:off x="7967520" y="1648800"/>
              <a:ext cx="2440800" cy="3592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Ensi vuoden toimintasuunnitelma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548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49" name="Suorakulmio: Pyöristetyt kulmat 32"/>
          <p:cNvSpPr/>
          <p:nvPr/>
        </p:nvSpPr>
        <p:spPr>
          <a:xfrm>
            <a:off x="3104640" y="1528200"/>
            <a:ext cx="1636200" cy="55512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a6ecff"/>
              </a:gs>
              <a:gs pos="35000">
                <a:srgbClr val="c0f2ff"/>
              </a:gs>
              <a:gs pos="100000">
                <a:srgbClr val="e6faff"/>
              </a:gs>
            </a:gsLst>
            <a:lin ang="16200000"/>
          </a:gradFill>
          <a:ln w="9525">
            <a:solidFill>
              <a:srgbClr val="23b6cd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000000"/>
                </a:solidFill>
                <a:uFillTx/>
                <a:latin typeface="Open Sans"/>
              </a:rPr>
              <a:t>AK-työn arviointi ja jatkosuunnitelma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0" name="Suorakulmio: Pyöristetyt kulmat 18"/>
          <p:cNvSpPr/>
          <p:nvPr/>
        </p:nvSpPr>
        <p:spPr>
          <a:xfrm>
            <a:off x="6352920" y="3864960"/>
            <a:ext cx="2385720" cy="7426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IPC-/IPTN –menetelmien käytön ohjauksen jatkosuunnitelma toteutus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1" name="Suorakulmio 19"/>
          <p:cNvSpPr/>
          <p:nvPr/>
        </p:nvSpPr>
        <p:spPr>
          <a:xfrm>
            <a:off x="4648320" y="3429000"/>
            <a:ext cx="2590200" cy="227160"/>
          </a:xfrm>
          <a:prstGeom prst="rect">
            <a:avLst/>
          </a:prstGeom>
          <a:gradFill rotWithShape="0">
            <a:gsLst>
              <a:gs pos="0">
                <a:srgbClr val="a6ecff"/>
              </a:gs>
              <a:gs pos="35000">
                <a:srgbClr val="c0f2ff"/>
              </a:gs>
              <a:gs pos="100000">
                <a:srgbClr val="e6faff"/>
              </a:gs>
            </a:gsLst>
            <a:lin ang="16200000"/>
          </a:gradFill>
          <a:ln w="9525">
            <a:solidFill>
              <a:srgbClr val="23b6cd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600" strike="noStrike" u="none">
                <a:solidFill>
                  <a:srgbClr val="000000"/>
                </a:solidFill>
                <a:uFillTx/>
                <a:latin typeface="Open Sans"/>
              </a:rPr>
              <a:t>IPC-koulutukset jatkuu</a:t>
            </a:r>
            <a:endParaRPr b="0" lang="fi-FI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2" name="Suorakulmio: Pyöristetyt kulmat 20"/>
          <p:cNvSpPr/>
          <p:nvPr/>
        </p:nvSpPr>
        <p:spPr>
          <a:xfrm>
            <a:off x="8229960" y="5468040"/>
            <a:ext cx="2440800" cy="3592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Ensi vuoden toimintasuunnitelma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3" name="Suorakulmio: Pyöristetyt kulmat 21"/>
          <p:cNvSpPr/>
          <p:nvPr/>
        </p:nvSpPr>
        <p:spPr>
          <a:xfrm>
            <a:off x="4878720" y="1590120"/>
            <a:ext cx="2975760" cy="3132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34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Sujuvat palvelut -välivalmennus</a:t>
            </a:r>
            <a:endParaRPr b="0" lang="fi-FI" sz="134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54" name="Kuva 22" descr="Kuva, joka sisältää kohteen teksti, merkki, vihreä, piha-&#10;&#10;Kuvaus luotu automaattisesti"/>
          <p:cNvPicPr/>
          <p:nvPr/>
        </p:nvPicPr>
        <p:blipFill>
          <a:blip r:embed="rId2"/>
          <a:stretch/>
        </p:blipFill>
        <p:spPr>
          <a:xfrm>
            <a:off x="5713920" y="1853640"/>
            <a:ext cx="1447200" cy="10911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55" name="Suorakulmio: Pyöristetyt kulmat 2"/>
          <p:cNvSpPr/>
          <p:nvPr/>
        </p:nvSpPr>
        <p:spPr>
          <a:xfrm>
            <a:off x="3827520" y="2338560"/>
            <a:ext cx="1468440" cy="4888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Chat valmistelu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6" name="Ryhmä 1"/>
          <p:cNvGrpSpPr/>
          <p:nvPr/>
        </p:nvGrpSpPr>
        <p:grpSpPr>
          <a:xfrm>
            <a:off x="177480" y="160200"/>
            <a:ext cx="12014280" cy="6666840"/>
            <a:chOff x="177480" y="160200"/>
            <a:chExt cx="12014280" cy="6666840"/>
          </a:xfrm>
        </p:grpSpPr>
        <p:sp>
          <p:nvSpPr>
            <p:cNvPr id="557" name="Freeform 178"/>
            <p:cNvSpPr/>
            <p:nvPr/>
          </p:nvSpPr>
          <p:spPr>
            <a:xfrm>
              <a:off x="209520" y="15166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8" name="TextBox 69"/>
            <p:cNvSpPr/>
            <p:nvPr/>
          </p:nvSpPr>
          <p:spPr>
            <a:xfrm>
              <a:off x="2466720" y="128304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9" name="Tekstiruutu 177"/>
            <p:cNvSpPr/>
            <p:nvPr/>
          </p:nvSpPr>
          <p:spPr>
            <a:xfrm>
              <a:off x="2572200" y="91404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12/23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0" name="TextBox 69"/>
            <p:cNvSpPr/>
            <p:nvPr/>
          </p:nvSpPr>
          <p:spPr>
            <a:xfrm>
              <a:off x="2456640" y="31384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1" name="TextBox 69"/>
            <p:cNvSpPr/>
            <p:nvPr/>
          </p:nvSpPr>
          <p:spPr>
            <a:xfrm>
              <a:off x="2456640" y="4881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2" name="Tekstiruutu 185"/>
            <p:cNvSpPr/>
            <p:nvPr/>
          </p:nvSpPr>
          <p:spPr>
            <a:xfrm>
              <a:off x="177480" y="16020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3" name="Freeform 178"/>
            <p:cNvSpPr/>
            <p:nvPr/>
          </p:nvSpPr>
          <p:spPr>
            <a:xfrm>
              <a:off x="209520" y="326592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4" name="Freeform 178"/>
            <p:cNvSpPr/>
            <p:nvPr/>
          </p:nvSpPr>
          <p:spPr>
            <a:xfrm>
              <a:off x="209520" y="50094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5" name="TextBox 69"/>
            <p:cNvSpPr/>
            <p:nvPr/>
          </p:nvSpPr>
          <p:spPr>
            <a:xfrm>
              <a:off x="2459520" y="3153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6" name="TextBox 69"/>
            <p:cNvSpPr/>
            <p:nvPr/>
          </p:nvSpPr>
          <p:spPr>
            <a:xfrm>
              <a:off x="2487960" y="50094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7" name="Suorakulmio 192"/>
            <p:cNvSpPr/>
            <p:nvPr/>
          </p:nvSpPr>
          <p:spPr>
            <a:xfrm>
              <a:off x="4623120" y="3258360"/>
              <a:ext cx="2590200" cy="22716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 jatkuu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8" name="Suorakulmio: Pyöristetyt kulmat 195"/>
            <p:cNvSpPr/>
            <p:nvPr/>
          </p:nvSpPr>
          <p:spPr>
            <a:xfrm>
              <a:off x="6352920" y="3864960"/>
              <a:ext cx="2385720" cy="7426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IPC-/IPTN –menetelmien käytön ohjauksen jatkosuunnitelma toteutus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69" name="Suorakulmio: Pyöristetyt kulmat 196"/>
            <p:cNvSpPr/>
            <p:nvPr/>
          </p:nvSpPr>
          <p:spPr>
            <a:xfrm>
              <a:off x="4149720" y="1443960"/>
              <a:ext cx="297576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Sujuvat palvelut-valmennuspäivät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70" name="Suorakulmio: Pyöristetyt kulmat 197"/>
            <p:cNvSpPr/>
            <p:nvPr/>
          </p:nvSpPr>
          <p:spPr>
            <a:xfrm>
              <a:off x="10179000" y="1766520"/>
              <a:ext cx="1850040" cy="6285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Tuloskatsaus; mittaustulokset ja tuotokset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71" name="Suorakulmio: Pyöristetyt kulmat 199"/>
            <p:cNvSpPr/>
            <p:nvPr/>
          </p:nvSpPr>
          <p:spPr>
            <a:xfrm>
              <a:off x="9964440" y="390060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Tuloskatsaus; menetelmien käyttö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572" name="Suorakulmio: Pyöristetyt kulmat 208"/>
            <p:cNvSpPr/>
            <p:nvPr/>
          </p:nvSpPr>
          <p:spPr>
            <a:xfrm>
              <a:off x="7545960" y="2001240"/>
              <a:ext cx="160668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Implementointi 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573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4" name="Suorakulmio: Pyöristetyt kulmat 32"/>
          <p:cNvSpPr/>
          <p:nvPr/>
        </p:nvSpPr>
        <p:spPr>
          <a:xfrm>
            <a:off x="10159920" y="5300280"/>
            <a:ext cx="1850040" cy="62856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34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Tuloskatsaus; mittaustulokset ja tuotokset</a:t>
            </a:r>
            <a:endParaRPr b="0" lang="fi-FI" sz="134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75" name="Kuva 3" descr="Kuva, joka sisältää kohteen teksti, piha-, merkki, kuvakaappaus&#10;&#10;Kuvaus luotu automaattisesti"/>
          <p:cNvPicPr/>
          <p:nvPr/>
        </p:nvPicPr>
        <p:blipFill>
          <a:blip r:embed="rId2"/>
          <a:stretch/>
        </p:blipFill>
        <p:spPr>
          <a:xfrm>
            <a:off x="4842720" y="1700640"/>
            <a:ext cx="1414080" cy="9810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6" name="Suorakulmio: Pyöristetyt kulmat 2"/>
          <p:cNvSpPr/>
          <p:nvPr/>
        </p:nvSpPr>
        <p:spPr>
          <a:xfrm>
            <a:off x="6266520" y="5375880"/>
            <a:ext cx="2146320" cy="103392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34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Kuntoutuksen toimintamallin käynnistäminen nuoruusikäisillä</a:t>
            </a:r>
            <a:endParaRPr b="0" lang="fi-FI" sz="134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7" name="Suorakulmio: Pyöristetyt kulmat 4"/>
          <p:cNvSpPr/>
          <p:nvPr/>
        </p:nvSpPr>
        <p:spPr>
          <a:xfrm>
            <a:off x="3230640" y="2221560"/>
            <a:ext cx="1468440" cy="48888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Chat valmistelu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4400" strike="noStrike" u="none">
                <a:solidFill>
                  <a:schemeClr val="dk2"/>
                </a:solidFill>
                <a:uFillTx/>
                <a:latin typeface="Calibri"/>
              </a:rPr>
              <a:t>Malliotsikko</a:t>
            </a:r>
            <a:endParaRPr b="0" lang="fi-FI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7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Asettelumalleissa on kaksi valikoimaa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Peruskäytön pohjat ovat karsitummat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Edistyneen käytön pohjista löytyy lisää vaihtoehtoja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800" strike="noStrike" u="none">
                <a:solidFill>
                  <a:schemeClr val="dk2"/>
                </a:solidFill>
                <a:uFillTx/>
                <a:latin typeface="Calibri"/>
              </a:rPr>
              <a:t>Esityksissä on hyvä muistaa saavutettavuus, mikäli materiaali on menossa verkkoon. Pohjassa on huomioitu saavutettavuus mahdollisimman pitkälle, mutta kuviin, taulukoihin ja kaavioihin tulee tekijän kiinnittää erityistä huomiota. Muista seuraavat:</a:t>
            </a:r>
            <a:endParaRPr b="0" lang="fi-FI" sz="28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Vaihtoehtoinen teksti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Värien käyttö saavutettavasti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3359"/>
              </a:buClr>
              <a:buFont typeface="Arial"/>
              <a:buChar char="•"/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Täyttövärin tukeminen materiaalikuviolla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/>
          </p:cNvSpPr>
          <p:nvPr>
            <p:ph type="title"/>
          </p:nvPr>
        </p:nvSpPr>
        <p:spPr>
          <a:xfrm>
            <a:off x="509040" y="1709640"/>
            <a:ext cx="1122372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6000" strike="noStrike" u="none">
                <a:solidFill>
                  <a:schemeClr val="dk2"/>
                </a:solidFill>
                <a:uFillTx/>
                <a:latin typeface="Calibri"/>
              </a:rPr>
              <a:t>Nostoja tai väliotsikoita voi tehdä tälle pohjalle</a:t>
            </a: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81" name="PlaceHolder 2"/>
          <p:cNvSpPr>
            <a:spLocks noGrp="1"/>
          </p:cNvSpPr>
          <p:nvPr>
            <p:ph/>
          </p:nvPr>
        </p:nvSpPr>
        <p:spPr>
          <a:xfrm>
            <a:off x="509040" y="4858200"/>
            <a:ext cx="11223720" cy="1231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i-FI" sz="2400" strike="noStrike" u="none">
                <a:solidFill>
                  <a:schemeClr val="dk2"/>
                </a:solidFill>
                <a:uFillTx/>
                <a:latin typeface="Calibri"/>
              </a:rPr>
              <a:t>Lisätiedolle on tilaa halutessaan</a:t>
            </a:r>
            <a:endParaRPr b="0" lang="fi-FI" sz="2400" strike="noStrike" u="none">
              <a:solidFill>
                <a:schemeClr val="dk2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PlaceHolder 1"/>
          <p:cNvSpPr>
            <a:spLocks noGrp="1"/>
          </p:cNvSpPr>
          <p:nvPr>
            <p:ph type="title"/>
          </p:nvPr>
        </p:nvSpPr>
        <p:spPr>
          <a:xfrm>
            <a:off x="554040" y="1224360"/>
            <a:ext cx="11086560" cy="408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fi-FI" sz="7200" strike="noStrike" u="none">
                <a:solidFill>
                  <a:srgbClr val="50c9b5"/>
                </a:solidFill>
                <a:uFillTx/>
                <a:latin typeface="Calibri"/>
              </a:rPr>
              <a:t>Esityksen loppuun tärkein asia kertauksena – tai jokin muu mukava ajatus.</a:t>
            </a:r>
            <a:endParaRPr b="0" lang="fi-FI" sz="7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1634400" y="2216160"/>
            <a:ext cx="9143640" cy="210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55000" lnSpcReduction="19999"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fi-FI" sz="4000" strike="noStrike" u="none">
                <a:solidFill>
                  <a:schemeClr val="lt1"/>
                </a:solidFill>
                <a:uFillTx/>
                <a:latin typeface="Calibri"/>
              </a:rPr>
              <a:t>Suomen kestävän kasvun ohjelma 2022-2025</a:t>
            </a:r>
            <a:br>
              <a:rPr sz="4000"/>
            </a:br>
            <a:br>
              <a:rPr sz="6000"/>
            </a:br>
            <a:r>
              <a:rPr b="1" lang="fi-FI" sz="6000" strike="noStrike" u="none">
                <a:solidFill>
                  <a:schemeClr val="lt1"/>
                </a:solidFill>
                <a:uFillTx/>
                <a:latin typeface="Calibri"/>
              </a:rPr>
              <a:t>Hyvinvointia ja kestäviä palveluja Pohjois-Karjalassa</a:t>
            </a:r>
            <a:br>
              <a:rPr sz="6000"/>
            </a:br>
            <a:endParaRPr b="0" lang="fi-FI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317" name="Kuva 4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5158800" y="615816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8" name="Tekstiruutu 2"/>
          <p:cNvSpPr/>
          <p:nvPr/>
        </p:nvSpPr>
        <p:spPr>
          <a:xfrm>
            <a:off x="4191120" y="4016160"/>
            <a:ext cx="4224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1" lang="fi-FI" sz="2400" strike="noStrike" u="none">
                <a:solidFill>
                  <a:srgbClr val="ffffff"/>
                </a:solidFill>
                <a:uFillTx/>
                <a:latin typeface="Calibri"/>
              </a:rPr>
              <a:t>Hyke-nuoret tiekartta</a:t>
            </a:r>
            <a:endParaRPr b="0" lang="fi-FI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Ryhmä 1"/>
          <p:cNvGrpSpPr/>
          <p:nvPr/>
        </p:nvGrpSpPr>
        <p:grpSpPr>
          <a:xfrm>
            <a:off x="88920" y="209880"/>
            <a:ext cx="12013920" cy="6666840"/>
            <a:chOff x="88920" y="209880"/>
            <a:chExt cx="12013920" cy="6666840"/>
          </a:xfrm>
        </p:grpSpPr>
        <p:sp>
          <p:nvSpPr>
            <p:cNvPr id="320" name="Freeform 178"/>
            <p:cNvSpPr/>
            <p:nvPr/>
          </p:nvSpPr>
          <p:spPr>
            <a:xfrm>
              <a:off x="120600" y="15663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1" name="TextBox 69"/>
            <p:cNvSpPr/>
            <p:nvPr/>
          </p:nvSpPr>
          <p:spPr>
            <a:xfrm>
              <a:off x="2378160" y="133272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2" name="Tekstiruutu 177"/>
            <p:cNvSpPr/>
            <p:nvPr/>
          </p:nvSpPr>
          <p:spPr>
            <a:xfrm>
              <a:off x="248364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03/23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3" name="TextBox 69"/>
            <p:cNvSpPr/>
            <p:nvPr/>
          </p:nvSpPr>
          <p:spPr>
            <a:xfrm>
              <a:off x="2368080" y="31881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4" name="TextBox 69"/>
            <p:cNvSpPr/>
            <p:nvPr/>
          </p:nvSpPr>
          <p:spPr>
            <a:xfrm>
              <a:off x="2368080" y="4931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5" name="Tekstiruutu 180"/>
            <p:cNvSpPr/>
            <p:nvPr/>
          </p:nvSpPr>
          <p:spPr>
            <a:xfrm>
              <a:off x="411696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04/23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6" name="Tekstiruutu 181"/>
            <p:cNvSpPr/>
            <p:nvPr/>
          </p:nvSpPr>
          <p:spPr>
            <a:xfrm>
              <a:off x="738360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08/23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7" name="Tekstiruutu 182"/>
            <p:cNvSpPr/>
            <p:nvPr/>
          </p:nvSpPr>
          <p:spPr>
            <a:xfrm>
              <a:off x="8998560" y="945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10/23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8" name="Tekstiruutu 183"/>
            <p:cNvSpPr/>
            <p:nvPr/>
          </p:nvSpPr>
          <p:spPr>
            <a:xfrm>
              <a:off x="10855800" y="9475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12/23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9" name="Tekstiruutu 184"/>
            <p:cNvSpPr/>
            <p:nvPr/>
          </p:nvSpPr>
          <p:spPr>
            <a:xfrm>
              <a:off x="585288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06/23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0" name="Tekstiruutu 185"/>
            <p:cNvSpPr/>
            <p:nvPr/>
          </p:nvSpPr>
          <p:spPr>
            <a:xfrm>
              <a:off x="88920" y="209880"/>
              <a:ext cx="5763960" cy="73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240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 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	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1" name="Freeform 178"/>
            <p:cNvSpPr/>
            <p:nvPr/>
          </p:nvSpPr>
          <p:spPr>
            <a:xfrm>
              <a:off x="120600" y="33156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2" name="Freeform 178"/>
            <p:cNvSpPr/>
            <p:nvPr/>
          </p:nvSpPr>
          <p:spPr>
            <a:xfrm>
              <a:off x="120600" y="50590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3" name="TextBox 69"/>
            <p:cNvSpPr/>
            <p:nvPr/>
          </p:nvSpPr>
          <p:spPr>
            <a:xfrm>
              <a:off x="2370600" y="3203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4" name="TextBox 69"/>
            <p:cNvSpPr/>
            <p:nvPr/>
          </p:nvSpPr>
          <p:spPr>
            <a:xfrm>
              <a:off x="2399040" y="50590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5" name="Suorakulmio: Pyöristetyt kulmat 190"/>
            <p:cNvSpPr/>
            <p:nvPr/>
          </p:nvSpPr>
          <p:spPr>
            <a:xfrm>
              <a:off x="2399040" y="1440000"/>
              <a:ext cx="2042640" cy="5547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000000"/>
                  </a:solidFill>
                  <a:uFillTx/>
                  <a:latin typeface="Open Sans"/>
                </a:rPr>
                <a:t>Asiakaskoordinaattori</a:t>
              </a: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 </a:t>
              </a:r>
              <a:r>
                <a:rPr b="0" lang="fi-FI" sz="1200" strike="noStrike" u="none">
                  <a:solidFill>
                    <a:srgbClr val="000000"/>
                  </a:solidFill>
                  <a:uFillTx/>
                  <a:latin typeface="Open Sans"/>
                </a:rPr>
                <a:t>rekry</a:t>
              </a:r>
              <a:endParaRPr b="0" lang="fi-FI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6" name="Suorakulmio: Pyöristetyt kulmat 191"/>
            <p:cNvSpPr/>
            <p:nvPr/>
          </p:nvSpPr>
          <p:spPr>
            <a:xfrm>
              <a:off x="4497480" y="1406520"/>
              <a:ext cx="2325600" cy="8967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AK-tiimi: Toimintakäytänteiden sopiminen, työnjako,</a:t>
              </a:r>
              <a:r>
                <a:rPr b="0" lang="fi-FI" sz="1400" strike="noStrike" u="none">
                  <a:solidFill>
                    <a:srgbClr val="000000"/>
                  </a:solidFill>
                  <a:uFillTx/>
                  <a:latin typeface="Open Sans"/>
                </a:rPr>
                <a:t> </a:t>
              </a: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jalkautuminen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ATH-tiimin kanssa tiimiytyminen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7" name="Suorakulmio 192"/>
            <p:cNvSpPr/>
            <p:nvPr/>
          </p:nvSpPr>
          <p:spPr>
            <a:xfrm>
              <a:off x="4534200" y="3308040"/>
              <a:ext cx="1872720" cy="28368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8" name="Suorakulmio 193"/>
            <p:cNvSpPr/>
            <p:nvPr/>
          </p:nvSpPr>
          <p:spPr>
            <a:xfrm>
              <a:off x="5390640" y="3663000"/>
              <a:ext cx="2465640" cy="20232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LP-koulutusaikataulut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9" name="Suorakulmio 194"/>
            <p:cNvSpPr/>
            <p:nvPr/>
          </p:nvSpPr>
          <p:spPr>
            <a:xfrm>
              <a:off x="8859600" y="3316320"/>
              <a:ext cx="2298240" cy="27540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Cool Kids-koulutus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0" name="Suorakulmio: Pyöristetyt kulmat 195"/>
            <p:cNvSpPr/>
            <p:nvPr/>
          </p:nvSpPr>
          <p:spPr>
            <a:xfrm>
              <a:off x="6264360" y="3915000"/>
              <a:ext cx="2385720" cy="7426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IPC-/IPTN –menetelmien käytön ohjauksen jatkosuunnitelma Tulsotelta Hyke:lle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1" name="Suorakulmio: Pyöristetyt kulmat 196"/>
            <p:cNvSpPr/>
            <p:nvPr/>
          </p:nvSpPr>
          <p:spPr>
            <a:xfrm>
              <a:off x="8411760" y="1360440"/>
              <a:ext cx="297576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Sujuvat palvelut-valmennus alkaa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2" name="Suorakulmio: Pyöristetyt kulmat 197"/>
            <p:cNvSpPr/>
            <p:nvPr/>
          </p:nvSpPr>
          <p:spPr>
            <a:xfrm>
              <a:off x="10090440" y="1816200"/>
              <a:ext cx="1850040" cy="6285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Tuloskatsaus; mittaustulokset ja tuotokset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3" name="Suorakulmio: Pyöristetyt kulmat 198"/>
            <p:cNvSpPr/>
            <p:nvPr/>
          </p:nvSpPr>
          <p:spPr>
            <a:xfrm>
              <a:off x="10320120" y="2474640"/>
              <a:ext cx="1468440" cy="3985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000000"/>
                  </a:solidFill>
                  <a:uFillTx/>
                  <a:latin typeface="Open Sans"/>
                </a:rPr>
                <a:t>Työsopimusten jatkot</a:t>
              </a:r>
              <a:endParaRPr b="0" lang="fi-FI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4" name="Suorakulmio: Pyöristetyt kulmat 199"/>
            <p:cNvSpPr/>
            <p:nvPr/>
          </p:nvSpPr>
          <p:spPr>
            <a:xfrm>
              <a:off x="9875880" y="39502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Tuloskatsaus; menetelmien käyttö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5" name="Suorakulmio: Pyöristetyt kulmat 200"/>
            <p:cNvSpPr/>
            <p:nvPr/>
          </p:nvSpPr>
          <p:spPr>
            <a:xfrm>
              <a:off x="5549040" y="54928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jatkosuunnitelma Tulsotelta Hyke:lle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6" name="Suorakulmio: Pyöristetyt kulmat 201"/>
            <p:cNvSpPr/>
            <p:nvPr/>
          </p:nvSpPr>
          <p:spPr>
            <a:xfrm>
              <a:off x="7696080" y="5468760"/>
              <a:ext cx="1517760" cy="70884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Rekry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7" name="Suorakulmio: Pyöristetyt kulmat 202"/>
            <p:cNvSpPr/>
            <p:nvPr/>
          </p:nvSpPr>
          <p:spPr>
            <a:xfrm>
              <a:off x="7606080" y="1638000"/>
              <a:ext cx="2325600" cy="26784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Omaolo avoin yhteydenotto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8" name="Suorakulmio: Pyöristetyt kulmat 203"/>
            <p:cNvSpPr/>
            <p:nvPr/>
          </p:nvSpPr>
          <p:spPr>
            <a:xfrm>
              <a:off x="4497480" y="2652840"/>
              <a:ext cx="2525760" cy="2937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Asiakaspolkujen kuvaaminen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49" name="Suorakulmio: Pyöristetyt kulmat 204"/>
            <p:cNvSpPr/>
            <p:nvPr/>
          </p:nvSpPr>
          <p:spPr>
            <a:xfrm>
              <a:off x="5074560" y="2350800"/>
              <a:ext cx="2862720" cy="2937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Asiakaskokemuksen mittaaminen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50" name="Suorakulmio: Pyöristetyt kulmat 205"/>
            <p:cNvSpPr/>
            <p:nvPr/>
          </p:nvSpPr>
          <p:spPr>
            <a:xfrm>
              <a:off x="7431840" y="2596680"/>
              <a:ext cx="1468440" cy="4888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Palvelukanavien suunnittelu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51" name="Suorakulmio: Pyöristetyt kulmat 206"/>
            <p:cNvSpPr/>
            <p:nvPr/>
          </p:nvSpPr>
          <p:spPr>
            <a:xfrm>
              <a:off x="6878520" y="2083680"/>
              <a:ext cx="1812600" cy="275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Viestintäsuunnitelma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52" name="Suorakulmio: Pyöristetyt kulmat 207"/>
            <p:cNvSpPr/>
            <p:nvPr/>
          </p:nvSpPr>
          <p:spPr>
            <a:xfrm>
              <a:off x="8803080" y="2316960"/>
              <a:ext cx="1354680" cy="401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Tiedottaminen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53" name="Suorakulmio: Pyöristetyt kulmat 208"/>
            <p:cNvSpPr/>
            <p:nvPr/>
          </p:nvSpPr>
          <p:spPr>
            <a:xfrm>
              <a:off x="8408880" y="1900800"/>
              <a:ext cx="1606680" cy="3132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Implementointi 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354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55" name="Suorakulmio: Pyöristetyt kulmat 2"/>
          <p:cNvSpPr/>
          <p:nvPr/>
        </p:nvSpPr>
        <p:spPr>
          <a:xfrm>
            <a:off x="7761960" y="2307240"/>
            <a:ext cx="1211400" cy="2754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3x10D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Ryhmä 49"/>
          <p:cNvGrpSpPr/>
          <p:nvPr/>
        </p:nvGrpSpPr>
        <p:grpSpPr>
          <a:xfrm>
            <a:off x="334080" y="77400"/>
            <a:ext cx="11857680" cy="6799320"/>
            <a:chOff x="334080" y="77400"/>
            <a:chExt cx="11857680" cy="6799320"/>
          </a:xfrm>
        </p:grpSpPr>
        <p:sp>
          <p:nvSpPr>
            <p:cNvPr id="357" name="Freeform 178"/>
            <p:cNvSpPr/>
            <p:nvPr/>
          </p:nvSpPr>
          <p:spPr>
            <a:xfrm>
              <a:off x="334080" y="1532880"/>
              <a:ext cx="2125440" cy="1281240"/>
            </a:xfrm>
            <a:custGeom>
              <a:avLst/>
              <a:gdLst>
                <a:gd name="textAreaLeft" fmla="*/ 0 w 2125440"/>
                <a:gd name="textAreaRight" fmla="*/ 2125800 w 2125440"/>
                <a:gd name="textAreaTop" fmla="*/ 0 h 1281240"/>
                <a:gd name="textAreaBottom" fmla="*/ 1281600 h 12812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8" name="TextBox 69"/>
            <p:cNvSpPr/>
            <p:nvPr/>
          </p:nvSpPr>
          <p:spPr>
            <a:xfrm>
              <a:off x="2669040" y="1333440"/>
              <a:ext cx="952272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9" name="TextBox 69"/>
            <p:cNvSpPr/>
            <p:nvPr/>
          </p:nvSpPr>
          <p:spPr>
            <a:xfrm>
              <a:off x="2669040" y="3170520"/>
              <a:ext cx="952272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0" name="TextBox 69"/>
            <p:cNvSpPr/>
            <p:nvPr/>
          </p:nvSpPr>
          <p:spPr>
            <a:xfrm>
              <a:off x="2669040" y="4930560"/>
              <a:ext cx="952272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1" name="Freeform 178"/>
            <p:cNvSpPr/>
            <p:nvPr/>
          </p:nvSpPr>
          <p:spPr>
            <a:xfrm>
              <a:off x="334080" y="3299040"/>
              <a:ext cx="2125440" cy="1281240"/>
            </a:xfrm>
            <a:custGeom>
              <a:avLst/>
              <a:gdLst>
                <a:gd name="textAreaLeft" fmla="*/ 0 w 2125440"/>
                <a:gd name="textAreaRight" fmla="*/ 2125800 w 2125440"/>
                <a:gd name="textAreaTop" fmla="*/ 0 h 1281240"/>
                <a:gd name="textAreaBottom" fmla="*/ 1281600 h 12812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2" name="Freeform 178"/>
            <p:cNvSpPr/>
            <p:nvPr/>
          </p:nvSpPr>
          <p:spPr>
            <a:xfrm>
              <a:off x="334080" y="5059080"/>
              <a:ext cx="2125440" cy="1281240"/>
            </a:xfrm>
            <a:custGeom>
              <a:avLst/>
              <a:gdLst>
                <a:gd name="textAreaLeft" fmla="*/ 0 w 2125440"/>
                <a:gd name="textAreaRight" fmla="*/ 2125800 w 2125440"/>
                <a:gd name="textAreaTop" fmla="*/ 0 h 1281240"/>
                <a:gd name="textAreaBottom" fmla="*/ 1281600 h 12812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3" name="TextBox 69"/>
            <p:cNvSpPr/>
            <p:nvPr/>
          </p:nvSpPr>
          <p:spPr>
            <a:xfrm>
              <a:off x="2669040" y="3184200"/>
              <a:ext cx="952272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4" name="TextBox 69"/>
            <p:cNvSpPr/>
            <p:nvPr/>
          </p:nvSpPr>
          <p:spPr>
            <a:xfrm>
              <a:off x="2669040" y="5059080"/>
              <a:ext cx="952272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5" name="Tekstiruutu 34"/>
            <p:cNvSpPr/>
            <p:nvPr/>
          </p:nvSpPr>
          <p:spPr>
            <a:xfrm>
              <a:off x="2742840" y="756000"/>
              <a:ext cx="13107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01-03/24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6" name="Tekstiruutu 35"/>
            <p:cNvSpPr/>
            <p:nvPr/>
          </p:nvSpPr>
          <p:spPr>
            <a:xfrm>
              <a:off x="5265000" y="784440"/>
              <a:ext cx="13107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04-06/24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7" name="Tekstiruutu 36"/>
            <p:cNvSpPr/>
            <p:nvPr/>
          </p:nvSpPr>
          <p:spPr>
            <a:xfrm>
              <a:off x="7786800" y="820800"/>
              <a:ext cx="13107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07-09/24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8" name="Tekstiruutu 37"/>
            <p:cNvSpPr/>
            <p:nvPr/>
          </p:nvSpPr>
          <p:spPr>
            <a:xfrm>
              <a:off x="10382400" y="820800"/>
              <a:ext cx="13536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10-12/24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9" name="Tekstiruutu 38"/>
            <p:cNvSpPr/>
            <p:nvPr/>
          </p:nvSpPr>
          <p:spPr>
            <a:xfrm>
              <a:off x="334080" y="77400"/>
              <a:ext cx="5737680" cy="73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240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2024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 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	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0" name="Suorakulmio: Pyöristetyt kulmat 39"/>
            <p:cNvSpPr/>
            <p:nvPr/>
          </p:nvSpPr>
          <p:spPr>
            <a:xfrm>
              <a:off x="2776320" y="2189520"/>
              <a:ext cx="1580400" cy="7113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Sujuvat palvelut-valmennus jatkuu ad. 05/24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1" name="Suorakulmio: Pyöristetyt kulmat 40"/>
            <p:cNvSpPr/>
            <p:nvPr/>
          </p:nvSpPr>
          <p:spPr>
            <a:xfrm>
              <a:off x="4353480" y="1456200"/>
              <a:ext cx="2992680" cy="734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Monialaisen/moniammatillisen toimintamallin sujuvoittaminen, käyttöönotto ja laajentaminen koko HVA:lle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2" name="Suorakulmio: Pyöristetyt kulmat 41"/>
            <p:cNvSpPr/>
            <p:nvPr/>
          </p:nvSpPr>
          <p:spPr>
            <a:xfrm>
              <a:off x="4862520" y="2651040"/>
              <a:ext cx="4987080" cy="3772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Digitaaliset ja sähköiset palvelukanavat käytössä</a:t>
              </a:r>
              <a:endParaRPr b="0" lang="fi-FI" sz="16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3" name="Suorakulmio: Pyöristetyt kulmat 42"/>
            <p:cNvSpPr/>
            <p:nvPr/>
          </p:nvSpPr>
          <p:spPr>
            <a:xfrm>
              <a:off x="8231040" y="1479960"/>
              <a:ext cx="3726000" cy="94932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Mittaustulokset, tilastot etc. mm. asiakaskokemukset, työntekijäkokemukset, yhteydenottojen määrä ja jonotilanteet (ESH, Nepsy-valmennus/Nepsy-kuntoutus)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4" name="Suorakulmio: Pyöristetyt kulmat 43"/>
            <p:cNvSpPr/>
            <p:nvPr/>
          </p:nvSpPr>
          <p:spPr>
            <a:xfrm>
              <a:off x="3315240" y="3856680"/>
              <a:ext cx="1489320" cy="7113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Menetelmien käytön tukeminen 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5" name="Suorakulmio: Pyöristetyt kulmat 44"/>
            <p:cNvSpPr/>
            <p:nvPr/>
          </p:nvSpPr>
          <p:spPr>
            <a:xfrm>
              <a:off x="5264640" y="3810600"/>
              <a:ext cx="1616400" cy="4258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Tilastoseuranta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6" name="Suorakulmio: Pyöristetyt kulmat 45"/>
            <p:cNvSpPr/>
            <p:nvPr/>
          </p:nvSpPr>
          <p:spPr>
            <a:xfrm>
              <a:off x="7911000" y="3583800"/>
              <a:ext cx="2072520" cy="7113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Menetelmäkoulutusten jatkosuunnitelmat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7" name="Suorakulmio: Pyöristetyt kulmat 46"/>
            <p:cNvSpPr/>
            <p:nvPr/>
          </p:nvSpPr>
          <p:spPr>
            <a:xfrm>
              <a:off x="3882960" y="5578920"/>
              <a:ext cx="1489320" cy="7113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Toimintamalli käytössä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Jatkuva arviointi 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8" name="Suorakulmio: Pyöristetyt kulmat 47"/>
            <p:cNvSpPr/>
            <p:nvPr/>
          </p:nvSpPr>
          <p:spPr>
            <a:xfrm>
              <a:off x="9239040" y="5210280"/>
              <a:ext cx="2052000" cy="84492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Mittarit ja tulokset, yhteenveto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Jatkosuunnitelma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79" name="Suorakulmio: Pyöristetyt kulmat 48"/>
            <p:cNvSpPr/>
            <p:nvPr/>
          </p:nvSpPr>
          <p:spPr>
            <a:xfrm>
              <a:off x="6606000" y="2196360"/>
              <a:ext cx="1608480" cy="3477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Implementointi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380" name="Kuva 50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Ryhmä 45"/>
          <p:cNvGrpSpPr/>
          <p:nvPr/>
        </p:nvGrpSpPr>
        <p:grpSpPr>
          <a:xfrm>
            <a:off x="384840" y="184320"/>
            <a:ext cx="11654280" cy="6692400"/>
            <a:chOff x="384840" y="184320"/>
            <a:chExt cx="11654280" cy="6692400"/>
          </a:xfrm>
        </p:grpSpPr>
        <p:sp>
          <p:nvSpPr>
            <p:cNvPr id="382" name="Freeform 178"/>
            <p:cNvSpPr/>
            <p:nvPr/>
          </p:nvSpPr>
          <p:spPr>
            <a:xfrm>
              <a:off x="384840" y="1548000"/>
              <a:ext cx="2089080" cy="1275840"/>
            </a:xfrm>
            <a:custGeom>
              <a:avLst/>
              <a:gdLst>
                <a:gd name="textAreaLeft" fmla="*/ 0 w 2089080"/>
                <a:gd name="textAreaRight" fmla="*/ 2089440 w 2089080"/>
                <a:gd name="textAreaTop" fmla="*/ 0 h 1275840"/>
                <a:gd name="textAreaBottom" fmla="*/ 1276200 h 12758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3" name="TextBox 69"/>
            <p:cNvSpPr/>
            <p:nvPr/>
          </p:nvSpPr>
          <p:spPr>
            <a:xfrm>
              <a:off x="2679840" y="1355760"/>
              <a:ext cx="935928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4" name="TextBox 69"/>
            <p:cNvSpPr/>
            <p:nvPr/>
          </p:nvSpPr>
          <p:spPr>
            <a:xfrm>
              <a:off x="2679840" y="3178440"/>
              <a:ext cx="935928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5" name="TextBox 69"/>
            <p:cNvSpPr/>
            <p:nvPr/>
          </p:nvSpPr>
          <p:spPr>
            <a:xfrm>
              <a:off x="2679840" y="4930920"/>
              <a:ext cx="935928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6" name="Freeform 178"/>
            <p:cNvSpPr/>
            <p:nvPr/>
          </p:nvSpPr>
          <p:spPr>
            <a:xfrm>
              <a:off x="384840" y="3306600"/>
              <a:ext cx="2089080" cy="1275840"/>
            </a:xfrm>
            <a:custGeom>
              <a:avLst/>
              <a:gdLst>
                <a:gd name="textAreaLeft" fmla="*/ 0 w 2089080"/>
                <a:gd name="textAreaRight" fmla="*/ 2089440 w 2089080"/>
                <a:gd name="textAreaTop" fmla="*/ 0 h 1275840"/>
                <a:gd name="textAreaBottom" fmla="*/ 1276200 h 12758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7" name="Freeform 178"/>
            <p:cNvSpPr/>
            <p:nvPr/>
          </p:nvSpPr>
          <p:spPr>
            <a:xfrm>
              <a:off x="384840" y="5059080"/>
              <a:ext cx="2089080" cy="1275840"/>
            </a:xfrm>
            <a:custGeom>
              <a:avLst/>
              <a:gdLst>
                <a:gd name="textAreaLeft" fmla="*/ 0 w 2089080"/>
                <a:gd name="textAreaRight" fmla="*/ 2089440 w 2089080"/>
                <a:gd name="textAreaTop" fmla="*/ 0 h 1275840"/>
                <a:gd name="textAreaBottom" fmla="*/ 1276200 h 127584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8" name="TextBox 69"/>
            <p:cNvSpPr/>
            <p:nvPr/>
          </p:nvSpPr>
          <p:spPr>
            <a:xfrm>
              <a:off x="2679840" y="3192120"/>
              <a:ext cx="935928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9" name="TextBox 69"/>
            <p:cNvSpPr/>
            <p:nvPr/>
          </p:nvSpPr>
          <p:spPr>
            <a:xfrm>
              <a:off x="2679840" y="5059080"/>
              <a:ext cx="935928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0" name="Tekstiruutu 32"/>
            <p:cNvSpPr/>
            <p:nvPr/>
          </p:nvSpPr>
          <p:spPr>
            <a:xfrm>
              <a:off x="384840" y="184320"/>
              <a:ext cx="5761440" cy="73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240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2025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 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	</a:t>
              </a: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1" name="Tekstiruutu 33"/>
            <p:cNvSpPr/>
            <p:nvPr/>
          </p:nvSpPr>
          <p:spPr>
            <a:xfrm>
              <a:off x="2679840" y="961920"/>
              <a:ext cx="16632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01-03/25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2" name="Tekstiruutu 34"/>
            <p:cNvSpPr/>
            <p:nvPr/>
          </p:nvSpPr>
          <p:spPr>
            <a:xfrm>
              <a:off x="6869160" y="961920"/>
              <a:ext cx="14616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04-06/25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3" name="Suorakulmio: Pyöristetyt kulmat 35"/>
            <p:cNvSpPr/>
            <p:nvPr/>
          </p:nvSpPr>
          <p:spPr>
            <a:xfrm>
              <a:off x="2861280" y="1575000"/>
              <a:ext cx="1838160" cy="694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Osana Digisotekeskusta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Käytössä koko HVA:lla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4" name="Suorakulmio: Pyöristetyt kulmat 36"/>
            <p:cNvSpPr/>
            <p:nvPr/>
          </p:nvSpPr>
          <p:spPr>
            <a:xfrm>
              <a:off x="3011760" y="2415600"/>
              <a:ext cx="1599480" cy="487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Jatkuva palautteen kysyminen ja mittarit käytössä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5" name="Suorakulmio: Pyöristetyt kulmat 37"/>
            <p:cNvSpPr/>
            <p:nvPr/>
          </p:nvSpPr>
          <p:spPr>
            <a:xfrm>
              <a:off x="5041080" y="2185920"/>
              <a:ext cx="1599480" cy="487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Loppuraportit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6" name="Suorakulmio: Pyöristetyt kulmat 38"/>
            <p:cNvSpPr/>
            <p:nvPr/>
          </p:nvSpPr>
          <p:spPr>
            <a:xfrm>
              <a:off x="2997360" y="3306600"/>
              <a:ext cx="1613880" cy="5436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Jatkuva kouluttaminen (verkossa?)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7" name="Suorakulmio: Pyöristetyt kulmat 39"/>
            <p:cNvSpPr/>
            <p:nvPr/>
          </p:nvSpPr>
          <p:spPr>
            <a:xfrm>
              <a:off x="4967280" y="3299760"/>
              <a:ext cx="1931400" cy="608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Menetelmät aktiivisessa käytössä koko HVA:lla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8" name="Suorakulmio: Pyöristetyt kulmat 40"/>
            <p:cNvSpPr/>
            <p:nvPr/>
          </p:nvSpPr>
          <p:spPr>
            <a:xfrm>
              <a:off x="3011760" y="3908880"/>
              <a:ext cx="1902600" cy="6930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Useampi menetelmäkouluttaja HVA:lla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399" name="Suorakulmio: Pyöristetyt kulmat 41"/>
            <p:cNvSpPr/>
            <p:nvPr/>
          </p:nvSpPr>
          <p:spPr>
            <a:xfrm>
              <a:off x="7104240" y="3785760"/>
              <a:ext cx="1902600" cy="6084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Toimintasuunnitelma seuraaville vuosille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00" name="Suorakulmio: Pyöristetyt kulmat 42"/>
            <p:cNvSpPr/>
            <p:nvPr/>
          </p:nvSpPr>
          <p:spPr>
            <a:xfrm>
              <a:off x="2861280" y="5453280"/>
              <a:ext cx="1838160" cy="8200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Toimintamalli implementoitu osaksi HVA:n pysyviä rakenteita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01" name="Suorakulmio: Pyöristetyt kulmat 43"/>
            <p:cNvSpPr/>
            <p:nvPr/>
          </p:nvSpPr>
          <p:spPr>
            <a:xfrm>
              <a:off x="4802400" y="5484960"/>
              <a:ext cx="1712520" cy="6490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Tulosten seuranta on järjestelmällistä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02" name="Suorakulmio: Pyöristetyt kulmat 44"/>
            <p:cNvSpPr/>
            <p:nvPr/>
          </p:nvSpPr>
          <p:spPr>
            <a:xfrm>
              <a:off x="5080680" y="3997080"/>
              <a:ext cx="1902600" cy="5526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Menetelmien käyttöä seurataan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403" name="Kuva 46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Ryhmä 1"/>
          <p:cNvGrpSpPr/>
          <p:nvPr/>
        </p:nvGrpSpPr>
        <p:grpSpPr>
          <a:xfrm>
            <a:off x="177480" y="160200"/>
            <a:ext cx="12014280" cy="6666840"/>
            <a:chOff x="177480" y="160200"/>
            <a:chExt cx="12014280" cy="6666840"/>
          </a:xfrm>
        </p:grpSpPr>
        <p:sp>
          <p:nvSpPr>
            <p:cNvPr id="405" name="Freeform 178"/>
            <p:cNvSpPr/>
            <p:nvPr/>
          </p:nvSpPr>
          <p:spPr>
            <a:xfrm>
              <a:off x="209520" y="15166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6" name="TextBox 69"/>
            <p:cNvSpPr/>
            <p:nvPr/>
          </p:nvSpPr>
          <p:spPr>
            <a:xfrm>
              <a:off x="2466720" y="128304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7" name="Tekstiruutu 177"/>
            <p:cNvSpPr/>
            <p:nvPr/>
          </p:nvSpPr>
          <p:spPr>
            <a:xfrm>
              <a:off x="2572200" y="91404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04/23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8" name="TextBox 69"/>
            <p:cNvSpPr/>
            <p:nvPr/>
          </p:nvSpPr>
          <p:spPr>
            <a:xfrm>
              <a:off x="2456640" y="31384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9" name="TextBox 69"/>
            <p:cNvSpPr/>
            <p:nvPr/>
          </p:nvSpPr>
          <p:spPr>
            <a:xfrm>
              <a:off x="2456640" y="4881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0" name="Tekstiruutu 185"/>
            <p:cNvSpPr/>
            <p:nvPr/>
          </p:nvSpPr>
          <p:spPr>
            <a:xfrm>
              <a:off x="177480" y="16020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1" name="Freeform 178"/>
            <p:cNvSpPr/>
            <p:nvPr/>
          </p:nvSpPr>
          <p:spPr>
            <a:xfrm>
              <a:off x="209520" y="326592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2" name="Freeform 178"/>
            <p:cNvSpPr/>
            <p:nvPr/>
          </p:nvSpPr>
          <p:spPr>
            <a:xfrm>
              <a:off x="209520" y="50094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3" name="TextBox 69"/>
            <p:cNvSpPr/>
            <p:nvPr/>
          </p:nvSpPr>
          <p:spPr>
            <a:xfrm>
              <a:off x="2459520" y="31539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4" name="TextBox 69"/>
            <p:cNvSpPr/>
            <p:nvPr/>
          </p:nvSpPr>
          <p:spPr>
            <a:xfrm>
              <a:off x="2487960" y="50094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5" name="Suorakulmio: Pyöristetyt kulmat 191"/>
            <p:cNvSpPr/>
            <p:nvPr/>
          </p:nvSpPr>
          <p:spPr>
            <a:xfrm>
              <a:off x="2545560" y="1331640"/>
              <a:ext cx="2325600" cy="8967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AK-tiimi: Toimintakäytänteiden sopiminen, työnjako,</a:t>
              </a:r>
              <a:r>
                <a:rPr b="0" lang="fi-FI" sz="1400" strike="noStrike" u="none">
                  <a:solidFill>
                    <a:srgbClr val="000000"/>
                  </a:solidFill>
                  <a:uFillTx/>
                  <a:latin typeface="Open Sans"/>
                </a:rPr>
                <a:t> </a:t>
              </a: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jalkautuminen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ATH-tiimin kanssa tiimiytyminen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6" name="Suorakulmio 192"/>
            <p:cNvSpPr/>
            <p:nvPr/>
          </p:nvSpPr>
          <p:spPr>
            <a:xfrm>
              <a:off x="5395680" y="3265920"/>
              <a:ext cx="3309840" cy="47520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 asiakaskoordinaattoreille alkaa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7" name="Suorakulmio: Pyöristetyt kulmat 200"/>
            <p:cNvSpPr/>
            <p:nvPr/>
          </p:nvSpPr>
          <p:spPr>
            <a:xfrm>
              <a:off x="5637960" y="544320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jatkosuunnitelma aikataulutus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18" name="Suorakulmio: Pyöristetyt kulmat 202"/>
            <p:cNvSpPr/>
            <p:nvPr/>
          </p:nvSpPr>
          <p:spPr>
            <a:xfrm>
              <a:off x="6305400" y="1378800"/>
              <a:ext cx="2400120" cy="51732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Omaolo avoin yhteydenotto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kriteerit + muu taustatyö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19" name="Suorakulmio: Pyöristetyt kulmat 203"/>
            <p:cNvSpPr/>
            <p:nvPr/>
          </p:nvSpPr>
          <p:spPr>
            <a:xfrm>
              <a:off x="5925960" y="1933920"/>
              <a:ext cx="2525760" cy="29376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Asiakaspolkujen kuvaaminen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20" name="Suorakulmio: Pyöristetyt kulmat 204"/>
            <p:cNvSpPr/>
            <p:nvPr/>
          </p:nvSpPr>
          <p:spPr>
            <a:xfrm>
              <a:off x="8247600" y="2325960"/>
              <a:ext cx="3171600" cy="51552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Asiakaskokemuksen mittaaminen, suunnitelma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421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22" name="Suorakulmio: Pyöristetyt kulmat 37"/>
          <p:cNvSpPr/>
          <p:nvPr/>
        </p:nvSpPr>
        <p:spPr>
          <a:xfrm>
            <a:off x="8739720" y="1933920"/>
            <a:ext cx="2525760" cy="29376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Kehittämistiimin kokoaminen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3" name="Ryhmä 1"/>
          <p:cNvGrpSpPr/>
          <p:nvPr/>
        </p:nvGrpSpPr>
        <p:grpSpPr>
          <a:xfrm>
            <a:off x="156600" y="209880"/>
            <a:ext cx="12013920" cy="6667200"/>
            <a:chOff x="156600" y="209880"/>
            <a:chExt cx="12013920" cy="6667200"/>
          </a:xfrm>
        </p:grpSpPr>
        <p:sp>
          <p:nvSpPr>
            <p:cNvPr id="424" name="Freeform 178"/>
            <p:cNvSpPr/>
            <p:nvPr/>
          </p:nvSpPr>
          <p:spPr>
            <a:xfrm>
              <a:off x="188280" y="15663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5" name="TextBox 69"/>
            <p:cNvSpPr/>
            <p:nvPr/>
          </p:nvSpPr>
          <p:spPr>
            <a:xfrm>
              <a:off x="2434320" y="129096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6" name="Tekstiruutu 177"/>
            <p:cNvSpPr/>
            <p:nvPr/>
          </p:nvSpPr>
          <p:spPr>
            <a:xfrm>
              <a:off x="255132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05/23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7" name="TextBox 69"/>
            <p:cNvSpPr/>
            <p:nvPr/>
          </p:nvSpPr>
          <p:spPr>
            <a:xfrm>
              <a:off x="2435760" y="318852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8" name="TextBox 69"/>
            <p:cNvSpPr/>
            <p:nvPr/>
          </p:nvSpPr>
          <p:spPr>
            <a:xfrm>
              <a:off x="2435760" y="493200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9" name="Tekstiruutu 185"/>
            <p:cNvSpPr/>
            <p:nvPr/>
          </p:nvSpPr>
          <p:spPr>
            <a:xfrm>
              <a:off x="156600" y="20988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0" name="Freeform 178"/>
            <p:cNvSpPr/>
            <p:nvPr/>
          </p:nvSpPr>
          <p:spPr>
            <a:xfrm>
              <a:off x="188280" y="33159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1" name="Freeform 178"/>
            <p:cNvSpPr/>
            <p:nvPr/>
          </p:nvSpPr>
          <p:spPr>
            <a:xfrm>
              <a:off x="188280" y="505944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2" name="TextBox 69"/>
            <p:cNvSpPr/>
            <p:nvPr/>
          </p:nvSpPr>
          <p:spPr>
            <a:xfrm>
              <a:off x="2438280" y="3203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3" name="TextBox 69"/>
            <p:cNvSpPr/>
            <p:nvPr/>
          </p:nvSpPr>
          <p:spPr>
            <a:xfrm>
              <a:off x="2466720" y="50594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4" name="Suorakulmio: Pyöristetyt kulmat 191"/>
            <p:cNvSpPr/>
            <p:nvPr/>
          </p:nvSpPr>
          <p:spPr>
            <a:xfrm>
              <a:off x="2478960" y="1375200"/>
              <a:ext cx="2325600" cy="8967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AK-tiimi: Toimintakäytänteiden sopiminen, työnjako,</a:t>
              </a:r>
              <a:r>
                <a:rPr b="0" lang="fi-FI" sz="1400" strike="noStrike" u="none">
                  <a:solidFill>
                    <a:srgbClr val="000000"/>
                  </a:solidFill>
                  <a:uFillTx/>
                  <a:latin typeface="Open Sans"/>
                </a:rPr>
                <a:t> </a:t>
              </a: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jalkautuminen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070" strike="noStrike" u="none">
                  <a:solidFill>
                    <a:srgbClr val="000000"/>
                  </a:solidFill>
                  <a:uFillTx/>
                  <a:latin typeface="Open Sans"/>
                </a:rPr>
                <a:t>ATH-tiimin kanssa tiimiytyminen</a:t>
              </a:r>
              <a:endParaRPr b="0" lang="fi-FI" sz="10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5" name="Suorakulmio 192"/>
            <p:cNvSpPr/>
            <p:nvPr/>
          </p:nvSpPr>
          <p:spPr>
            <a:xfrm>
              <a:off x="4601880" y="3308040"/>
              <a:ext cx="1872720" cy="28368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6" name="Suorakulmio 193"/>
            <p:cNvSpPr/>
            <p:nvPr/>
          </p:nvSpPr>
          <p:spPr>
            <a:xfrm>
              <a:off x="6649200" y="3645360"/>
              <a:ext cx="2465640" cy="20232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LP-koulutusaikataulut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7" name="Suorakulmio 194"/>
            <p:cNvSpPr/>
            <p:nvPr/>
          </p:nvSpPr>
          <p:spPr>
            <a:xfrm>
              <a:off x="9334080" y="3345480"/>
              <a:ext cx="2586960" cy="47520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Cool Kids-koulutus syksylle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8" name="Suorakulmio: Pyöristetyt kulmat 200"/>
            <p:cNvSpPr/>
            <p:nvPr/>
          </p:nvSpPr>
          <p:spPr>
            <a:xfrm>
              <a:off x="5617080" y="54928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jatkosuunnitelma Tulsotelta Hyke:lle</a:t>
              </a:r>
              <a:endParaRPr b="0" lang="fi-FI" sz="134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39" name="Suorakulmio: Pyöristetyt kulmat 202"/>
            <p:cNvSpPr/>
            <p:nvPr/>
          </p:nvSpPr>
          <p:spPr>
            <a:xfrm>
              <a:off x="5486400" y="1411200"/>
              <a:ext cx="2325600" cy="26784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Omaolo avoin yhteydenotto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40" name="Suorakulmio: Pyöristetyt kulmat 203"/>
            <p:cNvSpPr/>
            <p:nvPr/>
          </p:nvSpPr>
          <p:spPr>
            <a:xfrm>
              <a:off x="2663280" y="2684880"/>
              <a:ext cx="3978360" cy="3268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Asiakaspolkujen kuvaaminen jatkuu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41" name="Suorakulmio: Pyöristetyt kulmat 204"/>
            <p:cNvSpPr/>
            <p:nvPr/>
          </p:nvSpPr>
          <p:spPr>
            <a:xfrm>
              <a:off x="4509720" y="2327040"/>
              <a:ext cx="3892320" cy="2512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Asiakaskokemuksen mittaaminen, toimenpiteet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42" name="Suorakulmio: Pyöristetyt kulmat 205"/>
            <p:cNvSpPr/>
            <p:nvPr/>
          </p:nvSpPr>
          <p:spPr>
            <a:xfrm>
              <a:off x="8710920" y="2498400"/>
              <a:ext cx="1468440" cy="488880"/>
            </a:xfrm>
            <a:prstGeom prst="roundRect">
              <a:avLst>
                <a:gd name="adj" fmla="val 16667"/>
              </a:avLst>
            </a:prstGeom>
            <a:solidFill>
              <a:srgbClr val="077e9e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Palvelukanavien suunnittelu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443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44" name="Suorakulmio: Pyöristetyt kulmat 32"/>
          <p:cNvSpPr/>
          <p:nvPr/>
        </p:nvSpPr>
        <p:spPr>
          <a:xfrm>
            <a:off x="4884480" y="1846800"/>
            <a:ext cx="3581640" cy="36684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Sujuvat palvelut –valmennus info – suunnitelman teko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5" name="Suorakulmio: Pyöristetyt kulmat 33"/>
          <p:cNvSpPr/>
          <p:nvPr/>
        </p:nvSpPr>
        <p:spPr>
          <a:xfrm>
            <a:off x="8151480" y="5479560"/>
            <a:ext cx="2064240" cy="631800"/>
          </a:xfrm>
          <a:prstGeom prst="roundRect">
            <a:avLst>
              <a:gd name="adj" fmla="val 16667"/>
            </a:avLst>
          </a:prstGeom>
          <a:solidFill>
            <a:srgbClr val="077e9e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34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ESH-yhteistyön käynnistäminen</a:t>
            </a:r>
            <a:endParaRPr b="0" lang="fi-FI" sz="134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Ryhmä 1"/>
          <p:cNvGrpSpPr/>
          <p:nvPr/>
        </p:nvGrpSpPr>
        <p:grpSpPr>
          <a:xfrm>
            <a:off x="177480" y="294480"/>
            <a:ext cx="12014280" cy="6666840"/>
            <a:chOff x="177480" y="294480"/>
            <a:chExt cx="12014280" cy="6666840"/>
          </a:xfrm>
        </p:grpSpPr>
        <p:sp>
          <p:nvSpPr>
            <p:cNvPr id="447" name="Freeform 178"/>
            <p:cNvSpPr/>
            <p:nvPr/>
          </p:nvSpPr>
          <p:spPr>
            <a:xfrm>
              <a:off x="209520" y="16509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8" name="TextBox 69"/>
            <p:cNvSpPr/>
            <p:nvPr/>
          </p:nvSpPr>
          <p:spPr>
            <a:xfrm>
              <a:off x="2456640" y="135504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9" name="Tekstiruutu 177"/>
            <p:cNvSpPr/>
            <p:nvPr/>
          </p:nvSpPr>
          <p:spPr>
            <a:xfrm>
              <a:off x="2572200" y="10483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06/23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0" name="TextBox 69"/>
            <p:cNvSpPr/>
            <p:nvPr/>
          </p:nvSpPr>
          <p:spPr>
            <a:xfrm>
              <a:off x="2456640" y="32727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1" name="TextBox 69"/>
            <p:cNvSpPr/>
            <p:nvPr/>
          </p:nvSpPr>
          <p:spPr>
            <a:xfrm>
              <a:off x="2456640" y="50162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2" name="Tekstiruutu 185"/>
            <p:cNvSpPr/>
            <p:nvPr/>
          </p:nvSpPr>
          <p:spPr>
            <a:xfrm>
              <a:off x="177480" y="29448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3" name="Freeform 178"/>
            <p:cNvSpPr/>
            <p:nvPr/>
          </p:nvSpPr>
          <p:spPr>
            <a:xfrm>
              <a:off x="209520" y="34002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4" name="Freeform 178"/>
            <p:cNvSpPr/>
            <p:nvPr/>
          </p:nvSpPr>
          <p:spPr>
            <a:xfrm>
              <a:off x="209520" y="51436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5" name="TextBox 69"/>
            <p:cNvSpPr/>
            <p:nvPr/>
          </p:nvSpPr>
          <p:spPr>
            <a:xfrm>
              <a:off x="2459520" y="32882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6" name="TextBox 69"/>
            <p:cNvSpPr/>
            <p:nvPr/>
          </p:nvSpPr>
          <p:spPr>
            <a:xfrm>
              <a:off x="2487960" y="51436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7" name="Suorakulmio 192"/>
            <p:cNvSpPr/>
            <p:nvPr/>
          </p:nvSpPr>
          <p:spPr>
            <a:xfrm>
              <a:off x="4623120" y="3392640"/>
              <a:ext cx="2770560" cy="25056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 jatkuu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8" name="Suorakulmio: Pyöristetyt kulmat 200"/>
            <p:cNvSpPr/>
            <p:nvPr/>
          </p:nvSpPr>
          <p:spPr>
            <a:xfrm>
              <a:off x="5637960" y="5577480"/>
              <a:ext cx="2064240" cy="6318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jatkosuunnitelma Tulsotelta Hyke:lle</a:t>
              </a:r>
              <a:endParaRPr b="0" lang="fi-FI" sz="134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9" name="Suorakulmio: Pyöristetyt kulmat 202"/>
            <p:cNvSpPr/>
            <p:nvPr/>
          </p:nvSpPr>
          <p:spPr>
            <a:xfrm>
              <a:off x="2572200" y="1538640"/>
              <a:ext cx="3167640" cy="36108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3x10 D valmistelu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60" name="Suorakulmio: Pyöristetyt kulmat 203"/>
            <p:cNvSpPr/>
            <p:nvPr/>
          </p:nvSpPr>
          <p:spPr>
            <a:xfrm>
              <a:off x="4150440" y="2737440"/>
              <a:ext cx="2961360" cy="21960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Asiakaspolkujen kuvaaminen jatkuu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61" name="Suorakulmio: Pyöristetyt kulmat 204"/>
            <p:cNvSpPr/>
            <p:nvPr/>
          </p:nvSpPr>
          <p:spPr>
            <a:xfrm>
              <a:off x="3862800" y="1934640"/>
              <a:ext cx="2961360" cy="40140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Asiakaskokemuksen mittaaminen, toimenpiteet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  <p:sp>
          <p:nvSpPr>
            <p:cNvPr id="462" name="Suorakulmio: Pyöristetyt kulmat 205"/>
            <p:cNvSpPr/>
            <p:nvPr/>
          </p:nvSpPr>
          <p:spPr>
            <a:xfrm>
              <a:off x="7422840" y="2542680"/>
              <a:ext cx="1468440" cy="48888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Palvelukanavien suunnittelu</a:t>
              </a:r>
              <a:endParaRPr b="0" lang="fi-FI" sz="1200" strike="noStrike" u="none">
                <a:solidFill>
                  <a:srgbClr val="ffffff"/>
                </a:solidFill>
                <a:uFillTx/>
                <a:latin typeface="Arial"/>
              </a:endParaRPr>
            </a:p>
          </p:txBody>
        </p:sp>
      </p:grpSp>
      <p:pic>
        <p:nvPicPr>
          <p:cNvPr id="463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64" name="Suorakulmio: Pyöristetyt kulmat 32"/>
          <p:cNvSpPr/>
          <p:nvPr/>
        </p:nvSpPr>
        <p:spPr>
          <a:xfrm>
            <a:off x="3278880" y="5500080"/>
            <a:ext cx="2156400" cy="9594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34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Kuntoutuksen koordinaatioryhmä yhteistyön käynnistäminen</a:t>
            </a:r>
            <a:endParaRPr b="0" lang="fi-FI" sz="134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5" name="Suorakulmio: Pyöristetyt kulmat 3"/>
          <p:cNvSpPr/>
          <p:nvPr/>
        </p:nvSpPr>
        <p:spPr>
          <a:xfrm>
            <a:off x="9508320" y="1715040"/>
            <a:ext cx="1982880" cy="34704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1219320">
              <a:lnSpc>
                <a:spcPct val="100000"/>
              </a:lnSpc>
            </a:pPr>
            <a:r>
              <a:rPr b="0" lang="fi-FI" sz="1200" strike="noStrike" u="none">
                <a:solidFill>
                  <a:schemeClr val="lt1"/>
                </a:solidFill>
                <a:uFillTx/>
                <a:latin typeface="Open Sans"/>
                <a:ea typeface="Open Sans"/>
              </a:rPr>
              <a:t>Ajankäytön</a:t>
            </a: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 suunnitelma / Askot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6" name="Suorakulmio: Pyöristetyt kulmat 2"/>
          <p:cNvSpPr/>
          <p:nvPr/>
        </p:nvSpPr>
        <p:spPr>
          <a:xfrm>
            <a:off x="2558160" y="2377080"/>
            <a:ext cx="3167640" cy="36108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Sähköinen ajanvaraus Askoille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7" name="Ryhmä 1"/>
          <p:cNvGrpSpPr/>
          <p:nvPr/>
        </p:nvGrpSpPr>
        <p:grpSpPr>
          <a:xfrm>
            <a:off x="213120" y="209880"/>
            <a:ext cx="12014280" cy="6666840"/>
            <a:chOff x="213120" y="209880"/>
            <a:chExt cx="12014280" cy="6666840"/>
          </a:xfrm>
        </p:grpSpPr>
        <p:sp>
          <p:nvSpPr>
            <p:cNvPr id="468" name="Freeform 178"/>
            <p:cNvSpPr/>
            <p:nvPr/>
          </p:nvSpPr>
          <p:spPr>
            <a:xfrm>
              <a:off x="245160" y="156636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Asiakas-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Koordinaattori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-toimintamalli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69" name="TextBox 69"/>
            <p:cNvSpPr/>
            <p:nvPr/>
          </p:nvSpPr>
          <p:spPr>
            <a:xfrm>
              <a:off x="2502360" y="1332720"/>
              <a:ext cx="9705240" cy="14720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0" name="Tekstiruutu 177"/>
            <p:cNvSpPr/>
            <p:nvPr/>
          </p:nvSpPr>
          <p:spPr>
            <a:xfrm>
              <a:off x="2607840" y="963720"/>
              <a:ext cx="101700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08/23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1" name="TextBox 69"/>
            <p:cNvSpPr/>
            <p:nvPr/>
          </p:nvSpPr>
          <p:spPr>
            <a:xfrm>
              <a:off x="2492280" y="318816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2" name="TextBox 69"/>
            <p:cNvSpPr/>
            <p:nvPr/>
          </p:nvSpPr>
          <p:spPr>
            <a:xfrm>
              <a:off x="2492280" y="4931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3" name="Tekstiruutu 185"/>
            <p:cNvSpPr/>
            <p:nvPr/>
          </p:nvSpPr>
          <p:spPr>
            <a:xfrm>
              <a:off x="213120" y="209880"/>
              <a:ext cx="5562360" cy="37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1" lang="fi-FI" sz="1870" strike="noStrike" u="none">
                  <a:solidFill>
                    <a:srgbClr val="000000"/>
                  </a:solidFill>
                  <a:uFillTx/>
                  <a:latin typeface="Open Sans"/>
                  <a:ea typeface="Open Sans"/>
                </a:rPr>
                <a:t>2023 Investointi 1/Nuorten mielenterveys</a:t>
              </a: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4" name="Freeform 178"/>
            <p:cNvSpPr/>
            <p:nvPr/>
          </p:nvSpPr>
          <p:spPr>
            <a:xfrm>
              <a:off x="245160" y="331560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Psykosos.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menetelmien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tukeminen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5" name="Freeform 178"/>
            <p:cNvSpPr/>
            <p:nvPr/>
          </p:nvSpPr>
          <p:spPr>
            <a:xfrm>
              <a:off x="245160" y="5059080"/>
              <a:ext cx="2166120" cy="1276200"/>
            </a:xfrm>
            <a:custGeom>
              <a:avLst/>
              <a:gdLst>
                <a:gd name="textAreaLeft" fmla="*/ 0 w 2166120"/>
                <a:gd name="textAreaRight" fmla="*/ 2166480 w 2166120"/>
                <a:gd name="textAreaTop" fmla="*/ 0 h 1276200"/>
                <a:gd name="textAreaBottom" fmla="*/ 1276560 h 1276200"/>
              </a:gdLst>
              <a:ahLst/>
              <a:rect l="textAreaLeft" t="textAreaTop" r="textAreaRight" b="textAreaBottom"/>
              <a:pathLst>
                <a:path w="2672" h="1126">
                  <a:moveTo>
                    <a:pt x="2365" y="1125"/>
                  </a:moveTo>
                  <a:lnTo>
                    <a:pt x="0" y="1125"/>
                  </a:lnTo>
                  <a:lnTo>
                    <a:pt x="0" y="0"/>
                  </a:lnTo>
                  <a:lnTo>
                    <a:pt x="2365" y="0"/>
                  </a:lnTo>
                  <a:lnTo>
                    <a:pt x="2671" y="558"/>
                  </a:lnTo>
                  <a:lnTo>
                    <a:pt x="2365" y="1125"/>
                  </a:lnTo>
                </a:path>
              </a:pathLst>
            </a:custGeom>
            <a:solidFill>
              <a:srgbClr val="7ad7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Kuntoutuksen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2437920">
                <a:lnSpc>
                  <a:spcPct val="100000"/>
                </a:lnSpc>
                <a:tabLst>
                  <a:tab algn="l" pos="0"/>
                </a:tabLst>
              </a:pPr>
              <a:r>
                <a:rPr b="0" lang="es-MX" sz="2130" strike="noStrike" u="none">
                  <a:solidFill>
                    <a:srgbClr val="989998"/>
                  </a:solidFill>
                  <a:uFillTx/>
                  <a:latin typeface="Open Sans"/>
                  <a:ea typeface="Open Sans"/>
                </a:rPr>
                <a:t>toimintamalli</a:t>
              </a:r>
              <a:endParaRPr b="0" lang="fi-FI" sz="213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6" name="TextBox 69"/>
            <p:cNvSpPr/>
            <p:nvPr/>
          </p:nvSpPr>
          <p:spPr>
            <a:xfrm>
              <a:off x="2495160" y="320364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7" name="TextBox 69"/>
            <p:cNvSpPr/>
            <p:nvPr/>
          </p:nvSpPr>
          <p:spPr>
            <a:xfrm>
              <a:off x="2523600" y="5059080"/>
              <a:ext cx="9703800" cy="18176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28b8ce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  <a:p>
              <a:pPr defTabSz="1219320">
                <a:lnSpc>
                  <a:spcPts val="2721"/>
                </a:lnSpc>
                <a:tabLst>
                  <a:tab algn="l" pos="0"/>
                </a:tabLst>
              </a:pPr>
              <a:endParaRPr b="0" lang="fi-FI" sz="187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8" name="Suorakulmio 192"/>
            <p:cNvSpPr/>
            <p:nvPr/>
          </p:nvSpPr>
          <p:spPr>
            <a:xfrm>
              <a:off x="4658760" y="3308040"/>
              <a:ext cx="3079440" cy="283680"/>
            </a:xfrm>
            <a:prstGeom prst="rect">
              <a:avLst/>
            </a:prstGeom>
            <a:gradFill rotWithShape="0">
              <a:gsLst>
                <a:gs pos="0">
                  <a:srgbClr val="a6ecff"/>
                </a:gs>
                <a:gs pos="35000">
                  <a:srgbClr val="c0f2ff"/>
                </a:gs>
                <a:gs pos="100000">
                  <a:srgbClr val="e6faff"/>
                </a:gs>
              </a:gsLst>
              <a:lin ang="16200000"/>
            </a:gradFill>
            <a:ln w="9525">
              <a:solidFill>
                <a:srgbClr val="23b6cd"/>
              </a:solidFill>
              <a:round/>
            </a:ln>
            <a:effectLst>
              <a:outerShdw blurRad="39960" dir="5400000" dist="20160" rotWithShape="0">
                <a:srgbClr val="000000">
                  <a:alpha val="38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600" strike="noStrike" u="none">
                  <a:solidFill>
                    <a:srgbClr val="000000"/>
                  </a:solidFill>
                  <a:uFillTx/>
                  <a:latin typeface="Open Sans"/>
                </a:rPr>
                <a:t>IPC-koulutukset jatkuu</a:t>
              </a:r>
              <a:endParaRPr b="0" lang="fi-FI" sz="16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9" name="Suorakulmio: Pyöristetyt kulmat 195"/>
            <p:cNvSpPr/>
            <p:nvPr/>
          </p:nvSpPr>
          <p:spPr>
            <a:xfrm>
              <a:off x="6388560" y="3915000"/>
              <a:ext cx="2385720" cy="742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Cool Kids koulutus suunnitelma</a:t>
              </a:r>
              <a:endParaRPr b="0" lang="fi-FI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0" name="Suorakulmio: Pyöristetyt kulmat 200"/>
            <p:cNvSpPr/>
            <p:nvPr/>
          </p:nvSpPr>
          <p:spPr>
            <a:xfrm>
              <a:off x="5673600" y="5492880"/>
              <a:ext cx="2360160" cy="8334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340" strike="noStrike" u="none">
                  <a:solidFill>
                    <a:srgbClr val="ffffff"/>
                  </a:solidFill>
                  <a:uFillTx/>
                  <a:latin typeface="Open Sans"/>
                  <a:ea typeface="Open Sans"/>
                </a:rPr>
                <a:t>Kuntoutusohjaaja -&gt; suunnitelman tarkentaminen ja kuvaaminen</a:t>
              </a:r>
              <a:endParaRPr b="0" lang="fi-FI" sz="134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1" name="Suorakulmio: Pyöristetyt kulmat 204"/>
            <p:cNvSpPr/>
            <p:nvPr/>
          </p:nvSpPr>
          <p:spPr>
            <a:xfrm>
              <a:off x="2652120" y="1420920"/>
              <a:ext cx="2862720" cy="5472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>
              <a:solidFill>
                <a:srgbClr val="055d7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1219320">
                <a:lnSpc>
                  <a:spcPct val="100000"/>
                </a:lnSpc>
                <a:tabLst>
                  <a:tab algn="l" pos="0"/>
                </a:tabLst>
              </a:pPr>
              <a:r>
                <a:rPr b="0" lang="fi-FI" sz="1200" strike="noStrike" u="none">
                  <a:solidFill>
                    <a:srgbClr val="ffffff"/>
                  </a:solidFill>
                  <a:uFillTx/>
                  <a:latin typeface="Open Sans"/>
                </a:rPr>
                <a:t>Asiakaskokemuksen mittaaminen otetaan käyttöön</a:t>
              </a:r>
              <a:endParaRPr b="0" lang="fi-FI" sz="12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pic>
        <p:nvPicPr>
          <p:cNvPr id="482" name="Kuva 209" descr="Kuva, joka sisältää kohteen teksti&#10;&#10;Kuvaus luotu automaattisesti"/>
          <p:cNvPicPr/>
          <p:nvPr/>
        </p:nvPicPr>
        <p:blipFill>
          <a:blip r:embed="rId1"/>
          <a:stretch/>
        </p:blipFill>
        <p:spPr>
          <a:xfrm>
            <a:off x="10317960" y="6337080"/>
            <a:ext cx="1873800" cy="4705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83" name="Suorakulmio: Pyöristetyt kulmat 18"/>
          <p:cNvSpPr/>
          <p:nvPr/>
        </p:nvSpPr>
        <p:spPr>
          <a:xfrm>
            <a:off x="5943960" y="1399320"/>
            <a:ext cx="2862720" cy="5472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Sujuvat palvelut ennakkotehtävä</a:t>
            </a:r>
            <a:endParaRPr b="0" lang="fi-FI" sz="1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484" name="Kuva 3" descr="Kuva, joka sisältää kohteen teksti, merkki, piha-, vihreä&#10;&#10;Kuvaus luotu automaattisesti"/>
          <p:cNvPicPr/>
          <p:nvPr/>
        </p:nvPicPr>
        <p:blipFill>
          <a:blip r:embed="rId2"/>
          <a:stretch/>
        </p:blipFill>
        <p:spPr>
          <a:xfrm>
            <a:off x="6198480" y="1946880"/>
            <a:ext cx="1690560" cy="1169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85" name="Suorakulmio: Pyöristetyt kulmat 4"/>
          <p:cNvSpPr/>
          <p:nvPr/>
        </p:nvSpPr>
        <p:spPr>
          <a:xfrm>
            <a:off x="9061920" y="1456920"/>
            <a:ext cx="1255680" cy="4899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1219320">
              <a:lnSpc>
                <a:spcPct val="100000"/>
              </a:lnSpc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  <a:ea typeface="Open Sans"/>
              </a:rPr>
              <a:t>Walk in suunnittelu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6" name="Suorakulmio: Pyöristetyt kulmat 6"/>
          <p:cNvSpPr/>
          <p:nvPr/>
        </p:nvSpPr>
        <p:spPr>
          <a:xfrm>
            <a:off x="8219880" y="2726280"/>
            <a:ext cx="2525760" cy="2937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Chat suunnittelu käynnistyy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7" name="Suorakulmio: Pyöristetyt kulmat 7"/>
          <p:cNvSpPr/>
          <p:nvPr/>
        </p:nvSpPr>
        <p:spPr>
          <a:xfrm>
            <a:off x="9658440" y="2131200"/>
            <a:ext cx="2525760" cy="2937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>
            <a:solidFill>
              <a:srgbClr val="055d7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219320">
              <a:lnSpc>
                <a:spcPct val="100000"/>
              </a:lnSpc>
              <a:tabLst>
                <a:tab algn="l" pos="0"/>
              </a:tabLst>
            </a:pPr>
            <a:r>
              <a:rPr b="0" lang="fi-FI" sz="1200" strike="noStrike" u="none">
                <a:solidFill>
                  <a:srgbClr val="ffffff"/>
                </a:solidFill>
                <a:uFillTx/>
                <a:latin typeface="Open Sans"/>
              </a:rPr>
              <a:t>Sähköinen av tiedottaminen</a:t>
            </a:r>
            <a:endParaRPr b="0" lang="fi-FI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9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0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1.xml><?xml version="1.0" encoding="utf-8"?>
<a:theme xmlns:a="http://schemas.openxmlformats.org/drawingml/2006/main" xmlns:r="http://schemas.openxmlformats.org/officeDocument/2006/relationships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2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3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4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5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6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7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8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9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0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1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2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3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4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5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6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7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8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9.xml><?xml version="1.0" encoding="utf-8"?>
<a:theme xmlns:a="http://schemas.openxmlformats.org/drawingml/2006/main" xmlns:r="http://schemas.openxmlformats.org/officeDocument/2006/relationships" name="1_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0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C29D5A475DF408DB7E7D5FFA87E8D" ma:contentTypeVersion="17" ma:contentTypeDescription="Create a new document." ma:contentTypeScope="" ma:versionID="35ebe9b456ed39123977955c0b0d50de">
  <xsd:schema xmlns:xsd="http://www.w3.org/2001/XMLSchema" xmlns:xs="http://www.w3.org/2001/XMLSchema" xmlns:p="http://schemas.microsoft.com/office/2006/metadata/properties" xmlns:ns2="adc7883d-0c89-457f-920b-b227814c56a4" xmlns:ns3="731470b1-825a-43b9-a1ef-6b02993274a8" targetNamespace="http://schemas.microsoft.com/office/2006/metadata/properties" ma:root="true" ma:fieldsID="59bb9e4ffd1b6fa2f2a5cf4f8374a482" ns2:_="" ns3:_="">
    <xsd:import namespace="adc7883d-0c89-457f-920b-b227814c56a4"/>
    <xsd:import namespace="731470b1-825a-43b9-a1ef-6b02993274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Valmi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7883d-0c89-457f-920b-b227814c56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d670d1-6da5-484c-b79b-9e882fce0c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Valmis" ma:index="20" nillable="true" ma:displayName="Valmis" ma:default="0" ma:format="Dropdown" ma:internalName="Valmis">
      <xsd:simpleType>
        <xsd:restriction base="dms:Boolea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470b1-825a-43b9-a1ef-6b02993274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ecb2814-ae3b-42e1-8a53-d753d768774d}" ma:internalName="TaxCatchAll" ma:showField="CatchAllData" ma:web="731470b1-825a-43b9-a1ef-6b02993274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lmis xmlns="adc7883d-0c89-457f-920b-b227814c56a4">false</Valmis>
    <lcf76f155ced4ddcb4097134ff3c332f xmlns="adc7883d-0c89-457f-920b-b227814c56a4">
      <Terms xmlns="http://schemas.microsoft.com/office/infopath/2007/PartnerControls"/>
    </lcf76f155ced4ddcb4097134ff3c332f>
    <TaxCatchAll xmlns="731470b1-825a-43b9-a1ef-6b02993274a8" xsi:nil="true"/>
    <SharedWithUsers xmlns="731470b1-825a-43b9-a1ef-6b02993274a8">
      <UserInfo>
        <DisplayName>Perhekeskustoiminta Members</DisplayName>
        <AccountId>376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81B3327-58A3-4C43-A008-F01321A6C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D281B6-072C-44C1-A52F-E6B6184C7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7883d-0c89-457f-920b-b227814c56a4"/>
    <ds:schemaRef ds:uri="731470b1-825a-43b9-a1ef-6b0299327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47EA5A-F2CF-4D32-955F-6B5E99253736}">
  <ds:schemaRefs>
    <ds:schemaRef ds:uri="adc7883d-0c89-457f-920b-b227814c56a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731470b1-825a-43b9-a1ef-6b02993274a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Siunsote_ESITYS</Template>
  <TotalTime>178</TotalTime>
  <Application>LibreOffice/24.8.6.2$Windows_X86_64 LibreOffice_project/6d98ba145e9a8a39fc57bcc76981d1fb1316c60c</Application>
  <AppVersion>15.0000</AppVersion>
  <Words>749</Words>
  <Paragraphs>417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2023-01-30T10:46:25Z</dcterms:created>
  <dc:creator>Sormunen Mika</dc:creator>
  <dc:description/>
  <dc:language>fi-FI</dc:language>
  <cp:lastModifiedBy>Kiiskinen Elina</cp:lastModifiedBy>
  <dcterms:modified xsi:type="dcterms:W3CDTF">2025-04-02T08:51:06Z</dcterms:modified>
  <cp:revision>20</cp:revision>
  <dc:subject/>
  <dc:title>PowerPoint-esitys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0x01010033AC29D5A475DF408DB7E7D5FFA87E8D</vt:lpwstr>
  </property>
  <property fmtid="{D5CDD505-2E9C-101B-9397-08002B2CF9AE}" pid="3" name="MediaServiceImageTags">
    <vt:lpwstr/>
  </property>
  <property fmtid="{D5CDD505-2E9C-101B-9397-08002B2CF9AE}" pid="4" name="Notes">
    <vt:r8>9</vt:r8>
  </property>
  <property fmtid="{D5CDD505-2E9C-101B-9397-08002B2CF9AE}" pid="5" name="Organisaatio">
    <vt:lpwstr>Hyvinvointialue</vt:lpwstr>
  </property>
  <property fmtid="{D5CDD505-2E9C-101B-9397-08002B2CF9AE}" pid="6" name="PresentationFormat">
    <vt:lpwstr>Widescreen</vt:lpwstr>
  </property>
  <property fmtid="{D5CDD505-2E9C-101B-9397-08002B2CF9AE}" pid="7" name="Slides">
    <vt:r8>16</vt:r8>
  </property>
</Properties>
</file>