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sldIdLst>
    <p:sldId id="257"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7CCC66-2C55-49F5-8280-71F6A91EEC4E}" v="27" dt="2025-04-08T06:09:04.0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5" autoAdjust="0"/>
    <p:restoredTop sz="95952"/>
  </p:normalViewPr>
  <p:slideViewPr>
    <p:cSldViewPr snapToGrid="0">
      <p:cViewPr>
        <p:scale>
          <a:sx n="20" d="100"/>
          <a:sy n="20" d="100"/>
        </p:scale>
        <p:origin x="2850" y="1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i-FI"/>
              <a:t>Muokkaa ots. perustyyl. napsautt.</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F44FB9F1-9532-4E33-96B0-F4539B51B7C1}" type="datetimeFigureOut">
              <a:rPr lang="fi-FI" smtClean="0"/>
              <a:t>8.4.2025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5312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F44FB9F1-9532-4E33-96B0-F4539B51B7C1}" type="datetimeFigureOut">
              <a:rPr lang="fi-FI" smtClean="0"/>
              <a:t>8.4.2025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382739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F44FB9F1-9532-4E33-96B0-F4539B51B7C1}" type="datetimeFigureOut">
              <a:rPr lang="fi-FI" smtClean="0"/>
              <a:t>8.4.2025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428448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F44FB9F1-9532-4E33-96B0-F4539B51B7C1}" type="datetimeFigureOut">
              <a:rPr lang="fi-FI" smtClean="0"/>
              <a:t>8.4.2025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1293324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i-FI"/>
              <a:t>Muokkaa ots. perustyyl. napsautt.</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F44FB9F1-9532-4E33-96B0-F4539B51B7C1}" type="datetimeFigureOut">
              <a:rPr lang="fi-FI" smtClean="0"/>
              <a:t>8.4.2025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27095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F44FB9F1-9532-4E33-96B0-F4539B51B7C1}" type="datetimeFigureOut">
              <a:rPr lang="fi-FI" smtClean="0"/>
              <a:t>8.4.2025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2789841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i-FI"/>
              <a:t>Muokkaa ots. perustyyl. napsautt.</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i-FI"/>
              <a:t>Muokkaa tekstin perustyylejä napsauttamalla</a:t>
            </a:r>
          </a:p>
        </p:txBody>
      </p:sp>
      <p:sp>
        <p:nvSpPr>
          <p:cNvPr id="4" name="Content Placeholder 3"/>
          <p:cNvSpPr>
            <a:spLocks noGrp="1"/>
          </p:cNvSpPr>
          <p:nvPr>
            <p:ph sz="half" idx="2"/>
          </p:nvPr>
        </p:nvSpPr>
        <p:spPr>
          <a:xfrm>
            <a:off x="2085368" y="15635264"/>
            <a:ext cx="12807832" cy="2299711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i-FI"/>
              <a:t>Muokkaa tekstin perustyylejä napsauttamalla</a:t>
            </a:r>
          </a:p>
        </p:txBody>
      </p:sp>
      <p:sp>
        <p:nvSpPr>
          <p:cNvPr id="6" name="Content Placeholder 5"/>
          <p:cNvSpPr>
            <a:spLocks noGrp="1"/>
          </p:cNvSpPr>
          <p:nvPr>
            <p:ph sz="quarter" idx="4"/>
          </p:nvPr>
        </p:nvSpPr>
        <p:spPr>
          <a:xfrm>
            <a:off x="15326828" y="15635264"/>
            <a:ext cx="12870909" cy="2299711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F44FB9F1-9532-4E33-96B0-F4539B51B7C1}" type="datetimeFigureOut">
              <a:rPr lang="fi-FI" smtClean="0"/>
              <a:t>8.4.2025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221601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F44FB9F1-9532-4E33-96B0-F4539B51B7C1}" type="datetimeFigureOut">
              <a:rPr lang="fi-FI" smtClean="0"/>
              <a:t>8.4.2025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1857503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FB9F1-9532-4E33-96B0-F4539B51B7C1}" type="datetimeFigureOut">
              <a:rPr lang="fi-FI" smtClean="0"/>
              <a:t>8.4.2025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4249256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i-FI"/>
              <a:t>Muokkaa ots. perustyyl. napsautt.</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F44FB9F1-9532-4E33-96B0-F4539B51B7C1}" type="datetimeFigureOut">
              <a:rPr lang="fi-FI" smtClean="0"/>
              <a:t>8.4.2025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357710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i-FI"/>
              <a:t>Muokkaa ots. perustyyl. napsautt.</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i-FI"/>
              <a:t>Lisää kuva napsauttamalla kuvaketta</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F44FB9F1-9532-4E33-96B0-F4539B51B7C1}" type="datetimeFigureOut">
              <a:rPr lang="fi-FI" smtClean="0"/>
              <a:t>8.4.2025</a:t>
            </a:fld>
            <a:endParaRPr lang="fi-FI"/>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2731870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F44FB9F1-9532-4E33-96B0-F4539B51B7C1}" type="datetimeFigureOut">
              <a:rPr lang="fi-FI" smtClean="0"/>
              <a:t>8.4.2025</a:t>
            </a:fld>
            <a:endParaRPr lang="fi-FI"/>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fi-FI"/>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D46CF806-9136-4309-82C2-61FE88A71B9A}" type="slidenum">
              <a:rPr lang="fi-FI" smtClean="0"/>
              <a:t>‹#›</a:t>
            </a:fld>
            <a:endParaRPr lang="fi-FI"/>
          </a:p>
        </p:txBody>
      </p:sp>
    </p:spTree>
    <p:extLst>
      <p:ext uri="{BB962C8B-B14F-4D97-AF65-F5344CB8AC3E}">
        <p14:creationId xmlns:p14="http://schemas.microsoft.com/office/powerpoint/2010/main" val="2335646724"/>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F5EA">
                <a:alpha val="47000"/>
              </a:srgbClr>
            </a:gs>
            <a:gs pos="88000">
              <a:srgbClr val="BCF2E3">
                <a:alpha val="51008"/>
              </a:srgbClr>
            </a:gs>
            <a:gs pos="41000">
              <a:schemeClr val="accent1">
                <a:lumMod val="0"/>
                <a:lumOff val="100000"/>
                <a:alpha val="21000"/>
              </a:schemeClr>
            </a:gs>
          </a:gsLst>
          <a:lin ang="5400000" scaled="1"/>
        </a:gra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A5C59D-D7CE-6E7B-1459-29E228860D45}"/>
              </a:ext>
            </a:extLst>
          </p:cNvPr>
          <p:cNvSpPr>
            <a:spLocks noGrp="1"/>
          </p:cNvSpPr>
          <p:nvPr>
            <p:ph type="title"/>
          </p:nvPr>
        </p:nvSpPr>
        <p:spPr>
          <a:xfrm>
            <a:off x="2081421" y="2278907"/>
            <a:ext cx="26112371" cy="1971742"/>
          </a:xfrm>
        </p:spPr>
        <p:txBody>
          <a:bodyPr>
            <a:normAutofit/>
          </a:bodyPr>
          <a:lstStyle/>
          <a:p>
            <a:pPr algn="ctr"/>
            <a:r>
              <a:rPr lang="fi-FI" sz="8000" dirty="0"/>
              <a:t>UNETTOMUUDEN HOIDONTARPEEN ARVION FRAASIPOHJA</a:t>
            </a:r>
          </a:p>
        </p:txBody>
      </p:sp>
      <p:sp>
        <p:nvSpPr>
          <p:cNvPr id="3" name="Sisällön paikkamerkki 2">
            <a:extLst>
              <a:ext uri="{FF2B5EF4-FFF2-40B4-BE49-F238E27FC236}">
                <a16:creationId xmlns:a16="http://schemas.microsoft.com/office/drawing/2014/main" id="{F346D707-D023-15FD-0B43-765A29D520F4}"/>
              </a:ext>
            </a:extLst>
          </p:cNvPr>
          <p:cNvSpPr>
            <a:spLocks noGrp="1"/>
          </p:cNvSpPr>
          <p:nvPr>
            <p:ph idx="1"/>
          </p:nvPr>
        </p:nvSpPr>
        <p:spPr>
          <a:xfrm>
            <a:off x="1647146" y="6437906"/>
            <a:ext cx="13139990" cy="13277552"/>
          </a:xfrm>
        </p:spPr>
        <p:txBody>
          <a:bodyPr vert="horz" lIns="91440" tIns="45720" rIns="91440" bIns="45720" rtlCol="0" anchor="t">
            <a:noAutofit/>
          </a:bodyPr>
          <a:lstStyle/>
          <a:p>
            <a:pPr marL="0" indent="0">
              <a:lnSpc>
                <a:spcPct val="100000"/>
              </a:lnSpc>
              <a:spcBef>
                <a:spcPts val="2483"/>
              </a:spcBef>
              <a:buNone/>
            </a:pPr>
            <a:r>
              <a:rPr lang="fi-FI" sz="4500" b="1" dirty="0">
                <a:latin typeface="Calibri"/>
                <a:ea typeface="Calibri"/>
                <a:cs typeface="Calibri"/>
              </a:rPr>
              <a:t>JOHDANTO:</a:t>
            </a:r>
            <a:endParaRPr lang="en-US" sz="4500" dirty="0">
              <a:latin typeface="Calibri"/>
              <a:ea typeface="Calibri"/>
              <a:cs typeface="Calibri"/>
            </a:endParaRPr>
          </a:p>
          <a:p>
            <a:pPr marL="0" indent="0">
              <a:lnSpc>
                <a:spcPct val="100000"/>
              </a:lnSpc>
              <a:spcBef>
                <a:spcPts val="2483"/>
              </a:spcBef>
              <a:buNone/>
            </a:pPr>
            <a:r>
              <a:rPr lang="fi-FI" sz="4500" dirty="0">
                <a:latin typeface="Calibri"/>
                <a:ea typeface="Calibri"/>
                <a:cs typeface="Calibri"/>
              </a:rPr>
              <a:t>Avosairaanhoidossa unettomuudesta kärsiviä ja unilääkkeitä käyttäviä ihmisiä on paljon. Unettomuutta myös usein hoidetaan pääasiassa lääkkeellisesti ja PKV-lääkkeiden sekä Z-lääkkeiden käyttö on hyvin runsasta tiedossa olevista riskeistä huolimatta. Usein ihmiset lähestyvät terveydenhuoltoa vain, kun he pyytävät pitkäaikaisen reseptinsä uusintaa, eikä potilasasiakirjoista yleensä löydy merkintöjä missä ja milloin lääke on aloitettu. Myös unettomuuden hoitosuunnitelmat ovat usein olemattomia tai hyvin puutteellisia.</a:t>
            </a:r>
            <a:endParaRPr lang="en-US" sz="4500" dirty="0">
              <a:latin typeface="Calibri"/>
              <a:ea typeface="Calibri"/>
              <a:cs typeface="Calibri"/>
            </a:endParaRPr>
          </a:p>
          <a:p>
            <a:pPr marL="0" indent="0">
              <a:lnSpc>
                <a:spcPct val="100000"/>
              </a:lnSpc>
              <a:spcBef>
                <a:spcPts val="2483"/>
              </a:spcBef>
              <a:buNone/>
            </a:pPr>
            <a:r>
              <a:rPr lang="fi-FI" sz="4500" dirty="0">
                <a:latin typeface="Calibri"/>
                <a:ea typeface="Calibri"/>
                <a:cs typeface="Calibri"/>
              </a:rPr>
              <a:t>Kehittämistyössämme oli tavoitteena luoda omaan sote-keskukseen hoidontarpeen arviota varten fraasipohja helpottamaan yhteydenotossa kartoitettavia oleellisia esitietoja helpottamaan lääkeuusintaa ja toisaalta auttamaan ohjaamaan potilaita myös lääkkeettömien hoitomuotojen piiriin</a:t>
            </a:r>
            <a:r>
              <a:rPr lang="fi-FI" sz="4500" b="1" dirty="0">
                <a:latin typeface="Calibri"/>
                <a:ea typeface="Calibri"/>
                <a:cs typeface="Calibri"/>
              </a:rPr>
              <a:t>. </a:t>
            </a:r>
            <a:endParaRPr lang="en-US" sz="4500" dirty="0">
              <a:latin typeface="Calibri"/>
              <a:ea typeface="Calibri"/>
              <a:cs typeface="Calibri"/>
            </a:endParaRPr>
          </a:p>
          <a:p>
            <a:pPr marL="0" indent="0">
              <a:lnSpc>
                <a:spcPct val="100000"/>
              </a:lnSpc>
              <a:spcBef>
                <a:spcPts val="2483"/>
              </a:spcBef>
              <a:buNone/>
            </a:pPr>
            <a:endParaRPr lang="fi-FI" sz="4500" dirty="0">
              <a:latin typeface="Calibri"/>
              <a:ea typeface="Calibri"/>
              <a:cs typeface="Calibri"/>
            </a:endParaRPr>
          </a:p>
          <a:p>
            <a:pPr marL="0" indent="0">
              <a:lnSpc>
                <a:spcPct val="100000"/>
              </a:lnSpc>
              <a:spcBef>
                <a:spcPts val="2483"/>
              </a:spcBef>
              <a:buNone/>
            </a:pPr>
            <a:endParaRPr lang="fi-FI" sz="4500" b="1" dirty="0">
              <a:latin typeface="Calibri"/>
              <a:ea typeface="Calibri"/>
              <a:cs typeface="Calibri"/>
            </a:endParaRPr>
          </a:p>
        </p:txBody>
      </p:sp>
      <p:sp>
        <p:nvSpPr>
          <p:cNvPr id="4" name="Otsikko 1">
            <a:extLst>
              <a:ext uri="{FF2B5EF4-FFF2-40B4-BE49-F238E27FC236}">
                <a16:creationId xmlns:a16="http://schemas.microsoft.com/office/drawing/2014/main" id="{5EDED3A8-577D-636E-78D8-B7045361397E}"/>
              </a:ext>
            </a:extLst>
          </p:cNvPr>
          <p:cNvSpPr txBox="1">
            <a:spLocks/>
          </p:cNvSpPr>
          <p:nvPr/>
        </p:nvSpPr>
        <p:spPr>
          <a:xfrm>
            <a:off x="2081421" y="4047449"/>
            <a:ext cx="26112371" cy="1134151"/>
          </a:xfrm>
          <a:prstGeom prst="rect">
            <a:avLst/>
          </a:prstGeom>
        </p:spPr>
        <p:txBody>
          <a:bodyPr vert="horz" lIns="91440" tIns="45720" rIns="91440" bIns="45720" rtlCol="0" anchor="ctr">
            <a:normAutofit/>
          </a:bodyPr>
          <a:lstStyle>
            <a:lvl1pPr algn="l" defTabSz="2270638" rtl="0" eaLnBrk="1" latinLnBrk="0" hangingPunct="1">
              <a:lnSpc>
                <a:spcPct val="90000"/>
              </a:lnSpc>
              <a:spcBef>
                <a:spcPct val="0"/>
              </a:spcBef>
              <a:buNone/>
              <a:defRPr sz="10926" kern="1200">
                <a:solidFill>
                  <a:schemeClr val="tx1"/>
                </a:solidFill>
                <a:latin typeface="+mj-lt"/>
                <a:ea typeface="+mj-ea"/>
                <a:cs typeface="+mj-cs"/>
              </a:defRPr>
            </a:lvl1pPr>
          </a:lstStyle>
          <a:p>
            <a:pPr algn="ctr"/>
            <a:r>
              <a:rPr lang="fi-FI" sz="4400" dirty="0"/>
              <a:t>Sonja Mustonen, sh. Orimattilan sotekeskus.            Jukka Hintikka, </a:t>
            </a:r>
            <a:r>
              <a:rPr lang="fi-FI" sz="4400" dirty="0" err="1"/>
              <a:t>el</a:t>
            </a:r>
            <a:r>
              <a:rPr lang="fi-FI" sz="4400" dirty="0"/>
              <a:t>. Orimattilan sotekeskus</a:t>
            </a:r>
          </a:p>
        </p:txBody>
      </p:sp>
      <p:sp>
        <p:nvSpPr>
          <p:cNvPr id="5" name="Sisällön paikkamerkki 2">
            <a:extLst>
              <a:ext uri="{FF2B5EF4-FFF2-40B4-BE49-F238E27FC236}">
                <a16:creationId xmlns:a16="http://schemas.microsoft.com/office/drawing/2014/main" id="{0FCED884-F01E-C56E-8B17-AFB369CE4955}"/>
              </a:ext>
            </a:extLst>
          </p:cNvPr>
          <p:cNvSpPr txBox="1">
            <a:spLocks/>
          </p:cNvSpPr>
          <p:nvPr/>
        </p:nvSpPr>
        <p:spPr>
          <a:xfrm>
            <a:off x="15557333" y="6453239"/>
            <a:ext cx="13132773" cy="13281441"/>
          </a:xfrm>
          <a:prstGeom prst="rect">
            <a:avLst/>
          </a:prstGeom>
        </p:spPr>
        <p:txBody>
          <a:bodyPr vert="horz" lIns="91440" tIns="45720" rIns="91440" bIns="45720" rtlCol="0" anchor="t">
            <a:normAutofit/>
          </a:bodyPr>
          <a:lstStyle>
            <a:lvl1pPr marL="567660" indent="-567660" algn="l" defTabSz="2270638" rtl="0" eaLnBrk="1" latinLnBrk="0" hangingPunct="1">
              <a:lnSpc>
                <a:spcPct val="90000"/>
              </a:lnSpc>
              <a:spcBef>
                <a:spcPts val="2483"/>
              </a:spcBef>
              <a:buFont typeface="Arial" panose="020B0604020202020204" pitchFamily="34" charset="0"/>
              <a:buChar char="•"/>
              <a:defRPr sz="6953" kern="1200">
                <a:solidFill>
                  <a:schemeClr val="tx1"/>
                </a:solidFill>
                <a:latin typeface="+mn-lt"/>
                <a:ea typeface="+mn-ea"/>
                <a:cs typeface="+mn-cs"/>
              </a:defRPr>
            </a:lvl1pPr>
            <a:lvl2pPr marL="1702979" indent="-567660" algn="l" defTabSz="2270638" rtl="0" eaLnBrk="1" latinLnBrk="0" hangingPunct="1">
              <a:lnSpc>
                <a:spcPct val="90000"/>
              </a:lnSpc>
              <a:spcBef>
                <a:spcPts val="1242"/>
              </a:spcBef>
              <a:buFont typeface="Arial" panose="020B0604020202020204" pitchFamily="34" charset="0"/>
              <a:buChar char="•"/>
              <a:defRPr sz="5960" kern="1200">
                <a:solidFill>
                  <a:schemeClr val="tx1"/>
                </a:solidFill>
                <a:latin typeface="+mn-lt"/>
                <a:ea typeface="+mn-ea"/>
                <a:cs typeface="+mn-cs"/>
              </a:defRPr>
            </a:lvl2pPr>
            <a:lvl3pPr marL="2838298" indent="-567660" algn="l" defTabSz="2270638" rtl="0" eaLnBrk="1" latinLnBrk="0" hangingPunct="1">
              <a:lnSpc>
                <a:spcPct val="90000"/>
              </a:lnSpc>
              <a:spcBef>
                <a:spcPts val="1242"/>
              </a:spcBef>
              <a:buFont typeface="Arial" panose="020B0604020202020204" pitchFamily="34" charset="0"/>
              <a:buChar char="•"/>
              <a:defRPr sz="4966" kern="1200">
                <a:solidFill>
                  <a:schemeClr val="tx1"/>
                </a:solidFill>
                <a:latin typeface="+mn-lt"/>
                <a:ea typeface="+mn-ea"/>
                <a:cs typeface="+mn-cs"/>
              </a:defRPr>
            </a:lvl3pPr>
            <a:lvl4pPr marL="3973617"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4pPr>
            <a:lvl5pPr marL="5108936"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marL="0" indent="0">
              <a:lnSpc>
                <a:spcPct val="120000"/>
              </a:lnSpc>
              <a:buNone/>
            </a:pPr>
            <a:r>
              <a:rPr lang="fi-FI" sz="4500" b="1" dirty="0">
                <a:latin typeface="Calibri"/>
                <a:ea typeface="Calibri"/>
                <a:cs typeface="Calibri"/>
              </a:rPr>
              <a:t>TULOKSET:</a:t>
            </a:r>
            <a:endParaRPr lang="en-US" sz="4500" dirty="0">
              <a:latin typeface="Calibri"/>
              <a:ea typeface="Calibri"/>
              <a:cs typeface="Calibri"/>
            </a:endParaRPr>
          </a:p>
          <a:p>
            <a:pPr marL="0" indent="0">
              <a:lnSpc>
                <a:spcPct val="120000"/>
              </a:lnSpc>
              <a:buNone/>
            </a:pPr>
            <a:r>
              <a:rPr lang="fi-FI" sz="4500" dirty="0">
                <a:latin typeface="Calibri"/>
                <a:ea typeface="Calibri"/>
                <a:cs typeface="Calibri"/>
              </a:rPr>
              <a:t>Yksikössämme oli alkanut juuri kehityskoulutuksen aikana merkittävä uudistus niin hoidon jatkuvuuden parantamiseksi kuin kiirevastaanoton kuormittavuuden hallitsemiseksi. Nämä uudistukset veivät siinä määrin työntekijöiden huomion ja kehittämisinnon, että unettomuuden HTA-uudistus jäi suurempien muutosten varjoon. Fraasipohja liitettiin potilastietojärjestelmään yksikön valmiisiin fraasikokonaisuuksiin, mutta liian lyhyeksi jääneen kokeiluajan sekä muiden suurempien muutoskokonaisuuksien vaativan työpanoksen vuoksi, ei ehditty saamaan käyttökokemustuloksia. </a:t>
            </a:r>
            <a:endParaRPr lang="en-US" sz="4500" dirty="0">
              <a:latin typeface="Calibri"/>
              <a:ea typeface="Calibri"/>
              <a:cs typeface="Calibri"/>
            </a:endParaRPr>
          </a:p>
          <a:p>
            <a:pPr marL="0" indent="0">
              <a:lnSpc>
                <a:spcPct val="120000"/>
              </a:lnSpc>
              <a:buNone/>
            </a:pPr>
            <a:endParaRPr lang="fi-FI" sz="6300" dirty="0">
              <a:latin typeface="Calibri"/>
              <a:ea typeface="Calibri"/>
              <a:cs typeface="Calibri"/>
            </a:endParaRPr>
          </a:p>
          <a:p>
            <a:pPr marL="0" indent="0">
              <a:lnSpc>
                <a:spcPct val="120000"/>
              </a:lnSpc>
              <a:buNone/>
            </a:pPr>
            <a:endParaRPr lang="fi-FI" sz="6300" dirty="0">
              <a:latin typeface="Calibri"/>
              <a:ea typeface="Calibri"/>
              <a:cs typeface="Calibri"/>
            </a:endParaRPr>
          </a:p>
          <a:p>
            <a:pPr marL="0" indent="0">
              <a:lnSpc>
                <a:spcPct val="120000"/>
              </a:lnSpc>
              <a:buNone/>
            </a:pPr>
            <a:endParaRPr lang="fi-FI" dirty="0"/>
          </a:p>
        </p:txBody>
      </p:sp>
      <p:sp>
        <p:nvSpPr>
          <p:cNvPr id="6" name="Otsikko 1">
            <a:extLst>
              <a:ext uri="{FF2B5EF4-FFF2-40B4-BE49-F238E27FC236}">
                <a16:creationId xmlns:a16="http://schemas.microsoft.com/office/drawing/2014/main" id="{31944C7C-FE64-E501-63A8-12476AA37969}"/>
              </a:ext>
            </a:extLst>
          </p:cNvPr>
          <p:cNvSpPr txBox="1">
            <a:spLocks/>
          </p:cNvSpPr>
          <p:nvPr/>
        </p:nvSpPr>
        <p:spPr>
          <a:xfrm>
            <a:off x="16363750" y="39895883"/>
            <a:ext cx="12326263" cy="1971742"/>
          </a:xfrm>
          <a:prstGeom prst="rect">
            <a:avLst/>
          </a:prstGeom>
        </p:spPr>
        <p:txBody>
          <a:bodyPr vert="horz" lIns="91440" tIns="45720" rIns="91440" bIns="45720" rtlCol="0" anchor="ctr">
            <a:normAutofit/>
          </a:bodyPr>
          <a:lstStyle>
            <a:lvl1pPr algn="l" defTabSz="2270638" rtl="0" eaLnBrk="1" latinLnBrk="0" hangingPunct="1">
              <a:lnSpc>
                <a:spcPct val="90000"/>
              </a:lnSpc>
              <a:spcBef>
                <a:spcPct val="0"/>
              </a:spcBef>
              <a:buNone/>
              <a:defRPr sz="10926" kern="1200">
                <a:solidFill>
                  <a:schemeClr val="tx1"/>
                </a:solidFill>
                <a:latin typeface="+mj-lt"/>
                <a:ea typeface="+mj-ea"/>
                <a:cs typeface="+mj-cs"/>
              </a:defRPr>
            </a:lvl1pPr>
          </a:lstStyle>
          <a:p>
            <a:pPr algn="r"/>
            <a:r>
              <a:rPr lang="fi-FI" sz="4500" dirty="0">
                <a:latin typeface="Calibri Light"/>
                <a:ea typeface="Calibri Light"/>
                <a:cs typeface="Calibri Light"/>
              </a:rPr>
              <a:t>YHDYSHENKILÖ</a:t>
            </a:r>
            <a:r>
              <a:rPr lang="fi-FI" sz="4000" dirty="0"/>
              <a:t>: </a:t>
            </a:r>
            <a:endParaRPr lang="fi-FI" dirty="0"/>
          </a:p>
          <a:p>
            <a:pPr algn="r"/>
            <a:r>
              <a:rPr lang="fi-FI" sz="4000" dirty="0"/>
              <a:t>Jukka Hintikka (jukka.hintikka2@paijatha.fi)</a:t>
            </a:r>
          </a:p>
          <a:p>
            <a:pPr algn="r"/>
            <a:r>
              <a:rPr lang="fi-FI" sz="4000" dirty="0"/>
              <a:t>Sonja Mustonen (sonja.mustonen3@paijatha.fi)</a:t>
            </a:r>
          </a:p>
        </p:txBody>
      </p:sp>
      <p:sp>
        <p:nvSpPr>
          <p:cNvPr id="8" name="Tekstiruutu 7">
            <a:extLst>
              <a:ext uri="{FF2B5EF4-FFF2-40B4-BE49-F238E27FC236}">
                <a16:creationId xmlns:a16="http://schemas.microsoft.com/office/drawing/2014/main" id="{B758679A-E023-1AFE-688F-1FCE384AF0D8}"/>
              </a:ext>
            </a:extLst>
          </p:cNvPr>
          <p:cNvSpPr txBox="1"/>
          <p:nvPr/>
        </p:nvSpPr>
        <p:spPr>
          <a:xfrm>
            <a:off x="15558974" y="20186352"/>
            <a:ext cx="13019155" cy="189600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20000"/>
              </a:lnSpc>
              <a:spcBef>
                <a:spcPts val="2483"/>
              </a:spcBef>
            </a:pPr>
            <a:r>
              <a:rPr lang="fi-FI" sz="4500" b="1" dirty="0">
                <a:latin typeface="Calibri"/>
                <a:ea typeface="Calibri"/>
                <a:cs typeface="Calibri"/>
              </a:rPr>
              <a:t>POHDINTA:</a:t>
            </a:r>
            <a:endParaRPr lang="en-US" sz="4500" dirty="0">
              <a:latin typeface="Calibri"/>
              <a:ea typeface="Calibri"/>
              <a:cs typeface="Calibri"/>
            </a:endParaRPr>
          </a:p>
          <a:p>
            <a:pPr>
              <a:lnSpc>
                <a:spcPct val="120000"/>
              </a:lnSpc>
              <a:spcBef>
                <a:spcPts val="2483"/>
              </a:spcBef>
            </a:pPr>
            <a:r>
              <a:rPr lang="fi-FI" sz="4500" dirty="0">
                <a:latin typeface="Calibri"/>
                <a:ea typeface="Calibri"/>
                <a:cs typeface="Calibri"/>
              </a:rPr>
              <a:t>Unettomuus ja unilääkkeiden käyttö aiheuttavat työkuormaa kaikkien sotekeskuksen ammattilaisten työssä. Lääkäreillä reseptien uudistaminen on työlästä, koska lääkkeen määräämiseen johtaneita tietoja ja hoitosuunnitelmaa joutuu etsimään sairaushistoriasta vuosikymmenten takaa. Lääkäreille tulee myös eettistä kuormitusta uudistaessa PKV-lääkkeitä esim. iäkkäälle väestölle, missä merkittävänä riskinä on mm. kaatuminen ja murtumat. Hoitajat taas kokevat kuormitusta yrittäessään kerätä tietoa oman osaamisalueen ulkopuolelta ja hoitajat ovat etulinjassa ottamassa vastaan potilaiden tuohtumuksen, kun potilaat ovat yhteydessä reseptinuudistamispyynnön hylkäämisen jälkeen.</a:t>
            </a:r>
            <a:endParaRPr lang="en-US" sz="4500" dirty="0">
              <a:latin typeface="Calibri"/>
              <a:ea typeface="Calibri"/>
              <a:cs typeface="Calibri"/>
            </a:endParaRPr>
          </a:p>
          <a:p>
            <a:pPr>
              <a:lnSpc>
                <a:spcPct val="120000"/>
              </a:lnSpc>
              <a:spcBef>
                <a:spcPts val="2483"/>
              </a:spcBef>
            </a:pPr>
            <a:r>
              <a:rPr lang="fi-FI" sz="4500" dirty="0">
                <a:latin typeface="Calibri"/>
                <a:ea typeface="Calibri"/>
                <a:cs typeface="Calibri"/>
              </a:rPr>
              <a:t>Pidempiaikaisena tavoitteena olisi vakiinnuttaa ensin fraasin käyttö ja kokemusten myötä muokata se vielä käyttökelpoisemmaksi. Vähitellen kehitystyötä voitaisiin vielä viedä eteenpäin ja luoda asemalle tarkempi hoitopolku unettomuudesta kärsiville, jotta suositusten mukainen hoito toteutuisi nopeammin ja laadukkaammin.</a:t>
            </a:r>
          </a:p>
        </p:txBody>
      </p:sp>
      <p:sp>
        <p:nvSpPr>
          <p:cNvPr id="9" name="Tekstiruutu 8">
            <a:extLst>
              <a:ext uri="{FF2B5EF4-FFF2-40B4-BE49-F238E27FC236}">
                <a16:creationId xmlns:a16="http://schemas.microsoft.com/office/drawing/2014/main" id="{2A70B183-BDDF-E91F-0523-DB94073522CC}"/>
              </a:ext>
            </a:extLst>
          </p:cNvPr>
          <p:cNvSpPr txBox="1"/>
          <p:nvPr/>
        </p:nvSpPr>
        <p:spPr>
          <a:xfrm>
            <a:off x="1666875" y="20198539"/>
            <a:ext cx="13024806" cy="187897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2483"/>
              </a:spcBef>
            </a:pPr>
            <a:r>
              <a:rPr lang="fi-FI" sz="4500" b="1" dirty="0">
                <a:latin typeface="Calibri"/>
                <a:ea typeface="Calibri"/>
                <a:cs typeface="Calibri"/>
              </a:rPr>
              <a:t>AINEISTO JA MENETELMÄT:</a:t>
            </a:r>
            <a:endParaRPr lang="en-US" sz="4500" dirty="0">
              <a:latin typeface="Calibri"/>
              <a:ea typeface="Calibri"/>
              <a:cs typeface="Calibri"/>
            </a:endParaRPr>
          </a:p>
          <a:p>
            <a:pPr>
              <a:spcBef>
                <a:spcPts val="2483"/>
              </a:spcBef>
            </a:pPr>
            <a:r>
              <a:rPr lang="fi-FI" sz="4500" dirty="0">
                <a:latin typeface="Calibri"/>
                <a:ea typeface="Calibri"/>
                <a:cs typeface="Calibri"/>
              </a:rPr>
              <a:t>Tarkka kehittämiskohde selvitettiin alkuun työpajassa, jossa mietittiin, miten alueella unettomuuden hoito toteutuu ja mitkä ovat merkittävimmät puutteet. Eniten huomiota niin lääkärien kuin hoitajien puolelta keräsi se, että esitiedot lääkkeiden uusintapyynnöissä ovat usein puutteellisia ja toisaalta hoitajilla ei ole työkaluja selvittää, mitä tietoja olisi tärkeää kartoittaa ennen lääkärin konsultointia. Ensimmäisen pajan jälkeen päätettiinkin luoda hoidontarpeen arviota varten fraasipohja.</a:t>
            </a:r>
            <a:endParaRPr lang="en-US" sz="4500" dirty="0">
              <a:latin typeface="Calibri"/>
              <a:ea typeface="Calibri"/>
              <a:cs typeface="Calibri"/>
            </a:endParaRPr>
          </a:p>
          <a:p>
            <a:pPr>
              <a:spcBef>
                <a:spcPts val="2483"/>
              </a:spcBef>
            </a:pPr>
            <a:r>
              <a:rPr lang="fi-FI" sz="4500" dirty="0">
                <a:latin typeface="Calibri"/>
                <a:ea typeface="Calibri"/>
                <a:cs typeface="Calibri"/>
              </a:rPr>
              <a:t>Toisessa työpajassa päätettiin ne esitiedot, joiden kartoittamiseen fraasipohja ohjaisi. Fraasipohjat luotiin sekä pitkään unettomuudesta kärsineille että ensimmäistä kertaa unettomuuden vuoksi terveydenhuoltoon hakeutuvalle potilasryhmälle. Fraasipohjat tallennettiin potilastietojärjestelmään yksikön yhteisiin fraasipohjiin kaikkien käytettäväksi.</a:t>
            </a:r>
            <a:endParaRPr lang="en-US" sz="4500" dirty="0">
              <a:latin typeface="Calibri"/>
              <a:ea typeface="Calibri"/>
              <a:cs typeface="Calibri"/>
            </a:endParaRPr>
          </a:p>
          <a:p>
            <a:pPr>
              <a:spcBef>
                <a:spcPts val="2483"/>
              </a:spcBef>
            </a:pPr>
            <a:r>
              <a:rPr lang="fi-FI" sz="4500" dirty="0">
                <a:latin typeface="Calibri"/>
                <a:ea typeface="Calibri"/>
                <a:cs typeface="Calibri"/>
              </a:rPr>
              <a:t>Fraasipohjan käyttökokemuksia suunniteltiin kartoitettavan parin kuukauden käytön jälkeen </a:t>
            </a:r>
            <a:r>
              <a:rPr lang="fi-FI" sz="4500" dirty="0" err="1">
                <a:latin typeface="Calibri"/>
                <a:ea typeface="Calibri"/>
                <a:cs typeface="Calibri"/>
              </a:rPr>
              <a:t>Forms</a:t>
            </a:r>
            <a:r>
              <a:rPr lang="fi-FI" sz="4500" dirty="0">
                <a:latin typeface="Calibri"/>
                <a:ea typeface="Calibri"/>
                <a:cs typeface="Calibri"/>
              </a:rPr>
              <a:t>-kyselyllä, missä tiedusteltiin niin hoitajilta kuin lääkäreiltä, onko fraasi helpottanut </a:t>
            </a:r>
            <a:r>
              <a:rPr lang="fi-FI" sz="4500" dirty="0" err="1">
                <a:latin typeface="Calibri"/>
                <a:ea typeface="Calibri"/>
                <a:cs typeface="Calibri"/>
              </a:rPr>
              <a:t>HTA:ta</a:t>
            </a:r>
            <a:r>
              <a:rPr lang="fi-FI" sz="4500" dirty="0">
                <a:latin typeface="Calibri"/>
                <a:ea typeface="Calibri"/>
                <a:cs typeface="Calibri"/>
              </a:rPr>
              <a:t> ja onko konsultoivan ammattilaisen työ helpottunut. </a:t>
            </a:r>
            <a:endParaRPr lang="en-US" sz="4500" dirty="0">
              <a:latin typeface="Calibri"/>
              <a:ea typeface="Calibri"/>
              <a:cs typeface="Calibri"/>
            </a:endParaRPr>
          </a:p>
          <a:p>
            <a:pPr>
              <a:spcBef>
                <a:spcPts val="3311"/>
              </a:spcBef>
            </a:pPr>
            <a:r>
              <a:rPr lang="fi-FI" sz="4500" dirty="0">
                <a:latin typeface="Calibri"/>
                <a:ea typeface="Calibri"/>
                <a:cs typeface="Calibri"/>
              </a:rPr>
              <a:t>Myös fraasipohjan käytettävyyttä, luettavuutta ja käyttöhelppoutta haluttiin kysellä sanallisin arvioin.</a:t>
            </a:r>
            <a:endParaRPr lang="fi-FI" dirty="0">
              <a:latin typeface="Calibri"/>
              <a:ea typeface="Calibri"/>
              <a:cs typeface="Calibri"/>
            </a:endParaRPr>
          </a:p>
        </p:txBody>
      </p:sp>
    </p:spTree>
    <p:extLst>
      <p:ext uri="{BB962C8B-B14F-4D97-AF65-F5344CB8AC3E}">
        <p14:creationId xmlns:p14="http://schemas.microsoft.com/office/powerpoint/2010/main" val="4201639480"/>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467886"/>
      </a:hlink>
      <a:folHlink>
        <a:srgbClr val="96607D"/>
      </a:folHlink>
    </a:clrScheme>
    <a:fontScheme name="Office-teem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462</Words>
  <Application>Microsoft Office PowerPoint</Application>
  <PresentationFormat>Mukautettu</PresentationFormat>
  <Paragraphs>19</Paragraphs>
  <Slides>1</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vt:i4>
      </vt:variant>
    </vt:vector>
  </HeadingPairs>
  <TitlesOfParts>
    <vt:vector size="7" baseType="lpstr">
      <vt:lpstr>Aptos</vt:lpstr>
      <vt:lpstr>Aptos Display</vt:lpstr>
      <vt:lpstr>Arial</vt:lpstr>
      <vt:lpstr>Calibri</vt:lpstr>
      <vt:lpstr>Calibri Light</vt:lpstr>
      <vt:lpstr>Office-teema</vt:lpstr>
      <vt:lpstr>UNETTOMUUDEN HOIDONTARPEEN ARVION FRAASIPOHJA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UNETTOMUUDEN HOIDONTARPEEN ARVION FRAASIPOHJA</dc:title>
  <dc:creator>Hintikka Jukka</dc:creator>
  <cp:lastModifiedBy>Mustonen Sonja</cp:lastModifiedBy>
  <cp:revision>56</cp:revision>
  <dcterms:created xsi:type="dcterms:W3CDTF">2025-03-13T10:56:12Z</dcterms:created>
  <dcterms:modified xsi:type="dcterms:W3CDTF">2025-04-08T06:09:04Z</dcterms:modified>
</cp:coreProperties>
</file>