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</p:sldMasterIdLst>
  <p:handoutMasterIdLst>
    <p:handoutMasterId r:id="rId22"/>
  </p:handoutMasterIdLst>
  <p:sldIdLst>
    <p:sldId id="256" r:id="rId5"/>
    <p:sldId id="257" r:id="rId6"/>
    <p:sldId id="280" r:id="rId7"/>
    <p:sldId id="258" r:id="rId8"/>
    <p:sldId id="274" r:id="rId9"/>
    <p:sldId id="294" r:id="rId10"/>
    <p:sldId id="295" r:id="rId11"/>
    <p:sldId id="275" r:id="rId12"/>
    <p:sldId id="279" r:id="rId13"/>
    <p:sldId id="293" r:id="rId14"/>
    <p:sldId id="286" r:id="rId15"/>
    <p:sldId id="290" r:id="rId16"/>
    <p:sldId id="287" r:id="rId17"/>
    <p:sldId id="278" r:id="rId18"/>
    <p:sldId id="289" r:id="rId19"/>
    <p:sldId id="291" r:id="rId20"/>
    <p:sldId id="26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A6BF64-10B8-48B3-BC7A-672C655A7A71}" v="2" dt="2025-02-02T19:15:12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0" autoAdjust="0"/>
  </p:normalViewPr>
  <p:slideViewPr>
    <p:cSldViewPr snapToGrid="0" snapToObjects="1">
      <p:cViewPr varScale="1">
        <p:scale>
          <a:sx n="104" d="100"/>
          <a:sy n="104" d="100"/>
        </p:scale>
        <p:origin x="81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lma Kinnunen" userId="ec7650eb-242d-42cc-87dd-17a01f691bb5" providerId="ADAL" clId="{37A6BF64-10B8-48B3-BC7A-672C655A7A71}"/>
    <pc:docChg chg="custSel delSld modSld sldOrd">
      <pc:chgData name="Vilma Kinnunen" userId="ec7650eb-242d-42cc-87dd-17a01f691bb5" providerId="ADAL" clId="{37A6BF64-10B8-48B3-BC7A-672C655A7A71}" dt="2025-02-02T19:16:01.911" v="279"/>
      <pc:docMkLst>
        <pc:docMk/>
      </pc:docMkLst>
      <pc:sldChg chg="modSp mod">
        <pc:chgData name="Vilma Kinnunen" userId="ec7650eb-242d-42cc-87dd-17a01f691bb5" providerId="ADAL" clId="{37A6BF64-10B8-48B3-BC7A-672C655A7A71}" dt="2025-02-02T19:05:03.534" v="184" actId="20577"/>
        <pc:sldMkLst>
          <pc:docMk/>
          <pc:sldMk cId="1420073440" sldId="256"/>
        </pc:sldMkLst>
        <pc:spChg chg="mod">
          <ac:chgData name="Vilma Kinnunen" userId="ec7650eb-242d-42cc-87dd-17a01f691bb5" providerId="ADAL" clId="{37A6BF64-10B8-48B3-BC7A-672C655A7A71}" dt="2025-02-02T19:05:03.534" v="184" actId="20577"/>
          <ac:spMkLst>
            <pc:docMk/>
            <pc:sldMk cId="1420073440" sldId="256"/>
            <ac:spMk id="3" creationId="{E2B1A8A9-E275-A509-6B56-26A166F93E3B}"/>
          </ac:spMkLst>
        </pc:spChg>
      </pc:sldChg>
      <pc:sldChg chg="modSp mod">
        <pc:chgData name="Vilma Kinnunen" userId="ec7650eb-242d-42cc-87dd-17a01f691bb5" providerId="ADAL" clId="{37A6BF64-10B8-48B3-BC7A-672C655A7A71}" dt="2025-02-02T19:05:09.803" v="185" actId="20577"/>
        <pc:sldMkLst>
          <pc:docMk/>
          <pc:sldMk cId="197467808" sldId="257"/>
        </pc:sldMkLst>
        <pc:spChg chg="mod">
          <ac:chgData name="Vilma Kinnunen" userId="ec7650eb-242d-42cc-87dd-17a01f691bb5" providerId="ADAL" clId="{37A6BF64-10B8-48B3-BC7A-672C655A7A71}" dt="2025-02-02T19:05:09.803" v="185" actId="20577"/>
          <ac:spMkLst>
            <pc:docMk/>
            <pc:sldMk cId="197467808" sldId="257"/>
            <ac:spMk id="7" creationId="{00000000-0000-0000-0000-000000000000}"/>
          </ac:spMkLst>
        </pc:spChg>
      </pc:sldChg>
      <pc:sldChg chg="del">
        <pc:chgData name="Vilma Kinnunen" userId="ec7650eb-242d-42cc-87dd-17a01f691bb5" providerId="ADAL" clId="{37A6BF64-10B8-48B3-BC7A-672C655A7A71}" dt="2025-02-02T19:15:25.785" v="268" actId="2696"/>
        <pc:sldMkLst>
          <pc:docMk/>
          <pc:sldMk cId="3253626272" sldId="266"/>
        </pc:sldMkLst>
      </pc:sldChg>
      <pc:sldChg chg="del">
        <pc:chgData name="Vilma Kinnunen" userId="ec7650eb-242d-42cc-87dd-17a01f691bb5" providerId="ADAL" clId="{37A6BF64-10B8-48B3-BC7A-672C655A7A71}" dt="2025-02-02T19:13:28.283" v="263" actId="2696"/>
        <pc:sldMkLst>
          <pc:docMk/>
          <pc:sldMk cId="4275481056" sldId="267"/>
        </pc:sldMkLst>
      </pc:sldChg>
      <pc:sldChg chg="del">
        <pc:chgData name="Vilma Kinnunen" userId="ec7650eb-242d-42cc-87dd-17a01f691bb5" providerId="ADAL" clId="{37A6BF64-10B8-48B3-BC7A-672C655A7A71}" dt="2025-02-02T19:13:31.726" v="264" actId="2696"/>
        <pc:sldMkLst>
          <pc:docMk/>
          <pc:sldMk cId="2456249973" sldId="268"/>
        </pc:sldMkLst>
      </pc:sldChg>
      <pc:sldChg chg="del">
        <pc:chgData name="Vilma Kinnunen" userId="ec7650eb-242d-42cc-87dd-17a01f691bb5" providerId="ADAL" clId="{37A6BF64-10B8-48B3-BC7A-672C655A7A71}" dt="2025-02-02T19:13:34.468" v="265" actId="2696"/>
        <pc:sldMkLst>
          <pc:docMk/>
          <pc:sldMk cId="1740351076" sldId="269"/>
        </pc:sldMkLst>
      </pc:sldChg>
      <pc:sldChg chg="del">
        <pc:chgData name="Vilma Kinnunen" userId="ec7650eb-242d-42cc-87dd-17a01f691bb5" providerId="ADAL" clId="{37A6BF64-10B8-48B3-BC7A-672C655A7A71}" dt="2025-02-02T19:15:44.697" v="274" actId="2696"/>
        <pc:sldMkLst>
          <pc:docMk/>
          <pc:sldMk cId="539136483" sldId="270"/>
        </pc:sldMkLst>
      </pc:sldChg>
      <pc:sldChg chg="del">
        <pc:chgData name="Vilma Kinnunen" userId="ec7650eb-242d-42cc-87dd-17a01f691bb5" providerId="ADAL" clId="{37A6BF64-10B8-48B3-BC7A-672C655A7A71}" dt="2025-02-02T19:15:53.808" v="276" actId="2696"/>
        <pc:sldMkLst>
          <pc:docMk/>
          <pc:sldMk cId="4232839755" sldId="271"/>
        </pc:sldMkLst>
      </pc:sldChg>
      <pc:sldChg chg="del">
        <pc:chgData name="Vilma Kinnunen" userId="ec7650eb-242d-42cc-87dd-17a01f691bb5" providerId="ADAL" clId="{37A6BF64-10B8-48B3-BC7A-672C655A7A71}" dt="2025-02-02T19:15:35.209" v="271" actId="2696"/>
        <pc:sldMkLst>
          <pc:docMk/>
          <pc:sldMk cId="341333095" sldId="276"/>
        </pc:sldMkLst>
      </pc:sldChg>
      <pc:sldChg chg="del">
        <pc:chgData name="Vilma Kinnunen" userId="ec7650eb-242d-42cc-87dd-17a01f691bb5" providerId="ADAL" clId="{37A6BF64-10B8-48B3-BC7A-672C655A7A71}" dt="2025-02-02T19:15:38.088" v="272" actId="2696"/>
        <pc:sldMkLst>
          <pc:docMk/>
          <pc:sldMk cId="339376095" sldId="277"/>
        </pc:sldMkLst>
      </pc:sldChg>
      <pc:sldChg chg="addSp delSp modSp mod">
        <pc:chgData name="Vilma Kinnunen" userId="ec7650eb-242d-42cc-87dd-17a01f691bb5" providerId="ADAL" clId="{37A6BF64-10B8-48B3-BC7A-672C655A7A71}" dt="2025-02-02T19:10:48.115" v="188" actId="14826"/>
        <pc:sldMkLst>
          <pc:docMk/>
          <pc:sldMk cId="3813723571" sldId="280"/>
        </pc:sldMkLst>
        <pc:picChg chg="add del">
          <ac:chgData name="Vilma Kinnunen" userId="ec7650eb-242d-42cc-87dd-17a01f691bb5" providerId="ADAL" clId="{37A6BF64-10B8-48B3-BC7A-672C655A7A71}" dt="2025-02-02T19:05:21.653" v="187" actId="478"/>
          <ac:picMkLst>
            <pc:docMk/>
            <pc:sldMk cId="3813723571" sldId="280"/>
            <ac:picMk id="3" creationId="{43BA2B37-B279-3F50-16B6-7FC7A377FBD3}"/>
          </ac:picMkLst>
        </pc:picChg>
        <pc:picChg chg="mod">
          <ac:chgData name="Vilma Kinnunen" userId="ec7650eb-242d-42cc-87dd-17a01f691bb5" providerId="ADAL" clId="{37A6BF64-10B8-48B3-BC7A-672C655A7A71}" dt="2025-02-02T19:10:48.115" v="188" actId="14826"/>
          <ac:picMkLst>
            <pc:docMk/>
            <pc:sldMk cId="3813723571" sldId="280"/>
            <ac:picMk id="6" creationId="{C9ED94B6-BB2B-6FDA-EB4E-1B2F800E158B}"/>
          </ac:picMkLst>
        </pc:picChg>
      </pc:sldChg>
      <pc:sldChg chg="del">
        <pc:chgData name="Vilma Kinnunen" userId="ec7650eb-242d-42cc-87dd-17a01f691bb5" providerId="ADAL" clId="{37A6BF64-10B8-48B3-BC7A-672C655A7A71}" dt="2025-02-02T19:15:30.797" v="270" actId="2696"/>
        <pc:sldMkLst>
          <pc:docMk/>
          <pc:sldMk cId="2271537687" sldId="281"/>
        </pc:sldMkLst>
      </pc:sldChg>
      <pc:sldChg chg="del">
        <pc:chgData name="Vilma Kinnunen" userId="ec7650eb-242d-42cc-87dd-17a01f691bb5" providerId="ADAL" clId="{37A6BF64-10B8-48B3-BC7A-672C655A7A71}" dt="2025-02-02T19:13:42" v="266" actId="2696"/>
        <pc:sldMkLst>
          <pc:docMk/>
          <pc:sldMk cId="1687954255" sldId="282"/>
        </pc:sldMkLst>
      </pc:sldChg>
      <pc:sldChg chg="del">
        <pc:chgData name="Vilma Kinnunen" userId="ec7650eb-242d-42cc-87dd-17a01f691bb5" providerId="ADAL" clId="{37A6BF64-10B8-48B3-BC7A-672C655A7A71}" dt="2025-02-02T19:15:28.481" v="269" actId="2696"/>
        <pc:sldMkLst>
          <pc:docMk/>
          <pc:sldMk cId="1003728431" sldId="283"/>
        </pc:sldMkLst>
      </pc:sldChg>
      <pc:sldChg chg="del">
        <pc:chgData name="Vilma Kinnunen" userId="ec7650eb-242d-42cc-87dd-17a01f691bb5" providerId="ADAL" clId="{37A6BF64-10B8-48B3-BC7A-672C655A7A71}" dt="2025-02-02T19:15:41.574" v="273" actId="2696"/>
        <pc:sldMkLst>
          <pc:docMk/>
          <pc:sldMk cId="4104765043" sldId="284"/>
        </pc:sldMkLst>
      </pc:sldChg>
      <pc:sldChg chg="modSp mod">
        <pc:chgData name="Vilma Kinnunen" userId="ec7650eb-242d-42cc-87dd-17a01f691bb5" providerId="ADAL" clId="{37A6BF64-10B8-48B3-BC7A-672C655A7A71}" dt="2025-02-02T19:12:56.879" v="260" actId="20577"/>
        <pc:sldMkLst>
          <pc:docMk/>
          <pc:sldMk cId="2669383183" sldId="286"/>
        </pc:sldMkLst>
        <pc:spChg chg="mod">
          <ac:chgData name="Vilma Kinnunen" userId="ec7650eb-242d-42cc-87dd-17a01f691bb5" providerId="ADAL" clId="{37A6BF64-10B8-48B3-BC7A-672C655A7A71}" dt="2025-02-02T19:12:56.879" v="260" actId="20577"/>
          <ac:spMkLst>
            <pc:docMk/>
            <pc:sldMk cId="2669383183" sldId="286"/>
            <ac:spMk id="7" creationId="{D8CE0F93-4F99-B9BA-C7FF-EA213C5CF191}"/>
          </ac:spMkLst>
        </pc:spChg>
      </pc:sldChg>
      <pc:sldChg chg="del">
        <pc:chgData name="Vilma Kinnunen" userId="ec7650eb-242d-42cc-87dd-17a01f691bb5" providerId="ADAL" clId="{37A6BF64-10B8-48B3-BC7A-672C655A7A71}" dt="2025-02-02T19:15:50.414" v="275" actId="2696"/>
        <pc:sldMkLst>
          <pc:docMk/>
          <pc:sldMk cId="3407292383" sldId="288"/>
        </pc:sldMkLst>
      </pc:sldChg>
      <pc:sldChg chg="modSp mod">
        <pc:chgData name="Vilma Kinnunen" userId="ec7650eb-242d-42cc-87dd-17a01f691bb5" providerId="ADAL" clId="{37A6BF64-10B8-48B3-BC7A-672C655A7A71}" dt="2025-02-02T19:13:17.671" v="262" actId="27636"/>
        <pc:sldMkLst>
          <pc:docMk/>
          <pc:sldMk cId="3638704241" sldId="289"/>
        </pc:sldMkLst>
        <pc:spChg chg="mod">
          <ac:chgData name="Vilma Kinnunen" userId="ec7650eb-242d-42cc-87dd-17a01f691bb5" providerId="ADAL" clId="{37A6BF64-10B8-48B3-BC7A-672C655A7A71}" dt="2025-02-02T19:13:17.671" v="262" actId="27636"/>
          <ac:spMkLst>
            <pc:docMk/>
            <pc:sldMk cId="3638704241" sldId="289"/>
            <ac:spMk id="7" creationId="{857F5E4E-FECE-79E2-ABA2-E087AC0E3325}"/>
          </ac:spMkLst>
        </pc:spChg>
      </pc:sldChg>
      <pc:sldChg chg="ord">
        <pc:chgData name="Vilma Kinnunen" userId="ec7650eb-242d-42cc-87dd-17a01f691bb5" providerId="ADAL" clId="{37A6BF64-10B8-48B3-BC7A-672C655A7A71}" dt="2025-02-02T19:16:01.911" v="279"/>
        <pc:sldMkLst>
          <pc:docMk/>
          <pc:sldMk cId="2903947067" sldId="290"/>
        </pc:sldMkLst>
      </pc:sldChg>
      <pc:sldChg chg="modSp">
        <pc:chgData name="Vilma Kinnunen" userId="ec7650eb-242d-42cc-87dd-17a01f691bb5" providerId="ADAL" clId="{37A6BF64-10B8-48B3-BC7A-672C655A7A71}" dt="2025-02-02T19:15:12.143" v="267" actId="14826"/>
        <pc:sldMkLst>
          <pc:docMk/>
          <pc:sldMk cId="2559586829" sldId="291"/>
        </pc:sldMkLst>
        <pc:picChg chg="mod">
          <ac:chgData name="Vilma Kinnunen" userId="ec7650eb-242d-42cc-87dd-17a01f691bb5" providerId="ADAL" clId="{37A6BF64-10B8-48B3-BC7A-672C655A7A71}" dt="2025-02-02T19:15:12.143" v="267" actId="14826"/>
          <ac:picMkLst>
            <pc:docMk/>
            <pc:sldMk cId="2559586829" sldId="291"/>
            <ac:picMk id="8" creationId="{C76B580A-E173-9D78-8B3F-6FC335B1FAC9}"/>
          </ac:picMkLst>
        </pc:picChg>
      </pc:sldChg>
      <pc:sldChg chg="del">
        <pc:chgData name="Vilma Kinnunen" userId="ec7650eb-242d-42cc-87dd-17a01f691bb5" providerId="ADAL" clId="{37A6BF64-10B8-48B3-BC7A-672C655A7A71}" dt="2025-02-02T19:15:57.350" v="277" actId="2696"/>
        <pc:sldMkLst>
          <pc:docMk/>
          <pc:sldMk cId="2627309051" sldId="292"/>
        </pc:sldMkLst>
      </pc:sldChg>
      <pc:sldChg chg="modSp mod">
        <pc:chgData name="Vilma Kinnunen" userId="ec7650eb-242d-42cc-87dd-17a01f691bb5" providerId="ADAL" clId="{37A6BF64-10B8-48B3-BC7A-672C655A7A71}" dt="2025-02-02T19:11:49.476" v="190" actId="20577"/>
        <pc:sldMkLst>
          <pc:docMk/>
          <pc:sldMk cId="313660838" sldId="293"/>
        </pc:sldMkLst>
        <pc:spChg chg="mod">
          <ac:chgData name="Vilma Kinnunen" userId="ec7650eb-242d-42cc-87dd-17a01f691bb5" providerId="ADAL" clId="{37A6BF64-10B8-48B3-BC7A-672C655A7A71}" dt="2025-02-02T19:11:49.476" v="190" actId="20577"/>
          <ac:spMkLst>
            <pc:docMk/>
            <pc:sldMk cId="313660838" sldId="293"/>
            <ac:spMk id="7" creationId="{952A666B-9746-6DFC-D58D-D3DEC6A0101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7588E10-F95A-4E95-A77D-11E11A783C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DC8AD8D-B825-4D5D-AC6F-2661CEAC76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58F37-3C23-403B-9536-2EF85C6489A7}" type="datetimeFigureOut">
              <a:rPr lang="fi-FI" smtClean="0"/>
              <a:t>2.2.2025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2FD5545-1C50-461C-9C7F-91CA081A19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6ADE39E-0D4D-4419-B491-7C0A20FAD0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0B102-E639-40BC-8750-7DAB4F4CEA9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2412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1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70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68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3440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66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333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58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1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57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DF16B13-3472-4D61-BA90-2ABD78205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100" b="209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5006291" y="2025199"/>
            <a:ext cx="2257242" cy="2807602"/>
            <a:chOff x="5006291" y="1942903"/>
            <a:chExt cx="2257242" cy="2807602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5006291" y="1942903"/>
              <a:ext cx="22572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5006291" y="4750505"/>
              <a:ext cx="22572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146397" y="5701129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1876022-EAA2-4536-9711-A1D2D75BD5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3475" y="5588676"/>
            <a:ext cx="1070946" cy="1070946"/>
          </a:xfrm>
          <a:prstGeom prst="rect">
            <a:avLst/>
          </a:prstGeom>
        </p:spPr>
      </p:pic>
      <p:pic>
        <p:nvPicPr>
          <p:cNvPr id="4" name="Kuva 3" descr="Kuva, joka sisältää kohteen piirtäminen, merkki&#10;&#10;Kuvaus luotu automaattisesti">
            <a:extLst>
              <a:ext uri="{FF2B5EF4-FFF2-40B4-BE49-F238E27FC236}">
                <a16:creationId xmlns:a16="http://schemas.microsoft.com/office/drawing/2014/main" id="{4135E945-64A7-4551-AA71-4A09C300C9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7684" y="2893527"/>
            <a:ext cx="2814455" cy="11170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6666" y="839258"/>
            <a:ext cx="10515600" cy="1325563"/>
          </a:xfrm>
        </p:spPr>
        <p:txBody>
          <a:bodyPr>
            <a:normAutofit/>
          </a:bodyPr>
          <a:lstStyle>
            <a:lvl1pPr algn="ctr">
              <a:defRPr sz="3300" spc="1000" baseline="0"/>
            </a:lvl1pPr>
          </a:lstStyle>
          <a:p>
            <a:r>
              <a:rPr lang="en-US" dirty="0"/>
              <a:t>BULLETS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2164822"/>
            <a:ext cx="10515600" cy="263577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80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 – </a:t>
            </a:r>
            <a:r>
              <a:rPr lang="en-US" dirty="0" err="1"/>
              <a:t>Olisipa</a:t>
            </a:r>
            <a:r>
              <a:rPr lang="en-US" dirty="0"/>
              <a:t> </a:t>
            </a:r>
            <a:r>
              <a:rPr lang="en-US" dirty="0" err="1"/>
              <a:t>asuntoja</a:t>
            </a: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2 – </a:t>
            </a:r>
            <a:r>
              <a:rPr lang="en-US" dirty="0" err="1"/>
              <a:t>Olisipa</a:t>
            </a:r>
            <a:r>
              <a:rPr lang="en-US" dirty="0"/>
              <a:t> </a:t>
            </a:r>
            <a:r>
              <a:rPr lang="en-US" dirty="0" err="1"/>
              <a:t>rahaa</a:t>
            </a: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3 – </a:t>
            </a:r>
            <a:r>
              <a:rPr lang="en-US" dirty="0" err="1"/>
              <a:t>Olisipa</a:t>
            </a:r>
            <a:r>
              <a:rPr lang="en-US" dirty="0"/>
              <a:t> </a:t>
            </a:r>
            <a:r>
              <a:rPr lang="en-US" dirty="0" err="1"/>
              <a:t>ruokaa</a:t>
            </a: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4 – </a:t>
            </a:r>
            <a:r>
              <a:rPr lang="en-US" dirty="0" err="1"/>
              <a:t>Olisipa</a:t>
            </a:r>
            <a:r>
              <a:rPr lang="en-US" dirty="0"/>
              <a:t> </a:t>
            </a:r>
            <a:r>
              <a:rPr lang="en-US" dirty="0" err="1"/>
              <a:t>aina</a:t>
            </a:r>
            <a:r>
              <a:rPr lang="en-US" dirty="0"/>
              <a:t> </a:t>
            </a:r>
            <a:r>
              <a:rPr lang="en-US" dirty="0" err="1"/>
              <a:t>kesä</a:t>
            </a: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9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259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6468078-777F-4AAA-97E4-4F1756F1EF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865" t="11109" r="27618" b="14079"/>
          <a:stretch/>
        </p:blipFill>
        <p:spPr>
          <a:xfrm>
            <a:off x="6498856" y="0"/>
            <a:ext cx="5693144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542444" y="2624666"/>
            <a:ext cx="2878667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Tässä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on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kuvaslide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.</a:t>
            </a:r>
          </a:p>
          <a:p>
            <a:pPr algn="ctr"/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Sen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viereen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ei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kannata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laittaa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liikaa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tekstiä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ettei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mene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tukkoiseksi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tämä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sivu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.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Kerro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napakasti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mistä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kyse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.</a:t>
            </a:r>
          </a:p>
          <a:p>
            <a:pPr algn="ctr"/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Kuva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jää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mieleen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.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09611" y="0"/>
            <a:ext cx="6096000" cy="6765925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54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k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131273" y="21078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</a:t>
            </a:r>
            <a:r>
              <a:rPr lang="en-US" dirty="0" err="1"/>
              <a:t>ots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56521"/>
            <a:ext cx="9113753" cy="1332412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Alaotsikko</a:t>
            </a:r>
            <a:r>
              <a:rPr lang="en-US" dirty="0"/>
              <a:t> </a:t>
            </a:r>
            <a:r>
              <a:rPr lang="en-US" dirty="0" err="1"/>
              <a:t>olisi</a:t>
            </a:r>
            <a:r>
              <a:rPr lang="en-US" dirty="0"/>
              <a:t> </a:t>
            </a:r>
            <a:r>
              <a:rPr lang="en-US" dirty="0" err="1"/>
              <a:t>hyvä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olisi</a:t>
            </a:r>
            <a:r>
              <a:rPr lang="en-US" dirty="0"/>
              <a:t> </a:t>
            </a:r>
            <a:r>
              <a:rPr lang="en-US" dirty="0" err="1"/>
              <a:t>maksimissaan</a:t>
            </a:r>
            <a:r>
              <a:rPr lang="en-US" dirty="0"/>
              <a:t> </a:t>
            </a:r>
            <a:r>
              <a:rPr lang="en-US" dirty="0" err="1"/>
              <a:t>kolme</a:t>
            </a:r>
            <a:r>
              <a:rPr lang="en-US" dirty="0"/>
              <a:t> -</a:t>
            </a:r>
            <a:r>
              <a:rPr lang="en-US" dirty="0" err="1"/>
              <a:t>neljä</a:t>
            </a:r>
            <a:r>
              <a:rPr lang="en-US" dirty="0"/>
              <a:t> </a:t>
            </a:r>
            <a:r>
              <a:rPr lang="en-US" dirty="0" err="1"/>
              <a:t>riviä</a:t>
            </a:r>
            <a:r>
              <a:rPr lang="en-US" dirty="0"/>
              <a:t>,</a:t>
            </a:r>
          </a:p>
          <a:p>
            <a:r>
              <a:rPr lang="en-US" dirty="0"/>
              <a:t> </a:t>
            </a:r>
            <a:r>
              <a:rPr lang="en-US" dirty="0" err="1"/>
              <a:t>vähempikin</a:t>
            </a:r>
            <a:r>
              <a:rPr lang="en-US" dirty="0"/>
              <a:t> on </a:t>
            </a:r>
            <a:r>
              <a:rPr lang="en-US" dirty="0" err="1"/>
              <a:t>tosi</a:t>
            </a:r>
            <a:r>
              <a:rPr lang="en-US" dirty="0"/>
              <a:t> </a:t>
            </a:r>
            <a:r>
              <a:rPr lang="en-US" dirty="0" err="1"/>
              <a:t>hyvä</a:t>
            </a:r>
            <a:r>
              <a:rPr lang="en-US" dirty="0"/>
              <a:t>. </a:t>
            </a:r>
            <a:r>
              <a:rPr lang="en-US" dirty="0" err="1"/>
              <a:t>Muista</a:t>
            </a:r>
            <a:r>
              <a:rPr lang="en-US" dirty="0"/>
              <a:t>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presentaatiosivut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maksa</a:t>
            </a:r>
            <a:r>
              <a:rPr lang="en-US" dirty="0"/>
              <a:t> </a:t>
            </a:r>
            <a:r>
              <a:rPr lang="en-US" dirty="0" err="1"/>
              <a:t>mitään</a:t>
            </a:r>
            <a:r>
              <a:rPr lang="en-US" dirty="0"/>
              <a:t>. </a:t>
            </a:r>
          </a:p>
          <a:p>
            <a:r>
              <a:rPr lang="en-US" dirty="0"/>
              <a:t>Tee </a:t>
            </a:r>
            <a:r>
              <a:rPr lang="en-US" dirty="0" err="1"/>
              <a:t>mielummin</a:t>
            </a:r>
            <a:r>
              <a:rPr lang="en-US" dirty="0"/>
              <a:t> </a:t>
            </a:r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sivuja</a:t>
            </a:r>
            <a:r>
              <a:rPr lang="en-US" dirty="0"/>
              <a:t>, </a:t>
            </a:r>
            <a:r>
              <a:rPr lang="en-US" dirty="0" err="1"/>
              <a:t>älä</a:t>
            </a:r>
            <a:r>
              <a:rPr lang="en-US" dirty="0"/>
              <a:t> </a:t>
            </a:r>
            <a:r>
              <a:rPr lang="en-US" dirty="0" err="1"/>
              <a:t>tunge</a:t>
            </a:r>
            <a:r>
              <a:rPr lang="en-US" dirty="0"/>
              <a:t> </a:t>
            </a:r>
            <a:r>
              <a:rPr lang="en-US" dirty="0" err="1"/>
              <a:t>liikaa</a:t>
            </a:r>
            <a:r>
              <a:rPr lang="en-US" dirty="0"/>
              <a:t> per </a:t>
            </a:r>
            <a:r>
              <a:rPr lang="en-US" dirty="0" err="1"/>
              <a:t>sivu</a:t>
            </a:r>
            <a:r>
              <a:rPr lang="en-US" dirty="0"/>
              <a:t>.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FD50D85-DA12-407E-82E6-0527295D1A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74284" y="5937981"/>
            <a:ext cx="1372386" cy="5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06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kuva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t="30099" b="14132"/>
          <a:stretch/>
        </p:blipFill>
        <p:spPr>
          <a:xfrm>
            <a:off x="0" y="-722376"/>
            <a:ext cx="12192000" cy="509276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418922" y="4835992"/>
            <a:ext cx="9354156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Tässä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on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kuvaslide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.  Sen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viereen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ei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kannata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laittaa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liikaa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tekstiä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ettei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mene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tukkoiseksi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tämä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sivu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. 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-722376"/>
            <a:ext cx="12192000" cy="5092764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00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684225"/>
            <a:ext cx="9113753" cy="936070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2400" b="1" i="1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”</a:t>
            </a:r>
            <a:r>
              <a:rPr lang="en-US" dirty="0" err="1"/>
              <a:t>Olisi</a:t>
            </a:r>
            <a:r>
              <a:rPr lang="en-US" dirty="0"/>
              <a:t> </a:t>
            </a:r>
            <a:r>
              <a:rPr lang="en-US" dirty="0" err="1"/>
              <a:t>hyvä</a:t>
            </a:r>
            <a:r>
              <a:rPr lang="en-US" dirty="0"/>
              <a:t> </a:t>
            </a:r>
            <a:r>
              <a:rPr lang="en-US" dirty="0" err="1"/>
              <a:t>saada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asuntoja</a:t>
            </a:r>
            <a:r>
              <a:rPr lang="en-US" dirty="0"/>
              <a:t>”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523999" y="3539066"/>
            <a:ext cx="9113753" cy="773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20000" rtl="0" eaLnBrk="1" fontAlgn="ctr" latinLnBrk="0" hangingPunct="1">
              <a:lnSpc>
                <a:spcPct val="150000"/>
              </a:lnSpc>
              <a:spcBef>
                <a:spcPts val="0"/>
              </a:spcBef>
              <a:buFont typeface="Arial"/>
              <a:buNone/>
              <a:defRPr sz="2400" b="1" i="1" kern="1200" spc="250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9144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3716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18288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F3B5D3"/>
                </a:solidFill>
              </a:rPr>
              <a:t>–</a:t>
            </a:r>
            <a:r>
              <a:rPr lang="en-US" sz="1600" dirty="0" err="1">
                <a:solidFill>
                  <a:srgbClr val="F3B5D3"/>
                </a:solidFill>
              </a:rPr>
              <a:t>Kuka</a:t>
            </a:r>
            <a:r>
              <a:rPr lang="en-US" sz="1600" dirty="0">
                <a:solidFill>
                  <a:srgbClr val="F3B5D3"/>
                </a:solidFill>
              </a:rPr>
              <a:t> </a:t>
            </a:r>
            <a:r>
              <a:rPr lang="en-US" sz="1600" dirty="0" err="1">
                <a:solidFill>
                  <a:srgbClr val="F3B5D3"/>
                </a:solidFill>
              </a:rPr>
              <a:t>Sanoo</a:t>
            </a:r>
            <a:endParaRPr lang="en-US" sz="1600" dirty="0">
              <a:solidFill>
                <a:srgbClr val="F3B5D3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855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_kuvaa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50" y="731803"/>
            <a:ext cx="9512300" cy="25781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975099" y="4037588"/>
            <a:ext cx="4241801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Tässä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on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kolmen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kuvan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slide.</a:t>
            </a:r>
          </a:p>
          <a:p>
            <a:pPr algn="ctr"/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Sen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alleei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kannata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laittaa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liikaa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tekstiä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ettei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mene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tukkoiseksi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tämä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740" kern="1400" spc="100" baseline="0" dirty="0" err="1">
                <a:latin typeface="Arial Narrow" charset="0"/>
                <a:ea typeface="Arial Narrow" charset="0"/>
                <a:cs typeface="Arial Narrow" charset="0"/>
              </a:rPr>
              <a:t>sivu</a:t>
            </a:r>
            <a:r>
              <a:rPr lang="en-US" sz="1740" kern="1400" spc="100" baseline="0" dirty="0">
                <a:latin typeface="Arial Narrow" charset="0"/>
                <a:ea typeface="Arial Narrow" charset="0"/>
                <a:cs typeface="Arial Narrow" charset="0"/>
              </a:rPr>
              <a:t>. 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339850" y="731838"/>
            <a:ext cx="3003550" cy="25781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598989" y="731838"/>
            <a:ext cx="2990532" cy="25781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54950" y="731838"/>
            <a:ext cx="2997200" cy="25781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43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2066A78-2F08-40DB-995A-D30549C92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95" b="18025"/>
          <a:stretch/>
        </p:blipFill>
        <p:spPr>
          <a:xfrm>
            <a:off x="-255462" y="0"/>
            <a:ext cx="12702924" cy="6858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01918" y="6016089"/>
            <a:ext cx="1388163" cy="550963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146397" y="2751322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Kiitos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2359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3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6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6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520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80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7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570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BB863CA-A3B4-757A-3C24-28A594356D7A}"/>
              </a:ext>
            </a:extLst>
          </p:cNvPr>
          <p:cNvSpPr txBox="1"/>
          <p:nvPr userDrawn="1"/>
        </p:nvSpPr>
        <p:spPr>
          <a:xfrm>
            <a:off x="3412067" y="3776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01154488-B758-F715-1E0A-F83462091F4D}"/>
              </a:ext>
            </a:extLst>
          </p:cNvPr>
          <p:cNvCxnSpPr/>
          <p:nvPr userDrawn="1"/>
        </p:nvCxnSpPr>
        <p:spPr>
          <a:xfrm>
            <a:off x="5624887" y="5660904"/>
            <a:ext cx="94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FEFD6E7B-290E-F897-BB31-8B7DC56AB242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5409592" y="5930881"/>
            <a:ext cx="1372816" cy="5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872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57" r:id="rId18"/>
    <p:sldLayoutId id="2147483650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B91A699-A146-4699-BB10-20156654A3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000" y="0"/>
            <a:ext cx="4571999" cy="6857999"/>
          </a:xfrm>
          <a:prstGeom prst="rect">
            <a:avLst/>
          </a:prstGeom>
        </p:spPr>
      </p:pic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5006975" y="2025650"/>
            <a:ext cx="2255838" cy="2806700"/>
            <a:chOff x="5006291" y="1942903"/>
            <a:chExt cx="2257242" cy="2807602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5006291" y="1942903"/>
              <a:ext cx="22572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5006291" y="4750505"/>
              <a:ext cx="22572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146397" y="4601817"/>
            <a:ext cx="7899206" cy="1945353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chemeClr val="bg1"/>
                </a:solidFill>
              </a:defRPr>
            </a:lvl1pPr>
          </a:lstStyle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4" name="Kuva 3" descr="Kuva, joka sisältää kohteen piirtäminen, merkki&#10;&#10;Kuvaus luotu automaattisesti">
            <a:extLst>
              <a:ext uri="{FF2B5EF4-FFF2-40B4-BE49-F238E27FC236}">
                <a16:creationId xmlns:a16="http://schemas.microsoft.com/office/drawing/2014/main" id="{7FF88042-E90F-48C4-B128-04A412635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228" y="2858387"/>
            <a:ext cx="2875332" cy="114122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E2B1A8A9-E275-A509-6B56-26A166F93E3B}"/>
              </a:ext>
            </a:extLst>
          </p:cNvPr>
          <p:cNvSpPr txBox="1"/>
          <p:nvPr/>
        </p:nvSpPr>
        <p:spPr>
          <a:xfrm>
            <a:off x="2075688" y="4919472"/>
            <a:ext cx="819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NAL PALVELUIDEN JÄLKIHUOLLON VAHVASTI TUETUN ASUMISEN MALLIN KUVAUS</a:t>
            </a:r>
          </a:p>
        </p:txBody>
      </p:sp>
    </p:spTree>
    <p:extLst>
      <p:ext uri="{BB962C8B-B14F-4D97-AF65-F5344CB8AC3E}">
        <p14:creationId xmlns:p14="http://schemas.microsoft.com/office/powerpoint/2010/main" val="1420073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E5FB4-F827-F3DA-5867-3049DBC40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672BA-61C6-7605-71B8-AC21786D1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52A666B-9746-6DFC-D58D-D3DEC6A01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49" y="1014984"/>
            <a:ext cx="9113753" cy="3840479"/>
          </a:xfrm>
        </p:spPr>
        <p:txBody>
          <a:bodyPr>
            <a:normAutofit fontScale="92500" lnSpcReduction="10000"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TOIMINTAYMPÄRISTÖ: </a:t>
            </a:r>
          </a:p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NAL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Asuntojen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vuokrataloyhtiö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kohteissa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Omat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asunnot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asiakkailla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Toisaalta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vetovoimatekijä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“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normaali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ympäristö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–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ei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laitos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”</a:t>
            </a: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Toisaalta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vaatii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nopeaakin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sopeutumista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asiakkaalta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tavalliseen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asuinympäristöön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Toisaalta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mahdollisuus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harjoitella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alusta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alkaen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jatkossa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vaadittavia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taitoja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Nuorisoasuminen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kuitenkin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sallivampi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toisaalta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levottomampi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kuin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esim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Hajasijoitetut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Asunnot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omistustaloyhtiöissä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97091-C56B-8C58-9E73-2B59E9251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93B2E1-C55E-3836-787A-94F9FCB04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8CE0F93-4F99-B9BA-C7FF-EA213C5CF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2945" y="738909"/>
            <a:ext cx="9864437" cy="4580343"/>
          </a:xfrm>
        </p:spPr>
        <p:txBody>
          <a:bodyPr>
            <a:normAutofit lnSpcReduction="10000"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KUNTOUTTAVA TYÖ mm: 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Omaohjaaja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työskentely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/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yksilötyö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Nepsy-valmennus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Päihdetyö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esim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Retkahduksen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ehkäisy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interventiot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hoitoonohjaus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päihteettömyyden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tukeminen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Mielenterveystyö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esim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Yksilökeskustelut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turvasuunnitelmat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copingtaidot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Palveluohjaus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ja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verkostotyö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Terveydentilaan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liittyvät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asiat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Talousneuvonta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ja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asumisohjaus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Opintojen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suorittaminen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ohjatusti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8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933FC-8EA8-8E7A-8EAE-FCA33A48D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0029FF-E430-33AE-8815-FF171805A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881826B-331B-5450-9C96-F42563EE2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49" y="1014984"/>
            <a:ext cx="9113753" cy="3840479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4FB4A5F-A2BE-BD69-0F72-FE9E6BE0D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198" y="247026"/>
            <a:ext cx="4675853" cy="53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47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E0498-3BB6-FC6B-EE90-11EF4081B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FB8BB4-96F8-8048-304C-9425EA658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6AED79A-9D33-2CCD-8A3E-3E5991BDA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49" y="757084"/>
            <a:ext cx="9113753" cy="4562168"/>
          </a:xfrm>
        </p:spPr>
        <p:txBody>
          <a:bodyPr>
            <a:normAutofit lnSpcReduction="10000"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VAPAA-AIKA: 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Ruokaryhmä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Yhteistyötahojen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kurssit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esim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arkisujuvaksi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Keskiviikon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toiminnallinen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Omaohjaajan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aika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esim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Kulttuuri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liikunta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Viikottainen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nyrkkeilyvalmennus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Retket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Vertaisryhmiin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saattaminen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Päivittäinen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tekeminen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kuten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yhteiset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kävelyt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Juhlien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viettäminen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77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674DD-532D-EA5E-572E-BBA40FB63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B98B7B-0F4B-5644-77E2-B7893C524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7A855E3-6097-AC4A-5E5E-4701B1658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49" y="1014984"/>
            <a:ext cx="9113753" cy="3840479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TUEN MÄÄRÄ: </a:t>
            </a: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Palvelua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tuottaa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NAL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Palvelut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Oy,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palvelukuvaus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määrittelee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tuen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määräksi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24-36h/kk.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Käytännössä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suurimmalla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osalla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asiakkaista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kontaktissa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olon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määrä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on 50-100h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välillä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Yksittäisillä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huomattavasti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vähemmän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Kaikilla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asiakkailla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on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kaksi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omaohjaajaa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jotka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vastaavat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tavoitteellisesta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kuntouttavasta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työstä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Keskimääräinen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asumisaika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ollut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noin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vuoden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 </a:t>
            </a: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29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CB781-1164-C61B-D73A-DE960DF72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52743B-99B6-34D4-3D13-EA3A75C68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7F5E4E-FECE-79E2-ABA2-E087AC0E3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49" y="1014984"/>
            <a:ext cx="9113753" cy="3840479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YHTEISÖLLISYYS: 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Johtokunta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1krt/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vko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Yhteiset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tilat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Alumnitoiminta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Yhteinen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toiminta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myös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yksiköiden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kesken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04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E8DB7-A942-DAC6-13EF-7CC620F36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B552A1-3E64-03C0-9E6E-C985FE046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8910C0-FC25-FD00-9D18-45FD2D1FD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49" y="1381539"/>
            <a:ext cx="9113753" cy="3309731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sz="2800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76B580A-E173-9D78-8B3F-6FC335B1FA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35045" y="403123"/>
            <a:ext cx="6921909" cy="51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86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3702" y="-324242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624513" y="5661025"/>
            <a:ext cx="942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619249" y="1381539"/>
            <a:ext cx="9113753" cy="3309731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r>
              <a:rPr lang="en-US" sz="2800" b="1" dirty="0">
                <a:solidFill>
                  <a:srgbClr val="F3B5D3"/>
                </a:solidFill>
                <a:latin typeface="Arial Narrow" panose="020B0606020202030204" pitchFamily="34" charset="0"/>
              </a:rPr>
              <a:t>YHTEENKUULUVUUS</a:t>
            </a:r>
          </a:p>
          <a:p>
            <a:r>
              <a:rPr lang="en-US" sz="2800" b="1" dirty="0">
                <a:solidFill>
                  <a:srgbClr val="F3B5D3"/>
                </a:solidFill>
                <a:latin typeface="Arial Narrow" panose="020B0606020202030204" pitchFamily="34" charset="0"/>
              </a:rPr>
              <a:t>ROHKEUS JA UUDISTUMINEN</a:t>
            </a:r>
          </a:p>
          <a:p>
            <a:r>
              <a:rPr lang="en-US" sz="2800" b="1" dirty="0">
                <a:solidFill>
                  <a:srgbClr val="F3B5D3"/>
                </a:solidFill>
                <a:latin typeface="Arial Narrow" panose="020B0606020202030204" pitchFamily="34" charset="0"/>
              </a:rPr>
              <a:t>ILO &amp; EMPATIA</a:t>
            </a:r>
          </a:p>
          <a:p>
            <a:endParaRPr lang="en-US" sz="2800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18E57-A710-0C72-E4EA-7B28F90BD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F2A231-BA95-1803-842B-F5F637DB2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9ED94B6-BB2B-6FDA-EB4E-1B2F800E15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3205316" y="899652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23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6666" y="839258"/>
            <a:ext cx="10515600" cy="4290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spc="1000" baseline="0">
                <a:solidFill>
                  <a:srgbClr val="F3B5D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31850" y="2164822"/>
            <a:ext cx="10515600" cy="2635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80" b="0" i="0" kern="1200" spc="100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9144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3716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18288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US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81B7BB0-9A7D-EA9A-74F2-0AC4E56F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8" y="1308385"/>
            <a:ext cx="4469695" cy="335227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7351C0D5-0FE7-9FCC-70A1-71FC355EA9D8}"/>
              </a:ext>
            </a:extLst>
          </p:cNvPr>
          <p:cNvSpPr txBox="1"/>
          <p:nvPr/>
        </p:nvSpPr>
        <p:spPr>
          <a:xfrm>
            <a:off x="5843016" y="1481328"/>
            <a:ext cx="5715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rgbClr val="F3B5D3"/>
                </a:solidFill>
                <a:latin typeface="Arial Narrow" panose="020B0606020202030204" pitchFamily="34" charset="0"/>
              </a:rPr>
              <a:t>                    GUNILLANTIE:</a:t>
            </a: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                                 (Kruunuvuorenranta) </a:t>
            </a:r>
          </a:p>
          <a:p>
            <a:endParaRPr lang="fi-FI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15 asiakaspaikkaa helsinkiläisille jälkihuollon asiakkaille</a:t>
            </a: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Mahdollisuus ottaa yksittäisiä asiakkaita myös muilta hyvinvointialueilta</a:t>
            </a: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Työryhmä: 1 sairaanhoitaja, 3 sosionomia, 5 lähihoitajaa ja palveluvastaava (yksiköiden yhteinen). Lisäksi ostopalvelulääkäri Atte Virolainen.  Vahvuus 0,6</a:t>
            </a: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Asunnot 31 neliötä yksiöitä + yhteisiä tiloja (kerhohuone, ruokatila, toimistoja) </a:t>
            </a: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Avattu 2/23</a:t>
            </a:r>
          </a:p>
          <a:p>
            <a:endParaRPr lang="fi-FI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fi-FI" sz="2800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fi-FI" sz="2800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ED583-262E-287D-1333-E3BC715D1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7701AB-2B87-94C1-5A33-3091CF0C146C}"/>
              </a:ext>
            </a:extLst>
          </p:cNvPr>
          <p:cNvSpPr txBox="1">
            <a:spLocks/>
          </p:cNvSpPr>
          <p:nvPr/>
        </p:nvSpPr>
        <p:spPr>
          <a:xfrm>
            <a:off x="846666" y="839258"/>
            <a:ext cx="10515600" cy="4290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spc="1000" baseline="0">
                <a:solidFill>
                  <a:srgbClr val="F3B5D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439F1F2-8C05-74F6-0506-A1C254216551}"/>
              </a:ext>
            </a:extLst>
          </p:cNvPr>
          <p:cNvSpPr txBox="1">
            <a:spLocks/>
          </p:cNvSpPr>
          <p:nvPr/>
        </p:nvSpPr>
        <p:spPr>
          <a:xfrm>
            <a:off x="831850" y="2164822"/>
            <a:ext cx="10515600" cy="2635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380" b="0" i="0" kern="1200" spc="100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9144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3716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1828800" indent="0" algn="ctr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US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7DD08CE-5B3F-1A03-9807-F8A88071E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46267" y="1697604"/>
            <a:ext cx="4290526" cy="3217894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BA92B5F-B94B-82BE-EFF6-0389039E6EA5}"/>
              </a:ext>
            </a:extLst>
          </p:cNvPr>
          <p:cNvSpPr txBox="1"/>
          <p:nvPr/>
        </p:nvSpPr>
        <p:spPr>
          <a:xfrm>
            <a:off x="4599432" y="1234440"/>
            <a:ext cx="60716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rgbClr val="F3B5D3"/>
                </a:solidFill>
                <a:latin typeface="Arial Narrow" panose="020B0606020202030204" pitchFamily="34" charset="0"/>
              </a:rPr>
              <a:t>                     KESKIYÖNTIE:</a:t>
            </a:r>
          </a:p>
          <a:p>
            <a:r>
              <a:rPr lang="fi-FI" sz="2000" b="1" dirty="0">
                <a:solidFill>
                  <a:srgbClr val="F3B5D3"/>
                </a:solidFill>
                <a:latin typeface="Arial Narrow" panose="020B0606020202030204" pitchFamily="34" charset="0"/>
              </a:rPr>
              <a:t>                                      (Suutarila)</a:t>
            </a:r>
          </a:p>
          <a:p>
            <a:endParaRPr lang="fi-FI" sz="2000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10 asiakaspaikkaa helsinkiläisille jälkihuollon asiakkaille</a:t>
            </a: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Mahdollisuus ottaa yksittäisiä asiakkaita myös muilta hyvinvointialueilta.</a:t>
            </a: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Työryhmä: 2 sairaanhoitajaa, 1 sosionomi, 3 lähihoitajaa. Lisäksi ostopalvelulääkäri Atte Virolainen.  Vahvuus 0,6</a:t>
            </a: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Asunnot 22 neliöisiä yksiöitä ja 35 neliöisiä yksiöitä. Poikkeustapauksissa kaksioita + yhteisiä tiloja (toimisto, asiakastila, kerhohuone) </a:t>
            </a:r>
          </a:p>
          <a:p>
            <a:endParaRPr lang="fi-FI" sz="2000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fi-FI" sz="2000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fi-FI" sz="2800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fi-FI" sz="2800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fi-FI" sz="2800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1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F8F54-C7A6-B301-6149-EDCBDC692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999921-CA60-BBF1-528C-3DFBE9442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BF416E9-38DE-4A27-3284-242CF4E65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49" y="795528"/>
            <a:ext cx="9113753" cy="4224527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KOHDERYHMÄ:</a:t>
            </a:r>
          </a:p>
          <a:p>
            <a:endParaRPr lang="fi-FI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Palvelu on suunnattu jälkihuollossa erityistä tukea tarvitseville nuorille. Nuorilla on usein moninaisia haasteita ja oirehdintaa: käytösoirehdintaa, diagnosoimattomia mielenterveysongelmia, neuropsykiatrisia haasteita, päihdeongelmia sekä lisäksi traumataustaa, rikostaustaa, kehityksen viivästymistä, lievää vammaisuutta, luottamuspulaa, yksinäisyyttä, haasteita ihmissuhteissa ja aggressiivisuutta.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52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D4E42-DDA7-E756-E2B8-8A470A147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E51460-D713-AE93-1923-372067F17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760C9F-4AE2-C629-350B-EF294415C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49" y="795528"/>
            <a:ext cx="9113753" cy="4224527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VUOKRASOPIMUS JA ASIAKASSOPIMUS:</a:t>
            </a:r>
          </a:p>
          <a:p>
            <a:endParaRPr lang="fi-FI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Vuokrasopimus tehdään NAL Asuntojen kanssa</a:t>
            </a:r>
          </a:p>
          <a:p>
            <a:pPr marL="285750" indent="-285750">
              <a:buFontTx/>
              <a:buChar char="-"/>
            </a:pPr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Asiakassopimus on asiakkaan, jälkihuollon ja NAL Palveluiden välillä</a:t>
            </a:r>
          </a:p>
          <a:p>
            <a:pPr marL="285750" indent="-285750">
              <a:buFontTx/>
              <a:buChar char="-"/>
            </a:pPr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Asiakassopimuksessa on maininta mm. tuen laajuudesta sekä asetettavat tavoitteet</a:t>
            </a:r>
          </a:p>
          <a:p>
            <a:pPr marL="285750" indent="-285750">
              <a:buFontTx/>
              <a:buChar char="-"/>
            </a:pPr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Lisäksi tehdään kuntoutus- ja palvelusuunnitelma</a:t>
            </a:r>
          </a:p>
          <a:p>
            <a:pPr marL="285750" indent="-285750">
              <a:buFontTx/>
              <a:buChar char="-"/>
            </a:pPr>
            <a:r>
              <a:rPr lang="fi-FI" b="1" dirty="0">
                <a:solidFill>
                  <a:srgbClr val="F3B5D3"/>
                </a:solidFill>
                <a:latin typeface="Arial Narrow" panose="020B0606020202030204" pitchFamily="34" charset="0"/>
              </a:rPr>
              <a:t>Tilaajalla omat kriteerit palvelun ostamiselle, tähän liittyy palveluun sitoutuminen (yksilöllinen harkinta)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5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1A161-6E69-EFAA-9647-0A8A8E9A1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91D563-C737-27FF-3475-E765EA993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92DDE73-7A12-CAC4-4CD7-F616FD7BE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49" y="795528"/>
            <a:ext cx="9113753" cy="4224527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PALVELUN SYNTY: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Palvelu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on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suunniteltu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nimenomaisesti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jälkihuoltonuorten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tarpeisiin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 Helsingin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kaupungin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sisäisessä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kehitystyössä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Palvelu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käynnistynyt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Keskiyöntien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yksikössä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2022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marraskuussa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ja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Gunillantiellä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helmikuussa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2023.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Tilaajayhteistyö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ollut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erityisen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tiivistä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(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aluksi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lähes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kuukausittaiset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palaverit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Työryhmien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ja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asiakkaiden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kanssa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tehty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kehittämistyötä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osana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arkea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ja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tätä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jatketaan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edelleen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</a:t>
            </a: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8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21947-D3CD-58BD-C161-90A9A2448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C766F8-0E9B-4067-6064-B010441F5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23" y="1460155"/>
            <a:ext cx="7899206" cy="846041"/>
          </a:xfrm>
        </p:spPr>
        <p:txBody>
          <a:bodyPr anchor="b">
            <a:normAutofit/>
          </a:bodyPr>
          <a:lstStyle>
            <a:lvl1pPr algn="ctr">
              <a:defRPr sz="4400" cap="all" spc="2000" baseline="0">
                <a:solidFill>
                  <a:srgbClr val="F3B5D3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DBF77E7-7076-EECC-6622-2A782A020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49" y="1014984"/>
            <a:ext cx="9113753" cy="3840479"/>
          </a:xfrm>
        </p:spPr>
        <p:txBody>
          <a:bodyPr>
            <a:normAutofit/>
          </a:bodyPr>
          <a:lstStyle>
            <a:lvl1pPr marL="0" indent="0" algn="ctr" fontAlgn="ctr">
              <a:lnSpc>
                <a:spcPct val="150000"/>
              </a:lnSpc>
              <a:spcBef>
                <a:spcPts val="0"/>
              </a:spcBef>
              <a:buNone/>
              <a:defRPr sz="1700" b="0" i="0" spc="2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PALVELUN SISÄLTÖ LYHYESTI: </a:t>
            </a:r>
          </a:p>
          <a:p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24-36H/kk (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tuen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määrä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)</a:t>
            </a: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Henkilökunta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paikalla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365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päivää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vuodessa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7.00-23.00.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Muuna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aikana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käytössä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hälypuhelin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Asiakkaille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ilmainen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ruokailu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(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aamu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-tai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iltapala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ja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lounas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)</a:t>
            </a: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Lääkäripalvelu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16h/kk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yhteensä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Kuntouttava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työ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Vapaa-ajan</a:t>
            </a:r>
            <a:r>
              <a:rPr lang="en-US" b="1" dirty="0">
                <a:solidFill>
                  <a:srgbClr val="F3B5D3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rgbClr val="F3B5D3"/>
                </a:solidFill>
                <a:latin typeface="Arial Narrow" panose="020B0606020202030204" pitchFamily="34" charset="0"/>
              </a:rPr>
              <a:t>toiminta</a:t>
            </a:r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3B5D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05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uskekivi">
  <a:themeElements>
    <a:clrScheme name="Liuskekivi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Liuskekivi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iuskekiv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E087418E0BBBC4E8AA4D7D187A2551D" ma:contentTypeVersion="18" ma:contentTypeDescription="Luo uusi asiakirja." ma:contentTypeScope="" ma:versionID="80d30903a0a9360df29f75d4c2b1aa66">
  <xsd:schema xmlns:xsd="http://www.w3.org/2001/XMLSchema" xmlns:xs="http://www.w3.org/2001/XMLSchema" xmlns:p="http://schemas.microsoft.com/office/2006/metadata/properties" xmlns:ns3="4cba9f4b-c2a7-4780-ac04-bc22b4e85dd4" xmlns:ns4="c1505c4f-43e0-44c7-a56a-0ca052508ab7" targetNamespace="http://schemas.microsoft.com/office/2006/metadata/properties" ma:root="true" ma:fieldsID="8d867d8da1cd3c8f509cb84079689da3" ns3:_="" ns4:_="">
    <xsd:import namespace="4cba9f4b-c2a7-4780-ac04-bc22b4e85dd4"/>
    <xsd:import namespace="c1505c4f-43e0-44c7-a56a-0ca052508a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a9f4b-c2a7-4780-ac04-bc22b4e85d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505c4f-43e0-44c7-a56a-0ca052508ab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ba9f4b-c2a7-4780-ac04-bc22b4e85dd4" xsi:nil="true"/>
  </documentManagement>
</p:properties>
</file>

<file path=customXml/itemProps1.xml><?xml version="1.0" encoding="utf-8"?>
<ds:datastoreItem xmlns:ds="http://schemas.openxmlformats.org/officeDocument/2006/customXml" ds:itemID="{870B720F-AAD7-43AE-A22F-2C7315803B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ba9f4b-c2a7-4780-ac04-bc22b4e85dd4"/>
    <ds:schemaRef ds:uri="c1505c4f-43e0-44c7-a56a-0ca052508a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700FDE-9B69-4A15-A22D-BEE9E37B80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9CF607-BF2B-42B7-8CD0-C446E477B47A}">
  <ds:schemaRefs>
    <ds:schemaRef ds:uri="http://purl.org/dc/terms/"/>
    <ds:schemaRef ds:uri="c1505c4f-43e0-44c7-a56a-0ca052508ab7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4cba9f4b-c2a7-4780-ac04-bc22b4e85dd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TM04033929[[fn=Liuskekivi]]</Template>
  <TotalTime>7193</TotalTime>
  <Words>510</Words>
  <Application>Microsoft Office PowerPoint</Application>
  <PresentationFormat>Laajakuva</PresentationFormat>
  <Paragraphs>97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Calibri</vt:lpstr>
      <vt:lpstr>Calisto MT</vt:lpstr>
      <vt:lpstr>Wingdings 2</vt:lpstr>
      <vt:lpstr>Liuskekivi</vt:lpstr>
      <vt:lpstr> </vt:lpstr>
      <vt:lpstr> </vt:lpstr>
      <vt:lpstr> </vt:lpstr>
      <vt:lpstr>PowerPoint-esitys</vt:lpstr>
      <vt:lpstr>PowerPoint-esitys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</dc:title>
  <dc:creator>Vilma Kinnunen</dc:creator>
  <cp:lastModifiedBy>Vilma Kinnunen</cp:lastModifiedBy>
  <cp:revision>5</cp:revision>
  <dcterms:created xsi:type="dcterms:W3CDTF">2024-05-06T09:27:58Z</dcterms:created>
  <dcterms:modified xsi:type="dcterms:W3CDTF">2025-02-02T19:16:05Z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0x0101001E087418E0BBBC4E8AA4D7D187A2551D</vt:lpwstr>
  </property>
</Properties>
</file>