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737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5ECEA-7D62-34DD-0B66-642EF41A1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B4EE1E-5EF6-67EC-DFF1-779FA140C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E3B854-412F-AEAB-862F-04C573D8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47B4-C413-4E7E-9F20-E4A20C08AC34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62A731-74F4-FB38-FBE2-D8FFB3C0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384D3E-01FC-81AF-5ECA-B98C7212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92C6-FEA1-475C-B0B8-CC58AFF7D6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85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07027B-B165-3F06-4031-F52F7C9B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93E552A-536F-5150-D574-658ABDC9E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3CE892-682E-5300-47BC-70958CB5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47B4-C413-4E7E-9F20-E4A20C08AC34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7FA8FA-E1EE-A8F6-33CF-9FF7FF3F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2D8406-0387-30FF-26FC-F563C26E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92C6-FEA1-475C-B0B8-CC58AFF7D6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60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BCC0438-610D-2486-0F58-F05350D0F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5AAF673-744B-F5B5-19BC-2C7EC92D8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A17D7C-9E57-D2A3-0750-68849C91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47B4-C413-4E7E-9F20-E4A20C08AC34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4F4503-F197-E7F0-F481-BD920BBF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9B43258-26C1-E053-10ED-91FD426C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92C6-FEA1-475C-B0B8-CC58AFF7D6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91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DDC0D00-A19F-C831-75B9-9217D7F96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5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232079-CC69-A78F-F2A8-077953CA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9F643B-96A9-7D5D-5EE0-014144833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E203C0-36C1-C0FF-F070-BE64BF05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47B4-C413-4E7E-9F20-E4A20C08AC34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9B3E38-7B50-3C5A-4B1C-1F46D327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1E5042-C941-B683-AA1C-D31DECA6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92C6-FEA1-475C-B0B8-CC58AFF7D6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55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56DD38-95B0-B3EA-C845-7A576F3A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F3BC47-70D4-BE08-25D6-36AC9667E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D21B48-13E0-A111-E6C0-96FA64D0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47B4-C413-4E7E-9F20-E4A20C08AC34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BAF1AF-5781-AC0E-9F67-B2F22FE5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5C736-E360-87FC-50F4-551DDC0C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92C6-FEA1-475C-B0B8-CC58AFF7D6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431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4E2362-A6C1-E66F-31CA-1A8AC3F5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197021-BA4C-56D2-52FD-4CF6F5E9A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FCF861-3D4A-99B7-D1BE-98F24FAF4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6B03ED-3082-C48E-A607-74ADB86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47B4-C413-4E7E-9F20-E4A20C08AC34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EABDC8-5593-A7EE-5630-61CD2AFB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412810-C109-7D84-6A8C-A8191865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92C6-FEA1-475C-B0B8-CC58AFF7D6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020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9E2316-C274-998B-1546-AC87C363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E19F2F-B4A5-A7A1-AF90-17960459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D86528-7F10-6761-7DCD-EF49EF056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84D2CD4-9398-9DD7-57B9-F92D0E769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827648C-2130-5534-466C-F914DF7C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3A23EF0-5540-0BCA-648B-AA336D28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47B4-C413-4E7E-9F20-E4A20C08AC34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CAD13DF-AEE6-B85E-CD74-43898BF5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A78D6BE-7E26-6D81-D665-69404057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92C6-FEA1-475C-B0B8-CC58AFF7D6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E6A90F-95C5-5523-CA4C-CD2161D1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180B7D-3C6F-59F1-33B5-6D263716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47B4-C413-4E7E-9F20-E4A20C08AC34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C766557-23CF-3E90-21F9-44DB9C0C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DCD19CB-4590-D10A-3584-635A2774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92C6-FEA1-475C-B0B8-CC58AFF7D6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33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590EEE-7FD0-BAAC-E8C5-35ED89F6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47B4-C413-4E7E-9F20-E4A20C08AC34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2BEBC48-65D2-0A01-FB39-F4CD850F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D0CA32-B38B-E5FA-5079-1D05F21B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92C6-FEA1-475C-B0B8-CC58AFF7D6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48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414529-72DA-CED2-1623-972C5C6A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C35115-5A95-E845-D1B9-8BC6463A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CC4342-2E56-CF6F-3FA2-6FE4DB542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52514DE-7112-5B85-239F-3F0F0AE9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47B4-C413-4E7E-9F20-E4A20C08AC34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D05AD0-2269-9A7B-1395-80C7B9AC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C24580-FD46-28EE-C4D6-41E70F06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92C6-FEA1-475C-B0B8-CC58AFF7D6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89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756DEA-24A6-0096-A008-E769A13E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E9CAFA-0DCD-1D50-7718-75C81B0D2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0C2676A-9837-23B2-D62A-6A75D528C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8CD746-F435-16D2-F385-49A311FF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47B4-C413-4E7E-9F20-E4A20C08AC34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7BE73A1-4790-B351-1EA1-C12A7FB5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1911257-EBD1-E1AB-77C5-D0BBC569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92C6-FEA1-475C-B0B8-CC58AFF7D6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43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7CE539C-8665-D75F-B55D-1B438C7A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D43B4E-59DA-6901-EE31-400667A53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EA3A34-53B5-5EE8-0A34-54F0B46E3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2747B4-C413-4E7E-9F20-E4A20C08AC34}" type="datetimeFigureOut">
              <a:rPr lang="fi-FI" smtClean="0"/>
              <a:t>17.1.2025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DCD07-3AAB-9984-C0D4-5FB5FCBB8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21557D-86FF-B61D-945D-2DE383B5C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F92C6-FEA1-475C-B0B8-CC58AFF7D6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95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nuoliyhdysviiva 1">
            <a:extLst>
              <a:ext uri="{FF2B5EF4-FFF2-40B4-BE49-F238E27FC236}">
                <a16:creationId xmlns:a16="http://schemas.microsoft.com/office/drawing/2014/main" id="{93724CD1-4F5D-1A62-F4AB-41476BC0D7D5}"/>
              </a:ext>
            </a:extLst>
          </p:cNvPr>
          <p:cNvCxnSpPr>
            <a:cxnSpLocks/>
          </p:cNvCxnSpPr>
          <p:nvPr/>
        </p:nvCxnSpPr>
        <p:spPr>
          <a:xfrm>
            <a:off x="2522533" y="4224525"/>
            <a:ext cx="7213094" cy="0"/>
          </a:xfrm>
          <a:prstGeom prst="straightConnector1">
            <a:avLst/>
          </a:prstGeom>
          <a:ln w="76200">
            <a:solidFill>
              <a:srgbClr val="7CD1E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uora nuoliyhdysviiva 2">
            <a:extLst>
              <a:ext uri="{FF2B5EF4-FFF2-40B4-BE49-F238E27FC236}">
                <a16:creationId xmlns:a16="http://schemas.microsoft.com/office/drawing/2014/main" id="{9B6FB419-A207-5ABD-CEE9-21674C3C370D}"/>
              </a:ext>
            </a:extLst>
          </p:cNvPr>
          <p:cNvCxnSpPr>
            <a:cxnSpLocks/>
          </p:cNvCxnSpPr>
          <p:nvPr/>
        </p:nvCxnSpPr>
        <p:spPr>
          <a:xfrm>
            <a:off x="2338023" y="4456232"/>
            <a:ext cx="9006736" cy="0"/>
          </a:xfrm>
          <a:prstGeom prst="straightConnector1">
            <a:avLst/>
          </a:prstGeom>
          <a:ln w="76200">
            <a:solidFill>
              <a:srgbClr val="7CD1E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E850BBD1-4A16-8EB2-81BD-88D1EB039AF4}"/>
              </a:ext>
            </a:extLst>
          </p:cNvPr>
          <p:cNvCxnSpPr>
            <a:cxnSpLocks/>
          </p:cNvCxnSpPr>
          <p:nvPr/>
        </p:nvCxnSpPr>
        <p:spPr>
          <a:xfrm>
            <a:off x="2549471" y="3948187"/>
            <a:ext cx="5619617" cy="0"/>
          </a:xfrm>
          <a:prstGeom prst="straightConnector1">
            <a:avLst/>
          </a:prstGeom>
          <a:ln w="76200">
            <a:solidFill>
              <a:srgbClr val="7CD1E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uoli: Oikea 12">
            <a:extLst>
              <a:ext uri="{FF2B5EF4-FFF2-40B4-BE49-F238E27FC236}">
                <a16:creationId xmlns:a16="http://schemas.microsoft.com/office/drawing/2014/main" id="{00EAC292-18BC-9CEB-300D-6046B3BADF01}"/>
              </a:ext>
            </a:extLst>
          </p:cNvPr>
          <p:cNvSpPr/>
          <p:nvPr/>
        </p:nvSpPr>
        <p:spPr>
          <a:xfrm>
            <a:off x="-1514" y="1375767"/>
            <a:ext cx="3227039" cy="5448279"/>
          </a:xfrm>
          <a:prstGeom prst="rightArrow">
            <a:avLst>
              <a:gd name="adj1" fmla="val 64201"/>
              <a:gd name="adj2" fmla="val 36773"/>
            </a:avLst>
          </a:prstGeom>
          <a:solidFill>
            <a:srgbClr val="7CD1ED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EB52572-2094-A691-8F24-C3A989160135}"/>
              </a:ext>
            </a:extLst>
          </p:cNvPr>
          <p:cNvSpPr/>
          <p:nvPr/>
        </p:nvSpPr>
        <p:spPr>
          <a:xfrm>
            <a:off x="10256810" y="1195657"/>
            <a:ext cx="664234" cy="360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79B3BCEA-3868-7106-FE1E-E7230BEB36F5}"/>
              </a:ext>
            </a:extLst>
          </p:cNvPr>
          <p:cNvSpPr/>
          <p:nvPr/>
        </p:nvSpPr>
        <p:spPr>
          <a:xfrm>
            <a:off x="9849678" y="6651218"/>
            <a:ext cx="1054473" cy="162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1CAB860-8C6A-FD20-4A20-793ED0712665}"/>
              </a:ext>
            </a:extLst>
          </p:cNvPr>
          <p:cNvSpPr txBox="1"/>
          <p:nvPr/>
        </p:nvSpPr>
        <p:spPr>
          <a:xfrm>
            <a:off x="1418451" y="449153"/>
            <a:ext cx="7156471" cy="602638"/>
          </a:xfrm>
          <a:prstGeom prst="rect">
            <a:avLst/>
          </a:prstGeom>
          <a:noFill/>
        </p:spPr>
        <p:txBody>
          <a:bodyPr wrap="square" lIns="90000" tIns="45720" rIns="9144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Rinnallakulkijapalvelun palvelupolku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8357E9D-A77E-F87A-E2F5-C4B0E0C1AF0A}"/>
              </a:ext>
            </a:extLst>
          </p:cNvPr>
          <p:cNvCxnSpPr>
            <a:cxnSpLocks/>
          </p:cNvCxnSpPr>
          <p:nvPr/>
        </p:nvCxnSpPr>
        <p:spPr>
          <a:xfrm flipV="1">
            <a:off x="2945999" y="4904646"/>
            <a:ext cx="8806013" cy="23586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30C33F6C-EEB2-CF60-E6C5-1E2BCDCE0BF4}"/>
              </a:ext>
            </a:extLst>
          </p:cNvPr>
          <p:cNvGrpSpPr/>
          <p:nvPr/>
        </p:nvGrpSpPr>
        <p:grpSpPr>
          <a:xfrm>
            <a:off x="6639253" y="5201334"/>
            <a:ext cx="2937507" cy="727763"/>
            <a:chOff x="4933669" y="5113698"/>
            <a:chExt cx="2720904" cy="727763"/>
          </a:xfrm>
        </p:grpSpPr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F3851D32-C906-BCFD-5BC8-B463A54FBCBE}"/>
                </a:ext>
              </a:extLst>
            </p:cNvPr>
            <p:cNvSpPr txBox="1"/>
            <p:nvPr/>
          </p:nvSpPr>
          <p:spPr>
            <a:xfrm>
              <a:off x="4933669" y="5113698"/>
              <a:ext cx="2616621" cy="72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Sain työpaikan tai opiskelupaikan. Palvelu voi jatkua vähintään seuraavaan väliarviointiin asti.</a:t>
              </a:r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A191B065-F479-45ED-7340-FA8D4A90CA6A}"/>
                </a:ext>
              </a:extLst>
            </p:cNvPr>
            <p:cNvSpPr/>
            <p:nvPr/>
          </p:nvSpPr>
          <p:spPr>
            <a:xfrm>
              <a:off x="7474573" y="5161464"/>
              <a:ext cx="180000" cy="180000"/>
            </a:xfrm>
            <a:prstGeom prst="ellipse">
              <a:avLst/>
            </a:prstGeom>
            <a:solidFill>
              <a:srgbClr val="FF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C802FA71-DA5A-3315-BC95-69D6491F1C98}"/>
              </a:ext>
            </a:extLst>
          </p:cNvPr>
          <p:cNvGrpSpPr/>
          <p:nvPr/>
        </p:nvGrpSpPr>
        <p:grpSpPr>
          <a:xfrm>
            <a:off x="6529398" y="5195879"/>
            <a:ext cx="5647114" cy="727763"/>
            <a:chOff x="4801089" y="5115285"/>
            <a:chExt cx="5230714" cy="727763"/>
          </a:xfrm>
        </p:grpSpPr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D00E8E97-552C-262C-3CDB-EE2C96DA6E6F}"/>
                </a:ext>
              </a:extLst>
            </p:cNvPr>
            <p:cNvSpPr txBox="1"/>
            <p:nvPr/>
          </p:nvSpPr>
          <p:spPr>
            <a:xfrm>
              <a:off x="7542978" y="5115285"/>
              <a:ext cx="2488825" cy="727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Koen, että pärjään omillani ja jatkan itsenäisesti oman työ- ja toimintakyvyn vahvistamista.</a:t>
              </a:r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047B4A44-96CA-9AEF-6CC9-BEEBFAB94AA4}"/>
                </a:ext>
              </a:extLst>
            </p:cNvPr>
            <p:cNvSpPr/>
            <p:nvPr/>
          </p:nvSpPr>
          <p:spPr>
            <a:xfrm>
              <a:off x="4801089" y="5166054"/>
              <a:ext cx="180000" cy="180000"/>
            </a:xfrm>
            <a:prstGeom prst="ellipse">
              <a:avLst/>
            </a:prstGeom>
            <a:solidFill>
              <a:srgbClr val="96C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D88074F4-1637-21E3-2AAD-7C6DEA7FA751}"/>
              </a:ext>
            </a:extLst>
          </p:cNvPr>
          <p:cNvGrpSpPr/>
          <p:nvPr/>
        </p:nvGrpSpPr>
        <p:grpSpPr>
          <a:xfrm>
            <a:off x="9500782" y="403311"/>
            <a:ext cx="2306817" cy="1133593"/>
            <a:chOff x="8548762" y="-127594"/>
            <a:chExt cx="2008584" cy="1133593"/>
          </a:xfrm>
        </p:grpSpPr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64433A31-F8D0-35F1-99F5-140BD65DD860}"/>
                </a:ext>
              </a:extLst>
            </p:cNvPr>
            <p:cNvSpPr txBox="1"/>
            <p:nvPr/>
          </p:nvSpPr>
          <p:spPr>
            <a:xfrm>
              <a:off x="9015197" y="482779"/>
              <a:ext cx="1542149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Työkyky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-</a:t>
              </a: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koordinaattori</a:t>
              </a: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pic>
          <p:nvPicPr>
            <p:cNvPr id="15" name="Kuva 14" descr="Käyttäjä tasaisella täytöllä">
              <a:extLst>
                <a:ext uri="{FF2B5EF4-FFF2-40B4-BE49-F238E27FC236}">
                  <a16:creationId xmlns:a16="http://schemas.microsoft.com/office/drawing/2014/main" id="{8E482FA0-8D3E-78EA-DEDC-5AD196FDF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13351" y="-127594"/>
              <a:ext cx="714698" cy="720000"/>
            </a:xfrm>
            <a:prstGeom prst="rect">
              <a:avLst/>
            </a:prstGeom>
          </p:spPr>
        </p:pic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77C6E6D1-795A-A229-55D5-BFAA167BE00B}"/>
                </a:ext>
              </a:extLst>
            </p:cNvPr>
            <p:cNvSpPr txBox="1"/>
            <p:nvPr/>
          </p:nvSpPr>
          <p:spPr>
            <a:xfrm>
              <a:off x="8548762" y="467267"/>
              <a:ext cx="95071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Asiakas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pic>
          <p:nvPicPr>
            <p:cNvPr id="17" name="Kuva 16" descr="Käyttäjä tasaisella täytöllä">
              <a:extLst>
                <a:ext uri="{FF2B5EF4-FFF2-40B4-BE49-F238E27FC236}">
                  <a16:creationId xmlns:a16="http://schemas.microsoft.com/office/drawing/2014/main" id="{A5DE9ED8-1D7F-E45A-834E-01FD92DDF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91706" y="-117455"/>
              <a:ext cx="714697" cy="720000"/>
            </a:xfrm>
            <a:prstGeom prst="rect">
              <a:avLst/>
            </a:prstGeom>
          </p:spPr>
        </p:pic>
      </p:grp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0ED415DE-675C-93BD-B56E-9CE5CFE29713}"/>
              </a:ext>
            </a:extLst>
          </p:cNvPr>
          <p:cNvCxnSpPr>
            <a:cxnSpLocks/>
          </p:cNvCxnSpPr>
          <p:nvPr/>
        </p:nvCxnSpPr>
        <p:spPr>
          <a:xfrm>
            <a:off x="2362191" y="3472804"/>
            <a:ext cx="2691397" cy="0"/>
          </a:xfrm>
          <a:prstGeom prst="straightConnector1">
            <a:avLst/>
          </a:prstGeom>
          <a:ln w="76200">
            <a:solidFill>
              <a:srgbClr val="7CD1E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69E62CB6-BFCD-8E44-1EEF-7A751E1F0934}"/>
              </a:ext>
            </a:extLst>
          </p:cNvPr>
          <p:cNvGrpSpPr/>
          <p:nvPr/>
        </p:nvGrpSpPr>
        <p:grpSpPr>
          <a:xfrm>
            <a:off x="3864498" y="2549245"/>
            <a:ext cx="1189090" cy="748228"/>
            <a:chOff x="3636506" y="3329553"/>
            <a:chExt cx="1189090" cy="748228"/>
          </a:xfrm>
        </p:grpSpPr>
        <p:pic>
          <p:nvPicPr>
            <p:cNvPr id="24" name="Kuva 23" descr="Käyttäjä tasaisella täytöllä">
              <a:extLst>
                <a:ext uri="{FF2B5EF4-FFF2-40B4-BE49-F238E27FC236}">
                  <a16:creationId xmlns:a16="http://schemas.microsoft.com/office/drawing/2014/main" id="{E537B79D-0DA6-CDFC-4A0E-7ACBBC30C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72996" y="3340423"/>
              <a:ext cx="421845" cy="424974"/>
            </a:xfrm>
            <a:prstGeom prst="rect">
              <a:avLst/>
            </a:prstGeom>
          </p:spPr>
        </p:pic>
        <p:pic>
          <p:nvPicPr>
            <p:cNvPr id="25" name="Kuva 24" descr="Käyttäjä tasaisella täytöllä">
              <a:extLst>
                <a:ext uri="{FF2B5EF4-FFF2-40B4-BE49-F238E27FC236}">
                  <a16:creationId xmlns:a16="http://schemas.microsoft.com/office/drawing/2014/main" id="{C35FEA03-C2DE-8EEA-55F7-9A2DF76B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96697" y="3329553"/>
              <a:ext cx="421844" cy="424974"/>
            </a:xfrm>
            <a:prstGeom prst="rect">
              <a:avLst/>
            </a:prstGeom>
          </p:spPr>
        </p:pic>
        <p:sp>
          <p:nvSpPr>
            <p:cNvPr id="26" name="Tekstiruutu 25">
              <a:extLst>
                <a:ext uri="{FF2B5EF4-FFF2-40B4-BE49-F238E27FC236}">
                  <a16:creationId xmlns:a16="http://schemas.microsoft.com/office/drawing/2014/main" id="{45F17C66-C5DD-1C3D-F8FD-899525239BFD}"/>
                </a:ext>
              </a:extLst>
            </p:cNvPr>
            <p:cNvSpPr txBox="1"/>
            <p:nvPr/>
          </p:nvSpPr>
          <p:spPr>
            <a:xfrm>
              <a:off x="3636506" y="3597457"/>
              <a:ext cx="1189090" cy="480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 +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muut tarpeelliset </a:t>
              </a:r>
              <a:b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palvelutoimijat</a:t>
              </a:r>
            </a:p>
          </p:txBody>
        </p:sp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BAE336F3-15D0-206C-ADD1-43269F6B61C0}"/>
              </a:ext>
            </a:extLst>
          </p:cNvPr>
          <p:cNvGrpSpPr/>
          <p:nvPr/>
        </p:nvGrpSpPr>
        <p:grpSpPr>
          <a:xfrm>
            <a:off x="5099724" y="1982122"/>
            <a:ext cx="180000" cy="380405"/>
            <a:chOff x="5099724" y="2766006"/>
            <a:chExt cx="180000" cy="380405"/>
          </a:xfrm>
        </p:grpSpPr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333AE92A-46B8-7ED1-36DB-C4B7EA569004}"/>
                </a:ext>
              </a:extLst>
            </p:cNvPr>
            <p:cNvSpPr/>
            <p:nvPr/>
          </p:nvSpPr>
          <p:spPr>
            <a:xfrm>
              <a:off x="5099724" y="2966411"/>
              <a:ext cx="180000" cy="180000"/>
            </a:xfrm>
            <a:prstGeom prst="ellipse">
              <a:avLst/>
            </a:prstGeom>
            <a:solidFill>
              <a:srgbClr val="FF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554E1FE2-61AD-B057-F189-877B46AF1DB6}"/>
                </a:ext>
              </a:extLst>
            </p:cNvPr>
            <p:cNvSpPr/>
            <p:nvPr/>
          </p:nvSpPr>
          <p:spPr>
            <a:xfrm>
              <a:off x="5099724" y="2766006"/>
              <a:ext cx="180000" cy="180000"/>
            </a:xfrm>
            <a:prstGeom prst="ellipse">
              <a:avLst/>
            </a:prstGeom>
            <a:solidFill>
              <a:srgbClr val="96C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7679A1CB-CF04-AD88-21B5-BD1F431696C6}"/>
              </a:ext>
            </a:extLst>
          </p:cNvPr>
          <p:cNvGrpSpPr/>
          <p:nvPr/>
        </p:nvGrpSpPr>
        <p:grpSpPr>
          <a:xfrm>
            <a:off x="5070498" y="2413345"/>
            <a:ext cx="218851" cy="1196742"/>
            <a:chOff x="5436793" y="2378917"/>
            <a:chExt cx="302034" cy="1393936"/>
          </a:xfrm>
        </p:grpSpPr>
        <p:sp>
          <p:nvSpPr>
            <p:cNvPr id="31" name="Suorakulmio 30">
              <a:extLst>
                <a:ext uri="{FF2B5EF4-FFF2-40B4-BE49-F238E27FC236}">
                  <a16:creationId xmlns:a16="http://schemas.microsoft.com/office/drawing/2014/main" id="{DCC36152-185A-9D1D-58EE-C00F58C63C2F}"/>
                </a:ext>
              </a:extLst>
            </p:cNvPr>
            <p:cNvSpPr/>
            <p:nvPr/>
          </p:nvSpPr>
          <p:spPr>
            <a:xfrm>
              <a:off x="5436793" y="2378917"/>
              <a:ext cx="302034" cy="13587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32" name="Suorakulmio 31">
              <a:extLst>
                <a:ext uri="{FF2B5EF4-FFF2-40B4-BE49-F238E27FC236}">
                  <a16:creationId xmlns:a16="http://schemas.microsoft.com/office/drawing/2014/main" id="{430116EA-FAE5-B4EF-44CF-0931C112DCC4}"/>
                </a:ext>
              </a:extLst>
            </p:cNvPr>
            <p:cNvSpPr/>
            <p:nvPr/>
          </p:nvSpPr>
          <p:spPr>
            <a:xfrm rot="16200000">
              <a:off x="4892575" y="2984697"/>
              <a:ext cx="1369926" cy="206386"/>
            </a:xfrm>
            <a:prstGeom prst="rect">
              <a:avLst/>
            </a:prstGeom>
            <a:noFill/>
            <a:ln w="1905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1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Väliarviointi</a:t>
              </a:r>
            </a:p>
          </p:txBody>
        </p:sp>
      </p:grpSp>
      <p:sp>
        <p:nvSpPr>
          <p:cNvPr id="33" name="Tekstiruutu 32">
            <a:extLst>
              <a:ext uri="{FF2B5EF4-FFF2-40B4-BE49-F238E27FC236}">
                <a16:creationId xmlns:a16="http://schemas.microsoft.com/office/drawing/2014/main" id="{D99A0DA5-FD99-0EFB-3B65-7895FB643411}"/>
              </a:ext>
            </a:extLst>
          </p:cNvPr>
          <p:cNvSpPr txBox="1"/>
          <p:nvPr/>
        </p:nvSpPr>
        <p:spPr>
          <a:xfrm>
            <a:off x="3781130" y="1911959"/>
            <a:ext cx="1382179" cy="663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Palvelun kesto yhteensä 1kk</a:t>
            </a:r>
            <a:b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+1-2 tapaamista  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</a:t>
            </a:r>
          </a:p>
        </p:txBody>
      </p: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1DA19CE5-1ADA-5078-8276-9441FAB885C9}"/>
              </a:ext>
            </a:extLst>
          </p:cNvPr>
          <p:cNvGrpSpPr/>
          <p:nvPr/>
        </p:nvGrpSpPr>
        <p:grpSpPr>
          <a:xfrm>
            <a:off x="6673186" y="1982122"/>
            <a:ext cx="180000" cy="380405"/>
            <a:chOff x="6700618" y="2760949"/>
            <a:chExt cx="180000" cy="380405"/>
          </a:xfrm>
        </p:grpSpPr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E539F195-CE09-ADE5-B9E4-41841A6A4254}"/>
                </a:ext>
              </a:extLst>
            </p:cNvPr>
            <p:cNvSpPr/>
            <p:nvPr/>
          </p:nvSpPr>
          <p:spPr>
            <a:xfrm>
              <a:off x="6700618" y="2961354"/>
              <a:ext cx="180000" cy="180000"/>
            </a:xfrm>
            <a:prstGeom prst="ellipse">
              <a:avLst/>
            </a:prstGeom>
            <a:solidFill>
              <a:srgbClr val="FF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A0DD8291-4702-838A-5FA9-B2631D72605B}"/>
                </a:ext>
              </a:extLst>
            </p:cNvPr>
            <p:cNvSpPr/>
            <p:nvPr/>
          </p:nvSpPr>
          <p:spPr>
            <a:xfrm>
              <a:off x="6700618" y="2760949"/>
              <a:ext cx="180000" cy="180000"/>
            </a:xfrm>
            <a:prstGeom prst="ellipse">
              <a:avLst/>
            </a:prstGeom>
            <a:solidFill>
              <a:srgbClr val="96C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08EC7426-8633-F9B6-BBD5-26649EAE5F75}"/>
              </a:ext>
            </a:extLst>
          </p:cNvPr>
          <p:cNvGrpSpPr/>
          <p:nvPr/>
        </p:nvGrpSpPr>
        <p:grpSpPr>
          <a:xfrm>
            <a:off x="5325352" y="2750210"/>
            <a:ext cx="1189090" cy="756679"/>
            <a:chOff x="5270488" y="3278231"/>
            <a:chExt cx="1189090" cy="756679"/>
          </a:xfrm>
        </p:grpSpPr>
        <p:pic>
          <p:nvPicPr>
            <p:cNvPr id="38" name="Kuva 37" descr="Käyttäjä tasaisella täytöllä">
              <a:extLst>
                <a:ext uri="{FF2B5EF4-FFF2-40B4-BE49-F238E27FC236}">
                  <a16:creationId xmlns:a16="http://schemas.microsoft.com/office/drawing/2014/main" id="{CEEFD027-F10D-4B2D-0431-98764DC53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15615" y="3278231"/>
              <a:ext cx="421845" cy="424974"/>
            </a:xfrm>
            <a:prstGeom prst="rect">
              <a:avLst/>
            </a:prstGeom>
          </p:spPr>
        </p:pic>
        <p:pic>
          <p:nvPicPr>
            <p:cNvPr id="39" name="Kuva 38" descr="Käyttäjä tasaisella täytöllä">
              <a:extLst>
                <a:ext uri="{FF2B5EF4-FFF2-40B4-BE49-F238E27FC236}">
                  <a16:creationId xmlns:a16="http://schemas.microsoft.com/office/drawing/2014/main" id="{416FA8C8-909A-8782-0E28-13BAFB5B5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39316" y="3278231"/>
              <a:ext cx="421844" cy="424974"/>
            </a:xfrm>
            <a:prstGeom prst="rect">
              <a:avLst/>
            </a:prstGeom>
          </p:spPr>
        </p:pic>
        <p:sp>
          <p:nvSpPr>
            <p:cNvPr id="40" name="Tekstiruutu 39">
              <a:extLst>
                <a:ext uri="{FF2B5EF4-FFF2-40B4-BE49-F238E27FC236}">
                  <a16:creationId xmlns:a16="http://schemas.microsoft.com/office/drawing/2014/main" id="{32374248-0F10-B7D3-3FDE-4A547597DEB6}"/>
                </a:ext>
              </a:extLst>
            </p:cNvPr>
            <p:cNvSpPr txBox="1"/>
            <p:nvPr/>
          </p:nvSpPr>
          <p:spPr>
            <a:xfrm>
              <a:off x="5270488" y="3554586"/>
              <a:ext cx="1189090" cy="480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 +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muut tarpeelliset </a:t>
              </a:r>
              <a:b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palvelutoimijat</a:t>
              </a:r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9B8410C9-4E07-23B2-F821-2905B0913FC9}"/>
              </a:ext>
            </a:extLst>
          </p:cNvPr>
          <p:cNvSpPr txBox="1"/>
          <p:nvPr/>
        </p:nvSpPr>
        <p:spPr>
          <a:xfrm>
            <a:off x="5374679" y="1913376"/>
            <a:ext cx="1695542" cy="663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Palvelun kesto yhteensä 3kk 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+3-6 tapaamista</a:t>
            </a:r>
          </a:p>
        </p:txBody>
      </p: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5999A97D-2F48-3C1C-CE15-2E33656545D6}"/>
              </a:ext>
            </a:extLst>
          </p:cNvPr>
          <p:cNvCxnSpPr>
            <a:cxnSpLocks/>
          </p:cNvCxnSpPr>
          <p:nvPr/>
        </p:nvCxnSpPr>
        <p:spPr>
          <a:xfrm>
            <a:off x="2490423" y="3706737"/>
            <a:ext cx="4111545" cy="0"/>
          </a:xfrm>
          <a:prstGeom prst="straightConnector1">
            <a:avLst/>
          </a:prstGeom>
          <a:ln w="76200">
            <a:solidFill>
              <a:srgbClr val="7CD1E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1C622B82-5303-3259-6EB8-87C89CA062AB}"/>
              </a:ext>
            </a:extLst>
          </p:cNvPr>
          <p:cNvGrpSpPr/>
          <p:nvPr/>
        </p:nvGrpSpPr>
        <p:grpSpPr>
          <a:xfrm>
            <a:off x="6650235" y="2413344"/>
            <a:ext cx="218851" cy="1393478"/>
            <a:chOff x="5438402" y="2389415"/>
            <a:chExt cx="302034" cy="1623088"/>
          </a:xfrm>
        </p:grpSpPr>
        <p:sp>
          <p:nvSpPr>
            <p:cNvPr id="44" name="Suorakulmio 43">
              <a:extLst>
                <a:ext uri="{FF2B5EF4-FFF2-40B4-BE49-F238E27FC236}">
                  <a16:creationId xmlns:a16="http://schemas.microsoft.com/office/drawing/2014/main" id="{49F39047-CF25-21F3-3DCE-8C8A8950E98F}"/>
                </a:ext>
              </a:extLst>
            </p:cNvPr>
            <p:cNvSpPr/>
            <p:nvPr/>
          </p:nvSpPr>
          <p:spPr>
            <a:xfrm>
              <a:off x="5438402" y="2389416"/>
              <a:ext cx="302034" cy="16230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45" name="Suorakulmio 44">
              <a:extLst>
                <a:ext uri="{FF2B5EF4-FFF2-40B4-BE49-F238E27FC236}">
                  <a16:creationId xmlns:a16="http://schemas.microsoft.com/office/drawing/2014/main" id="{A1AF5596-4984-FC35-8C65-873200628FD4}"/>
                </a:ext>
              </a:extLst>
            </p:cNvPr>
            <p:cNvSpPr/>
            <p:nvPr/>
          </p:nvSpPr>
          <p:spPr>
            <a:xfrm rot="16200000">
              <a:off x="4777009" y="3077471"/>
              <a:ext cx="1623087" cy="246975"/>
            </a:xfrm>
            <a:prstGeom prst="rect">
              <a:avLst/>
            </a:prstGeom>
            <a:noFill/>
            <a:ln w="1905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1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Väliarviointi</a:t>
              </a:r>
            </a:p>
          </p:txBody>
        </p:sp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61258903-1291-652A-E2FE-DD6ECD6F26D4}"/>
              </a:ext>
            </a:extLst>
          </p:cNvPr>
          <p:cNvGrpSpPr/>
          <p:nvPr/>
        </p:nvGrpSpPr>
        <p:grpSpPr>
          <a:xfrm>
            <a:off x="8242222" y="1982122"/>
            <a:ext cx="180000" cy="380405"/>
            <a:chOff x="8397670" y="2740544"/>
            <a:chExt cx="180000" cy="380405"/>
          </a:xfrm>
        </p:grpSpPr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88F18A83-0EA4-E8C5-5408-4AA3182B3BBE}"/>
                </a:ext>
              </a:extLst>
            </p:cNvPr>
            <p:cNvSpPr/>
            <p:nvPr/>
          </p:nvSpPr>
          <p:spPr>
            <a:xfrm>
              <a:off x="8397670" y="2940949"/>
              <a:ext cx="180000" cy="180000"/>
            </a:xfrm>
            <a:prstGeom prst="ellipse">
              <a:avLst/>
            </a:prstGeom>
            <a:solidFill>
              <a:srgbClr val="FF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959A6F12-FBAF-807A-D405-A2C13D1C360E}"/>
                </a:ext>
              </a:extLst>
            </p:cNvPr>
            <p:cNvSpPr/>
            <p:nvPr/>
          </p:nvSpPr>
          <p:spPr>
            <a:xfrm>
              <a:off x="8397670" y="2740544"/>
              <a:ext cx="180000" cy="180000"/>
            </a:xfrm>
            <a:prstGeom prst="ellipse">
              <a:avLst/>
            </a:prstGeom>
            <a:solidFill>
              <a:srgbClr val="96C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2E37E388-7A46-A7A8-E473-CD9C36E6EFC8}"/>
              </a:ext>
            </a:extLst>
          </p:cNvPr>
          <p:cNvGrpSpPr/>
          <p:nvPr/>
        </p:nvGrpSpPr>
        <p:grpSpPr>
          <a:xfrm>
            <a:off x="6881838" y="2727936"/>
            <a:ext cx="1189090" cy="756679"/>
            <a:chOff x="6889153" y="3311265"/>
            <a:chExt cx="1189090" cy="756679"/>
          </a:xfrm>
        </p:grpSpPr>
        <p:pic>
          <p:nvPicPr>
            <p:cNvPr id="50" name="Kuva 49" descr="Käyttäjä tasaisella täytöllä">
              <a:extLst>
                <a:ext uri="{FF2B5EF4-FFF2-40B4-BE49-F238E27FC236}">
                  <a16:creationId xmlns:a16="http://schemas.microsoft.com/office/drawing/2014/main" id="{8806E83D-332B-EEF9-EDBA-209B17904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34280" y="3311265"/>
              <a:ext cx="421845" cy="424974"/>
            </a:xfrm>
            <a:prstGeom prst="rect">
              <a:avLst/>
            </a:prstGeom>
          </p:spPr>
        </p:pic>
        <p:pic>
          <p:nvPicPr>
            <p:cNvPr id="51" name="Kuva 50" descr="Käyttäjä tasaisella täytöllä">
              <a:extLst>
                <a:ext uri="{FF2B5EF4-FFF2-40B4-BE49-F238E27FC236}">
                  <a16:creationId xmlns:a16="http://schemas.microsoft.com/office/drawing/2014/main" id="{DF420151-29F8-E940-D2D5-17E63DEA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57981" y="3311265"/>
              <a:ext cx="421844" cy="424974"/>
            </a:xfrm>
            <a:prstGeom prst="rect">
              <a:avLst/>
            </a:prstGeom>
          </p:spPr>
        </p:pic>
        <p:sp>
          <p:nvSpPr>
            <p:cNvPr id="52" name="Tekstiruutu 51">
              <a:extLst>
                <a:ext uri="{FF2B5EF4-FFF2-40B4-BE49-F238E27FC236}">
                  <a16:creationId xmlns:a16="http://schemas.microsoft.com/office/drawing/2014/main" id="{03C7A49D-B056-9072-A7ED-01C0794E0C58}"/>
                </a:ext>
              </a:extLst>
            </p:cNvPr>
            <p:cNvSpPr txBox="1"/>
            <p:nvPr/>
          </p:nvSpPr>
          <p:spPr>
            <a:xfrm>
              <a:off x="6889153" y="3587620"/>
              <a:ext cx="1189090" cy="480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 +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muut tarpeelliset </a:t>
              </a:r>
              <a:b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palvelutoimijat</a:t>
              </a:r>
            </a:p>
          </p:txBody>
        </p:sp>
      </p:grpSp>
      <p:sp>
        <p:nvSpPr>
          <p:cNvPr id="53" name="Tekstiruutu 52">
            <a:extLst>
              <a:ext uri="{FF2B5EF4-FFF2-40B4-BE49-F238E27FC236}">
                <a16:creationId xmlns:a16="http://schemas.microsoft.com/office/drawing/2014/main" id="{CCEB1062-4B2D-04C4-EA69-A3FE588277C5}"/>
              </a:ext>
            </a:extLst>
          </p:cNvPr>
          <p:cNvSpPr txBox="1"/>
          <p:nvPr/>
        </p:nvSpPr>
        <p:spPr>
          <a:xfrm>
            <a:off x="6929086" y="1913376"/>
            <a:ext cx="1417713" cy="663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Palvelun kesto yhteensä 6kk 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+3-6 tapaamista  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</a:t>
            </a:r>
          </a:p>
        </p:txBody>
      </p: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A81279ED-E7C6-0983-4A75-DFBD5CC5D538}"/>
              </a:ext>
            </a:extLst>
          </p:cNvPr>
          <p:cNvGrpSpPr/>
          <p:nvPr/>
        </p:nvGrpSpPr>
        <p:grpSpPr>
          <a:xfrm>
            <a:off x="8229974" y="2413344"/>
            <a:ext cx="234661" cy="1564582"/>
            <a:chOff x="5454643" y="2103982"/>
            <a:chExt cx="277670" cy="2149530"/>
          </a:xfrm>
        </p:grpSpPr>
        <p:sp>
          <p:nvSpPr>
            <p:cNvPr id="55" name="Suorakulmio 54">
              <a:extLst>
                <a:ext uri="{FF2B5EF4-FFF2-40B4-BE49-F238E27FC236}">
                  <a16:creationId xmlns:a16="http://schemas.microsoft.com/office/drawing/2014/main" id="{56764393-27B0-89EB-9666-1FCB4FDB2911}"/>
                </a:ext>
              </a:extLst>
            </p:cNvPr>
            <p:cNvSpPr/>
            <p:nvPr/>
          </p:nvSpPr>
          <p:spPr>
            <a:xfrm>
              <a:off x="5454643" y="2132304"/>
              <a:ext cx="277670" cy="21015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56" name="Suorakulmio 55">
              <a:extLst>
                <a:ext uri="{FF2B5EF4-FFF2-40B4-BE49-F238E27FC236}">
                  <a16:creationId xmlns:a16="http://schemas.microsoft.com/office/drawing/2014/main" id="{CE0B005A-E8B7-0ED7-AE7F-A8E965654F4B}"/>
                </a:ext>
              </a:extLst>
            </p:cNvPr>
            <p:cNvSpPr/>
            <p:nvPr/>
          </p:nvSpPr>
          <p:spPr>
            <a:xfrm rot="16200000">
              <a:off x="4496963" y="3068341"/>
              <a:ext cx="2149530" cy="220812"/>
            </a:xfrm>
            <a:prstGeom prst="rect">
              <a:avLst/>
            </a:prstGeom>
            <a:noFill/>
            <a:ln w="1905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1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Väliarviointi</a:t>
              </a:r>
            </a:p>
          </p:txBody>
        </p:sp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E652F45A-0657-58B9-4853-45F5CFA64902}"/>
              </a:ext>
            </a:extLst>
          </p:cNvPr>
          <p:cNvGrpSpPr/>
          <p:nvPr/>
        </p:nvGrpSpPr>
        <p:grpSpPr>
          <a:xfrm>
            <a:off x="9833520" y="1982122"/>
            <a:ext cx="180000" cy="380405"/>
            <a:chOff x="10155516" y="2721879"/>
            <a:chExt cx="180000" cy="380405"/>
          </a:xfrm>
        </p:grpSpPr>
        <p:sp>
          <p:nvSpPr>
            <p:cNvPr id="58" name="Ellipsi 57">
              <a:extLst>
                <a:ext uri="{FF2B5EF4-FFF2-40B4-BE49-F238E27FC236}">
                  <a16:creationId xmlns:a16="http://schemas.microsoft.com/office/drawing/2014/main" id="{19BEB619-14F4-2801-CF8F-FD677F5B4F68}"/>
                </a:ext>
              </a:extLst>
            </p:cNvPr>
            <p:cNvSpPr/>
            <p:nvPr/>
          </p:nvSpPr>
          <p:spPr>
            <a:xfrm>
              <a:off x="10155516" y="2922284"/>
              <a:ext cx="180000" cy="180000"/>
            </a:xfrm>
            <a:prstGeom prst="ellipse">
              <a:avLst/>
            </a:prstGeom>
            <a:solidFill>
              <a:srgbClr val="FF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59" name="Ellipsi 58">
              <a:extLst>
                <a:ext uri="{FF2B5EF4-FFF2-40B4-BE49-F238E27FC236}">
                  <a16:creationId xmlns:a16="http://schemas.microsoft.com/office/drawing/2014/main" id="{01570739-4591-A7DF-119C-C342F9C24F85}"/>
                </a:ext>
              </a:extLst>
            </p:cNvPr>
            <p:cNvSpPr/>
            <p:nvPr/>
          </p:nvSpPr>
          <p:spPr>
            <a:xfrm>
              <a:off x="10155516" y="2721879"/>
              <a:ext cx="180000" cy="180000"/>
            </a:xfrm>
            <a:prstGeom prst="ellipse">
              <a:avLst/>
            </a:prstGeom>
            <a:solidFill>
              <a:srgbClr val="96C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B2520A58-D948-94A5-2C5B-13EE14A20A73}"/>
              </a:ext>
            </a:extLst>
          </p:cNvPr>
          <p:cNvGrpSpPr/>
          <p:nvPr/>
        </p:nvGrpSpPr>
        <p:grpSpPr>
          <a:xfrm>
            <a:off x="8526383" y="2749849"/>
            <a:ext cx="1189090" cy="756679"/>
            <a:chOff x="8663921" y="3267361"/>
            <a:chExt cx="1189090" cy="756679"/>
          </a:xfrm>
        </p:grpSpPr>
        <p:pic>
          <p:nvPicPr>
            <p:cNvPr id="61" name="Kuva 60" descr="Käyttäjä tasaisella täytöllä">
              <a:extLst>
                <a:ext uri="{FF2B5EF4-FFF2-40B4-BE49-F238E27FC236}">
                  <a16:creationId xmlns:a16="http://schemas.microsoft.com/office/drawing/2014/main" id="{E2A51DEC-E2B6-C798-37E9-9E1157F6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09048" y="3267361"/>
              <a:ext cx="421845" cy="424974"/>
            </a:xfrm>
            <a:prstGeom prst="rect">
              <a:avLst/>
            </a:prstGeom>
          </p:spPr>
        </p:pic>
        <p:pic>
          <p:nvPicPr>
            <p:cNvPr id="62" name="Kuva 61" descr="Käyttäjä tasaisella täytöllä">
              <a:extLst>
                <a:ext uri="{FF2B5EF4-FFF2-40B4-BE49-F238E27FC236}">
                  <a16:creationId xmlns:a16="http://schemas.microsoft.com/office/drawing/2014/main" id="{70EB2C28-2DE6-2418-8B5E-D1CDCD614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32749" y="3267361"/>
              <a:ext cx="421844" cy="424974"/>
            </a:xfrm>
            <a:prstGeom prst="rect">
              <a:avLst/>
            </a:prstGeom>
          </p:spPr>
        </p:pic>
        <p:sp>
          <p:nvSpPr>
            <p:cNvPr id="63" name="Tekstiruutu 62">
              <a:extLst>
                <a:ext uri="{FF2B5EF4-FFF2-40B4-BE49-F238E27FC236}">
                  <a16:creationId xmlns:a16="http://schemas.microsoft.com/office/drawing/2014/main" id="{61E48AAE-668E-12C9-2B6E-3911E8F13EDE}"/>
                </a:ext>
              </a:extLst>
            </p:cNvPr>
            <p:cNvSpPr txBox="1"/>
            <p:nvPr/>
          </p:nvSpPr>
          <p:spPr>
            <a:xfrm>
              <a:off x="8663921" y="3543716"/>
              <a:ext cx="1189090" cy="480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 +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muut tarpeelliset </a:t>
              </a:r>
              <a:b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palvelutoimijat</a:t>
              </a:r>
            </a:p>
          </p:txBody>
        </p:sp>
      </p:grpSp>
      <p:sp>
        <p:nvSpPr>
          <p:cNvPr id="64" name="Tekstiruutu 63">
            <a:extLst>
              <a:ext uri="{FF2B5EF4-FFF2-40B4-BE49-F238E27FC236}">
                <a16:creationId xmlns:a16="http://schemas.microsoft.com/office/drawing/2014/main" id="{C60F9D7D-3CB0-14EC-67C2-C60860A240AF}"/>
              </a:ext>
            </a:extLst>
          </p:cNvPr>
          <p:cNvSpPr txBox="1"/>
          <p:nvPr/>
        </p:nvSpPr>
        <p:spPr>
          <a:xfrm>
            <a:off x="8521896" y="1913376"/>
            <a:ext cx="1417713" cy="663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Palvelun kesto yhteensä 9kk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+3-6 tapaamista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</a:t>
            </a:r>
          </a:p>
        </p:txBody>
      </p: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645D3EBB-6848-8BA7-4876-CF03C4F2D02E}"/>
              </a:ext>
            </a:extLst>
          </p:cNvPr>
          <p:cNvGrpSpPr/>
          <p:nvPr/>
        </p:nvGrpSpPr>
        <p:grpSpPr>
          <a:xfrm>
            <a:off x="9817464" y="2413344"/>
            <a:ext cx="218851" cy="1841938"/>
            <a:chOff x="5438402" y="2403592"/>
            <a:chExt cx="302034" cy="2145443"/>
          </a:xfrm>
        </p:grpSpPr>
        <p:sp>
          <p:nvSpPr>
            <p:cNvPr id="66" name="Suorakulmio 65">
              <a:extLst>
                <a:ext uri="{FF2B5EF4-FFF2-40B4-BE49-F238E27FC236}">
                  <a16:creationId xmlns:a16="http://schemas.microsoft.com/office/drawing/2014/main" id="{2864ED34-9BB5-728A-68D9-6108417548A9}"/>
                </a:ext>
              </a:extLst>
            </p:cNvPr>
            <p:cNvSpPr/>
            <p:nvPr/>
          </p:nvSpPr>
          <p:spPr>
            <a:xfrm>
              <a:off x="5438402" y="2410111"/>
              <a:ext cx="302034" cy="213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67" name="Suorakulmio 66">
              <a:extLst>
                <a:ext uri="{FF2B5EF4-FFF2-40B4-BE49-F238E27FC236}">
                  <a16:creationId xmlns:a16="http://schemas.microsoft.com/office/drawing/2014/main" id="{23A08376-7181-512E-6401-BE7211504E27}"/>
                </a:ext>
              </a:extLst>
            </p:cNvPr>
            <p:cNvSpPr/>
            <p:nvPr/>
          </p:nvSpPr>
          <p:spPr>
            <a:xfrm rot="16200000">
              <a:off x="4525110" y="3352826"/>
              <a:ext cx="2145443" cy="246975"/>
            </a:xfrm>
            <a:prstGeom prst="rect">
              <a:avLst/>
            </a:prstGeom>
            <a:noFill/>
            <a:ln w="1905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1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Väliarviointi</a:t>
              </a:r>
            </a:p>
          </p:txBody>
        </p:sp>
      </p:grpSp>
      <p:grpSp>
        <p:nvGrpSpPr>
          <p:cNvPr id="68" name="Ryhmä 67">
            <a:extLst>
              <a:ext uri="{FF2B5EF4-FFF2-40B4-BE49-F238E27FC236}">
                <a16:creationId xmlns:a16="http://schemas.microsoft.com/office/drawing/2014/main" id="{0D54766A-8520-5D80-6186-5BBDEBC4C51A}"/>
              </a:ext>
            </a:extLst>
          </p:cNvPr>
          <p:cNvGrpSpPr/>
          <p:nvPr/>
        </p:nvGrpSpPr>
        <p:grpSpPr>
          <a:xfrm>
            <a:off x="11422512" y="1981429"/>
            <a:ext cx="180000" cy="380405"/>
            <a:chOff x="11884558" y="2701474"/>
            <a:chExt cx="180000" cy="380405"/>
          </a:xfrm>
        </p:grpSpPr>
        <p:sp>
          <p:nvSpPr>
            <p:cNvPr id="69" name="Ellipsi 68">
              <a:extLst>
                <a:ext uri="{FF2B5EF4-FFF2-40B4-BE49-F238E27FC236}">
                  <a16:creationId xmlns:a16="http://schemas.microsoft.com/office/drawing/2014/main" id="{BF639C97-BC5C-3A7E-6128-FBEE9536928D}"/>
                </a:ext>
              </a:extLst>
            </p:cNvPr>
            <p:cNvSpPr/>
            <p:nvPr/>
          </p:nvSpPr>
          <p:spPr>
            <a:xfrm>
              <a:off x="11884558" y="2901879"/>
              <a:ext cx="180000" cy="180000"/>
            </a:xfrm>
            <a:prstGeom prst="ellipse">
              <a:avLst/>
            </a:prstGeom>
            <a:solidFill>
              <a:srgbClr val="FF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0" name="Ellipsi 69">
              <a:extLst>
                <a:ext uri="{FF2B5EF4-FFF2-40B4-BE49-F238E27FC236}">
                  <a16:creationId xmlns:a16="http://schemas.microsoft.com/office/drawing/2014/main" id="{46D4F581-9BA9-D349-0A88-4868BC331FF8}"/>
                </a:ext>
              </a:extLst>
            </p:cNvPr>
            <p:cNvSpPr/>
            <p:nvPr/>
          </p:nvSpPr>
          <p:spPr>
            <a:xfrm>
              <a:off x="11884558" y="2701474"/>
              <a:ext cx="180000" cy="180000"/>
            </a:xfrm>
            <a:prstGeom prst="ellipse">
              <a:avLst/>
            </a:prstGeom>
            <a:solidFill>
              <a:srgbClr val="96C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728AB453-B5B8-DCE1-F58D-0AF3D2A29998}"/>
              </a:ext>
            </a:extLst>
          </p:cNvPr>
          <p:cNvGrpSpPr/>
          <p:nvPr/>
        </p:nvGrpSpPr>
        <p:grpSpPr>
          <a:xfrm>
            <a:off x="10057442" y="2756586"/>
            <a:ext cx="1189090" cy="756679"/>
            <a:chOff x="10361742" y="3302003"/>
            <a:chExt cx="1189090" cy="756679"/>
          </a:xfrm>
        </p:grpSpPr>
        <p:pic>
          <p:nvPicPr>
            <p:cNvPr id="72" name="Kuva 71" descr="Käyttäjä tasaisella täytöllä">
              <a:extLst>
                <a:ext uri="{FF2B5EF4-FFF2-40B4-BE49-F238E27FC236}">
                  <a16:creationId xmlns:a16="http://schemas.microsoft.com/office/drawing/2014/main" id="{DA4626DE-E2EE-225B-FB32-F49F4FA90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06869" y="3302003"/>
              <a:ext cx="421845" cy="424974"/>
            </a:xfrm>
            <a:prstGeom prst="rect">
              <a:avLst/>
            </a:prstGeom>
          </p:spPr>
        </p:pic>
        <p:pic>
          <p:nvPicPr>
            <p:cNvPr id="73" name="Kuva 72" descr="Käyttäjä tasaisella täytöllä">
              <a:extLst>
                <a:ext uri="{FF2B5EF4-FFF2-40B4-BE49-F238E27FC236}">
                  <a16:creationId xmlns:a16="http://schemas.microsoft.com/office/drawing/2014/main" id="{09CF669D-F23D-C13E-EF8C-CCF134D36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30570" y="3302003"/>
              <a:ext cx="421844" cy="424974"/>
            </a:xfrm>
            <a:prstGeom prst="rect">
              <a:avLst/>
            </a:prstGeom>
          </p:spPr>
        </p:pic>
        <p:sp>
          <p:nvSpPr>
            <p:cNvPr id="74" name="Tekstiruutu 73">
              <a:extLst>
                <a:ext uri="{FF2B5EF4-FFF2-40B4-BE49-F238E27FC236}">
                  <a16:creationId xmlns:a16="http://schemas.microsoft.com/office/drawing/2014/main" id="{81101FC4-7AE5-6C00-1A77-86BE52566AEA}"/>
                </a:ext>
              </a:extLst>
            </p:cNvPr>
            <p:cNvSpPr txBox="1"/>
            <p:nvPr/>
          </p:nvSpPr>
          <p:spPr>
            <a:xfrm>
              <a:off x="10361742" y="3578358"/>
              <a:ext cx="1189090" cy="480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 +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muut tarpeelliset </a:t>
              </a:r>
              <a:b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palvelutoimijat</a:t>
              </a:r>
            </a:p>
          </p:txBody>
        </p:sp>
      </p:grpSp>
      <p:sp>
        <p:nvSpPr>
          <p:cNvPr id="75" name="Tekstiruutu 74">
            <a:extLst>
              <a:ext uri="{FF2B5EF4-FFF2-40B4-BE49-F238E27FC236}">
                <a16:creationId xmlns:a16="http://schemas.microsoft.com/office/drawing/2014/main" id="{88242398-0302-BD90-391F-11E075740504}"/>
              </a:ext>
            </a:extLst>
          </p:cNvPr>
          <p:cNvSpPr txBox="1"/>
          <p:nvPr/>
        </p:nvSpPr>
        <p:spPr>
          <a:xfrm>
            <a:off x="10057442" y="1863798"/>
            <a:ext cx="1479267" cy="652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Palvelun kesto yhteensä 12kk</a:t>
            </a:r>
            <a:b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  <a:sym typeface="Wingdings" panose="05000000000000000000" pitchFamily="2" charset="2"/>
              </a:rPr>
              <a:t>+3-6 tapaamista  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</a:t>
            </a:r>
          </a:p>
        </p:txBody>
      </p:sp>
      <p:grpSp>
        <p:nvGrpSpPr>
          <p:cNvPr id="76" name="Ryhmä 75">
            <a:extLst>
              <a:ext uri="{FF2B5EF4-FFF2-40B4-BE49-F238E27FC236}">
                <a16:creationId xmlns:a16="http://schemas.microsoft.com/office/drawing/2014/main" id="{F892402D-75BE-A877-419C-179086552C9A}"/>
              </a:ext>
            </a:extLst>
          </p:cNvPr>
          <p:cNvGrpSpPr/>
          <p:nvPr/>
        </p:nvGrpSpPr>
        <p:grpSpPr>
          <a:xfrm>
            <a:off x="11402848" y="2433958"/>
            <a:ext cx="251694" cy="2120755"/>
            <a:chOff x="5438402" y="2430826"/>
            <a:chExt cx="298098" cy="1456037"/>
          </a:xfrm>
        </p:grpSpPr>
        <p:sp>
          <p:nvSpPr>
            <p:cNvPr id="77" name="Suorakulmio 76">
              <a:extLst>
                <a:ext uri="{FF2B5EF4-FFF2-40B4-BE49-F238E27FC236}">
                  <a16:creationId xmlns:a16="http://schemas.microsoft.com/office/drawing/2014/main" id="{542A653A-DCAD-A842-2DCD-D70F78A4DD38}"/>
                </a:ext>
              </a:extLst>
            </p:cNvPr>
            <p:cNvSpPr/>
            <p:nvPr/>
          </p:nvSpPr>
          <p:spPr>
            <a:xfrm>
              <a:off x="5438402" y="2430826"/>
              <a:ext cx="298098" cy="1456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sp>
          <p:nvSpPr>
            <p:cNvPr id="78" name="Suorakulmio 77">
              <a:extLst>
                <a:ext uri="{FF2B5EF4-FFF2-40B4-BE49-F238E27FC236}">
                  <a16:creationId xmlns:a16="http://schemas.microsoft.com/office/drawing/2014/main" id="{D4791160-A082-46C5-2A6B-2F5F463D39C0}"/>
                </a:ext>
              </a:extLst>
            </p:cNvPr>
            <p:cNvSpPr/>
            <p:nvPr/>
          </p:nvSpPr>
          <p:spPr>
            <a:xfrm rot="16200000">
              <a:off x="4863840" y="3021356"/>
              <a:ext cx="1452255" cy="271196"/>
            </a:xfrm>
            <a:prstGeom prst="rect">
              <a:avLst/>
            </a:prstGeom>
            <a:noFill/>
            <a:ln w="19050" cap="flat" cmpd="sng" algn="ctr">
              <a:noFill/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0" cap="none" spc="1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arlow"/>
                  <a:ea typeface="+mn-ea"/>
                  <a:cs typeface="Arial" panose="020B0604020202020204" pitchFamily="34" charset="0"/>
                </a:rPr>
                <a:t>Loppuarviointi</a:t>
              </a:r>
            </a:p>
          </p:txBody>
        </p:sp>
      </p:grpSp>
      <p:cxnSp>
        <p:nvCxnSpPr>
          <p:cNvPr id="79" name="Suora nuoliyhdysviiva 78">
            <a:extLst>
              <a:ext uri="{FF2B5EF4-FFF2-40B4-BE49-F238E27FC236}">
                <a16:creationId xmlns:a16="http://schemas.microsoft.com/office/drawing/2014/main" id="{188CF90E-C2B8-6875-D3DA-B240EC1F702E}"/>
              </a:ext>
            </a:extLst>
          </p:cNvPr>
          <p:cNvCxnSpPr>
            <a:cxnSpLocks/>
          </p:cNvCxnSpPr>
          <p:nvPr/>
        </p:nvCxnSpPr>
        <p:spPr>
          <a:xfrm>
            <a:off x="2068473" y="2745528"/>
            <a:ext cx="1653809" cy="0"/>
          </a:xfrm>
          <a:prstGeom prst="straightConnector1">
            <a:avLst/>
          </a:prstGeom>
          <a:ln w="76200">
            <a:solidFill>
              <a:srgbClr val="7CD1E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Ryhmä 79">
            <a:extLst>
              <a:ext uri="{FF2B5EF4-FFF2-40B4-BE49-F238E27FC236}">
                <a16:creationId xmlns:a16="http://schemas.microsoft.com/office/drawing/2014/main" id="{921212D4-F6DD-75E9-F712-35BBE6FE31D2}"/>
              </a:ext>
            </a:extLst>
          </p:cNvPr>
          <p:cNvGrpSpPr/>
          <p:nvPr/>
        </p:nvGrpSpPr>
        <p:grpSpPr>
          <a:xfrm>
            <a:off x="3329791" y="3479505"/>
            <a:ext cx="1221282" cy="1066089"/>
            <a:chOff x="8939026" y="157662"/>
            <a:chExt cx="757760" cy="663363"/>
          </a:xfrm>
        </p:grpSpPr>
        <p:pic>
          <p:nvPicPr>
            <p:cNvPr id="81" name="Kuva 80" descr="Suuri keltainen sydän">
              <a:extLst>
                <a:ext uri="{FF2B5EF4-FFF2-40B4-BE49-F238E27FC236}">
                  <a16:creationId xmlns:a16="http://schemas.microsoft.com/office/drawing/2014/main" id="{0FE706A7-3B87-14D8-1D52-14623738F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41840" y="157662"/>
              <a:ext cx="754946" cy="663363"/>
            </a:xfrm>
            <a:prstGeom prst="rect">
              <a:avLst/>
            </a:prstGeom>
          </p:spPr>
        </p:pic>
        <p:sp>
          <p:nvSpPr>
            <p:cNvPr id="82" name="Tekstiruutu 81">
              <a:extLst>
                <a:ext uri="{FF2B5EF4-FFF2-40B4-BE49-F238E27FC236}">
                  <a16:creationId xmlns:a16="http://schemas.microsoft.com/office/drawing/2014/main" id="{BF0AA3D6-C766-E754-29AA-B0AF725E121C}"/>
                </a:ext>
              </a:extLst>
            </p:cNvPr>
            <p:cNvSpPr txBox="1"/>
            <p:nvPr/>
          </p:nvSpPr>
          <p:spPr>
            <a:xfrm flipH="1">
              <a:off x="8939026" y="296520"/>
              <a:ext cx="754946" cy="393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Rinnalla-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kulkija-</a:t>
              </a:r>
              <a:br>
                <a:rPr kumimoji="0" lang="fi-FI" sz="12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2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</a:t>
              </a:r>
            </a:p>
          </p:txBody>
        </p:sp>
      </p:grpSp>
      <p:grpSp>
        <p:nvGrpSpPr>
          <p:cNvPr id="83" name="Ryhmä 82">
            <a:extLst>
              <a:ext uri="{FF2B5EF4-FFF2-40B4-BE49-F238E27FC236}">
                <a16:creationId xmlns:a16="http://schemas.microsoft.com/office/drawing/2014/main" id="{24DB7950-157D-02A9-6A7C-6D9B9AC1FB1F}"/>
              </a:ext>
            </a:extLst>
          </p:cNvPr>
          <p:cNvGrpSpPr/>
          <p:nvPr/>
        </p:nvGrpSpPr>
        <p:grpSpPr>
          <a:xfrm>
            <a:off x="2522533" y="1945342"/>
            <a:ext cx="1375748" cy="724348"/>
            <a:chOff x="2197871" y="1894401"/>
            <a:chExt cx="1375748" cy="724348"/>
          </a:xfrm>
        </p:grpSpPr>
        <p:sp>
          <p:nvSpPr>
            <p:cNvPr id="84" name="Tekstiruutu 83">
              <a:extLst>
                <a:ext uri="{FF2B5EF4-FFF2-40B4-BE49-F238E27FC236}">
                  <a16:creationId xmlns:a16="http://schemas.microsoft.com/office/drawing/2014/main" id="{E0647437-B7B0-F7EF-751E-A1AAEF26D9B8}"/>
                </a:ext>
              </a:extLst>
            </p:cNvPr>
            <p:cNvSpPr txBox="1"/>
            <p:nvPr/>
          </p:nvSpPr>
          <p:spPr>
            <a:xfrm>
              <a:off x="2197871" y="1894401"/>
              <a:ext cx="1375748" cy="286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1 tapaaminen</a:t>
              </a:r>
              <a:endPara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  <p:grpSp>
          <p:nvGrpSpPr>
            <p:cNvPr id="85" name="Ryhmä 84">
              <a:extLst>
                <a:ext uri="{FF2B5EF4-FFF2-40B4-BE49-F238E27FC236}">
                  <a16:creationId xmlns:a16="http://schemas.microsoft.com/office/drawing/2014/main" id="{A13919DC-D884-7388-451D-6AF2A5268676}"/>
                </a:ext>
              </a:extLst>
            </p:cNvPr>
            <p:cNvGrpSpPr/>
            <p:nvPr/>
          </p:nvGrpSpPr>
          <p:grpSpPr>
            <a:xfrm>
              <a:off x="2410415" y="2178399"/>
              <a:ext cx="780967" cy="440350"/>
              <a:chOff x="2345978" y="3062549"/>
              <a:chExt cx="780967" cy="425294"/>
            </a:xfrm>
          </p:grpSpPr>
          <p:pic>
            <p:nvPicPr>
              <p:cNvPr id="89" name="Kuva 88" descr="Käyttäjä tasaisella täytöllä">
                <a:extLst>
                  <a:ext uri="{FF2B5EF4-FFF2-40B4-BE49-F238E27FC236}">
                    <a16:creationId xmlns:a16="http://schemas.microsoft.com/office/drawing/2014/main" id="{2124075E-0EED-DE07-D473-5EA8F1F40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05100" y="3062549"/>
                <a:ext cx="421845" cy="424974"/>
              </a:xfrm>
              <a:prstGeom prst="rect">
                <a:avLst/>
              </a:prstGeom>
            </p:spPr>
          </p:pic>
          <p:pic>
            <p:nvPicPr>
              <p:cNvPr id="90" name="Kuva 89" descr="Käyttäjä tasaisella täytöllä">
                <a:extLst>
                  <a:ext uri="{FF2B5EF4-FFF2-40B4-BE49-F238E27FC236}">
                    <a16:creationId xmlns:a16="http://schemas.microsoft.com/office/drawing/2014/main" id="{7BB54ADC-E286-03F6-6E6D-CFEF354B6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345978" y="3062869"/>
                <a:ext cx="421844" cy="424974"/>
              </a:xfrm>
              <a:prstGeom prst="rect">
                <a:avLst/>
              </a:prstGeom>
            </p:spPr>
          </p:pic>
        </p:grpSp>
        <p:grpSp>
          <p:nvGrpSpPr>
            <p:cNvPr id="86" name="Ryhmä 85">
              <a:extLst>
                <a:ext uri="{FF2B5EF4-FFF2-40B4-BE49-F238E27FC236}">
                  <a16:creationId xmlns:a16="http://schemas.microsoft.com/office/drawing/2014/main" id="{A5964B31-F5E2-D905-2019-12B33D501B08}"/>
                </a:ext>
              </a:extLst>
            </p:cNvPr>
            <p:cNvGrpSpPr/>
            <p:nvPr/>
          </p:nvGrpSpPr>
          <p:grpSpPr>
            <a:xfrm>
              <a:off x="3344370" y="1954285"/>
              <a:ext cx="180000" cy="380405"/>
              <a:chOff x="4937919" y="2742457"/>
              <a:chExt cx="180000" cy="380405"/>
            </a:xfrm>
          </p:grpSpPr>
          <p:sp>
            <p:nvSpPr>
              <p:cNvPr id="87" name="Ellipsi 86">
                <a:extLst>
                  <a:ext uri="{FF2B5EF4-FFF2-40B4-BE49-F238E27FC236}">
                    <a16:creationId xmlns:a16="http://schemas.microsoft.com/office/drawing/2014/main" id="{135F77A4-52A1-20B8-2349-2083DB37517C}"/>
                  </a:ext>
                </a:extLst>
              </p:cNvPr>
              <p:cNvSpPr/>
              <p:nvPr/>
            </p:nvSpPr>
            <p:spPr>
              <a:xfrm>
                <a:off x="4937919" y="2942862"/>
                <a:ext cx="180000" cy="180000"/>
              </a:xfrm>
              <a:prstGeom prst="ellipse">
                <a:avLst/>
              </a:prstGeom>
              <a:solidFill>
                <a:srgbClr val="FF9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endParaRPr>
              </a:p>
            </p:txBody>
          </p:sp>
          <p:sp>
            <p:nvSpPr>
              <p:cNvPr id="88" name="Ellipsi 87">
                <a:extLst>
                  <a:ext uri="{FF2B5EF4-FFF2-40B4-BE49-F238E27FC236}">
                    <a16:creationId xmlns:a16="http://schemas.microsoft.com/office/drawing/2014/main" id="{284FCB0E-266C-3D84-6262-DCC67B7FA620}"/>
                  </a:ext>
                </a:extLst>
              </p:cNvPr>
              <p:cNvSpPr/>
              <p:nvPr/>
            </p:nvSpPr>
            <p:spPr>
              <a:xfrm>
                <a:off x="4937919" y="2742457"/>
                <a:ext cx="180000" cy="180000"/>
              </a:xfrm>
              <a:prstGeom prst="ellipse">
                <a:avLst/>
              </a:prstGeom>
              <a:solidFill>
                <a:srgbClr val="96C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" name="Ryhmä 90">
            <a:extLst>
              <a:ext uri="{FF2B5EF4-FFF2-40B4-BE49-F238E27FC236}">
                <a16:creationId xmlns:a16="http://schemas.microsoft.com/office/drawing/2014/main" id="{CA95A54C-FACD-5D79-D5F0-23F42613A620}"/>
              </a:ext>
            </a:extLst>
          </p:cNvPr>
          <p:cNvGrpSpPr/>
          <p:nvPr/>
        </p:nvGrpSpPr>
        <p:grpSpPr>
          <a:xfrm>
            <a:off x="299253" y="332530"/>
            <a:ext cx="1119198" cy="1119198"/>
            <a:chOff x="299253" y="332530"/>
            <a:chExt cx="1375748" cy="1375748"/>
          </a:xfrm>
        </p:grpSpPr>
        <p:sp>
          <p:nvSpPr>
            <p:cNvPr id="92" name="Ellipsi 91">
              <a:extLst>
                <a:ext uri="{FF2B5EF4-FFF2-40B4-BE49-F238E27FC236}">
                  <a16:creationId xmlns:a16="http://schemas.microsoft.com/office/drawing/2014/main" id="{0E0BF342-F501-3E6A-5239-3F72CF9D2C17}"/>
                </a:ext>
              </a:extLst>
            </p:cNvPr>
            <p:cNvSpPr/>
            <p:nvPr/>
          </p:nvSpPr>
          <p:spPr>
            <a:xfrm>
              <a:off x="299253" y="332530"/>
              <a:ext cx="1375748" cy="1375748"/>
            </a:xfrm>
            <a:prstGeom prst="ellipse">
              <a:avLst/>
            </a:prstGeom>
            <a:solidFill>
              <a:srgbClr val="7CD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93" name="Kuva 92">
              <a:extLst>
                <a:ext uri="{FF2B5EF4-FFF2-40B4-BE49-F238E27FC236}">
                  <a16:creationId xmlns:a16="http://schemas.microsoft.com/office/drawing/2014/main" id="{CDA96289-19F9-BEA0-95DC-15E2C88E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7354" y="421194"/>
              <a:ext cx="1219119" cy="1181219"/>
            </a:xfrm>
            <a:prstGeom prst="rect">
              <a:avLst/>
            </a:prstGeom>
          </p:spPr>
        </p:pic>
      </p:grpSp>
      <p:sp>
        <p:nvSpPr>
          <p:cNvPr id="98" name="Tekstiruutu 97">
            <a:extLst>
              <a:ext uri="{FF2B5EF4-FFF2-40B4-BE49-F238E27FC236}">
                <a16:creationId xmlns:a16="http://schemas.microsoft.com/office/drawing/2014/main" id="{FE6A3431-5E11-D9BA-8F17-7DC7780DC74F}"/>
              </a:ext>
            </a:extLst>
          </p:cNvPr>
          <p:cNvSpPr txBox="1"/>
          <p:nvPr/>
        </p:nvSpPr>
        <p:spPr>
          <a:xfrm>
            <a:off x="33828" y="3100924"/>
            <a:ext cx="270229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Vaihtoehto1: </a:t>
            </a:r>
            <a:r>
              <a:rPr lang="fi-FI" sz="1400" b="1" kern="0">
                <a:solidFill>
                  <a:prstClr val="black"/>
                </a:solidFill>
                <a:latin typeface="Barlow"/>
                <a:cs typeface="Arial" panose="020B0604020202020204" pitchFamily="34" charset="0"/>
              </a:rPr>
              <a:t>EKHVAn sidosryhmätoimijat ohjaavat asiakkaan palveluun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Vaihtoehto 2: </a:t>
            </a:r>
            <a:r>
              <a:rPr kumimoji="0" lang="fi-FI" sz="14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EHKVAn</a:t>
            </a: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 sote-palvelutoimijat ohjaavat asiakkaan palveluun</a:t>
            </a:r>
          </a:p>
          <a:p>
            <a:pPr>
              <a:spcAft>
                <a:spcPts val="600"/>
              </a:spcAft>
              <a:defRPr/>
            </a:pPr>
            <a:b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</a:b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Vaihtoehto 3: Asiakkaan itsenäinen ohjautuminen</a:t>
            </a:r>
          </a:p>
          <a:p>
            <a:pPr lvl="0">
              <a:defRPr/>
            </a:pPr>
            <a:r>
              <a:rPr kumimoji="0" lang="fi-FI" sz="1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.</a:t>
            </a:r>
            <a:endParaRPr kumimoji="0" lang="fi-FI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Tekstiruutu 98">
            <a:extLst>
              <a:ext uri="{FF2B5EF4-FFF2-40B4-BE49-F238E27FC236}">
                <a16:creationId xmlns:a16="http://schemas.microsoft.com/office/drawing/2014/main" id="{6BBF886D-CC38-7BA0-2FE7-7CCD05EC74EF}"/>
              </a:ext>
            </a:extLst>
          </p:cNvPr>
          <p:cNvSpPr txBox="1"/>
          <p:nvPr/>
        </p:nvSpPr>
        <p:spPr>
          <a:xfrm>
            <a:off x="-38319" y="2587933"/>
            <a:ext cx="2474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Ohjaus palvelun pariin</a:t>
            </a:r>
            <a:endParaRPr kumimoji="0" lang="fi-FI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Tekstiruutu 99">
            <a:extLst>
              <a:ext uri="{FF2B5EF4-FFF2-40B4-BE49-F238E27FC236}">
                <a16:creationId xmlns:a16="http://schemas.microsoft.com/office/drawing/2014/main" id="{CCC89BBB-B574-F487-53B9-0D363BCC6943}"/>
              </a:ext>
            </a:extLst>
          </p:cNvPr>
          <p:cNvSpPr txBox="1"/>
          <p:nvPr/>
        </p:nvSpPr>
        <p:spPr>
          <a:xfrm>
            <a:off x="9732890" y="142534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/>
              <a:t>Polun päätoimijat</a:t>
            </a:r>
          </a:p>
        </p:txBody>
      </p:sp>
      <p:sp>
        <p:nvSpPr>
          <p:cNvPr id="101" name="Tekstiruutu 100">
            <a:extLst>
              <a:ext uri="{FF2B5EF4-FFF2-40B4-BE49-F238E27FC236}">
                <a16:creationId xmlns:a16="http://schemas.microsoft.com/office/drawing/2014/main" id="{F2EA9DE6-70B7-1E85-8B5B-88643118EC41}"/>
              </a:ext>
            </a:extLst>
          </p:cNvPr>
          <p:cNvSpPr txBox="1"/>
          <p:nvPr/>
        </p:nvSpPr>
        <p:spPr>
          <a:xfrm>
            <a:off x="4194535" y="4553575"/>
            <a:ext cx="5712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/>
              <a:t>Säännölliset mentorointitapaamiset asiakkaan tarpeiden mukaisesti</a:t>
            </a:r>
          </a:p>
        </p:txBody>
      </p:sp>
      <p:sp>
        <p:nvSpPr>
          <p:cNvPr id="94" name="Tekstiruutu 93">
            <a:extLst>
              <a:ext uri="{FF2B5EF4-FFF2-40B4-BE49-F238E27FC236}">
                <a16:creationId xmlns:a16="http://schemas.microsoft.com/office/drawing/2014/main" id="{4C525A20-CF08-4105-5528-5DB0196536C3}"/>
              </a:ext>
            </a:extLst>
          </p:cNvPr>
          <p:cNvSpPr txBox="1"/>
          <p:nvPr/>
        </p:nvSpPr>
        <p:spPr>
          <a:xfrm>
            <a:off x="2760597" y="5193805"/>
            <a:ext cx="3227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>
                <a:ea typeface="+mn-lt"/>
                <a:cs typeface="+mn-lt"/>
              </a:rPr>
              <a:t>Työkykykoordinaattori toimii linkkinä eri palvelujen ja toimijoiden välillä. </a:t>
            </a:r>
            <a:endParaRPr lang="fi-FI" sz="1400"/>
          </a:p>
        </p:txBody>
      </p:sp>
      <p:sp>
        <p:nvSpPr>
          <p:cNvPr id="10" name="Dian numeron paikkamerkki 2">
            <a:extLst>
              <a:ext uri="{FF2B5EF4-FFF2-40B4-BE49-F238E27FC236}">
                <a16:creationId xmlns:a16="http://schemas.microsoft.com/office/drawing/2014/main" id="{85CC4B7A-649D-148F-BEAC-9C1801975C97}"/>
              </a:ext>
            </a:extLst>
          </p:cNvPr>
          <p:cNvSpPr txBox="1">
            <a:spLocks/>
          </p:cNvSpPr>
          <p:nvPr/>
        </p:nvSpPr>
        <p:spPr>
          <a:xfrm>
            <a:off x="9448800" y="65150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385639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</Words>
  <Application>Microsoft Office PowerPoint</Application>
  <PresentationFormat>Laajakuva</PresentationFormat>
  <Paragraphs>40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Barlow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Toivanen Pirjo</dc:creator>
  <cp:lastModifiedBy>Toivanen Pirjo</cp:lastModifiedBy>
  <cp:revision>1</cp:revision>
  <dcterms:created xsi:type="dcterms:W3CDTF">2025-01-17T13:17:32Z</dcterms:created>
  <dcterms:modified xsi:type="dcterms:W3CDTF">2025-01-17T13:18:37Z</dcterms:modified>
</cp:coreProperties>
</file>