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8" autoAdjust="0"/>
    <p:restoredTop sz="94660"/>
  </p:normalViewPr>
  <p:slideViewPr>
    <p:cSldViewPr snapToGrid="0">
      <p:cViewPr varScale="1">
        <p:scale>
          <a:sx n="60" d="100"/>
          <a:sy n="60" d="100"/>
        </p:scale>
        <p:origin x="50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strRef>
              <c:f>Sheet1!$C$2:$C$8</c:f>
              <c:strCache>
                <c:ptCount val="7"/>
                <c:pt idx="0">
                  <c:v>Sain apua, kun sitä tarvitsin</c:v>
                </c:pt>
                <c:pt idx="1">
                  <c:v>Minulle jäi tunne, että minusta välitettiin kokonaisvaltaisesti</c:v>
                </c:pt>
                <c:pt idx="2">
                  <c:v>Hoitoani tai asiaani koskevat päätökset tehtiin yhteistyössä kanssani</c:v>
                </c:pt>
                <c:pt idx="3">
                  <c:v>Koin oloni turvalliseksi hoidon tai palvelun aikana</c:v>
                </c:pt>
                <c:pt idx="4">
                  <c:v>Tiedän, miten hoitoni tai palveluni jatkuu</c:v>
                </c:pt>
                <c:pt idx="5">
                  <c:v>Saamani tieto hoidosta tai palvelusta oli ymmärrettävää</c:v>
                </c:pt>
                <c:pt idx="6">
                  <c:v>Koin saamani hoidon tai palvelun hyödylliseksi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278-4281-9420-6B05A733F40C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dLbls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0278-4281-9420-6B05A733F4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Sheet1!$C$2:$C$8</c:f>
              <c:strCache>
                <c:ptCount val="7"/>
                <c:pt idx="0">
                  <c:v>Sain apua, kun sitä tarvitsin</c:v>
                </c:pt>
                <c:pt idx="1">
                  <c:v>Minulle jäi tunne, että minusta välitettiin kokonaisvaltaisesti</c:v>
                </c:pt>
                <c:pt idx="2">
                  <c:v>Hoitoani tai asiaani koskevat päätökset tehtiin yhteistyössä kanssani</c:v>
                </c:pt>
                <c:pt idx="3">
                  <c:v>Koin oloni turvalliseksi hoidon tai palvelun aikana</c:v>
                </c:pt>
                <c:pt idx="4">
                  <c:v>Tiedän, miten hoitoni tai palveluni jatkuu</c:v>
                </c:pt>
                <c:pt idx="5">
                  <c:v>Saamani tieto hoidosta tai palvelusta oli ymmärrettävää</c:v>
                </c:pt>
                <c:pt idx="6">
                  <c:v>Koin saamani hoidon tai palvelun hyödylliseksi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0.05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278-4281-9420-6B05A733F40C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0278-4281-9420-6B05A733F40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0278-4281-9420-6B05A733F4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Sheet1!$C$2:$C$8</c:f>
              <c:strCache>
                <c:ptCount val="7"/>
                <c:pt idx="0">
                  <c:v>Sain apua, kun sitä tarvitsin</c:v>
                </c:pt>
                <c:pt idx="1">
                  <c:v>Minulle jäi tunne, että minusta välitettiin kokonaisvaltaisesti</c:v>
                </c:pt>
                <c:pt idx="2">
                  <c:v>Hoitoani tai asiaani koskevat päätökset tehtiin yhteistyössä kanssani</c:v>
                </c:pt>
                <c:pt idx="3">
                  <c:v>Koin oloni turvalliseksi hoidon tai palvelun aikana</c:v>
                </c:pt>
                <c:pt idx="4">
                  <c:v>Tiedän, miten hoitoni tai palveluni jatkuu</c:v>
                </c:pt>
                <c:pt idx="5">
                  <c:v>Saamani tieto hoidosta tai palvelusta oli ymmärrettävää</c:v>
                </c:pt>
                <c:pt idx="6">
                  <c:v>Koin saamani hoidon tai palvelun hyödylliseksi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0.1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0.05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0278-4281-9420-6B05A733F40C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0278-4281-9420-6B05A733F40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A-0278-4281-9420-6B05A733F40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C-0278-4281-9420-6B05A733F40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D-0278-4281-9420-6B05A733F40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E-0278-4281-9420-6B05A733F4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Sheet1!$C$2:$C$8</c:f>
              <c:strCache>
                <c:ptCount val="7"/>
                <c:pt idx="0">
                  <c:v>Sain apua, kun sitä tarvitsin</c:v>
                </c:pt>
                <c:pt idx="1">
                  <c:v>Minulle jäi tunne, että minusta välitettiin kokonaisvaltaisesti</c:v>
                </c:pt>
                <c:pt idx="2">
                  <c:v>Hoitoani tai asiaani koskevat päätökset tehtiin yhteistyössä kanssani</c:v>
                </c:pt>
                <c:pt idx="3">
                  <c:v>Koin oloni turvalliseksi hoidon tai palvelun aikana</c:v>
                </c:pt>
                <c:pt idx="4">
                  <c:v>Tiedän, miten hoitoni tai palveluni jatkuu</c:v>
                </c:pt>
                <c:pt idx="5">
                  <c:v>Saamani tieto hoidosta tai palvelusta oli ymmärrettävää</c:v>
                </c:pt>
                <c:pt idx="6">
                  <c:v>Koin saamani hoidon tai palvelun hyödylliseksi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0.16</c:v>
                </c:pt>
                <c:pt idx="1">
                  <c:v>0</c:v>
                </c:pt>
                <c:pt idx="2">
                  <c:v>0.11</c:v>
                </c:pt>
                <c:pt idx="3">
                  <c:v>0</c:v>
                </c:pt>
                <c:pt idx="4">
                  <c:v>0.16</c:v>
                </c:pt>
                <c:pt idx="5">
                  <c:v>0.11</c:v>
                </c:pt>
                <c:pt idx="6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0278-4281-9420-6B05A733F40C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0-0278-4281-9420-6B05A733F40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89%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2-0278-4281-9420-6B05A733F40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79%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4-0278-4281-9420-6B05A733F40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84%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5-0278-4281-9420-6B05A733F40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79%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6-0278-4281-9420-6B05A733F4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Sheet1!$C$2:$C$8</c:f>
              <c:strCache>
                <c:ptCount val="7"/>
                <c:pt idx="0">
                  <c:v>Sain apua, kun sitä tarvitsin</c:v>
                </c:pt>
                <c:pt idx="1">
                  <c:v>Minulle jäi tunne, että minusta välitettiin kokonaisvaltaisesti</c:v>
                </c:pt>
                <c:pt idx="2">
                  <c:v>Hoitoani tai asiaani koskevat päätökset tehtiin yhteistyössä kanssani</c:v>
                </c:pt>
                <c:pt idx="3">
                  <c:v>Koin oloni turvalliseksi hoidon tai palvelun aikana</c:v>
                </c:pt>
                <c:pt idx="4">
                  <c:v>Tiedän, miten hoitoni tai palveluni jatkuu</c:v>
                </c:pt>
                <c:pt idx="5">
                  <c:v>Saamani tieto hoidosta tai palvelusta oli ymmärrettävää</c:v>
                </c:pt>
                <c:pt idx="6">
                  <c:v>Koin saamani hoidon tai palvelun hyödylliseksi</c:v>
                </c:pt>
              </c:strCache>
            </c:strRef>
          </c:cat>
          <c:val>
            <c:numRef>
              <c:f>Sheet1!$H$2:$H$8</c:f>
              <c:numCache>
                <c:formatCode>General</c:formatCode>
                <c:ptCount val="7"/>
                <c:pt idx="0">
                  <c:v>0.74</c:v>
                </c:pt>
                <c:pt idx="1">
                  <c:v>0</c:v>
                </c:pt>
                <c:pt idx="2">
                  <c:v>0.89</c:v>
                </c:pt>
                <c:pt idx="3">
                  <c:v>0</c:v>
                </c:pt>
                <c:pt idx="4">
                  <c:v>0.79</c:v>
                </c:pt>
                <c:pt idx="5">
                  <c:v>0.84</c:v>
                </c:pt>
                <c:pt idx="6">
                  <c:v>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7-0278-4281-9420-6B05A733F4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F5A991-43A4-2AAE-0F3F-012F5CD451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71FDB32-B808-2F21-4608-1EFE312BF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692B085-8FB8-6C99-D6A7-B1D7EC87C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9181-65DB-49AB-8BDF-33B1FF78B81B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4F41EE8-F1E6-16A9-A445-000453842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F104F31-07BA-FF7F-2C96-7083033CE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A157-81CC-4DED-A6CD-891F9ECEC7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0294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425B46-2481-F6C7-6EC1-A28E2B41B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05A3201-8D0A-DB09-EB88-964E697C0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D4A8A13-2426-707D-5EB5-AA94021A7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9181-65DB-49AB-8BDF-33B1FF78B81B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E15CA6B-2A6C-4D24-434F-FB9EB0A12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C0E63BF-AE42-3658-1B9D-7A0BB20B4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A157-81CC-4DED-A6CD-891F9ECEC7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6164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DA35872-2935-F9E0-E025-96EA3785B5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8DC7874-AB45-58A8-296C-B1754123A1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81DFFE3-068F-1417-6454-2DE44B87B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9181-65DB-49AB-8BDF-33B1FF78B81B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5BD2AF3-1A9D-E715-7391-331475547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CEA7728-867C-1C51-02BA-4CB766B64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A157-81CC-4DED-A6CD-891F9ECEC7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0455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5F48B9A-9D8C-55E4-5FE4-81140DB3C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67B93E-36DA-29CD-DF2E-201EAFD1D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958A3F0-6668-B92B-CAC1-293AFD94A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9181-65DB-49AB-8BDF-33B1FF78B81B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01D27EC-D4BB-95D9-7CE0-B07D7F794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39CD4E9-987A-7FD4-0A93-492A5FA36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A157-81CC-4DED-A6CD-891F9ECEC7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761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0A911F9-7404-1F09-2D2D-279F306AA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777ED0D-7A49-197C-ABBF-7C2A934CC1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772815F-0A1F-52C4-2414-C3B62CA96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9181-65DB-49AB-8BDF-33B1FF78B81B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1C2CC66-FB52-EF0A-ED9B-D67E22C32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A709CB4-B293-90E6-26B8-DF6203FF2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A157-81CC-4DED-A6CD-891F9ECEC7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6669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FC44B5-A42D-4BB5-EC17-7BFF9A627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0A89BC8-4372-29D4-C511-097F88E76F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749B628-41B0-CEE4-B723-1CD8C3049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055977F-7FBC-E754-787A-C030C46F5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9181-65DB-49AB-8BDF-33B1FF78B81B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DED5D1B-7BBF-5098-39A5-A9608F9B7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4BAE74F-0457-9425-4FD8-E0C2C2DFB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A157-81CC-4DED-A6CD-891F9ECEC7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6914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2643D3-E4C8-7AA5-2E3C-44CDE51F7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0AEE3C1-A795-02FD-D412-E359F08A1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05FA496-690C-1FC4-DED0-AF63635D7C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3AB4409-5AD9-443C-C632-14F6D98A80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80D135A-3778-9849-C30C-55EBDC9D9A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D008C31-3EF9-AE37-81F5-D0BDDB6ED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9181-65DB-49AB-8BDF-33B1FF78B81B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0BC1FF6-94CE-27CF-2A9B-B8E686A10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9ED7634-9C0E-C224-782C-F9AB2E839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A157-81CC-4DED-A6CD-891F9ECEC7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125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18B9E5-0906-92C5-878E-6ACA46480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DBEE749-0490-BB74-39B5-BB2AE3612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9181-65DB-49AB-8BDF-33B1FF78B81B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5B670CA-F647-F59D-C43D-0768DB2B1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76230CB-AC6B-A036-5341-FBF925077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A157-81CC-4DED-A6CD-891F9ECEC7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06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210DAAF-C548-1AD4-A45B-CCB10A1E6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9181-65DB-49AB-8BDF-33B1FF78B81B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5F6ED293-7127-F78A-1AE2-73DA04EBF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B91F5A4-4853-3867-CBDB-F2F1BD38C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A157-81CC-4DED-A6CD-891F9ECEC7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2421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2963F53-4964-ABC1-C74E-068DF17AE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78F0FF0-289A-8131-C970-AD9B5F780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F851AE6-04A2-9026-9BFA-538F4CCA6A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E58256E-6A0E-4BFF-7FDC-FD6047A67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9181-65DB-49AB-8BDF-33B1FF78B81B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7298A94-7EFF-70F9-6E07-6A8974D46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6E9749F-200E-CBCD-B30B-882D0086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A157-81CC-4DED-A6CD-891F9ECEC7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62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7A2BD7-3C81-720E-183C-C1DCBB610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751ED6E-BAE7-E6BE-6338-AFC86EAED6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E416401-96C1-AE0B-40AF-38D3248DED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5128625-7770-59AB-DD5B-D120E743C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9181-65DB-49AB-8BDF-33B1FF78B81B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41FC88B-106E-D038-F7B0-35307596C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3AE894A-A38B-17D5-AC05-C63966B90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A157-81CC-4DED-A6CD-891F9ECEC7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942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D399908-60D6-1EBB-9D3F-6F40CB88E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467F556-0078-994C-E32F-3513A6038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ADD931A-127B-3E1C-2923-0CB4ED7A27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5C9181-65DB-49AB-8BDF-33B1FF78B81B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D5428A4-3242-48CC-38C5-D8E40A37DD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E2D8764-AFDB-4105-80E9-4D87204279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4AA157-81CC-4DED-A6CD-891F9ECEC7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3952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Miten koit saamasi hoidon/palvelun?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24840"/>
            <a:ext cx="11684000" cy="426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999999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0" i="1" u="none">
                <a:latin typeface="Arial" pitchFamily="34" charset="0"/>
              </a:rPr>
              <a:t>Valitse vaihtoehto, joka parhaiten vastaa kokemustasi.Voit jättää vastaamatta, jos väittämä ei sovi saamaasi hoitoon / palveluun.(1 = täysin eri mieltä, 5 = täysin samaa mieltä)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117856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19</a:t>
            </a:r>
          </a:p>
        </p:txBody>
      </p:sp>
      <p:graphicFrame>
        <p:nvGraphicFramePr>
          <p:cNvPr id="5" name="ChartObject"/>
          <p:cNvGraphicFramePr/>
          <p:nvPr/>
        </p:nvGraphicFramePr>
        <p:xfrm>
          <a:off x="254000" y="1582420"/>
          <a:ext cx="6731000" cy="5021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ew shape"/>
          <p:cNvSpPr/>
          <p:nvPr/>
        </p:nvSpPr>
        <p:spPr>
          <a:xfrm>
            <a:off x="7239000" y="135382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1709420"/>
            <a:ext cx="1270000" cy="572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4,6</a:t>
            </a:r>
          </a:p>
        </p:txBody>
      </p:sp>
      <p:sp>
        <p:nvSpPr>
          <p:cNvPr id="8" name="New shape"/>
          <p:cNvSpPr/>
          <p:nvPr/>
        </p:nvSpPr>
        <p:spPr>
          <a:xfrm>
            <a:off x="7239000" y="2281646"/>
            <a:ext cx="1270000" cy="572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0,0</a:t>
            </a:r>
          </a:p>
        </p:txBody>
      </p:sp>
      <p:sp>
        <p:nvSpPr>
          <p:cNvPr id="9" name="New shape"/>
          <p:cNvSpPr/>
          <p:nvPr/>
        </p:nvSpPr>
        <p:spPr>
          <a:xfrm>
            <a:off x="7239000" y="2853871"/>
            <a:ext cx="1270000" cy="572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4,9</a:t>
            </a:r>
          </a:p>
        </p:txBody>
      </p:sp>
      <p:sp>
        <p:nvSpPr>
          <p:cNvPr id="10" name="New shape"/>
          <p:cNvSpPr/>
          <p:nvPr/>
        </p:nvSpPr>
        <p:spPr>
          <a:xfrm>
            <a:off x="7239000" y="3426097"/>
            <a:ext cx="1270000" cy="572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0,0</a:t>
            </a:r>
          </a:p>
        </p:txBody>
      </p:sp>
      <p:sp>
        <p:nvSpPr>
          <p:cNvPr id="11" name="New shape"/>
          <p:cNvSpPr/>
          <p:nvPr/>
        </p:nvSpPr>
        <p:spPr>
          <a:xfrm>
            <a:off x="7239000" y="3998323"/>
            <a:ext cx="1270000" cy="572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4,7</a:t>
            </a:r>
          </a:p>
        </p:txBody>
      </p:sp>
      <p:sp>
        <p:nvSpPr>
          <p:cNvPr id="12" name="New shape"/>
          <p:cNvSpPr/>
          <p:nvPr/>
        </p:nvSpPr>
        <p:spPr>
          <a:xfrm>
            <a:off x="7239000" y="4570548"/>
            <a:ext cx="1270000" cy="572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4,8</a:t>
            </a:r>
          </a:p>
        </p:txBody>
      </p:sp>
      <p:sp>
        <p:nvSpPr>
          <p:cNvPr id="13" name="New shape"/>
          <p:cNvSpPr/>
          <p:nvPr/>
        </p:nvSpPr>
        <p:spPr>
          <a:xfrm>
            <a:off x="7239000" y="5142774"/>
            <a:ext cx="1270000" cy="572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78</Words>
  <Application>Microsoft Office PowerPoint</Application>
  <PresentationFormat>Laajakuva</PresentationFormat>
  <Paragraphs>24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Toivanen Pirjo</dc:creator>
  <cp:lastModifiedBy>Toivanen Pirjo</cp:lastModifiedBy>
  <cp:revision>1</cp:revision>
  <dcterms:created xsi:type="dcterms:W3CDTF">2025-01-17T12:09:20Z</dcterms:created>
  <dcterms:modified xsi:type="dcterms:W3CDTF">2025-01-17T13:28:47Z</dcterms:modified>
</cp:coreProperties>
</file>