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735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42D8B1-C143-0DE7-5DB7-48BBAAB3E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D498B1-F45D-ED15-BC28-00A758F62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1E293F-CEC8-2BCC-286F-906CD0C38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605892-F5F1-D0F9-494F-37C67841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BE1EF7-2179-8EBD-7FF9-65F10F73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7853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BD2E3F-A361-1D34-1AC3-0A49EB61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0FF6E3C-9FCA-18AC-2D0F-13FD810FE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62B5E2-C0D7-1A7B-60C7-54520AC0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3B1783-0904-EC5A-5394-DA98FC08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98CE70-D65F-5DED-6190-2FFB7691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73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EF922C3-8106-1497-AE75-553DCC8C1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A7E51C-D001-39A8-65C3-8B6BEA096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A14D156-3CAF-CF8C-EF71-56862708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445E65-7013-2CA2-8205-CFCD2120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7ACEDA7-CDCD-CC12-0C9B-2D75F3FF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266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61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F1FD8-AEAE-0F2B-004E-E4E16C0D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FC7A68-6448-E918-8D7D-85249967B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C75557-6565-E3A7-F370-C56551A0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E480E0-9B64-58D1-D852-89BA63AE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2994DF-4697-609A-D6CD-7C21249E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934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32402F-2DD8-BFE5-0C92-C481E8AC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C104CAB-0930-78A9-09D4-B9211D3AD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5EB41C1-F3AE-BEEC-3D70-1BE979197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64EC09-2DB8-A87A-914B-7F7405E4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751F70-1D5E-481D-8643-4620FFB0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59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7F8A06-BD59-1023-14CC-FC042F82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A6397B-50A9-CD73-018C-3014BA84E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7243456-DC9C-2133-98CD-125AC5F49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4FA6BA-6E8A-25B3-5094-310BCA315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2B433F1-B6D7-4A1A-09AF-AA4D20DD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B94086-F70B-2197-4594-4F64B9A4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667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3F79C4-2A1B-0B77-43AD-3BA735D3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4B3DE74-CF2A-8C1D-2E86-B2BB024D1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A0FDF70-9EC7-B6BC-159E-1850AD4E8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85C16BE-7FCD-5D4E-AB5D-3403626EF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9525C0-7F17-5DBB-296C-FC87D36EE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3689B43-863F-B528-60F2-8D1F6C64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06C0935-B417-F9F5-DB83-85770209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E2A68FB-2200-4235-68F8-4C9A230F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18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3E948A-AF6E-F9C2-61C9-3DE21DB0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033A1D0-1953-2C2D-EF89-8E9307330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47693FE-DD90-B909-624D-E1E059BD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1131C51-2905-52E1-4334-ABD337FC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621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DA5AE5A-2AA2-4A9B-9D13-6018F543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9B2BDB7-956C-4D05-7539-C7AD1710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F127BF3-5909-4A0F-CDD7-F3F03217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96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F78000-1AF6-76C3-2D76-0472AC0E1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F05108-11A0-61F1-3DC3-1AB88C4A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0A9BC95-F960-36D5-E880-A89B211D2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750D404-7F79-3E38-997E-0CA8524C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6D97C24-5BB5-9AE6-8D2F-8021FC6A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A047A4C-EBCE-07B0-71CC-EC543216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294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63EAA0-9DC7-146F-160E-0C8E7BDE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2326651-2B19-28D4-058F-8D619FF78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97FAB6-3F3E-85C2-7EDD-183C0C281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2E1EDAC-54D3-BB06-DA63-2641C889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B781943-DC0B-F5BA-6880-CBDAC673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31C42B8-A3C2-4348-A2BA-2E47433B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1D4D0B7-7F3D-150B-1995-AD01F641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FB24A-FBD6-DC9D-E5C8-88AAB3EC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4135B9-66C5-D8BF-3A60-BBF8693EF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1BF222-93F6-4008-B30E-984DBC36EF59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066880-B000-FA1B-BC36-2529DE1EA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10EDCB-F9A6-3077-D50B-128C71201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B60E59-2D88-4274-9213-C03D147B0B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142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FBB5C867-DF9B-F358-1839-85783AF442DA}"/>
              </a:ext>
            </a:extLst>
          </p:cNvPr>
          <p:cNvSpPr txBox="1"/>
          <p:nvPr/>
        </p:nvSpPr>
        <p:spPr>
          <a:xfrm>
            <a:off x="1576682" y="1211776"/>
            <a:ext cx="3499520" cy="39417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Rinnallakulkijapalvelu on osa Etelä-Karjalan työ- ja toimintakyvyn </a:t>
            </a:r>
            <a:r>
              <a:rPr lang="fi-FI" sz="1400">
                <a:solidFill>
                  <a:prstClr val="black"/>
                </a:solidFill>
                <a:latin typeface="Barlow"/>
                <a:ea typeface="+mn-lt"/>
                <a:cs typeface="+mn-lt"/>
              </a:rPr>
              <a:t>tuen ekosysteemimallia.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black"/>
                </a:solidFill>
                <a:latin typeface="Barlow"/>
                <a:ea typeface="+mn-lt"/>
                <a:cs typeface="+mn-lt"/>
              </a:rPr>
              <a:t>Rinnallakulkijapalvelu on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työikäisen</a:t>
            </a:r>
          </a:p>
          <a:p>
            <a:pPr marL="229870" marR="0" lvl="0" indent="-229870" algn="l" defTabSz="914400" rtl="0" eaLnBrk="1" fontAlgn="ctr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työttömän ja </a:t>
            </a:r>
          </a:p>
          <a:p>
            <a:pPr marL="229870" marR="0" lvl="0" indent="-229870" algn="l" defTabSz="914400" rtl="0" eaLnBrk="1" fontAlgn="ctr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osatyökykyisen </a:t>
            </a: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palvelu.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/>
              <a:ea typeface="+mn-lt"/>
              <a:cs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Lisäksi palvelumalli palvelee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työterveys- ja opiskelijaterveydenhuollon (YTHS) palveluiden ulkopuolella olevia (esim. yrittäjät, opinnoista poissaolevat opiskelijat) sekä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muista syistä työelämän ulkopuolella olevia (esim. kotihoidon tuella olevat, kotiäidit/koti-isät, syrjäytyneet) ihmisiä. 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2BBC7204-2FE8-708A-45E8-2F2A28ABD2A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1CB1EA3-6725-4443-8350-9EC09D598F26}" type="slidenum">
              <a:rPr lang="fi-FI" sz="1200" smtClean="0">
                <a:solidFill>
                  <a:srgbClr val="000000">
                    <a:tint val="75000"/>
                  </a:srgbClr>
                </a:solidFill>
                <a:latin typeface="Barlow"/>
              </a:rPr>
              <a:pPr algn="r">
                <a:defRPr/>
              </a:pPr>
              <a:t>1</a:t>
            </a:fld>
            <a:endParaRPr lang="fi-FI" sz="1200">
              <a:solidFill>
                <a:srgbClr val="000000">
                  <a:tint val="75000"/>
                </a:srgbClr>
              </a:solidFill>
              <a:latin typeface="Barlow"/>
            </a:endParaRPr>
          </a:p>
        </p:txBody>
      </p:sp>
      <p:grpSp>
        <p:nvGrpSpPr>
          <p:cNvPr id="4" name="Ryhmä 4">
            <a:extLst>
              <a:ext uri="{FF2B5EF4-FFF2-40B4-BE49-F238E27FC236}">
                <a16:creationId xmlns:a16="http://schemas.microsoft.com/office/drawing/2014/main" id="{62E07255-053C-7D8B-B726-B513D6DE3537}"/>
              </a:ext>
            </a:extLst>
          </p:cNvPr>
          <p:cNvGrpSpPr/>
          <p:nvPr/>
        </p:nvGrpSpPr>
        <p:grpSpPr>
          <a:xfrm>
            <a:off x="316964" y="293814"/>
            <a:ext cx="1153022" cy="1153022"/>
            <a:chOff x="7554053" y="537266"/>
            <a:chExt cx="1375748" cy="1375748"/>
          </a:xfrm>
        </p:grpSpPr>
        <p:sp>
          <p:nvSpPr>
            <p:cNvPr id="5" name="Ellipsi 4">
              <a:extLst>
                <a:ext uri="{FF2B5EF4-FFF2-40B4-BE49-F238E27FC236}">
                  <a16:creationId xmlns:a16="http://schemas.microsoft.com/office/drawing/2014/main" id="{88231BBC-5292-3168-3BF2-AAADA0764057}"/>
                </a:ext>
              </a:extLst>
            </p:cNvPr>
            <p:cNvSpPr/>
            <p:nvPr/>
          </p:nvSpPr>
          <p:spPr>
            <a:xfrm>
              <a:off x="7554053" y="537266"/>
              <a:ext cx="1375748" cy="1375748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pic>
          <p:nvPicPr>
            <p:cNvPr id="6" name="Google Shape;99;p3">
              <a:extLst>
                <a:ext uri="{FF2B5EF4-FFF2-40B4-BE49-F238E27FC236}">
                  <a16:creationId xmlns:a16="http://schemas.microsoft.com/office/drawing/2014/main" id="{2A5EF764-5C52-FB80-97DD-D8623B6F9E3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661885" y="585178"/>
              <a:ext cx="1267916" cy="12679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Tekstiruutu 9">
            <a:extLst>
              <a:ext uri="{FF2B5EF4-FFF2-40B4-BE49-F238E27FC236}">
                <a16:creationId xmlns:a16="http://schemas.microsoft.com/office/drawing/2014/main" id="{077FA5A4-0326-0115-B959-14B19FD9C0EA}"/>
              </a:ext>
            </a:extLst>
          </p:cNvPr>
          <p:cNvSpPr txBox="1"/>
          <p:nvPr/>
        </p:nvSpPr>
        <p:spPr>
          <a:xfrm>
            <a:off x="6161518" y="1211776"/>
            <a:ext cx="5764798" cy="459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</a:t>
            </a:r>
            <a:r>
              <a:rPr lang="fi-FI" sz="1400">
                <a:solidFill>
                  <a:prstClr val="black"/>
                </a:solidFill>
                <a:latin typeface="Barlow"/>
                <a:ea typeface="+mn-lt"/>
                <a:cs typeface="+mn-lt"/>
              </a:rPr>
              <a:t>palvelun tavoitteena on tarjota tukea varhaisessa työ- ja toimintakyvyn tuen tarpeen vaiheessa ennen kuin ongelmat ehtivät vaikeutua tai kroonistua. 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Rinnallakulkijapalvelussa työkykykoordinaattori hakee yhdessä asiakkaan kanssa ratkaisuja asiakkaan työ- ja toimintakyvyn vahvistamiseen ja kulkee asiakkaan rinnalla silloin, kun TYP-asiakkuus ei ole tarpeellinen ja oikea-aikainen. </a:t>
            </a:r>
          </a:p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Mitä Rinnallakulkijapalvelu sisältää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lang="fi-FI" sz="1400">
                <a:solidFill>
                  <a:prstClr val="black"/>
                </a:solidFill>
                <a:latin typeface="Barlow"/>
                <a:ea typeface="+mn-lt"/>
                <a:cs typeface="+mn-lt"/>
              </a:rPr>
              <a:t>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yö- </a:t>
            </a:r>
            <a:r>
              <a:rPr kumimoji="0" lang="fi-FI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ja toimintakyvyn tuen palvelutarpeen arvioinnin ja asiakkaan  tarpeiden perusteella rakennetun henkilökohtaisen porrastetun palvelupolun aina havaitun 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työ- ja toimintakyvyn tuen tarpeen alusta mahdolliseen työllistymiseen, koulutuksen aloittamiseen tai muuhun toivottuun tavoitteeseen pääsemiseen asti. 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Asiakkaan neuvonnan, ohjauksen ja koordinoinnin liittyen työ- ja toimintakyvyn tuen palveluihin. Lisäksi työkykykoordinaattori toimii linkkinä eri palvelujen ja toimijoiden välillä. </a:t>
            </a:r>
          </a:p>
          <a:p>
            <a:pPr marL="285750" marR="0" lvl="0" indent="-28575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Clr>
                <a:srgbClr val="7CD1ED"/>
              </a:buClr>
              <a:buSzPct val="170000"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Henkilökohtaisen työ- ja toimintakyky</a:t>
            </a:r>
            <a:r>
              <a:rPr lang="fi-FI" sz="1400">
                <a:solidFill>
                  <a:prstClr val="black"/>
                </a:solidFill>
                <a:latin typeface="Barlow"/>
                <a:ea typeface="+mn-lt"/>
                <a:cs typeface="+mn-lt"/>
              </a:rPr>
              <a:t>v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yn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lt"/>
                <a:cs typeface="+mn-lt"/>
              </a:rPr>
              <a:t> mentoroinnin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1690521C-84D3-44BE-535F-661E1F0CF103}"/>
              </a:ext>
            </a:extLst>
          </p:cNvPr>
          <p:cNvSpPr/>
          <p:nvPr/>
        </p:nvSpPr>
        <p:spPr>
          <a:xfrm>
            <a:off x="1576682" y="1031857"/>
            <a:ext cx="10349633" cy="4851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57A5A3E8-B5DC-CC9C-EFA4-FBE7BA8C738D}"/>
              </a:ext>
            </a:extLst>
          </p:cNvPr>
          <p:cNvSpPr txBox="1"/>
          <p:nvPr/>
        </p:nvSpPr>
        <p:spPr>
          <a:xfrm>
            <a:off x="1560361" y="6080680"/>
            <a:ext cx="6241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Uusi TYM-laki (2025) tuo muutoksia TYP-toimintaan ja Rinnallakulkijapalvelua kehitetään jatkossa tästä näkökulmasta myös. 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0749E50D-2FC9-8C98-5982-EB0EAEF9B515}"/>
              </a:ext>
            </a:extLst>
          </p:cNvPr>
          <p:cNvSpPr txBox="1"/>
          <p:nvPr/>
        </p:nvSpPr>
        <p:spPr>
          <a:xfrm>
            <a:off x="1469986" y="432643"/>
            <a:ext cx="6097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Mitä ja kenelle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E36DBE83-5035-E30A-5F0F-98D36ECF6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128" y="2150842"/>
            <a:ext cx="1517355" cy="1327685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5F85B964-2FDA-C288-DC54-91D2BD4A7F2A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146832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191</Words>
  <Application>Microsoft Office PowerPoint</Application>
  <PresentationFormat>Laajakuva</PresentationFormat>
  <Paragraphs>17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Barlow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Toivanen Pirjo</dc:creator>
  <cp:lastModifiedBy>Toivanen Pirjo</cp:lastModifiedBy>
  <cp:revision>1</cp:revision>
  <dcterms:created xsi:type="dcterms:W3CDTF">2025-01-17T12:09:42Z</dcterms:created>
  <dcterms:modified xsi:type="dcterms:W3CDTF">2025-01-17T13:09:42Z</dcterms:modified>
</cp:coreProperties>
</file>