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2CE1EE-ABDB-529B-9FD3-36B671EAC71F}"/>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622F5A46-2CB6-DA50-587A-C802219798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FF319A1-BC09-A469-0AE6-735AEB905CAA}"/>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A944F04D-0F2C-C7F5-DEE5-4946EC9D0D1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01F32B2-8F02-1E7E-1051-F0B070180B62}"/>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225755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249632-3499-1126-16B6-DD1B13C2A378}"/>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F05FE73B-DF02-936B-482C-DBDA3CF8486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553A00E-A681-6F8C-0778-1B145F3A36E9}"/>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137674BE-1127-31C3-198C-1936AC780C8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33FFC30-9FEF-EF11-B3C4-BCEEF13B5F28}"/>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1018544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195A8DAD-DD80-7DE2-1994-59197C141572}"/>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BF798D38-21C3-E870-45D5-ED66269390AA}"/>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C6E51DD-0EA8-48F3-708B-9279AE6D2742}"/>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D1760A3E-2C7A-3028-89B6-0F331B9B010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FC571AA-6A5B-1B34-1896-B590D3BB15C7}"/>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88007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7353E0D-17B0-ABBF-8F6A-E4B123F9976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77C126F-5546-C365-790C-976D6A78D195}"/>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C4412B4-ED1E-4C45-2698-6ADAF03D3282}"/>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F3970E32-FE50-4FD6-6AAD-90657F7EF61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A28D993-7E6A-C57B-C662-64F0ACF84918}"/>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64911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4CB31D-E4A9-DCA2-8FCD-D245025B2B60}"/>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9ABCDB4A-6E49-A8CB-C8F1-0765700153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3F79B4E9-5E6F-F795-4057-4F3ADD41B676}"/>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8D95C0B1-1027-2743-FF57-86746B88A2E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6FD2FE1-0AA1-4398-1DFF-F2EA943300F1}"/>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80944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B2FBAD-1BE0-7B79-50F1-0E8D4782495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29928E0-0F76-9E52-09D2-EB8B3A45CE7F}"/>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43A30AE5-656D-9B80-C443-636165320E1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26AA84E-F70A-842A-CDC4-0D6CED53397F}"/>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6" name="Alatunnisteen paikkamerkki 5">
            <a:extLst>
              <a:ext uri="{FF2B5EF4-FFF2-40B4-BE49-F238E27FC236}">
                <a16:creationId xmlns:a16="http://schemas.microsoft.com/office/drawing/2014/main" id="{FBF12877-CD4A-4070-A500-7FA11EA5F40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33CC3F4-79B3-D183-6222-437F714E6FC7}"/>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188244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A9DFAC2-F787-05F9-8D79-6AAA853B857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BF7F6C2-90D6-1D44-34DB-8F278AD6C2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E27892A-F347-30AD-5D4A-B5624EBF80B2}"/>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0335964-E16D-CD85-B73B-D5972E1E5F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C7BA66B-5C15-F9F6-0D5D-41DA6CEABF58}"/>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053A9322-09C5-28A9-0270-96BF262E39F1}"/>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8" name="Alatunnisteen paikkamerkki 7">
            <a:extLst>
              <a:ext uri="{FF2B5EF4-FFF2-40B4-BE49-F238E27FC236}">
                <a16:creationId xmlns:a16="http://schemas.microsoft.com/office/drawing/2014/main" id="{55FB14C7-4135-00C2-4EF7-24702D9AFE7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7675E8E3-6340-534A-CCAD-D5D96E4461BD}"/>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28831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3C5F1B-D71E-51EC-4E3A-E88863B1B7AD}"/>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A1BB9D2E-C0A9-610E-DD64-B2D38500C6F8}"/>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4" name="Alatunnisteen paikkamerkki 3">
            <a:extLst>
              <a:ext uri="{FF2B5EF4-FFF2-40B4-BE49-F238E27FC236}">
                <a16:creationId xmlns:a16="http://schemas.microsoft.com/office/drawing/2014/main" id="{5C4526EF-281F-7A8A-F233-5CFE4FA0E66D}"/>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4FA279D-6291-001A-74DB-C058B5F9153E}"/>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4007311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6E50CD8-0B22-4852-2D03-456BE775B014}"/>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3" name="Alatunnisteen paikkamerkki 2">
            <a:extLst>
              <a:ext uri="{FF2B5EF4-FFF2-40B4-BE49-F238E27FC236}">
                <a16:creationId xmlns:a16="http://schemas.microsoft.com/office/drawing/2014/main" id="{4BB3C1EB-8298-8E16-5329-6CBAC6A313B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1FF52E5A-2C17-44DB-949E-10626F880C06}"/>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1086630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6677E0-F3CE-2256-23DA-952755D4BB1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69771697-1DB2-0F32-AAC7-789EB0D27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EC1A4DF-0109-9228-E015-80009081E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F6C88C9-E402-194F-A031-325DBE92A9C3}"/>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6" name="Alatunnisteen paikkamerkki 5">
            <a:extLst>
              <a:ext uri="{FF2B5EF4-FFF2-40B4-BE49-F238E27FC236}">
                <a16:creationId xmlns:a16="http://schemas.microsoft.com/office/drawing/2014/main" id="{1B6644CB-B0C9-33F5-C115-E9199A9AC94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5E4BDB1-6C02-8FF9-48F7-42E57C23466E}"/>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26094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360273-487F-003A-F786-06371113E39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1DA0402A-F2DA-3853-F0C7-E59690EE8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B418C460-D275-FE8A-6640-3D4A879612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F121AFF-D8D7-C183-8284-CC441A61D0CA}"/>
              </a:ext>
            </a:extLst>
          </p:cNvPr>
          <p:cNvSpPr>
            <a:spLocks noGrp="1"/>
          </p:cNvSpPr>
          <p:nvPr>
            <p:ph type="dt" sz="half" idx="10"/>
          </p:nvPr>
        </p:nvSpPr>
        <p:spPr/>
        <p:txBody>
          <a:bodyPr/>
          <a:lstStyle/>
          <a:p>
            <a:fld id="{568FDBF6-D2FD-4A2F-A31D-9E83DA9E1A04}" type="datetimeFigureOut">
              <a:rPr lang="fi-FI" smtClean="0"/>
              <a:t>27.12.2024</a:t>
            </a:fld>
            <a:endParaRPr lang="fi-FI"/>
          </a:p>
        </p:txBody>
      </p:sp>
      <p:sp>
        <p:nvSpPr>
          <p:cNvPr id="6" name="Alatunnisteen paikkamerkki 5">
            <a:extLst>
              <a:ext uri="{FF2B5EF4-FFF2-40B4-BE49-F238E27FC236}">
                <a16:creationId xmlns:a16="http://schemas.microsoft.com/office/drawing/2014/main" id="{27EBEA49-85D7-A7C4-0005-F1176BE5C66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D2E6548-3E43-A830-B82A-0F5DF67E811C}"/>
              </a:ext>
            </a:extLst>
          </p:cNvPr>
          <p:cNvSpPr>
            <a:spLocks noGrp="1"/>
          </p:cNvSpPr>
          <p:nvPr>
            <p:ph type="sldNum" sz="quarter" idx="12"/>
          </p:nvPr>
        </p:nvSpPr>
        <p:spPr/>
        <p:txBody>
          <a:bodyPr/>
          <a:lstStyle/>
          <a:p>
            <a:fld id="{F0FF1D55-7792-4C01-BDAB-C17450B55E3E}" type="slidenum">
              <a:rPr lang="fi-FI" smtClean="0"/>
              <a:t>‹#›</a:t>
            </a:fld>
            <a:endParaRPr lang="fi-FI"/>
          </a:p>
        </p:txBody>
      </p:sp>
    </p:spTree>
    <p:extLst>
      <p:ext uri="{BB962C8B-B14F-4D97-AF65-F5344CB8AC3E}">
        <p14:creationId xmlns:p14="http://schemas.microsoft.com/office/powerpoint/2010/main" val="287142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FB44F66-028E-7A96-CFC1-C69E4442AE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2EAC435-9894-FE45-69DF-914552FA6E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66D040A-ECAE-1B18-3437-EFEABD006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FDBF6-D2FD-4A2F-A31D-9E83DA9E1A04}" type="datetimeFigureOut">
              <a:rPr lang="fi-FI" smtClean="0"/>
              <a:t>27.12.2024</a:t>
            </a:fld>
            <a:endParaRPr lang="fi-FI"/>
          </a:p>
        </p:txBody>
      </p:sp>
      <p:sp>
        <p:nvSpPr>
          <p:cNvPr id="5" name="Alatunnisteen paikkamerkki 4">
            <a:extLst>
              <a:ext uri="{FF2B5EF4-FFF2-40B4-BE49-F238E27FC236}">
                <a16:creationId xmlns:a16="http://schemas.microsoft.com/office/drawing/2014/main" id="{8F1F1A2F-6B2D-4D8F-0814-EA090689DA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2D8EBCB4-6485-C5AA-BE5F-87A97E912E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F1D55-7792-4C01-BDAB-C17450B55E3E}" type="slidenum">
              <a:rPr lang="fi-FI" smtClean="0"/>
              <a:t>‹#›</a:t>
            </a:fld>
            <a:endParaRPr lang="fi-FI"/>
          </a:p>
        </p:txBody>
      </p:sp>
    </p:spTree>
    <p:extLst>
      <p:ext uri="{BB962C8B-B14F-4D97-AF65-F5344CB8AC3E}">
        <p14:creationId xmlns:p14="http://schemas.microsoft.com/office/powerpoint/2010/main" val="303154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B677D3CC-DCAE-BC72-7492-B83BA9D0F502}"/>
              </a:ext>
            </a:extLst>
          </p:cNvPr>
          <p:cNvSpPr>
            <a:spLocks noGrp="1"/>
          </p:cNvSpPr>
          <p:nvPr>
            <p:ph type="subTitle" idx="1"/>
          </p:nvPr>
        </p:nvSpPr>
        <p:spPr>
          <a:xfrm>
            <a:off x="4001549" y="343188"/>
            <a:ext cx="3657600" cy="495711"/>
          </a:xfrm>
        </p:spPr>
        <p:txBody>
          <a:bodyPr>
            <a:noAutofit/>
          </a:bodyPr>
          <a:lstStyle/>
          <a:p>
            <a:r>
              <a:rPr lang="fi-FI" sz="3200" b="1" dirty="0">
                <a:solidFill>
                  <a:schemeClr val="accent4">
                    <a:lumMod val="60000"/>
                    <a:lumOff val="40000"/>
                  </a:schemeClr>
                </a:solidFill>
                <a:effectLst>
                  <a:innerShdw blurRad="114300" dist="88900" dir="8100000">
                    <a:prstClr val="black">
                      <a:alpha val="50000"/>
                    </a:prstClr>
                  </a:innerShdw>
                </a:effectLst>
                <a:latin typeface="Calibri" panose="020F0502020204030204" pitchFamily="34" charset="0"/>
                <a:cs typeface="Calibri" panose="020F0502020204030204" pitchFamily="34" charset="0"/>
              </a:rPr>
              <a:t>Kehittämisajatukset</a:t>
            </a:r>
          </a:p>
        </p:txBody>
      </p:sp>
      <p:sp>
        <p:nvSpPr>
          <p:cNvPr id="4" name="Tekstiruutu 3">
            <a:extLst>
              <a:ext uri="{FF2B5EF4-FFF2-40B4-BE49-F238E27FC236}">
                <a16:creationId xmlns:a16="http://schemas.microsoft.com/office/drawing/2014/main" id="{348EDDEC-E32E-5D07-E4A0-37DE2E46E012}"/>
              </a:ext>
            </a:extLst>
          </p:cNvPr>
          <p:cNvSpPr txBox="1"/>
          <p:nvPr/>
        </p:nvSpPr>
        <p:spPr>
          <a:xfrm>
            <a:off x="789964" y="1015012"/>
            <a:ext cx="5609274" cy="2123658"/>
          </a:xfrm>
          <a:prstGeom prst="rect">
            <a:avLst/>
          </a:prstGeom>
          <a:noFill/>
        </p:spPr>
        <p:txBody>
          <a:bodyPr wrap="square" rtlCol="0">
            <a:spAutoFit/>
          </a:bodyPr>
          <a:lstStyle/>
          <a:p>
            <a:pPr lvl="0"/>
            <a:r>
              <a:rPr lang="fi-FI" sz="1200" b="1" dirty="0">
                <a:latin typeface="Calibri" panose="020F0502020204030204" pitchFamily="34" charset="0"/>
                <a:ea typeface="Calibri" panose="020F0502020204030204" pitchFamily="34" charset="0"/>
                <a:cs typeface="Calibri" panose="020F0502020204030204" pitchFamily="34" charset="0"/>
              </a:rPr>
              <a:t>A) </a:t>
            </a:r>
            <a:r>
              <a:rPr lang="fi-FI" sz="1200" b="1" dirty="0">
                <a:effectLst/>
                <a:latin typeface="Calibri" panose="020F0502020204030204" pitchFamily="34" charset="0"/>
                <a:ea typeface="Calibri" panose="020F0502020204030204" pitchFamily="34" charset="0"/>
                <a:cs typeface="Calibri" panose="020F0502020204030204" pitchFamily="34" charset="0"/>
              </a:rPr>
              <a:t>KONSULTAATIOON HAKEUTUMINEN</a:t>
            </a:r>
          </a:p>
          <a:p>
            <a:r>
              <a:rPr lang="fi-FI" sz="1200" u="sng" dirty="0">
                <a:effectLst/>
                <a:latin typeface="Calibri" panose="020F0502020204030204" pitchFamily="34" charset="0"/>
                <a:ea typeface="Calibri" panose="020F0502020204030204" pitchFamily="34" charset="0"/>
                <a:cs typeface="Calibri" panose="020F0502020204030204" pitchFamily="34" charset="0"/>
              </a:rPr>
              <a:t>Keskustelua:</a:t>
            </a:r>
            <a:r>
              <a:rPr lang="fi-FI" sz="1200" dirty="0">
                <a:effectLst/>
                <a:latin typeface="Calibri" panose="020F0502020204030204" pitchFamily="34" charset="0"/>
                <a:ea typeface="Calibri" panose="020F0502020204030204" pitchFamily="34" charset="0"/>
                <a:cs typeface="Calibri" panose="020F0502020204030204" pitchFamily="34" charset="0"/>
              </a:rPr>
              <a:t> Syksyn osalta ei vielä tiedetä ketkä tekee ja missä kunnissa. Keskustelua myös kalenterin käytöstä ja siirtymäajoista. Voi myös laittaa, että ”vapaa aika” tai siirtymäajat suoraan kalenteriin. Aikojen sopiminen koetaan hankalana.</a:t>
            </a:r>
          </a:p>
          <a:p>
            <a:r>
              <a:rPr lang="fi-FI" sz="1200" u="sng" dirty="0">
                <a:latin typeface="Calibri" panose="020F0502020204030204" pitchFamily="34" charset="0"/>
                <a:ea typeface="Calibri" panose="020F0502020204030204" pitchFamily="34" charset="0"/>
                <a:cs typeface="Calibri" panose="020F0502020204030204" pitchFamily="34" charset="0"/>
              </a:rPr>
              <a:t>Muutostoiveet:</a:t>
            </a:r>
            <a:endParaRPr lang="fi-FI" sz="1200" u="sng" dirty="0">
              <a:effectLst/>
              <a:latin typeface="Calibri" panose="020F0502020204030204" pitchFamily="34" charset="0"/>
              <a:ea typeface="Calibri" panose="020F0502020204030204" pitchFamily="34" charset="0"/>
              <a:cs typeface="Calibri" panose="020F0502020204030204" pitchFamily="34" charset="0"/>
            </a:endParaRPr>
          </a:p>
          <a:p>
            <a:pPr marL="228600" lvl="0" indent="-228600">
              <a:buAutoNum type="arabicPeriod"/>
            </a:pPr>
            <a:r>
              <a:rPr lang="fi-FI" sz="1200" dirty="0">
                <a:effectLst/>
                <a:latin typeface="Calibri" panose="020F0502020204030204" pitchFamily="34" charset="0"/>
                <a:ea typeface="Calibri" panose="020F0502020204030204" pitchFamily="34" charset="0"/>
                <a:cs typeface="Calibri" panose="020F0502020204030204" pitchFamily="34" charset="0"/>
              </a:rPr>
              <a:t>Kutsut ohjautuisivat suoraan konsultaatiota tekeville työntekijöille: Salatulla sähköpostilla asiakkaan tiedot, </a:t>
            </a:r>
            <a:r>
              <a:rPr lang="fi-FI" sz="1200" dirty="0" err="1">
                <a:latin typeface="Calibri" panose="020F0502020204030204" pitchFamily="34" charset="0"/>
                <a:ea typeface="Calibri" panose="020F0502020204030204" pitchFamily="34" charset="0"/>
                <a:cs typeface="Calibri" panose="020F0502020204030204" pitchFamily="34" charset="0"/>
              </a:rPr>
              <a:t>K</a:t>
            </a:r>
            <a:r>
              <a:rPr lang="fi-FI" sz="1200" dirty="0" err="1">
                <a:effectLst/>
                <a:latin typeface="Calibri" panose="020F0502020204030204" pitchFamily="34" charset="0"/>
                <a:ea typeface="Calibri" panose="020F0502020204030204" pitchFamily="34" charset="0"/>
                <a:cs typeface="Calibri" panose="020F0502020204030204" pitchFamily="34" charset="0"/>
              </a:rPr>
              <a:t>eusoten</a:t>
            </a:r>
            <a:r>
              <a:rPr lang="fi-FI" sz="1200" dirty="0">
                <a:effectLst/>
                <a:latin typeface="Calibri" panose="020F0502020204030204" pitchFamily="34" charset="0"/>
                <a:ea typeface="Calibri" panose="020F0502020204030204" pitchFamily="34" charset="0"/>
                <a:cs typeface="Calibri" panose="020F0502020204030204" pitchFamily="34" charset="0"/>
              </a:rPr>
              <a:t> sisältä voitaisiin tehdä </a:t>
            </a:r>
            <a:r>
              <a:rPr lang="fi-FI" sz="1200" dirty="0">
                <a:latin typeface="Calibri" panose="020F0502020204030204" pitchFamily="34" charset="0"/>
                <a:ea typeface="Calibri" panose="020F0502020204030204" pitchFamily="34" charset="0"/>
                <a:cs typeface="Calibri" panose="020F0502020204030204" pitchFamily="34" charset="0"/>
              </a:rPr>
              <a:t>O</a:t>
            </a:r>
            <a:r>
              <a:rPr lang="fi-FI" sz="1200" dirty="0">
                <a:effectLst/>
                <a:latin typeface="Calibri" panose="020F0502020204030204" pitchFamily="34" charset="0"/>
                <a:ea typeface="Calibri" panose="020F0502020204030204" pitchFamily="34" charset="0"/>
                <a:cs typeface="Calibri" panose="020F0502020204030204" pitchFamily="34" charset="0"/>
              </a:rPr>
              <a:t>utlook kalenterivaraus? Voisi soittaa ja konsultoida myös puhelimitse?</a:t>
            </a:r>
          </a:p>
          <a:p>
            <a:pPr marL="228600" lvl="0" indent="-228600">
              <a:buAutoNum type="arabicPeriod"/>
            </a:pPr>
            <a:r>
              <a:rPr lang="fi-FI" sz="1200" dirty="0">
                <a:effectLst/>
                <a:latin typeface="Calibri" panose="020F0502020204030204" pitchFamily="34" charset="0"/>
                <a:ea typeface="Calibri" panose="020F0502020204030204" pitchFamily="34" charset="0"/>
                <a:cs typeface="Calibri" panose="020F0502020204030204" pitchFamily="34" charset="0"/>
              </a:rPr>
              <a:t>Yhtenäiset rakenteet konsultaatioon ohjautumiseen. </a:t>
            </a:r>
          </a:p>
          <a:p>
            <a:pPr marL="228600" lvl="0" indent="-228600">
              <a:buAutoNum type="arabicPeriod"/>
            </a:pPr>
            <a:r>
              <a:rPr lang="fi-FI" sz="1200" dirty="0">
                <a:effectLst/>
                <a:latin typeface="Calibri" panose="020F0502020204030204" pitchFamily="34" charset="0"/>
                <a:ea typeface="Calibri" panose="020F0502020204030204" pitchFamily="34" charset="0"/>
                <a:cs typeface="Calibri" panose="020F0502020204030204" pitchFamily="34" charset="0"/>
              </a:rPr>
              <a:t>Asiakkaiden ohjautuminen konsultaatioon? </a:t>
            </a:r>
            <a:r>
              <a:rPr lang="fi-FI" sz="1200" dirty="0" err="1">
                <a:effectLst/>
                <a:latin typeface="Calibri" panose="020F0502020204030204" pitchFamily="34" charset="0"/>
                <a:ea typeface="Calibri" panose="020F0502020204030204" pitchFamily="34" charset="0"/>
                <a:cs typeface="Calibri" panose="020F0502020204030204" pitchFamily="34" charset="0"/>
              </a:rPr>
              <a:t>Flyer</a:t>
            </a:r>
            <a:r>
              <a:rPr lang="fi-FI" sz="1200" dirty="0">
                <a:effectLst/>
                <a:latin typeface="Calibri" panose="020F0502020204030204" pitchFamily="34" charset="0"/>
                <a:ea typeface="Calibri" panose="020F0502020204030204" pitchFamily="34" charset="0"/>
                <a:cs typeface="Calibri" panose="020F0502020204030204" pitchFamily="34" charset="0"/>
              </a:rPr>
              <a:t>?</a:t>
            </a:r>
          </a:p>
          <a:p>
            <a:r>
              <a:rPr lang="fi-FI"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6" name="Tekstiruutu 5">
            <a:extLst>
              <a:ext uri="{FF2B5EF4-FFF2-40B4-BE49-F238E27FC236}">
                <a16:creationId xmlns:a16="http://schemas.microsoft.com/office/drawing/2014/main" id="{1CB1A759-BAEA-2DFB-07F7-7534CD204FFE}"/>
              </a:ext>
            </a:extLst>
          </p:cNvPr>
          <p:cNvSpPr txBox="1"/>
          <p:nvPr/>
        </p:nvSpPr>
        <p:spPr>
          <a:xfrm>
            <a:off x="744890" y="3231004"/>
            <a:ext cx="6094602" cy="1754326"/>
          </a:xfrm>
          <a:prstGeom prst="rect">
            <a:avLst/>
          </a:prstGeom>
          <a:noFill/>
        </p:spPr>
        <p:txBody>
          <a:bodyPr wrap="square">
            <a:spAutoFit/>
          </a:bodyPr>
          <a:lstStyle/>
          <a:p>
            <a:r>
              <a:rPr lang="fi-FI" sz="1200" b="1" dirty="0">
                <a:effectLst/>
                <a:latin typeface="Calibri" panose="020F0502020204030204" pitchFamily="34" charset="0"/>
                <a:ea typeface="Calibri" panose="020F0502020204030204" pitchFamily="34" charset="0"/>
                <a:cs typeface="Calibri" panose="020F0502020204030204" pitchFamily="34" charset="0"/>
              </a:rPr>
              <a:t>B) KONSULTAATION JÄRJESTÄMINEN</a:t>
            </a:r>
          </a:p>
          <a:p>
            <a:r>
              <a:rPr lang="fi-FI" sz="1200" u="sng" dirty="0">
                <a:effectLst/>
                <a:latin typeface="Calibri" panose="020F0502020204030204" pitchFamily="34" charset="0"/>
                <a:ea typeface="Calibri" panose="020F0502020204030204" pitchFamily="34" charset="0"/>
                <a:cs typeface="Calibri" panose="020F0502020204030204" pitchFamily="34" charset="0"/>
              </a:rPr>
              <a:t>Keskustelua: </a:t>
            </a:r>
            <a:r>
              <a:rPr lang="fi-FI" sz="1200" dirty="0">
                <a:effectLst/>
                <a:latin typeface="Calibri" panose="020F0502020204030204" pitchFamily="34" charset="0"/>
                <a:ea typeface="Calibri" panose="020F0502020204030204" pitchFamily="34" charset="0"/>
                <a:cs typeface="Calibri" panose="020F0502020204030204" pitchFamily="34" charset="0"/>
              </a:rPr>
              <a:t>On ollut todella toimivaa, että konsultoiva työntekijä menee vain paikalle: Ei ole tarvinnut miettiä kokoonpanoa. Etäyhteydellä oleminen ei toimi. Parempi jos kaikki on, mutta ei niin että osa on. Pystytään paremmin kohtaamaan asiakas </a:t>
            </a:r>
            <a:r>
              <a:rPr lang="fi-FI" sz="1200" dirty="0" err="1">
                <a:effectLst/>
                <a:latin typeface="Calibri" panose="020F0502020204030204" pitchFamily="34" charset="0"/>
                <a:ea typeface="Calibri" panose="020F0502020204030204" pitchFamily="34" charset="0"/>
                <a:cs typeface="Calibri" panose="020F0502020204030204" pitchFamily="34" charset="0"/>
              </a:rPr>
              <a:t>läsnäollen</a:t>
            </a:r>
            <a:r>
              <a:rPr lang="fi-FI" sz="1200" dirty="0">
                <a:effectLst/>
                <a:latin typeface="Calibri" panose="020F0502020204030204" pitchFamily="34" charset="0"/>
                <a:ea typeface="Calibri" panose="020F0502020204030204" pitchFamily="34" charset="0"/>
                <a:cs typeface="Calibri" panose="020F0502020204030204" pitchFamily="34" charset="0"/>
              </a:rPr>
              <a:t> tai niin, että kaikki ovat </a:t>
            </a:r>
            <a:r>
              <a:rPr lang="fi-FI" sz="1200" dirty="0" err="1">
                <a:latin typeface="Calibri" panose="020F0502020204030204" pitchFamily="34" charset="0"/>
                <a:ea typeface="Calibri" panose="020F0502020204030204" pitchFamily="34" charset="0"/>
                <a:cs typeface="Calibri" panose="020F0502020204030204" pitchFamily="34" charset="0"/>
              </a:rPr>
              <a:t>T</a:t>
            </a:r>
            <a:r>
              <a:rPr lang="fi-FI" sz="1200" dirty="0" err="1">
                <a:effectLst/>
                <a:latin typeface="Calibri" panose="020F0502020204030204" pitchFamily="34" charset="0"/>
                <a:ea typeface="Calibri" panose="020F0502020204030204" pitchFamily="34" charset="0"/>
                <a:cs typeface="Calibri" panose="020F0502020204030204" pitchFamily="34" charset="0"/>
              </a:rPr>
              <a:t>eamsissa</a:t>
            </a:r>
            <a:r>
              <a:rPr lang="fi-FI" sz="1200" dirty="0">
                <a:effectLst/>
                <a:latin typeface="Calibri" panose="020F0502020204030204" pitchFamily="34" charset="0"/>
                <a:ea typeface="Calibri" panose="020F0502020204030204" pitchFamily="34" charset="0"/>
                <a:cs typeface="Calibri" panose="020F0502020204030204" pitchFamily="34" charset="0"/>
              </a:rPr>
              <a:t>. Yhteistyökumppani selvittää suostumukset vanhemmilta. Konsultaatioon on oltava asiakkaan suostumus. </a:t>
            </a:r>
          </a:p>
          <a:p>
            <a:r>
              <a:rPr lang="fi-FI" sz="1200" u="sng" dirty="0">
                <a:latin typeface="Calibri" panose="020F0502020204030204" pitchFamily="34" charset="0"/>
                <a:ea typeface="Calibri" panose="020F0502020204030204" pitchFamily="34" charset="0"/>
                <a:cs typeface="Calibri" panose="020F0502020204030204" pitchFamily="34" charset="0"/>
              </a:rPr>
              <a:t>Muutostoiveet:</a:t>
            </a:r>
            <a:endParaRPr lang="fi-FI" sz="1200" u="sng"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mj-lt"/>
              <a:buAutoNum type="arabicPeriod"/>
            </a:pPr>
            <a:r>
              <a:rPr lang="fi-FI" sz="1200" dirty="0">
                <a:effectLst/>
                <a:latin typeface="Calibri" panose="020F0502020204030204" pitchFamily="34" charset="0"/>
                <a:ea typeface="Calibri" panose="020F0502020204030204" pitchFamily="34" charset="0"/>
                <a:cs typeface="Calibri" panose="020F0502020204030204" pitchFamily="34" charset="0"/>
              </a:rPr>
              <a:t>Ei etänä tai kaikki etänä.</a:t>
            </a:r>
          </a:p>
          <a:p>
            <a:pPr marL="342900" lvl="0" indent="-342900">
              <a:buFont typeface="+mj-lt"/>
              <a:buAutoNum type="arabicPeriod"/>
            </a:pPr>
            <a:r>
              <a:rPr lang="fi-FI" sz="1200" dirty="0">
                <a:effectLst/>
                <a:latin typeface="Calibri" panose="020F0502020204030204" pitchFamily="34" charset="0"/>
                <a:ea typeface="Calibri" panose="020F0502020204030204" pitchFamily="34" charset="0"/>
                <a:cs typeface="Calibri" panose="020F0502020204030204" pitchFamily="34" charset="0"/>
              </a:rPr>
              <a:t>Suostumus aina asiakkaalta.</a:t>
            </a:r>
          </a:p>
        </p:txBody>
      </p:sp>
      <p:sp>
        <p:nvSpPr>
          <p:cNvPr id="8" name="Tekstiruutu 7">
            <a:extLst>
              <a:ext uri="{FF2B5EF4-FFF2-40B4-BE49-F238E27FC236}">
                <a16:creationId xmlns:a16="http://schemas.microsoft.com/office/drawing/2014/main" id="{053CE5AB-3080-477E-F5AE-16C3CF96BA13}"/>
              </a:ext>
            </a:extLst>
          </p:cNvPr>
          <p:cNvSpPr txBox="1"/>
          <p:nvPr/>
        </p:nvSpPr>
        <p:spPr>
          <a:xfrm>
            <a:off x="3594601" y="4575820"/>
            <a:ext cx="4336736" cy="1938992"/>
          </a:xfrm>
          <a:prstGeom prst="rect">
            <a:avLst/>
          </a:prstGeom>
          <a:noFill/>
        </p:spPr>
        <p:txBody>
          <a:bodyPr wrap="square">
            <a:spAutoFit/>
          </a:bodyPr>
          <a:lstStyle/>
          <a:p>
            <a:r>
              <a:rPr lang="fi-FI" sz="1200" b="1" dirty="0">
                <a:effectLst/>
                <a:latin typeface="Calibri" panose="020F0502020204030204" pitchFamily="34" charset="0"/>
                <a:ea typeface="Calibri" panose="020F0502020204030204" pitchFamily="34" charset="0"/>
                <a:cs typeface="Times New Roman" panose="02020603050405020304" pitchFamily="18" charset="0"/>
              </a:rPr>
              <a:t>C) KONSULTAATIOON OSALLISTUMINEN</a:t>
            </a:r>
          </a:p>
          <a:p>
            <a:r>
              <a:rPr lang="fi-FI" sz="1200" u="sng" dirty="0">
                <a:effectLst/>
                <a:latin typeface="Calibri" panose="020F0502020204030204" pitchFamily="34" charset="0"/>
                <a:ea typeface="Calibri" panose="020F0502020204030204" pitchFamily="34" charset="0"/>
                <a:cs typeface="Times New Roman" panose="02020603050405020304" pitchFamily="18" charset="0"/>
              </a:rPr>
              <a:t>Keskustelua: </a:t>
            </a:r>
            <a:r>
              <a:rPr lang="fi-FI" sz="1200" dirty="0">
                <a:effectLst/>
                <a:latin typeface="Calibri" panose="020F0502020204030204" pitchFamily="34" charset="0"/>
                <a:ea typeface="Calibri" panose="020F0502020204030204" pitchFamily="34" charset="0"/>
                <a:cs typeface="Times New Roman" panose="02020603050405020304" pitchFamily="18" charset="0"/>
              </a:rPr>
              <a:t>Konsultoivan rooli on ollut se, että ensin kuullaan tilanteesta ja miksi on kutsuttu paikalle ja sitten pallo heitetään konsultoivalle työntekijälle. Tällöin kysellään tukitoimista mitä jo tarjottu ja sitten pohditaan jatkoa. Tämä on ollut toimiva ja luonteva tapa käydä konsultaatiotapaamisia. </a:t>
            </a:r>
          </a:p>
          <a:p>
            <a:r>
              <a:rPr lang="fi-FI" sz="1200" u="sng" dirty="0">
                <a:latin typeface="Calibri" panose="020F0502020204030204" pitchFamily="34" charset="0"/>
                <a:ea typeface="Calibri" panose="020F0502020204030204" pitchFamily="34" charset="0"/>
                <a:cs typeface="Times New Roman" panose="02020603050405020304" pitchFamily="18" charset="0"/>
              </a:rPr>
              <a:t>Muutostoiveet:</a:t>
            </a:r>
            <a:endParaRPr lang="fi-FI" sz="1200" u="sng" dirty="0">
              <a:effectLst/>
              <a:latin typeface="Calibri" panose="020F0502020204030204" pitchFamily="34" charset="0"/>
              <a:ea typeface="Calibri" panose="020F0502020204030204" pitchFamily="34" charset="0"/>
              <a:cs typeface="Times New Roman" panose="02020603050405020304" pitchFamily="18" charset="0"/>
            </a:endParaRPr>
          </a:p>
          <a:p>
            <a:r>
              <a:rPr lang="fi-FI" sz="1200" dirty="0">
                <a:effectLst/>
                <a:latin typeface="Calibri" panose="020F0502020204030204" pitchFamily="34" charset="0"/>
                <a:ea typeface="Calibri" panose="020F0502020204030204" pitchFamily="34" charset="0"/>
                <a:cs typeface="Times New Roman" panose="02020603050405020304" pitchFamily="18" charset="0"/>
              </a:rPr>
              <a:t>1. Pääasiassa ei muutostoiveita. Ainoa hankaluus, joka ei toimi on ne yksittäiset tapaamiset, joissa esimerkiksi tuputetaan asiakkaalle sosiaalipalvelua vaikka asiakas ei sitä itse toivoisi.</a:t>
            </a:r>
          </a:p>
        </p:txBody>
      </p:sp>
      <p:sp>
        <p:nvSpPr>
          <p:cNvPr id="10" name="Tekstiruutu 9">
            <a:extLst>
              <a:ext uri="{FF2B5EF4-FFF2-40B4-BE49-F238E27FC236}">
                <a16:creationId xmlns:a16="http://schemas.microsoft.com/office/drawing/2014/main" id="{B86419C8-5FA1-E88D-BE7F-56F122FED316}"/>
              </a:ext>
            </a:extLst>
          </p:cNvPr>
          <p:cNvSpPr txBox="1"/>
          <p:nvPr/>
        </p:nvSpPr>
        <p:spPr>
          <a:xfrm>
            <a:off x="7931337" y="1015012"/>
            <a:ext cx="4186106" cy="3970318"/>
          </a:xfrm>
          <a:prstGeom prst="rect">
            <a:avLst/>
          </a:prstGeom>
          <a:noFill/>
        </p:spPr>
        <p:txBody>
          <a:bodyPr wrap="square">
            <a:spAutoFit/>
          </a:bodyPr>
          <a:lstStyle/>
          <a:p>
            <a:r>
              <a:rPr lang="fi-FI" sz="1200" b="1" dirty="0">
                <a:effectLst/>
                <a:ea typeface="Calibri" panose="020F0502020204030204" pitchFamily="34" charset="0"/>
                <a:cs typeface="Times New Roman" panose="02020603050405020304" pitchFamily="18" charset="0"/>
              </a:rPr>
              <a:t>D) KONSULTAATION JÄLKEEN</a:t>
            </a:r>
          </a:p>
          <a:p>
            <a:r>
              <a:rPr lang="fi-FI" sz="1200" u="sng" dirty="0">
                <a:effectLst/>
                <a:ea typeface="Calibri" panose="020F0502020204030204" pitchFamily="34" charset="0"/>
                <a:cs typeface="Times New Roman" panose="02020603050405020304" pitchFamily="18" charset="0"/>
              </a:rPr>
              <a:t>Keskustelua: </a:t>
            </a:r>
            <a:r>
              <a:rPr lang="fi-FI" sz="1200" dirty="0">
                <a:effectLst/>
                <a:ea typeface="Calibri" panose="020F0502020204030204" pitchFamily="34" charset="0"/>
                <a:cs typeface="Times New Roman" panose="02020603050405020304" pitchFamily="18" charset="0"/>
              </a:rPr>
              <a:t>On ollut toimivaa, että voi varata kalenterista jo nopeasti asiakkaalle tarvittaessa ajan itselleen. Jos aloitetaan PTA niin asiakas laitetaan siirtolistalle? Tavoiteltaisiin sitä, että voitaisiin varata suoraan kalenterista sosiaalityöntekijän ja asiakasohjaajan kalenterista aikaa. Kun PTA alkanut niin sama työntekijä on pystynyt jatkamaan. Ainoa on se, että sosiaalityöntekijän kanssa yhteinen aika menee pitkälle. Sosiaalityöntekijä saattaa myös haluta käydä samat asiat alusta alkaen läpi yhteisellä tapaamisella 1,5 kk päästä siitä mitä jo perheelle tuttu työntekijä puhunut konsultoivan työntekijän kanssa konsultaatiotapaamisella. Tarkoitus ei ole kuitenkaan toistaa asioita ja ettei prosessi etene. </a:t>
            </a:r>
          </a:p>
          <a:p>
            <a:r>
              <a:rPr lang="fi-FI" sz="1200" u="sng" dirty="0">
                <a:ea typeface="Calibri" panose="020F0502020204030204" pitchFamily="34" charset="0"/>
                <a:cs typeface="Times New Roman" panose="02020603050405020304" pitchFamily="18" charset="0"/>
              </a:rPr>
              <a:t>Muutostoiveet:</a:t>
            </a:r>
            <a:endParaRPr lang="fi-FI" sz="1200" u="sng" dirty="0">
              <a:effectLst/>
              <a:ea typeface="Calibri" panose="020F0502020204030204" pitchFamily="34" charset="0"/>
              <a:cs typeface="Times New Roman" panose="02020603050405020304" pitchFamily="18" charset="0"/>
            </a:endParaRPr>
          </a:p>
          <a:p>
            <a:pPr marL="342900" lvl="0" indent="-342900">
              <a:buFont typeface="+mj-lt"/>
              <a:buAutoNum type="arabicPeriod"/>
            </a:pPr>
            <a:r>
              <a:rPr lang="fi-FI" sz="1200" dirty="0">
                <a:effectLst/>
                <a:ea typeface="Calibri" panose="020F0502020204030204" pitchFamily="34" charset="0"/>
                <a:cs typeface="Calibri" panose="020F0502020204030204" pitchFamily="34" charset="0"/>
              </a:rPr>
              <a:t>Kehittämisajatuksena se, että asiakasohjaajat voisivat hoitaa omat asiakasprosessinsa valmiiksi.</a:t>
            </a:r>
            <a:endParaRPr lang="fi-FI" sz="1200" dirty="0">
              <a:effectLst/>
              <a:ea typeface="Calibri" panose="020F0502020204030204" pitchFamily="34" charset="0"/>
              <a:cs typeface="Times New Roman" panose="02020603050405020304" pitchFamily="18" charset="0"/>
            </a:endParaRPr>
          </a:p>
          <a:p>
            <a:r>
              <a:rPr lang="fi-FI" sz="1200" dirty="0">
                <a:effectLst/>
                <a:ea typeface="Calibri" panose="020F0502020204030204" pitchFamily="34" charset="0"/>
                <a:cs typeface="Calibri" panose="020F0502020204030204" pitchFamily="34" charset="0"/>
              </a:rPr>
              <a:t> </a:t>
            </a:r>
            <a:endParaRPr lang="fi-FI" sz="1200" dirty="0">
              <a:effectLst/>
              <a:ea typeface="Calibri" panose="020F0502020204030204" pitchFamily="34" charset="0"/>
              <a:cs typeface="Times New Roman" panose="02020603050405020304" pitchFamily="18" charset="0"/>
            </a:endParaRPr>
          </a:p>
          <a:p>
            <a:r>
              <a:rPr lang="fi-FI" sz="1200" dirty="0">
                <a:effectLst/>
                <a:ea typeface="Calibri" panose="020F0502020204030204" pitchFamily="34" charset="0"/>
                <a:cs typeface="Calibri" panose="020F0502020204030204" pitchFamily="34" charset="0"/>
              </a:rPr>
              <a:t>Tällä tuettaisiin myös sitä, että sosiaalityöntekijöiden työmäärää vähennettäisiin. Tärkeimpänä säästää asiakkaan resurssia, eli että asiakas ei joudu toistamaan asiaa uudelleen uusien työntekijöiden kanssa.</a:t>
            </a:r>
            <a:endParaRPr lang="fi-FI" sz="1200" dirty="0">
              <a:effectLst/>
              <a:ea typeface="Calibri" panose="020F0502020204030204" pitchFamily="34" charset="0"/>
              <a:cs typeface="Times New Roman" panose="02020603050405020304" pitchFamily="18" charset="0"/>
            </a:endParaRPr>
          </a:p>
        </p:txBody>
      </p:sp>
      <p:pic>
        <p:nvPicPr>
          <p:cNvPr id="20" name="Kuva 19" descr="Hehku lamppu">
            <a:extLst>
              <a:ext uri="{FF2B5EF4-FFF2-40B4-BE49-F238E27FC236}">
                <a16:creationId xmlns:a16="http://schemas.microsoft.com/office/drawing/2014/main" id="{E115F08B-E517-3CB4-05E0-367A608A0C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19228" y="3231004"/>
            <a:ext cx="795712" cy="795712"/>
          </a:xfrm>
          <a:prstGeom prst="rect">
            <a:avLst/>
          </a:prstGeom>
        </p:spPr>
      </p:pic>
      <p:pic>
        <p:nvPicPr>
          <p:cNvPr id="21" name="Kuva 20" descr="Hehku lamppu">
            <a:extLst>
              <a:ext uri="{FF2B5EF4-FFF2-40B4-BE49-F238E27FC236}">
                <a16:creationId xmlns:a16="http://schemas.microsoft.com/office/drawing/2014/main" id="{4F1CFB7E-C1F3-6DF5-D0A3-A76D10D2E7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03273" y="5534434"/>
            <a:ext cx="746973" cy="746973"/>
          </a:xfrm>
          <a:prstGeom prst="rect">
            <a:avLst/>
          </a:prstGeom>
        </p:spPr>
      </p:pic>
      <p:pic>
        <p:nvPicPr>
          <p:cNvPr id="22" name="Kuva 21" descr="Hehku lamppu">
            <a:extLst>
              <a:ext uri="{FF2B5EF4-FFF2-40B4-BE49-F238E27FC236}">
                <a16:creationId xmlns:a16="http://schemas.microsoft.com/office/drawing/2014/main" id="{0B6F8617-A2FB-7D2A-4159-82497BAB2C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9392" y="1701523"/>
            <a:ext cx="763514" cy="763514"/>
          </a:xfrm>
          <a:prstGeom prst="rect">
            <a:avLst/>
          </a:prstGeom>
        </p:spPr>
      </p:pic>
      <p:pic>
        <p:nvPicPr>
          <p:cNvPr id="23" name="Kuva 22" descr="Hehku lamppu">
            <a:extLst>
              <a:ext uri="{FF2B5EF4-FFF2-40B4-BE49-F238E27FC236}">
                <a16:creationId xmlns:a16="http://schemas.microsoft.com/office/drawing/2014/main" id="{02A61F99-0028-603A-BA44-9B0D99B40C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9392" y="4194063"/>
            <a:ext cx="763514" cy="763514"/>
          </a:xfrm>
          <a:prstGeom prst="rect">
            <a:avLst/>
          </a:prstGeom>
        </p:spPr>
      </p:pic>
    </p:spTree>
    <p:extLst>
      <p:ext uri="{BB962C8B-B14F-4D97-AF65-F5344CB8AC3E}">
        <p14:creationId xmlns:p14="http://schemas.microsoft.com/office/powerpoint/2010/main" val="287464715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385</Words>
  <Application>Microsoft Office PowerPoint</Application>
  <PresentationFormat>Laajakuva</PresentationFormat>
  <Paragraphs>23</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Calibri Light</vt:lpstr>
      <vt:lpstr>Office-teema</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Hoot Karita</dc:creator>
  <cp:lastModifiedBy>Rytkö Jaakko</cp:lastModifiedBy>
  <cp:revision>11</cp:revision>
  <dcterms:created xsi:type="dcterms:W3CDTF">2023-08-15T07:00:04Z</dcterms:created>
  <dcterms:modified xsi:type="dcterms:W3CDTF">2024-12-27T10:44:16Z</dcterms:modified>
</cp:coreProperties>
</file>