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8" r:id="rId5"/>
    <p:sldId id="259" r:id="rId6"/>
    <p:sldId id="260" r:id="rId7"/>
    <p:sldId id="261" r:id="rId8"/>
    <p:sldId id="263" r:id="rId9"/>
    <p:sldId id="264" r:id="rId10"/>
    <p:sldId id="266" r:id="rId11"/>
    <p:sldId id="267" r:id="rId12"/>
    <p:sldId id="268" r:id="rId13"/>
    <p:sldId id="272" r:id="rId14"/>
    <p:sldId id="269" r:id="rId15"/>
    <p:sldId id="270" r:id="rId16"/>
    <p:sldId id="271" r:id="rId17"/>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0" d="100"/>
          <a:sy n="60" d="100"/>
        </p:scale>
        <p:origin x="90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D50EB68-E7B2-420B-4CA7-48C2244020D6}"/>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F1B1A367-315D-1F0E-48BD-7372A78055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C01E1E55-2741-C9D0-279A-C4ECDEC80917}"/>
              </a:ext>
            </a:extLst>
          </p:cNvPr>
          <p:cNvSpPr>
            <a:spLocks noGrp="1"/>
          </p:cNvSpPr>
          <p:nvPr>
            <p:ph type="dt" sz="half" idx="10"/>
          </p:nvPr>
        </p:nvSpPr>
        <p:spPr/>
        <p:txBody>
          <a:bodyPr/>
          <a:lstStyle/>
          <a:p>
            <a:fld id="{E4DCD9E7-F088-4AB7-934F-6767DD85B2F0}" type="datetimeFigureOut">
              <a:rPr lang="fi-FI" smtClean="0"/>
              <a:t>1.10.2024</a:t>
            </a:fld>
            <a:endParaRPr lang="fi-FI"/>
          </a:p>
        </p:txBody>
      </p:sp>
      <p:sp>
        <p:nvSpPr>
          <p:cNvPr id="5" name="Alatunnisteen paikkamerkki 4">
            <a:extLst>
              <a:ext uri="{FF2B5EF4-FFF2-40B4-BE49-F238E27FC236}">
                <a16:creationId xmlns:a16="http://schemas.microsoft.com/office/drawing/2014/main" id="{8ABEBF08-55F3-E498-6436-43340101409F}"/>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B226C0DC-9651-71DD-0EF7-C03CEE47D11C}"/>
              </a:ext>
            </a:extLst>
          </p:cNvPr>
          <p:cNvSpPr>
            <a:spLocks noGrp="1"/>
          </p:cNvSpPr>
          <p:nvPr>
            <p:ph type="sldNum" sz="quarter" idx="12"/>
          </p:nvPr>
        </p:nvSpPr>
        <p:spPr/>
        <p:txBody>
          <a:bodyPr/>
          <a:lstStyle/>
          <a:p>
            <a:fld id="{AD3D6873-E5F2-417B-9969-95E52F1AC55C}" type="slidenum">
              <a:rPr lang="fi-FI" smtClean="0"/>
              <a:t>‹#›</a:t>
            </a:fld>
            <a:endParaRPr lang="fi-FI"/>
          </a:p>
        </p:txBody>
      </p:sp>
    </p:spTree>
    <p:extLst>
      <p:ext uri="{BB962C8B-B14F-4D97-AF65-F5344CB8AC3E}">
        <p14:creationId xmlns:p14="http://schemas.microsoft.com/office/powerpoint/2010/main" val="1407552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7E62DC0-8F0C-4F01-9DED-5EAD85B77FF1}"/>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F1347C1E-A1B0-8D3A-3CD4-B3648DAC851A}"/>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262756B2-8FB0-B7F7-EAA5-7A3185373E6B}"/>
              </a:ext>
            </a:extLst>
          </p:cNvPr>
          <p:cNvSpPr>
            <a:spLocks noGrp="1"/>
          </p:cNvSpPr>
          <p:nvPr>
            <p:ph type="dt" sz="half" idx="10"/>
          </p:nvPr>
        </p:nvSpPr>
        <p:spPr/>
        <p:txBody>
          <a:bodyPr/>
          <a:lstStyle/>
          <a:p>
            <a:fld id="{E4DCD9E7-F088-4AB7-934F-6767DD85B2F0}" type="datetimeFigureOut">
              <a:rPr lang="fi-FI" smtClean="0"/>
              <a:t>1.10.2024</a:t>
            </a:fld>
            <a:endParaRPr lang="fi-FI"/>
          </a:p>
        </p:txBody>
      </p:sp>
      <p:sp>
        <p:nvSpPr>
          <p:cNvPr id="5" name="Alatunnisteen paikkamerkki 4">
            <a:extLst>
              <a:ext uri="{FF2B5EF4-FFF2-40B4-BE49-F238E27FC236}">
                <a16:creationId xmlns:a16="http://schemas.microsoft.com/office/drawing/2014/main" id="{1924C117-3B59-8FF9-1766-7DA2CAB2C531}"/>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875E432F-30EC-A3C2-2809-ACC3616897DE}"/>
              </a:ext>
            </a:extLst>
          </p:cNvPr>
          <p:cNvSpPr>
            <a:spLocks noGrp="1"/>
          </p:cNvSpPr>
          <p:nvPr>
            <p:ph type="sldNum" sz="quarter" idx="12"/>
          </p:nvPr>
        </p:nvSpPr>
        <p:spPr/>
        <p:txBody>
          <a:bodyPr/>
          <a:lstStyle/>
          <a:p>
            <a:fld id="{AD3D6873-E5F2-417B-9969-95E52F1AC55C}" type="slidenum">
              <a:rPr lang="fi-FI" smtClean="0"/>
              <a:t>‹#›</a:t>
            </a:fld>
            <a:endParaRPr lang="fi-FI"/>
          </a:p>
        </p:txBody>
      </p:sp>
    </p:spTree>
    <p:extLst>
      <p:ext uri="{BB962C8B-B14F-4D97-AF65-F5344CB8AC3E}">
        <p14:creationId xmlns:p14="http://schemas.microsoft.com/office/powerpoint/2010/main" val="277623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A954E3EF-DE7E-6448-4EBC-04DD67D27221}"/>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B3ECA503-6BAD-351F-E71F-71BDEEC963B9}"/>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F2AE70F9-A84A-41A8-54A9-67CB928C1BE0}"/>
              </a:ext>
            </a:extLst>
          </p:cNvPr>
          <p:cNvSpPr>
            <a:spLocks noGrp="1"/>
          </p:cNvSpPr>
          <p:nvPr>
            <p:ph type="dt" sz="half" idx="10"/>
          </p:nvPr>
        </p:nvSpPr>
        <p:spPr/>
        <p:txBody>
          <a:bodyPr/>
          <a:lstStyle/>
          <a:p>
            <a:fld id="{E4DCD9E7-F088-4AB7-934F-6767DD85B2F0}" type="datetimeFigureOut">
              <a:rPr lang="fi-FI" smtClean="0"/>
              <a:t>1.10.2024</a:t>
            </a:fld>
            <a:endParaRPr lang="fi-FI"/>
          </a:p>
        </p:txBody>
      </p:sp>
      <p:sp>
        <p:nvSpPr>
          <p:cNvPr id="5" name="Alatunnisteen paikkamerkki 4">
            <a:extLst>
              <a:ext uri="{FF2B5EF4-FFF2-40B4-BE49-F238E27FC236}">
                <a16:creationId xmlns:a16="http://schemas.microsoft.com/office/drawing/2014/main" id="{09F68E0E-2B77-A471-8A95-CC1EAFD07C80}"/>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0523E97E-1B57-928D-A15D-5762E262665C}"/>
              </a:ext>
            </a:extLst>
          </p:cNvPr>
          <p:cNvSpPr>
            <a:spLocks noGrp="1"/>
          </p:cNvSpPr>
          <p:nvPr>
            <p:ph type="sldNum" sz="quarter" idx="12"/>
          </p:nvPr>
        </p:nvSpPr>
        <p:spPr/>
        <p:txBody>
          <a:bodyPr/>
          <a:lstStyle/>
          <a:p>
            <a:fld id="{AD3D6873-E5F2-417B-9969-95E52F1AC55C}" type="slidenum">
              <a:rPr lang="fi-FI" smtClean="0"/>
              <a:t>‹#›</a:t>
            </a:fld>
            <a:endParaRPr lang="fi-FI"/>
          </a:p>
        </p:txBody>
      </p:sp>
    </p:spTree>
    <p:extLst>
      <p:ext uri="{BB962C8B-B14F-4D97-AF65-F5344CB8AC3E}">
        <p14:creationId xmlns:p14="http://schemas.microsoft.com/office/powerpoint/2010/main" val="391923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EFAFA54-9329-4DDB-C1FD-49B6018B6397}"/>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75008A80-3963-CF6F-6DF4-2F3BDE8C61F3}"/>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06701B6A-170A-A54B-04AB-E3CAA9CA1007}"/>
              </a:ext>
            </a:extLst>
          </p:cNvPr>
          <p:cNvSpPr>
            <a:spLocks noGrp="1"/>
          </p:cNvSpPr>
          <p:nvPr>
            <p:ph type="dt" sz="half" idx="10"/>
          </p:nvPr>
        </p:nvSpPr>
        <p:spPr/>
        <p:txBody>
          <a:bodyPr/>
          <a:lstStyle/>
          <a:p>
            <a:fld id="{E4DCD9E7-F088-4AB7-934F-6767DD85B2F0}" type="datetimeFigureOut">
              <a:rPr lang="fi-FI" smtClean="0"/>
              <a:t>1.10.2024</a:t>
            </a:fld>
            <a:endParaRPr lang="fi-FI"/>
          </a:p>
        </p:txBody>
      </p:sp>
      <p:sp>
        <p:nvSpPr>
          <p:cNvPr id="5" name="Alatunnisteen paikkamerkki 4">
            <a:extLst>
              <a:ext uri="{FF2B5EF4-FFF2-40B4-BE49-F238E27FC236}">
                <a16:creationId xmlns:a16="http://schemas.microsoft.com/office/drawing/2014/main" id="{29C24A83-FA9D-E6B1-BC86-BA0BC353FDB1}"/>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B51DA398-5BB9-1C87-8380-BF3BCA5366C2}"/>
              </a:ext>
            </a:extLst>
          </p:cNvPr>
          <p:cNvSpPr>
            <a:spLocks noGrp="1"/>
          </p:cNvSpPr>
          <p:nvPr>
            <p:ph type="sldNum" sz="quarter" idx="12"/>
          </p:nvPr>
        </p:nvSpPr>
        <p:spPr/>
        <p:txBody>
          <a:bodyPr/>
          <a:lstStyle/>
          <a:p>
            <a:fld id="{AD3D6873-E5F2-417B-9969-95E52F1AC55C}" type="slidenum">
              <a:rPr lang="fi-FI" smtClean="0"/>
              <a:t>‹#›</a:t>
            </a:fld>
            <a:endParaRPr lang="fi-FI"/>
          </a:p>
        </p:txBody>
      </p:sp>
    </p:spTree>
    <p:extLst>
      <p:ext uri="{BB962C8B-B14F-4D97-AF65-F5344CB8AC3E}">
        <p14:creationId xmlns:p14="http://schemas.microsoft.com/office/powerpoint/2010/main" val="840205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7600CEE-8AED-0227-08CD-60E76054544D}"/>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DFA0718F-B243-0B56-8DBD-A8FA9DE4381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C420E507-4E1F-8F13-8417-EF45C4412670}"/>
              </a:ext>
            </a:extLst>
          </p:cNvPr>
          <p:cNvSpPr>
            <a:spLocks noGrp="1"/>
          </p:cNvSpPr>
          <p:nvPr>
            <p:ph type="dt" sz="half" idx="10"/>
          </p:nvPr>
        </p:nvSpPr>
        <p:spPr/>
        <p:txBody>
          <a:bodyPr/>
          <a:lstStyle/>
          <a:p>
            <a:fld id="{E4DCD9E7-F088-4AB7-934F-6767DD85B2F0}" type="datetimeFigureOut">
              <a:rPr lang="fi-FI" smtClean="0"/>
              <a:t>1.10.2024</a:t>
            </a:fld>
            <a:endParaRPr lang="fi-FI"/>
          </a:p>
        </p:txBody>
      </p:sp>
      <p:sp>
        <p:nvSpPr>
          <p:cNvPr id="5" name="Alatunnisteen paikkamerkki 4">
            <a:extLst>
              <a:ext uri="{FF2B5EF4-FFF2-40B4-BE49-F238E27FC236}">
                <a16:creationId xmlns:a16="http://schemas.microsoft.com/office/drawing/2014/main" id="{20453301-88E7-DEB7-3707-68FDE44935FD}"/>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5886C5D-5E55-956E-8B38-EBA8229886F1}"/>
              </a:ext>
            </a:extLst>
          </p:cNvPr>
          <p:cNvSpPr>
            <a:spLocks noGrp="1"/>
          </p:cNvSpPr>
          <p:nvPr>
            <p:ph type="sldNum" sz="quarter" idx="12"/>
          </p:nvPr>
        </p:nvSpPr>
        <p:spPr/>
        <p:txBody>
          <a:bodyPr/>
          <a:lstStyle/>
          <a:p>
            <a:fld id="{AD3D6873-E5F2-417B-9969-95E52F1AC55C}" type="slidenum">
              <a:rPr lang="fi-FI" smtClean="0"/>
              <a:t>‹#›</a:t>
            </a:fld>
            <a:endParaRPr lang="fi-FI"/>
          </a:p>
        </p:txBody>
      </p:sp>
    </p:spTree>
    <p:extLst>
      <p:ext uri="{BB962C8B-B14F-4D97-AF65-F5344CB8AC3E}">
        <p14:creationId xmlns:p14="http://schemas.microsoft.com/office/powerpoint/2010/main" val="1814832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3527C40-E258-A63B-6242-53B721903C7E}"/>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785924A5-2E80-9B19-5F97-86465102E62D}"/>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BB3D8AE8-4EB7-3677-5AB0-9AA5419E25AD}"/>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EA24DB04-5238-BD54-215E-0D4856788E7D}"/>
              </a:ext>
            </a:extLst>
          </p:cNvPr>
          <p:cNvSpPr>
            <a:spLocks noGrp="1"/>
          </p:cNvSpPr>
          <p:nvPr>
            <p:ph type="dt" sz="half" idx="10"/>
          </p:nvPr>
        </p:nvSpPr>
        <p:spPr/>
        <p:txBody>
          <a:bodyPr/>
          <a:lstStyle/>
          <a:p>
            <a:fld id="{E4DCD9E7-F088-4AB7-934F-6767DD85B2F0}" type="datetimeFigureOut">
              <a:rPr lang="fi-FI" smtClean="0"/>
              <a:t>1.10.2024</a:t>
            </a:fld>
            <a:endParaRPr lang="fi-FI"/>
          </a:p>
        </p:txBody>
      </p:sp>
      <p:sp>
        <p:nvSpPr>
          <p:cNvPr id="6" name="Alatunnisteen paikkamerkki 5">
            <a:extLst>
              <a:ext uri="{FF2B5EF4-FFF2-40B4-BE49-F238E27FC236}">
                <a16:creationId xmlns:a16="http://schemas.microsoft.com/office/drawing/2014/main" id="{84763D2A-D8BB-E01B-68DB-F1610309C173}"/>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F23DE796-EEEE-34AF-CE11-93A326AA9F6A}"/>
              </a:ext>
            </a:extLst>
          </p:cNvPr>
          <p:cNvSpPr>
            <a:spLocks noGrp="1"/>
          </p:cNvSpPr>
          <p:nvPr>
            <p:ph type="sldNum" sz="quarter" idx="12"/>
          </p:nvPr>
        </p:nvSpPr>
        <p:spPr/>
        <p:txBody>
          <a:bodyPr/>
          <a:lstStyle/>
          <a:p>
            <a:fld id="{AD3D6873-E5F2-417B-9969-95E52F1AC55C}" type="slidenum">
              <a:rPr lang="fi-FI" smtClean="0"/>
              <a:t>‹#›</a:t>
            </a:fld>
            <a:endParaRPr lang="fi-FI"/>
          </a:p>
        </p:txBody>
      </p:sp>
    </p:spTree>
    <p:extLst>
      <p:ext uri="{BB962C8B-B14F-4D97-AF65-F5344CB8AC3E}">
        <p14:creationId xmlns:p14="http://schemas.microsoft.com/office/powerpoint/2010/main" val="2564002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D09D289-2368-55C4-7EEA-0F1416E8D069}"/>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945FD7AB-50A7-1B43-9AA1-A639F8F500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A80A26AC-B0C4-ADF3-4DA5-28113CE2A19C}"/>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D1D9F8D4-C41C-7F89-1E08-DA0DC2D055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A8D486D0-8021-02CC-AF4C-DDA3817EDCD7}"/>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63315A87-2E7E-36EB-0AEC-53D57A466429}"/>
              </a:ext>
            </a:extLst>
          </p:cNvPr>
          <p:cNvSpPr>
            <a:spLocks noGrp="1"/>
          </p:cNvSpPr>
          <p:nvPr>
            <p:ph type="dt" sz="half" idx="10"/>
          </p:nvPr>
        </p:nvSpPr>
        <p:spPr/>
        <p:txBody>
          <a:bodyPr/>
          <a:lstStyle/>
          <a:p>
            <a:fld id="{E4DCD9E7-F088-4AB7-934F-6767DD85B2F0}" type="datetimeFigureOut">
              <a:rPr lang="fi-FI" smtClean="0"/>
              <a:t>1.10.2024</a:t>
            </a:fld>
            <a:endParaRPr lang="fi-FI"/>
          </a:p>
        </p:txBody>
      </p:sp>
      <p:sp>
        <p:nvSpPr>
          <p:cNvPr id="8" name="Alatunnisteen paikkamerkki 7">
            <a:extLst>
              <a:ext uri="{FF2B5EF4-FFF2-40B4-BE49-F238E27FC236}">
                <a16:creationId xmlns:a16="http://schemas.microsoft.com/office/drawing/2014/main" id="{C6472C2A-7E49-2771-17DC-183CCA494231}"/>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724000E3-218F-C88F-D7C2-0415C3ECB78F}"/>
              </a:ext>
            </a:extLst>
          </p:cNvPr>
          <p:cNvSpPr>
            <a:spLocks noGrp="1"/>
          </p:cNvSpPr>
          <p:nvPr>
            <p:ph type="sldNum" sz="quarter" idx="12"/>
          </p:nvPr>
        </p:nvSpPr>
        <p:spPr/>
        <p:txBody>
          <a:bodyPr/>
          <a:lstStyle/>
          <a:p>
            <a:fld id="{AD3D6873-E5F2-417B-9969-95E52F1AC55C}" type="slidenum">
              <a:rPr lang="fi-FI" smtClean="0"/>
              <a:t>‹#›</a:t>
            </a:fld>
            <a:endParaRPr lang="fi-FI"/>
          </a:p>
        </p:txBody>
      </p:sp>
    </p:spTree>
    <p:extLst>
      <p:ext uri="{BB962C8B-B14F-4D97-AF65-F5344CB8AC3E}">
        <p14:creationId xmlns:p14="http://schemas.microsoft.com/office/powerpoint/2010/main" val="2724827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01B8FD8-2253-7698-BA7B-B512FFB1A3DB}"/>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949B1059-426E-51A6-B65B-7CD00B764054}"/>
              </a:ext>
            </a:extLst>
          </p:cNvPr>
          <p:cNvSpPr>
            <a:spLocks noGrp="1"/>
          </p:cNvSpPr>
          <p:nvPr>
            <p:ph type="dt" sz="half" idx="10"/>
          </p:nvPr>
        </p:nvSpPr>
        <p:spPr/>
        <p:txBody>
          <a:bodyPr/>
          <a:lstStyle/>
          <a:p>
            <a:fld id="{E4DCD9E7-F088-4AB7-934F-6767DD85B2F0}" type="datetimeFigureOut">
              <a:rPr lang="fi-FI" smtClean="0"/>
              <a:t>1.10.2024</a:t>
            </a:fld>
            <a:endParaRPr lang="fi-FI"/>
          </a:p>
        </p:txBody>
      </p:sp>
      <p:sp>
        <p:nvSpPr>
          <p:cNvPr id="4" name="Alatunnisteen paikkamerkki 3">
            <a:extLst>
              <a:ext uri="{FF2B5EF4-FFF2-40B4-BE49-F238E27FC236}">
                <a16:creationId xmlns:a16="http://schemas.microsoft.com/office/drawing/2014/main" id="{7EC07F50-7CA4-76EA-B385-189518D8EDDF}"/>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F32D836B-CBCD-BC49-6CF9-BD4D62AFB5E3}"/>
              </a:ext>
            </a:extLst>
          </p:cNvPr>
          <p:cNvSpPr>
            <a:spLocks noGrp="1"/>
          </p:cNvSpPr>
          <p:nvPr>
            <p:ph type="sldNum" sz="quarter" idx="12"/>
          </p:nvPr>
        </p:nvSpPr>
        <p:spPr/>
        <p:txBody>
          <a:bodyPr/>
          <a:lstStyle/>
          <a:p>
            <a:fld id="{AD3D6873-E5F2-417B-9969-95E52F1AC55C}" type="slidenum">
              <a:rPr lang="fi-FI" smtClean="0"/>
              <a:t>‹#›</a:t>
            </a:fld>
            <a:endParaRPr lang="fi-FI"/>
          </a:p>
        </p:txBody>
      </p:sp>
    </p:spTree>
    <p:extLst>
      <p:ext uri="{BB962C8B-B14F-4D97-AF65-F5344CB8AC3E}">
        <p14:creationId xmlns:p14="http://schemas.microsoft.com/office/powerpoint/2010/main" val="608994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387C52F1-F130-C24E-21A9-EAADC28BE899}"/>
              </a:ext>
            </a:extLst>
          </p:cNvPr>
          <p:cNvSpPr>
            <a:spLocks noGrp="1"/>
          </p:cNvSpPr>
          <p:nvPr>
            <p:ph type="dt" sz="half" idx="10"/>
          </p:nvPr>
        </p:nvSpPr>
        <p:spPr/>
        <p:txBody>
          <a:bodyPr/>
          <a:lstStyle/>
          <a:p>
            <a:fld id="{E4DCD9E7-F088-4AB7-934F-6767DD85B2F0}" type="datetimeFigureOut">
              <a:rPr lang="fi-FI" smtClean="0"/>
              <a:t>1.10.2024</a:t>
            </a:fld>
            <a:endParaRPr lang="fi-FI"/>
          </a:p>
        </p:txBody>
      </p:sp>
      <p:sp>
        <p:nvSpPr>
          <p:cNvPr id="3" name="Alatunnisteen paikkamerkki 2">
            <a:extLst>
              <a:ext uri="{FF2B5EF4-FFF2-40B4-BE49-F238E27FC236}">
                <a16:creationId xmlns:a16="http://schemas.microsoft.com/office/drawing/2014/main" id="{86CD28E4-BF38-4823-17A3-0EE1E0391802}"/>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74FDD925-CE3F-149D-A544-A33E04144C6A}"/>
              </a:ext>
            </a:extLst>
          </p:cNvPr>
          <p:cNvSpPr>
            <a:spLocks noGrp="1"/>
          </p:cNvSpPr>
          <p:nvPr>
            <p:ph type="sldNum" sz="quarter" idx="12"/>
          </p:nvPr>
        </p:nvSpPr>
        <p:spPr/>
        <p:txBody>
          <a:bodyPr/>
          <a:lstStyle/>
          <a:p>
            <a:fld id="{AD3D6873-E5F2-417B-9969-95E52F1AC55C}" type="slidenum">
              <a:rPr lang="fi-FI" smtClean="0"/>
              <a:t>‹#›</a:t>
            </a:fld>
            <a:endParaRPr lang="fi-FI"/>
          </a:p>
        </p:txBody>
      </p:sp>
    </p:spTree>
    <p:extLst>
      <p:ext uri="{BB962C8B-B14F-4D97-AF65-F5344CB8AC3E}">
        <p14:creationId xmlns:p14="http://schemas.microsoft.com/office/powerpoint/2010/main" val="1067567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C34FB1B-B6D0-96B5-AA24-D1EF63F07962}"/>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B873BA15-5596-4B65-E5F2-B96181621C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BB4FBD0E-6015-2942-5F13-C1C351DF62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1304EE07-0041-E104-675E-4D05228BF436}"/>
              </a:ext>
            </a:extLst>
          </p:cNvPr>
          <p:cNvSpPr>
            <a:spLocks noGrp="1"/>
          </p:cNvSpPr>
          <p:nvPr>
            <p:ph type="dt" sz="half" idx="10"/>
          </p:nvPr>
        </p:nvSpPr>
        <p:spPr/>
        <p:txBody>
          <a:bodyPr/>
          <a:lstStyle/>
          <a:p>
            <a:fld id="{E4DCD9E7-F088-4AB7-934F-6767DD85B2F0}" type="datetimeFigureOut">
              <a:rPr lang="fi-FI" smtClean="0"/>
              <a:t>1.10.2024</a:t>
            </a:fld>
            <a:endParaRPr lang="fi-FI"/>
          </a:p>
        </p:txBody>
      </p:sp>
      <p:sp>
        <p:nvSpPr>
          <p:cNvPr id="6" name="Alatunnisteen paikkamerkki 5">
            <a:extLst>
              <a:ext uri="{FF2B5EF4-FFF2-40B4-BE49-F238E27FC236}">
                <a16:creationId xmlns:a16="http://schemas.microsoft.com/office/drawing/2014/main" id="{313BEB0C-C0A8-854D-79AB-77F89D4CAE7A}"/>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F09E2C18-8211-EACA-CD2F-B73A097FE809}"/>
              </a:ext>
            </a:extLst>
          </p:cNvPr>
          <p:cNvSpPr>
            <a:spLocks noGrp="1"/>
          </p:cNvSpPr>
          <p:nvPr>
            <p:ph type="sldNum" sz="quarter" idx="12"/>
          </p:nvPr>
        </p:nvSpPr>
        <p:spPr/>
        <p:txBody>
          <a:bodyPr/>
          <a:lstStyle/>
          <a:p>
            <a:fld id="{AD3D6873-E5F2-417B-9969-95E52F1AC55C}" type="slidenum">
              <a:rPr lang="fi-FI" smtClean="0"/>
              <a:t>‹#›</a:t>
            </a:fld>
            <a:endParaRPr lang="fi-FI"/>
          </a:p>
        </p:txBody>
      </p:sp>
    </p:spTree>
    <p:extLst>
      <p:ext uri="{BB962C8B-B14F-4D97-AF65-F5344CB8AC3E}">
        <p14:creationId xmlns:p14="http://schemas.microsoft.com/office/powerpoint/2010/main" val="72340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D86F2C9-95ED-9D75-CB0B-335FE1DBA69B}"/>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D82D5527-B3E8-209E-647C-F78151A868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D52FC343-191D-67A0-B873-07BF0E508D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96AC2288-15C7-25A8-EBC2-E3559EAB6EC0}"/>
              </a:ext>
            </a:extLst>
          </p:cNvPr>
          <p:cNvSpPr>
            <a:spLocks noGrp="1"/>
          </p:cNvSpPr>
          <p:nvPr>
            <p:ph type="dt" sz="half" idx="10"/>
          </p:nvPr>
        </p:nvSpPr>
        <p:spPr/>
        <p:txBody>
          <a:bodyPr/>
          <a:lstStyle/>
          <a:p>
            <a:fld id="{E4DCD9E7-F088-4AB7-934F-6767DD85B2F0}" type="datetimeFigureOut">
              <a:rPr lang="fi-FI" smtClean="0"/>
              <a:t>1.10.2024</a:t>
            </a:fld>
            <a:endParaRPr lang="fi-FI"/>
          </a:p>
        </p:txBody>
      </p:sp>
      <p:sp>
        <p:nvSpPr>
          <p:cNvPr id="6" name="Alatunnisteen paikkamerkki 5">
            <a:extLst>
              <a:ext uri="{FF2B5EF4-FFF2-40B4-BE49-F238E27FC236}">
                <a16:creationId xmlns:a16="http://schemas.microsoft.com/office/drawing/2014/main" id="{ECFEF26A-44FE-1F96-2ADD-385EE8E01C42}"/>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7E95A184-2D04-4E01-8545-AF2AE794E4BC}"/>
              </a:ext>
            </a:extLst>
          </p:cNvPr>
          <p:cNvSpPr>
            <a:spLocks noGrp="1"/>
          </p:cNvSpPr>
          <p:nvPr>
            <p:ph type="sldNum" sz="quarter" idx="12"/>
          </p:nvPr>
        </p:nvSpPr>
        <p:spPr/>
        <p:txBody>
          <a:bodyPr/>
          <a:lstStyle/>
          <a:p>
            <a:fld id="{AD3D6873-E5F2-417B-9969-95E52F1AC55C}" type="slidenum">
              <a:rPr lang="fi-FI" smtClean="0"/>
              <a:t>‹#›</a:t>
            </a:fld>
            <a:endParaRPr lang="fi-FI"/>
          </a:p>
        </p:txBody>
      </p:sp>
    </p:spTree>
    <p:extLst>
      <p:ext uri="{BB962C8B-B14F-4D97-AF65-F5344CB8AC3E}">
        <p14:creationId xmlns:p14="http://schemas.microsoft.com/office/powerpoint/2010/main" val="2448498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6B01CED3-1325-0890-57B0-FB9422786E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4989149E-AFD9-92BD-7BEA-DCA94F4F6C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A2ABF40B-83C0-00FB-EC24-CE8D62F06D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4DCD9E7-F088-4AB7-934F-6767DD85B2F0}" type="datetimeFigureOut">
              <a:rPr lang="fi-FI" smtClean="0"/>
              <a:t>1.10.2024</a:t>
            </a:fld>
            <a:endParaRPr lang="fi-FI"/>
          </a:p>
        </p:txBody>
      </p:sp>
      <p:sp>
        <p:nvSpPr>
          <p:cNvPr id="5" name="Alatunnisteen paikkamerkki 4">
            <a:extLst>
              <a:ext uri="{FF2B5EF4-FFF2-40B4-BE49-F238E27FC236}">
                <a16:creationId xmlns:a16="http://schemas.microsoft.com/office/drawing/2014/main" id="{8651C60A-E98F-0C7F-6445-91F3E4B04F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i-FI"/>
          </a:p>
        </p:txBody>
      </p:sp>
      <p:sp>
        <p:nvSpPr>
          <p:cNvPr id="6" name="Dian numeron paikkamerkki 5">
            <a:extLst>
              <a:ext uri="{FF2B5EF4-FFF2-40B4-BE49-F238E27FC236}">
                <a16:creationId xmlns:a16="http://schemas.microsoft.com/office/drawing/2014/main" id="{7FDD153E-79A2-C741-EE86-010ADBBDFB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D3D6873-E5F2-417B-9969-95E52F1AC55C}" type="slidenum">
              <a:rPr lang="fi-FI" smtClean="0"/>
              <a:t>‹#›</a:t>
            </a:fld>
            <a:endParaRPr lang="fi-FI"/>
          </a:p>
        </p:txBody>
      </p:sp>
    </p:spTree>
    <p:extLst>
      <p:ext uri="{BB962C8B-B14F-4D97-AF65-F5344CB8AC3E}">
        <p14:creationId xmlns:p14="http://schemas.microsoft.com/office/powerpoint/2010/main" val="38277834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B87C619C-EBAB-488E-96B9-153AA4C9B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Freeform: Shape 1032">
            <a:extLst>
              <a:ext uri="{FF2B5EF4-FFF2-40B4-BE49-F238E27FC236}">
                <a16:creationId xmlns:a16="http://schemas.microsoft.com/office/drawing/2014/main" id="{130DA1C1-36FD-41D8-9826-EE797BF39B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453312" cy="6858000"/>
          </a:xfrm>
          <a:custGeom>
            <a:avLst/>
            <a:gdLst>
              <a:gd name="connsiteX0" fmla="*/ 0 w 7433452"/>
              <a:gd name="connsiteY0" fmla="*/ 0 h 6858000"/>
              <a:gd name="connsiteX1" fmla="*/ 1592736 w 7433452"/>
              <a:gd name="connsiteY1" fmla="*/ 0 h 6858000"/>
              <a:gd name="connsiteX2" fmla="*/ 2171700 w 7433452"/>
              <a:gd name="connsiteY2" fmla="*/ 0 h 6858000"/>
              <a:gd name="connsiteX3" fmla="*/ 2762696 w 7433452"/>
              <a:gd name="connsiteY3" fmla="*/ 0 h 6858000"/>
              <a:gd name="connsiteX4" fmla="*/ 2829254 w 7433452"/>
              <a:gd name="connsiteY4" fmla="*/ 0 h 6858000"/>
              <a:gd name="connsiteX5" fmla="*/ 7415310 w 7433452"/>
              <a:gd name="connsiteY5" fmla="*/ 0 h 6858000"/>
              <a:gd name="connsiteX6" fmla="*/ 7405703 w 7433452"/>
              <a:gd name="connsiteY6" fmla="*/ 94814 h 6858000"/>
              <a:gd name="connsiteX7" fmla="*/ 7410754 w 7433452"/>
              <a:gd name="connsiteY7" fmla="*/ 421796 h 6858000"/>
              <a:gd name="connsiteX8" fmla="*/ 7414688 w 7433452"/>
              <a:gd name="connsiteY8" fmla="*/ 812192 h 6858000"/>
              <a:gd name="connsiteX9" fmla="*/ 7395017 w 7433452"/>
              <a:gd name="connsiteY9" fmla="*/ 1113642 h 6858000"/>
              <a:gd name="connsiteX10" fmla="*/ 7422810 w 7433452"/>
              <a:gd name="connsiteY10" fmla="*/ 1796708 h 6858000"/>
              <a:gd name="connsiteX11" fmla="*/ 7421161 w 7433452"/>
              <a:gd name="connsiteY11" fmla="*/ 2327333 h 6858000"/>
              <a:gd name="connsiteX12" fmla="*/ 7412023 w 7433452"/>
              <a:gd name="connsiteY12" fmla="*/ 2784280 h 6858000"/>
              <a:gd name="connsiteX13" fmla="*/ 7417480 w 7433452"/>
              <a:gd name="connsiteY13" fmla="*/ 2985458 h 6858000"/>
              <a:gd name="connsiteX14" fmla="*/ 7403774 w 7433452"/>
              <a:gd name="connsiteY14" fmla="*/ 3531096 h 6858000"/>
              <a:gd name="connsiteX15" fmla="*/ 7414307 w 7433452"/>
              <a:gd name="connsiteY15" fmla="*/ 4336830 h 6858000"/>
              <a:gd name="connsiteX16" fmla="*/ 7413419 w 7433452"/>
              <a:gd name="connsiteY16" fmla="*/ 5026893 h 6858000"/>
              <a:gd name="connsiteX17" fmla="*/ 7417734 w 7433452"/>
              <a:gd name="connsiteY17" fmla="*/ 5252632 h 6858000"/>
              <a:gd name="connsiteX18" fmla="*/ 7417734 w 7433452"/>
              <a:gd name="connsiteY18" fmla="*/ 5466282 h 6858000"/>
              <a:gd name="connsiteX19" fmla="*/ 7379659 w 7433452"/>
              <a:gd name="connsiteY19" fmla="*/ 6121225 h 6858000"/>
              <a:gd name="connsiteX20" fmla="*/ 7395115 w 7433452"/>
              <a:gd name="connsiteY20" fmla="*/ 6708907 h 6858000"/>
              <a:gd name="connsiteX21" fmla="*/ 7412408 w 7433452"/>
              <a:gd name="connsiteY21" fmla="*/ 6858000 h 6858000"/>
              <a:gd name="connsiteX22" fmla="*/ 2829254 w 7433452"/>
              <a:gd name="connsiteY22" fmla="*/ 6858000 h 6858000"/>
              <a:gd name="connsiteX23" fmla="*/ 2762696 w 7433452"/>
              <a:gd name="connsiteY23" fmla="*/ 6858000 h 6858000"/>
              <a:gd name="connsiteX24" fmla="*/ 2171700 w 7433452"/>
              <a:gd name="connsiteY24" fmla="*/ 6858000 h 6858000"/>
              <a:gd name="connsiteX25" fmla="*/ 1592736 w 7433452"/>
              <a:gd name="connsiteY25" fmla="*/ 6858000 h 6858000"/>
              <a:gd name="connsiteX26" fmla="*/ 0 w 7433452"/>
              <a:gd name="connsiteY2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7433452" h="6858000">
                <a:moveTo>
                  <a:pt x="0" y="0"/>
                </a:moveTo>
                <a:lnTo>
                  <a:pt x="1592736" y="0"/>
                </a:lnTo>
                <a:lnTo>
                  <a:pt x="2171700" y="0"/>
                </a:lnTo>
                <a:lnTo>
                  <a:pt x="2762696" y="0"/>
                </a:lnTo>
                <a:lnTo>
                  <a:pt x="2829254" y="0"/>
                </a:lnTo>
                <a:lnTo>
                  <a:pt x="7415310" y="0"/>
                </a:lnTo>
                <a:lnTo>
                  <a:pt x="7405703" y="94814"/>
                </a:lnTo>
                <a:cubicBezTo>
                  <a:pt x="7398856" y="203629"/>
                  <a:pt x="7403520" y="312712"/>
                  <a:pt x="7410754" y="421796"/>
                </a:cubicBezTo>
                <a:cubicBezTo>
                  <a:pt x="7421580" y="551656"/>
                  <a:pt x="7422900" y="682144"/>
                  <a:pt x="7414688" y="812192"/>
                </a:cubicBezTo>
                <a:cubicBezTo>
                  <a:pt x="7406693" y="912591"/>
                  <a:pt x="7397682" y="1012988"/>
                  <a:pt x="7395017" y="1113642"/>
                </a:cubicBezTo>
                <a:cubicBezTo>
                  <a:pt x="7388670" y="1342689"/>
                  <a:pt x="7407708" y="1569316"/>
                  <a:pt x="7422810" y="1796708"/>
                </a:cubicBezTo>
                <a:cubicBezTo>
                  <a:pt x="7434487" y="1973710"/>
                  <a:pt x="7439944" y="2150457"/>
                  <a:pt x="7421161" y="2327333"/>
                </a:cubicBezTo>
                <a:cubicBezTo>
                  <a:pt x="7405170" y="2479266"/>
                  <a:pt x="7396793" y="2631453"/>
                  <a:pt x="7412023" y="2784280"/>
                </a:cubicBezTo>
                <a:cubicBezTo>
                  <a:pt x="7418749" y="2851085"/>
                  <a:pt x="7425984" y="2918653"/>
                  <a:pt x="7417480" y="2985458"/>
                </a:cubicBezTo>
                <a:cubicBezTo>
                  <a:pt x="7394508" y="3167039"/>
                  <a:pt x="7398063" y="3349132"/>
                  <a:pt x="7403774" y="3531096"/>
                </a:cubicBezTo>
                <a:cubicBezTo>
                  <a:pt x="7412277" y="3799715"/>
                  <a:pt x="7426364" y="4067954"/>
                  <a:pt x="7414307" y="4336830"/>
                </a:cubicBezTo>
                <a:cubicBezTo>
                  <a:pt x="7404027" y="4566639"/>
                  <a:pt x="7420653" y="4796831"/>
                  <a:pt x="7413419" y="5026893"/>
                </a:cubicBezTo>
                <a:cubicBezTo>
                  <a:pt x="7410982" y="5102162"/>
                  <a:pt x="7412429" y="5177504"/>
                  <a:pt x="7417734" y="5252632"/>
                </a:cubicBezTo>
                <a:cubicBezTo>
                  <a:pt x="7424271" y="5323700"/>
                  <a:pt x="7424271" y="5395213"/>
                  <a:pt x="7417734" y="5466282"/>
                </a:cubicBezTo>
                <a:cubicBezTo>
                  <a:pt x="7393239" y="5683875"/>
                  <a:pt x="7383214" y="5902486"/>
                  <a:pt x="7379659" y="6121225"/>
                </a:cubicBezTo>
                <a:cubicBezTo>
                  <a:pt x="7376423" y="6317442"/>
                  <a:pt x="7378041" y="6513586"/>
                  <a:pt x="7395115" y="6708907"/>
                </a:cubicBezTo>
                <a:lnTo>
                  <a:pt x="7412408" y="6858000"/>
                </a:lnTo>
                <a:lnTo>
                  <a:pt x="2829254" y="6858000"/>
                </a:lnTo>
                <a:lnTo>
                  <a:pt x="2762696" y="6858000"/>
                </a:lnTo>
                <a:lnTo>
                  <a:pt x="2171700" y="6858000"/>
                </a:lnTo>
                <a:lnTo>
                  <a:pt x="159273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Otsikko 1">
            <a:extLst>
              <a:ext uri="{FF2B5EF4-FFF2-40B4-BE49-F238E27FC236}">
                <a16:creationId xmlns:a16="http://schemas.microsoft.com/office/drawing/2014/main" id="{C7516AE9-DED5-C675-C5CC-8265581BA8EB}"/>
              </a:ext>
            </a:extLst>
          </p:cNvPr>
          <p:cNvSpPr>
            <a:spLocks noGrp="1"/>
          </p:cNvSpPr>
          <p:nvPr>
            <p:ph type="ctrTitle"/>
          </p:nvPr>
        </p:nvSpPr>
        <p:spPr>
          <a:xfrm>
            <a:off x="838200" y="484632"/>
            <a:ext cx="6081713" cy="3566160"/>
          </a:xfrm>
        </p:spPr>
        <p:txBody>
          <a:bodyPr>
            <a:normAutofit/>
          </a:bodyPr>
          <a:lstStyle/>
          <a:p>
            <a:pPr algn="l"/>
            <a:r>
              <a:rPr lang="fi-FI" sz="5600" dirty="0">
                <a:solidFill>
                  <a:srgbClr val="FFFFFF"/>
                </a:solidFill>
              </a:rPr>
              <a:t>Jalkautuvan konsultaation </a:t>
            </a:r>
            <a:r>
              <a:rPr lang="fi-FI" sz="5600" dirty="0" err="1">
                <a:solidFill>
                  <a:srgbClr val="FFFFFF"/>
                </a:solidFill>
              </a:rPr>
              <a:t>Messii</a:t>
            </a:r>
            <a:r>
              <a:rPr lang="fi-FI" sz="5600" dirty="0">
                <a:solidFill>
                  <a:srgbClr val="FFFFFF"/>
                </a:solidFill>
              </a:rPr>
              <a:t> toimintamallin esittely, RRP2 hanke</a:t>
            </a:r>
          </a:p>
        </p:txBody>
      </p:sp>
      <p:sp>
        <p:nvSpPr>
          <p:cNvPr id="3" name="Alaotsikko 2">
            <a:extLst>
              <a:ext uri="{FF2B5EF4-FFF2-40B4-BE49-F238E27FC236}">
                <a16:creationId xmlns:a16="http://schemas.microsoft.com/office/drawing/2014/main" id="{79D08441-5B1B-DEB7-D58B-BEABDE05E258}"/>
              </a:ext>
            </a:extLst>
          </p:cNvPr>
          <p:cNvSpPr>
            <a:spLocks noGrp="1"/>
          </p:cNvSpPr>
          <p:nvPr>
            <p:ph type="subTitle" idx="1"/>
          </p:nvPr>
        </p:nvSpPr>
        <p:spPr>
          <a:xfrm>
            <a:off x="838200" y="4480560"/>
            <a:ext cx="6081713" cy="1572768"/>
          </a:xfrm>
        </p:spPr>
        <p:txBody>
          <a:bodyPr>
            <a:normAutofit/>
          </a:bodyPr>
          <a:lstStyle/>
          <a:p>
            <a:pPr algn="l"/>
            <a:r>
              <a:rPr lang="fi-FI" dirty="0">
                <a:solidFill>
                  <a:srgbClr val="FFFFFF"/>
                </a:solidFill>
              </a:rPr>
              <a:t>THL </a:t>
            </a:r>
            <a:r>
              <a:rPr lang="fi-FI" dirty="0" err="1">
                <a:solidFill>
                  <a:srgbClr val="FFFFFF"/>
                </a:solidFill>
              </a:rPr>
              <a:t>aamukaffet</a:t>
            </a:r>
            <a:r>
              <a:rPr lang="fi-FI">
                <a:solidFill>
                  <a:srgbClr val="FFFFFF"/>
                </a:solidFill>
              </a:rPr>
              <a:t>, 27.9.2024</a:t>
            </a:r>
          </a:p>
        </p:txBody>
      </p:sp>
      <p:pic>
        <p:nvPicPr>
          <p:cNvPr id="5" name="Picture 4">
            <a:extLst>
              <a:ext uri="{FF2B5EF4-FFF2-40B4-BE49-F238E27FC236}">
                <a16:creationId xmlns:a16="http://schemas.microsoft.com/office/drawing/2014/main" id="{103CC762-6F4E-7E32-9414-D885F584D909}"/>
              </a:ext>
            </a:extLst>
          </p:cNvPr>
          <p:cNvPicPr>
            <a:picLocks noChangeAspect="1"/>
          </p:cNvPicPr>
          <p:nvPr/>
        </p:nvPicPr>
        <p:blipFill rotWithShape="1">
          <a:blip r:embed="rId2"/>
          <a:srcRect t="5533" b="2631"/>
          <a:stretch/>
        </p:blipFill>
        <p:spPr>
          <a:xfrm>
            <a:off x="7907654" y="629640"/>
            <a:ext cx="3931920" cy="2211687"/>
          </a:xfrm>
          <a:prstGeom prst="rect">
            <a:avLst/>
          </a:prstGeom>
        </p:spPr>
      </p:pic>
      <p:sp>
        <p:nvSpPr>
          <p:cNvPr id="1035" name="sketch line">
            <a:extLst>
              <a:ext uri="{FF2B5EF4-FFF2-40B4-BE49-F238E27FC236}">
                <a16:creationId xmlns:a16="http://schemas.microsoft.com/office/drawing/2014/main" id="{35BC54F7-1315-4D6C-9420-A5BF0CDDBC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5475" y="4252192"/>
            <a:ext cx="4056549" cy="18288"/>
          </a:xfrm>
          <a:custGeom>
            <a:avLst/>
            <a:gdLst>
              <a:gd name="connsiteX0" fmla="*/ 0 w 4056549"/>
              <a:gd name="connsiteY0" fmla="*/ 0 h 18288"/>
              <a:gd name="connsiteX1" fmla="*/ 676092 w 4056549"/>
              <a:gd name="connsiteY1" fmla="*/ 0 h 18288"/>
              <a:gd name="connsiteX2" fmla="*/ 1271052 w 4056549"/>
              <a:gd name="connsiteY2" fmla="*/ 0 h 18288"/>
              <a:gd name="connsiteX3" fmla="*/ 1947144 w 4056549"/>
              <a:gd name="connsiteY3" fmla="*/ 0 h 18288"/>
              <a:gd name="connsiteX4" fmla="*/ 2501539 w 4056549"/>
              <a:gd name="connsiteY4" fmla="*/ 0 h 18288"/>
              <a:gd name="connsiteX5" fmla="*/ 3137065 w 4056549"/>
              <a:gd name="connsiteY5" fmla="*/ 0 h 18288"/>
              <a:gd name="connsiteX6" fmla="*/ 4056549 w 4056549"/>
              <a:gd name="connsiteY6" fmla="*/ 0 h 18288"/>
              <a:gd name="connsiteX7" fmla="*/ 4056549 w 4056549"/>
              <a:gd name="connsiteY7" fmla="*/ 18288 h 18288"/>
              <a:gd name="connsiteX8" fmla="*/ 3380458 w 4056549"/>
              <a:gd name="connsiteY8" fmla="*/ 18288 h 18288"/>
              <a:gd name="connsiteX9" fmla="*/ 2663801 w 4056549"/>
              <a:gd name="connsiteY9" fmla="*/ 18288 h 18288"/>
              <a:gd name="connsiteX10" fmla="*/ 2068840 w 4056549"/>
              <a:gd name="connsiteY10" fmla="*/ 18288 h 18288"/>
              <a:gd name="connsiteX11" fmla="*/ 1311618 w 4056549"/>
              <a:gd name="connsiteY11" fmla="*/ 18288 h 18288"/>
              <a:gd name="connsiteX12" fmla="*/ 716657 w 4056549"/>
              <a:gd name="connsiteY12" fmla="*/ 18288 h 18288"/>
              <a:gd name="connsiteX13" fmla="*/ 0 w 4056549"/>
              <a:gd name="connsiteY13" fmla="*/ 18288 h 18288"/>
              <a:gd name="connsiteX14" fmla="*/ 0 w 4056549"/>
              <a:gd name="connsiteY1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56549" h="18288" fill="none" extrusionOk="0">
                <a:moveTo>
                  <a:pt x="0" y="0"/>
                </a:moveTo>
                <a:cubicBezTo>
                  <a:pt x="324395" y="-12272"/>
                  <a:pt x="437185" y="20747"/>
                  <a:pt x="676092" y="0"/>
                </a:cubicBezTo>
                <a:cubicBezTo>
                  <a:pt x="914999" y="-20747"/>
                  <a:pt x="980886" y="20074"/>
                  <a:pt x="1271052" y="0"/>
                </a:cubicBezTo>
                <a:cubicBezTo>
                  <a:pt x="1561218" y="-20074"/>
                  <a:pt x="1609815" y="19965"/>
                  <a:pt x="1947144" y="0"/>
                </a:cubicBezTo>
                <a:cubicBezTo>
                  <a:pt x="2284473" y="-19965"/>
                  <a:pt x="2317816" y="-23682"/>
                  <a:pt x="2501539" y="0"/>
                </a:cubicBezTo>
                <a:cubicBezTo>
                  <a:pt x="2685262" y="23682"/>
                  <a:pt x="2879461" y="12712"/>
                  <a:pt x="3137065" y="0"/>
                </a:cubicBezTo>
                <a:cubicBezTo>
                  <a:pt x="3394669" y="-12712"/>
                  <a:pt x="3618306" y="-41742"/>
                  <a:pt x="4056549" y="0"/>
                </a:cubicBezTo>
                <a:cubicBezTo>
                  <a:pt x="4056201" y="6465"/>
                  <a:pt x="4056979" y="10922"/>
                  <a:pt x="4056549" y="18288"/>
                </a:cubicBezTo>
                <a:cubicBezTo>
                  <a:pt x="3807729" y="-7540"/>
                  <a:pt x="3536237" y="12619"/>
                  <a:pt x="3380458" y="18288"/>
                </a:cubicBezTo>
                <a:cubicBezTo>
                  <a:pt x="3224679" y="23957"/>
                  <a:pt x="2967497" y="23368"/>
                  <a:pt x="2663801" y="18288"/>
                </a:cubicBezTo>
                <a:cubicBezTo>
                  <a:pt x="2360105" y="13208"/>
                  <a:pt x="2359716" y="-8821"/>
                  <a:pt x="2068840" y="18288"/>
                </a:cubicBezTo>
                <a:cubicBezTo>
                  <a:pt x="1777964" y="45397"/>
                  <a:pt x="1641909" y="31681"/>
                  <a:pt x="1311618" y="18288"/>
                </a:cubicBezTo>
                <a:cubicBezTo>
                  <a:pt x="981327" y="4895"/>
                  <a:pt x="990410" y="11155"/>
                  <a:pt x="716657" y="18288"/>
                </a:cubicBezTo>
                <a:cubicBezTo>
                  <a:pt x="442904" y="25421"/>
                  <a:pt x="330722" y="13665"/>
                  <a:pt x="0" y="18288"/>
                </a:cubicBezTo>
                <a:cubicBezTo>
                  <a:pt x="75" y="12069"/>
                  <a:pt x="515" y="5650"/>
                  <a:pt x="0" y="0"/>
                </a:cubicBezTo>
                <a:close/>
              </a:path>
              <a:path w="4056549" h="18288" stroke="0" extrusionOk="0">
                <a:moveTo>
                  <a:pt x="0" y="0"/>
                </a:moveTo>
                <a:cubicBezTo>
                  <a:pt x="175099" y="13469"/>
                  <a:pt x="459673" y="14529"/>
                  <a:pt x="594961" y="0"/>
                </a:cubicBezTo>
                <a:cubicBezTo>
                  <a:pt x="730249" y="-14529"/>
                  <a:pt x="873178" y="22015"/>
                  <a:pt x="1149356" y="0"/>
                </a:cubicBezTo>
                <a:cubicBezTo>
                  <a:pt x="1425534" y="-22015"/>
                  <a:pt x="1498871" y="-21513"/>
                  <a:pt x="1744316" y="0"/>
                </a:cubicBezTo>
                <a:cubicBezTo>
                  <a:pt x="1989761" y="21513"/>
                  <a:pt x="2112991" y="-46"/>
                  <a:pt x="2420408" y="0"/>
                </a:cubicBezTo>
                <a:cubicBezTo>
                  <a:pt x="2727825" y="46"/>
                  <a:pt x="2880256" y="-10040"/>
                  <a:pt x="3137065" y="0"/>
                </a:cubicBezTo>
                <a:cubicBezTo>
                  <a:pt x="3393874" y="10040"/>
                  <a:pt x="3704325" y="-6685"/>
                  <a:pt x="4056549" y="0"/>
                </a:cubicBezTo>
                <a:cubicBezTo>
                  <a:pt x="4055732" y="6895"/>
                  <a:pt x="4055770" y="11206"/>
                  <a:pt x="4056549" y="18288"/>
                </a:cubicBezTo>
                <a:cubicBezTo>
                  <a:pt x="3812770" y="11959"/>
                  <a:pt x="3533996" y="-5717"/>
                  <a:pt x="3299327" y="18288"/>
                </a:cubicBezTo>
                <a:cubicBezTo>
                  <a:pt x="3064658" y="42293"/>
                  <a:pt x="2940381" y="24492"/>
                  <a:pt x="2744931" y="18288"/>
                </a:cubicBezTo>
                <a:cubicBezTo>
                  <a:pt x="2549481" y="12084"/>
                  <a:pt x="2252169" y="51841"/>
                  <a:pt x="1987709" y="18288"/>
                </a:cubicBezTo>
                <a:cubicBezTo>
                  <a:pt x="1723249" y="-15265"/>
                  <a:pt x="1438946" y="3423"/>
                  <a:pt x="1230487" y="18288"/>
                </a:cubicBezTo>
                <a:cubicBezTo>
                  <a:pt x="1022028" y="33153"/>
                  <a:pt x="795957" y="18596"/>
                  <a:pt x="676092" y="18288"/>
                </a:cubicBezTo>
                <a:cubicBezTo>
                  <a:pt x="556227" y="17980"/>
                  <a:pt x="334853" y="39451"/>
                  <a:pt x="0" y="18288"/>
                </a:cubicBezTo>
                <a:cubicBezTo>
                  <a:pt x="95" y="14343"/>
                  <a:pt x="742" y="6860"/>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kuva">
            <a:extLst>
              <a:ext uri="{FF2B5EF4-FFF2-40B4-BE49-F238E27FC236}">
                <a16:creationId xmlns:a16="http://schemas.microsoft.com/office/drawing/2014/main" id="{122B957E-EE80-FE02-BFAE-64296A964A57}"/>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907654" y="4411529"/>
            <a:ext cx="3931920" cy="985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6209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6BBB4B0D-32AF-0CF9-8D64-1B56760EE402}"/>
              </a:ext>
            </a:extLst>
          </p:cNvPr>
          <p:cNvSpPr>
            <a:spLocks noGrp="1"/>
          </p:cNvSpPr>
          <p:nvPr>
            <p:ph type="title"/>
          </p:nvPr>
        </p:nvSpPr>
        <p:spPr>
          <a:xfrm>
            <a:off x="686834" y="1153572"/>
            <a:ext cx="3200400" cy="4461163"/>
          </a:xfrm>
        </p:spPr>
        <p:txBody>
          <a:bodyPr>
            <a:normAutofit/>
          </a:bodyPr>
          <a:lstStyle/>
          <a:p>
            <a:r>
              <a:rPr lang="fi-FI">
                <a:solidFill>
                  <a:srgbClr val="FFFFFF"/>
                </a:solidFill>
              </a:rPr>
              <a:t>Mitä on saatu aikaan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isällön paikkamerkki 2">
            <a:extLst>
              <a:ext uri="{FF2B5EF4-FFF2-40B4-BE49-F238E27FC236}">
                <a16:creationId xmlns:a16="http://schemas.microsoft.com/office/drawing/2014/main" id="{5BEBC907-3F28-844B-511A-36A1F5C0D7CF}"/>
              </a:ext>
            </a:extLst>
          </p:cNvPr>
          <p:cNvSpPr>
            <a:spLocks noGrp="1"/>
          </p:cNvSpPr>
          <p:nvPr>
            <p:ph idx="1"/>
          </p:nvPr>
        </p:nvSpPr>
        <p:spPr>
          <a:xfrm>
            <a:off x="4447308" y="591344"/>
            <a:ext cx="6906491" cy="5585619"/>
          </a:xfrm>
        </p:spPr>
        <p:txBody>
          <a:bodyPr anchor="ctr">
            <a:normAutofit/>
          </a:bodyPr>
          <a:lstStyle/>
          <a:p>
            <a:r>
              <a:rPr lang="fi-FI" dirty="0"/>
              <a:t>357 jalkautuvan konsultaation tapaamista (koulut, varhaiskasvatus, neuvolat ja perheneuvolat suurimmat tahot)</a:t>
            </a:r>
          </a:p>
          <a:p>
            <a:r>
              <a:rPr lang="fi-FI" dirty="0"/>
              <a:t>Niiden perusteella käynnistetty 156 </a:t>
            </a:r>
            <a:r>
              <a:rPr lang="fi-FI" dirty="0" err="1"/>
              <a:t>PTA:a</a:t>
            </a:r>
            <a:r>
              <a:rPr lang="fi-FI" dirty="0"/>
              <a:t> ja 201 kertaa asia on saatu hoidettua ilman </a:t>
            </a:r>
            <a:r>
              <a:rPr lang="fi-FI" dirty="0" err="1"/>
              <a:t>PTA:n</a:t>
            </a:r>
            <a:r>
              <a:rPr lang="fi-FI" dirty="0"/>
              <a:t> aloittamista—molemmilla on merkittävä arvonsa</a:t>
            </a:r>
          </a:p>
          <a:p>
            <a:r>
              <a:rPr lang="fi-FI" dirty="0"/>
              <a:t>Lisäksi on käyty 96 konsultaatiopuhelua, joiden perusteella tarvetta yhteiselle tapaamiselle ei ole—tarkoittaa pääosin sitä, että on tuettu puheeksi ottamista lapsen toimintaympäristössä, ja saatua </a:t>
            </a:r>
            <a:r>
              <a:rPr lang="fi-FI"/>
              <a:t>asia hoidettua</a:t>
            </a:r>
            <a:endParaRPr lang="fi-FI" dirty="0"/>
          </a:p>
        </p:txBody>
      </p:sp>
    </p:spTree>
    <p:extLst>
      <p:ext uri="{BB962C8B-B14F-4D97-AF65-F5344CB8AC3E}">
        <p14:creationId xmlns:p14="http://schemas.microsoft.com/office/powerpoint/2010/main" val="1401726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CF4ECD8D-D902-C33E-F0E7-75BEED0C9E03}"/>
              </a:ext>
            </a:extLst>
          </p:cNvPr>
          <p:cNvSpPr>
            <a:spLocks noGrp="1"/>
          </p:cNvSpPr>
          <p:nvPr>
            <p:ph type="title"/>
          </p:nvPr>
        </p:nvSpPr>
        <p:spPr>
          <a:xfrm>
            <a:off x="686834" y="1153572"/>
            <a:ext cx="3200400" cy="4461163"/>
          </a:xfrm>
        </p:spPr>
        <p:txBody>
          <a:bodyPr>
            <a:normAutofit/>
          </a:bodyPr>
          <a:lstStyle/>
          <a:p>
            <a:r>
              <a:rPr lang="fi-FI">
                <a:solidFill>
                  <a:srgbClr val="FFFFFF"/>
                </a:solidFill>
              </a:rPr>
              <a:t>Mitä on saatu aikaan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isällön paikkamerkki 2">
            <a:extLst>
              <a:ext uri="{FF2B5EF4-FFF2-40B4-BE49-F238E27FC236}">
                <a16:creationId xmlns:a16="http://schemas.microsoft.com/office/drawing/2014/main" id="{EA659EE3-FB99-781B-34B7-EF55962B278E}"/>
              </a:ext>
            </a:extLst>
          </p:cNvPr>
          <p:cNvSpPr>
            <a:spLocks noGrp="1"/>
          </p:cNvSpPr>
          <p:nvPr>
            <p:ph idx="1"/>
          </p:nvPr>
        </p:nvSpPr>
        <p:spPr>
          <a:xfrm>
            <a:off x="4447308" y="591344"/>
            <a:ext cx="6906491" cy="5585619"/>
          </a:xfrm>
        </p:spPr>
        <p:txBody>
          <a:bodyPr anchor="ctr">
            <a:normAutofit/>
          </a:bodyPr>
          <a:lstStyle/>
          <a:p>
            <a:r>
              <a:rPr lang="fi-FI" dirty="0"/>
              <a:t>Päästy esittelemään toimintaa yhteistyötahoille, ja päästy keskustelemaan sen myötä yhteisen työn tekemisen kehittämisestä</a:t>
            </a:r>
          </a:p>
          <a:p>
            <a:r>
              <a:rPr lang="fi-FI" dirty="0"/>
              <a:t>Saatu kerättyä 192 palautetta asiakkailta ja yhteistyötahoilta (52 palautetta asiakkailta ja 139 yhteistyötahoilta)</a:t>
            </a:r>
          </a:p>
          <a:p>
            <a:r>
              <a:rPr lang="fi-FI" dirty="0"/>
              <a:t>Palautteiden kautta kehitetty toimintaa edelleen ja jatkuvasti yhdessä työryhmän kanssa</a:t>
            </a:r>
          </a:p>
          <a:p>
            <a:r>
              <a:rPr lang="fi-FI" dirty="0"/>
              <a:t>Palautteet pääosin positiivisia. Kriittisempien palautteiden kautta on käyty jatkuvaa keskustelua kehittämisestä</a:t>
            </a:r>
          </a:p>
        </p:txBody>
      </p:sp>
    </p:spTree>
    <p:extLst>
      <p:ext uri="{BB962C8B-B14F-4D97-AF65-F5344CB8AC3E}">
        <p14:creationId xmlns:p14="http://schemas.microsoft.com/office/powerpoint/2010/main" val="4060804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B486CEBE-242E-7E93-BA6B-F42B6CF78EE1}"/>
              </a:ext>
            </a:extLst>
          </p:cNvPr>
          <p:cNvSpPr>
            <a:spLocks noGrp="1"/>
          </p:cNvSpPr>
          <p:nvPr>
            <p:ph type="title"/>
          </p:nvPr>
        </p:nvSpPr>
        <p:spPr>
          <a:xfrm>
            <a:off x="686834" y="1153572"/>
            <a:ext cx="3200400" cy="4461163"/>
          </a:xfrm>
        </p:spPr>
        <p:txBody>
          <a:bodyPr>
            <a:normAutofit/>
          </a:bodyPr>
          <a:lstStyle/>
          <a:p>
            <a:r>
              <a:rPr lang="fi-FI">
                <a:solidFill>
                  <a:srgbClr val="FFFFFF"/>
                </a:solidFill>
              </a:rPr>
              <a:t>Mitä on saatu aikaan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isällön paikkamerkki 2">
            <a:extLst>
              <a:ext uri="{FF2B5EF4-FFF2-40B4-BE49-F238E27FC236}">
                <a16:creationId xmlns:a16="http://schemas.microsoft.com/office/drawing/2014/main" id="{07366846-229C-958E-C09D-47FD108FE225}"/>
              </a:ext>
            </a:extLst>
          </p:cNvPr>
          <p:cNvSpPr>
            <a:spLocks noGrp="1"/>
          </p:cNvSpPr>
          <p:nvPr>
            <p:ph idx="1"/>
          </p:nvPr>
        </p:nvSpPr>
        <p:spPr>
          <a:xfrm>
            <a:off x="4447308" y="591344"/>
            <a:ext cx="6906491" cy="5585619"/>
          </a:xfrm>
        </p:spPr>
        <p:txBody>
          <a:bodyPr anchor="ctr">
            <a:normAutofit/>
          </a:bodyPr>
          <a:lstStyle/>
          <a:p>
            <a:r>
              <a:rPr lang="fi-FI" dirty="0"/>
              <a:t>Yhteistyön sujuvuus ja helppous keskiarvo 4,69 kun maksimi 5</a:t>
            </a:r>
          </a:p>
          <a:p>
            <a:r>
              <a:rPr lang="fi-FI" dirty="0"/>
              <a:t>Saitteko apua tilanteeseen keskiarvo 3,91 kun maksimi 5—73 prosenttia vastaajista koki, että tapaamisten kautta saatiin suuri apu tai tilanne ratkesi—7 prosenttia vastaajista koki, että tapaamisesta oli vähäinen  apu tai ei apua ollenkaan</a:t>
            </a:r>
          </a:p>
          <a:p>
            <a:r>
              <a:rPr lang="fi-FI" dirty="0"/>
              <a:t>Tämän lisäksi olemme saaneet 144 sanallista palautetta, joilla on ollut suuri merkitys toiminnan kehittämisestä</a:t>
            </a:r>
          </a:p>
          <a:p>
            <a:r>
              <a:rPr lang="fi-FI" dirty="0"/>
              <a:t>Toimintaa kehitetty jatkuvasti yhdessä. Viikoittaiset kehittämistapaamiset. </a:t>
            </a:r>
          </a:p>
          <a:p>
            <a:endParaRPr lang="fi-FI" dirty="0"/>
          </a:p>
        </p:txBody>
      </p:sp>
    </p:spTree>
    <p:extLst>
      <p:ext uri="{BB962C8B-B14F-4D97-AF65-F5344CB8AC3E}">
        <p14:creationId xmlns:p14="http://schemas.microsoft.com/office/powerpoint/2010/main" val="185595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B486CEBE-242E-7E93-BA6B-F42B6CF78EE1}"/>
              </a:ext>
            </a:extLst>
          </p:cNvPr>
          <p:cNvSpPr>
            <a:spLocks noGrp="1"/>
          </p:cNvSpPr>
          <p:nvPr>
            <p:ph type="title"/>
          </p:nvPr>
        </p:nvSpPr>
        <p:spPr>
          <a:xfrm>
            <a:off x="686834" y="1153572"/>
            <a:ext cx="3200400" cy="4461163"/>
          </a:xfrm>
        </p:spPr>
        <p:txBody>
          <a:bodyPr>
            <a:normAutofit/>
          </a:bodyPr>
          <a:lstStyle/>
          <a:p>
            <a:r>
              <a:rPr lang="fi-FI">
                <a:solidFill>
                  <a:srgbClr val="FFFFFF"/>
                </a:solidFill>
              </a:rPr>
              <a:t>Mitä on saatu aikaan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isällön paikkamerkki 2">
            <a:extLst>
              <a:ext uri="{FF2B5EF4-FFF2-40B4-BE49-F238E27FC236}">
                <a16:creationId xmlns:a16="http://schemas.microsoft.com/office/drawing/2014/main" id="{07366846-229C-958E-C09D-47FD108FE225}"/>
              </a:ext>
            </a:extLst>
          </p:cNvPr>
          <p:cNvSpPr>
            <a:spLocks noGrp="1"/>
          </p:cNvSpPr>
          <p:nvPr>
            <p:ph idx="1"/>
          </p:nvPr>
        </p:nvSpPr>
        <p:spPr>
          <a:xfrm>
            <a:off x="4447308" y="591344"/>
            <a:ext cx="6906491" cy="5585619"/>
          </a:xfrm>
        </p:spPr>
        <p:txBody>
          <a:bodyPr anchor="ctr">
            <a:normAutofit lnSpcReduction="10000"/>
          </a:bodyPr>
          <a:lstStyle/>
          <a:p>
            <a:r>
              <a:rPr lang="fi-FI" dirty="0"/>
              <a:t>Lastensuojeluilmoitusten määrien kasvu hidastunut merkittävästi 2020-2023 kasvu 15-20% vuodessa, tänä vuonna 3 %</a:t>
            </a:r>
          </a:p>
          <a:p>
            <a:r>
              <a:rPr lang="fi-FI" dirty="0"/>
              <a:t>Uusien asiakkaiden (eli ilmoitukset, jotka koskevat asiakkaita, joilla ei ole asiakkuutta </a:t>
            </a:r>
            <a:r>
              <a:rPr lang="fi-FI" dirty="0" err="1"/>
              <a:t>lasussa</a:t>
            </a:r>
            <a:r>
              <a:rPr lang="fi-FI" dirty="0"/>
              <a:t> tai pesossa) määrät laskeneet 10 % (viimeiset kolme vuotta nousseet)</a:t>
            </a:r>
          </a:p>
          <a:p>
            <a:r>
              <a:rPr lang="fi-FI" dirty="0" err="1"/>
              <a:t>PTA:t</a:t>
            </a:r>
            <a:r>
              <a:rPr lang="fi-FI" dirty="0"/>
              <a:t> valmistuvat keskimäärin 2 viikkoa nopeammin </a:t>
            </a:r>
            <a:r>
              <a:rPr lang="fi-FI" dirty="0" err="1"/>
              <a:t>Messii</a:t>
            </a:r>
            <a:r>
              <a:rPr lang="fi-FI" dirty="0"/>
              <a:t> toiminnan kautta alkaneina. </a:t>
            </a:r>
          </a:p>
          <a:p>
            <a:r>
              <a:rPr lang="fi-FI" dirty="0"/>
              <a:t>Siirrot pesoon ja </a:t>
            </a:r>
            <a:r>
              <a:rPr lang="fi-FI" dirty="0" err="1"/>
              <a:t>lasuun</a:t>
            </a:r>
            <a:r>
              <a:rPr lang="fi-FI" dirty="0"/>
              <a:t> toteutuvat nopeammin </a:t>
            </a:r>
            <a:r>
              <a:rPr lang="fi-FI" dirty="0" err="1"/>
              <a:t>Messii</a:t>
            </a:r>
            <a:r>
              <a:rPr lang="fi-FI" dirty="0"/>
              <a:t> toiminnan kautta</a:t>
            </a:r>
          </a:p>
          <a:p>
            <a:r>
              <a:rPr lang="fi-FI" dirty="0"/>
              <a:t>Säästetty työaikaa </a:t>
            </a:r>
            <a:r>
              <a:rPr lang="fi-FI"/>
              <a:t>1560 tuntia</a:t>
            </a:r>
            <a:endParaRPr lang="fi-FI" dirty="0"/>
          </a:p>
          <a:p>
            <a:endParaRPr lang="fi-FI" dirty="0"/>
          </a:p>
        </p:txBody>
      </p:sp>
    </p:spTree>
    <p:extLst>
      <p:ext uri="{BB962C8B-B14F-4D97-AF65-F5344CB8AC3E}">
        <p14:creationId xmlns:p14="http://schemas.microsoft.com/office/powerpoint/2010/main" val="4206346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369F1A29-49C6-4337-0206-6E5D5CB01976}"/>
              </a:ext>
            </a:extLst>
          </p:cNvPr>
          <p:cNvSpPr>
            <a:spLocks noGrp="1"/>
          </p:cNvSpPr>
          <p:nvPr>
            <p:ph type="title"/>
          </p:nvPr>
        </p:nvSpPr>
        <p:spPr>
          <a:xfrm>
            <a:off x="1171074" y="1396686"/>
            <a:ext cx="3240506" cy="4064628"/>
          </a:xfrm>
        </p:spPr>
        <p:txBody>
          <a:bodyPr>
            <a:normAutofit/>
          </a:bodyPr>
          <a:lstStyle/>
          <a:p>
            <a:r>
              <a:rPr lang="fi-FI" dirty="0">
                <a:solidFill>
                  <a:srgbClr val="FFFFFF"/>
                </a:solidFill>
              </a:rPr>
              <a:t>Palautteet Puimalan perusteella</a:t>
            </a:r>
          </a:p>
        </p:txBody>
      </p:sp>
      <p:sp>
        <p:nvSpPr>
          <p:cNvPr id="21" name="Arc 20">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3" name="Oval 22">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Sisällön paikkamerkki 2">
            <a:extLst>
              <a:ext uri="{FF2B5EF4-FFF2-40B4-BE49-F238E27FC236}">
                <a16:creationId xmlns:a16="http://schemas.microsoft.com/office/drawing/2014/main" id="{170BA8FD-B82F-BBC9-0312-641FC3C7C07D}"/>
              </a:ext>
            </a:extLst>
          </p:cNvPr>
          <p:cNvSpPr>
            <a:spLocks noGrp="1"/>
          </p:cNvSpPr>
          <p:nvPr>
            <p:ph idx="1"/>
          </p:nvPr>
        </p:nvSpPr>
        <p:spPr>
          <a:xfrm>
            <a:off x="5370153" y="1526033"/>
            <a:ext cx="5536397" cy="3935281"/>
          </a:xfrm>
        </p:spPr>
        <p:txBody>
          <a:bodyPr>
            <a:normAutofit/>
          </a:bodyPr>
          <a:lstStyle/>
          <a:p>
            <a:r>
              <a:rPr lang="fi-FI" sz="2000" err="1"/>
              <a:t>Puheeksiottamisen</a:t>
            </a:r>
            <a:r>
              <a:rPr lang="fi-FI" sz="2000"/>
              <a:t> kynnys madaltuu</a:t>
            </a:r>
          </a:p>
          <a:p>
            <a:r>
              <a:rPr lang="fi-FI" sz="2000"/>
              <a:t>Sujuva ja nopea yhteistyö madaltaa yhteistyön tekemisen kynnystä—tästä tärkeää pitää kiinni</a:t>
            </a:r>
          </a:p>
          <a:p>
            <a:r>
              <a:rPr lang="fi-FI" sz="2000"/>
              <a:t>Tärkeä yhteistyön tapa—päästään pohtimaan asioita yhdessä—</a:t>
            </a:r>
            <a:r>
              <a:rPr lang="fi-FI" sz="2000" err="1"/>
              <a:t>lasuilmo</a:t>
            </a:r>
            <a:r>
              <a:rPr lang="fi-FI" sz="2000"/>
              <a:t> ei tätä useinkaan tuota—pitäisi jatkaa viestin viemistä, että </a:t>
            </a:r>
            <a:r>
              <a:rPr lang="fi-FI" sz="2000" err="1"/>
              <a:t>Messii</a:t>
            </a:r>
            <a:r>
              <a:rPr lang="fi-FI" sz="2000"/>
              <a:t> tapaamisia </a:t>
            </a:r>
            <a:r>
              <a:rPr lang="fi-FI" sz="2000" err="1"/>
              <a:t>lasuilmojen</a:t>
            </a:r>
            <a:r>
              <a:rPr lang="fi-FI" sz="2000"/>
              <a:t> sijaan</a:t>
            </a:r>
          </a:p>
          <a:p>
            <a:r>
              <a:rPr lang="fi-FI" sz="2000"/>
              <a:t>Ihmiset tulevat tutuiksi toisilleen—yhteistyön tekemisen kynnys madaltuu—lisää luottamusta</a:t>
            </a:r>
          </a:p>
          <a:p>
            <a:r>
              <a:rPr lang="fi-FI" sz="2000"/>
              <a:t>Prosessin </a:t>
            </a:r>
            <a:r>
              <a:rPr lang="fi-FI" sz="2000" err="1"/>
              <a:t>sujuvoituminen</a:t>
            </a:r>
            <a:r>
              <a:rPr lang="fi-FI" sz="2000"/>
              <a:t> asiakkaan näkökulmasta tärkeää</a:t>
            </a:r>
          </a:p>
        </p:txBody>
      </p:sp>
    </p:spTree>
    <p:extLst>
      <p:ext uri="{BB962C8B-B14F-4D97-AF65-F5344CB8AC3E}">
        <p14:creationId xmlns:p14="http://schemas.microsoft.com/office/powerpoint/2010/main" val="2681971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315CE743-A411-37C6-3BD8-7E21D05CCDF4}"/>
              </a:ext>
            </a:extLst>
          </p:cNvPr>
          <p:cNvSpPr>
            <a:spLocks noGrp="1"/>
          </p:cNvSpPr>
          <p:nvPr>
            <p:ph type="title"/>
          </p:nvPr>
        </p:nvSpPr>
        <p:spPr>
          <a:xfrm>
            <a:off x="1171074" y="1396686"/>
            <a:ext cx="3240506" cy="4064628"/>
          </a:xfrm>
        </p:spPr>
        <p:txBody>
          <a:bodyPr>
            <a:normAutofit/>
          </a:bodyPr>
          <a:lstStyle/>
          <a:p>
            <a:r>
              <a:rPr lang="fi-FI" dirty="0">
                <a:solidFill>
                  <a:srgbClr val="FFFFFF"/>
                </a:solidFill>
              </a:rPr>
              <a:t>Palautteet Puimalan perusteella</a:t>
            </a:r>
          </a:p>
        </p:txBody>
      </p:sp>
      <p:sp>
        <p:nvSpPr>
          <p:cNvPr id="21" name="Arc 20">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3" name="Oval 22">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Sisällön paikkamerkki 2">
            <a:extLst>
              <a:ext uri="{FF2B5EF4-FFF2-40B4-BE49-F238E27FC236}">
                <a16:creationId xmlns:a16="http://schemas.microsoft.com/office/drawing/2014/main" id="{3C444675-4C8C-466D-45A0-51175D1121C8}"/>
              </a:ext>
            </a:extLst>
          </p:cNvPr>
          <p:cNvSpPr>
            <a:spLocks noGrp="1"/>
          </p:cNvSpPr>
          <p:nvPr>
            <p:ph idx="1"/>
          </p:nvPr>
        </p:nvSpPr>
        <p:spPr>
          <a:xfrm>
            <a:off x="5370153" y="1526033"/>
            <a:ext cx="5536397" cy="3935281"/>
          </a:xfrm>
        </p:spPr>
        <p:txBody>
          <a:bodyPr>
            <a:normAutofit/>
          </a:bodyPr>
          <a:lstStyle/>
          <a:p>
            <a:r>
              <a:rPr lang="fi-FI" sz="2400"/>
              <a:t>Asiakkaan kokemus sen merkityksellisyydestä, että sama työntekijä jatkaa ja hoitaa </a:t>
            </a:r>
          </a:p>
          <a:p>
            <a:r>
              <a:rPr lang="fi-FI" sz="2400"/>
              <a:t>Kohtaamisen tärkeys ja asetelman erilaisuus, kun prosessi ei käynnisty </a:t>
            </a:r>
            <a:r>
              <a:rPr lang="fi-FI" sz="2400" err="1"/>
              <a:t>lasuilmon</a:t>
            </a:r>
            <a:r>
              <a:rPr lang="fi-FI" sz="2400"/>
              <a:t> perusteella</a:t>
            </a:r>
          </a:p>
          <a:p>
            <a:r>
              <a:rPr lang="fi-FI" sz="2400"/>
              <a:t>Kuka ottaa vastuun kysymys—tilaajan odotukset sille, että asia ratkeaa, ja kun ei ratkeakaan</a:t>
            </a:r>
          </a:p>
          <a:p>
            <a:r>
              <a:rPr lang="fi-FI" sz="2400"/>
              <a:t>Pitääkö olla seurantapalavereja</a:t>
            </a:r>
          </a:p>
          <a:p>
            <a:endParaRPr lang="fi-FI" sz="2400"/>
          </a:p>
        </p:txBody>
      </p:sp>
    </p:spTree>
    <p:extLst>
      <p:ext uri="{BB962C8B-B14F-4D97-AF65-F5344CB8AC3E}">
        <p14:creationId xmlns:p14="http://schemas.microsoft.com/office/powerpoint/2010/main" val="2244927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EAB6546E-9CE2-B9D8-EC56-031B550C0CB5}"/>
              </a:ext>
            </a:extLst>
          </p:cNvPr>
          <p:cNvSpPr>
            <a:spLocks noGrp="1"/>
          </p:cNvSpPr>
          <p:nvPr>
            <p:ph type="title"/>
          </p:nvPr>
        </p:nvSpPr>
        <p:spPr>
          <a:xfrm>
            <a:off x="1171074" y="1396686"/>
            <a:ext cx="3240506" cy="4064628"/>
          </a:xfrm>
        </p:spPr>
        <p:txBody>
          <a:bodyPr>
            <a:normAutofit/>
          </a:bodyPr>
          <a:lstStyle/>
          <a:p>
            <a:r>
              <a:rPr lang="fi-FI" dirty="0">
                <a:solidFill>
                  <a:srgbClr val="FFFFFF"/>
                </a:solidFill>
              </a:rPr>
              <a:t>Palautteet Puimalan perusteella</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Sisällön paikkamerkki 2">
            <a:extLst>
              <a:ext uri="{FF2B5EF4-FFF2-40B4-BE49-F238E27FC236}">
                <a16:creationId xmlns:a16="http://schemas.microsoft.com/office/drawing/2014/main" id="{D675706B-5CB7-7997-8A29-13995F7F14E8}"/>
              </a:ext>
            </a:extLst>
          </p:cNvPr>
          <p:cNvSpPr>
            <a:spLocks noGrp="1"/>
          </p:cNvSpPr>
          <p:nvPr>
            <p:ph idx="1"/>
          </p:nvPr>
        </p:nvSpPr>
        <p:spPr>
          <a:xfrm>
            <a:off x="5370153" y="1526033"/>
            <a:ext cx="5536397" cy="3935281"/>
          </a:xfrm>
        </p:spPr>
        <p:txBody>
          <a:bodyPr>
            <a:normAutofit/>
          </a:bodyPr>
          <a:lstStyle/>
          <a:p>
            <a:r>
              <a:rPr lang="fi-FI" sz="2000">
                <a:effectLst/>
                <a:latin typeface="Calibri" panose="020F0502020204030204" pitchFamily="34" charset="0"/>
                <a:ea typeface="Aptos" panose="020B0004020202020204" pitchFamily="34" charset="0"/>
              </a:rPr>
              <a:t>Malli on asiakasta kunnioittava monella tavalla ja siksi tärkeä jäädä käytäntöön.</a:t>
            </a:r>
          </a:p>
          <a:p>
            <a:r>
              <a:rPr lang="fi-FI" sz="2000">
                <a:effectLst/>
                <a:latin typeface="Aptos" panose="020B0004020202020204" pitchFamily="34" charset="0"/>
                <a:ea typeface="Aptos" panose="020B0004020202020204" pitchFamily="34" charset="0"/>
                <a:cs typeface="Aptos" panose="020B0004020202020204" pitchFamily="34" charset="0"/>
              </a:rPr>
              <a:t>Ehdottoman tarpeellinen, jotta sosiaalihuoltolain korostama varhaisen tuen saaminen toteutuu. </a:t>
            </a:r>
          </a:p>
          <a:p>
            <a:r>
              <a:rPr lang="fi-FI" sz="2000">
                <a:effectLst/>
                <a:latin typeface="Aptos" panose="020B0004020202020204" pitchFamily="34" charset="0"/>
                <a:ea typeface="Aptos" panose="020B0004020202020204" pitchFamily="34" charset="0"/>
                <a:cs typeface="Aptos" panose="020B0004020202020204" pitchFamily="34" charset="0"/>
              </a:rPr>
              <a:t>Asiakkaan osallisuus toteutuu mallia käyttämällä.</a:t>
            </a:r>
            <a:endParaRPr lang="fi-FI" sz="2000">
              <a:latin typeface="Aptos" panose="020B0004020202020204" pitchFamily="34" charset="0"/>
              <a:ea typeface="Aptos" panose="020B0004020202020204" pitchFamily="34" charset="0"/>
              <a:cs typeface="Aptos" panose="020B0004020202020204" pitchFamily="34" charset="0"/>
            </a:endParaRPr>
          </a:p>
          <a:p>
            <a:r>
              <a:rPr lang="fi-FI" sz="2000">
                <a:effectLst/>
                <a:latin typeface="Aptos" panose="020B0004020202020204" pitchFamily="34" charset="0"/>
                <a:ea typeface="Aptos" panose="020B0004020202020204" pitchFamily="34" charset="0"/>
                <a:cs typeface="Aptos" panose="020B0004020202020204" pitchFamily="34" charset="0"/>
              </a:rPr>
              <a:t>Matalampi kynnys tarjota asiakkaille </a:t>
            </a:r>
            <a:r>
              <a:rPr lang="fi-FI" sz="2000" err="1">
                <a:effectLst/>
                <a:latin typeface="Aptos" panose="020B0004020202020204" pitchFamily="34" charset="0"/>
                <a:ea typeface="Aptos" panose="020B0004020202020204" pitchFamily="34" charset="0"/>
                <a:cs typeface="Aptos" panose="020B0004020202020204" pitchFamily="34" charset="0"/>
              </a:rPr>
              <a:t>sos.palveluja</a:t>
            </a:r>
            <a:r>
              <a:rPr lang="fi-FI" sz="2000">
                <a:effectLst/>
                <a:latin typeface="Aptos" panose="020B0004020202020204" pitchFamily="34" charset="0"/>
                <a:ea typeface="Aptos" panose="020B0004020202020204" pitchFamily="34" charset="0"/>
                <a:cs typeface="Aptos" panose="020B0004020202020204" pitchFamily="34" charset="0"/>
              </a:rPr>
              <a:t>. asiakaslähtöisesti mietitään asiakkaan palvelun tarve</a:t>
            </a:r>
          </a:p>
          <a:p>
            <a:r>
              <a:rPr lang="fi-FI" sz="2000">
                <a:effectLst/>
                <a:latin typeface="Aptos" panose="020B0004020202020204" pitchFamily="34" charset="0"/>
                <a:ea typeface="Aptos" panose="020B0004020202020204" pitchFamily="34" charset="0"/>
                <a:cs typeface="Aptos" panose="020B0004020202020204" pitchFamily="34" charset="0"/>
              </a:rPr>
              <a:t>Työtekijä ja asiakas tietää jatkosuunnitelman</a:t>
            </a:r>
            <a:endParaRPr lang="fi-FI" sz="2000"/>
          </a:p>
        </p:txBody>
      </p:sp>
    </p:spTree>
    <p:extLst>
      <p:ext uri="{BB962C8B-B14F-4D97-AF65-F5344CB8AC3E}">
        <p14:creationId xmlns:p14="http://schemas.microsoft.com/office/powerpoint/2010/main" val="145236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9B0D38EC-F5C3-976E-63C7-AF029A9988E6}"/>
              </a:ext>
            </a:extLst>
          </p:cNvPr>
          <p:cNvSpPr>
            <a:spLocks noGrp="1"/>
          </p:cNvSpPr>
          <p:nvPr>
            <p:ph type="title"/>
          </p:nvPr>
        </p:nvSpPr>
        <p:spPr>
          <a:xfrm>
            <a:off x="686834" y="1153572"/>
            <a:ext cx="3200400" cy="4461163"/>
          </a:xfrm>
        </p:spPr>
        <p:txBody>
          <a:bodyPr>
            <a:normAutofit/>
          </a:bodyPr>
          <a:lstStyle/>
          <a:p>
            <a:r>
              <a:rPr lang="fi-FI">
                <a:solidFill>
                  <a:srgbClr val="FFFFFF"/>
                </a:solidFill>
              </a:rPr>
              <a:t>Mikä Messii</a:t>
            </a:r>
          </a:p>
        </p:txBody>
      </p:sp>
      <p:sp>
        <p:nvSpPr>
          <p:cNvPr id="23" name="Arc 2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isällön paikkamerkki 2">
            <a:extLst>
              <a:ext uri="{FF2B5EF4-FFF2-40B4-BE49-F238E27FC236}">
                <a16:creationId xmlns:a16="http://schemas.microsoft.com/office/drawing/2014/main" id="{59EBC414-C218-13FB-9724-A08394FDEA7A}"/>
              </a:ext>
            </a:extLst>
          </p:cNvPr>
          <p:cNvSpPr>
            <a:spLocks noGrp="1"/>
          </p:cNvSpPr>
          <p:nvPr>
            <p:ph idx="1"/>
          </p:nvPr>
        </p:nvSpPr>
        <p:spPr>
          <a:xfrm>
            <a:off x="4447308" y="591344"/>
            <a:ext cx="6906491" cy="5585619"/>
          </a:xfrm>
        </p:spPr>
        <p:txBody>
          <a:bodyPr anchor="ctr">
            <a:normAutofit/>
          </a:bodyPr>
          <a:lstStyle/>
          <a:p>
            <a:r>
              <a:rPr lang="fi-FI"/>
              <a:t>Palvelun tarkoituksena on ensisijaisesti tarjota sosiaalityön osaamista matalalla kynnyksellä asiakkaan toimintaympäristössä ammattilaisille sekä asiakkaalle</a:t>
            </a:r>
          </a:p>
          <a:p>
            <a:endParaRPr lang="fi-FI" dirty="0"/>
          </a:p>
        </p:txBody>
      </p:sp>
    </p:spTree>
    <p:extLst>
      <p:ext uri="{BB962C8B-B14F-4D97-AF65-F5344CB8AC3E}">
        <p14:creationId xmlns:p14="http://schemas.microsoft.com/office/powerpoint/2010/main" val="3811343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31CD2558-8791-76DF-A598-51DE54FC0053}"/>
              </a:ext>
            </a:extLst>
          </p:cNvPr>
          <p:cNvSpPr>
            <a:spLocks noGrp="1"/>
          </p:cNvSpPr>
          <p:nvPr>
            <p:ph type="title"/>
          </p:nvPr>
        </p:nvSpPr>
        <p:spPr>
          <a:xfrm>
            <a:off x="686834" y="1153572"/>
            <a:ext cx="3200400" cy="4461163"/>
          </a:xfrm>
        </p:spPr>
        <p:txBody>
          <a:bodyPr>
            <a:normAutofit/>
          </a:bodyPr>
          <a:lstStyle/>
          <a:p>
            <a:r>
              <a:rPr lang="fi-FI">
                <a:solidFill>
                  <a:srgbClr val="FFFFFF"/>
                </a:solidFill>
              </a:rPr>
              <a:t>Mikä Messii</a:t>
            </a:r>
          </a:p>
        </p:txBody>
      </p:sp>
      <p:sp>
        <p:nvSpPr>
          <p:cNvPr id="18"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isällön paikkamerkki 2">
            <a:extLst>
              <a:ext uri="{FF2B5EF4-FFF2-40B4-BE49-F238E27FC236}">
                <a16:creationId xmlns:a16="http://schemas.microsoft.com/office/drawing/2014/main" id="{22CBFB03-0510-69FD-55CA-3243E6DC1C03}"/>
              </a:ext>
            </a:extLst>
          </p:cNvPr>
          <p:cNvSpPr>
            <a:spLocks noGrp="1"/>
          </p:cNvSpPr>
          <p:nvPr>
            <p:ph idx="1"/>
          </p:nvPr>
        </p:nvSpPr>
        <p:spPr>
          <a:xfrm>
            <a:off x="4447308" y="591344"/>
            <a:ext cx="6906491" cy="5585619"/>
          </a:xfrm>
        </p:spPr>
        <p:txBody>
          <a:bodyPr anchor="ctr">
            <a:normAutofit/>
          </a:bodyPr>
          <a:lstStyle/>
          <a:p>
            <a:r>
              <a:rPr lang="fi-FI" sz="2400"/>
              <a:t>Jalkautuvan konsultaation työtapa</a:t>
            </a:r>
          </a:p>
          <a:p>
            <a:r>
              <a:rPr lang="fi-FI" sz="2400"/>
              <a:t>Yhteistyötahoja ovat koulut, varhaiskasvatus, perheneuvolat, neuvolat, nuorisoasemat, nuorisopsykiatria, kotipalvelu</a:t>
            </a:r>
          </a:p>
          <a:p>
            <a:r>
              <a:rPr lang="fi-FI" sz="2400"/>
              <a:t>Yhteistyötahot voivat kutsua PTA tiimistä työntekijää konsultaatioroolissa mukaan yhteiseen tapaamiseen perheen kanssa (ilman lastensuojeluilmoitusta tai yhteydenottoa), kun asiaa olisi hyvä arvioida monialaisesti yhdessä perheen kanssa.</a:t>
            </a:r>
          </a:p>
          <a:p>
            <a:r>
              <a:rPr lang="fi-FI" sz="2400"/>
              <a:t>Tavataan asiakkaita, joilla ei ole asiakkuutta sosiaalitoimessa.</a:t>
            </a:r>
          </a:p>
          <a:p>
            <a:r>
              <a:rPr lang="fi-FI" sz="2400"/>
              <a:t>Tapaamiset sovitaan aina perheen kanssa, ja perhe antaa tapaamisille suostumuksensa</a:t>
            </a:r>
          </a:p>
          <a:p>
            <a:endParaRPr lang="fi-FI" sz="2400"/>
          </a:p>
          <a:p>
            <a:endParaRPr lang="fi-FI" sz="2400"/>
          </a:p>
        </p:txBody>
      </p:sp>
    </p:spTree>
    <p:extLst>
      <p:ext uri="{BB962C8B-B14F-4D97-AF65-F5344CB8AC3E}">
        <p14:creationId xmlns:p14="http://schemas.microsoft.com/office/powerpoint/2010/main" val="164472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5537F001-F70C-9C64-CDF2-7622879C0497}"/>
              </a:ext>
            </a:extLst>
          </p:cNvPr>
          <p:cNvSpPr>
            <a:spLocks noGrp="1"/>
          </p:cNvSpPr>
          <p:nvPr>
            <p:ph type="title"/>
          </p:nvPr>
        </p:nvSpPr>
        <p:spPr>
          <a:xfrm>
            <a:off x="686834" y="1153572"/>
            <a:ext cx="3200400" cy="4461163"/>
          </a:xfrm>
        </p:spPr>
        <p:txBody>
          <a:bodyPr>
            <a:normAutofit/>
          </a:bodyPr>
          <a:lstStyle/>
          <a:p>
            <a:r>
              <a:rPr lang="fi-FI">
                <a:solidFill>
                  <a:srgbClr val="FFFFFF"/>
                </a:solidFill>
              </a:rPr>
              <a:t>Mikä Messii</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isällön paikkamerkki 2">
            <a:extLst>
              <a:ext uri="{FF2B5EF4-FFF2-40B4-BE49-F238E27FC236}">
                <a16:creationId xmlns:a16="http://schemas.microsoft.com/office/drawing/2014/main" id="{4FEC2355-DD32-3DA4-BE54-E957994C3173}"/>
              </a:ext>
            </a:extLst>
          </p:cNvPr>
          <p:cNvSpPr>
            <a:spLocks noGrp="1"/>
          </p:cNvSpPr>
          <p:nvPr>
            <p:ph idx="1"/>
          </p:nvPr>
        </p:nvSpPr>
        <p:spPr>
          <a:xfrm>
            <a:off x="4447308" y="591344"/>
            <a:ext cx="6906491" cy="5585619"/>
          </a:xfrm>
        </p:spPr>
        <p:txBody>
          <a:bodyPr anchor="ctr">
            <a:normAutofit fontScale="92500" lnSpcReduction="10000"/>
          </a:bodyPr>
          <a:lstStyle/>
          <a:p>
            <a:r>
              <a:rPr lang="fi-FI" dirty="0"/>
              <a:t>Tapaamisilla perheen tilannetta pohditaan yhdessä perheen ja ammattilaisten kesken. Tapaamisilla tarjotaan uutta ammatillista näkökulmaa perheen tilanteeseen, palveluohjausta ja vuorovaikutuksellista peilauspintaa sekä perheelle että ammattilaiselle. </a:t>
            </a:r>
          </a:p>
          <a:p>
            <a:r>
              <a:rPr lang="fi-FI" dirty="0"/>
              <a:t>Jos perheen tilanteesta on tarvetta aloittaa PTA, jatkaa mukana tapaamisella ollut työntekijä sen tekemistä</a:t>
            </a:r>
          </a:p>
          <a:p>
            <a:r>
              <a:rPr lang="fi-FI" dirty="0"/>
              <a:t>Tapaamisista kirjataan lyhyt kirjaus asiakastietojärjestelmään otsikolla Neuvonta ja ohjaus</a:t>
            </a:r>
          </a:p>
          <a:p>
            <a:r>
              <a:rPr lang="fi-FI" dirty="0"/>
              <a:t>Työntekijät varaavat kalentereihin aikaa työskentelylle (2-3 päivää viikossa), kyetään nopeasti vastaamaan tarpeeseen</a:t>
            </a:r>
          </a:p>
          <a:p>
            <a:endParaRPr lang="fi-FI" dirty="0"/>
          </a:p>
        </p:txBody>
      </p:sp>
    </p:spTree>
    <p:extLst>
      <p:ext uri="{BB962C8B-B14F-4D97-AF65-F5344CB8AC3E}">
        <p14:creationId xmlns:p14="http://schemas.microsoft.com/office/powerpoint/2010/main" val="4056008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988FB4CC-2651-CA91-3A62-24C512E734E4}"/>
              </a:ext>
            </a:extLst>
          </p:cNvPr>
          <p:cNvSpPr>
            <a:spLocks noGrp="1"/>
          </p:cNvSpPr>
          <p:nvPr>
            <p:ph type="title"/>
          </p:nvPr>
        </p:nvSpPr>
        <p:spPr>
          <a:xfrm>
            <a:off x="686834" y="1153572"/>
            <a:ext cx="3200400" cy="4461163"/>
          </a:xfrm>
        </p:spPr>
        <p:txBody>
          <a:bodyPr>
            <a:normAutofit/>
          </a:bodyPr>
          <a:lstStyle/>
          <a:p>
            <a:r>
              <a:rPr lang="fi-FI">
                <a:solidFill>
                  <a:srgbClr val="FFFFFF"/>
                </a:solidFill>
              </a:rPr>
              <a:t>Miksi Messii</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isällön paikkamerkki 2">
            <a:extLst>
              <a:ext uri="{FF2B5EF4-FFF2-40B4-BE49-F238E27FC236}">
                <a16:creationId xmlns:a16="http://schemas.microsoft.com/office/drawing/2014/main" id="{AF350664-A01A-F40C-FB38-5658BF68D6C4}"/>
              </a:ext>
            </a:extLst>
          </p:cNvPr>
          <p:cNvSpPr>
            <a:spLocks noGrp="1"/>
          </p:cNvSpPr>
          <p:nvPr>
            <p:ph idx="1"/>
          </p:nvPr>
        </p:nvSpPr>
        <p:spPr>
          <a:xfrm>
            <a:off x="4447308" y="591344"/>
            <a:ext cx="6906491" cy="5585619"/>
          </a:xfrm>
        </p:spPr>
        <p:txBody>
          <a:bodyPr anchor="ctr">
            <a:normAutofit/>
          </a:bodyPr>
          <a:lstStyle/>
          <a:p>
            <a:r>
              <a:rPr lang="fi-FI" sz="2400"/>
              <a:t>Halu luoda uudenlaista yhteistyötä ja toimintakulttuuria lapsiperheiden asioissa lastensuojeluilmoituksiin ja yhteydenottoihin perustuvan </a:t>
            </a:r>
            <a:r>
              <a:rPr lang="fi-FI" sz="2400" err="1"/>
              <a:t>toimintakultuurin</a:t>
            </a:r>
            <a:r>
              <a:rPr lang="fi-FI" sz="2400"/>
              <a:t> rinnalle</a:t>
            </a:r>
          </a:p>
          <a:p>
            <a:r>
              <a:rPr lang="fi-FI" sz="2400"/>
              <a:t> Halu sujuvoittaa lapsiperheiden palveluprosessia</a:t>
            </a:r>
          </a:p>
          <a:p>
            <a:r>
              <a:rPr lang="fi-FI" sz="2400"/>
              <a:t>Halu luoda lapsiperheiden palveluprosessista enemmän asiakkaiden tarpeista muodostuva kokonaisuus</a:t>
            </a:r>
          </a:p>
          <a:p>
            <a:r>
              <a:rPr lang="fi-FI" sz="2400"/>
              <a:t>Halu ymmärtää perheiden tilanteita yhdessä heidän tilanteitaan jo jollain tasolla tuntevien toimijoiden sekä perheiden itsensä kanssa</a:t>
            </a:r>
          </a:p>
          <a:p>
            <a:r>
              <a:rPr lang="fi-FI" sz="2400"/>
              <a:t>Tyytymättömyys nykyiseen toimintakulttuuriin lapsiperheiden palveluprosessin osalta</a:t>
            </a:r>
          </a:p>
        </p:txBody>
      </p:sp>
    </p:spTree>
    <p:extLst>
      <p:ext uri="{BB962C8B-B14F-4D97-AF65-F5344CB8AC3E}">
        <p14:creationId xmlns:p14="http://schemas.microsoft.com/office/powerpoint/2010/main" val="2945934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3B113A9F-F07C-751D-78DB-7D8DD1770D8D}"/>
              </a:ext>
            </a:extLst>
          </p:cNvPr>
          <p:cNvSpPr>
            <a:spLocks noGrp="1"/>
          </p:cNvSpPr>
          <p:nvPr>
            <p:ph type="title"/>
          </p:nvPr>
        </p:nvSpPr>
        <p:spPr>
          <a:xfrm>
            <a:off x="686834" y="1153572"/>
            <a:ext cx="3200400" cy="4461163"/>
          </a:xfrm>
        </p:spPr>
        <p:txBody>
          <a:bodyPr>
            <a:normAutofit/>
          </a:bodyPr>
          <a:lstStyle/>
          <a:p>
            <a:r>
              <a:rPr lang="fi-FI">
                <a:solidFill>
                  <a:srgbClr val="FFFFFF"/>
                </a:solidFill>
              </a:rPr>
              <a:t>Mitä on ollut tavoitteena</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isällön paikkamerkki 2">
            <a:extLst>
              <a:ext uri="{FF2B5EF4-FFF2-40B4-BE49-F238E27FC236}">
                <a16:creationId xmlns:a16="http://schemas.microsoft.com/office/drawing/2014/main" id="{320F810E-AA35-B7CE-E2A4-B2C91245DFC2}"/>
              </a:ext>
            </a:extLst>
          </p:cNvPr>
          <p:cNvSpPr>
            <a:spLocks noGrp="1"/>
          </p:cNvSpPr>
          <p:nvPr>
            <p:ph idx="1"/>
          </p:nvPr>
        </p:nvSpPr>
        <p:spPr>
          <a:xfrm>
            <a:off x="4447308" y="591344"/>
            <a:ext cx="6906491" cy="5585619"/>
          </a:xfrm>
        </p:spPr>
        <p:txBody>
          <a:bodyPr anchor="ctr">
            <a:normAutofit/>
          </a:bodyPr>
          <a:lstStyle/>
          <a:p>
            <a:r>
              <a:rPr lang="fi-FI" dirty="0"/>
              <a:t>Tarjota asiakkaalle ketterästi matalalla kynnyksellä sosiaalityön osaamista asiakkaan arjen ympäristöön</a:t>
            </a:r>
          </a:p>
          <a:p>
            <a:r>
              <a:rPr lang="fi-FI" dirty="0"/>
              <a:t>Tavoittaa asiakkaat palvelutarpeen varhaisessa vaiheessa</a:t>
            </a:r>
          </a:p>
          <a:p>
            <a:r>
              <a:rPr lang="fi-FI" dirty="0"/>
              <a:t>Palvelu ja osaaminen viedään sinne missä asiakas jo toimii </a:t>
            </a:r>
          </a:p>
          <a:p>
            <a:r>
              <a:rPr lang="fi-FI" dirty="0"/>
              <a:t>Sujuvoittaa lapsiperheiden palveluprosessia</a:t>
            </a:r>
          </a:p>
          <a:p>
            <a:r>
              <a:rPr lang="fi-FI" dirty="0"/>
              <a:t>Tavoitteena on lisätä asiakkaan osallisuutta ja yhteistyötä perheen arjessa toimivien tahojen kanssa</a:t>
            </a:r>
          </a:p>
          <a:p>
            <a:endParaRPr lang="fi-FI" dirty="0"/>
          </a:p>
        </p:txBody>
      </p:sp>
    </p:spTree>
    <p:extLst>
      <p:ext uri="{BB962C8B-B14F-4D97-AF65-F5344CB8AC3E}">
        <p14:creationId xmlns:p14="http://schemas.microsoft.com/office/powerpoint/2010/main" val="3263714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52AA4CFD-7BAF-0FF0-88E5-6CE29C6BE570}"/>
              </a:ext>
            </a:extLst>
          </p:cNvPr>
          <p:cNvSpPr>
            <a:spLocks noGrp="1"/>
          </p:cNvSpPr>
          <p:nvPr>
            <p:ph type="title"/>
          </p:nvPr>
        </p:nvSpPr>
        <p:spPr>
          <a:xfrm>
            <a:off x="686834" y="1153572"/>
            <a:ext cx="3200400" cy="4461163"/>
          </a:xfrm>
        </p:spPr>
        <p:txBody>
          <a:bodyPr>
            <a:normAutofit/>
          </a:bodyPr>
          <a:lstStyle/>
          <a:p>
            <a:r>
              <a:rPr lang="fi-FI">
                <a:solidFill>
                  <a:srgbClr val="FFFFFF"/>
                </a:solidFill>
              </a:rPr>
              <a:t>Mitä on ollut tavoitteena</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isällön paikkamerkki 2">
            <a:extLst>
              <a:ext uri="{FF2B5EF4-FFF2-40B4-BE49-F238E27FC236}">
                <a16:creationId xmlns:a16="http://schemas.microsoft.com/office/drawing/2014/main" id="{24BDE282-6647-42BE-FE70-2179B3193232}"/>
              </a:ext>
            </a:extLst>
          </p:cNvPr>
          <p:cNvSpPr>
            <a:spLocks noGrp="1"/>
          </p:cNvSpPr>
          <p:nvPr>
            <p:ph idx="1"/>
          </p:nvPr>
        </p:nvSpPr>
        <p:spPr>
          <a:xfrm>
            <a:off x="4447308" y="591344"/>
            <a:ext cx="6906491" cy="5585619"/>
          </a:xfrm>
        </p:spPr>
        <p:txBody>
          <a:bodyPr anchor="ctr">
            <a:normAutofit fontScale="92500" lnSpcReduction="10000"/>
          </a:bodyPr>
          <a:lstStyle/>
          <a:p>
            <a:r>
              <a:rPr lang="fi-FI" dirty="0"/>
              <a:t>Tavoitteena lisätä yhteistyötä ja yhdessä tekemistä yhteistyötahojen ja lapsiperheiden palveluiden rajapinnalla</a:t>
            </a:r>
          </a:p>
          <a:p>
            <a:r>
              <a:rPr lang="fi-FI" dirty="0"/>
              <a:t>Tavoitteena tavata asiakkaita mahdollisimman paljon yhdessä yhteistyötahojen ja lapsiperheiden palveluiden kesken asiakkaalle tutussa ympäristössä</a:t>
            </a:r>
          </a:p>
          <a:p>
            <a:r>
              <a:rPr lang="fi-FI" dirty="0"/>
              <a:t>Taittaa lastensuojeluilmoitusten määrän kasvu</a:t>
            </a:r>
          </a:p>
          <a:p>
            <a:r>
              <a:rPr lang="fi-FI" dirty="0"/>
              <a:t>Madaltaa </a:t>
            </a:r>
            <a:r>
              <a:rPr lang="fi-FI" dirty="0" err="1"/>
              <a:t>puheeksiottamisen</a:t>
            </a:r>
            <a:r>
              <a:rPr lang="fi-FI" dirty="0"/>
              <a:t> kynnystä</a:t>
            </a:r>
            <a:endParaRPr lang="en-US" dirty="0"/>
          </a:p>
          <a:p>
            <a:r>
              <a:rPr lang="fi-FI" dirty="0"/>
              <a:t>Tavoitteena on löytää keinoja päästä tukemaan perheitä aikaisemmassa vaiheessa ja tehdä ennaltaehkäisevää työtä oikea-aikaisemmin ja sujuvammin</a:t>
            </a:r>
            <a:endParaRPr lang="en-US" dirty="0"/>
          </a:p>
          <a:p>
            <a:endParaRPr lang="en-US" dirty="0"/>
          </a:p>
          <a:p>
            <a:endParaRPr lang="fi-FI" dirty="0"/>
          </a:p>
        </p:txBody>
      </p:sp>
    </p:spTree>
    <p:extLst>
      <p:ext uri="{BB962C8B-B14F-4D97-AF65-F5344CB8AC3E}">
        <p14:creationId xmlns:p14="http://schemas.microsoft.com/office/powerpoint/2010/main" val="3246373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73057916-5B73-1744-2E18-62EB346B95DC}"/>
              </a:ext>
            </a:extLst>
          </p:cNvPr>
          <p:cNvSpPr>
            <a:spLocks noGrp="1"/>
          </p:cNvSpPr>
          <p:nvPr>
            <p:ph type="title"/>
          </p:nvPr>
        </p:nvSpPr>
        <p:spPr>
          <a:xfrm>
            <a:off x="686834" y="591344"/>
            <a:ext cx="3200400" cy="5585619"/>
          </a:xfrm>
        </p:spPr>
        <p:txBody>
          <a:bodyPr>
            <a:normAutofit/>
          </a:bodyPr>
          <a:lstStyle/>
          <a:p>
            <a:r>
              <a:rPr lang="fi-FI">
                <a:solidFill>
                  <a:srgbClr val="FFFFFF"/>
                </a:solidFill>
              </a:rPr>
              <a:t>Millä tulokulmalla Messii</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isällön paikkamerkki 2">
            <a:extLst>
              <a:ext uri="{FF2B5EF4-FFF2-40B4-BE49-F238E27FC236}">
                <a16:creationId xmlns:a16="http://schemas.microsoft.com/office/drawing/2014/main" id="{9BAC5B15-78E9-3B58-77F0-C781F88AA98C}"/>
              </a:ext>
            </a:extLst>
          </p:cNvPr>
          <p:cNvSpPr>
            <a:spLocks noGrp="1"/>
          </p:cNvSpPr>
          <p:nvPr>
            <p:ph idx="1"/>
          </p:nvPr>
        </p:nvSpPr>
        <p:spPr>
          <a:xfrm>
            <a:off x="4447308" y="591344"/>
            <a:ext cx="6906491" cy="5585619"/>
          </a:xfrm>
        </p:spPr>
        <p:txBody>
          <a:bodyPr anchor="ctr">
            <a:normAutofit/>
          </a:bodyPr>
          <a:lstStyle/>
          <a:p>
            <a:r>
              <a:rPr lang="fi-FI" dirty="0"/>
              <a:t>Keskeisenä ajatuksena yhteisen ymmärryksen rakentaminen perheen tilanteesta</a:t>
            </a:r>
          </a:p>
          <a:p>
            <a:r>
              <a:rPr lang="fi-FI" dirty="0"/>
              <a:t>Vähillä ennakkotiedoilla (nimi) –tilaa yhteisen ymmärryksen rakentumiselle</a:t>
            </a:r>
          </a:p>
          <a:p>
            <a:r>
              <a:rPr lang="fi-FI" dirty="0"/>
              <a:t>Dialogisuus</a:t>
            </a:r>
          </a:p>
          <a:p>
            <a:r>
              <a:rPr lang="fi-FI" dirty="0"/>
              <a:t>Mennään asiantuntijoina mukaan vuoropuheluun luomaan yhteistä ymmärrystä todellisuudesta—ei mennä ulkopuolelta ratkaisemaan tai määrittelemään</a:t>
            </a:r>
          </a:p>
        </p:txBody>
      </p:sp>
    </p:spTree>
    <p:extLst>
      <p:ext uri="{BB962C8B-B14F-4D97-AF65-F5344CB8AC3E}">
        <p14:creationId xmlns:p14="http://schemas.microsoft.com/office/powerpoint/2010/main" val="3400200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8FA5E141-B989-EB64-9D3C-D1913406129F}"/>
              </a:ext>
            </a:extLst>
          </p:cNvPr>
          <p:cNvSpPr>
            <a:spLocks noGrp="1"/>
          </p:cNvSpPr>
          <p:nvPr>
            <p:ph type="title"/>
          </p:nvPr>
        </p:nvSpPr>
        <p:spPr>
          <a:xfrm>
            <a:off x="686834" y="591344"/>
            <a:ext cx="3200400" cy="5585619"/>
          </a:xfrm>
        </p:spPr>
        <p:txBody>
          <a:bodyPr>
            <a:normAutofit/>
          </a:bodyPr>
          <a:lstStyle/>
          <a:p>
            <a:r>
              <a:rPr lang="fi-FI">
                <a:solidFill>
                  <a:srgbClr val="FFFFFF"/>
                </a:solidFill>
              </a:rPr>
              <a:t>Millä tulokulmalla Messii</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isällön paikkamerkki 2">
            <a:extLst>
              <a:ext uri="{FF2B5EF4-FFF2-40B4-BE49-F238E27FC236}">
                <a16:creationId xmlns:a16="http://schemas.microsoft.com/office/drawing/2014/main" id="{C3EA7815-8060-1C97-2588-7CD0FEF60D96}"/>
              </a:ext>
            </a:extLst>
          </p:cNvPr>
          <p:cNvSpPr>
            <a:spLocks noGrp="1"/>
          </p:cNvSpPr>
          <p:nvPr>
            <p:ph idx="1"/>
          </p:nvPr>
        </p:nvSpPr>
        <p:spPr>
          <a:xfrm>
            <a:off x="4447308" y="591344"/>
            <a:ext cx="6906491" cy="5585619"/>
          </a:xfrm>
        </p:spPr>
        <p:txBody>
          <a:bodyPr anchor="ctr">
            <a:normAutofit/>
          </a:bodyPr>
          <a:lstStyle/>
          <a:p>
            <a:r>
              <a:rPr lang="fi-FI" sz="2600"/>
              <a:t>Ei välttämättä kerralla valmista—yhteinen arvio jatkosta—ei haeta väkisin ratkaisua vaan luodaan tiloja ymmärtää yhdessä</a:t>
            </a:r>
          </a:p>
          <a:p>
            <a:r>
              <a:rPr lang="fi-FI" sz="2600"/>
              <a:t>Perheen osallisuus ja itsemääräämisoikeus</a:t>
            </a:r>
          </a:p>
          <a:p>
            <a:r>
              <a:rPr lang="fi-FI" sz="2600"/>
              <a:t>Tullaan tutuiksi ja ymmärrettäviksi—luodaan edellytyksiä yhteistyön jatkumiselle niin perheiden kuin yhteistyötahojen suuntaan</a:t>
            </a:r>
          </a:p>
          <a:p>
            <a:r>
              <a:rPr lang="fi-FI" sz="2600"/>
              <a:t>Kannustetaan yhteydenpitoon matalalla kynnyksellä</a:t>
            </a:r>
          </a:p>
          <a:p>
            <a:r>
              <a:rPr lang="fi-FI" sz="2600"/>
              <a:t>Muovataan lapsiperheiden palveluiden identiteettiä</a:t>
            </a:r>
          </a:p>
          <a:p>
            <a:endParaRPr lang="fi-FI" sz="2600"/>
          </a:p>
        </p:txBody>
      </p:sp>
    </p:spTree>
    <p:extLst>
      <p:ext uri="{BB962C8B-B14F-4D97-AF65-F5344CB8AC3E}">
        <p14:creationId xmlns:p14="http://schemas.microsoft.com/office/powerpoint/2010/main" val="891687499"/>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7462</TotalTime>
  <Words>823</Words>
  <Application>Microsoft Office PowerPoint</Application>
  <PresentationFormat>Laajakuva</PresentationFormat>
  <Paragraphs>81</Paragraphs>
  <Slides>16</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16</vt:i4>
      </vt:variant>
    </vt:vector>
  </HeadingPairs>
  <TitlesOfParts>
    <vt:vector size="21" baseType="lpstr">
      <vt:lpstr>Aptos</vt:lpstr>
      <vt:lpstr>Aptos Display</vt:lpstr>
      <vt:lpstr>Arial</vt:lpstr>
      <vt:lpstr>Calibri</vt:lpstr>
      <vt:lpstr>Office-teema</vt:lpstr>
      <vt:lpstr>Jalkautuvan konsultaation Messii toimintamallin esittely, RRP2 hanke</vt:lpstr>
      <vt:lpstr>Mikä Messii</vt:lpstr>
      <vt:lpstr>Mikä Messii</vt:lpstr>
      <vt:lpstr>Mikä Messii</vt:lpstr>
      <vt:lpstr>Miksi Messii</vt:lpstr>
      <vt:lpstr>Mitä on ollut tavoitteena</vt:lpstr>
      <vt:lpstr>Mitä on ollut tavoitteena</vt:lpstr>
      <vt:lpstr>Millä tulokulmalla Messii</vt:lpstr>
      <vt:lpstr>Millä tulokulmalla Messii</vt:lpstr>
      <vt:lpstr>Mitä on saatu aikaan</vt:lpstr>
      <vt:lpstr>Mitä on saatu aikaan</vt:lpstr>
      <vt:lpstr>Mitä on saatu aikaan</vt:lpstr>
      <vt:lpstr>Mitä on saatu aikaan</vt:lpstr>
      <vt:lpstr>Palautteet Puimalan perusteella</vt:lpstr>
      <vt:lpstr>Palautteet Puimalan perusteella</vt:lpstr>
      <vt:lpstr>Palautteet Puimalan perusteella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Jalkautuvan konsultaation Messii toimintamallin esittely</dc:title>
  <dc:creator>Rytkö Jaakko</dc:creator>
  <cp:lastModifiedBy>Rytkö Jaakko</cp:lastModifiedBy>
  <cp:revision>18</cp:revision>
  <dcterms:created xsi:type="dcterms:W3CDTF">2024-05-10T06:27:07Z</dcterms:created>
  <dcterms:modified xsi:type="dcterms:W3CDTF">2024-10-01T05:36:10Z</dcterms:modified>
</cp:coreProperties>
</file>