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AA8"/>
    <a:srgbClr val="FF6900"/>
    <a:srgbClr val="FBF8F4"/>
    <a:srgbClr val="FF6913"/>
    <a:srgbClr val="9A2323"/>
    <a:srgbClr val="0C2340"/>
    <a:srgbClr val="FBD872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1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647484-30E3-7992-1764-1DE892A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9E2B35-8AEC-56C1-65A5-86D1E7F4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647484-30E3-7992-1764-1DE892A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9E2B35-8AEC-56C1-65A5-86D1E7F4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CE1468D-E182-F704-2FA9-4E6ED14BEE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272" y="1115563"/>
            <a:ext cx="706624" cy="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E802B9-D2A1-E860-C066-1CB6D9CF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69CA9D-1F7C-7998-32A4-8F21EBE0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4172C5-9113-D087-FDFC-2C7F330E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3494F-8068-233E-D6EE-45C3EFE8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CEC58-C87E-3696-A12A-9A8E162B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CEC58-C87E-3696-A12A-9A8E162B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4CDCE293-1B81-1E4A-8A2A-2435845A2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1" y="1013846"/>
            <a:ext cx="706624" cy="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303075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303075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649781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649781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453228-5D5A-1CD2-F3BD-68E4DB45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25646"/>
            <a:ext cx="5160942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C3D2B8-1AC2-DD34-6F5F-8F966C0C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6B92B3C4-5B4F-0639-BF2A-767E5E97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3B613B-BDCA-B664-C22E-C3CC4C1A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1DEACC51-DA73-00E0-2983-4DC91597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70DC37-4267-1ED3-89D6-099C5C44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3E90320C-07E1-94B3-A021-728386BD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9E023B-F467-6010-1D57-F924B99B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814B2389-0558-89D9-E2ED-288E6648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2BB645-1868-F47B-55E9-876ED472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84119F50-3780-E4AF-4D85-1E8EE8D8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CB9705-88F8-22BC-2A30-DAC404EF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5BEAC703-FB85-581A-1C8A-BC0A4AF6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670AFD-066B-F377-FAD6-DA4B4641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117124"/>
            <a:ext cx="5160942" cy="405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008B3D4F-1DCD-AF5C-9632-36186746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29B0FDE4-E7FA-F0D3-8712-1AFB86B49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55" y="5155969"/>
            <a:ext cx="706624" cy="75462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3A8A6E-3D1B-767E-154E-6C289A2ABB2E}"/>
              </a:ext>
            </a:extLst>
          </p:cNvPr>
          <p:cNvSpPr txBox="1"/>
          <p:nvPr userDrawn="1"/>
        </p:nvSpPr>
        <p:spPr>
          <a:xfrm>
            <a:off x="4264000" y="5364006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CD2935C-9117-C28D-7405-A457A5E05A4D}"/>
              </a:ext>
            </a:extLst>
          </p:cNvPr>
          <p:cNvCxnSpPr>
            <a:cxnSpLocks/>
          </p:cNvCxnSpPr>
          <p:nvPr userDrawn="1"/>
        </p:nvCxnSpPr>
        <p:spPr>
          <a:xfrm>
            <a:off x="2986081" y="5277225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722CD84B-BCB2-D06D-EC6C-D327430A5FDE}"/>
              </a:ext>
            </a:extLst>
          </p:cNvPr>
          <p:cNvCxnSpPr>
            <a:cxnSpLocks/>
          </p:cNvCxnSpPr>
          <p:nvPr userDrawn="1"/>
        </p:nvCxnSpPr>
        <p:spPr>
          <a:xfrm>
            <a:off x="4110990" y="5277225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0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3" name="Kuva 2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396813E-36DF-51E3-66A3-09575A0EF3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1" y="514396"/>
            <a:ext cx="706624" cy="75462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DA437ED-9120-0A25-FEC1-A79A3D3603AA}"/>
              </a:ext>
            </a:extLst>
          </p:cNvPr>
          <p:cNvSpPr txBox="1"/>
          <p:nvPr userDrawn="1"/>
        </p:nvSpPr>
        <p:spPr>
          <a:xfrm>
            <a:off x="1574406" y="722433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1DD16C7-58D8-C323-C820-9239B50E5E9E}"/>
              </a:ext>
            </a:extLst>
          </p:cNvPr>
          <p:cNvCxnSpPr>
            <a:cxnSpLocks/>
          </p:cNvCxnSpPr>
          <p:nvPr userDrawn="1"/>
        </p:nvCxnSpPr>
        <p:spPr>
          <a:xfrm>
            <a:off x="1421396" y="635652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11" name="Kuva 10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212C09C8-55F4-675A-AFFA-8CD32B256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1" y="514396"/>
            <a:ext cx="706624" cy="75462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80C5675-DF35-D97C-5D5C-BB3FDB205F3E}"/>
              </a:ext>
            </a:extLst>
          </p:cNvPr>
          <p:cNvSpPr txBox="1"/>
          <p:nvPr userDrawn="1"/>
        </p:nvSpPr>
        <p:spPr>
          <a:xfrm>
            <a:off x="1574406" y="722433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36EC4DE-7EF9-2852-B109-841189BA560E}"/>
              </a:ext>
            </a:extLst>
          </p:cNvPr>
          <p:cNvCxnSpPr>
            <a:cxnSpLocks/>
          </p:cNvCxnSpPr>
          <p:nvPr userDrawn="1"/>
        </p:nvCxnSpPr>
        <p:spPr>
          <a:xfrm>
            <a:off x="1421396" y="635652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57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25646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662911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b="1" dirty="0">
                <a:solidFill>
                  <a:schemeClr val="tx2"/>
                </a:solidFill>
              </a:rPr>
              <a:t>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662911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b="1" dirty="0">
                <a:solidFill>
                  <a:schemeClr val="tx2"/>
                </a:solidFill>
              </a:rPr>
              <a:t>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Lisää kuva napsauttamalla kuvaketta</a:t>
            </a:r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5" name="Kuva 4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9C2E8F4-AF60-49FE-A94A-FBCD13B614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17" y="367727"/>
            <a:ext cx="706624" cy="75462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51EBA5-A48C-8015-9110-13FEB11000C1}"/>
              </a:ext>
            </a:extLst>
          </p:cNvPr>
          <p:cNvSpPr txBox="1"/>
          <p:nvPr userDrawn="1"/>
        </p:nvSpPr>
        <p:spPr>
          <a:xfrm>
            <a:off x="8243562" y="575764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11DB697-C5DE-9DCC-95FB-941FE4CC9328}"/>
              </a:ext>
            </a:extLst>
          </p:cNvPr>
          <p:cNvCxnSpPr>
            <a:cxnSpLocks/>
          </p:cNvCxnSpPr>
          <p:nvPr userDrawn="1"/>
        </p:nvCxnSpPr>
        <p:spPr>
          <a:xfrm>
            <a:off x="8090552" y="488983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80D12D6-214D-BC1F-448F-01819EF7158B}"/>
              </a:ext>
            </a:extLst>
          </p:cNvPr>
          <p:cNvCxnSpPr>
            <a:cxnSpLocks/>
          </p:cNvCxnSpPr>
          <p:nvPr userDrawn="1"/>
        </p:nvCxnSpPr>
        <p:spPr>
          <a:xfrm>
            <a:off x="9694065" y="488983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1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0" y="54903"/>
            <a:ext cx="2514998" cy="1612761"/>
          </a:xfrm>
          <a:prstGeom prst="rect">
            <a:avLst/>
          </a:prstGeom>
        </p:spPr>
      </p:pic>
      <p:pic>
        <p:nvPicPr>
          <p:cNvPr id="7" name="Kuva 6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5CDCD86-9B84-42F0-5954-952897E508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76" y="320821"/>
            <a:ext cx="1012162" cy="108092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41180CA-7684-91FE-0944-C464F454899A}"/>
              </a:ext>
            </a:extLst>
          </p:cNvPr>
          <p:cNvSpPr txBox="1"/>
          <p:nvPr userDrawn="1"/>
        </p:nvSpPr>
        <p:spPr>
          <a:xfrm>
            <a:off x="6400801" y="648082"/>
            <a:ext cx="367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400" b="1" dirty="0">
                <a:solidFill>
                  <a:schemeClr val="tx2"/>
                </a:solidFill>
              </a:rPr>
              <a:t>Pelastustoimi</a:t>
            </a:r>
          </a:p>
        </p:txBody>
      </p:sp>
    </p:spTree>
    <p:extLst>
      <p:ext uri="{BB962C8B-B14F-4D97-AF65-F5344CB8AC3E}">
        <p14:creationId xmlns:p14="http://schemas.microsoft.com/office/powerpoint/2010/main" val="30933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6EDEF4-AC24-0727-D281-66167D29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ED63D1-AC93-2706-EE2A-CAA73C4A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EB99FE-093C-D5C4-06D6-EFA9A626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A67E82-B6E4-1CE7-F5E8-650F336E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91" r:id="rId6"/>
    <p:sldLayoutId id="2147483650" r:id="rId7"/>
    <p:sldLayoutId id="2147483662" r:id="rId8"/>
    <p:sldLayoutId id="2147483671" r:id="rId9"/>
    <p:sldLayoutId id="2147483676" r:id="rId10"/>
    <p:sldLayoutId id="2147483692" r:id="rId11"/>
    <p:sldLayoutId id="2147483677" r:id="rId12"/>
    <p:sldLayoutId id="2147483689" r:id="rId13"/>
    <p:sldLayoutId id="2147483664" r:id="rId14"/>
    <p:sldLayoutId id="2147483697" r:id="rId15"/>
    <p:sldLayoutId id="2147483665" r:id="rId16"/>
    <p:sldLayoutId id="2147483666" r:id="rId17"/>
    <p:sldLayoutId id="2147483668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90" r:id="rId26"/>
    <p:sldLayoutId id="2147483693" r:id="rId27"/>
    <p:sldLayoutId id="2147483669" r:id="rId28"/>
    <p:sldLayoutId id="2147483694" r:id="rId29"/>
    <p:sldLayoutId id="2147483672" r:id="rId30"/>
    <p:sldLayoutId id="2147483673" r:id="rId31"/>
    <p:sldLayoutId id="2147483674" r:id="rId32"/>
    <p:sldLayoutId id="2147483695" r:id="rId33"/>
    <p:sldLayoutId id="2147483675" r:id="rId34"/>
    <p:sldLayoutId id="2147483663" r:id="rId35"/>
    <p:sldLayoutId id="2147483654" r:id="rId36"/>
    <p:sldLayoutId id="2147483655" r:id="rId37"/>
    <p:sldLayoutId id="2147483670" r:id="rId38"/>
    <p:sldLayoutId id="2147483696" r:id="rId3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76470" y="578303"/>
            <a:ext cx="5160942" cy="749566"/>
          </a:xfrm>
        </p:spPr>
        <p:txBody>
          <a:bodyPr/>
          <a:lstStyle/>
          <a:p>
            <a:r>
              <a:rPr lang="fi-FI" sz="2400" dirty="0"/>
              <a:t>PIHLAJATUVAN MIINANRAIVAAJAT –</a:t>
            </a:r>
            <a:r>
              <a:rPr lang="fi-FI" sz="2400" dirty="0">
                <a:solidFill>
                  <a:srgbClr val="ECBAA8"/>
                </a:solidFill>
              </a:rPr>
              <a:t>tavoitteena</a:t>
            </a:r>
            <a:r>
              <a:rPr lang="fi-FI" sz="2400" dirty="0"/>
              <a:t> </a:t>
            </a:r>
            <a:r>
              <a:rPr lang="fi-FI" sz="2400" dirty="0">
                <a:solidFill>
                  <a:srgbClr val="ECBAA8"/>
                </a:solidFill>
              </a:rPr>
              <a:t>työrauha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98783" y="1224501"/>
            <a:ext cx="5597717" cy="5390984"/>
          </a:xfrm>
        </p:spPr>
        <p:txBody>
          <a:bodyPr/>
          <a:lstStyle/>
          <a:p>
            <a:pPr marL="0" indent="0">
              <a:buNone/>
            </a:pPr>
            <a:r>
              <a:rPr lang="fi-FI" sz="1200" dirty="0"/>
              <a:t>Työyhteisössä  sosiaalista toimimattomuutta, psykososiaalisia kuormitustekijöitä, kunnioituksen puutetta sekä epäasiallista kohtelua </a:t>
            </a:r>
            <a:r>
              <a:rPr lang="fi-FI" sz="12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sz="1100" b="1" dirty="0">
                <a:solidFill>
                  <a:srgbClr val="ECBAA8"/>
                </a:solidFill>
                <a:sym typeface="Wingdings" panose="05000000000000000000" pitchFamily="2" charset="2"/>
              </a:rPr>
              <a:t>ONGELMA</a:t>
            </a:r>
            <a:endParaRPr lang="fi-FI" sz="1100" dirty="0">
              <a:solidFill>
                <a:srgbClr val="ECBAA8"/>
              </a:solidFill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olidFill>
                  <a:schemeClr val="tx1"/>
                </a:solidFill>
                <a:sym typeface="Wingdings" panose="05000000000000000000" pitchFamily="2" charset="2"/>
              </a:rPr>
              <a:t>Työrauhan puuttuminen</a:t>
            </a:r>
          </a:p>
          <a:p>
            <a:pPr marL="0" indent="0">
              <a:buNone/>
            </a:pPr>
            <a:r>
              <a:rPr lang="fi-FI" sz="1100" b="1" dirty="0">
                <a:solidFill>
                  <a:srgbClr val="ECBAA8"/>
                </a:solidFill>
                <a:sym typeface="Wingdings" panose="05000000000000000000" pitchFamily="2" charset="2"/>
              </a:rPr>
              <a:t>JUURISYYT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ym typeface="Wingdings" panose="05000000000000000000" pitchFamily="2" charset="2"/>
              </a:rPr>
              <a:t>Raportoinnin ja tiedonkulun heikkous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ym typeface="Wingdings" panose="05000000000000000000" pitchFamily="2" charset="2"/>
              </a:rPr>
              <a:t>Työnkuvien ja vastuiden epäselvyys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ym typeface="Wingdings" panose="05000000000000000000" pitchFamily="2" charset="2"/>
              </a:rPr>
              <a:t>Palautteenannon puutteet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ym typeface="Wingdings" panose="05000000000000000000" pitchFamily="2" charset="2"/>
              </a:rPr>
              <a:t>Puutteellinen perehdytys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sz="1100" dirty="0">
                <a:sym typeface="Wingdings" panose="05000000000000000000" pitchFamily="2" charset="2"/>
              </a:rPr>
              <a:t>Avoimen keskustelukulttuurin puute</a:t>
            </a:r>
          </a:p>
          <a:p>
            <a:pPr>
              <a:buFont typeface="Courier New" panose="02070309020205020404" pitchFamily="49" charset="0"/>
              <a:buChar char="o"/>
            </a:pPr>
            <a:endParaRPr lang="fi-FI" sz="11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i-FI" sz="11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100" b="1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22" y="1582552"/>
            <a:ext cx="1873461" cy="210764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46" y="3577616"/>
            <a:ext cx="5492354" cy="31504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284" y="458595"/>
            <a:ext cx="5737755" cy="3231601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970" y="3690196"/>
            <a:ext cx="5556069" cy="30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5502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Mukautettu 1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0C2340"/>
      </a:accent1>
      <a:accent2>
        <a:srgbClr val="9A2323"/>
      </a:accent2>
      <a:accent3>
        <a:srgbClr val="62B5E5"/>
      </a:accent3>
      <a:accent4>
        <a:srgbClr val="D5BED7"/>
      </a:accent4>
      <a:accent5>
        <a:srgbClr val="ADAF6D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ite_esitysmallipohja_v2" id="{9311CB93-1006-4BDD-8E6F-C10FD297DC57}" vid="{4767C905-213B-4E20-BD02-9D203F7C7B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284828BB05DEF458E8177AA88081C0B" ma:contentTypeVersion="10" ma:contentTypeDescription="Luo uusi asiakirja." ma:contentTypeScope="" ma:versionID="636f8f3047cf0e42fb128c8e781077b5">
  <xsd:schema xmlns:xsd="http://www.w3.org/2001/XMLSchema" xmlns:xs="http://www.w3.org/2001/XMLSchema" xmlns:p="http://schemas.microsoft.com/office/2006/metadata/properties" xmlns:ns2="c52c1a76-39f9-4972-8246-6d1e572cffb7" xmlns:ns3="484c8c59-755d-4516-b8d2-1621b38262b4" targetNamespace="http://schemas.microsoft.com/office/2006/metadata/properties" ma:root="true" ma:fieldsID="99666d13c39cab978675586bac087289" ns2:_="" ns3:_="">
    <xsd:import namespace="c52c1a76-39f9-4972-8246-6d1e572cffb7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c1a76-39f9-4972-8246-6d1e572cffb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417099d-9a7b-4fd0-a20c-2c3a6a37db14}" ma:internalName="TaxCatchAll" ma:showField="CatchAllData" ma:web="a76b8e25-cf68-4568-a8d7-0f8b23216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c52c1a76-39f9-4972-8246-6d1e572cff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B799C0-7879-4471-87E4-040E7DE2E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0CF56-9B9C-4630-87E3-6F5C26C8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c1a76-39f9-4972-8246-6d1e572cffb7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B43D3-5944-482F-855F-D2E2FD44157B}">
  <ds:schemaRefs>
    <ds:schemaRef ds:uri="http://purl.org/dc/elements/1.1/"/>
    <ds:schemaRef ds:uri="http://schemas.microsoft.com/office/2006/metadata/properties"/>
    <ds:schemaRef ds:uri="http://purl.org/dc/terms/"/>
    <ds:schemaRef ds:uri="c52c1a76-39f9-4972-8246-6d1e572cffb7"/>
    <ds:schemaRef ds:uri="http://schemas.microsoft.com/office/infopath/2007/PartnerControls"/>
    <ds:schemaRef ds:uri="http://schemas.microsoft.com/office/2006/documentManagement/types"/>
    <ds:schemaRef ds:uri="484c8c59-755d-4516-b8d2-1621b38262b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Soite_esitysmallipohja_v2 (2)</Template>
  <TotalTime>110</TotalTime>
  <Words>36</Words>
  <Application>Microsoft Office PowerPoint</Application>
  <PresentationFormat>Laajakuva</PresentationFormat>
  <Paragraphs>11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Soite</vt:lpstr>
      <vt:lpstr>PIHLAJATUVAN MIINANRAIVAAJAT –tavoitteena työrauha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kahdella värillä tähän</dc:title>
  <dc:creator>Heidi Eriksson</dc:creator>
  <cp:lastModifiedBy>Virkkala Elina</cp:lastModifiedBy>
  <cp:revision>16</cp:revision>
  <dcterms:created xsi:type="dcterms:W3CDTF">2024-09-27T10:23:54Z</dcterms:created>
  <dcterms:modified xsi:type="dcterms:W3CDTF">2024-09-30T09:47:27Z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0x010100F284828BB05DEF458E8177AA88081C0B</vt:lpwstr>
  </property>
</Properties>
</file>