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 id="2147483660" r:id="rId6"/>
  </p:sldMasterIdLst>
  <p:notesMasterIdLst>
    <p:notesMasterId r:id="rId33"/>
  </p:notesMasterIdLst>
  <p:sldIdLst>
    <p:sldId id="256" r:id="rId7"/>
    <p:sldId id="2858" r:id="rId8"/>
    <p:sldId id="4591" r:id="rId9"/>
    <p:sldId id="4590" r:id="rId10"/>
    <p:sldId id="2883" r:id="rId11"/>
    <p:sldId id="4593" r:id="rId12"/>
    <p:sldId id="2885" r:id="rId13"/>
    <p:sldId id="4599" r:id="rId14"/>
    <p:sldId id="4597" r:id="rId15"/>
    <p:sldId id="4598" r:id="rId16"/>
    <p:sldId id="4592" r:id="rId17"/>
    <p:sldId id="4607" r:id="rId18"/>
    <p:sldId id="4587" r:id="rId19"/>
    <p:sldId id="4605" r:id="rId20"/>
    <p:sldId id="4610" r:id="rId21"/>
    <p:sldId id="4611" r:id="rId22"/>
    <p:sldId id="2877" r:id="rId23"/>
    <p:sldId id="4609" r:id="rId24"/>
    <p:sldId id="4608" r:id="rId25"/>
    <p:sldId id="4603" r:id="rId26"/>
    <p:sldId id="2865" r:id="rId27"/>
    <p:sldId id="2876" r:id="rId28"/>
    <p:sldId id="4589" r:id="rId29"/>
    <p:sldId id="2887" r:id="rId30"/>
    <p:sldId id="2888" r:id="rId31"/>
    <p:sldId id="344" r:id="rId32"/>
  </p:sldIdLst>
  <p:sldSz cx="12192000" cy="6858000"/>
  <p:notesSz cx="7315200" cy="96012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0AA1E4D5-904F-41B0-B2BF-C25D1E0720FB}">
          <p14:sldIdLst>
            <p14:sldId id="256"/>
            <p14:sldId id="2858"/>
            <p14:sldId id="4591"/>
            <p14:sldId id="4590"/>
            <p14:sldId id="2883"/>
            <p14:sldId id="4593"/>
            <p14:sldId id="2885"/>
            <p14:sldId id="4599"/>
            <p14:sldId id="4597"/>
            <p14:sldId id="4598"/>
            <p14:sldId id="4592"/>
            <p14:sldId id="4607"/>
            <p14:sldId id="4587"/>
            <p14:sldId id="4605"/>
            <p14:sldId id="4610"/>
            <p14:sldId id="4611"/>
            <p14:sldId id="2877"/>
            <p14:sldId id="4609"/>
            <p14:sldId id="4608"/>
            <p14:sldId id="4603"/>
            <p14:sldId id="2865"/>
            <p14:sldId id="2876"/>
            <p14:sldId id="4589"/>
            <p14:sldId id="2887"/>
            <p14:sldId id="2888"/>
            <p14:sldId id="3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AB3"/>
    <a:srgbClr val="4D0F2D"/>
    <a:srgbClr val="205E2A"/>
    <a:srgbClr val="8BF1B4"/>
    <a:srgbClr val="66FF66"/>
    <a:srgbClr val="FFCF29"/>
    <a:srgbClr val="313131"/>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F929C-4572-47C0-B645-82F8EFE2424D}" v="46" dt="2024-12-02T11:28:26.60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Tumma tyyli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89"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306181213682"/>
          <c:y val="0"/>
          <c:w val="0.74907938581192901"/>
          <c:h val="0.8043173722837130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77D2F6BC-C3AC-471B-A838-B70FD4272352}" type="datetimeFigureOut">
              <a:rPr lang="fi-FI" smtClean="0"/>
              <a:t>2.12.2024</a:t>
            </a:fld>
            <a:endParaRPr lang="fi-FI"/>
          </a:p>
        </p:txBody>
      </p:sp>
      <p:sp>
        <p:nvSpPr>
          <p:cNvPr id="4" name="Dian kuvan paikkamerkki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92AD96A-2756-48D5-983B-63C214F57679}" type="slidenum">
              <a:rPr lang="fi-FI" smtClean="0"/>
              <a:t>1</a:t>
            </a:fld>
            <a:endParaRPr lang="fi-FI"/>
          </a:p>
        </p:txBody>
      </p:sp>
    </p:spTree>
    <p:extLst>
      <p:ext uri="{BB962C8B-B14F-4D97-AF65-F5344CB8AC3E}">
        <p14:creationId xmlns:p14="http://schemas.microsoft.com/office/powerpoint/2010/main" val="1187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1" y="882869"/>
            <a:ext cx="4599785" cy="1472950"/>
          </a:xfrm>
        </p:spPr>
        <p:txBody>
          <a:bodyPr/>
          <a:lstStyle>
            <a:lvl1pPr>
              <a:defRPr sz="3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1"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3431C9E6-D926-184A-B2B3-0232184A6547}"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30098"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3193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FBCBBF3-61E9-5B42-BB2F-E5B9D9C41D37}"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275" y="2479675"/>
            <a:ext cx="8578850"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4374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479431"/>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4947D02-0326-5A45-8B55-DBAE21EED900}"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5900" y="2479431"/>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585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526870"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0C0524D-F795-2D4B-8B98-36D9EBE1B75C}"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9006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455643"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1310BE9-D362-084F-B81D-D3C651A4A7BC}"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7499" y="948923"/>
            <a:ext cx="6794501"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58206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4774"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1" y="882869"/>
            <a:ext cx="4599785"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1"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964956F-F55C-1E42-9796-E38CB594DAC2}"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427" y="-1"/>
            <a:ext cx="4995416"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20759" y="882869"/>
            <a:ext cx="4455643"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20759"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07218F1-1906-854E-B045-3B7CDFEDD376}"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400" spc="-5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6A1ED84A-D0DE-7540-9BA5-0B74B8595F1D}" type="datetime1">
              <a:rPr lang="fi-FI" smtClean="0"/>
              <a:t>2.12.2024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100" spc="-5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2F527C3A-1007-044A-9D19-8DE246A61931}" type="datetime1">
              <a:rPr lang="fi-FI" smtClean="0"/>
              <a:t>2.12.2024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100" spc="-50" baseline="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383821B9-C84B-E345-B7A3-D3B3801ECCF0}" type="datetime1">
              <a:rPr lang="fi-FI" smtClean="0"/>
              <a:t>2.12.2024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Lst>
          </p:cNvPr>
          <p:cNvGrpSpPr/>
          <p:nvPr userDrawn="1"/>
        </p:nvGrpSpPr>
        <p:grpSpPr>
          <a:xfrm rot="13500000">
            <a:off x="1511863" y="714870"/>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2828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1F7AFA76-1465-124E-A977-CA6CE0F7CF65}" type="datetime1">
              <a:rPr lang="fi-FI" smtClean="0"/>
              <a:t>2.12.2024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Sitaatti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6140E71C-1E98-C746-8533-68185A49F667}" type="datetime1">
              <a:rPr lang="fi-FI" smtClean="0"/>
              <a:t>2.12.2024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Sitaatti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bg1"/>
                </a:solidFill>
              </a:defRPr>
            </a:lvl1pPr>
          </a:lstStyle>
          <a:p>
            <a:pPr lvl="0"/>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038D6365-1504-9E45-A759-9CF363441C8F}" type="datetime1">
              <a:rPr lang="fi-FI" smtClean="0"/>
              <a:t>2.12.2024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87BEC5C1-DBDD-3F43-86E4-19835572DE55}" type="datetime1">
              <a:rPr lang="fi-FI" smtClean="0"/>
              <a:t>2.12.2024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282A8BA6-BC84-7D4B-8F5A-8A48A1A53127}" type="datetime1">
              <a:rPr lang="fi-FI" smtClean="0"/>
              <a:t>2.12.2024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
    <p:bg>
      <p:bgRef idx="1001">
        <a:schemeClr val="bg2"/>
      </p:bgRef>
    </p:bg>
    <p:spTree>
      <p:nvGrpSpPr>
        <p:cNvPr id="1" name=""/>
        <p:cNvGrpSpPr/>
        <p:nvPr/>
      </p:nvGrpSpPr>
      <p:grpSpPr>
        <a:xfrm>
          <a:off x="0" y="0"/>
          <a:ext cx="0" cy="0"/>
          <a:chOff x="0" y="0"/>
          <a:chExt cx="0" cy="0"/>
        </a:xfrm>
      </p:grpSpPr>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p:nvPr>
        </p:nvSpPr>
        <p:spPr>
          <a:xfrm>
            <a:off x="3278187" y="2614457"/>
            <a:ext cx="5635625" cy="1629085"/>
          </a:xfrm>
        </p:spPr>
        <p:txBody>
          <a:bodyPr/>
          <a:lstStyle>
            <a:lvl1pPr marL="0" indent="0" algn="ctr">
              <a:spcAft>
                <a:spcPts val="0"/>
              </a:spcAft>
              <a:buNone/>
              <a:defRPr sz="3600" b="1">
                <a:solidFill>
                  <a:schemeClr val="tx1"/>
                </a:solidFill>
              </a:defRPr>
            </a:lvl1pPr>
            <a:lvl2pPr marL="358775" indent="0">
              <a:buNone/>
              <a:defRPr/>
            </a:lvl2pPr>
          </a:lstStyle>
          <a:p>
            <a:pPr lvl="0"/>
            <a:endParaRPr lang="fi-FI"/>
          </a:p>
        </p:txBody>
      </p:sp>
    </p:spTree>
    <p:extLst>
      <p:ext uri="{BB962C8B-B14F-4D97-AF65-F5344CB8AC3E}">
        <p14:creationId xmlns:p14="http://schemas.microsoft.com/office/powerpoint/2010/main" val="397013517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732202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Lst>
          </p:cNvPr>
          <p:cNvGrpSpPr/>
          <p:nvPr userDrawn="1"/>
        </p:nvGrpSpPr>
        <p:grpSpPr>
          <a:xfrm rot="13500000">
            <a:off x="1511863" y="714870"/>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484486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81619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9498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 5">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Lst>
          </p:cNvPr>
          <p:cNvGrpSpPr/>
          <p:nvPr userDrawn="1"/>
        </p:nvGrpSpPr>
        <p:grpSpPr>
          <a:xfrm>
            <a:off x="1241951" y="1236813"/>
            <a:ext cx="4363468"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21973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Otsikkodia 6">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36521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Lst>
          </p:cNvPr>
          <p:cNvGrpSpPr/>
          <p:nvPr userDrawn="1"/>
        </p:nvGrpSpPr>
        <p:grpSpPr>
          <a:xfrm>
            <a:off x="1291899" y="1369347"/>
            <a:ext cx="556968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29666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7838F21-3E73-F145-A39D-BCEBC168FB39}"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7" name="Kuva 6">
            <a:extLst>
              <a:ext uri="{FF2B5EF4-FFF2-40B4-BE49-F238E27FC236}">
                <a16:creationId xmlns:a16="http://schemas.microsoft.com/office/drawing/2014/main" id="{897F1317-DF40-2701-BAD2-32F4017762A7}"/>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337953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526870" cy="1472950"/>
          </a:xfrm>
        </p:spPr>
        <p:txBody>
          <a:bodyPr/>
          <a:lstStyle>
            <a:lvl1pPr>
              <a:defRPr sz="3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4E0DC714-517E-B24E-892D-7DCE46445BD4}"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451AF5C9-8186-D08A-D0FE-BF8FC433AC9B}"/>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1770853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1" y="882869"/>
            <a:ext cx="4599785" cy="1472950"/>
          </a:xfrm>
        </p:spPr>
        <p:txBody>
          <a:bodyPr/>
          <a:lstStyle>
            <a:lvl1pPr>
              <a:defRPr sz="3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1"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3431C9E6-D926-184A-B2B3-0232184A6547}"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30098"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72A690F5-7694-6FA8-7A5C-18FC431B6E6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79475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FBCBBF3-61E9-5B42-BB2F-E5B9D9C41D37}"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275" y="2479675"/>
            <a:ext cx="8578850"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112ABF9C-53EF-7DCC-61D0-8A9FEE533C25}"/>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2448933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479431"/>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4947D02-0326-5A45-8B55-DBAE21EED900}"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5900" y="2479431"/>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8283835D-2E83-014B-25FA-893C7C805BC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3629351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526870"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0C0524D-F795-2D4B-8B98-36D9EBE1B75C}"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DC293DAE-EB14-4387-A2A8-C426EDB9F6B3}"/>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335111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455643"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1310BE9-D362-084F-B81D-D3C651A4A7BC}"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7499" y="948923"/>
            <a:ext cx="6794501"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8" name="Kuva 7">
            <a:extLst>
              <a:ext uri="{FF2B5EF4-FFF2-40B4-BE49-F238E27FC236}">
                <a16:creationId xmlns:a16="http://schemas.microsoft.com/office/drawing/2014/main" id="{78D9B9D2-7F70-5B74-9A4F-6EF4AB9B089E}"/>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196755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4774"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1" y="882869"/>
            <a:ext cx="4599785"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1"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964956F-F55C-1E42-9796-E38CB594DAC2}"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8" name="Kuva 7">
            <a:extLst>
              <a:ext uri="{FF2B5EF4-FFF2-40B4-BE49-F238E27FC236}">
                <a16:creationId xmlns:a16="http://schemas.microsoft.com/office/drawing/2014/main" id="{9974C3FB-B09B-2696-7A2F-6174FEE832A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106318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427" y="-1"/>
            <a:ext cx="4995416"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20759" y="882869"/>
            <a:ext cx="4455643"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20759"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07218F1-1906-854E-B045-3B7CDFEDD376}"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8" name="Kuva 7">
            <a:extLst>
              <a:ext uri="{FF2B5EF4-FFF2-40B4-BE49-F238E27FC236}">
                <a16:creationId xmlns:a16="http://schemas.microsoft.com/office/drawing/2014/main" id="{887C89FC-7986-BDB7-39EE-CF1ACF81AEF6}"/>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1368197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400" spc="-5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6A1ED84A-D0DE-7540-9BA5-0B74B8595F1D}" type="datetime1">
              <a:rPr lang="fi-FI" smtClean="0"/>
              <a:t>2.12.2024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EF558181-6364-F570-4713-F5E3F59A5F75}"/>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3359666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100" spc="-5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2F527C3A-1007-044A-9D19-8DE246A61931}" type="datetime1">
              <a:rPr lang="fi-FI" smtClean="0"/>
              <a:t>2.12.2024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624000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100" spc="-50" baseline="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383821B9-C84B-E345-B7A3-D3B3801ECCF0}" type="datetime1">
              <a:rPr lang="fi-FI" smtClean="0"/>
              <a:t>2.12.2024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058014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1F7AFA76-1465-124E-A977-CA6CE0F7CF65}" type="datetime1">
              <a:rPr lang="fi-FI" smtClean="0"/>
              <a:t>2.12.2024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334427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Sitaatti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6140E71C-1E98-C746-8533-68185A49F667}" type="datetime1">
              <a:rPr lang="fi-FI" smtClean="0"/>
              <a:t>2.12.2024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723405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Sitaatti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038D6365-1504-9E45-A759-9CF363441C8F}" type="datetime1">
              <a:rPr lang="fi-FI" smtClean="0"/>
              <a:t>2.12.2024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254525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87BEC5C1-DBDD-3F43-86E4-19835572DE55}" type="datetime1">
              <a:rPr lang="fi-FI" smtClean="0"/>
              <a:t>2.12.2024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9" name="Kuva 8">
            <a:extLst>
              <a:ext uri="{FF2B5EF4-FFF2-40B4-BE49-F238E27FC236}">
                <a16:creationId xmlns:a16="http://schemas.microsoft.com/office/drawing/2014/main" id="{99446A2C-2D71-FB53-78FB-E4297AD42E2D}"/>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4241917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282A8BA6-BC84-7D4B-8F5A-8A48A1A53127}" type="datetime1">
              <a:rPr lang="fi-FI" smtClean="0"/>
              <a:t>2.12.2024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pic>
        <p:nvPicPr>
          <p:cNvPr id="8" name="Kuva 7">
            <a:extLst>
              <a:ext uri="{FF2B5EF4-FFF2-40B4-BE49-F238E27FC236}">
                <a16:creationId xmlns:a16="http://schemas.microsoft.com/office/drawing/2014/main" id="{FC7516BB-A7CA-A599-E9AA-A61725952264}"/>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3055732" y="-529922"/>
            <a:ext cx="5886680" cy="8321842"/>
          </a:xfrm>
          <a:prstGeom prst="rect">
            <a:avLst/>
          </a:prstGeom>
        </p:spPr>
      </p:pic>
    </p:spTree>
    <p:extLst>
      <p:ext uri="{BB962C8B-B14F-4D97-AF65-F5344CB8AC3E}">
        <p14:creationId xmlns:p14="http://schemas.microsoft.com/office/powerpoint/2010/main" val="282492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5">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Lst>
          </p:cNvPr>
          <p:cNvGrpSpPr/>
          <p:nvPr userDrawn="1"/>
        </p:nvGrpSpPr>
        <p:grpSpPr>
          <a:xfrm>
            <a:off x="1241951" y="1236813"/>
            <a:ext cx="4363468"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54200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Yhteystiedot">
    <p:spTree>
      <p:nvGrpSpPr>
        <p:cNvPr id="1" name=""/>
        <p:cNvGrpSpPr/>
        <p:nvPr/>
      </p:nvGrpSpPr>
      <p:grpSpPr>
        <a:xfrm>
          <a:off x="0" y="0"/>
          <a:ext cx="0" cy="0"/>
          <a:chOff x="0" y="0"/>
          <a:chExt cx="0" cy="0"/>
        </a:xfrm>
      </p:grpSpPr>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8808" y="4414268"/>
            <a:ext cx="5635625" cy="324000"/>
          </a:xfrm>
        </p:spPr>
        <p:txBody>
          <a:bodyPr/>
          <a:lstStyle>
            <a:lvl1pPr marL="0" indent="0" algn="ctr">
              <a:spcAft>
                <a:spcPts val="0"/>
              </a:spcAft>
              <a:buNone/>
              <a:defRPr sz="2000" b="1"/>
            </a:lvl1pPr>
            <a:lvl2pPr marL="358775"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8808" y="4729579"/>
            <a:ext cx="5635625" cy="324000"/>
          </a:xfrm>
        </p:spPr>
        <p:txBody>
          <a:bodyPr/>
          <a:lstStyle>
            <a:lvl1pPr marL="0" indent="0" algn="ctr">
              <a:spcAft>
                <a:spcPts val="0"/>
              </a:spcAft>
              <a:buNone/>
              <a:defRPr sz="2000" b="0"/>
            </a:lvl1pPr>
            <a:lvl2pPr marL="358775"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8808" y="5071915"/>
            <a:ext cx="5635625" cy="324000"/>
          </a:xfrm>
        </p:spPr>
        <p:txBody>
          <a:bodyPr/>
          <a:lstStyle>
            <a:lvl1pPr marL="0" indent="0" algn="ctr">
              <a:spcAft>
                <a:spcPts val="0"/>
              </a:spcAft>
              <a:buNone/>
              <a:defRPr sz="2000" b="0"/>
            </a:lvl1pPr>
            <a:lvl2pPr marL="358775" indent="0">
              <a:buNone/>
              <a:defRPr/>
            </a:lvl2pPr>
          </a:lstStyle>
          <a:p>
            <a:pPr lvl="0"/>
            <a:r>
              <a:rPr lang="fi-FI"/>
              <a:t>puhelinnumero</a:t>
            </a:r>
          </a:p>
        </p:txBody>
      </p:sp>
      <p:pic>
        <p:nvPicPr>
          <p:cNvPr id="3" name="Kuva 2">
            <a:extLst>
              <a:ext uri="{FF2B5EF4-FFF2-40B4-BE49-F238E27FC236}">
                <a16:creationId xmlns:a16="http://schemas.microsoft.com/office/drawing/2014/main" id="{92C2FE2A-97EE-491F-A39D-FE6F7B1A79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7865" y="2716383"/>
            <a:ext cx="9816269" cy="703536"/>
          </a:xfrm>
          <a:prstGeom prst="rect">
            <a:avLst/>
          </a:prstGeom>
        </p:spPr>
      </p:pic>
    </p:spTree>
    <p:extLst>
      <p:ext uri="{BB962C8B-B14F-4D97-AF65-F5344CB8AC3E}">
        <p14:creationId xmlns:p14="http://schemas.microsoft.com/office/powerpoint/2010/main" val="3440780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E646F3-87BF-F29A-9391-DD78440658C0}"/>
              </a:ext>
            </a:extLst>
          </p:cNvPr>
          <p:cNvSpPr>
            <a:spLocks noGrp="1"/>
          </p:cNvSpPr>
          <p:nvPr>
            <p:ph type="title"/>
          </p:nvPr>
        </p:nvSpPr>
        <p:spPr/>
        <p:txBody>
          <a:bodyPr anchor="b"/>
          <a:lstStyle>
            <a:lvl1pPr>
              <a:defRPr>
                <a:solidFill>
                  <a:schemeClr val="accent6"/>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D13ED77E-D289-2A9A-5A8C-A676B62C81E9}"/>
              </a:ext>
            </a:extLst>
          </p:cNvPr>
          <p:cNvSpPr>
            <a:spLocks noGrp="1"/>
          </p:cNvSpPr>
          <p:nvPr>
            <p:ph idx="1"/>
          </p:nvPr>
        </p:nvSpPr>
        <p:spPr>
          <a:xfrm>
            <a:off x="838200" y="1825625"/>
            <a:ext cx="10515600" cy="3931707"/>
          </a:xfrm>
        </p:spPr>
        <p:txBody>
          <a:bodyPr/>
          <a:lstStyle>
            <a:lvl1pPr marL="0" indent="0">
              <a:buFontTx/>
              <a:buNone/>
              <a:defRPr sz="2000"/>
            </a:lvl1pPr>
            <a:lvl2pPr>
              <a:defRPr sz="1800" b="1"/>
            </a:lvl2pPr>
            <a:lvl3pPr>
              <a:defRPr sz="1600"/>
            </a:lvl3pPr>
          </a:lstStyle>
          <a:p>
            <a:pPr lvl="0"/>
            <a:r>
              <a:rPr lang="fi-FI"/>
              <a:t>Muokkaa tekstin perustyylejä napsauttamalla</a:t>
            </a:r>
          </a:p>
          <a:p>
            <a:pPr lvl="1"/>
            <a:r>
              <a:rPr lang="fi-FI"/>
              <a:t>toinen taso</a:t>
            </a:r>
          </a:p>
          <a:p>
            <a:pPr lvl="2"/>
            <a:r>
              <a:rPr lang="fi-FI"/>
              <a:t>kolmas taso</a:t>
            </a:r>
          </a:p>
        </p:txBody>
      </p:sp>
      <p:pic>
        <p:nvPicPr>
          <p:cNvPr id="4" name="Kuva 3">
            <a:extLst>
              <a:ext uri="{FF2B5EF4-FFF2-40B4-BE49-F238E27FC236}">
                <a16:creationId xmlns:a16="http://schemas.microsoft.com/office/drawing/2014/main" id="{5C2A44F3-FBAD-AEC1-12BE-D1BDFD570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5" name="Kuva 4">
            <a:extLst>
              <a:ext uri="{FF2B5EF4-FFF2-40B4-BE49-F238E27FC236}">
                <a16:creationId xmlns:a16="http://schemas.microsoft.com/office/drawing/2014/main" id="{85CC0D6C-2E85-F601-C2CC-BE4D3F2AF27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6" name="Suora yhdysviiva 5">
            <a:extLst>
              <a:ext uri="{FF2B5EF4-FFF2-40B4-BE49-F238E27FC236}">
                <a16:creationId xmlns:a16="http://schemas.microsoft.com/office/drawing/2014/main" id="{8C52FF00-65BB-1FBC-2F03-0CB2D3AAE011}"/>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C7432520-F104-1F86-6444-621A2842B2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903" y="6273034"/>
            <a:ext cx="1476080" cy="320887"/>
          </a:xfrm>
          <a:prstGeom prst="rect">
            <a:avLst/>
          </a:prstGeom>
        </p:spPr>
      </p:pic>
      <p:pic>
        <p:nvPicPr>
          <p:cNvPr id="8" name="Kuva 7">
            <a:extLst>
              <a:ext uri="{FF2B5EF4-FFF2-40B4-BE49-F238E27FC236}">
                <a16:creationId xmlns:a16="http://schemas.microsoft.com/office/drawing/2014/main" id="{1D1514F2-539D-344F-2646-0897C8BA711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8588" y="6040612"/>
            <a:ext cx="863411" cy="827435"/>
          </a:xfrm>
          <a:prstGeom prst="rect">
            <a:avLst/>
          </a:prstGeom>
        </p:spPr>
      </p:pic>
      <p:cxnSp>
        <p:nvCxnSpPr>
          <p:cNvPr id="9" name="Suora yhdysviiva 8">
            <a:extLst>
              <a:ext uri="{FF2B5EF4-FFF2-40B4-BE49-F238E27FC236}">
                <a16:creationId xmlns:a16="http://schemas.microsoft.com/office/drawing/2014/main" id="{D5F6CB08-1C84-F418-51C2-61666C88A9A2}"/>
              </a:ext>
            </a:extLst>
          </p:cNvPr>
          <p:cNvCxnSpPr/>
          <p:nvPr/>
        </p:nvCxnSpPr>
        <p:spPr>
          <a:xfrm>
            <a:off x="563903" y="6030564"/>
            <a:ext cx="109650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6488CC0C-BD83-66CC-CA24-346145CFA0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993127" y="6180658"/>
            <a:ext cx="986866" cy="412172"/>
          </a:xfrm>
          <a:prstGeom prst="rect">
            <a:avLst/>
          </a:prstGeom>
        </p:spPr>
      </p:pic>
      <p:pic>
        <p:nvPicPr>
          <p:cNvPr id="13" name="Kuva 12">
            <a:extLst>
              <a:ext uri="{FF2B5EF4-FFF2-40B4-BE49-F238E27FC236}">
                <a16:creationId xmlns:a16="http://schemas.microsoft.com/office/drawing/2014/main" id="{1BD0C5D4-2C1C-F194-9673-54F29A1DCEC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16600" y="6244312"/>
            <a:ext cx="1454728" cy="349609"/>
          </a:xfrm>
          <a:prstGeom prst="rect">
            <a:avLst/>
          </a:prstGeom>
        </p:spPr>
      </p:pic>
    </p:spTree>
    <p:extLst>
      <p:ext uri="{BB962C8B-B14F-4D97-AF65-F5344CB8AC3E}">
        <p14:creationId xmlns:p14="http://schemas.microsoft.com/office/powerpoint/2010/main" val="2577842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180000"/>
            <a:ext cx="10753200" cy="1188000"/>
          </a:xfrm>
        </p:spPr>
        <p:txBody>
          <a:bodyPr/>
          <a:lstStyle>
            <a:lvl1pPr>
              <a:defRPr/>
            </a:lvl1pPr>
          </a:lstStyle>
          <a:p>
            <a:r>
              <a:rPr lang="fi-FI" noProof="0"/>
              <a:t>Lisää otsikko napsauttamalla</a:t>
            </a:r>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753200" cy="4680000"/>
          </a:xfrm>
          <a:prstGeom prst="rect">
            <a:avLst/>
          </a:prstGeom>
        </p:spPr>
        <p:txBody>
          <a:bodyPr/>
          <a:lstStyle>
            <a:lvl1pPr>
              <a:defRPr/>
            </a:lvl1pPr>
            <a:lvl2pPr>
              <a:defRPr/>
            </a:lvl2pPr>
            <a:lvl3pPr>
              <a:defRPr/>
            </a:lvl3pPr>
            <a:lvl4pPr>
              <a:defRPr/>
            </a:lvl4pPr>
            <a:lvl5pPr>
              <a:defRPr/>
            </a:lvl5pPr>
          </a:lstStyle>
          <a:p>
            <a:pPr lvl="0"/>
            <a:r>
              <a:rPr lang="fi-FI" noProof="0"/>
              <a:t>Lisää tekstiä napsauttamalla</a:t>
            </a:r>
          </a:p>
          <a:p>
            <a:pPr lvl="1"/>
            <a:r>
              <a:rPr lang="fi-FI" noProof="0"/>
              <a:t>Testitaso 2</a:t>
            </a:r>
          </a:p>
          <a:p>
            <a:pPr lvl="2"/>
            <a:r>
              <a:rPr lang="fi-FI" noProof="0"/>
              <a:t>Tekstitaso 3</a:t>
            </a:r>
          </a:p>
          <a:p>
            <a:pPr lvl="3"/>
            <a:r>
              <a:rPr lang="fi-FI" noProof="0"/>
              <a:t>Tekstitaso 4</a:t>
            </a:r>
          </a:p>
          <a:p>
            <a:pPr lvl="4"/>
            <a:r>
              <a:rPr lang="fi-FI" noProof="0"/>
              <a:t>Tekstitaso 5</a:t>
            </a:r>
          </a:p>
        </p:txBody>
      </p:sp>
      <p:pic>
        <p:nvPicPr>
          <p:cNvPr id="15" name="Kuva 14" descr="Suomen kestävän kasvun ohjelma.">
            <a:extLst>
              <a:ext uri="{FF2B5EF4-FFF2-40B4-BE49-F238E27FC236}">
                <a16:creationId xmlns:a16="http://schemas.microsoft.com/office/drawing/2014/main" id="{ED290965-61A8-4FDD-9C88-58814F0F4FC0}"/>
              </a:ext>
            </a:extLst>
          </p:cNvPr>
          <p:cNvPicPr>
            <a:picLocks noChangeAspect="1"/>
          </p:cNvPicPr>
          <p:nvPr userDrawn="1"/>
        </p:nvPicPr>
        <p:blipFill>
          <a:blip r:embed="rId2"/>
          <a:stretch>
            <a:fillRect/>
          </a:stretch>
        </p:blipFill>
        <p:spPr>
          <a:xfrm>
            <a:off x="9923771" y="6156000"/>
            <a:ext cx="1683300" cy="703042"/>
          </a:xfrm>
          <a:prstGeom prst="rect">
            <a:avLst/>
          </a:prstGeom>
        </p:spPr>
      </p:pic>
    </p:spTree>
    <p:extLst>
      <p:ext uri="{BB962C8B-B14F-4D97-AF65-F5344CB8AC3E}">
        <p14:creationId xmlns:p14="http://schemas.microsoft.com/office/powerpoint/2010/main" val="70705976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 6">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Lst>
          </p:cNvPr>
          <p:cNvGrpSpPr/>
          <p:nvPr userDrawn="1"/>
        </p:nvGrpSpPr>
        <p:grpSpPr>
          <a:xfrm>
            <a:off x="1291899" y="1369347"/>
            <a:ext cx="556968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2042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7838F21-3E73-F145-A39D-BCEBC168FB39}"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526870" cy="1472950"/>
          </a:xfrm>
        </p:spPr>
        <p:txBody>
          <a:bodyPr/>
          <a:lstStyle>
            <a:lvl1pPr>
              <a:defRPr sz="3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4E0DC714-517E-B24E-892D-7DCE46445BD4}" type="datetime1">
              <a:rPr lang="fi-FI" smtClean="0"/>
              <a:t>2.12.2024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03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934E2697-455C-25CE-F20F-B26325A6485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805873" y="268862"/>
            <a:ext cx="5791190" cy="418037"/>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5173" y="861647"/>
            <a:ext cx="10313378"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5173" y="2479431"/>
            <a:ext cx="10313378"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30098" y="6316597"/>
            <a:ext cx="1411119" cy="365125"/>
          </a:xfrm>
          <a:prstGeom prst="rect">
            <a:avLst/>
          </a:prstGeom>
        </p:spPr>
        <p:txBody>
          <a:bodyPr vert="horz" lIns="0" tIns="0" rIns="0" bIns="0" rtlCol="0" anchor="ctr"/>
          <a:lstStyle>
            <a:lvl1pPr algn="l">
              <a:defRPr sz="1000" b="1">
                <a:solidFill>
                  <a:schemeClr val="tx2"/>
                </a:solidFill>
              </a:defRPr>
            </a:lvl1pPr>
          </a:lstStyle>
          <a:p>
            <a:fld id="{EBE82797-D2E9-7245-A933-D48C4FB2927E}" type="datetime1">
              <a:rPr lang="fi-FI" smtClean="0"/>
              <a:t>2.12.2024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635" y="180841"/>
            <a:ext cx="5158408"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6269" y="6316597"/>
            <a:ext cx="2743200"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AEDD09C6-6547-6DE3-B7E9-2100CB52DBA4}"/>
              </a:ext>
            </a:extLst>
          </p:cNvPr>
          <p:cNvPicPr>
            <a:picLocks noChangeAspect="1"/>
          </p:cNvPicPr>
          <p:nvPr userDrawn="1"/>
        </p:nvPicPr>
        <p:blipFill>
          <a:blip r:embed="rId28"/>
          <a:stretch>
            <a:fillRect/>
          </a:stretch>
        </p:blipFill>
        <p:spPr>
          <a:xfrm>
            <a:off x="9623220" y="6323772"/>
            <a:ext cx="1635331" cy="350774"/>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50" r:id="rId8"/>
    <p:sldLayoutId id="2147483677" r:id="rId9"/>
    <p:sldLayoutId id="2147483678" r:id="rId10"/>
    <p:sldLayoutId id="2147483706" r:id="rId11"/>
    <p:sldLayoutId id="2147483669" r:id="rId12"/>
    <p:sldLayoutId id="2147483676" r:id="rId13"/>
    <p:sldLayoutId id="2147483673" r:id="rId14"/>
    <p:sldLayoutId id="2147483674" r:id="rId15"/>
    <p:sldLayoutId id="2147483675" r:id="rId16"/>
    <p:sldLayoutId id="2147483651" r:id="rId17"/>
    <p:sldLayoutId id="2147483667" r:id="rId18"/>
    <p:sldLayoutId id="2147483668" r:id="rId19"/>
    <p:sldLayoutId id="2147483670" r:id="rId20"/>
    <p:sldLayoutId id="2147483707" r:id="rId21"/>
    <p:sldLayoutId id="2147483672" r:id="rId22"/>
    <p:sldLayoutId id="2147483654" r:id="rId23"/>
    <p:sldLayoutId id="2147483655" r:id="rId24"/>
    <p:sldLayoutId id="2147483679" r:id="rId25"/>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1pPr>
      <a:lvl2pPr marL="536575" indent="-1778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2pPr>
      <a:lvl3pPr marL="896938" indent="-179388"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55DC8AA-8C24-40B7-9992-560ADD607A8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7509895" y="323602"/>
            <a:ext cx="4364052" cy="312773"/>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5173" y="861647"/>
            <a:ext cx="10313378"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5173" y="2479431"/>
            <a:ext cx="10313378"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30098" y="6316597"/>
            <a:ext cx="1411119" cy="365125"/>
          </a:xfrm>
          <a:prstGeom prst="rect">
            <a:avLst/>
          </a:prstGeom>
        </p:spPr>
        <p:txBody>
          <a:bodyPr vert="horz" lIns="0" tIns="0" rIns="0" bIns="0" rtlCol="0" anchor="ctr"/>
          <a:lstStyle>
            <a:lvl1pPr algn="l">
              <a:defRPr sz="1000" b="1">
                <a:solidFill>
                  <a:schemeClr val="tx2"/>
                </a:solidFill>
              </a:defRPr>
            </a:lvl1pPr>
          </a:lstStyle>
          <a:p>
            <a:fld id="{EBE82797-D2E9-7245-A933-D48C4FB2927E}" type="datetime1">
              <a:rPr lang="fi-FI" smtClean="0"/>
              <a:t>2.12.2024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635" y="180841"/>
            <a:ext cx="5158408"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6269" y="6316597"/>
            <a:ext cx="2743200"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42858443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1pPr>
      <a:lvl2pPr marL="536575" indent="-1778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2pPr>
      <a:lvl3pPr marL="896938" indent="-179388"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6860E09-EF44-7487-7B48-7426502AE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7D5DF51-460B-3A12-51ED-F04522144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3339547"/>
      </p:ext>
    </p:extLst>
  </p:cSld>
  <p:clrMap bg1="lt1" tx1="dk1" bg2="lt2" tx2="dk2" accent1="accent1" accent2="accent2" accent3="accent3" accent4="accent4" accent5="accent5" accent6="accent6" hlink="hlink" folHlink="folHlink"/>
  <p:sldLayoutIdLst>
    <p:sldLayoutId id="2147483671" r:id="rId1"/>
    <p:sldLayoutId id="2147483708" r:id="rId2"/>
  </p:sldLayoutIdLst>
  <p:txStyles>
    <p:titleStyle>
      <a:lvl1pPr algn="l" defTabSz="914400" rtl="0" eaLnBrk="1" latinLnBrk="0" hangingPunct="1">
        <a:lnSpc>
          <a:spcPts val="4500"/>
        </a:lnSpc>
        <a:spcBef>
          <a:spcPct val="0"/>
        </a:spcBef>
        <a:spcAft>
          <a:spcPts val="600"/>
        </a:spcAft>
        <a:buNone/>
        <a:defRPr sz="36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hyperlink" Target="https://urn.fi/URN:ISBN:978-952-408-240-2" TargetMode="External"/><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2.xml"/><Relationship Id="rId1" Type="http://schemas.openxmlformats.org/officeDocument/2006/relationships/video" Target="https://www.youtube.com/embed/5eUsa_LdLXM?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1.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F8E2C-968F-1298-3421-E729AC8A228A}"/>
              </a:ext>
            </a:extLst>
          </p:cNvPr>
          <p:cNvSpPr>
            <a:spLocks noGrp="1"/>
          </p:cNvSpPr>
          <p:nvPr>
            <p:ph type="ctrTitle"/>
          </p:nvPr>
        </p:nvSpPr>
        <p:spPr>
          <a:xfrm>
            <a:off x="5327412" y="3372730"/>
            <a:ext cx="6111715" cy="6252858"/>
          </a:xfrm>
        </p:spPr>
        <p:txBody>
          <a:bodyPr/>
          <a:lstStyle/>
          <a:p>
            <a:pPr>
              <a:lnSpc>
                <a:spcPct val="100000"/>
              </a:lnSpc>
            </a:pPr>
            <a:br>
              <a:rPr lang="fi-FI" sz="3600" dirty="0">
                <a:latin typeface="Segoe UI" panose="020B0502040204020203" pitchFamily="34" charset="0"/>
                <a:cs typeface="Segoe UI" panose="020B0502040204020203" pitchFamily="34" charset="0"/>
              </a:rPr>
            </a:br>
            <a:br>
              <a:rPr lang="fi-FI" sz="3600" dirty="0">
                <a:latin typeface="Segoe UI" panose="020B0502040204020203" pitchFamily="34" charset="0"/>
                <a:cs typeface="Segoe UI" panose="020B0502040204020203" pitchFamily="34" charset="0"/>
              </a:rPr>
            </a:br>
            <a:r>
              <a:rPr lang="fi-FI" sz="4800" dirty="0">
                <a:latin typeface="Segoe UI" panose="020B0502040204020203" pitchFamily="34" charset="0"/>
                <a:cs typeface="Segoe UI" panose="020B0502040204020203" pitchFamily="34" charset="0"/>
              </a:rPr>
              <a:t>Pohjois-Savon </a:t>
            </a:r>
            <a:br>
              <a:rPr lang="fi-FI" sz="4800" dirty="0">
                <a:latin typeface="Segoe UI" panose="020B0502040204020203" pitchFamily="34" charset="0"/>
                <a:cs typeface="Segoe UI" panose="020B0502040204020203" pitchFamily="34" charset="0"/>
              </a:rPr>
            </a:br>
            <a:r>
              <a:rPr lang="fi-FI" sz="4800" dirty="0">
                <a:latin typeface="Segoe UI" panose="020B0502040204020203" pitchFamily="34" charset="0"/>
                <a:cs typeface="Segoe UI" panose="020B0502040204020203" pitchFamily="34" charset="0"/>
              </a:rPr>
              <a:t>IPS-aluehanke</a:t>
            </a:r>
            <a:br>
              <a:rPr lang="fi-FI" sz="4800" dirty="0">
                <a:latin typeface="Segoe UI" panose="020B0502040204020203" pitchFamily="34" charset="0"/>
                <a:cs typeface="Segoe UI" panose="020B0502040204020203" pitchFamily="34" charset="0"/>
              </a:rPr>
            </a:br>
            <a:br>
              <a:rPr lang="fi-FI" sz="4800" dirty="0">
                <a:latin typeface="Segoe UI" panose="020B0502040204020203" pitchFamily="34" charset="0"/>
                <a:cs typeface="Segoe UI" panose="020B0502040204020203" pitchFamily="34" charset="0"/>
              </a:rPr>
            </a:br>
            <a:r>
              <a:rPr lang="fi-FI" sz="4800" dirty="0">
                <a:latin typeface="Segoe UI" panose="020B0502040204020203" pitchFamily="34" charset="0"/>
                <a:cs typeface="Segoe UI" panose="020B0502040204020203" pitchFamily="34" charset="0"/>
              </a:rPr>
              <a:t>YHTEENVETOA</a:t>
            </a:r>
            <a:br>
              <a:rPr lang="fi-FI" sz="4800" dirty="0">
                <a:latin typeface="Segoe UI" panose="020B0502040204020203" pitchFamily="34" charset="0"/>
                <a:cs typeface="Segoe UI" panose="020B0502040204020203" pitchFamily="34" charset="0"/>
              </a:rPr>
            </a:br>
            <a:br>
              <a:rPr lang="fi-FI" sz="4800" dirty="0">
                <a:latin typeface="Segoe UI" panose="020B0502040204020203" pitchFamily="34" charset="0"/>
                <a:cs typeface="Segoe UI" panose="020B0502040204020203" pitchFamily="34" charset="0"/>
              </a:rPr>
            </a:br>
            <a:r>
              <a:rPr lang="fi-FI" sz="2000" dirty="0">
                <a:latin typeface="Segoe UI" panose="020B0502040204020203" pitchFamily="34" charset="0"/>
                <a:cs typeface="Segoe UI" panose="020B0502040204020203" pitchFamily="34" charset="0"/>
              </a:rPr>
              <a:t>Kestävää hyvinvointia Pohjois-Savoon -hanke</a:t>
            </a:r>
            <a:br>
              <a:rPr lang="fi-FI" sz="2000" dirty="0">
                <a:latin typeface="Segoe UI" panose="020B0502040204020203" pitchFamily="34" charset="0"/>
                <a:cs typeface="Segoe UI" panose="020B0502040204020203" pitchFamily="34" charset="0"/>
              </a:rPr>
            </a:br>
            <a:r>
              <a:rPr lang="fi-FI" sz="2000" dirty="0">
                <a:latin typeface="Segoe UI" panose="020B0502040204020203" pitchFamily="34" charset="0"/>
                <a:cs typeface="Segoe UI" panose="020B0502040204020203" pitchFamily="34" charset="0"/>
              </a:rPr>
              <a:t>Suomen kestävän kasvun ohjelma, RRP</a:t>
            </a:r>
            <a:br>
              <a:rPr lang="fi-FI" sz="2800" dirty="0">
                <a:latin typeface="Segoe UI" panose="020B0502040204020203" pitchFamily="34" charset="0"/>
                <a:cs typeface="Segoe UI" panose="020B0502040204020203" pitchFamily="34" charset="0"/>
              </a:rPr>
            </a:br>
            <a:br>
              <a:rPr lang="fi-FI" sz="3200" dirty="0">
                <a:latin typeface="Segoe UI" panose="020B0502040204020203" pitchFamily="34" charset="0"/>
                <a:cs typeface="Segoe UI" panose="020B0502040204020203" pitchFamily="34" charset="0"/>
              </a:rPr>
            </a:br>
            <a:br>
              <a:rPr lang="fi-FI" sz="3200" dirty="0">
                <a:latin typeface="Segoe UI" panose="020B0502040204020203" pitchFamily="34" charset="0"/>
                <a:cs typeface="Segoe UI" panose="020B0502040204020203" pitchFamily="34" charset="0"/>
              </a:rPr>
            </a:br>
            <a:br>
              <a:rPr lang="fi-FI" sz="3600" dirty="0">
                <a:latin typeface="Segoe UI" panose="020B0502040204020203" pitchFamily="34" charset="0"/>
                <a:cs typeface="Segoe UI" panose="020B0502040204020203" pitchFamily="34" charset="0"/>
              </a:rPr>
            </a:br>
            <a:br>
              <a:rPr lang="fi-FI" sz="3600" dirty="0">
                <a:latin typeface="Segoe UI" panose="020B0502040204020203" pitchFamily="34" charset="0"/>
                <a:cs typeface="Segoe UI" panose="020B0502040204020203" pitchFamily="34" charset="0"/>
              </a:rPr>
            </a:br>
            <a:br>
              <a:rPr lang="fi-FI" sz="1800" dirty="0">
                <a:effectLst/>
                <a:latin typeface="Calibri" panose="020F0502020204030204" pitchFamily="34" charset="0"/>
                <a:ea typeface="Calibri" panose="020F0502020204030204" pitchFamily="34" charset="0"/>
                <a:cs typeface="Times New Roman" panose="02020603050405020304" pitchFamily="18" charset="0"/>
              </a:rPr>
            </a:br>
            <a:br>
              <a:rPr lang="fi-FI" dirty="0">
                <a:latin typeface="Segoe UI" panose="020B0502040204020203" pitchFamily="34" charset="0"/>
                <a:cs typeface="Segoe UI" panose="020B0502040204020203" pitchFamily="34" charset="0"/>
              </a:rPr>
            </a:br>
            <a:endParaRPr lang="fi-FI" sz="4800" dirty="0">
              <a:latin typeface="Segoe UI" panose="020B0502040204020203" pitchFamily="34" charset="0"/>
              <a:cs typeface="Segoe UI" panose="020B0502040204020203" pitchFamily="34" charset="0"/>
            </a:endParaRPr>
          </a:p>
        </p:txBody>
      </p:sp>
      <p:sp>
        <p:nvSpPr>
          <p:cNvPr id="4" name="Dian numeron paikkamerkki 3">
            <a:extLst>
              <a:ext uri="{FF2B5EF4-FFF2-40B4-BE49-F238E27FC236}">
                <a16:creationId xmlns:a16="http://schemas.microsoft.com/office/drawing/2014/main" id="{E6459C51-C651-4208-97DA-23E17F39D3EA}"/>
              </a:ext>
            </a:extLst>
          </p:cNvPr>
          <p:cNvSpPr>
            <a:spLocks noGrp="1"/>
          </p:cNvSpPr>
          <p:nvPr>
            <p:ph type="sldNum" sz="quarter" idx="12"/>
          </p:nvPr>
        </p:nvSpPr>
        <p:spPr/>
        <p:txBody>
          <a:bodyPr/>
          <a:lstStyle/>
          <a:p>
            <a:fld id="{CCD26548-A701-4132-A0A2-A9B09A70FF4B}" type="slidenum">
              <a:rPr lang="fi-FI" smtClean="0"/>
              <a:t>1</a:t>
            </a:fld>
            <a:endParaRPr lang="fi-FI"/>
          </a:p>
        </p:txBody>
      </p:sp>
      <p:pic>
        <p:nvPicPr>
          <p:cNvPr id="5" name="Kuva 4">
            <a:extLst>
              <a:ext uri="{FF2B5EF4-FFF2-40B4-BE49-F238E27FC236}">
                <a16:creationId xmlns:a16="http://schemas.microsoft.com/office/drawing/2014/main" id="{50047DA7-A418-0F4D-8A0A-D7191E0671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3270" y="6277862"/>
            <a:ext cx="952500" cy="403860"/>
          </a:xfrm>
          <a:prstGeom prst="rect">
            <a:avLst/>
          </a:prstGeom>
          <a:noFill/>
          <a:ln>
            <a:noFill/>
          </a:ln>
        </p:spPr>
      </p:pic>
    </p:spTree>
    <p:extLst>
      <p:ext uri="{BB962C8B-B14F-4D97-AF65-F5344CB8AC3E}">
        <p14:creationId xmlns:p14="http://schemas.microsoft.com/office/powerpoint/2010/main" val="379750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A5F54-4DEB-E38E-262A-488553560100}"/>
              </a:ext>
            </a:extLst>
          </p:cNvPr>
          <p:cNvSpPr>
            <a:spLocks noGrp="1"/>
          </p:cNvSpPr>
          <p:nvPr>
            <p:ph type="title"/>
          </p:nvPr>
        </p:nvSpPr>
        <p:spPr>
          <a:xfrm>
            <a:off x="939657" y="579958"/>
            <a:ext cx="11029122" cy="1325563"/>
          </a:xfrm>
        </p:spPr>
        <p:txBody>
          <a:bodyPr>
            <a:normAutofit/>
          </a:bodyPr>
          <a:lstStyle/>
          <a:p>
            <a:r>
              <a:rPr lang="fi-FI" sz="3200" dirty="0">
                <a:solidFill>
                  <a:schemeClr val="tx1"/>
                </a:solidFill>
                <a:latin typeface="Segoe UI" panose="020B0502040204020203" pitchFamily="34" charset="0"/>
                <a:cs typeface="Segoe UI" panose="020B0502040204020203" pitchFamily="34" charset="0"/>
              </a:rPr>
              <a:t>ITSEARVIOINTIKYSELY POTILAALLE</a:t>
            </a:r>
            <a:br>
              <a:rPr lang="fi-FI" dirty="0">
                <a:solidFill>
                  <a:schemeClr val="tx2"/>
                </a:solidFill>
                <a:latin typeface="Segoe UI" panose="020B0502040204020203" pitchFamily="34" charset="0"/>
                <a:cs typeface="Segoe UI" panose="020B0502040204020203" pitchFamily="34" charset="0"/>
              </a:rPr>
            </a:br>
            <a:endParaRPr lang="fi-FI" dirty="0"/>
          </a:p>
        </p:txBody>
      </p:sp>
      <p:sp>
        <p:nvSpPr>
          <p:cNvPr id="5" name="Rectangle 3">
            <a:extLst>
              <a:ext uri="{FF2B5EF4-FFF2-40B4-BE49-F238E27FC236}">
                <a16:creationId xmlns:a16="http://schemas.microsoft.com/office/drawing/2014/main" id="{0280A432-F026-ABE7-3921-F26EA1C5F589}"/>
              </a:ext>
            </a:extLst>
          </p:cNvPr>
          <p:cNvSpPr>
            <a:spLocks noChangeArrowheads="1"/>
          </p:cNvSpPr>
          <p:nvPr/>
        </p:nvSpPr>
        <p:spPr bwMode="auto">
          <a:xfrm>
            <a:off x="223221" y="1905521"/>
            <a:ext cx="9882313" cy="38472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endParaRPr lang="fi-FI" altLang="fi-FI" dirty="0">
              <a:latin typeface="Segoe UI" panose="020B0502040204020203" pitchFamily="34" charset="0"/>
              <a:cs typeface="Segoe UI" panose="020B0502040204020203" pitchFamily="34" charset="0"/>
            </a:endParaRPr>
          </a:p>
          <a:p>
            <a:pPr lvl="1"/>
            <a:r>
              <a:rPr lang="fi-FI" altLang="fi-FI" sz="2400" b="1" dirty="0">
                <a:latin typeface="Segoe UI" panose="020B0502040204020203" pitchFamily="34" charset="0"/>
                <a:cs typeface="Segoe UI" panose="020B0502040204020203" pitchFamily="34" charset="0"/>
              </a:rPr>
              <a:t>● Mielen hyvinvointi : kokemus kahden viimeisen viikon aikana</a:t>
            </a:r>
          </a:p>
          <a:p>
            <a:pPr lvl="1"/>
            <a:endParaRPr lang="fi-FI" altLang="fi-FI" sz="2400" b="1" dirty="0">
              <a:latin typeface="Segoe UI" panose="020B0502040204020203" pitchFamily="34" charset="0"/>
              <a:cs typeface="Segoe UI" panose="020B0502040204020203" pitchFamily="34" charset="0"/>
            </a:endParaRPr>
          </a:p>
          <a:p>
            <a:pPr lvl="1"/>
            <a:endParaRPr lang="fi-FI" altLang="fi-FI" sz="2400" b="1" dirty="0">
              <a:latin typeface="Segoe UI" panose="020B0502040204020203" pitchFamily="34" charset="0"/>
              <a:cs typeface="Segoe UI" panose="020B0502040204020203" pitchFamily="34" charset="0"/>
            </a:endParaRPr>
          </a:p>
          <a:p>
            <a:pPr lvl="1"/>
            <a:r>
              <a:rPr lang="fi-FI" altLang="fi-FI" b="1" dirty="0">
                <a:solidFill>
                  <a:srgbClr val="00B050"/>
                </a:solidFill>
                <a:latin typeface="Segoe UI" panose="020B0502040204020203" pitchFamily="34" charset="0"/>
                <a:cs typeface="Segoe UI" panose="020B0502040204020203" pitchFamily="34" charset="0"/>
              </a:rPr>
              <a:t>- Olen tuntenut itseni toiveikkaaksi tulevaisuuden suhteen</a:t>
            </a:r>
          </a:p>
          <a:p>
            <a:pPr lvl="1"/>
            <a:r>
              <a:rPr lang="fi-FI" altLang="fi-FI" dirty="0">
                <a:latin typeface="Segoe UI" panose="020B0502040204020203" pitchFamily="34" charset="0"/>
                <a:cs typeface="Segoe UI" panose="020B0502040204020203" pitchFamily="34" charset="0"/>
              </a:rPr>
              <a:t>- </a:t>
            </a:r>
            <a:r>
              <a:rPr lang="fi-FI" altLang="fi-FI" b="1" dirty="0">
                <a:solidFill>
                  <a:srgbClr val="00B050"/>
                </a:solidFill>
                <a:latin typeface="Segoe UI" panose="020B0502040204020203" pitchFamily="34" charset="0"/>
                <a:cs typeface="Segoe UI" panose="020B0502040204020203" pitchFamily="34" charset="0"/>
              </a:rPr>
              <a:t>Olen käsitellyt ongelmia hyvin</a:t>
            </a:r>
          </a:p>
          <a:p>
            <a:pPr lvl="1"/>
            <a:r>
              <a:rPr lang="fi-FI" altLang="fi-FI" dirty="0">
                <a:latin typeface="Segoe UI" panose="020B0502040204020203" pitchFamily="34" charset="0"/>
                <a:cs typeface="Segoe UI" panose="020B0502040204020203" pitchFamily="34" charset="0"/>
              </a:rPr>
              <a:t>- </a:t>
            </a:r>
            <a:r>
              <a:rPr lang="fi-FI" altLang="fi-FI" b="1" dirty="0">
                <a:solidFill>
                  <a:srgbClr val="00B050"/>
                </a:solidFill>
                <a:latin typeface="Segoe UI" panose="020B0502040204020203" pitchFamily="34" charset="0"/>
                <a:cs typeface="Segoe UI" panose="020B0502040204020203" pitchFamily="34" charset="0"/>
              </a:rPr>
              <a:t>Olen ajatellut selkeästi</a:t>
            </a:r>
          </a:p>
          <a:p>
            <a:pPr lvl="1"/>
            <a:r>
              <a:rPr lang="fi-FI" altLang="fi-FI" dirty="0">
                <a:latin typeface="Segoe UI" panose="020B0502040204020203" pitchFamily="34" charset="0"/>
                <a:cs typeface="Segoe UI" panose="020B0502040204020203" pitchFamily="34" charset="0"/>
              </a:rPr>
              <a:t>- Olen tuntenut itseni hyödylliseksi</a:t>
            </a:r>
          </a:p>
          <a:p>
            <a:pPr lvl="1"/>
            <a:r>
              <a:rPr lang="fi-FI" altLang="fi-FI" dirty="0">
                <a:latin typeface="Segoe UI" panose="020B0502040204020203" pitchFamily="34" charset="0"/>
                <a:cs typeface="Segoe UI" panose="020B0502040204020203" pitchFamily="34" charset="0"/>
              </a:rPr>
              <a:t>- Olen tuntenut itseni rentoutuneeksi</a:t>
            </a:r>
          </a:p>
          <a:p>
            <a:pPr lvl="1"/>
            <a:r>
              <a:rPr lang="fi-FI" altLang="fi-FI" dirty="0">
                <a:latin typeface="Segoe UI" panose="020B0502040204020203" pitchFamily="34" charset="0"/>
                <a:cs typeface="Segoe UI" panose="020B0502040204020203" pitchFamily="34" charset="0"/>
              </a:rPr>
              <a:t>- Olen tuntenut läheisyyttä toisiin ihmisiin</a:t>
            </a:r>
          </a:p>
          <a:p>
            <a:pPr lvl="1"/>
            <a:r>
              <a:rPr lang="fi-FI" altLang="fi-FI" dirty="0">
                <a:latin typeface="Segoe UI" panose="020B0502040204020203" pitchFamily="34" charset="0"/>
                <a:cs typeface="Segoe UI" panose="020B0502040204020203" pitchFamily="34" charset="0"/>
              </a:rPr>
              <a:t>- Olen kyennyt tekemään omia päätöksiä asioista</a:t>
            </a:r>
            <a:endParaRPr lang="fi-FI" altLang="fi-FI" i="0" u="none" strike="noStrike" cap="none" normalizeH="0" baseline="0" dirty="0">
              <a:ln>
                <a:noFill/>
              </a:ln>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endParaRPr lang="fi-FI" altLang="fi-FI" sz="1600" b="0" i="0" u="none" strike="noStrike" cap="none" normalizeH="0" baseline="0" dirty="0">
              <a:ln>
                <a:noFill/>
              </a:ln>
              <a:effectLst/>
              <a:cs typeface="Arial" panose="020B0604020202020204" pitchFamily="34" charset="0"/>
            </a:endParaRPr>
          </a:p>
        </p:txBody>
      </p:sp>
      <p:pic>
        <p:nvPicPr>
          <p:cNvPr id="1028" name="Picture 4" descr="Tekstikehys">
            <a:extLst>
              <a:ext uri="{FF2B5EF4-FFF2-40B4-BE49-F238E27FC236}">
                <a16:creationId xmlns:a16="http://schemas.microsoft.com/office/drawing/2014/main" id="{277B0266-20BE-AAA0-658B-AE286E4A6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36" y="-2371347"/>
            <a:ext cx="4806121" cy="3154017"/>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a:extLst>
              <a:ext uri="{FF2B5EF4-FFF2-40B4-BE49-F238E27FC236}">
                <a16:creationId xmlns:a16="http://schemas.microsoft.com/office/drawing/2014/main" id="{5D8E50B8-67C7-E33C-EB00-A139F5DEE003}"/>
              </a:ext>
            </a:extLst>
          </p:cNvPr>
          <p:cNvPicPr>
            <a:picLocks noChangeAspect="1"/>
          </p:cNvPicPr>
          <p:nvPr/>
        </p:nvPicPr>
        <p:blipFill>
          <a:blip r:embed="rId3"/>
          <a:stretch>
            <a:fillRect/>
          </a:stretch>
        </p:blipFill>
        <p:spPr>
          <a:xfrm>
            <a:off x="7239786" y="3054285"/>
            <a:ext cx="4532280" cy="1240230"/>
          </a:xfrm>
          <a:prstGeom prst="rect">
            <a:avLst/>
          </a:prstGeom>
        </p:spPr>
      </p:pic>
    </p:spTree>
    <p:extLst>
      <p:ext uri="{BB962C8B-B14F-4D97-AF65-F5344CB8AC3E}">
        <p14:creationId xmlns:p14="http://schemas.microsoft.com/office/powerpoint/2010/main" val="345813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68CE09-46D3-D868-D583-F2889C31D256}"/>
              </a:ext>
            </a:extLst>
          </p:cNvPr>
          <p:cNvSpPr>
            <a:spLocks noGrp="1"/>
          </p:cNvSpPr>
          <p:nvPr>
            <p:ph type="title"/>
          </p:nvPr>
        </p:nvSpPr>
        <p:spPr>
          <a:xfrm>
            <a:off x="838200" y="365125"/>
            <a:ext cx="10515600" cy="1325563"/>
          </a:xfrm>
        </p:spPr>
        <p:txBody>
          <a:bodyPr anchor="ctr">
            <a:normAutofit/>
          </a:bodyPr>
          <a:lstStyle/>
          <a:p>
            <a:r>
              <a:rPr lang="fi-FI"/>
              <a:t>ASIAKASPALAUTE</a:t>
            </a:r>
          </a:p>
        </p:txBody>
      </p:sp>
      <p:sp>
        <p:nvSpPr>
          <p:cNvPr id="3" name="Sisällön paikkamerkki 2">
            <a:extLst>
              <a:ext uri="{FF2B5EF4-FFF2-40B4-BE49-F238E27FC236}">
                <a16:creationId xmlns:a16="http://schemas.microsoft.com/office/drawing/2014/main" id="{B488232B-A6ED-B76B-5094-8A723B3266FA}"/>
              </a:ext>
            </a:extLst>
          </p:cNvPr>
          <p:cNvSpPr>
            <a:spLocks noGrp="1"/>
          </p:cNvSpPr>
          <p:nvPr>
            <p:ph idx="1"/>
          </p:nvPr>
        </p:nvSpPr>
        <p:spPr>
          <a:xfrm>
            <a:off x="375556" y="2108654"/>
            <a:ext cx="9067801" cy="3931707"/>
          </a:xfrm>
        </p:spPr>
        <p:txBody>
          <a:bodyPr>
            <a:normAutofit/>
          </a:bodyPr>
          <a:lstStyle/>
          <a:p>
            <a:r>
              <a:rPr lang="fi-FI" sz="1900" dirty="0"/>
              <a:t>Vastaajien määrä 26 hlö </a:t>
            </a:r>
          </a:p>
          <a:p>
            <a:endParaRPr lang="fi-FI" sz="1900" dirty="0"/>
          </a:p>
          <a:p>
            <a:r>
              <a:rPr lang="fi-FI" sz="1900" dirty="0"/>
              <a:t>Kuinka todennäköisesti suosittelisit saamaasi palvelua läheisellesi? </a:t>
            </a:r>
          </a:p>
          <a:p>
            <a:pPr marL="0" indent="0">
              <a:buNone/>
            </a:pPr>
            <a:endParaRPr lang="fi-FI" sz="1900" dirty="0"/>
          </a:p>
          <a:p>
            <a:r>
              <a:rPr lang="fi-FI" sz="1900" dirty="0"/>
              <a:t>Asteikko 0-10</a:t>
            </a:r>
          </a:p>
          <a:p>
            <a:pPr lvl="1"/>
            <a:r>
              <a:rPr lang="fi-FI" sz="1900" dirty="0"/>
              <a:t>Erittäin todennäköisesti (arvosana: 9-10) = 20 hlö </a:t>
            </a:r>
            <a:r>
              <a:rPr lang="fi-FI" sz="1900" dirty="0">
                <a:solidFill>
                  <a:schemeClr val="accent2">
                    <a:lumMod val="75000"/>
                  </a:schemeClr>
                </a:solidFill>
              </a:rPr>
              <a:t>(”</a:t>
            </a:r>
            <a:r>
              <a:rPr lang="fi-FI" sz="1900" b="1" dirty="0">
                <a:solidFill>
                  <a:schemeClr val="accent2">
                    <a:lumMod val="75000"/>
                  </a:schemeClr>
                </a:solidFill>
              </a:rPr>
              <a:t>Markkinoijat</a:t>
            </a:r>
            <a:r>
              <a:rPr lang="fi-FI" sz="1900" dirty="0">
                <a:solidFill>
                  <a:schemeClr val="accent2">
                    <a:lumMod val="75000"/>
                  </a:schemeClr>
                </a:solidFill>
              </a:rPr>
              <a:t>”)</a:t>
            </a:r>
          </a:p>
          <a:p>
            <a:pPr lvl="1"/>
            <a:r>
              <a:rPr lang="fi-FI" sz="1900" dirty="0"/>
              <a:t>Todennäköisesti (arvosana: 8) = 4 hlö </a:t>
            </a:r>
            <a:r>
              <a:rPr lang="fi-FI" sz="1900" b="1" dirty="0">
                <a:solidFill>
                  <a:schemeClr val="accent1">
                    <a:lumMod val="75000"/>
                  </a:schemeClr>
                </a:solidFill>
              </a:rPr>
              <a:t>(”passiiviset”</a:t>
            </a:r>
            <a:r>
              <a:rPr lang="fi-FI" sz="1900" dirty="0">
                <a:solidFill>
                  <a:schemeClr val="accent1">
                    <a:lumMod val="75000"/>
                  </a:schemeClr>
                </a:solidFill>
              </a:rPr>
              <a:t>)</a:t>
            </a:r>
          </a:p>
          <a:p>
            <a:pPr lvl="1"/>
            <a:r>
              <a:rPr lang="fi-FI" sz="1900" dirty="0"/>
              <a:t>En kovin todennäköisesti (arvosana: 3)= 2 hlö </a:t>
            </a:r>
            <a:r>
              <a:rPr lang="fi-FI" sz="1900" b="1" dirty="0">
                <a:solidFill>
                  <a:schemeClr val="accent5">
                    <a:lumMod val="75000"/>
                  </a:schemeClr>
                </a:solidFill>
              </a:rPr>
              <a:t>(”kritisoijat”) </a:t>
            </a:r>
          </a:p>
        </p:txBody>
      </p:sp>
      <p:pic>
        <p:nvPicPr>
          <p:cNvPr id="5" name="Kuva 4">
            <a:extLst>
              <a:ext uri="{FF2B5EF4-FFF2-40B4-BE49-F238E27FC236}">
                <a16:creationId xmlns:a16="http://schemas.microsoft.com/office/drawing/2014/main" id="{4B2DEFC9-5F76-5959-5801-B394D04FEC17}"/>
              </a:ext>
            </a:extLst>
          </p:cNvPr>
          <p:cNvPicPr>
            <a:picLocks noChangeAspect="1"/>
          </p:cNvPicPr>
          <p:nvPr/>
        </p:nvPicPr>
        <p:blipFill>
          <a:blip r:embed="rId2"/>
          <a:srcRect l="7689" r="2365" b="-2"/>
          <a:stretch/>
        </p:blipFill>
        <p:spPr>
          <a:xfrm>
            <a:off x="8300358" y="351793"/>
            <a:ext cx="3516086" cy="2677789"/>
          </a:xfrm>
          <a:prstGeom prst="rect">
            <a:avLst/>
          </a:prstGeom>
          <a:noFill/>
        </p:spPr>
      </p:pic>
      <p:graphicFrame>
        <p:nvGraphicFramePr>
          <p:cNvPr id="6" name="Kaavio 5">
            <a:extLst>
              <a:ext uri="{FF2B5EF4-FFF2-40B4-BE49-F238E27FC236}">
                <a16:creationId xmlns:a16="http://schemas.microsoft.com/office/drawing/2014/main" id="{0BA9D59D-6FFC-003C-AE66-0C2F89680F47}"/>
              </a:ext>
            </a:extLst>
          </p:cNvPr>
          <p:cNvGraphicFramePr/>
          <p:nvPr>
            <p:extLst>
              <p:ext uri="{D42A27DB-BD31-4B8C-83A1-F6EECF244321}">
                <p14:modId xmlns:p14="http://schemas.microsoft.com/office/powerpoint/2010/main" val="600340454"/>
              </p:ext>
            </p:extLst>
          </p:nvPr>
        </p:nvGraphicFramePr>
        <p:xfrm>
          <a:off x="15698533" y="1877621"/>
          <a:ext cx="3435656" cy="359700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Kuva 9">
            <a:extLst>
              <a:ext uri="{FF2B5EF4-FFF2-40B4-BE49-F238E27FC236}">
                <a16:creationId xmlns:a16="http://schemas.microsoft.com/office/drawing/2014/main" id="{3B7659DA-A767-8503-430B-B4BC63C0C496}"/>
              </a:ext>
            </a:extLst>
          </p:cNvPr>
          <p:cNvPicPr>
            <a:picLocks noChangeAspect="1"/>
          </p:cNvPicPr>
          <p:nvPr/>
        </p:nvPicPr>
        <p:blipFill>
          <a:blip r:embed="rId4"/>
          <a:stretch>
            <a:fillRect/>
          </a:stretch>
        </p:blipFill>
        <p:spPr>
          <a:xfrm>
            <a:off x="9009317" y="3942182"/>
            <a:ext cx="3053906" cy="1941412"/>
          </a:xfrm>
          <a:prstGeom prst="rect">
            <a:avLst/>
          </a:prstGeom>
        </p:spPr>
      </p:pic>
    </p:spTree>
    <p:extLst>
      <p:ext uri="{BB962C8B-B14F-4D97-AF65-F5344CB8AC3E}">
        <p14:creationId xmlns:p14="http://schemas.microsoft.com/office/powerpoint/2010/main" val="314790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05C3E67A-D921-2258-47B3-EAAA6A7A0F8B}"/>
              </a:ext>
            </a:extLst>
          </p:cNvPr>
          <p:cNvSpPr/>
          <p:nvPr/>
        </p:nvSpPr>
        <p:spPr>
          <a:xfrm>
            <a:off x="73304" y="3441798"/>
            <a:ext cx="6396808" cy="3221732"/>
          </a:xfrm>
          <a:prstGeom prst="roundRect">
            <a:avLst/>
          </a:prstGeom>
          <a:solidFill>
            <a:schemeClr val="accent5">
              <a:lumMod val="20000"/>
              <a:lumOff val="80000"/>
            </a:schemeClr>
          </a:solidFill>
          <a:ln w="190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Pyöristetyt kulmat 4">
            <a:extLst>
              <a:ext uri="{FF2B5EF4-FFF2-40B4-BE49-F238E27FC236}">
                <a16:creationId xmlns:a16="http://schemas.microsoft.com/office/drawing/2014/main" id="{900CDC35-3735-308B-D781-745A06F485BC}"/>
              </a:ext>
            </a:extLst>
          </p:cNvPr>
          <p:cNvSpPr/>
          <p:nvPr/>
        </p:nvSpPr>
        <p:spPr>
          <a:xfrm>
            <a:off x="6636774" y="1661652"/>
            <a:ext cx="5375276" cy="3828348"/>
          </a:xfrm>
          <a:prstGeom prst="roundRect">
            <a:avLst/>
          </a:prstGeom>
          <a:solidFill>
            <a:schemeClr val="accent5">
              <a:lumMod val="20000"/>
              <a:lumOff val="80000"/>
            </a:schemeClr>
          </a:solidFill>
          <a:ln w="190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Pyöristetyt kulmat 5">
            <a:extLst>
              <a:ext uri="{FF2B5EF4-FFF2-40B4-BE49-F238E27FC236}">
                <a16:creationId xmlns:a16="http://schemas.microsoft.com/office/drawing/2014/main" id="{ACD44E0C-E51F-2378-0288-2D4EA75B1561}"/>
              </a:ext>
            </a:extLst>
          </p:cNvPr>
          <p:cNvSpPr/>
          <p:nvPr/>
        </p:nvSpPr>
        <p:spPr>
          <a:xfrm>
            <a:off x="73304" y="157316"/>
            <a:ext cx="6396808" cy="3008671"/>
          </a:xfrm>
          <a:prstGeom prst="roundRect">
            <a:avLst/>
          </a:prstGeom>
          <a:solidFill>
            <a:schemeClr val="accent5">
              <a:lumMod val="20000"/>
              <a:lumOff val="80000"/>
            </a:schemeClr>
          </a:solidFill>
          <a:ln w="190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8083E55-43D4-7E0E-F8C3-9E3113CED393}"/>
              </a:ext>
            </a:extLst>
          </p:cNvPr>
          <p:cNvSpPr>
            <a:spLocks noGrp="1"/>
          </p:cNvSpPr>
          <p:nvPr>
            <p:ph type="title"/>
          </p:nvPr>
        </p:nvSpPr>
        <p:spPr>
          <a:xfrm>
            <a:off x="6968520" y="159091"/>
            <a:ext cx="10753200" cy="1188000"/>
          </a:xfrm>
        </p:spPr>
        <p:txBody>
          <a:bodyPr>
            <a:normAutofit/>
          </a:bodyPr>
          <a:lstStyle/>
          <a:p>
            <a:r>
              <a:rPr lang="fi-FI" dirty="0">
                <a:solidFill>
                  <a:schemeClr val="accent6">
                    <a:lumMod val="75000"/>
                  </a:schemeClr>
                </a:solidFill>
                <a:latin typeface="Segoe UI" panose="020B0502040204020203" pitchFamily="34" charset="0"/>
                <a:cs typeface="Segoe UI" panose="020B0502040204020203" pitchFamily="34" charset="0"/>
              </a:rPr>
              <a:t>ASIAKASPALAUTE</a:t>
            </a:r>
          </a:p>
        </p:txBody>
      </p:sp>
      <p:sp>
        <p:nvSpPr>
          <p:cNvPr id="4" name="Sisällön paikkamerkki 3">
            <a:extLst>
              <a:ext uri="{FF2B5EF4-FFF2-40B4-BE49-F238E27FC236}">
                <a16:creationId xmlns:a16="http://schemas.microsoft.com/office/drawing/2014/main" id="{240535E0-72B8-3F37-089C-C030A53533DC}"/>
              </a:ext>
            </a:extLst>
          </p:cNvPr>
          <p:cNvSpPr>
            <a:spLocks noGrp="1"/>
          </p:cNvSpPr>
          <p:nvPr>
            <p:ph sz="quarter" idx="13"/>
          </p:nvPr>
        </p:nvSpPr>
        <p:spPr>
          <a:xfrm>
            <a:off x="269414" y="510865"/>
            <a:ext cx="6456824" cy="1940506"/>
          </a:xfrm>
        </p:spPr>
        <p:txBody>
          <a:bodyPr>
            <a:normAutofit fontScale="25000" lnSpcReduction="20000"/>
          </a:bodyPr>
          <a:lstStyle/>
          <a:p>
            <a:r>
              <a:rPr lang="fi-FI" sz="6400" b="1" dirty="0">
                <a:latin typeface="Segoe UI" panose="020B0502040204020203" pitchFamily="34" charset="0"/>
                <a:cs typeface="Segoe UI" panose="020B0502040204020203" pitchFamily="34" charset="0"/>
              </a:rPr>
              <a:t>Sain töitä! </a:t>
            </a:r>
          </a:p>
          <a:p>
            <a:r>
              <a:rPr lang="fi-FI" sz="6400" dirty="0">
                <a:latin typeface="Segoe UI" panose="020B0502040204020203" pitchFamily="34" charset="0"/>
                <a:cs typeface="Segoe UI" panose="020B0502040204020203" pitchFamily="34" charset="0"/>
              </a:rPr>
              <a:t>Nopeus työn saantiin </a:t>
            </a:r>
          </a:p>
          <a:p>
            <a:r>
              <a:rPr lang="fi-FI" sz="6400" dirty="0">
                <a:latin typeface="Segoe UI" panose="020B0502040204020203" pitchFamily="34" charset="0"/>
                <a:cs typeface="Segoe UI" panose="020B0502040204020203" pitchFamily="34" charset="0"/>
              </a:rPr>
              <a:t>Työllistyin osa-aikaisesti </a:t>
            </a:r>
          </a:p>
          <a:p>
            <a:r>
              <a:rPr lang="fi-FI" sz="6400" dirty="0">
                <a:latin typeface="Segoe UI" panose="020B0502040204020203" pitchFamily="34" charset="0"/>
                <a:cs typeface="Segoe UI" panose="020B0502040204020203" pitchFamily="34" charset="0"/>
              </a:rPr>
              <a:t>Lisäsi itseluottamusta</a:t>
            </a:r>
          </a:p>
          <a:p>
            <a:r>
              <a:rPr lang="fi-FI" sz="6400" dirty="0">
                <a:latin typeface="Segoe UI" panose="020B0502040204020203" pitchFamily="34" charset="0"/>
                <a:cs typeface="Segoe UI" panose="020B0502040204020203" pitchFamily="34" charset="0"/>
              </a:rPr>
              <a:t>Yhteistyö oli hyvä, ei ole mitään negatiivista sanottavaa mistään</a:t>
            </a:r>
          </a:p>
          <a:p>
            <a:r>
              <a:rPr lang="fi-FI" sz="6400" dirty="0">
                <a:latin typeface="Segoe UI" panose="020B0502040204020203" pitchFamily="34" charset="0"/>
                <a:cs typeface="Segoe UI" panose="020B0502040204020203" pitchFamily="34" charset="0"/>
              </a:rPr>
              <a:t>Pääsin kokeilemaan työelämää, rohkaisi hakemaan töitä</a:t>
            </a:r>
          </a:p>
          <a:p>
            <a:r>
              <a:rPr lang="fi-FI" sz="6400" dirty="0">
                <a:latin typeface="Segoe UI" panose="020B0502040204020203" pitchFamily="34" charset="0"/>
                <a:cs typeface="Segoe UI" panose="020B0502040204020203" pitchFamily="34" charset="0"/>
              </a:rPr>
              <a:t>Nopeasti pääsi hoitamaan asioita jos oli tarve</a:t>
            </a:r>
          </a:p>
          <a:p>
            <a:r>
              <a:rPr lang="fi-FI" sz="6400" dirty="0">
                <a:latin typeface="Segoe UI" panose="020B0502040204020203" pitchFamily="34" charset="0"/>
                <a:cs typeface="Segoe UI" panose="020B0502040204020203" pitchFamily="34" charset="0"/>
              </a:rPr>
              <a:t>Sain tukea mieltä askarruttaviin asioihin</a:t>
            </a:r>
          </a:p>
          <a:p>
            <a:pPr marL="0" indent="0">
              <a:buNone/>
            </a:pPr>
            <a:endParaRPr lang="fi-FI" sz="7200" dirty="0">
              <a:latin typeface="Segoe UI" panose="020B0502040204020203" pitchFamily="34" charset="0"/>
              <a:cs typeface="Segoe UI" panose="020B0502040204020203" pitchFamily="34" charset="0"/>
            </a:endParaRPr>
          </a:p>
          <a:p>
            <a:pPr marL="0" indent="0">
              <a:buNone/>
            </a:pPr>
            <a:endParaRPr lang="fi-FI" sz="7200" dirty="0">
              <a:latin typeface="Segoe UI" panose="020B0502040204020203" pitchFamily="34" charset="0"/>
              <a:cs typeface="Segoe UI" panose="020B0502040204020203" pitchFamily="34" charset="0"/>
            </a:endParaRPr>
          </a:p>
          <a:p>
            <a:pPr marL="0" indent="0">
              <a:buNone/>
            </a:pPr>
            <a:endParaRPr lang="fi-FI" sz="7200" dirty="0">
              <a:latin typeface="Segoe UI" panose="020B0502040204020203" pitchFamily="34" charset="0"/>
              <a:cs typeface="Segoe UI" panose="020B0502040204020203" pitchFamily="34" charset="0"/>
            </a:endParaRPr>
          </a:p>
          <a:p>
            <a:endParaRPr lang="fi-FI" dirty="0"/>
          </a:p>
        </p:txBody>
      </p:sp>
      <p:sp>
        <p:nvSpPr>
          <p:cNvPr id="3" name="Tekstiruutu 2">
            <a:extLst>
              <a:ext uri="{FF2B5EF4-FFF2-40B4-BE49-F238E27FC236}">
                <a16:creationId xmlns:a16="http://schemas.microsoft.com/office/drawing/2014/main" id="{AD1469B0-8689-5931-16F7-D473EF0C88C1}"/>
              </a:ext>
            </a:extLst>
          </p:cNvPr>
          <p:cNvSpPr txBox="1"/>
          <p:nvPr/>
        </p:nvSpPr>
        <p:spPr>
          <a:xfrm>
            <a:off x="6820618" y="2035250"/>
            <a:ext cx="5191432" cy="3592778"/>
          </a:xfrm>
          <a:prstGeom prst="rect">
            <a:avLst/>
          </a:prstGeom>
          <a:noFill/>
        </p:spPr>
        <p:txBody>
          <a:bodyPr wrap="square" rtlCol="0">
            <a:spAutoFit/>
          </a:bodyPr>
          <a:lstStyle/>
          <a:p>
            <a:pPr marL="228600" indent="-228600">
              <a:lnSpc>
                <a:spcPct val="70000"/>
              </a:lnSpc>
              <a:spcBef>
                <a:spcPts val="1000"/>
              </a:spcBef>
              <a:buFont typeface="Arial" panose="020B0604020202020204" pitchFamily="34" charset="0"/>
              <a:buChar char="•"/>
            </a:pPr>
            <a:r>
              <a:rPr lang="fi-FI" sz="1600" b="1" dirty="0">
                <a:latin typeface="Segoe UI" panose="020B0502040204020203" pitchFamily="34" charset="0"/>
                <a:cs typeface="Segoe UI" panose="020B0502040204020203" pitchFamily="34" charset="0"/>
              </a:rPr>
              <a:t>Uupumus otti välillä vallan… </a:t>
            </a:r>
          </a:p>
          <a:p>
            <a:pPr marL="228600" indent="-228600">
              <a:lnSpc>
                <a:spcPct val="70000"/>
              </a:lnSpc>
              <a:spcBef>
                <a:spcPts val="1000"/>
              </a:spcBef>
              <a:buFont typeface="Arial" panose="020B0604020202020204" pitchFamily="34" charset="0"/>
              <a:buChar char="•"/>
            </a:pPr>
            <a:r>
              <a:rPr lang="fi-FI" sz="1600" dirty="0">
                <a:latin typeface="Segoe UI" panose="020B0502040204020203" pitchFamily="34" charset="0"/>
                <a:cs typeface="Segoe UI" panose="020B0502040204020203" pitchFamily="34" charset="0"/>
              </a:rPr>
              <a:t>Työnantajien joustamattomuuden vuoksi minulle sopivaa paikkaa ei löytynyt</a:t>
            </a:r>
          </a:p>
          <a:p>
            <a:pPr marL="228600" indent="-228600">
              <a:lnSpc>
                <a:spcPct val="70000"/>
              </a:lnSpc>
              <a:spcBef>
                <a:spcPts val="1000"/>
              </a:spcBef>
              <a:buFont typeface="Arial" panose="020B0604020202020204" pitchFamily="34" charset="0"/>
              <a:buChar char="•"/>
            </a:pPr>
            <a:r>
              <a:rPr lang="fi-FI" sz="1600" dirty="0">
                <a:latin typeface="Segoe UI" panose="020B0502040204020203" pitchFamily="34" charset="0"/>
                <a:cs typeface="Segoe UI" panose="020B0502040204020203" pitchFamily="34" charset="0"/>
              </a:rPr>
              <a:t>Ammatin "harvinaisuuden" ja alan työpaikkojen vähyys alueella johti miettimään ja kokeilemaan uusia työ- ja ammattialoja. </a:t>
            </a:r>
          </a:p>
          <a:p>
            <a:pPr marL="228600" indent="-228600">
              <a:lnSpc>
                <a:spcPct val="70000"/>
              </a:lnSpc>
              <a:spcBef>
                <a:spcPts val="1000"/>
              </a:spcBef>
              <a:buFont typeface="Arial" panose="020B0604020202020204" pitchFamily="34" charset="0"/>
              <a:buChar char="•"/>
            </a:pPr>
            <a:r>
              <a:rPr lang="fi-FI" sz="1600" dirty="0">
                <a:latin typeface="Segoe UI" panose="020B0502040204020203" pitchFamily="34" charset="0"/>
                <a:cs typeface="Segoe UI" panose="020B0502040204020203" pitchFamily="34" charset="0"/>
              </a:rPr>
              <a:t>Kokemukseni, tai tilanteeni, ei ehkä täysin vastannut perus kurssilaista, koska kerkesin itsenäisesti tekemään asioita, mutta omiin tarpeisiini kurssi toimi hyvin. </a:t>
            </a:r>
          </a:p>
          <a:p>
            <a:pPr marL="228600" indent="-228600">
              <a:lnSpc>
                <a:spcPct val="70000"/>
              </a:lnSpc>
              <a:spcBef>
                <a:spcPts val="1000"/>
              </a:spcBef>
              <a:buFont typeface="Arial" panose="020B0604020202020204" pitchFamily="34" charset="0"/>
              <a:buChar char="•"/>
            </a:pPr>
            <a:r>
              <a:rPr lang="fi-FI" sz="1600" dirty="0">
                <a:latin typeface="Segoe UI" panose="020B0502040204020203" pitchFamily="34" charset="0"/>
                <a:cs typeface="Segoe UI" panose="020B0502040204020203" pitchFamily="34" charset="0"/>
              </a:rPr>
              <a:t>Harmittaa, että hanke päättyy.</a:t>
            </a:r>
          </a:p>
          <a:p>
            <a:pPr marL="228600" indent="-228600">
              <a:lnSpc>
                <a:spcPct val="70000"/>
              </a:lnSpc>
              <a:spcBef>
                <a:spcPts val="1000"/>
              </a:spcBef>
              <a:buFont typeface="Arial" panose="020B0604020202020204" pitchFamily="34" charset="0"/>
              <a:buChar char="•"/>
            </a:pPr>
            <a:r>
              <a:rPr lang="fi-FI" sz="1600" dirty="0">
                <a:latin typeface="Segoe UI" panose="020B0502040204020203" pitchFamily="34" charset="0"/>
                <a:cs typeface="Segoe UI" panose="020B0502040204020203" pitchFamily="34" charset="0"/>
              </a:rPr>
              <a:t>Valmentaja oli kannustava, mutta vointini ei ollut kovin hyvä</a:t>
            </a:r>
          </a:p>
          <a:p>
            <a:endParaRPr lang="fi-FI" sz="1800" dirty="0"/>
          </a:p>
          <a:p>
            <a:pPr marL="285750" indent="-285750">
              <a:buFontTx/>
              <a:buChar char="-"/>
            </a:pPr>
            <a:endParaRPr lang="fi-FI" dirty="0"/>
          </a:p>
        </p:txBody>
      </p:sp>
      <p:sp>
        <p:nvSpPr>
          <p:cNvPr id="8" name="Tekstiruutu 7">
            <a:extLst>
              <a:ext uri="{FF2B5EF4-FFF2-40B4-BE49-F238E27FC236}">
                <a16:creationId xmlns:a16="http://schemas.microsoft.com/office/drawing/2014/main" id="{3268C842-8340-F6A6-4418-0FA557204FB3}"/>
              </a:ext>
            </a:extLst>
          </p:cNvPr>
          <p:cNvSpPr txBox="1"/>
          <p:nvPr/>
        </p:nvSpPr>
        <p:spPr>
          <a:xfrm>
            <a:off x="413132" y="3577901"/>
            <a:ext cx="5544766" cy="294952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1"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Yksilöllinen, empaattinen ja osaava tuki</a:t>
            </a:r>
            <a:r>
              <a:rPr kumimoji="0" lang="fi-FI" sz="1600" b="0"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 jota sain. Ei tarvinnut yksin miettiä ja ratkaista ongelmaa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Minua kohdeltiin aina ystävällisesti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Yhteistyö IPS työntekijän kanssa on ollut saumatonta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Työntekijän omistautuminen, hyvä ja tukeva ohjaus.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Ohjaus asiantuntevaa, kannustavaa, ymmärtävää ja sovittelevaa. Voi edetä oman voinnin mukaan, eikä ole liian sitovaa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D2D2D"/>
                </a:solidFill>
                <a:effectLst/>
                <a:uLnTx/>
                <a:uFillTx/>
                <a:latin typeface="Segoe UI" panose="020B0502040204020203" pitchFamily="34" charset="0"/>
                <a:ea typeface="+mn-ea"/>
                <a:cs typeface="Segoe UI" panose="020B0502040204020203" pitchFamily="34" charset="0"/>
              </a:rPr>
              <a:t>Palvelu ei tuntunut ns. "pakkopullalta", vaan minua kohdeltiin minun ehdoilla.</a:t>
            </a:r>
          </a:p>
        </p:txBody>
      </p:sp>
    </p:spTree>
    <p:extLst>
      <p:ext uri="{BB962C8B-B14F-4D97-AF65-F5344CB8AC3E}">
        <p14:creationId xmlns:p14="http://schemas.microsoft.com/office/powerpoint/2010/main" val="375835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40652-5B5A-E9E1-45E9-B255E3772B0E}"/>
              </a:ext>
            </a:extLst>
          </p:cNvPr>
          <p:cNvSpPr>
            <a:spLocks noGrp="1"/>
          </p:cNvSpPr>
          <p:nvPr>
            <p:ph type="title"/>
          </p:nvPr>
        </p:nvSpPr>
        <p:spPr>
          <a:xfrm>
            <a:off x="4399971" y="353876"/>
            <a:ext cx="5311623" cy="1234018"/>
          </a:xfrm>
        </p:spPr>
        <p:txBody>
          <a:bodyPr/>
          <a:lstStyle/>
          <a:p>
            <a:r>
              <a:rPr lang="fi-FI" sz="3200" b="1" dirty="0">
                <a:solidFill>
                  <a:schemeClr val="tx1"/>
                </a:solidFill>
                <a:latin typeface="Segoe UI" panose="020B0502040204020203" pitchFamily="34" charset="0"/>
                <a:cs typeface="Segoe UI" panose="020B0502040204020203" pitchFamily="34" charset="0"/>
              </a:rPr>
              <a:t>Kuka hyötyy? </a:t>
            </a:r>
            <a:br>
              <a:rPr lang="fi-FI" sz="4400" b="1" dirty="0">
                <a:latin typeface="Segoe UI" panose="020B0502040204020203" pitchFamily="34" charset="0"/>
                <a:cs typeface="Segoe UI" panose="020B0502040204020203" pitchFamily="34" charset="0"/>
              </a:rPr>
            </a:br>
            <a:endParaRPr lang="fi-FI" dirty="0"/>
          </a:p>
        </p:txBody>
      </p:sp>
      <p:sp>
        <p:nvSpPr>
          <p:cNvPr id="3" name="Sisällön paikkamerkki 2">
            <a:extLst>
              <a:ext uri="{FF2B5EF4-FFF2-40B4-BE49-F238E27FC236}">
                <a16:creationId xmlns:a16="http://schemas.microsoft.com/office/drawing/2014/main" id="{612871E8-850E-A968-1BFC-259916B9CCCA}"/>
              </a:ext>
            </a:extLst>
          </p:cNvPr>
          <p:cNvSpPr>
            <a:spLocks noGrp="1"/>
          </p:cNvSpPr>
          <p:nvPr>
            <p:ph idx="1"/>
          </p:nvPr>
        </p:nvSpPr>
        <p:spPr>
          <a:xfrm>
            <a:off x="4402369" y="1297494"/>
            <a:ext cx="7440154" cy="4733851"/>
          </a:xfrm>
        </p:spPr>
        <p:txBody>
          <a:bodyPr>
            <a:normAutofit fontScale="92500" lnSpcReduction="10000"/>
          </a:bodyPr>
          <a:lstStyle/>
          <a:p>
            <a:pPr algn="l" rtl="0" fontAlgn="base"/>
            <a:r>
              <a:rPr lang="fi-FI" sz="1800">
                <a:solidFill>
                  <a:srgbClr val="000000"/>
                </a:solidFill>
                <a:latin typeface="Segoe UI" panose="020B0502040204020203" pitchFamily="34" charset="0"/>
                <a:cs typeface="Segoe UI" panose="020B0502040204020203" pitchFamily="34" charset="0"/>
              </a:rPr>
              <a:t>- </a:t>
            </a:r>
            <a:r>
              <a:rPr lang="fi-FI" sz="1800" b="1" i="0">
                <a:solidFill>
                  <a:srgbClr val="000000"/>
                </a:solidFill>
                <a:effectLst/>
                <a:latin typeface="Segoe UI" panose="020B0502040204020203" pitchFamily="34" charset="0"/>
                <a:cs typeface="Segoe UI" panose="020B0502040204020203" pitchFamily="34" charset="0"/>
              </a:rPr>
              <a:t>Oma motivaatio ja halu työllistyä </a:t>
            </a:r>
            <a:r>
              <a:rPr lang="fi-FI" sz="1800" b="0" i="0">
                <a:solidFill>
                  <a:srgbClr val="000000"/>
                </a:solidFill>
                <a:effectLst/>
                <a:latin typeface="Segoe UI" panose="020B0502040204020203" pitchFamily="34" charset="0"/>
                <a:cs typeface="Segoe UI" panose="020B0502040204020203" pitchFamily="34" charset="0"/>
              </a:rPr>
              <a:t>suoraan avoimille työmarkkinoille</a:t>
            </a:r>
            <a:r>
              <a:rPr lang="fi-FI" sz="1800" i="0">
                <a:solidFill>
                  <a:srgbClr val="000000"/>
                </a:solidFill>
                <a:effectLst/>
                <a:latin typeface="Segoe UI" panose="020B0502040204020203" pitchFamily="34" charset="0"/>
                <a:cs typeface="Segoe UI" panose="020B0502040204020203" pitchFamily="34" charset="0"/>
              </a:rPr>
              <a:t>. Näkee työn merkityksen</a:t>
            </a:r>
            <a:r>
              <a:rPr lang="fi-FI" sz="1800" b="0" i="0">
                <a:solidFill>
                  <a:srgbClr val="000000"/>
                </a:solidFill>
                <a:effectLst/>
                <a:latin typeface="Segoe UI" panose="020B0502040204020203" pitchFamily="34" charset="0"/>
                <a:cs typeface="Segoe UI" panose="020B0502040204020203" pitchFamily="34" charset="0"/>
              </a:rPr>
              <a:t>/tärkeyden osana omaa kuntoutumistaan. </a:t>
            </a:r>
          </a:p>
          <a:p>
            <a:pPr algn="l" rtl="0" fontAlgn="base"/>
            <a:endParaRPr lang="fi-FI" sz="1800" b="0" i="0">
              <a:solidFill>
                <a:srgbClr val="000000"/>
              </a:solidFill>
              <a:effectLst/>
              <a:latin typeface="Segoe UI" panose="020B0502040204020203" pitchFamily="34" charset="0"/>
              <a:cs typeface="Segoe UI" panose="020B0502040204020203" pitchFamily="34" charset="0"/>
            </a:endParaRPr>
          </a:p>
          <a:p>
            <a:pPr algn="l" rtl="0" fontAlgn="base">
              <a:buFontTx/>
              <a:buChar char="-"/>
            </a:pPr>
            <a:r>
              <a:rPr lang="fi-FI" sz="1800" b="0" i="0">
                <a:solidFill>
                  <a:srgbClr val="000000"/>
                </a:solidFill>
                <a:effectLst/>
                <a:latin typeface="Segoe UI" panose="020B0502040204020203" pitchFamily="34" charset="0"/>
                <a:cs typeface="Segoe UI" panose="020B0502040204020203" pitchFamily="34" charset="0"/>
              </a:rPr>
              <a:t> On </a:t>
            </a:r>
            <a:r>
              <a:rPr lang="fi-FI" sz="1800" b="1" i="0">
                <a:solidFill>
                  <a:srgbClr val="000000"/>
                </a:solidFill>
                <a:effectLst/>
                <a:latin typeface="Segoe UI" panose="020B0502040204020203" pitchFamily="34" charset="0"/>
                <a:cs typeface="Segoe UI" panose="020B0502040204020203" pitchFamily="34" charset="0"/>
              </a:rPr>
              <a:t>sitoutunut omaan hoitoon</a:t>
            </a:r>
            <a:r>
              <a:rPr lang="fi-FI" sz="1800" b="0" i="0">
                <a:solidFill>
                  <a:srgbClr val="000000"/>
                </a:solidFill>
                <a:effectLst/>
                <a:latin typeface="Segoe UI" panose="020B0502040204020203" pitchFamily="34" charset="0"/>
                <a:cs typeface="Segoe UI" panose="020B0502040204020203" pitchFamily="34" charset="0"/>
              </a:rPr>
              <a:t>, kykenee arvioimaan omia haasteita/esteitä sekä osaamista, taitoja ja voimavaroja. </a:t>
            </a:r>
          </a:p>
          <a:p>
            <a:pPr algn="l" rtl="0" fontAlgn="base"/>
            <a:endParaRPr lang="fi-FI" sz="1800">
              <a:solidFill>
                <a:srgbClr val="000000"/>
              </a:solidFill>
              <a:latin typeface="Segoe UI" panose="020B0502040204020203" pitchFamily="34" charset="0"/>
              <a:cs typeface="Segoe UI" panose="020B0502040204020203" pitchFamily="34" charset="0"/>
            </a:endParaRPr>
          </a:p>
          <a:p>
            <a:pPr algn="l" rtl="0" fontAlgn="base">
              <a:buFontTx/>
              <a:buChar char="-"/>
            </a:pPr>
            <a:r>
              <a:rPr lang="fi-FI" sz="1800" b="1" i="0">
                <a:solidFill>
                  <a:srgbClr val="000000"/>
                </a:solidFill>
                <a:effectLst/>
                <a:latin typeface="Segoe UI" panose="020B0502040204020203" pitchFamily="34" charset="0"/>
                <a:cs typeface="Segoe UI" panose="020B0502040204020203" pitchFamily="34" charset="0"/>
              </a:rPr>
              <a:t> Sairauden oireet, päihdeongelma ovat hallinnassa </a:t>
            </a:r>
            <a:r>
              <a:rPr lang="fi-FI" sz="1800" b="0" i="0">
                <a:solidFill>
                  <a:srgbClr val="000000"/>
                </a:solidFill>
                <a:effectLst/>
                <a:latin typeface="Segoe UI" panose="020B0502040204020203" pitchFamily="34" charset="0"/>
                <a:cs typeface="Segoe UI" panose="020B0502040204020203" pitchFamily="34" charset="0"/>
              </a:rPr>
              <a:t>ja elämäntilanne on siinä määrän tasapainossa, että voimavaroja jää suuntautua työhön. </a:t>
            </a:r>
          </a:p>
          <a:p>
            <a:pPr algn="l" rtl="0" fontAlgn="base">
              <a:buFontTx/>
              <a:buChar char="-"/>
            </a:pPr>
            <a:endParaRPr lang="fi-FI" sz="1800">
              <a:solidFill>
                <a:srgbClr val="000000"/>
              </a:solidFill>
              <a:latin typeface="Segoe UI" panose="020B0502040204020203" pitchFamily="34" charset="0"/>
              <a:cs typeface="Segoe UI" panose="020B0502040204020203" pitchFamily="34" charset="0"/>
            </a:endParaRPr>
          </a:p>
          <a:p>
            <a:pPr algn="l" rtl="0" fontAlgn="base">
              <a:buFontTx/>
              <a:buChar char="-"/>
            </a:pPr>
            <a:r>
              <a:rPr lang="fi-FI" sz="1800" b="0" i="0">
                <a:solidFill>
                  <a:srgbClr val="000000"/>
                </a:solidFill>
                <a:effectLst/>
                <a:latin typeface="Segoe UI" panose="020B0502040204020203" pitchFamily="34" charset="0"/>
                <a:cs typeface="Segoe UI" panose="020B0502040204020203" pitchFamily="34" charset="0"/>
              </a:rPr>
              <a:t> </a:t>
            </a:r>
            <a:r>
              <a:rPr lang="fi-FI" sz="1800" b="1">
                <a:solidFill>
                  <a:srgbClr val="000000"/>
                </a:solidFill>
                <a:latin typeface="Segoe UI" panose="020B0502040204020203" pitchFamily="34" charset="0"/>
                <a:cs typeface="Segoe UI" panose="020B0502040204020203" pitchFamily="34" charset="0"/>
              </a:rPr>
              <a:t>R</a:t>
            </a:r>
            <a:r>
              <a:rPr lang="fi-FI" sz="1800" b="1" i="0">
                <a:solidFill>
                  <a:srgbClr val="000000"/>
                </a:solidFill>
                <a:effectLst/>
                <a:latin typeface="Segoe UI" panose="020B0502040204020203" pitchFamily="34" charset="0"/>
                <a:cs typeface="Segoe UI" panose="020B0502040204020203" pitchFamily="34" charset="0"/>
              </a:rPr>
              <a:t>iittävä työkyky</a:t>
            </a:r>
            <a:r>
              <a:rPr lang="fi-FI" sz="1800" b="0" i="0">
                <a:solidFill>
                  <a:srgbClr val="000000"/>
                </a:solidFill>
                <a:effectLst/>
                <a:latin typeface="Segoe UI" panose="020B0502040204020203" pitchFamily="34" charset="0"/>
                <a:cs typeface="Segoe UI" panose="020B0502040204020203" pitchFamily="34" charset="0"/>
              </a:rPr>
              <a:t> osa-aikaiseen työhön</a:t>
            </a:r>
          </a:p>
          <a:p>
            <a:pPr algn="l" rtl="0" fontAlgn="base"/>
            <a:endParaRPr lang="fi-FI" sz="1800" b="0" i="0">
              <a:solidFill>
                <a:srgbClr val="000000"/>
              </a:solidFill>
              <a:effectLst/>
              <a:latin typeface="Segoe UI" panose="020B0502040204020203" pitchFamily="34" charset="0"/>
              <a:cs typeface="Segoe UI" panose="020B0502040204020203" pitchFamily="34" charset="0"/>
            </a:endParaRPr>
          </a:p>
          <a:p>
            <a:pPr algn="l" rtl="0" fontAlgn="base">
              <a:buFontTx/>
              <a:buChar char="-"/>
            </a:pPr>
            <a:r>
              <a:rPr lang="fi-FI" sz="1800">
                <a:solidFill>
                  <a:srgbClr val="000000"/>
                </a:solidFill>
                <a:latin typeface="Segoe UI" panose="020B0502040204020203" pitchFamily="34" charset="0"/>
                <a:cs typeface="Segoe UI" panose="020B0502040204020203" pitchFamily="34" charset="0"/>
              </a:rPr>
              <a:t> H</a:t>
            </a:r>
            <a:r>
              <a:rPr lang="fi-FI" sz="1800" b="0" i="0">
                <a:solidFill>
                  <a:srgbClr val="000000"/>
                </a:solidFill>
                <a:effectLst/>
                <a:latin typeface="Segoe UI" panose="020B0502040204020203" pitchFamily="34" charset="0"/>
                <a:cs typeface="Segoe UI" panose="020B0502040204020203" pitchFamily="34" charset="0"/>
              </a:rPr>
              <a:t>yvä olla jokin </a:t>
            </a:r>
            <a:r>
              <a:rPr lang="fi-FI" sz="1800" b="1" i="0">
                <a:solidFill>
                  <a:srgbClr val="000000"/>
                </a:solidFill>
                <a:effectLst/>
                <a:latin typeface="Segoe UI" panose="020B0502040204020203" pitchFamily="34" charset="0"/>
                <a:cs typeface="Segoe UI" panose="020B0502040204020203" pitchFamily="34" charset="0"/>
              </a:rPr>
              <a:t>ammatillinen koulutus tai halu kouluttautua </a:t>
            </a:r>
            <a:r>
              <a:rPr lang="fi-FI" sz="1800" b="0" i="0">
                <a:solidFill>
                  <a:srgbClr val="000000"/>
                </a:solidFill>
                <a:effectLst/>
                <a:latin typeface="Segoe UI" panose="020B0502040204020203" pitchFamily="34" charset="0"/>
                <a:cs typeface="Segoe UI" panose="020B0502040204020203" pitchFamily="34" charset="0"/>
              </a:rPr>
              <a:t>johonkin ammattiin.</a:t>
            </a:r>
          </a:p>
          <a:p>
            <a:pPr algn="l" rtl="0" fontAlgn="base"/>
            <a:endParaRPr lang="fi-FI" sz="1800" b="0" i="0">
              <a:solidFill>
                <a:srgbClr val="000000"/>
              </a:solidFill>
              <a:effectLst/>
              <a:latin typeface="Segoe UI" panose="020B0502040204020203" pitchFamily="34" charset="0"/>
              <a:cs typeface="Segoe UI" panose="020B0502040204020203" pitchFamily="34" charset="0"/>
            </a:endParaRPr>
          </a:p>
          <a:p>
            <a:pPr algn="l" rtl="0" fontAlgn="base">
              <a:buFontTx/>
              <a:buChar char="-"/>
            </a:pPr>
            <a:r>
              <a:rPr lang="fi-FI" sz="1800" u="none" strike="noStrike">
                <a:solidFill>
                  <a:srgbClr val="000000"/>
                </a:solidFill>
                <a:latin typeface="Segoe UI" panose="020B0502040204020203" pitchFamily="34" charset="0"/>
                <a:cs typeface="Segoe UI" panose="020B0502040204020203" pitchFamily="34" charset="0"/>
              </a:rPr>
              <a:t> </a:t>
            </a:r>
            <a:r>
              <a:rPr lang="fi-FI" sz="1800" b="1" i="0" u="none" strike="noStrike">
                <a:solidFill>
                  <a:srgbClr val="000000"/>
                </a:solidFill>
                <a:effectLst/>
                <a:latin typeface="Segoe UI" panose="020B0502040204020203" pitchFamily="34" charset="0"/>
              </a:rPr>
              <a:t>Psykoosisairaus</a:t>
            </a:r>
            <a:r>
              <a:rPr lang="fi-FI" sz="1800" b="0" i="0" u="none" strike="noStrike">
                <a:solidFill>
                  <a:srgbClr val="000000"/>
                </a:solidFill>
                <a:effectLst/>
                <a:latin typeface="Segoe UI" panose="020B0502040204020203" pitchFamily="34" charset="0"/>
              </a:rPr>
              <a:t>, diagnoosit F20-F29 (käypä hoito- suositus, tutkimusnäyttö,  usein eläke/kuntoutustuki, ei usein te-asiakkuutta)</a:t>
            </a:r>
            <a:endParaRPr lang="fi-FI" sz="1800" b="0" i="0">
              <a:solidFill>
                <a:srgbClr val="000000"/>
              </a:solidFill>
              <a:effectLst/>
              <a:latin typeface="Segoe UI" panose="020B0502040204020203" pitchFamily="34" charset="0"/>
              <a:cs typeface="Segoe UI" panose="020B0502040204020203" pitchFamily="34" charset="0"/>
            </a:endParaRPr>
          </a:p>
          <a:p>
            <a:endParaRPr lang="fi-FI"/>
          </a:p>
        </p:txBody>
      </p:sp>
      <p:pic>
        <p:nvPicPr>
          <p:cNvPr id="8" name="Kuva 7">
            <a:extLst>
              <a:ext uri="{FF2B5EF4-FFF2-40B4-BE49-F238E27FC236}">
                <a16:creationId xmlns:a16="http://schemas.microsoft.com/office/drawing/2014/main" id="{E0EB979B-92B3-04A4-BFF3-C684AB2CDA27}"/>
              </a:ext>
            </a:extLst>
          </p:cNvPr>
          <p:cNvPicPr>
            <a:picLocks noChangeAspect="1"/>
          </p:cNvPicPr>
          <p:nvPr/>
        </p:nvPicPr>
        <p:blipFill>
          <a:blip r:embed="rId2"/>
          <a:stretch>
            <a:fillRect/>
          </a:stretch>
        </p:blipFill>
        <p:spPr>
          <a:xfrm>
            <a:off x="1" y="0"/>
            <a:ext cx="4140786" cy="6031345"/>
          </a:xfrm>
          <a:prstGeom prst="rect">
            <a:avLst/>
          </a:prstGeom>
        </p:spPr>
      </p:pic>
    </p:spTree>
    <p:extLst>
      <p:ext uri="{BB962C8B-B14F-4D97-AF65-F5344CB8AC3E}">
        <p14:creationId xmlns:p14="http://schemas.microsoft.com/office/powerpoint/2010/main" val="288585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40652-5B5A-E9E1-45E9-B255E3772B0E}"/>
              </a:ext>
            </a:extLst>
          </p:cNvPr>
          <p:cNvSpPr>
            <a:spLocks noGrp="1"/>
          </p:cNvSpPr>
          <p:nvPr>
            <p:ph type="title"/>
          </p:nvPr>
        </p:nvSpPr>
        <p:spPr>
          <a:xfrm>
            <a:off x="200746" y="382888"/>
            <a:ext cx="11790507" cy="1234018"/>
          </a:xfrm>
        </p:spPr>
        <p:txBody>
          <a:bodyPr>
            <a:normAutofit/>
          </a:bodyPr>
          <a:lstStyle/>
          <a:p>
            <a:r>
              <a:rPr lang="fi-FI" sz="3200" b="1" dirty="0">
                <a:latin typeface="Segoe UI" panose="020B0502040204020203" pitchFamily="34" charset="0"/>
                <a:cs typeface="Segoe UI" panose="020B0502040204020203" pitchFamily="34" charset="0"/>
              </a:rPr>
              <a:t>IPS- työhönvalmennuksen palautekysely verkostoille</a:t>
            </a:r>
            <a:br>
              <a:rPr lang="fi-FI" sz="4400" b="1" dirty="0">
                <a:latin typeface="Segoe UI" panose="020B0502040204020203" pitchFamily="34" charset="0"/>
                <a:cs typeface="Segoe UI" panose="020B0502040204020203" pitchFamily="34" charset="0"/>
              </a:rPr>
            </a:br>
            <a:endParaRPr lang="fi-FI" dirty="0"/>
          </a:p>
        </p:txBody>
      </p:sp>
      <p:sp>
        <p:nvSpPr>
          <p:cNvPr id="3" name="Sisällön paikkamerkki 2">
            <a:extLst>
              <a:ext uri="{FF2B5EF4-FFF2-40B4-BE49-F238E27FC236}">
                <a16:creationId xmlns:a16="http://schemas.microsoft.com/office/drawing/2014/main" id="{612871E8-850E-A968-1BFC-259916B9CCCA}"/>
              </a:ext>
            </a:extLst>
          </p:cNvPr>
          <p:cNvSpPr>
            <a:spLocks noGrp="1"/>
          </p:cNvSpPr>
          <p:nvPr>
            <p:ph idx="1"/>
          </p:nvPr>
        </p:nvSpPr>
        <p:spPr>
          <a:xfrm>
            <a:off x="323273" y="2041611"/>
            <a:ext cx="6650182" cy="4068833"/>
          </a:xfrm>
        </p:spPr>
        <p:txBody>
          <a:bodyPr vert="horz" lIns="91440" tIns="45720" rIns="91440" bIns="45720" rtlCol="0" anchor="t">
            <a:normAutofit/>
          </a:bodyPr>
          <a:lstStyle/>
          <a:p>
            <a:endParaRPr lang="fi-FI" dirty="0"/>
          </a:p>
          <a:p>
            <a:pPr marL="342900" indent="-342900">
              <a:buFontTx/>
              <a:buChar char="-"/>
            </a:pPr>
            <a:endParaRPr lang="fi-FI" dirty="0"/>
          </a:p>
          <a:p>
            <a:pPr marL="342900" indent="-342900">
              <a:buFontTx/>
              <a:buChar char="-"/>
            </a:pPr>
            <a:endParaRPr lang="fi-FI" dirty="0"/>
          </a:p>
          <a:p>
            <a:endParaRPr lang="fi-FI" dirty="0"/>
          </a:p>
        </p:txBody>
      </p:sp>
      <p:sp>
        <p:nvSpPr>
          <p:cNvPr id="4" name="Tekstiruutu 3">
            <a:extLst>
              <a:ext uri="{FF2B5EF4-FFF2-40B4-BE49-F238E27FC236}">
                <a16:creationId xmlns:a16="http://schemas.microsoft.com/office/drawing/2014/main" id="{EDF0F4F7-F9A0-0F05-577D-AFDA072CF3BB}"/>
              </a:ext>
            </a:extLst>
          </p:cNvPr>
          <p:cNvSpPr txBox="1"/>
          <p:nvPr/>
        </p:nvSpPr>
        <p:spPr>
          <a:xfrm>
            <a:off x="323271" y="1016741"/>
            <a:ext cx="11276879" cy="1200329"/>
          </a:xfrm>
          <a:prstGeom prst="rect">
            <a:avLst/>
          </a:prstGeom>
          <a:noFill/>
        </p:spPr>
        <p:txBody>
          <a:bodyPr wrap="square" rtlCol="0">
            <a:spAutoFit/>
          </a:bodyPr>
          <a:lstStyle/>
          <a:p>
            <a:r>
              <a:rPr lang="fi-FI" dirty="0"/>
              <a:t> Vastaajien määrä 10 (työllisyydenhoito, </a:t>
            </a:r>
            <a:r>
              <a:rPr lang="fi-FI" dirty="0" err="1"/>
              <a:t>pth</a:t>
            </a:r>
            <a:r>
              <a:rPr lang="fi-FI" dirty="0"/>
              <a:t>, </a:t>
            </a:r>
            <a:r>
              <a:rPr lang="fi-FI" dirty="0" err="1"/>
              <a:t>esh</a:t>
            </a:r>
            <a:r>
              <a:rPr lang="fi-FI" dirty="0"/>
              <a:t>) 2.12.2024 mennessä.</a:t>
            </a:r>
          </a:p>
          <a:p>
            <a:pPr marL="285750" indent="-285750">
              <a:buFontTx/>
              <a:buChar char="-"/>
            </a:pPr>
            <a:endParaRPr lang="fi-FI" dirty="0"/>
          </a:p>
          <a:p>
            <a:pPr marL="285750" indent="-285750">
              <a:buFontTx/>
              <a:buChar char="-"/>
            </a:pPr>
            <a:endParaRPr lang="fi-FI" dirty="0"/>
          </a:p>
          <a:p>
            <a:pPr marL="285750" indent="-285750">
              <a:buFontTx/>
              <a:buChar char="-"/>
            </a:pPr>
            <a:endParaRPr lang="fi-FI" dirty="0"/>
          </a:p>
        </p:txBody>
      </p:sp>
      <p:sp>
        <p:nvSpPr>
          <p:cNvPr id="7" name="Tekstiruutu 6">
            <a:extLst>
              <a:ext uri="{FF2B5EF4-FFF2-40B4-BE49-F238E27FC236}">
                <a16:creationId xmlns:a16="http://schemas.microsoft.com/office/drawing/2014/main" id="{8A16E53F-3C84-EC5C-0EE4-BE7982AA8980}"/>
              </a:ext>
            </a:extLst>
          </p:cNvPr>
          <p:cNvSpPr txBox="1"/>
          <p:nvPr/>
        </p:nvSpPr>
        <p:spPr>
          <a:xfrm>
            <a:off x="285170" y="1570739"/>
            <a:ext cx="11353079" cy="1384995"/>
          </a:xfrm>
          <a:prstGeom prst="rect">
            <a:avLst/>
          </a:prstGeom>
          <a:noFill/>
        </p:spPr>
        <p:txBody>
          <a:bodyPr wrap="square" rtlCol="0">
            <a:spAutoFit/>
          </a:bodyPr>
          <a:lstStyle/>
          <a:p>
            <a:endParaRPr lang="fi-FI" b="0" i="0" dirty="0">
              <a:solidFill>
                <a:srgbClr val="323130"/>
              </a:solidFill>
              <a:effectLst/>
              <a:latin typeface="Segoe UI" panose="020B0502040204020203" pitchFamily="34" charset="0"/>
            </a:endParaRPr>
          </a:p>
          <a:p>
            <a:r>
              <a:rPr lang="fi-FI" sz="2400" b="1" i="0" dirty="0">
                <a:solidFill>
                  <a:srgbClr val="212121"/>
                </a:solidFill>
                <a:effectLst/>
                <a:latin typeface="Segoe UI" panose="020B0502040204020203" pitchFamily="34" charset="0"/>
              </a:rPr>
              <a:t>YHTEISTYÖ: Yhteistyö IPS työhönvalmennuksen kanssa oli sujuvaa</a:t>
            </a:r>
          </a:p>
          <a:p>
            <a:endParaRPr lang="fi-FI" b="1" dirty="0">
              <a:solidFill>
                <a:srgbClr val="212121"/>
              </a:solidFill>
              <a:latin typeface="Segoe UI" panose="020B0502040204020203" pitchFamily="34" charset="0"/>
            </a:endParaRPr>
          </a:p>
          <a:p>
            <a:r>
              <a:rPr lang="fi-FI" sz="2400" b="1" dirty="0">
                <a:solidFill>
                  <a:schemeClr val="tx2"/>
                </a:solidFill>
                <a:latin typeface="Segoe UI" panose="020B0502040204020203" pitchFamily="34" charset="0"/>
              </a:rPr>
              <a:t>80 % ”täysin samaa mieltä”</a:t>
            </a:r>
          </a:p>
        </p:txBody>
      </p:sp>
      <p:sp>
        <p:nvSpPr>
          <p:cNvPr id="8" name="Tekstiruutu 7">
            <a:extLst>
              <a:ext uri="{FF2B5EF4-FFF2-40B4-BE49-F238E27FC236}">
                <a16:creationId xmlns:a16="http://schemas.microsoft.com/office/drawing/2014/main" id="{85238865-18AE-7C90-91BC-8BE65099B580}"/>
              </a:ext>
            </a:extLst>
          </p:cNvPr>
          <p:cNvSpPr txBox="1"/>
          <p:nvPr/>
        </p:nvSpPr>
        <p:spPr>
          <a:xfrm>
            <a:off x="200746" y="3204948"/>
            <a:ext cx="11829328" cy="3570208"/>
          </a:xfrm>
          <a:prstGeom prst="rect">
            <a:avLst/>
          </a:prstGeom>
          <a:noFill/>
        </p:spPr>
        <p:txBody>
          <a:bodyPr wrap="square" rtlCol="0">
            <a:spAutoFit/>
          </a:bodyPr>
          <a:lstStyle/>
          <a:p>
            <a:r>
              <a:rPr lang="fi-FI" sz="1600" b="1" dirty="0"/>
              <a:t>Avoimet vastaukset: Millaista yhteistyö oli?</a:t>
            </a:r>
          </a:p>
          <a:p>
            <a:endParaRPr lang="fi-FI" b="1" dirty="0"/>
          </a:p>
          <a:p>
            <a:r>
              <a:rPr lang="fi-FI" sz="1400" dirty="0"/>
              <a:t>- Hyvät keskustelut ja valmentajalta saanut hyviä neuvoja niin potilas kuin hoitajakin.</a:t>
            </a:r>
          </a:p>
          <a:p>
            <a:r>
              <a:rPr lang="fi-FI" sz="1400" dirty="0"/>
              <a:t>- Yhteistyö oli tavoitteellista ja asiakasta konkreettisesti auttavaa.</a:t>
            </a:r>
          </a:p>
          <a:p>
            <a:r>
              <a:rPr lang="fi-FI" sz="1400" dirty="0"/>
              <a:t>- Yhteistyö koko IPS-tiimin kanssa on ollut helppoa, koska olemme pitäneet heti alusta lähtien yhteisiä kokoontumisia ja kuulleet ajankohtaisia asioita. Tulimme heti hankkeen alettua tutuksi toisillemme, jolloin työskentely on ollut senkin vuoksi sujuvaa. </a:t>
            </a:r>
          </a:p>
          <a:p>
            <a:r>
              <a:rPr lang="fi-FI" sz="1400" dirty="0"/>
              <a:t>- Valmentajat ovat olleet aktiivisesti yhteydessä ja osallistuneet yhteisille asiakastapaamisille. Näin ollen, olemme voineet tehdä yhteistä suunnitelmaa ja edistää suunnitelman toteutumista paremmin.</a:t>
            </a:r>
          </a:p>
          <a:p>
            <a:r>
              <a:rPr lang="fi-FI" sz="1400" dirty="0"/>
              <a:t>- Helppo ottaa yhteyttä, yhteistyötapaamiset sujuva järjestää</a:t>
            </a:r>
          </a:p>
          <a:p>
            <a:r>
              <a:rPr lang="fi-FI" sz="1400" dirty="0"/>
              <a:t>- Luontevaa ja ammattitaitosta</a:t>
            </a:r>
          </a:p>
          <a:p>
            <a:r>
              <a:rPr lang="fi-FI" sz="1400" dirty="0"/>
              <a:t>- Yhteistyö sujuvaa. Toki henkilöstön vaihdokset vaikeuttivat välillä yhteistyötä.</a:t>
            </a:r>
          </a:p>
          <a:p>
            <a:r>
              <a:rPr lang="fi-FI" sz="1400" dirty="0"/>
              <a:t>- Sujuvaa, </a:t>
            </a:r>
            <a:r>
              <a:rPr lang="fi-FI" sz="1400" dirty="0" err="1"/>
              <a:t>työhönvalmentaja</a:t>
            </a:r>
            <a:r>
              <a:rPr lang="fi-FI" sz="1400" dirty="0"/>
              <a:t> kohtasi asiakkaan ennakkoluulottomasti ja vei hänen prosessiaan eteenpäin</a:t>
            </a:r>
          </a:p>
          <a:p>
            <a:pPr marL="285750" indent="-285750">
              <a:buFontTx/>
              <a:buChar char="-"/>
            </a:pPr>
            <a:endParaRPr lang="fi-FI" sz="1400" dirty="0"/>
          </a:p>
          <a:p>
            <a:endParaRPr lang="fi-FI" dirty="0"/>
          </a:p>
          <a:p>
            <a:endParaRPr lang="fi-FI" dirty="0"/>
          </a:p>
        </p:txBody>
      </p:sp>
      <p:sp>
        <p:nvSpPr>
          <p:cNvPr id="6" name="Suorakulmio: Pyöristetyt kulmat 5">
            <a:extLst>
              <a:ext uri="{FF2B5EF4-FFF2-40B4-BE49-F238E27FC236}">
                <a16:creationId xmlns:a16="http://schemas.microsoft.com/office/drawing/2014/main" id="{CD9B68BC-B81E-80B9-67A0-96E774653FD6}"/>
              </a:ext>
            </a:extLst>
          </p:cNvPr>
          <p:cNvSpPr/>
          <p:nvPr/>
        </p:nvSpPr>
        <p:spPr>
          <a:xfrm>
            <a:off x="285170" y="2364510"/>
            <a:ext cx="4157521" cy="748146"/>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1300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40652-5B5A-E9E1-45E9-B255E3772B0E}"/>
              </a:ext>
            </a:extLst>
          </p:cNvPr>
          <p:cNvSpPr>
            <a:spLocks noGrp="1"/>
          </p:cNvSpPr>
          <p:nvPr>
            <p:ph type="title"/>
          </p:nvPr>
        </p:nvSpPr>
        <p:spPr>
          <a:xfrm>
            <a:off x="200746" y="598043"/>
            <a:ext cx="11790507" cy="1234018"/>
          </a:xfrm>
        </p:spPr>
        <p:txBody>
          <a:bodyPr>
            <a:normAutofit/>
          </a:bodyPr>
          <a:lstStyle/>
          <a:p>
            <a:r>
              <a:rPr lang="fi-FI" sz="3200" b="1" dirty="0">
                <a:latin typeface="Segoe UI" panose="020B0502040204020203" pitchFamily="34" charset="0"/>
                <a:cs typeface="Segoe UI" panose="020B0502040204020203" pitchFamily="34" charset="0"/>
              </a:rPr>
              <a:t>IPS- työhönvalmennuksen palautekysely verkostoille</a:t>
            </a:r>
            <a:br>
              <a:rPr lang="fi-FI" b="1" dirty="0">
                <a:latin typeface="Segoe UI" panose="020B0502040204020203" pitchFamily="34" charset="0"/>
                <a:cs typeface="Segoe UI" panose="020B0502040204020203" pitchFamily="34" charset="0"/>
              </a:rPr>
            </a:br>
            <a:endParaRPr lang="fi-FI" sz="2800" dirty="0"/>
          </a:p>
        </p:txBody>
      </p:sp>
      <p:sp>
        <p:nvSpPr>
          <p:cNvPr id="3" name="Sisällön paikkamerkki 2">
            <a:extLst>
              <a:ext uri="{FF2B5EF4-FFF2-40B4-BE49-F238E27FC236}">
                <a16:creationId xmlns:a16="http://schemas.microsoft.com/office/drawing/2014/main" id="{612871E8-850E-A968-1BFC-259916B9CCCA}"/>
              </a:ext>
            </a:extLst>
          </p:cNvPr>
          <p:cNvSpPr>
            <a:spLocks noGrp="1"/>
          </p:cNvSpPr>
          <p:nvPr>
            <p:ph idx="1"/>
          </p:nvPr>
        </p:nvSpPr>
        <p:spPr>
          <a:xfrm>
            <a:off x="323273" y="2041611"/>
            <a:ext cx="6650182" cy="4068833"/>
          </a:xfrm>
        </p:spPr>
        <p:txBody>
          <a:bodyPr vert="horz" lIns="91440" tIns="45720" rIns="91440" bIns="45720" rtlCol="0" anchor="t">
            <a:normAutofit/>
          </a:bodyPr>
          <a:lstStyle/>
          <a:p>
            <a:endParaRPr lang="fi-FI" dirty="0"/>
          </a:p>
          <a:p>
            <a:pPr marL="342900" indent="-342900">
              <a:buFontTx/>
              <a:buChar char="-"/>
            </a:pPr>
            <a:endParaRPr lang="fi-FI" dirty="0"/>
          </a:p>
          <a:p>
            <a:pPr marL="342900" indent="-342900">
              <a:buFontTx/>
              <a:buChar char="-"/>
            </a:pPr>
            <a:endParaRPr lang="fi-FI" dirty="0"/>
          </a:p>
          <a:p>
            <a:endParaRPr lang="fi-FI" dirty="0"/>
          </a:p>
        </p:txBody>
      </p:sp>
      <p:sp>
        <p:nvSpPr>
          <p:cNvPr id="4" name="Tekstiruutu 3">
            <a:extLst>
              <a:ext uri="{FF2B5EF4-FFF2-40B4-BE49-F238E27FC236}">
                <a16:creationId xmlns:a16="http://schemas.microsoft.com/office/drawing/2014/main" id="{EDF0F4F7-F9A0-0F05-577D-AFDA072CF3BB}"/>
              </a:ext>
            </a:extLst>
          </p:cNvPr>
          <p:cNvSpPr txBox="1"/>
          <p:nvPr/>
        </p:nvSpPr>
        <p:spPr>
          <a:xfrm>
            <a:off x="200746" y="1632108"/>
            <a:ext cx="11276879" cy="1477328"/>
          </a:xfrm>
          <a:prstGeom prst="rect">
            <a:avLst/>
          </a:prstGeom>
          <a:noFill/>
        </p:spPr>
        <p:txBody>
          <a:bodyPr wrap="square" rtlCol="0">
            <a:spAutoFit/>
          </a:bodyPr>
          <a:lstStyle/>
          <a:p>
            <a:r>
              <a:rPr lang="fi-FI" sz="2400" b="1" i="0" dirty="0">
                <a:solidFill>
                  <a:srgbClr val="212121"/>
                </a:solidFill>
                <a:effectLst/>
                <a:latin typeface="Segoe UI" panose="020B0502040204020203" pitchFamily="34" charset="0"/>
              </a:rPr>
              <a:t>VAIKUTUKSET: </a:t>
            </a:r>
            <a:r>
              <a:rPr lang="fi-FI" sz="2400" b="0" i="0" dirty="0">
                <a:solidFill>
                  <a:srgbClr val="212121"/>
                </a:solidFill>
                <a:effectLst/>
                <a:latin typeface="Segoe UI" panose="020B0502040204020203" pitchFamily="34" charset="0"/>
              </a:rPr>
              <a:t>IPS työhönvalmennukseen osallistuminen on tukenut asiakkaan mielenterveyden kohenemista</a:t>
            </a:r>
            <a:endParaRPr lang="fi-FI" sz="2400" dirty="0"/>
          </a:p>
          <a:p>
            <a:pPr marL="285750" indent="-285750">
              <a:buFontTx/>
              <a:buChar char="-"/>
            </a:pPr>
            <a:endParaRPr lang="fi-FI" sz="2400" dirty="0"/>
          </a:p>
          <a:p>
            <a:pPr marL="285750" indent="-285750">
              <a:buFontTx/>
              <a:buChar char="-"/>
            </a:pPr>
            <a:endParaRPr lang="fi-FI" dirty="0"/>
          </a:p>
        </p:txBody>
      </p:sp>
      <p:sp>
        <p:nvSpPr>
          <p:cNvPr id="5" name="Tekstiruutu 4">
            <a:extLst>
              <a:ext uri="{FF2B5EF4-FFF2-40B4-BE49-F238E27FC236}">
                <a16:creationId xmlns:a16="http://schemas.microsoft.com/office/drawing/2014/main" id="{B475DF4C-5789-66D6-F0C8-38F647898A1B}"/>
              </a:ext>
            </a:extLst>
          </p:cNvPr>
          <p:cNvSpPr txBox="1"/>
          <p:nvPr/>
        </p:nvSpPr>
        <p:spPr>
          <a:xfrm>
            <a:off x="838199" y="2502172"/>
            <a:ext cx="5191125" cy="738664"/>
          </a:xfrm>
          <a:prstGeom prst="rect">
            <a:avLst/>
          </a:prstGeom>
          <a:noFill/>
        </p:spPr>
        <p:txBody>
          <a:bodyPr wrap="square" rtlCol="0">
            <a:spAutoFit/>
          </a:bodyPr>
          <a:lstStyle/>
          <a:p>
            <a:r>
              <a:rPr lang="fi-FI" sz="2400" b="1" dirty="0">
                <a:solidFill>
                  <a:srgbClr val="212121"/>
                </a:solidFill>
                <a:latin typeface="Segoe UI" panose="020B0502040204020203" pitchFamily="34" charset="0"/>
              </a:rPr>
              <a:t>80% ”täysin samaa mieltä”</a:t>
            </a:r>
          </a:p>
          <a:p>
            <a:endParaRPr lang="fi-FI" dirty="0"/>
          </a:p>
        </p:txBody>
      </p:sp>
      <p:sp>
        <p:nvSpPr>
          <p:cNvPr id="7" name="Tekstiruutu 6">
            <a:extLst>
              <a:ext uri="{FF2B5EF4-FFF2-40B4-BE49-F238E27FC236}">
                <a16:creationId xmlns:a16="http://schemas.microsoft.com/office/drawing/2014/main" id="{89B9DC9D-9B56-1287-0D6E-703E831A1E33}"/>
              </a:ext>
            </a:extLst>
          </p:cNvPr>
          <p:cNvSpPr txBox="1"/>
          <p:nvPr/>
        </p:nvSpPr>
        <p:spPr>
          <a:xfrm>
            <a:off x="200746" y="3109436"/>
            <a:ext cx="11068050" cy="4001095"/>
          </a:xfrm>
          <a:prstGeom prst="rect">
            <a:avLst/>
          </a:prstGeom>
          <a:noFill/>
        </p:spPr>
        <p:txBody>
          <a:bodyPr wrap="square" rtlCol="0">
            <a:spAutoFit/>
          </a:bodyPr>
          <a:lstStyle/>
          <a:p>
            <a:r>
              <a:rPr lang="fi-FI" sz="1600" b="1" i="0" dirty="0">
                <a:solidFill>
                  <a:srgbClr val="323130"/>
                </a:solidFill>
                <a:effectLst/>
                <a:latin typeface="Segoe UI" panose="020B0502040204020203" pitchFamily="34" charset="0"/>
              </a:rPr>
              <a:t>Avoimet vastaukset: Kerro miten IPS työhönvalmennus on tukenut vakavia mielenterveyden häiriöitä sairastavien henkilöiden mielenterveyttä?</a:t>
            </a:r>
          </a:p>
          <a:p>
            <a:endParaRPr lang="fi-FI" sz="1400" b="1" dirty="0">
              <a:solidFill>
                <a:srgbClr val="323130"/>
              </a:solidFill>
              <a:latin typeface="Segoe UI" panose="020B0502040204020203" pitchFamily="34" charset="0"/>
            </a:endParaRPr>
          </a:p>
          <a:p>
            <a:r>
              <a:rPr lang="fi-FI" sz="1400" i="0" dirty="0">
                <a:solidFill>
                  <a:srgbClr val="323130"/>
                </a:solidFill>
                <a:effectLst/>
                <a:latin typeface="Segoe UI" panose="020B0502040204020203" pitchFamily="34" charset="0"/>
              </a:rPr>
              <a:t>- Elämään löytynyt sisältöä työn kautta.</a:t>
            </a:r>
          </a:p>
          <a:p>
            <a:r>
              <a:rPr lang="fi-FI" sz="1400" i="0" dirty="0">
                <a:solidFill>
                  <a:srgbClr val="323130"/>
                </a:solidFill>
                <a:effectLst/>
                <a:latin typeface="Segoe UI" panose="020B0502040204020203" pitchFamily="34" charset="0"/>
              </a:rPr>
              <a:t>- Usea on saanut arkeensa mielekästä tekemistä ja työtä.</a:t>
            </a:r>
          </a:p>
          <a:p>
            <a:r>
              <a:rPr lang="fi-FI" sz="1400" i="0" dirty="0">
                <a:solidFill>
                  <a:srgbClr val="323130"/>
                </a:solidFill>
                <a:effectLst/>
                <a:latin typeface="Segoe UI" panose="020B0502040204020203" pitchFamily="34" charset="0"/>
              </a:rPr>
              <a:t>- Yksi tärkeä asia on ollut työn löytyminen ja kannustaminen eteenpäin. Kun rinnalla on ollut valmentaja, joka on tukenut työllistymisen prosessissa ja selvitellyt apuna etuusasioita ja muita, niin uskallus lähteä pitkänkin työelämästä poissaolon jälkeen työhön on varmasti helpottanut. Henkilö on saanut erilaisia vaihtoehtoja pelkän sairastamisen rinnalle, tukea ja ohjausta. Tätä kautta myös onnistumisen iloa ja oman pystyvyyden ymmärtämistä.</a:t>
            </a:r>
          </a:p>
          <a:p>
            <a:r>
              <a:rPr lang="fi-FI" sz="1400" i="0" dirty="0">
                <a:solidFill>
                  <a:srgbClr val="323130"/>
                </a:solidFill>
                <a:effectLst/>
                <a:latin typeface="Segoe UI" panose="020B0502040204020203" pitchFamily="34" charset="0"/>
              </a:rPr>
              <a:t>- Antanut toivoa</a:t>
            </a:r>
          </a:p>
          <a:p>
            <a:r>
              <a:rPr lang="fi-FI" sz="1400" i="0" dirty="0">
                <a:solidFill>
                  <a:srgbClr val="323130"/>
                </a:solidFill>
                <a:effectLst/>
                <a:latin typeface="Segoe UI" panose="020B0502040204020203" pitchFamily="34" charset="0"/>
              </a:rPr>
              <a:t>-Toiveikkuus herännyt mikä vaikuttanut mm. ryhtiin ja keskusteluissa huolikeskustelut vähentyneet.</a:t>
            </a:r>
            <a:r>
              <a:rPr lang="fi-FI" sz="1400" dirty="0">
                <a:effectLst/>
              </a:rPr>
              <a:t> </a:t>
            </a:r>
          </a:p>
          <a:p>
            <a:r>
              <a:rPr lang="fi-FI" sz="1400" dirty="0">
                <a:effectLst/>
              </a:rPr>
              <a:t>-Usko kykyihin edistää mielenterveyttä</a:t>
            </a:r>
            <a:endParaRPr lang="fi-FI" sz="1400" i="0" dirty="0">
              <a:solidFill>
                <a:srgbClr val="323130"/>
              </a:solidFill>
              <a:effectLst/>
              <a:latin typeface="Segoe UI" panose="020B0502040204020203" pitchFamily="34" charset="0"/>
            </a:endParaRPr>
          </a:p>
          <a:p>
            <a:pPr marL="285750" indent="-285750">
              <a:buFontTx/>
              <a:buChar char="-"/>
            </a:pPr>
            <a:endParaRPr lang="fi-FI" sz="1600" i="0" dirty="0">
              <a:solidFill>
                <a:srgbClr val="323130"/>
              </a:solidFill>
              <a:effectLst/>
              <a:latin typeface="Segoe UI" panose="020B0502040204020203" pitchFamily="34" charset="0"/>
            </a:endParaRPr>
          </a:p>
          <a:p>
            <a:pPr marL="285750" indent="-285750">
              <a:buFontTx/>
              <a:buChar char="-"/>
            </a:pPr>
            <a:endParaRPr lang="fi-FI" sz="1600" i="0" dirty="0">
              <a:solidFill>
                <a:srgbClr val="323130"/>
              </a:solidFill>
              <a:effectLst/>
              <a:latin typeface="Segoe UI" panose="020B0502040204020203" pitchFamily="34" charset="0"/>
            </a:endParaRPr>
          </a:p>
          <a:p>
            <a:endParaRPr lang="fi-FI" sz="1600" i="0" dirty="0">
              <a:solidFill>
                <a:srgbClr val="323130"/>
              </a:solidFill>
              <a:effectLst/>
              <a:latin typeface="Segoe UI" panose="020B0502040204020203" pitchFamily="34" charset="0"/>
            </a:endParaRPr>
          </a:p>
          <a:p>
            <a:endParaRPr lang="fi-FI" sz="1600" dirty="0">
              <a:solidFill>
                <a:srgbClr val="323130"/>
              </a:solidFill>
              <a:latin typeface="Segoe UI" panose="020B0502040204020203" pitchFamily="34" charset="0"/>
            </a:endParaRPr>
          </a:p>
          <a:p>
            <a:endParaRPr lang="fi-FI" b="1" dirty="0"/>
          </a:p>
        </p:txBody>
      </p:sp>
    </p:spTree>
    <p:extLst>
      <p:ext uri="{BB962C8B-B14F-4D97-AF65-F5344CB8AC3E}">
        <p14:creationId xmlns:p14="http://schemas.microsoft.com/office/powerpoint/2010/main" val="99588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40652-5B5A-E9E1-45E9-B255E3772B0E}"/>
              </a:ext>
            </a:extLst>
          </p:cNvPr>
          <p:cNvSpPr>
            <a:spLocks noGrp="1"/>
          </p:cNvSpPr>
          <p:nvPr>
            <p:ph type="title"/>
          </p:nvPr>
        </p:nvSpPr>
        <p:spPr>
          <a:xfrm>
            <a:off x="200746" y="598043"/>
            <a:ext cx="11790507" cy="1234018"/>
          </a:xfrm>
        </p:spPr>
        <p:txBody>
          <a:bodyPr>
            <a:normAutofit fontScale="90000"/>
          </a:bodyPr>
          <a:lstStyle/>
          <a:p>
            <a:r>
              <a:rPr lang="fi-FI" sz="4000" b="1" dirty="0">
                <a:latin typeface="Segoe UI" panose="020B0502040204020203" pitchFamily="34" charset="0"/>
                <a:cs typeface="Segoe UI" panose="020B0502040204020203" pitchFamily="34" charset="0"/>
              </a:rPr>
              <a:t>IPS- työhönvalmennuksen palautekysely verkostoille</a:t>
            </a:r>
            <a:br>
              <a:rPr lang="fi-FI" sz="4400" b="1" dirty="0">
                <a:latin typeface="Segoe UI" panose="020B0502040204020203" pitchFamily="34" charset="0"/>
                <a:cs typeface="Segoe UI" panose="020B0502040204020203" pitchFamily="34" charset="0"/>
              </a:rPr>
            </a:br>
            <a:endParaRPr lang="fi-FI" dirty="0"/>
          </a:p>
        </p:txBody>
      </p:sp>
      <p:sp>
        <p:nvSpPr>
          <p:cNvPr id="3" name="Sisällön paikkamerkki 2">
            <a:extLst>
              <a:ext uri="{FF2B5EF4-FFF2-40B4-BE49-F238E27FC236}">
                <a16:creationId xmlns:a16="http://schemas.microsoft.com/office/drawing/2014/main" id="{612871E8-850E-A968-1BFC-259916B9CCCA}"/>
              </a:ext>
            </a:extLst>
          </p:cNvPr>
          <p:cNvSpPr>
            <a:spLocks noGrp="1"/>
          </p:cNvSpPr>
          <p:nvPr>
            <p:ph idx="1"/>
          </p:nvPr>
        </p:nvSpPr>
        <p:spPr>
          <a:xfrm>
            <a:off x="323273" y="2041611"/>
            <a:ext cx="6650182" cy="4068833"/>
          </a:xfrm>
        </p:spPr>
        <p:txBody>
          <a:bodyPr vert="horz" lIns="91440" tIns="45720" rIns="91440" bIns="45720" rtlCol="0" anchor="t">
            <a:normAutofit/>
          </a:bodyPr>
          <a:lstStyle/>
          <a:p>
            <a:endParaRPr lang="fi-FI" dirty="0"/>
          </a:p>
          <a:p>
            <a:pPr marL="342900" indent="-342900">
              <a:buFontTx/>
              <a:buChar char="-"/>
            </a:pPr>
            <a:endParaRPr lang="fi-FI" dirty="0"/>
          </a:p>
          <a:p>
            <a:pPr marL="342900" indent="-342900">
              <a:buFontTx/>
              <a:buChar char="-"/>
            </a:pPr>
            <a:endParaRPr lang="fi-FI" dirty="0"/>
          </a:p>
          <a:p>
            <a:endParaRPr lang="fi-FI" dirty="0"/>
          </a:p>
        </p:txBody>
      </p:sp>
      <p:sp>
        <p:nvSpPr>
          <p:cNvPr id="7" name="Tekstiruutu 6">
            <a:extLst>
              <a:ext uri="{FF2B5EF4-FFF2-40B4-BE49-F238E27FC236}">
                <a16:creationId xmlns:a16="http://schemas.microsoft.com/office/drawing/2014/main" id="{89B9DC9D-9B56-1287-0D6E-703E831A1E33}"/>
              </a:ext>
            </a:extLst>
          </p:cNvPr>
          <p:cNvSpPr txBox="1"/>
          <p:nvPr/>
        </p:nvSpPr>
        <p:spPr>
          <a:xfrm>
            <a:off x="495299" y="3148503"/>
            <a:ext cx="11068050" cy="861774"/>
          </a:xfrm>
          <a:prstGeom prst="rect">
            <a:avLst/>
          </a:prstGeom>
          <a:noFill/>
        </p:spPr>
        <p:txBody>
          <a:bodyPr wrap="square" rtlCol="0">
            <a:spAutoFit/>
          </a:bodyPr>
          <a:lstStyle/>
          <a:p>
            <a:endParaRPr lang="fi-FI" sz="1600" i="0" dirty="0">
              <a:solidFill>
                <a:srgbClr val="323130"/>
              </a:solidFill>
              <a:effectLst/>
              <a:latin typeface="Segoe UI" panose="020B0502040204020203" pitchFamily="34" charset="0"/>
            </a:endParaRPr>
          </a:p>
          <a:p>
            <a:endParaRPr lang="fi-FI" sz="1600" dirty="0">
              <a:solidFill>
                <a:srgbClr val="323130"/>
              </a:solidFill>
              <a:latin typeface="Segoe UI" panose="020B0502040204020203" pitchFamily="34" charset="0"/>
            </a:endParaRPr>
          </a:p>
          <a:p>
            <a:endParaRPr lang="fi-FI" b="1" dirty="0"/>
          </a:p>
        </p:txBody>
      </p:sp>
      <p:sp>
        <p:nvSpPr>
          <p:cNvPr id="6" name="Tekstiruutu 5">
            <a:extLst>
              <a:ext uri="{FF2B5EF4-FFF2-40B4-BE49-F238E27FC236}">
                <a16:creationId xmlns:a16="http://schemas.microsoft.com/office/drawing/2014/main" id="{08D2E36C-4B11-D9CB-CCC5-8EE191239E97}"/>
              </a:ext>
            </a:extLst>
          </p:cNvPr>
          <p:cNvSpPr txBox="1"/>
          <p:nvPr/>
        </p:nvSpPr>
        <p:spPr>
          <a:xfrm>
            <a:off x="200746" y="1612568"/>
            <a:ext cx="10401300" cy="954107"/>
          </a:xfrm>
          <a:prstGeom prst="rect">
            <a:avLst/>
          </a:prstGeom>
          <a:noFill/>
        </p:spPr>
        <p:txBody>
          <a:bodyPr wrap="square" rtlCol="0">
            <a:spAutoFit/>
          </a:bodyPr>
          <a:lstStyle/>
          <a:p>
            <a:br>
              <a:rPr lang="fi-FI" b="0" i="0" dirty="0">
                <a:solidFill>
                  <a:srgbClr val="323130"/>
                </a:solidFill>
                <a:effectLst/>
                <a:latin typeface="Segoe UI" panose="020B0502040204020203" pitchFamily="34" charset="0"/>
              </a:rPr>
            </a:br>
            <a:r>
              <a:rPr lang="fi-FI" sz="2000" b="1" i="0" dirty="0">
                <a:solidFill>
                  <a:srgbClr val="323130"/>
                </a:solidFill>
                <a:effectLst/>
                <a:latin typeface="Segoe UI" panose="020B0502040204020203" pitchFamily="34" charset="0"/>
              </a:rPr>
              <a:t>Kuinka vaikuttavana pidät IPS työhönvalmennusta asiakkaan näkökulmasta? </a:t>
            </a:r>
            <a:br>
              <a:rPr lang="fi-FI" b="0" i="0" dirty="0">
                <a:solidFill>
                  <a:srgbClr val="323130"/>
                </a:solidFill>
                <a:effectLst/>
                <a:latin typeface="Segoe UI" panose="020B0502040204020203" pitchFamily="34" charset="0"/>
              </a:rPr>
            </a:br>
            <a:r>
              <a:rPr lang="fi-FI" b="0" i="0" dirty="0">
                <a:solidFill>
                  <a:srgbClr val="323130"/>
                </a:solidFill>
                <a:effectLst/>
                <a:latin typeface="Segoe UI" panose="020B0502040204020203" pitchFamily="34" charset="0"/>
              </a:rPr>
              <a:t>(1 = ei lainkaan vaikuttavaa, 5 = erittäin vaikuttavaa)</a:t>
            </a:r>
            <a:endParaRPr lang="fi-FI" dirty="0"/>
          </a:p>
        </p:txBody>
      </p:sp>
      <p:sp>
        <p:nvSpPr>
          <p:cNvPr id="15" name="Tekstiruutu 14">
            <a:extLst>
              <a:ext uri="{FF2B5EF4-FFF2-40B4-BE49-F238E27FC236}">
                <a16:creationId xmlns:a16="http://schemas.microsoft.com/office/drawing/2014/main" id="{517B067C-6473-745C-C52B-C3528A65F7DF}"/>
              </a:ext>
            </a:extLst>
          </p:cNvPr>
          <p:cNvSpPr txBox="1"/>
          <p:nvPr/>
        </p:nvSpPr>
        <p:spPr>
          <a:xfrm>
            <a:off x="6519607" y="2659617"/>
            <a:ext cx="5419003" cy="3108543"/>
          </a:xfrm>
          <a:prstGeom prst="rect">
            <a:avLst/>
          </a:prstGeom>
          <a:noFill/>
        </p:spPr>
        <p:txBody>
          <a:bodyPr wrap="square">
            <a:spAutoFit/>
          </a:bodyPr>
          <a:lstStyle/>
          <a:p>
            <a:r>
              <a:rPr lang="fi-FI" sz="1400" b="1" dirty="0">
                <a:latin typeface="Segoe UI" panose="020B0502040204020203" pitchFamily="34" charset="0"/>
                <a:cs typeface="Segoe UI" panose="020B0502040204020203" pitchFamily="34" charset="0"/>
              </a:rPr>
              <a:t>Avoimia palautteita:</a:t>
            </a:r>
          </a:p>
          <a:p>
            <a:endParaRPr lang="fi-FI" sz="1400" dirty="0">
              <a:latin typeface="Segoe UI" panose="020B0502040204020203" pitchFamily="34" charset="0"/>
              <a:cs typeface="Segoe UI" panose="020B0502040204020203" pitchFamily="34" charset="0"/>
            </a:endParaRPr>
          </a:p>
          <a:p>
            <a:r>
              <a:rPr lang="fi-FI" sz="1400" dirty="0">
                <a:latin typeface="Segoe UI" panose="020B0502040204020203" pitchFamily="34" charset="0"/>
                <a:cs typeface="Segoe UI" panose="020B0502040204020203" pitchFamily="34" charset="0"/>
              </a:rPr>
              <a:t>” Se, että edes osa on työllistynyt tai uskaltautunut kokeilemaan työtä/työkokeilua kertoo siitä, että valmennuksesta on ollut hyötyä. Jos työllistyminen ei ole vielä tapahtunut, on henkilö varmasti saanut itselleen työkaluja ja ajattelun aihetta erilaisista vaihtoehdoista.”</a:t>
            </a:r>
          </a:p>
          <a:p>
            <a:endParaRPr lang="fi-FI" sz="1400" dirty="0">
              <a:latin typeface="Segoe UI" panose="020B0502040204020203" pitchFamily="34" charset="0"/>
              <a:cs typeface="Segoe UI" panose="020B0502040204020203" pitchFamily="34" charset="0"/>
            </a:endParaRPr>
          </a:p>
          <a:p>
            <a:r>
              <a:rPr lang="fi-FI" sz="1400" dirty="0">
                <a:latin typeface="Segoe UI" panose="020B0502040204020203" pitchFamily="34" charset="0"/>
                <a:cs typeface="Segoe UI" panose="020B0502040204020203" pitchFamily="34" charset="0"/>
              </a:rPr>
              <a:t>		</a:t>
            </a:r>
          </a:p>
          <a:p>
            <a:r>
              <a:rPr lang="fi-FI" sz="1400" dirty="0">
                <a:latin typeface="Segoe UI" panose="020B0502040204020203" pitchFamily="34" charset="0"/>
                <a:cs typeface="Segoe UI" panose="020B0502040204020203" pitchFamily="34" charset="0"/>
              </a:rPr>
              <a:t>” Hyvä selkeä prosessi. Haasteena vain sopivien vapaina olevien työpaikkojen löytyminen ”</a:t>
            </a:r>
          </a:p>
          <a:p>
            <a:endParaRPr lang="fi-FI" sz="1400" dirty="0">
              <a:latin typeface="Segoe UI" panose="020B0502040204020203" pitchFamily="34" charset="0"/>
              <a:cs typeface="Segoe UI" panose="020B0502040204020203" pitchFamily="34" charset="0"/>
            </a:endParaRPr>
          </a:p>
          <a:p>
            <a:endParaRPr lang="fi-FI" sz="1400" dirty="0">
              <a:latin typeface="Segoe UI" panose="020B0502040204020203" pitchFamily="34" charset="0"/>
              <a:cs typeface="Segoe UI" panose="020B0502040204020203" pitchFamily="34" charset="0"/>
            </a:endParaRPr>
          </a:p>
          <a:p>
            <a:r>
              <a:rPr lang="fi-FI" sz="1400" b="0" i="0" dirty="0">
                <a:solidFill>
                  <a:srgbClr val="212121"/>
                </a:solidFill>
                <a:effectLst/>
                <a:latin typeface="Segoe UI" panose="020B0502040204020203" pitchFamily="34" charset="0"/>
                <a:cs typeface="Segoe UI" panose="020B0502040204020203" pitchFamily="34" charset="0"/>
              </a:rPr>
              <a:t>”Periaatteet ja lähestymistapa mahtava IPS mallissa”</a:t>
            </a:r>
            <a:endParaRPr lang="fi-FI" sz="1400" dirty="0">
              <a:latin typeface="Segoe UI" panose="020B0502040204020203" pitchFamily="34" charset="0"/>
              <a:cs typeface="Segoe UI" panose="020B0502040204020203" pitchFamily="34" charset="0"/>
            </a:endParaRPr>
          </a:p>
        </p:txBody>
      </p:sp>
      <p:pic>
        <p:nvPicPr>
          <p:cNvPr id="5" name="Kuva 4">
            <a:extLst>
              <a:ext uri="{FF2B5EF4-FFF2-40B4-BE49-F238E27FC236}">
                <a16:creationId xmlns:a16="http://schemas.microsoft.com/office/drawing/2014/main" id="{8A885770-33CF-54DC-5EED-B49DC891DFCA}"/>
              </a:ext>
            </a:extLst>
          </p:cNvPr>
          <p:cNvPicPr>
            <a:picLocks noChangeAspect="1"/>
          </p:cNvPicPr>
          <p:nvPr/>
        </p:nvPicPr>
        <p:blipFill>
          <a:blip r:embed="rId2"/>
          <a:stretch>
            <a:fillRect/>
          </a:stretch>
        </p:blipFill>
        <p:spPr>
          <a:xfrm>
            <a:off x="200746" y="2682010"/>
            <a:ext cx="4420651" cy="2037772"/>
          </a:xfrm>
          <a:prstGeom prst="rect">
            <a:avLst/>
          </a:prstGeom>
        </p:spPr>
      </p:pic>
      <p:pic>
        <p:nvPicPr>
          <p:cNvPr id="10" name="Kuva 9">
            <a:extLst>
              <a:ext uri="{FF2B5EF4-FFF2-40B4-BE49-F238E27FC236}">
                <a16:creationId xmlns:a16="http://schemas.microsoft.com/office/drawing/2014/main" id="{DC1850E8-1148-9597-A6DF-25A5FB58269F}"/>
              </a:ext>
            </a:extLst>
          </p:cNvPr>
          <p:cNvPicPr>
            <a:picLocks noChangeAspect="1"/>
          </p:cNvPicPr>
          <p:nvPr/>
        </p:nvPicPr>
        <p:blipFill>
          <a:blip r:embed="rId3"/>
          <a:stretch>
            <a:fillRect/>
          </a:stretch>
        </p:blipFill>
        <p:spPr>
          <a:xfrm>
            <a:off x="2647649" y="3981189"/>
            <a:ext cx="2905903" cy="1707855"/>
          </a:xfrm>
          <a:prstGeom prst="rect">
            <a:avLst/>
          </a:prstGeom>
        </p:spPr>
      </p:pic>
    </p:spTree>
    <p:extLst>
      <p:ext uri="{BB962C8B-B14F-4D97-AF65-F5344CB8AC3E}">
        <p14:creationId xmlns:p14="http://schemas.microsoft.com/office/powerpoint/2010/main" val="6043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233BF-53CD-04C1-F5FA-C7E001EA697D}"/>
              </a:ext>
            </a:extLst>
          </p:cNvPr>
          <p:cNvSpPr>
            <a:spLocks noGrp="1"/>
          </p:cNvSpPr>
          <p:nvPr>
            <p:ph type="title"/>
          </p:nvPr>
        </p:nvSpPr>
        <p:spPr>
          <a:xfrm>
            <a:off x="894303" y="3559326"/>
            <a:ext cx="10640367" cy="2630457"/>
          </a:xfrm>
        </p:spPr>
        <p:txBody>
          <a:bodyPr/>
          <a:lstStyle/>
          <a:p>
            <a:pPr algn="l">
              <a:lnSpc>
                <a:spcPct val="150000"/>
              </a:lnSpc>
            </a:pPr>
            <a:br>
              <a:rPr lang="fi-FI" b="0" i="0">
                <a:effectLst/>
                <a:latin typeface="-apple-system"/>
              </a:rPr>
            </a:br>
            <a:r>
              <a:rPr lang="fi-FI" sz="4000" b="0" i="0">
                <a:solidFill>
                  <a:srgbClr val="172B4D"/>
                </a:solidFill>
                <a:effectLst/>
                <a:latin typeface="Arial"/>
                <a:cs typeface="Arial"/>
              </a:rPr>
              <a:t>♥ </a:t>
            </a:r>
            <a:r>
              <a:rPr lang="fi-FI" sz="2400" b="0" i="0">
                <a:solidFill>
                  <a:srgbClr val="172B4D"/>
                </a:solidFill>
                <a:effectLst/>
                <a:latin typeface="Segoe UI"/>
                <a:cs typeface="Segoe UI"/>
              </a:rPr>
              <a:t>Oikeus työhön ja ansioihin kuuluu kaikille. </a:t>
            </a:r>
            <a:br>
              <a:rPr lang="fi-FI" sz="2400" b="0" i="0">
                <a:effectLst/>
                <a:latin typeface="Segoe UI" panose="020B0502040204020203" pitchFamily="34" charset="0"/>
                <a:cs typeface="Segoe UI" panose="020B0502040204020203" pitchFamily="34" charset="0"/>
              </a:rPr>
            </a:br>
            <a:br>
              <a:rPr lang="fi-FI" sz="2400" b="0" i="0">
                <a:effectLst/>
                <a:latin typeface="Segoe UI" panose="020B0502040204020203" pitchFamily="34" charset="0"/>
                <a:cs typeface="Segoe UI" panose="020B0502040204020203" pitchFamily="34" charset="0"/>
              </a:rPr>
            </a:br>
            <a:r>
              <a:rPr lang="fi-FI" sz="4000" b="0" i="0">
                <a:solidFill>
                  <a:srgbClr val="172B4D"/>
                </a:solidFill>
                <a:effectLst/>
                <a:latin typeface="Arial"/>
                <a:cs typeface="Arial"/>
              </a:rPr>
              <a:t>♥</a:t>
            </a:r>
            <a:r>
              <a:rPr lang="fi-FI" sz="2400" b="0">
                <a:solidFill>
                  <a:srgbClr val="172B4D"/>
                </a:solidFill>
                <a:latin typeface="Arial"/>
                <a:cs typeface="Arial"/>
              </a:rPr>
              <a:t>  </a:t>
            </a:r>
            <a:r>
              <a:rPr lang="fi-FI" sz="2400" b="0" i="0">
                <a:solidFill>
                  <a:srgbClr val="172B4D"/>
                </a:solidFill>
                <a:effectLst/>
                <a:latin typeface="Arial"/>
                <a:cs typeface="Arial"/>
              </a:rPr>
              <a:t> </a:t>
            </a:r>
            <a:r>
              <a:rPr lang="fi-FI" sz="2400" b="0" i="0">
                <a:solidFill>
                  <a:srgbClr val="172B4D"/>
                </a:solidFill>
                <a:effectLst/>
                <a:latin typeface="Segoe UI"/>
                <a:cs typeface="Segoe UI"/>
              </a:rPr>
              <a:t>Vakavakaan mielenterveyden häiriö ei ole työnteon este.</a:t>
            </a:r>
            <a:br>
              <a:rPr lang="fi-FI" sz="2400" b="0" i="0">
                <a:effectLst/>
                <a:latin typeface="Segoe UI" panose="020B0502040204020203" pitchFamily="34" charset="0"/>
                <a:cs typeface="Segoe UI" panose="020B0502040204020203" pitchFamily="34" charset="0"/>
              </a:rPr>
            </a:br>
            <a:br>
              <a:rPr lang="fi-FI" sz="2400" b="0" i="0">
                <a:effectLst/>
                <a:latin typeface="Segoe UI" panose="020B0502040204020203" pitchFamily="34" charset="0"/>
                <a:cs typeface="Segoe UI" panose="020B0502040204020203" pitchFamily="34" charset="0"/>
              </a:rPr>
            </a:br>
            <a:r>
              <a:rPr lang="fi-FI" sz="4000" b="0" i="0">
                <a:solidFill>
                  <a:srgbClr val="172B4D"/>
                </a:solidFill>
                <a:effectLst/>
                <a:latin typeface="Arial"/>
                <a:cs typeface="Arial"/>
              </a:rPr>
              <a:t>♥</a:t>
            </a:r>
            <a:r>
              <a:rPr lang="fi-FI" sz="2400" b="0">
                <a:solidFill>
                  <a:srgbClr val="172B4D"/>
                </a:solidFill>
                <a:latin typeface="Arial"/>
                <a:cs typeface="Arial"/>
              </a:rPr>
              <a:t>  </a:t>
            </a:r>
            <a:r>
              <a:rPr lang="fi-FI" sz="2400" b="0" i="0">
                <a:solidFill>
                  <a:srgbClr val="172B4D"/>
                </a:solidFill>
                <a:effectLst/>
                <a:latin typeface="Arial"/>
                <a:cs typeface="Arial"/>
              </a:rPr>
              <a:t> </a:t>
            </a:r>
            <a:r>
              <a:rPr lang="fi-FI" sz="2400" b="0" i="0">
                <a:solidFill>
                  <a:srgbClr val="172B4D"/>
                </a:solidFill>
                <a:effectLst/>
                <a:latin typeface="Segoe UI"/>
                <a:cs typeface="Segoe UI"/>
              </a:rPr>
              <a:t>Työnteko voi olla tärkeä osa mielenterveyden häiriöstä kuntoutumista.</a:t>
            </a:r>
            <a:br>
              <a:rPr lang="fi-FI" sz="2400" b="0" i="0">
                <a:effectLst/>
                <a:latin typeface="Segoe UI" panose="020B0502040204020203" pitchFamily="34" charset="0"/>
                <a:cs typeface="Segoe UI" panose="020B0502040204020203" pitchFamily="34" charset="0"/>
              </a:rPr>
            </a:br>
            <a:endParaRPr lang="fi-FI">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2449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40652-5B5A-E9E1-45E9-B255E3772B0E}"/>
              </a:ext>
            </a:extLst>
          </p:cNvPr>
          <p:cNvSpPr>
            <a:spLocks noGrp="1"/>
          </p:cNvSpPr>
          <p:nvPr>
            <p:ph type="title"/>
          </p:nvPr>
        </p:nvSpPr>
        <p:spPr>
          <a:xfrm>
            <a:off x="258618" y="807593"/>
            <a:ext cx="8849149" cy="1234018"/>
          </a:xfrm>
        </p:spPr>
        <p:txBody>
          <a:bodyPr>
            <a:normAutofit/>
          </a:bodyPr>
          <a:lstStyle/>
          <a:p>
            <a:r>
              <a:rPr lang="fi-FI" sz="3200" dirty="0">
                <a:solidFill>
                  <a:schemeClr val="tx2"/>
                </a:solidFill>
                <a:latin typeface="Segoe UI" panose="020B0502040204020203" pitchFamily="34" charset="0"/>
                <a:cs typeface="Segoe UI" panose="020B0502040204020203" pitchFamily="34" charset="0"/>
              </a:rPr>
              <a:t>IPS- TYÖHÖNVALMENNUS 2025</a:t>
            </a:r>
            <a:br>
              <a:rPr lang="fi-FI" sz="4400" b="1" dirty="0">
                <a:latin typeface="Segoe UI" panose="020B0502040204020203" pitchFamily="34" charset="0"/>
                <a:cs typeface="Segoe UI" panose="020B0502040204020203" pitchFamily="34" charset="0"/>
              </a:rPr>
            </a:br>
            <a:endParaRPr lang="fi-FI" dirty="0"/>
          </a:p>
        </p:txBody>
      </p:sp>
      <p:sp>
        <p:nvSpPr>
          <p:cNvPr id="3" name="Sisällön paikkamerkki 2">
            <a:extLst>
              <a:ext uri="{FF2B5EF4-FFF2-40B4-BE49-F238E27FC236}">
                <a16:creationId xmlns:a16="http://schemas.microsoft.com/office/drawing/2014/main" id="{612871E8-850E-A968-1BFC-259916B9CCCA}"/>
              </a:ext>
            </a:extLst>
          </p:cNvPr>
          <p:cNvSpPr>
            <a:spLocks noGrp="1"/>
          </p:cNvSpPr>
          <p:nvPr>
            <p:ph idx="1"/>
          </p:nvPr>
        </p:nvSpPr>
        <p:spPr>
          <a:xfrm>
            <a:off x="258618" y="2152447"/>
            <a:ext cx="6945745" cy="4068833"/>
          </a:xfrm>
        </p:spPr>
        <p:txBody>
          <a:bodyPr vert="horz" lIns="91440" tIns="45720" rIns="91440" bIns="45720" rtlCol="0" anchor="t">
            <a:normAutofit/>
          </a:bodyPr>
          <a:lstStyle/>
          <a:p>
            <a:pPr marL="342900" indent="-342900">
              <a:lnSpc>
                <a:spcPct val="100000"/>
              </a:lnSpc>
              <a:buFontTx/>
              <a:buChar char="-"/>
            </a:pPr>
            <a:r>
              <a:rPr lang="fi-FI" sz="2400" dirty="0">
                <a:solidFill>
                  <a:schemeClr val="tx2"/>
                </a:solidFill>
              </a:rPr>
              <a:t>IPS- </a:t>
            </a:r>
            <a:r>
              <a:rPr lang="fi-FI" sz="2400" dirty="0" err="1">
                <a:solidFill>
                  <a:schemeClr val="tx2"/>
                </a:solidFill>
              </a:rPr>
              <a:t>työhönvalmentajat</a:t>
            </a:r>
            <a:r>
              <a:rPr lang="fi-FI" sz="2400" dirty="0">
                <a:solidFill>
                  <a:schemeClr val="tx2"/>
                </a:solidFill>
              </a:rPr>
              <a:t> Anne Jauhiainen ja Minna Koistinen &amp; tiiminvetäjänä Tanja Kurki </a:t>
            </a:r>
          </a:p>
          <a:p>
            <a:pPr marL="342900" indent="-342900">
              <a:lnSpc>
                <a:spcPct val="100000"/>
              </a:lnSpc>
              <a:buFontTx/>
              <a:buChar char="-"/>
            </a:pPr>
            <a:r>
              <a:rPr lang="fi-FI" sz="2400" dirty="0">
                <a:solidFill>
                  <a:schemeClr val="tx2"/>
                </a:solidFill>
              </a:rPr>
              <a:t>IPS osa kuntoutustiimiä</a:t>
            </a:r>
          </a:p>
          <a:p>
            <a:pPr marL="342900" indent="-342900">
              <a:lnSpc>
                <a:spcPct val="100000"/>
              </a:lnSpc>
              <a:buFontTx/>
              <a:buChar char="-"/>
            </a:pPr>
            <a:r>
              <a:rPr lang="fi-FI" sz="2400" dirty="0">
                <a:solidFill>
                  <a:schemeClr val="tx2"/>
                </a:solidFill>
              </a:rPr>
              <a:t>Kohderyhmä: psykoosisairaat potilaat</a:t>
            </a:r>
          </a:p>
          <a:p>
            <a:pPr marL="342900" indent="-342900">
              <a:lnSpc>
                <a:spcPct val="100000"/>
              </a:lnSpc>
              <a:buFontTx/>
              <a:buChar char="-"/>
            </a:pPr>
            <a:r>
              <a:rPr lang="fi-FI" sz="2400" dirty="0">
                <a:solidFill>
                  <a:schemeClr val="tx2"/>
                </a:solidFill>
              </a:rPr>
              <a:t>Ohjautuminen: Siilinjärven ja Kuopion psykoosipainotteiset tiimit </a:t>
            </a:r>
          </a:p>
          <a:p>
            <a:endParaRPr lang="fi-FI" dirty="0"/>
          </a:p>
          <a:p>
            <a:pPr marL="342900" indent="-342900">
              <a:buFontTx/>
              <a:buChar char="-"/>
            </a:pPr>
            <a:endParaRPr lang="fi-FI" dirty="0"/>
          </a:p>
          <a:p>
            <a:pPr marL="342900" indent="-342900">
              <a:buFontTx/>
              <a:buChar char="-"/>
            </a:pPr>
            <a:endParaRPr lang="fi-FI" dirty="0"/>
          </a:p>
          <a:p>
            <a:endParaRPr lang="fi-FI" dirty="0"/>
          </a:p>
        </p:txBody>
      </p:sp>
      <p:pic>
        <p:nvPicPr>
          <p:cNvPr id="12" name="Kuva 11" descr="Lähikuva vaaleanpunaisesta kirsikankukasta">
            <a:extLst>
              <a:ext uri="{FF2B5EF4-FFF2-40B4-BE49-F238E27FC236}">
                <a16:creationId xmlns:a16="http://schemas.microsoft.com/office/drawing/2014/main" id="{C1392D72-2986-7326-5A94-8D4D73F1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09289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87069-408C-A007-2CE9-EEB0C8B0E8B4}"/>
              </a:ext>
            </a:extLst>
          </p:cNvPr>
          <p:cNvSpPr>
            <a:spLocks noGrp="1"/>
          </p:cNvSpPr>
          <p:nvPr>
            <p:ph type="title"/>
          </p:nvPr>
        </p:nvSpPr>
        <p:spPr>
          <a:xfrm>
            <a:off x="718076" y="611800"/>
            <a:ext cx="10753200" cy="1188000"/>
          </a:xfrm>
        </p:spPr>
        <p:txBody>
          <a:bodyPr/>
          <a:lstStyle/>
          <a:p>
            <a:r>
              <a:rPr lang="fi-FI" dirty="0">
                <a:latin typeface="Segoe UI" panose="020B0502040204020203" pitchFamily="34" charset="0"/>
                <a:cs typeface="Segoe UI" panose="020B0502040204020203" pitchFamily="34" charset="0"/>
              </a:rPr>
              <a:t>Työhönvalmennuksen aloitus alkuvuosi 2025</a:t>
            </a:r>
          </a:p>
        </p:txBody>
      </p:sp>
      <p:sp>
        <p:nvSpPr>
          <p:cNvPr id="3" name="Sisällön paikkamerkki 2">
            <a:extLst>
              <a:ext uri="{FF2B5EF4-FFF2-40B4-BE49-F238E27FC236}">
                <a16:creationId xmlns:a16="http://schemas.microsoft.com/office/drawing/2014/main" id="{6B22B36E-4DF2-05A1-E044-94B5805B75C9}"/>
              </a:ext>
            </a:extLst>
          </p:cNvPr>
          <p:cNvSpPr>
            <a:spLocks noGrp="1"/>
          </p:cNvSpPr>
          <p:nvPr>
            <p:ph sz="quarter" idx="13"/>
          </p:nvPr>
        </p:nvSpPr>
        <p:spPr>
          <a:xfrm>
            <a:off x="718076" y="2257050"/>
            <a:ext cx="10753200" cy="4680000"/>
          </a:xfrm>
        </p:spPr>
        <p:txBody>
          <a:bodyPr/>
          <a:lstStyle/>
          <a:p>
            <a:r>
              <a:rPr lang="fi-FI" dirty="0">
                <a:latin typeface="Segoe UI" panose="020B0502040204020203" pitchFamily="34" charset="0"/>
                <a:cs typeface="Segoe UI" panose="020B0502040204020203" pitchFamily="34" charset="0"/>
              </a:rPr>
              <a:t>Laajentuminen Kuopioon, psykoosipainotteiset tiimit</a:t>
            </a:r>
          </a:p>
          <a:p>
            <a:r>
              <a:rPr lang="fi-FI" dirty="0">
                <a:latin typeface="Segoe UI" panose="020B0502040204020203" pitchFamily="34" charset="0"/>
                <a:cs typeface="Segoe UI" panose="020B0502040204020203" pitchFamily="34" charset="0"/>
              </a:rPr>
              <a:t>Uusi IPS- tiimi käynnistyy, Helena tukena 2h/vko/3kk</a:t>
            </a:r>
          </a:p>
          <a:p>
            <a:r>
              <a:rPr lang="fi-FI" dirty="0">
                <a:latin typeface="Segoe UI" panose="020B0502040204020203" pitchFamily="34" charset="0"/>
                <a:cs typeface="Segoe UI" panose="020B0502040204020203" pitchFamily="34" charset="0"/>
              </a:rPr>
              <a:t>IMS- ohjeistus tukena ( ohjautuminen palveluun, kirjaaminen )</a:t>
            </a:r>
          </a:p>
          <a:p>
            <a:r>
              <a:rPr lang="fi-FI" dirty="0" err="1">
                <a:latin typeface="Segoe UI" panose="020B0502040204020203" pitchFamily="34" charset="0"/>
                <a:cs typeface="Segoe UI" panose="020B0502040204020203" pitchFamily="34" charset="0"/>
              </a:rPr>
              <a:t>Moodle-</a:t>
            </a:r>
            <a:r>
              <a:rPr lang="fi-FI" dirty="0">
                <a:latin typeface="Segoe UI" panose="020B0502040204020203" pitchFamily="34" charset="0"/>
                <a:cs typeface="Segoe UI" panose="020B0502040204020203" pitchFamily="34" charset="0"/>
              </a:rPr>
              <a:t> verkkokurssi ( hoitajille perehdytystä; IPS- perusteet)</a:t>
            </a:r>
          </a:p>
          <a:p>
            <a:r>
              <a:rPr lang="fi-FI" dirty="0">
                <a:latin typeface="Segoe UI" panose="020B0502040204020203" pitchFamily="34" charset="0"/>
                <a:cs typeface="Segoe UI" panose="020B0502040204020203" pitchFamily="34" charset="0"/>
              </a:rPr>
              <a:t>THL kansallinen koordinaatio jatkuu</a:t>
            </a:r>
          </a:p>
          <a:p>
            <a:r>
              <a:rPr lang="fi-FI" dirty="0" err="1">
                <a:latin typeface="Segoe UI" panose="020B0502040204020203" pitchFamily="34" charset="0"/>
                <a:cs typeface="Segoe UI" panose="020B0502040204020203" pitchFamily="34" charset="0"/>
              </a:rPr>
              <a:t>Työhönvalmentajien</a:t>
            </a:r>
            <a:r>
              <a:rPr lang="fi-FI" dirty="0">
                <a:latin typeface="Segoe UI" panose="020B0502040204020203" pitchFamily="34" charset="0"/>
                <a:cs typeface="Segoe UI" panose="020B0502040204020203" pitchFamily="34" charset="0"/>
              </a:rPr>
              <a:t> kansallinen verkosto, vertaistuki</a:t>
            </a:r>
          </a:p>
          <a:p>
            <a:endParaRPr lang="fi-FI" dirty="0"/>
          </a:p>
        </p:txBody>
      </p:sp>
    </p:spTree>
    <p:extLst>
      <p:ext uri="{BB962C8B-B14F-4D97-AF65-F5344CB8AC3E}">
        <p14:creationId xmlns:p14="http://schemas.microsoft.com/office/powerpoint/2010/main" val="26282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A26F82-7897-2108-0058-B5CA391653F7}"/>
              </a:ext>
            </a:extLst>
          </p:cNvPr>
          <p:cNvSpPr>
            <a:spLocks noGrp="1"/>
          </p:cNvSpPr>
          <p:nvPr>
            <p:ph type="title"/>
          </p:nvPr>
        </p:nvSpPr>
        <p:spPr>
          <a:xfrm>
            <a:off x="839150" y="1062522"/>
            <a:ext cx="10080812" cy="961651"/>
          </a:xfrm>
        </p:spPr>
        <p:txBody>
          <a:bodyPr>
            <a:normAutofit fontScale="90000"/>
          </a:bodyPr>
          <a:lstStyle/>
          <a:p>
            <a:r>
              <a:rPr lang="fi-FI">
                <a:solidFill>
                  <a:srgbClr val="313131"/>
                </a:solidFill>
                <a:latin typeface="Segoe UI"/>
                <a:cs typeface="Segoe UI"/>
              </a:rPr>
              <a:t>Esityksen sisältö:</a:t>
            </a:r>
            <a:br>
              <a:rPr lang="fi-FI"/>
            </a:br>
            <a:endParaRPr lang="fi-FI">
              <a:solidFill>
                <a:srgbClr val="313131"/>
              </a:solidFill>
            </a:endParaRPr>
          </a:p>
        </p:txBody>
      </p:sp>
      <p:sp>
        <p:nvSpPr>
          <p:cNvPr id="5" name="Tekstiruutu 4">
            <a:extLst>
              <a:ext uri="{FF2B5EF4-FFF2-40B4-BE49-F238E27FC236}">
                <a16:creationId xmlns:a16="http://schemas.microsoft.com/office/drawing/2014/main" id="{304537D1-B169-1B5E-3226-98DD0F0997B3}"/>
              </a:ext>
            </a:extLst>
          </p:cNvPr>
          <p:cNvSpPr txBox="1"/>
          <p:nvPr/>
        </p:nvSpPr>
        <p:spPr>
          <a:xfrm>
            <a:off x="745027" y="1956921"/>
            <a:ext cx="11092291" cy="5632311"/>
          </a:xfrm>
          <a:prstGeom prst="rect">
            <a:avLst/>
          </a:prstGeom>
          <a:noFill/>
        </p:spPr>
        <p:txBody>
          <a:bodyPr wrap="square" lIns="91440" tIns="45720" rIns="91440" bIns="45720" rtlCol="0" anchor="t">
            <a:spAutoFit/>
          </a:bodyPr>
          <a:lstStyle/>
          <a:p>
            <a:pPr marL="285750" indent="-285750">
              <a:buFontTx/>
              <a:buChar char="-"/>
            </a:pPr>
            <a:r>
              <a:rPr lang="fi-FI" dirty="0">
                <a:solidFill>
                  <a:srgbClr val="303030"/>
                </a:solidFill>
                <a:latin typeface="Segoe UI"/>
                <a:cs typeface="Segoe UI"/>
              </a:rPr>
              <a:t>IPS – työhönvalmennus, video n. 2 min </a:t>
            </a:r>
          </a:p>
          <a:p>
            <a:endParaRPr lang="fi-FI" dirty="0">
              <a:solidFill>
                <a:srgbClr val="303030"/>
              </a:solidFill>
              <a:latin typeface="Segoe UI"/>
              <a:cs typeface="Segoe UI"/>
            </a:endParaRPr>
          </a:p>
          <a:p>
            <a:pPr marL="285750" indent="-285750">
              <a:buFontTx/>
              <a:buChar char="-"/>
            </a:pPr>
            <a:r>
              <a:rPr lang="fi-FI" dirty="0">
                <a:solidFill>
                  <a:srgbClr val="303030"/>
                </a:solidFill>
                <a:latin typeface="Segoe UI"/>
                <a:cs typeface="Segoe UI"/>
              </a:rPr>
              <a:t>Psykiatrisen hoitotahon näkemyksiä (valtakunnallinen THL tutkimus)</a:t>
            </a:r>
          </a:p>
          <a:p>
            <a:endParaRPr lang="fi-FI" dirty="0">
              <a:solidFill>
                <a:srgbClr val="303030"/>
              </a:solidFill>
              <a:latin typeface="Segoe UI"/>
              <a:cs typeface="Segoe UI"/>
            </a:endParaRPr>
          </a:p>
          <a:p>
            <a:pPr marL="285750" indent="-285750">
              <a:buFontTx/>
              <a:buChar char="-"/>
            </a:pPr>
            <a:r>
              <a:rPr lang="fi-FI" dirty="0">
                <a:solidFill>
                  <a:srgbClr val="303030"/>
                </a:solidFill>
                <a:latin typeface="Segoe UI"/>
                <a:cs typeface="Segoe UI"/>
              </a:rPr>
              <a:t>Tuloksia ja kokemuksia Siilinjärveltä:</a:t>
            </a:r>
          </a:p>
          <a:p>
            <a:pPr marL="285750" indent="-285750">
              <a:buFontTx/>
              <a:buChar char="-"/>
            </a:pPr>
            <a:endParaRPr lang="fi-FI" dirty="0">
              <a:solidFill>
                <a:srgbClr val="303030"/>
              </a:solidFill>
              <a:latin typeface="Segoe UI"/>
              <a:cs typeface="Segoe UI"/>
            </a:endParaRPr>
          </a:p>
          <a:p>
            <a:pPr marL="742950" lvl="1" indent="-285750">
              <a:buFont typeface="Calibri"/>
              <a:buChar char="-"/>
            </a:pPr>
            <a:r>
              <a:rPr lang="fi-FI" dirty="0">
                <a:solidFill>
                  <a:srgbClr val="303030"/>
                </a:solidFill>
                <a:latin typeface="Segoe UI"/>
                <a:cs typeface="Segoe UI"/>
              </a:rPr>
              <a:t>Työllistyminen ja lukuja</a:t>
            </a:r>
          </a:p>
          <a:p>
            <a:pPr marL="742950" lvl="1" indent="-285750">
              <a:buFont typeface="Calibri"/>
              <a:buChar char="-"/>
            </a:pPr>
            <a:r>
              <a:rPr lang="fi-FI" dirty="0">
                <a:solidFill>
                  <a:srgbClr val="303030"/>
                </a:solidFill>
                <a:latin typeface="Segoe UI"/>
                <a:cs typeface="Segoe UI"/>
              </a:rPr>
              <a:t>Itsearviointikysely (PROM- mittarit)</a:t>
            </a:r>
          </a:p>
          <a:p>
            <a:pPr marL="742950" lvl="1" indent="-285750">
              <a:buFont typeface="Calibri"/>
              <a:buChar char="-"/>
            </a:pPr>
            <a:r>
              <a:rPr lang="fi-FI" dirty="0">
                <a:solidFill>
                  <a:srgbClr val="303030"/>
                </a:solidFill>
                <a:latin typeface="Segoe UI"/>
                <a:cs typeface="Segoe UI"/>
              </a:rPr>
              <a:t>Asiakaspalaute</a:t>
            </a:r>
          </a:p>
          <a:p>
            <a:pPr marL="742950" lvl="1" indent="-285750">
              <a:buFont typeface="Calibri"/>
              <a:buChar char="-"/>
            </a:pPr>
            <a:r>
              <a:rPr lang="fi-FI" dirty="0">
                <a:solidFill>
                  <a:srgbClr val="303030"/>
                </a:solidFill>
                <a:latin typeface="Segoe UI"/>
                <a:cs typeface="Segoe UI"/>
              </a:rPr>
              <a:t>Millainen asiakas hyötyy työhönvalmennuksesta?</a:t>
            </a:r>
          </a:p>
          <a:p>
            <a:pPr marL="742950" lvl="1" indent="-285750">
              <a:buFont typeface="Calibri"/>
              <a:buChar char="-"/>
            </a:pPr>
            <a:r>
              <a:rPr lang="fi-FI" dirty="0">
                <a:solidFill>
                  <a:srgbClr val="303030"/>
                </a:solidFill>
                <a:latin typeface="Segoe UI"/>
                <a:cs typeface="Segoe UI"/>
              </a:rPr>
              <a:t>Kysely verkostoille - tuloksia</a:t>
            </a:r>
          </a:p>
          <a:p>
            <a:pPr lvl="1"/>
            <a:endParaRPr lang="fi-FI" dirty="0">
              <a:solidFill>
                <a:srgbClr val="303030"/>
              </a:solidFill>
              <a:latin typeface="Segoe UI"/>
              <a:cs typeface="Segoe UI"/>
            </a:endParaRPr>
          </a:p>
          <a:p>
            <a:endParaRPr lang="fi-FI" dirty="0">
              <a:solidFill>
                <a:srgbClr val="303030"/>
              </a:solidFill>
              <a:latin typeface="Segoe UI"/>
              <a:cs typeface="Segoe UI"/>
            </a:endParaRPr>
          </a:p>
          <a:p>
            <a:pPr marL="285750" indent="-285750">
              <a:buFontTx/>
              <a:buChar char="-"/>
            </a:pPr>
            <a:r>
              <a:rPr lang="fi-FI" dirty="0">
                <a:solidFill>
                  <a:srgbClr val="303030"/>
                </a:solidFill>
                <a:latin typeface="Segoe UI"/>
                <a:cs typeface="Segoe UI"/>
              </a:rPr>
              <a:t>IPS- työhönvalmennus Pohjois- Savon hyvinvointialueella 2025</a:t>
            </a:r>
          </a:p>
          <a:p>
            <a:endParaRPr lang="fi-FI" dirty="0">
              <a:solidFill>
                <a:srgbClr val="303030"/>
              </a:solidFill>
              <a:latin typeface="Segoe UI"/>
              <a:cs typeface="Segoe UI"/>
            </a:endParaRPr>
          </a:p>
          <a:p>
            <a:endParaRPr lang="fi-FI" dirty="0">
              <a:solidFill>
                <a:srgbClr val="303030"/>
              </a:solidFill>
              <a:latin typeface="Segoe UI"/>
              <a:cs typeface="Segoe UI"/>
            </a:endParaRPr>
          </a:p>
          <a:p>
            <a:endParaRPr lang="fi-FI" dirty="0">
              <a:solidFill>
                <a:srgbClr val="303030"/>
              </a:solidFill>
              <a:latin typeface="Segoe UI"/>
              <a:cs typeface="Segoe UI"/>
            </a:endParaRPr>
          </a:p>
          <a:p>
            <a:endParaRPr lang="fi-FI" dirty="0">
              <a:solidFill>
                <a:srgbClr val="303030"/>
              </a:solidFill>
              <a:latin typeface="Segoe UI"/>
              <a:cs typeface="Segoe UI"/>
            </a:endParaRPr>
          </a:p>
          <a:p>
            <a:endParaRPr lang="fi-FI" b="1" dirty="0">
              <a:solidFill>
                <a:srgbClr val="303030"/>
              </a:solidFill>
              <a:latin typeface="Segoe UI"/>
              <a:cs typeface="Segoe UI"/>
            </a:endParaRPr>
          </a:p>
          <a:p>
            <a:endParaRPr lang="fi-FI" b="1" dirty="0">
              <a:solidFill>
                <a:srgbClr val="303030"/>
              </a:solidFill>
              <a:latin typeface="Segoe UI"/>
              <a:cs typeface="Segoe UI"/>
            </a:endParaRPr>
          </a:p>
        </p:txBody>
      </p:sp>
    </p:spTree>
    <p:extLst>
      <p:ext uri="{BB962C8B-B14F-4D97-AF65-F5344CB8AC3E}">
        <p14:creationId xmlns:p14="http://schemas.microsoft.com/office/powerpoint/2010/main" val="185297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0807A-2C74-54C2-1EA8-B829C0E9A21F}"/>
              </a:ext>
            </a:extLst>
          </p:cNvPr>
          <p:cNvSpPr>
            <a:spLocks noGrp="1"/>
          </p:cNvSpPr>
          <p:nvPr>
            <p:ph type="title"/>
          </p:nvPr>
        </p:nvSpPr>
        <p:spPr>
          <a:xfrm rot="21305170">
            <a:off x="190915" y="1864025"/>
            <a:ext cx="6432912" cy="2361435"/>
          </a:xfrm>
        </p:spPr>
        <p:txBody>
          <a:bodyPr/>
          <a:lstStyle/>
          <a:p>
            <a:pPr algn="ctr"/>
            <a:r>
              <a:rPr lang="en-US" sz="4400" dirty="0" err="1">
                <a:latin typeface="Dreaming Outloud Pro"/>
                <a:cs typeface="Dreaming Outloud Pro"/>
              </a:rPr>
              <a:t>Arvostavan</a:t>
            </a:r>
            <a:r>
              <a:rPr lang="en-US" sz="4400" b="0" dirty="0">
                <a:latin typeface="Dreaming Outloud Pro"/>
                <a:cs typeface="Dreaming Outloud Pro"/>
              </a:rPr>
              <a:t> </a:t>
            </a:r>
            <a:r>
              <a:rPr lang="en-US" sz="4400" b="0" dirty="0" err="1">
                <a:latin typeface="Dreaming Outloud Pro"/>
                <a:cs typeface="Dreaming Outloud Pro"/>
              </a:rPr>
              <a:t>katseen</a:t>
            </a:r>
            <a:r>
              <a:rPr lang="en-US" sz="4400" b="0" dirty="0">
                <a:latin typeface="Dreaming Outloud Pro"/>
                <a:cs typeface="Dreaming Outloud Pro"/>
              </a:rPr>
              <a:t> </a:t>
            </a:r>
            <a:r>
              <a:rPr lang="en-US" sz="4400" b="0" dirty="0" err="1">
                <a:latin typeface="Dreaming Outloud Pro"/>
                <a:cs typeface="Dreaming Outloud Pro"/>
              </a:rPr>
              <a:t>alla</a:t>
            </a:r>
            <a:r>
              <a:rPr lang="en-US" sz="4400" b="0" dirty="0">
                <a:latin typeface="Dreaming Outloud Pro"/>
                <a:cs typeface="Dreaming Outloud Pro"/>
              </a:rPr>
              <a:t> </a:t>
            </a:r>
            <a:r>
              <a:rPr lang="en-US" sz="4400" b="0" dirty="0" err="1">
                <a:latin typeface="Dreaming Outloud Pro"/>
                <a:cs typeface="Dreaming Outloud Pro"/>
              </a:rPr>
              <a:t>Ninni</a:t>
            </a:r>
            <a:r>
              <a:rPr lang="en-US" sz="4400" b="0" dirty="0">
                <a:latin typeface="Dreaming Outloud Pro"/>
                <a:cs typeface="Dreaming Outloud Pro"/>
              </a:rPr>
              <a:t> </a:t>
            </a:r>
            <a:r>
              <a:rPr lang="en-US" sz="4400" b="0" dirty="0" err="1">
                <a:latin typeface="Dreaming Outloud Pro"/>
                <a:cs typeface="Dreaming Outloud Pro"/>
              </a:rPr>
              <a:t>tuli</a:t>
            </a:r>
            <a:r>
              <a:rPr lang="en-US" sz="4400" b="0" dirty="0">
                <a:latin typeface="Dreaming Outloud Pro"/>
                <a:cs typeface="Dreaming Outloud Pro"/>
              </a:rPr>
              <a:t> </a:t>
            </a:r>
            <a:r>
              <a:rPr lang="en-US" sz="4400" b="0" dirty="0" err="1">
                <a:latin typeface="Dreaming Outloud Pro"/>
                <a:cs typeface="Dreaming Outloud Pro"/>
              </a:rPr>
              <a:t>näkyväksi</a:t>
            </a:r>
            <a:r>
              <a:rPr lang="en-US" sz="4400" b="0" dirty="0">
                <a:latin typeface="Dreaming Outloud Pro"/>
                <a:cs typeface="Dreaming Outloud Pro"/>
              </a:rPr>
              <a:t> ja </a:t>
            </a:r>
            <a:r>
              <a:rPr lang="en-US" sz="4400" b="0" dirty="0" err="1">
                <a:latin typeface="Dreaming Outloud Pro"/>
                <a:cs typeface="Dreaming Outloud Pro"/>
              </a:rPr>
              <a:t>kuulluksi</a:t>
            </a:r>
            <a:endParaRPr lang="en-US" sz="4400" b="0" dirty="0">
              <a:latin typeface="Dreaming Outloud Pro"/>
              <a:cs typeface="Dreaming Outloud Pro"/>
            </a:endParaRPr>
          </a:p>
        </p:txBody>
      </p:sp>
      <p:sp>
        <p:nvSpPr>
          <p:cNvPr id="3" name="Dian numeron paikkamerkki 2">
            <a:extLst>
              <a:ext uri="{FF2B5EF4-FFF2-40B4-BE49-F238E27FC236}">
                <a16:creationId xmlns:a16="http://schemas.microsoft.com/office/drawing/2014/main" id="{EE6D2903-5E73-E7C1-909B-6FFB09F2EFDB}"/>
              </a:ext>
            </a:extLst>
          </p:cNvPr>
          <p:cNvSpPr>
            <a:spLocks noGrp="1"/>
          </p:cNvSpPr>
          <p:nvPr>
            <p:ph type="sldNum" sz="quarter" idx="12"/>
          </p:nvPr>
        </p:nvSpPr>
        <p:spPr>
          <a:xfrm>
            <a:off x="9136269" y="6316597"/>
            <a:ext cx="2743200" cy="365125"/>
          </a:xfrm>
        </p:spPr>
        <p:txBody>
          <a:bodyPr anchor="ctr">
            <a:normAutofit/>
          </a:bodyPr>
          <a:lstStyle/>
          <a:p>
            <a:pPr>
              <a:spcAft>
                <a:spcPts val="600"/>
              </a:spcAft>
            </a:pPr>
            <a:fld id="{CCD26548-A701-4132-A0A2-A9B09A70FF4B}" type="slidenum">
              <a:rPr lang="fi-FI" smtClean="0"/>
              <a:pPr>
                <a:spcAft>
                  <a:spcPts val="600"/>
                </a:spcAft>
              </a:pPr>
              <a:t>20</a:t>
            </a:fld>
            <a:endParaRPr lang="fi-FI"/>
          </a:p>
        </p:txBody>
      </p:sp>
      <p:pic>
        <p:nvPicPr>
          <p:cNvPr id="6" name="Kuva 5">
            <a:extLst>
              <a:ext uri="{FF2B5EF4-FFF2-40B4-BE49-F238E27FC236}">
                <a16:creationId xmlns:a16="http://schemas.microsoft.com/office/drawing/2014/main" id="{AC8BB94F-2BEB-692B-3552-F5C8F5B30BD2}"/>
              </a:ext>
            </a:extLst>
          </p:cNvPr>
          <p:cNvPicPr>
            <a:picLocks noChangeAspect="1"/>
          </p:cNvPicPr>
          <p:nvPr/>
        </p:nvPicPr>
        <p:blipFill>
          <a:blip r:embed="rId2"/>
          <a:srcRect t="9426" r="1" b="1"/>
          <a:stretch/>
        </p:blipFill>
        <p:spPr>
          <a:xfrm>
            <a:off x="6418296" y="1632661"/>
            <a:ext cx="5083910" cy="3959071"/>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noFill/>
        </p:spPr>
      </p:pic>
      <p:pic>
        <p:nvPicPr>
          <p:cNvPr id="8" name="Kuva 7" descr="Sydän tasaisella täytöllä">
            <a:extLst>
              <a:ext uri="{FF2B5EF4-FFF2-40B4-BE49-F238E27FC236}">
                <a16:creationId xmlns:a16="http://schemas.microsoft.com/office/drawing/2014/main" id="{B3FB1456-917A-AF49-B74A-48C156D55E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87880">
            <a:off x="629862" y="4065012"/>
            <a:ext cx="1390818" cy="1390818"/>
          </a:xfrm>
          <a:prstGeom prst="rect">
            <a:avLst/>
          </a:prstGeom>
        </p:spPr>
      </p:pic>
      <p:sp>
        <p:nvSpPr>
          <p:cNvPr id="9" name="Suorakulmio 8">
            <a:extLst>
              <a:ext uri="{FF2B5EF4-FFF2-40B4-BE49-F238E27FC236}">
                <a16:creationId xmlns:a16="http://schemas.microsoft.com/office/drawing/2014/main" id="{5D3E67D9-F4BD-E742-8155-B3B25E5122F8}"/>
              </a:ext>
            </a:extLst>
          </p:cNvPr>
          <p:cNvSpPr/>
          <p:nvPr/>
        </p:nvSpPr>
        <p:spPr>
          <a:xfrm>
            <a:off x="101601" y="83128"/>
            <a:ext cx="11988800" cy="6677890"/>
          </a:xfrm>
          <a:prstGeom prst="rect">
            <a:avLst/>
          </a:pr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3483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07CD3D-6CD3-0A5B-0E79-146BA9CD3474}"/>
              </a:ext>
            </a:extLst>
          </p:cNvPr>
          <p:cNvSpPr>
            <a:spLocks noGrp="1"/>
          </p:cNvSpPr>
          <p:nvPr>
            <p:ph type="title"/>
          </p:nvPr>
        </p:nvSpPr>
        <p:spPr>
          <a:xfrm>
            <a:off x="628852" y="3207257"/>
            <a:ext cx="10934296" cy="3183334"/>
          </a:xfrm>
        </p:spPr>
        <p:txBody>
          <a:bodyPr/>
          <a:lstStyle/>
          <a:p>
            <a:pPr>
              <a:lnSpc>
                <a:spcPct val="150000"/>
              </a:lnSpc>
            </a:pPr>
            <a:r>
              <a:rPr lang="fi-FI" sz="3200">
                <a:latin typeface="Segoe UI" panose="020B0502040204020203" pitchFamily="34" charset="0"/>
                <a:cs typeface="Segoe UI" panose="020B0502040204020203" pitchFamily="34" charset="0"/>
              </a:rPr>
              <a:t>IPS-työhönvalmennus edistää </a:t>
            </a:r>
            <a:br>
              <a:rPr lang="fi-FI" sz="3200">
                <a:latin typeface="Segoe UI" panose="020B0502040204020203" pitchFamily="34" charset="0"/>
                <a:cs typeface="Segoe UI" panose="020B0502040204020203" pitchFamily="34" charset="0"/>
              </a:rPr>
            </a:br>
            <a:r>
              <a:rPr lang="fi-FI" sz="3200">
                <a:latin typeface="Segoe UI" panose="020B0502040204020203" pitchFamily="34" charset="0"/>
                <a:cs typeface="Segoe UI" panose="020B0502040204020203" pitchFamily="34" charset="0"/>
              </a:rPr>
              <a:t>mielenterveydenhäiriöihin sairastuneiden </a:t>
            </a:r>
            <a:br>
              <a:rPr lang="fi-FI" sz="3200">
                <a:latin typeface="Segoe UI" panose="020B0502040204020203" pitchFamily="34" charset="0"/>
                <a:cs typeface="Segoe UI" panose="020B0502040204020203" pitchFamily="34" charset="0"/>
              </a:rPr>
            </a:br>
            <a:r>
              <a:rPr lang="fi-FI" sz="3200">
                <a:latin typeface="Segoe UI" panose="020B0502040204020203" pitchFamily="34" charset="0"/>
                <a:cs typeface="Segoe UI" panose="020B0502040204020203" pitchFamily="34" charset="0"/>
              </a:rPr>
              <a:t>työmarkkinoille pääsyä, </a:t>
            </a:r>
            <a:br>
              <a:rPr lang="fi-FI" sz="3200">
                <a:latin typeface="Segoe UI" panose="020B0502040204020203" pitchFamily="34" charset="0"/>
                <a:cs typeface="Segoe UI" panose="020B0502040204020203" pitchFamily="34" charset="0"/>
              </a:rPr>
            </a:br>
            <a:r>
              <a:rPr lang="fi-FI" sz="3200">
                <a:latin typeface="Segoe UI" panose="020B0502040204020203" pitchFamily="34" charset="0"/>
                <a:cs typeface="Segoe UI" panose="020B0502040204020203" pitchFamily="34" charset="0"/>
              </a:rPr>
              <a:t>paluuta ja siellä pysymistä. </a:t>
            </a:r>
            <a:br>
              <a:rPr lang="fi-FI" sz="4000">
                <a:latin typeface="Segoe UI" panose="020B0502040204020203" pitchFamily="34" charset="0"/>
                <a:cs typeface="Segoe UI" panose="020B0502040204020203" pitchFamily="34" charset="0"/>
              </a:rPr>
            </a:br>
            <a:br>
              <a:rPr lang="fi-FI" sz="4000">
                <a:latin typeface="Segoe UI" panose="020B0502040204020203" pitchFamily="34" charset="0"/>
                <a:cs typeface="Segoe UI" panose="020B0502040204020203" pitchFamily="34" charset="0"/>
              </a:rPr>
            </a:br>
            <a:br>
              <a:rPr lang="fi-FI">
                <a:cs typeface="Calibri"/>
              </a:rPr>
            </a:br>
            <a:endParaRPr lang="fi-FI"/>
          </a:p>
        </p:txBody>
      </p:sp>
      <p:sp>
        <p:nvSpPr>
          <p:cNvPr id="3" name="Dian numeron paikkamerkki 2">
            <a:extLst>
              <a:ext uri="{FF2B5EF4-FFF2-40B4-BE49-F238E27FC236}">
                <a16:creationId xmlns:a16="http://schemas.microsoft.com/office/drawing/2014/main" id="{A6AE0098-2BA3-2983-4F0B-082F711EC299}"/>
              </a:ext>
            </a:extLst>
          </p:cNvPr>
          <p:cNvSpPr>
            <a:spLocks noGrp="1"/>
          </p:cNvSpPr>
          <p:nvPr>
            <p:ph type="sldNum" sz="quarter" idx="12"/>
          </p:nvPr>
        </p:nvSpPr>
        <p:spPr/>
        <p:txBody>
          <a:bodyPr/>
          <a:lstStyle/>
          <a:p>
            <a:fld id="{CCD26548-A701-4132-A0A2-A9B09A70FF4B}" type="slidenum">
              <a:rPr lang="fi-FI" smtClean="0"/>
              <a:pPr/>
              <a:t>21</a:t>
            </a:fld>
            <a:endParaRPr lang="fi-FI"/>
          </a:p>
        </p:txBody>
      </p:sp>
    </p:spTree>
    <p:extLst>
      <p:ext uri="{BB962C8B-B14F-4D97-AF65-F5344CB8AC3E}">
        <p14:creationId xmlns:p14="http://schemas.microsoft.com/office/powerpoint/2010/main" val="348127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A26F82-7897-2108-0058-B5CA391653F7}"/>
              </a:ext>
            </a:extLst>
          </p:cNvPr>
          <p:cNvSpPr>
            <a:spLocks noGrp="1"/>
          </p:cNvSpPr>
          <p:nvPr>
            <p:ph type="title"/>
          </p:nvPr>
        </p:nvSpPr>
        <p:spPr>
          <a:xfrm>
            <a:off x="839150" y="1338747"/>
            <a:ext cx="10080812" cy="961651"/>
          </a:xfrm>
        </p:spPr>
        <p:txBody>
          <a:bodyPr>
            <a:normAutofit fontScale="90000"/>
          </a:bodyPr>
          <a:lstStyle/>
          <a:p>
            <a:r>
              <a:rPr lang="fi-FI">
                <a:solidFill>
                  <a:schemeClr val="tx1"/>
                </a:solidFill>
                <a:latin typeface="Segoe UI" panose="020B0502040204020203" pitchFamily="34" charset="0"/>
                <a:cs typeface="Segoe UI" panose="020B0502040204020203" pitchFamily="34" charset="0"/>
              </a:rPr>
              <a:t>IPS-työhönvalmennuksen periaatteet</a:t>
            </a:r>
            <a:br>
              <a:rPr lang="fi-FI"/>
            </a:br>
            <a:endParaRPr lang="fi-FI">
              <a:solidFill>
                <a:srgbClr val="313131"/>
              </a:solidFill>
            </a:endParaRPr>
          </a:p>
        </p:txBody>
      </p:sp>
      <p:sp>
        <p:nvSpPr>
          <p:cNvPr id="5" name="Tekstiruutu 4">
            <a:extLst>
              <a:ext uri="{FF2B5EF4-FFF2-40B4-BE49-F238E27FC236}">
                <a16:creationId xmlns:a16="http://schemas.microsoft.com/office/drawing/2014/main" id="{304537D1-B169-1B5E-3226-98DD0F0997B3}"/>
              </a:ext>
            </a:extLst>
          </p:cNvPr>
          <p:cNvSpPr txBox="1"/>
          <p:nvPr/>
        </p:nvSpPr>
        <p:spPr>
          <a:xfrm>
            <a:off x="839150" y="2086982"/>
            <a:ext cx="11304494" cy="3693319"/>
          </a:xfrm>
          <a:prstGeom prst="rect">
            <a:avLst/>
          </a:prstGeom>
          <a:noFill/>
        </p:spPr>
        <p:txBody>
          <a:bodyPr wrap="square" lIns="91440" tIns="45720" rIns="91440" bIns="45720" rtlCol="0" anchor="t">
            <a:spAutoFit/>
          </a:bodyPr>
          <a:lstStyle/>
          <a:p>
            <a:pPr marL="342900" indent="-342900">
              <a:lnSpc>
                <a:spcPct val="150000"/>
              </a:lnSpc>
              <a:buAutoNum type="arabicPeriod"/>
            </a:pPr>
            <a:r>
              <a:rPr lang="fi-FI">
                <a:solidFill>
                  <a:srgbClr val="303030"/>
                </a:solidFill>
                <a:latin typeface="Segoe UI"/>
                <a:cs typeface="Segoe UI"/>
              </a:rPr>
              <a:t>Palvelu on </a:t>
            </a:r>
            <a:r>
              <a:rPr lang="fi-FI" b="1">
                <a:solidFill>
                  <a:srgbClr val="303030"/>
                </a:solidFill>
                <a:latin typeface="Segoe UI"/>
                <a:cs typeface="Segoe UI"/>
              </a:rPr>
              <a:t>avoin kaikille</a:t>
            </a:r>
            <a:r>
              <a:rPr lang="fi-FI">
                <a:solidFill>
                  <a:srgbClr val="303030"/>
                </a:solidFill>
                <a:latin typeface="Segoe UI"/>
                <a:cs typeface="Segoe UI"/>
              </a:rPr>
              <a:t>, jotka haluavat työllistyä</a:t>
            </a:r>
            <a:endParaRPr lang="fi-FI">
              <a:latin typeface="Segoe UI"/>
              <a:cs typeface="Segoe UI"/>
            </a:endParaRPr>
          </a:p>
          <a:p>
            <a:pPr>
              <a:lnSpc>
                <a:spcPct val="150000"/>
              </a:lnSpc>
              <a:buAutoNum type="arabicPeriod"/>
            </a:pPr>
            <a:r>
              <a:rPr lang="fi-FI">
                <a:solidFill>
                  <a:srgbClr val="303030"/>
                </a:solidFill>
                <a:latin typeface="Segoe UI"/>
                <a:cs typeface="Segoe UI"/>
              </a:rPr>
              <a:t>  Tavoitellaan </a:t>
            </a:r>
            <a:r>
              <a:rPr lang="fi-FI" b="1">
                <a:solidFill>
                  <a:srgbClr val="303030"/>
                </a:solidFill>
                <a:latin typeface="Segoe UI"/>
                <a:cs typeface="Segoe UI"/>
              </a:rPr>
              <a:t>avoimille työmarkkinoille</a:t>
            </a:r>
            <a:r>
              <a:rPr lang="fi-FI">
                <a:solidFill>
                  <a:srgbClr val="303030"/>
                </a:solidFill>
                <a:latin typeface="Segoe UI"/>
                <a:cs typeface="Segoe UI"/>
              </a:rPr>
              <a:t> työllistymistä</a:t>
            </a:r>
            <a:endParaRPr lang="fi-FI">
              <a:solidFill>
                <a:srgbClr val="2D2D2D"/>
              </a:solidFill>
              <a:latin typeface="Segoe UI"/>
              <a:cs typeface="Segoe UI"/>
            </a:endParaRPr>
          </a:p>
          <a:p>
            <a:pPr>
              <a:lnSpc>
                <a:spcPct val="150000"/>
              </a:lnSpc>
              <a:buFont typeface="Inter"/>
              <a:buAutoNum type="arabicPeriod"/>
            </a:pPr>
            <a:r>
              <a:rPr lang="fi-FI">
                <a:solidFill>
                  <a:srgbClr val="303030"/>
                </a:solidFill>
                <a:latin typeface="Segoe UI"/>
                <a:cs typeface="Segoe UI"/>
              </a:rPr>
              <a:t>  </a:t>
            </a:r>
            <a:r>
              <a:rPr lang="fi-FI" b="1">
                <a:solidFill>
                  <a:srgbClr val="303030"/>
                </a:solidFill>
                <a:latin typeface="Segoe UI"/>
                <a:cs typeface="Segoe UI"/>
              </a:rPr>
              <a:t>Työnantajien </a:t>
            </a:r>
            <a:r>
              <a:rPr lang="fi-FI" b="1" err="1">
                <a:solidFill>
                  <a:srgbClr val="303030"/>
                </a:solidFill>
                <a:latin typeface="Segoe UI"/>
                <a:cs typeface="Segoe UI"/>
              </a:rPr>
              <a:t>kontaktointi</a:t>
            </a:r>
            <a:r>
              <a:rPr lang="fi-FI">
                <a:solidFill>
                  <a:srgbClr val="303030"/>
                </a:solidFill>
                <a:latin typeface="Segoe UI"/>
                <a:cs typeface="Segoe UI"/>
              </a:rPr>
              <a:t> ja työnantajien toiveiden kuuleminen</a:t>
            </a:r>
            <a:endParaRPr lang="fi-FI">
              <a:solidFill>
                <a:srgbClr val="303030"/>
              </a:solidFill>
              <a:latin typeface="Segoe UI" panose="020B0502040204020203" pitchFamily="34" charset="0"/>
              <a:cs typeface="Segoe UI" panose="020B0502040204020203" pitchFamily="34" charset="0"/>
            </a:endParaRPr>
          </a:p>
          <a:p>
            <a:pPr>
              <a:lnSpc>
                <a:spcPct val="150000"/>
              </a:lnSpc>
              <a:buAutoNum type="arabicPeriod"/>
            </a:pPr>
            <a:r>
              <a:rPr lang="fi-FI">
                <a:solidFill>
                  <a:srgbClr val="303030"/>
                </a:solidFill>
                <a:latin typeface="Segoe UI"/>
                <a:cs typeface="Segoe UI"/>
              </a:rPr>
              <a:t> </a:t>
            </a:r>
            <a:r>
              <a:rPr lang="fi-FI" b="1">
                <a:solidFill>
                  <a:srgbClr val="303030"/>
                </a:solidFill>
                <a:latin typeface="Segoe UI"/>
                <a:cs typeface="Segoe UI"/>
              </a:rPr>
              <a:t> Nopea työnetsintä </a:t>
            </a:r>
            <a:r>
              <a:rPr lang="fi-FI">
                <a:solidFill>
                  <a:srgbClr val="303030"/>
                </a:solidFill>
                <a:latin typeface="Segoe UI"/>
                <a:cs typeface="Segoe UI"/>
              </a:rPr>
              <a:t>(jo ensimmäisten 30 pv aikana)</a:t>
            </a:r>
            <a:endParaRPr lang="fi-FI">
              <a:solidFill>
                <a:srgbClr val="303030"/>
              </a:solidFill>
              <a:latin typeface="Segoe UI" panose="020B0502040204020203" pitchFamily="34" charset="0"/>
              <a:cs typeface="Segoe UI" panose="020B0502040204020203" pitchFamily="34" charset="0"/>
            </a:endParaRPr>
          </a:p>
          <a:p>
            <a:pPr>
              <a:lnSpc>
                <a:spcPct val="150000"/>
              </a:lnSpc>
              <a:buFont typeface="Inter"/>
              <a:buAutoNum type="arabicPeriod"/>
            </a:pPr>
            <a:r>
              <a:rPr lang="fi-FI">
                <a:solidFill>
                  <a:srgbClr val="303030"/>
                </a:solidFill>
                <a:latin typeface="Segoe UI"/>
                <a:cs typeface="Segoe UI"/>
              </a:rPr>
              <a:t>  </a:t>
            </a:r>
            <a:r>
              <a:rPr lang="fi-FI" i="0">
                <a:solidFill>
                  <a:srgbClr val="303030"/>
                </a:solidFill>
                <a:effectLst/>
                <a:latin typeface="Segoe UI"/>
                <a:cs typeface="Segoe UI"/>
              </a:rPr>
              <a:t>Psykiatriseen hoitoon ja kuntoutukseen</a:t>
            </a:r>
            <a:r>
              <a:rPr lang="fi-FI">
                <a:solidFill>
                  <a:srgbClr val="303030"/>
                </a:solidFill>
                <a:latin typeface="Segoe UI"/>
                <a:cs typeface="Segoe UI"/>
              </a:rPr>
              <a:t> </a:t>
            </a:r>
            <a:r>
              <a:rPr lang="fi-FI" b="1">
                <a:solidFill>
                  <a:srgbClr val="303030"/>
                </a:solidFill>
                <a:latin typeface="Segoe UI"/>
                <a:cs typeface="Segoe UI"/>
              </a:rPr>
              <a:t>integroitu</a:t>
            </a:r>
            <a:r>
              <a:rPr lang="fi-FI">
                <a:solidFill>
                  <a:srgbClr val="303030"/>
                </a:solidFill>
                <a:latin typeface="Segoe UI"/>
                <a:cs typeface="Segoe UI"/>
              </a:rPr>
              <a:t> palvelu</a:t>
            </a:r>
            <a:endParaRPr lang="fi-FI" b="0" i="0">
              <a:solidFill>
                <a:srgbClr val="303030"/>
              </a:solidFill>
              <a:effectLst/>
              <a:latin typeface="Segoe UI"/>
              <a:cs typeface="Segoe UI"/>
            </a:endParaRPr>
          </a:p>
          <a:p>
            <a:pPr>
              <a:lnSpc>
                <a:spcPct val="150000"/>
              </a:lnSpc>
              <a:buFont typeface="+mj-lt"/>
              <a:buAutoNum type="arabicPeriod"/>
            </a:pPr>
            <a:r>
              <a:rPr lang="fi-FI">
                <a:solidFill>
                  <a:srgbClr val="303030"/>
                </a:solidFill>
                <a:latin typeface="Segoe UI"/>
                <a:cs typeface="Segoe UI"/>
              </a:rPr>
              <a:t> </a:t>
            </a:r>
            <a:r>
              <a:rPr lang="fi-FI" b="0" i="0">
                <a:solidFill>
                  <a:srgbClr val="303030"/>
                </a:solidFill>
                <a:effectLst/>
                <a:latin typeface="Segoe UI"/>
                <a:cs typeface="Segoe UI"/>
              </a:rPr>
              <a:t> Taloudellisiin tukiin ja </a:t>
            </a:r>
            <a:r>
              <a:rPr lang="fi-FI" b="1" i="0">
                <a:solidFill>
                  <a:srgbClr val="303030"/>
                </a:solidFill>
                <a:effectLst/>
                <a:latin typeface="Segoe UI"/>
                <a:cs typeface="Segoe UI"/>
              </a:rPr>
              <a:t>etuuksin liittyvä ohjaus </a:t>
            </a:r>
            <a:r>
              <a:rPr lang="fi-FI" b="0" i="0">
                <a:solidFill>
                  <a:srgbClr val="303030"/>
                </a:solidFill>
                <a:effectLst/>
                <a:latin typeface="Segoe UI"/>
                <a:cs typeface="Segoe UI"/>
              </a:rPr>
              <a:t>ja neuvonta</a:t>
            </a:r>
            <a:endParaRPr lang="fi-FI">
              <a:solidFill>
                <a:srgbClr val="303030"/>
              </a:solidFill>
              <a:latin typeface="Segoe UI"/>
              <a:cs typeface="Segoe UI"/>
            </a:endParaRPr>
          </a:p>
          <a:p>
            <a:pPr>
              <a:lnSpc>
                <a:spcPct val="150000"/>
              </a:lnSpc>
              <a:buFont typeface="+mj-lt"/>
              <a:buAutoNum type="arabicPeriod"/>
            </a:pPr>
            <a:r>
              <a:rPr lang="fi-FI">
                <a:solidFill>
                  <a:srgbClr val="303030"/>
                </a:solidFill>
                <a:latin typeface="Segoe UI"/>
                <a:cs typeface="Segoe UI"/>
              </a:rPr>
              <a:t>  </a:t>
            </a:r>
            <a:r>
              <a:rPr lang="fi-FI" b="0" i="0">
                <a:solidFill>
                  <a:srgbClr val="303030"/>
                </a:solidFill>
                <a:effectLst/>
                <a:latin typeface="Segoe UI"/>
                <a:cs typeface="Segoe UI"/>
              </a:rPr>
              <a:t>Kestoltaan </a:t>
            </a:r>
            <a:r>
              <a:rPr lang="fi-FI" b="1" i="0">
                <a:solidFill>
                  <a:srgbClr val="303030"/>
                </a:solidFill>
                <a:effectLst/>
                <a:latin typeface="Segoe UI"/>
                <a:cs typeface="Segoe UI"/>
              </a:rPr>
              <a:t>rajaamaton tuki</a:t>
            </a:r>
            <a:endParaRPr lang="fi-FI">
              <a:solidFill>
                <a:srgbClr val="303030"/>
              </a:solidFill>
              <a:latin typeface="Segoe UI"/>
              <a:cs typeface="Segoe UI"/>
            </a:endParaRPr>
          </a:p>
          <a:p>
            <a:pPr>
              <a:lnSpc>
                <a:spcPct val="150000"/>
              </a:lnSpc>
              <a:buAutoNum type="arabicPeriod"/>
            </a:pPr>
            <a:r>
              <a:rPr lang="fi-FI">
                <a:solidFill>
                  <a:srgbClr val="303030"/>
                </a:solidFill>
                <a:latin typeface="Segoe UI"/>
                <a:cs typeface="Segoe UI"/>
              </a:rPr>
              <a:t> </a:t>
            </a:r>
            <a:r>
              <a:rPr lang="fi-FI" b="1">
                <a:solidFill>
                  <a:srgbClr val="303030"/>
                </a:solidFill>
                <a:latin typeface="Segoe UI"/>
                <a:cs typeface="Segoe UI"/>
              </a:rPr>
              <a:t>Asiakaslähtöisyys</a:t>
            </a:r>
            <a:r>
              <a:rPr lang="fi-FI">
                <a:solidFill>
                  <a:srgbClr val="303030"/>
                </a:solidFill>
                <a:latin typeface="Segoe UI"/>
                <a:cs typeface="Segoe UI"/>
              </a:rPr>
              <a:t> ohjaa toimintaa joka vaiheessa</a:t>
            </a:r>
          </a:p>
          <a:p>
            <a:pPr>
              <a:buAutoNum type="arabicPeriod"/>
            </a:pPr>
            <a:endParaRPr lang="fi-FI" b="1">
              <a:solidFill>
                <a:srgbClr val="303030"/>
              </a:solidFill>
              <a:latin typeface="Segoe UI"/>
              <a:cs typeface="Segoe UI"/>
            </a:endParaRPr>
          </a:p>
        </p:txBody>
      </p:sp>
    </p:spTree>
    <p:extLst>
      <p:ext uri="{BB962C8B-B14F-4D97-AF65-F5344CB8AC3E}">
        <p14:creationId xmlns:p14="http://schemas.microsoft.com/office/powerpoint/2010/main" val="291808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DBDD50-358E-50CF-FFA6-77A78934FE58}"/>
              </a:ext>
            </a:extLst>
          </p:cNvPr>
          <p:cNvSpPr>
            <a:spLocks noGrp="1"/>
          </p:cNvSpPr>
          <p:nvPr>
            <p:ph type="title"/>
          </p:nvPr>
        </p:nvSpPr>
        <p:spPr/>
        <p:txBody>
          <a:bodyPr/>
          <a:lstStyle/>
          <a:p>
            <a:endParaRPr lang="fi-FI"/>
          </a:p>
        </p:txBody>
      </p:sp>
      <p:pic>
        <p:nvPicPr>
          <p:cNvPr id="6" name="Sisällön paikkamerkki 5">
            <a:extLst>
              <a:ext uri="{FF2B5EF4-FFF2-40B4-BE49-F238E27FC236}">
                <a16:creationId xmlns:a16="http://schemas.microsoft.com/office/drawing/2014/main" id="{EBE063D7-C6A9-B613-BCE6-4C06307F14E8}"/>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kstiruutu 6">
            <a:extLst>
              <a:ext uri="{FF2B5EF4-FFF2-40B4-BE49-F238E27FC236}">
                <a16:creationId xmlns:a16="http://schemas.microsoft.com/office/drawing/2014/main" id="{2B280D18-BC98-614A-E1E1-20DB900CECA9}"/>
              </a:ext>
            </a:extLst>
          </p:cNvPr>
          <p:cNvSpPr txBox="1"/>
          <p:nvPr/>
        </p:nvSpPr>
        <p:spPr>
          <a:xfrm>
            <a:off x="711199" y="892536"/>
            <a:ext cx="6557818" cy="584775"/>
          </a:xfrm>
          <a:prstGeom prst="rect">
            <a:avLst/>
          </a:prstGeom>
          <a:noFill/>
        </p:spPr>
        <p:txBody>
          <a:bodyPr wrap="square" rtlCol="0">
            <a:spAutoFit/>
          </a:bodyPr>
          <a:lstStyle/>
          <a:p>
            <a:r>
              <a:rPr lang="fi-FI" sz="3200" b="1">
                <a:latin typeface="Segoe UI" panose="020B0502040204020203" pitchFamily="34" charset="0"/>
                <a:cs typeface="Segoe UI" panose="020B0502040204020203" pitchFamily="34" charset="0"/>
              </a:rPr>
              <a:t>IPS perustuu tutkimusnäyttöön</a:t>
            </a:r>
          </a:p>
        </p:txBody>
      </p:sp>
      <p:sp>
        <p:nvSpPr>
          <p:cNvPr id="8" name="Tekstiruutu 7">
            <a:extLst>
              <a:ext uri="{FF2B5EF4-FFF2-40B4-BE49-F238E27FC236}">
                <a16:creationId xmlns:a16="http://schemas.microsoft.com/office/drawing/2014/main" id="{7A3DBD2C-4B5D-29C8-0329-613D531F189B}"/>
              </a:ext>
            </a:extLst>
          </p:cNvPr>
          <p:cNvSpPr txBox="1"/>
          <p:nvPr/>
        </p:nvSpPr>
        <p:spPr>
          <a:xfrm>
            <a:off x="397163" y="2136338"/>
            <a:ext cx="10760364" cy="2585323"/>
          </a:xfrm>
          <a:prstGeom prst="rect">
            <a:avLst/>
          </a:prstGeom>
          <a:noFill/>
        </p:spPr>
        <p:txBody>
          <a:bodyPr wrap="square" rtlCol="0">
            <a:spAutoFit/>
          </a:bodyPr>
          <a:lstStyle/>
          <a:p>
            <a:pPr>
              <a:buFontTx/>
              <a:buChar char="-"/>
            </a:pPr>
            <a:r>
              <a:rPr lang="fi-FI" sz="1800" b="1" dirty="0"/>
              <a:t> Arviointitutkimus </a:t>
            </a:r>
            <a:r>
              <a:rPr lang="fi-FI" sz="1800" dirty="0"/>
              <a:t>toimintamallin käyttöönotosta, </a:t>
            </a:r>
            <a:r>
              <a:rPr lang="fi-FI" sz="1800" dirty="0" err="1"/>
              <a:t>soveltuduudesta</a:t>
            </a:r>
            <a:r>
              <a:rPr lang="fi-FI" sz="1800" dirty="0"/>
              <a:t> ja koetusta vaikuttavuudesta. Linkki: </a:t>
            </a:r>
            <a:r>
              <a:rPr lang="fi-FI" sz="1800" dirty="0">
                <a:hlinkClick r:id="rId3"/>
              </a:rPr>
              <a:t>https://urn.fi/URN:ISBN:978-952-408-240-2</a:t>
            </a:r>
            <a:endParaRPr lang="fi-FI" sz="1800" dirty="0"/>
          </a:p>
          <a:p>
            <a:pPr>
              <a:buFontTx/>
              <a:buChar char="-"/>
            </a:pPr>
            <a:endParaRPr lang="fi-FI" b="1" dirty="0"/>
          </a:p>
          <a:p>
            <a:pPr>
              <a:buFontTx/>
              <a:buChar char="-"/>
            </a:pPr>
            <a:r>
              <a:rPr lang="fi-FI" dirty="0"/>
              <a:t> Tutkimuksen laajennuksen tiedonkeruu toteutui vuosina 2023–2024. </a:t>
            </a:r>
            <a:r>
              <a:rPr lang="fi-FI" b="1" dirty="0"/>
              <a:t>Lisää tuloksia: 1/2025</a:t>
            </a:r>
          </a:p>
          <a:p>
            <a:endParaRPr lang="fi-FI" dirty="0"/>
          </a:p>
          <a:p>
            <a:pPr>
              <a:buFontTx/>
              <a:buChar char="-"/>
            </a:pPr>
            <a:r>
              <a:rPr lang="fi-FI" dirty="0"/>
              <a:t> Tämän lisäksi tutkittavien rekisteriseuranta jatkuu viisi vuotta IPS-pilotoinnin jälkeen. </a:t>
            </a:r>
          </a:p>
          <a:p>
            <a:pPr>
              <a:buFontTx/>
              <a:buChar char="-"/>
            </a:pPr>
            <a:endParaRPr lang="fi-FI" b="1" dirty="0"/>
          </a:p>
          <a:p>
            <a:pPr>
              <a:buFontTx/>
              <a:buChar char="-"/>
            </a:pPr>
            <a:endParaRPr lang="fi-FI" b="1" dirty="0"/>
          </a:p>
          <a:p>
            <a:pPr>
              <a:buFontTx/>
              <a:buChar char="-"/>
            </a:pPr>
            <a:endParaRPr lang="fi-FI" sz="1800" dirty="0"/>
          </a:p>
        </p:txBody>
      </p:sp>
    </p:spTree>
    <p:extLst>
      <p:ext uri="{BB962C8B-B14F-4D97-AF65-F5344CB8AC3E}">
        <p14:creationId xmlns:p14="http://schemas.microsoft.com/office/powerpoint/2010/main" val="63947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5CB06B7-45C1-0DAE-E559-B0ADD6ED8AAD}"/>
              </a:ext>
            </a:extLst>
          </p:cNvPr>
          <p:cNvSpPr>
            <a:spLocks noGrp="1"/>
          </p:cNvSpPr>
          <p:nvPr>
            <p:ph type="sldNum" sz="quarter" idx="12"/>
          </p:nvPr>
        </p:nvSpPr>
        <p:spPr>
          <a:xfrm>
            <a:off x="9136269" y="6316597"/>
            <a:ext cx="2743200" cy="365125"/>
          </a:xfrm>
          <a:prstGeom prst="rect">
            <a:avLst/>
          </a:prstGeom>
        </p:spPr>
        <p:txBody>
          <a:bodyPr vert="horz" lIns="0" tIns="0" rIns="0" bIns="0" rtlCol="0" anchor="ctr"/>
          <a:lstStyle>
            <a:defPPr>
              <a:defRPr lang="fi-FI"/>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26548-A701-4132-A0A2-A9B09A70FF4B}" type="slidenum">
              <a:rPr lang="fi-FI" smtClean="0"/>
              <a:pPr/>
              <a:t>24</a:t>
            </a:fld>
            <a:endParaRPr lang="fi-FI"/>
          </a:p>
        </p:txBody>
      </p:sp>
      <p:sp>
        <p:nvSpPr>
          <p:cNvPr id="6" name="Tekstiruutu 5">
            <a:extLst>
              <a:ext uri="{FF2B5EF4-FFF2-40B4-BE49-F238E27FC236}">
                <a16:creationId xmlns:a16="http://schemas.microsoft.com/office/drawing/2014/main" id="{ECA39006-10A8-28D4-FE50-27A0FF98DE07}"/>
              </a:ext>
            </a:extLst>
          </p:cNvPr>
          <p:cNvSpPr txBox="1"/>
          <p:nvPr/>
        </p:nvSpPr>
        <p:spPr>
          <a:xfrm>
            <a:off x="127805" y="5701897"/>
            <a:ext cx="6096000" cy="369332"/>
          </a:xfrm>
          <a:prstGeom prst="rect">
            <a:avLst/>
          </a:prstGeom>
          <a:noFill/>
        </p:spPr>
        <p:txBody>
          <a:bodyPr wrap="square">
            <a:spAutoFit/>
          </a:bodyPr>
          <a:lstStyle/>
          <a:p>
            <a:pPr algn="l"/>
            <a:r>
              <a:rPr lang="fi-FI"/>
              <a:t>Lähde: tukija Noora Sipilän esitys 4.9.2024, THL</a:t>
            </a:r>
          </a:p>
        </p:txBody>
      </p:sp>
      <p:pic>
        <p:nvPicPr>
          <p:cNvPr id="3" name="Kuva 2">
            <a:extLst>
              <a:ext uri="{FF2B5EF4-FFF2-40B4-BE49-F238E27FC236}">
                <a16:creationId xmlns:a16="http://schemas.microsoft.com/office/drawing/2014/main" id="{62953AD5-4D46-95ED-9ADD-8BE898405BD4}"/>
              </a:ext>
            </a:extLst>
          </p:cNvPr>
          <p:cNvPicPr>
            <a:picLocks noChangeAspect="1"/>
          </p:cNvPicPr>
          <p:nvPr/>
        </p:nvPicPr>
        <p:blipFill>
          <a:blip r:embed="rId2"/>
          <a:stretch>
            <a:fillRect/>
          </a:stretch>
        </p:blipFill>
        <p:spPr>
          <a:xfrm>
            <a:off x="761855" y="1004598"/>
            <a:ext cx="9153525" cy="3648075"/>
          </a:xfrm>
          <a:prstGeom prst="rect">
            <a:avLst/>
          </a:prstGeom>
        </p:spPr>
      </p:pic>
    </p:spTree>
    <p:extLst>
      <p:ext uri="{BB962C8B-B14F-4D97-AF65-F5344CB8AC3E}">
        <p14:creationId xmlns:p14="http://schemas.microsoft.com/office/powerpoint/2010/main" val="118303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1B30EFF8-19B9-91CB-B3A4-234FFB77B76A}"/>
              </a:ext>
            </a:extLst>
          </p:cNvPr>
          <p:cNvPicPr>
            <a:picLocks noGrp="1" noChangeAspect="1"/>
          </p:cNvPicPr>
          <p:nvPr>
            <p:ph idx="1"/>
          </p:nvPr>
        </p:nvPicPr>
        <p:blipFill>
          <a:blip r:embed="rId2"/>
          <a:stretch>
            <a:fillRect/>
          </a:stretch>
        </p:blipFill>
        <p:spPr>
          <a:xfrm>
            <a:off x="889867" y="475478"/>
            <a:ext cx="9359066" cy="4952599"/>
          </a:xfrm>
        </p:spPr>
      </p:pic>
      <p:sp>
        <p:nvSpPr>
          <p:cNvPr id="4" name="Dian numeron paikkamerkki 3">
            <a:extLst>
              <a:ext uri="{FF2B5EF4-FFF2-40B4-BE49-F238E27FC236}">
                <a16:creationId xmlns:a16="http://schemas.microsoft.com/office/drawing/2014/main" id="{F237D680-08BE-4E59-30A0-5730980EC767}"/>
              </a:ext>
            </a:extLst>
          </p:cNvPr>
          <p:cNvSpPr>
            <a:spLocks noGrp="1"/>
          </p:cNvSpPr>
          <p:nvPr>
            <p:ph type="sldNum" sz="quarter" idx="12"/>
          </p:nvPr>
        </p:nvSpPr>
        <p:spPr>
          <a:xfrm>
            <a:off x="9136269" y="6316597"/>
            <a:ext cx="2743200" cy="365125"/>
          </a:xfrm>
          <a:prstGeom prst="rect">
            <a:avLst/>
          </a:prstGeom>
        </p:spPr>
        <p:txBody>
          <a:bodyPr vert="horz" lIns="0" tIns="0" rIns="0" bIns="0" rtlCol="0" anchor="ctr"/>
          <a:lstStyle>
            <a:defPPr>
              <a:defRPr lang="fi-FI"/>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26548-A701-4132-A0A2-A9B09A70FF4B}" type="slidenum">
              <a:rPr lang="fi-FI" smtClean="0"/>
              <a:pPr/>
              <a:t>25</a:t>
            </a:fld>
            <a:endParaRPr lang="fi-FI"/>
          </a:p>
        </p:txBody>
      </p:sp>
      <p:sp>
        <p:nvSpPr>
          <p:cNvPr id="8" name="Tekstiruutu 7">
            <a:extLst>
              <a:ext uri="{FF2B5EF4-FFF2-40B4-BE49-F238E27FC236}">
                <a16:creationId xmlns:a16="http://schemas.microsoft.com/office/drawing/2014/main" id="{6ED6B56D-292E-547C-5D89-3F0D77247B85}"/>
              </a:ext>
            </a:extLst>
          </p:cNvPr>
          <p:cNvSpPr txBox="1"/>
          <p:nvPr/>
        </p:nvSpPr>
        <p:spPr>
          <a:xfrm>
            <a:off x="222155" y="5687671"/>
            <a:ext cx="6094324" cy="369332"/>
          </a:xfrm>
          <a:prstGeom prst="rect">
            <a:avLst/>
          </a:prstGeom>
          <a:noFill/>
        </p:spPr>
        <p:txBody>
          <a:bodyPr wrap="square">
            <a:spAutoFit/>
          </a:bodyPr>
          <a:lstStyle/>
          <a:p>
            <a:pPr algn="l"/>
            <a:r>
              <a:rPr lang="fi-FI"/>
              <a:t>Lähde: tukija Noora Sipilän esitys 4.9.2024, THL</a:t>
            </a:r>
          </a:p>
        </p:txBody>
      </p:sp>
    </p:spTree>
    <p:extLst>
      <p:ext uri="{BB962C8B-B14F-4D97-AF65-F5344CB8AC3E}">
        <p14:creationId xmlns:p14="http://schemas.microsoft.com/office/powerpoint/2010/main" val="176555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600D6E-B732-A372-BC55-0125D11C48FD}"/>
              </a:ext>
            </a:extLst>
          </p:cNvPr>
          <p:cNvSpPr>
            <a:spLocks noGrp="1"/>
          </p:cNvSpPr>
          <p:nvPr>
            <p:ph type="title"/>
          </p:nvPr>
        </p:nvSpPr>
        <p:spPr>
          <a:xfrm>
            <a:off x="510893" y="471438"/>
            <a:ext cx="10515600" cy="1325563"/>
          </a:xfrm>
        </p:spPr>
        <p:txBody>
          <a:bodyPr>
            <a:normAutofit/>
          </a:bodyPr>
          <a:lstStyle/>
          <a:p>
            <a:r>
              <a:rPr lang="fi-FI" sz="3200">
                <a:solidFill>
                  <a:schemeClr val="tx2"/>
                </a:solidFill>
                <a:latin typeface="Segoe UI" panose="020B0502040204020203" pitchFamily="34" charset="0"/>
                <a:cs typeface="Segoe UI" panose="020B0502040204020203" pitchFamily="34" charset="0"/>
              </a:rPr>
              <a:t>IPS ja Skitsofrenian Käypä Hoito -suositus</a:t>
            </a:r>
          </a:p>
        </p:txBody>
      </p:sp>
      <p:sp>
        <p:nvSpPr>
          <p:cNvPr id="3" name="Sisällön paikkamerkki 2">
            <a:extLst>
              <a:ext uri="{FF2B5EF4-FFF2-40B4-BE49-F238E27FC236}">
                <a16:creationId xmlns:a16="http://schemas.microsoft.com/office/drawing/2014/main" id="{2EA248E6-B602-CC97-CCDE-AAABB2898F61}"/>
              </a:ext>
            </a:extLst>
          </p:cNvPr>
          <p:cNvSpPr>
            <a:spLocks noGrp="1"/>
          </p:cNvSpPr>
          <p:nvPr>
            <p:ph idx="1"/>
          </p:nvPr>
        </p:nvSpPr>
        <p:spPr>
          <a:xfrm>
            <a:off x="541966" y="2405375"/>
            <a:ext cx="10515600" cy="3931707"/>
          </a:xfrm>
        </p:spPr>
        <p:txBody>
          <a:bodyPr vert="horz" lIns="91440" tIns="45720" rIns="91440" bIns="45720" rtlCol="0" anchor="t">
            <a:normAutofit/>
          </a:bodyPr>
          <a:lstStyle/>
          <a:p>
            <a:r>
              <a:rPr lang="fi-FI" sz="1800">
                <a:latin typeface="Segoe UI" panose="020B0502040204020203" pitchFamily="34" charset="0"/>
                <a:cs typeface="Segoe UI" panose="020B0502040204020203" pitchFamily="34" charset="0"/>
              </a:rPr>
              <a:t>Skitsofreniapotilaiden tuettu työllistyminen </a:t>
            </a:r>
          </a:p>
          <a:p>
            <a:r>
              <a:rPr lang="fi-FI" sz="1800">
                <a:latin typeface="Segoe UI"/>
                <a:cs typeface="Segoe UI"/>
              </a:rPr>
              <a:t>Näytönastekatsaus | Julkaistu: 26.03.2020 </a:t>
            </a:r>
          </a:p>
          <a:p>
            <a:r>
              <a:rPr lang="fi-FI" sz="1800">
                <a:latin typeface="Segoe UI"/>
                <a:cs typeface="Segoe UI"/>
              </a:rPr>
              <a:t>Tekijä: Jorma Oksanen </a:t>
            </a:r>
            <a:endParaRPr lang="fi-FI">
              <a:latin typeface="Segoe UI"/>
              <a:cs typeface="Segoe UI"/>
            </a:endParaRPr>
          </a:p>
          <a:p>
            <a:r>
              <a:rPr lang="fi-FI" sz="1800" b="1">
                <a:latin typeface="Segoe UI"/>
                <a:cs typeface="Segoe UI"/>
              </a:rPr>
              <a:t>Näytön aste: A </a:t>
            </a:r>
            <a:endParaRPr lang="fi-FI">
              <a:latin typeface="Segoe UI"/>
              <a:cs typeface="Segoe UI"/>
            </a:endParaRPr>
          </a:p>
          <a:p>
            <a:pPr>
              <a:lnSpc>
                <a:spcPct val="150000"/>
              </a:lnSpc>
            </a:pPr>
            <a:r>
              <a:rPr lang="fi-FI" sz="1800">
                <a:latin typeface="Segoe UI"/>
                <a:cs typeface="Segoe UI"/>
              </a:rPr>
              <a:t>Yksilöllinen tuettu työllistyminen (</a:t>
            </a:r>
            <a:r>
              <a:rPr lang="fi-FI" sz="1800" err="1">
                <a:latin typeface="Segoe UI"/>
                <a:cs typeface="Segoe UI"/>
              </a:rPr>
              <a:t>Individual</a:t>
            </a:r>
            <a:r>
              <a:rPr lang="fi-FI" sz="1800">
                <a:latin typeface="Segoe UI"/>
                <a:cs typeface="Segoe UI"/>
              </a:rPr>
              <a:t> </a:t>
            </a:r>
            <a:r>
              <a:rPr lang="fi-FI" sz="1800" err="1">
                <a:latin typeface="Segoe UI"/>
                <a:cs typeface="Segoe UI"/>
              </a:rPr>
              <a:t>Placement</a:t>
            </a:r>
            <a:r>
              <a:rPr lang="fi-FI" sz="1800">
                <a:latin typeface="Segoe UI"/>
                <a:cs typeface="Segoe UI"/>
              </a:rPr>
              <a:t> and </a:t>
            </a:r>
            <a:r>
              <a:rPr lang="fi-FI" sz="1800" err="1">
                <a:latin typeface="Segoe UI"/>
                <a:cs typeface="Segoe UI"/>
              </a:rPr>
              <a:t>Support</a:t>
            </a:r>
            <a:r>
              <a:rPr lang="fi-FI" sz="1800">
                <a:latin typeface="Segoe UI"/>
                <a:cs typeface="Segoe UI"/>
              </a:rPr>
              <a:t>, IPS) parantaa työharjoittelua paremmin vaikeasta mielenterveyden häiriöstä, skitsofrenia mukaan luettuna, kärsivien potilaiden työllistymistä ja selviytymistä avoimilla työmarkkinoilla.</a:t>
            </a:r>
          </a:p>
        </p:txBody>
      </p:sp>
      <p:sp>
        <p:nvSpPr>
          <p:cNvPr id="4" name="Päivämäärän paikkamerkki 3">
            <a:extLst>
              <a:ext uri="{FF2B5EF4-FFF2-40B4-BE49-F238E27FC236}">
                <a16:creationId xmlns:a16="http://schemas.microsoft.com/office/drawing/2014/main" id="{6226493E-E10B-2890-527D-817387D14FDF}"/>
              </a:ext>
            </a:extLst>
          </p:cNvPr>
          <p:cNvSpPr>
            <a:spLocks noGrp="1"/>
          </p:cNvSpPr>
          <p:nvPr>
            <p:ph type="dt" sz="half" idx="10"/>
          </p:nvPr>
        </p:nvSpPr>
        <p:spPr>
          <a:xfrm>
            <a:off x="777240" y="6238471"/>
            <a:ext cx="926054" cy="197223"/>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43A2C5-3C68-4C15-B04F-E325283184C4}" type="datetime1">
              <a:rPr lang="fi-FI" smtClean="0"/>
              <a:pPr/>
              <a:t>2.12.2024</a:t>
            </a:fld>
            <a:endParaRPr lang="fi-FI"/>
          </a:p>
        </p:txBody>
      </p:sp>
      <p:sp>
        <p:nvSpPr>
          <p:cNvPr id="5" name="Alatunnisteen paikkamerkki 4">
            <a:extLst>
              <a:ext uri="{FF2B5EF4-FFF2-40B4-BE49-F238E27FC236}">
                <a16:creationId xmlns:a16="http://schemas.microsoft.com/office/drawing/2014/main" id="{43355409-C4ED-9ED0-7D41-E43443576F03}"/>
              </a:ext>
            </a:extLst>
          </p:cNvPr>
          <p:cNvSpPr>
            <a:spLocks noGrp="1"/>
          </p:cNvSpPr>
          <p:nvPr>
            <p:ph type="ftr" sz="quarter" idx="11"/>
          </p:nvPr>
        </p:nvSpPr>
        <p:spPr>
          <a:xfrm>
            <a:off x="1752600" y="6238471"/>
            <a:ext cx="4114800" cy="197223"/>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6" name="Dian numeron paikkamerkki 5">
            <a:extLst>
              <a:ext uri="{FF2B5EF4-FFF2-40B4-BE49-F238E27FC236}">
                <a16:creationId xmlns:a16="http://schemas.microsoft.com/office/drawing/2014/main" id="{7A4BA884-B324-1502-A32D-168A8276E7A7}"/>
              </a:ext>
            </a:extLst>
          </p:cNvPr>
          <p:cNvSpPr>
            <a:spLocks noGrp="1"/>
          </p:cNvSpPr>
          <p:nvPr>
            <p:ph type="sldNum" sz="quarter" idx="12"/>
          </p:nvPr>
        </p:nvSpPr>
        <p:spPr>
          <a:xfrm>
            <a:off x="510988" y="6238471"/>
            <a:ext cx="257108" cy="197223"/>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160B98-140E-4345-B1A3-2A7247C42973}" type="slidenum">
              <a:rPr lang="fi-FI" smtClean="0"/>
              <a:pPr/>
              <a:t>26</a:t>
            </a:fld>
            <a:endParaRPr lang="fi-FI"/>
          </a:p>
        </p:txBody>
      </p:sp>
      <p:pic>
        <p:nvPicPr>
          <p:cNvPr id="7" name="Kuva 6" descr="Kuva, joka sisältää kohteen teksti, Fontti, logo, Sähkönsininen&#10;&#10;Kuvaus luotu automaattisesti">
            <a:extLst>
              <a:ext uri="{FF2B5EF4-FFF2-40B4-BE49-F238E27FC236}">
                <a16:creationId xmlns:a16="http://schemas.microsoft.com/office/drawing/2014/main" id="{A69497F5-FE05-AD9B-C104-32C27A23583A}"/>
              </a:ext>
            </a:extLst>
          </p:cNvPr>
          <p:cNvPicPr>
            <a:picLocks noChangeAspect="1"/>
          </p:cNvPicPr>
          <p:nvPr/>
        </p:nvPicPr>
        <p:blipFill>
          <a:blip r:embed="rId2"/>
          <a:stretch>
            <a:fillRect/>
          </a:stretch>
        </p:blipFill>
        <p:spPr>
          <a:xfrm>
            <a:off x="9113879" y="281916"/>
            <a:ext cx="2771775" cy="1009650"/>
          </a:xfrm>
          <a:prstGeom prst="rect">
            <a:avLst/>
          </a:prstGeom>
        </p:spPr>
      </p:pic>
    </p:spTree>
    <p:extLst>
      <p:ext uri="{BB962C8B-B14F-4D97-AF65-F5344CB8AC3E}">
        <p14:creationId xmlns:p14="http://schemas.microsoft.com/office/powerpoint/2010/main" val="250958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1C4602-06B8-437A-40FA-DA5D071FE0E3}"/>
              </a:ext>
            </a:extLst>
          </p:cNvPr>
          <p:cNvSpPr>
            <a:spLocks noGrp="1"/>
          </p:cNvSpPr>
          <p:nvPr>
            <p:ph type="title"/>
          </p:nvPr>
        </p:nvSpPr>
        <p:spPr>
          <a:xfrm>
            <a:off x="491636" y="340086"/>
            <a:ext cx="10313378" cy="1103013"/>
          </a:xfrm>
        </p:spPr>
        <p:txBody>
          <a:bodyPr/>
          <a:lstStyle/>
          <a:p>
            <a:r>
              <a:rPr lang="fi-FI"/>
              <a:t>IPS- työhönvalmennus auttaa työllistymään</a:t>
            </a:r>
          </a:p>
        </p:txBody>
      </p:sp>
      <p:sp>
        <p:nvSpPr>
          <p:cNvPr id="3" name="Dian numeron paikkamerkki 2">
            <a:extLst>
              <a:ext uri="{FF2B5EF4-FFF2-40B4-BE49-F238E27FC236}">
                <a16:creationId xmlns:a16="http://schemas.microsoft.com/office/drawing/2014/main" id="{A47F8DBF-C7EB-BD90-7655-A86962552E9D}"/>
              </a:ext>
            </a:extLst>
          </p:cNvPr>
          <p:cNvSpPr>
            <a:spLocks noGrp="1"/>
          </p:cNvSpPr>
          <p:nvPr>
            <p:ph type="sldNum" sz="quarter" idx="12"/>
          </p:nvPr>
        </p:nvSpPr>
        <p:spPr/>
        <p:txBody>
          <a:bodyPr/>
          <a:lstStyle/>
          <a:p>
            <a:fld id="{CCD26548-A701-4132-A0A2-A9B09A70FF4B}" type="slidenum">
              <a:rPr lang="fi-FI" smtClean="0"/>
              <a:pPr/>
              <a:t>3</a:t>
            </a:fld>
            <a:endParaRPr lang="fi-FI"/>
          </a:p>
        </p:txBody>
      </p:sp>
      <p:sp>
        <p:nvSpPr>
          <p:cNvPr id="5" name="Tekstiruutu 4">
            <a:extLst>
              <a:ext uri="{FF2B5EF4-FFF2-40B4-BE49-F238E27FC236}">
                <a16:creationId xmlns:a16="http://schemas.microsoft.com/office/drawing/2014/main" id="{DF8B70D7-6698-3619-B6C5-338BE610C7B6}"/>
              </a:ext>
            </a:extLst>
          </p:cNvPr>
          <p:cNvSpPr txBox="1"/>
          <p:nvPr/>
        </p:nvSpPr>
        <p:spPr>
          <a:xfrm>
            <a:off x="126282" y="6499159"/>
            <a:ext cx="7236542" cy="276999"/>
          </a:xfrm>
          <a:prstGeom prst="rect">
            <a:avLst/>
          </a:prstGeom>
          <a:noFill/>
        </p:spPr>
        <p:txBody>
          <a:bodyPr wrap="square" lIns="0" tIns="0" rIns="0" bIns="0" rtlCol="0">
            <a:spAutoFit/>
          </a:bodyPr>
          <a:lstStyle/>
          <a:p>
            <a:pPr algn="l"/>
            <a:r>
              <a:rPr lang="fi-FI">
                <a:solidFill>
                  <a:schemeClr val="bg1">
                    <a:lumMod val="85000"/>
                  </a:schemeClr>
                </a:solidFill>
              </a:rPr>
              <a:t>Lähde: YouTube, Varsinais-Suomen hyvinvointialue</a:t>
            </a:r>
          </a:p>
        </p:txBody>
      </p:sp>
      <p:pic>
        <p:nvPicPr>
          <p:cNvPr id="6" name="Online-media 5" title="Mielenterveyskuntoutuja: IPS-työhönvalmennuksesta tukea työllistymiseen Varsinais-Suomessa">
            <a:hlinkClick r:id="" action="ppaction://media"/>
            <a:extLst>
              <a:ext uri="{FF2B5EF4-FFF2-40B4-BE49-F238E27FC236}">
                <a16:creationId xmlns:a16="http://schemas.microsoft.com/office/drawing/2014/main" id="{D5D9A6E6-5DCA-831B-EC8C-F1D2B882CA8A}"/>
              </a:ext>
            </a:extLst>
          </p:cNvPr>
          <p:cNvPicPr>
            <a:picLocks noRot="1" noChangeAspect="1"/>
          </p:cNvPicPr>
          <p:nvPr>
            <a:videoFile r:link="rId1"/>
          </p:nvPr>
        </p:nvPicPr>
        <p:blipFill>
          <a:blip r:embed="rId3"/>
          <a:stretch>
            <a:fillRect/>
          </a:stretch>
        </p:blipFill>
        <p:spPr>
          <a:xfrm>
            <a:off x="1507880" y="1467203"/>
            <a:ext cx="8280889" cy="4678713"/>
          </a:xfrm>
          <a:prstGeom prst="rect">
            <a:avLst/>
          </a:prstGeom>
        </p:spPr>
      </p:pic>
    </p:spTree>
    <p:extLst>
      <p:ext uri="{BB962C8B-B14F-4D97-AF65-F5344CB8AC3E}">
        <p14:creationId xmlns:p14="http://schemas.microsoft.com/office/powerpoint/2010/main" val="715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638F51-FCA8-C1E7-07E9-7BE68111FDE0}"/>
              </a:ext>
            </a:extLst>
          </p:cNvPr>
          <p:cNvSpPr>
            <a:spLocks noGrp="1"/>
          </p:cNvSpPr>
          <p:nvPr>
            <p:ph type="title"/>
          </p:nvPr>
        </p:nvSpPr>
        <p:spPr>
          <a:xfrm>
            <a:off x="4719782" y="429381"/>
            <a:ext cx="7177689" cy="1188000"/>
          </a:xfrm>
        </p:spPr>
        <p:txBody>
          <a:bodyPr>
            <a:normAutofit fontScale="90000"/>
          </a:bodyPr>
          <a:lstStyle/>
          <a:p>
            <a:r>
              <a:rPr lang="fi-FI">
                <a:solidFill>
                  <a:schemeClr val="tx1"/>
                </a:solidFill>
                <a:latin typeface="Segoe UI" panose="020B0502040204020203" pitchFamily="34" charset="0"/>
                <a:cs typeface="Segoe UI" panose="020B0502040204020203" pitchFamily="34" charset="0"/>
              </a:rPr>
              <a:t>Psykiatrisen hoitotahon näkemykset</a:t>
            </a:r>
            <a:endParaRPr lang="fi-FI"/>
          </a:p>
        </p:txBody>
      </p:sp>
      <p:sp>
        <p:nvSpPr>
          <p:cNvPr id="3" name="Sisällön paikkamerkki 2">
            <a:extLst>
              <a:ext uri="{FF2B5EF4-FFF2-40B4-BE49-F238E27FC236}">
                <a16:creationId xmlns:a16="http://schemas.microsoft.com/office/drawing/2014/main" id="{D4A1DFEE-E068-A277-8EF2-F2A38F5AEFE1}"/>
              </a:ext>
            </a:extLst>
          </p:cNvPr>
          <p:cNvSpPr>
            <a:spLocks noGrp="1"/>
          </p:cNvSpPr>
          <p:nvPr>
            <p:ph sz="quarter" idx="13"/>
          </p:nvPr>
        </p:nvSpPr>
        <p:spPr>
          <a:xfrm>
            <a:off x="4996873" y="1937819"/>
            <a:ext cx="6900598" cy="4680000"/>
          </a:xfrm>
        </p:spPr>
        <p:txBody>
          <a:bodyPr/>
          <a:lstStyle/>
          <a:p>
            <a:r>
              <a:rPr lang="fi-FI" sz="1800">
                <a:latin typeface="Segoe UI" panose="020B0502040204020203" pitchFamily="34" charset="0"/>
                <a:cs typeface="Segoe UI" panose="020B0502040204020203" pitchFamily="34" charset="0"/>
              </a:rPr>
              <a:t>Psykiatrinen hoitotaho koki mallin soveltuvaksi hoitoon ja kuntoutukseen. </a:t>
            </a:r>
          </a:p>
          <a:p>
            <a:pPr marL="0" indent="0">
              <a:buNone/>
            </a:pPr>
            <a:endParaRPr lang="fi-FI" sz="1800">
              <a:latin typeface="Segoe UI" panose="020B0502040204020203" pitchFamily="34" charset="0"/>
              <a:cs typeface="Segoe UI" panose="020B0502040204020203" pitchFamily="34" charset="0"/>
            </a:endParaRPr>
          </a:p>
          <a:p>
            <a:r>
              <a:rPr lang="fi-FI" sz="1800">
                <a:latin typeface="Segoe UI" panose="020B0502040204020203" pitchFamily="34" charset="0"/>
                <a:cs typeface="Segoe UI" panose="020B0502040204020203" pitchFamily="34" charset="0"/>
              </a:rPr>
              <a:t>Heistä valtaosa arvioi että IPS-työhönvalmennus: </a:t>
            </a:r>
          </a:p>
          <a:p>
            <a:pPr lvl="1"/>
            <a:r>
              <a:rPr lang="fi-FI" sz="1800">
                <a:latin typeface="Segoe UI" panose="020B0502040204020203" pitchFamily="34" charset="0"/>
                <a:cs typeface="Segoe UI" panose="020B0502040204020203" pitchFamily="34" charset="0"/>
              </a:rPr>
              <a:t>soveltuu tukemaan mielenterveyskuntoutujaa työelämätavoitteissaan (93%)</a:t>
            </a:r>
          </a:p>
          <a:p>
            <a:pPr lvl="1"/>
            <a:r>
              <a:rPr lang="fi-FI" sz="1800">
                <a:latin typeface="Segoe UI" panose="020B0502040204020203" pitchFamily="34" charset="0"/>
                <a:cs typeface="Segoe UI" panose="020B0502040204020203" pitchFamily="34" charset="0"/>
              </a:rPr>
              <a:t>tukee psykiatrisesta sairaudesta toipumista (95 %)</a:t>
            </a:r>
          </a:p>
          <a:p>
            <a:pPr lvl="1"/>
            <a:r>
              <a:rPr lang="fi-FI" sz="1800">
                <a:latin typeface="Segoe UI" panose="020B0502040204020203" pitchFamily="34" charset="0"/>
                <a:cs typeface="Segoe UI" panose="020B0502040204020203" pitchFamily="34" charset="0"/>
              </a:rPr>
              <a:t>luo tarvittavan lisän psykiatriseen hoitoon ja kuntoutukseen (93 %)</a:t>
            </a:r>
          </a:p>
          <a:p>
            <a:pPr marL="457200" lvl="1" indent="0">
              <a:buNone/>
            </a:pPr>
            <a:endParaRPr lang="fi-FI" sz="1800">
              <a:latin typeface="Segoe UI" panose="020B0502040204020203" pitchFamily="34" charset="0"/>
              <a:cs typeface="Segoe UI" panose="020B0502040204020203" pitchFamily="34" charset="0"/>
            </a:endParaRPr>
          </a:p>
          <a:p>
            <a:r>
              <a:rPr lang="fi-FI" sz="1800">
                <a:latin typeface="Segoe UI" panose="020B0502040204020203" pitchFamily="34" charset="0"/>
                <a:cs typeface="Segoe UI" panose="020B0502040204020203" pitchFamily="34" charset="0"/>
              </a:rPr>
              <a:t>Merkittävä osa psykiatrian ammattilaisista toivoi </a:t>
            </a:r>
            <a:r>
              <a:rPr lang="fi-FI" sz="1800" err="1">
                <a:latin typeface="Segoe UI" panose="020B0502040204020203" pitchFamily="34" charset="0"/>
                <a:cs typeface="Segoe UI" panose="020B0502040204020203" pitchFamily="34" charset="0"/>
              </a:rPr>
              <a:t>IPS:n</a:t>
            </a:r>
            <a:r>
              <a:rPr lang="fi-FI" sz="1800">
                <a:latin typeface="Segoe UI" panose="020B0502040204020203" pitchFamily="34" charset="0"/>
                <a:cs typeface="Segoe UI" panose="020B0502040204020203" pitchFamily="34" charset="0"/>
              </a:rPr>
              <a:t> olevan kiinteä osa psykiatrista hoitoa tulevaisuudessakin (94 %).</a:t>
            </a:r>
          </a:p>
          <a:p>
            <a:endParaRPr lang="fi-FI"/>
          </a:p>
        </p:txBody>
      </p:sp>
      <p:pic>
        <p:nvPicPr>
          <p:cNvPr id="9" name="Kuva 8" descr="Liikemiehiä vetämässä köyttä">
            <a:extLst>
              <a:ext uri="{FF2B5EF4-FFF2-40B4-BE49-F238E27FC236}">
                <a16:creationId xmlns:a16="http://schemas.microsoft.com/office/drawing/2014/main" id="{45D0C7E2-6AD5-B85B-71FD-A1AA3C1E3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55338" cy="6858000"/>
          </a:xfrm>
          <a:prstGeom prst="rect">
            <a:avLst/>
          </a:prstGeom>
        </p:spPr>
      </p:pic>
    </p:spTree>
    <p:extLst>
      <p:ext uri="{BB962C8B-B14F-4D97-AF65-F5344CB8AC3E}">
        <p14:creationId xmlns:p14="http://schemas.microsoft.com/office/powerpoint/2010/main" val="134846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3CEE0-F04F-487E-A309-ABC867105900}"/>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65C2B927-8A08-7735-7E58-D581B03603DA}"/>
              </a:ext>
            </a:extLst>
          </p:cNvPr>
          <p:cNvPicPr>
            <a:picLocks noGrp="1" noChangeAspect="1"/>
          </p:cNvPicPr>
          <p:nvPr>
            <p:ph idx="1"/>
          </p:nvPr>
        </p:nvPicPr>
        <p:blipFill>
          <a:blip r:embed="rId2"/>
          <a:stretch>
            <a:fillRect/>
          </a:stretch>
        </p:blipFill>
        <p:spPr>
          <a:xfrm>
            <a:off x="320963" y="254287"/>
            <a:ext cx="10282382" cy="5702500"/>
          </a:xfrm>
        </p:spPr>
      </p:pic>
      <p:sp>
        <p:nvSpPr>
          <p:cNvPr id="6" name="Tekstiruutu 5">
            <a:extLst>
              <a:ext uri="{FF2B5EF4-FFF2-40B4-BE49-F238E27FC236}">
                <a16:creationId xmlns:a16="http://schemas.microsoft.com/office/drawing/2014/main" id="{58F3E051-2CFA-75EF-FEC2-E99526BD6271}"/>
              </a:ext>
            </a:extLst>
          </p:cNvPr>
          <p:cNvSpPr txBox="1"/>
          <p:nvPr/>
        </p:nvSpPr>
        <p:spPr>
          <a:xfrm>
            <a:off x="5264727" y="6169709"/>
            <a:ext cx="6382327" cy="369332"/>
          </a:xfrm>
          <a:prstGeom prst="rect">
            <a:avLst/>
          </a:prstGeom>
          <a:noFill/>
        </p:spPr>
        <p:txBody>
          <a:bodyPr wrap="square" rtlCol="0">
            <a:spAutoFit/>
          </a:bodyPr>
          <a:lstStyle/>
          <a:p>
            <a:r>
              <a:rPr lang="fi-FI"/>
              <a:t>Lähde: THL tutkimustuloksia, IPS- seminaari 29.8.2024 </a:t>
            </a:r>
          </a:p>
        </p:txBody>
      </p:sp>
    </p:spTree>
    <p:extLst>
      <p:ext uri="{BB962C8B-B14F-4D97-AF65-F5344CB8AC3E}">
        <p14:creationId xmlns:p14="http://schemas.microsoft.com/office/powerpoint/2010/main" val="325268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A5F54-4DEB-E38E-262A-488553560100}"/>
              </a:ext>
            </a:extLst>
          </p:cNvPr>
          <p:cNvSpPr>
            <a:spLocks noGrp="1"/>
          </p:cNvSpPr>
          <p:nvPr>
            <p:ph type="title"/>
          </p:nvPr>
        </p:nvSpPr>
        <p:spPr>
          <a:xfrm>
            <a:off x="716238" y="418060"/>
            <a:ext cx="11029122" cy="1325563"/>
          </a:xfrm>
        </p:spPr>
        <p:txBody>
          <a:bodyPr>
            <a:normAutofit/>
          </a:bodyPr>
          <a:lstStyle/>
          <a:p>
            <a:r>
              <a:rPr lang="fi-FI" sz="4400" dirty="0">
                <a:solidFill>
                  <a:schemeClr val="tx1"/>
                </a:solidFill>
                <a:latin typeface="Segoe UI" panose="020B0502040204020203" pitchFamily="34" charset="0"/>
                <a:cs typeface="Segoe UI" panose="020B0502040204020203" pitchFamily="34" charset="0"/>
              </a:rPr>
              <a:t>IPS- tuloksia</a:t>
            </a:r>
            <a:br>
              <a:rPr lang="fi-FI" dirty="0">
                <a:solidFill>
                  <a:schemeClr val="tx2"/>
                </a:solidFill>
                <a:latin typeface="Segoe UI" panose="020B0502040204020203" pitchFamily="34" charset="0"/>
                <a:cs typeface="Segoe UI" panose="020B0502040204020203" pitchFamily="34" charset="0"/>
              </a:rPr>
            </a:br>
            <a:endParaRPr lang="fi-FI" dirty="0"/>
          </a:p>
        </p:txBody>
      </p:sp>
      <p:sp>
        <p:nvSpPr>
          <p:cNvPr id="5" name="Rectangle 3">
            <a:extLst>
              <a:ext uri="{FF2B5EF4-FFF2-40B4-BE49-F238E27FC236}">
                <a16:creationId xmlns:a16="http://schemas.microsoft.com/office/drawing/2014/main" id="{0280A432-F026-ABE7-3921-F26EA1C5F589}"/>
              </a:ext>
            </a:extLst>
          </p:cNvPr>
          <p:cNvSpPr>
            <a:spLocks noChangeArrowheads="1"/>
          </p:cNvSpPr>
          <p:nvPr/>
        </p:nvSpPr>
        <p:spPr bwMode="auto">
          <a:xfrm>
            <a:off x="500386" y="1189650"/>
            <a:ext cx="11029123"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r>
              <a:rPr lang="fi-FI" altLang="fi-FI" dirty="0">
                <a:latin typeface="Segoe UI" panose="020B0502040204020203" pitchFamily="34" charset="0"/>
                <a:cs typeface="Segoe UI" panose="020B0502040204020203" pitchFamily="34" charset="0"/>
              </a:rPr>
              <a:t>IPS- työhönvalmennuksessa asiakkaita </a:t>
            </a:r>
            <a:r>
              <a:rPr kumimoji="0" lang="fi-FI" altLang="fi-FI" b="0" i="0" u="none" strike="noStrike" cap="none" normalizeH="0" baseline="0" dirty="0">
                <a:ln>
                  <a:noFill/>
                </a:ln>
                <a:effectLst/>
                <a:latin typeface="Segoe UI" panose="020B0502040204020203" pitchFamily="34" charset="0"/>
                <a:cs typeface="Segoe UI" panose="020B0502040204020203" pitchFamily="34" charset="0"/>
              </a:rPr>
              <a:t>44, joista: </a:t>
            </a: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r>
              <a:rPr kumimoji="0" lang="fi-FI" altLang="fi-FI" b="0" i="0" u="none" strike="noStrike" cap="none" normalizeH="0" baseline="0" dirty="0">
                <a:ln>
                  <a:noFill/>
                </a:ln>
                <a:effectLst/>
                <a:latin typeface="Segoe UI" panose="020B0502040204020203" pitchFamily="34" charset="0"/>
                <a:cs typeface="Segoe UI" panose="020B0502040204020203" pitchFamily="34" charset="0"/>
              </a:rPr>
              <a:t>● </a:t>
            </a:r>
            <a:r>
              <a:rPr kumimoji="0" lang="fi-FI" altLang="fi-FI" b="1" i="0" u="none" strike="noStrike" cap="none" normalizeH="0" baseline="0" dirty="0">
                <a:ln>
                  <a:noFill/>
                </a:ln>
                <a:effectLst/>
                <a:latin typeface="Segoe UI" panose="020B0502040204020203" pitchFamily="34" charset="0"/>
                <a:cs typeface="Segoe UI" panose="020B0502040204020203" pitchFamily="34" charset="0"/>
              </a:rPr>
              <a:t>Työsopimus, avoimet työmarkkinat:</a:t>
            </a:r>
            <a:r>
              <a:rPr kumimoji="0" lang="fi-FI" altLang="fi-FI" b="0" i="0" u="none" strike="noStrike" cap="none" normalizeH="0" baseline="0" dirty="0">
                <a:ln>
                  <a:noFill/>
                </a:ln>
                <a:effectLst/>
                <a:latin typeface="Segoe UI" panose="020B0502040204020203" pitchFamily="34" charset="0"/>
                <a:cs typeface="Segoe UI" panose="020B0502040204020203" pitchFamily="34" charset="0"/>
              </a:rPr>
              <a:t> 14 hlö </a:t>
            </a:r>
            <a:r>
              <a:rPr lang="fi-FI" altLang="fi-FI" dirty="0">
                <a:latin typeface="Segoe UI" panose="020B0502040204020203" pitchFamily="34" charset="0"/>
                <a:cs typeface="Segoe UI" panose="020B0502040204020203" pitchFamily="34" charset="0"/>
              </a:rPr>
              <a:t>(palkkatukea käytetty 7 hlö kohdalla)</a:t>
            </a:r>
          </a:p>
          <a:p>
            <a:endParaRPr lang="fi-FI" altLang="fi-FI" dirty="0">
              <a:latin typeface="Segoe UI" panose="020B0502040204020203" pitchFamily="34" charset="0"/>
              <a:cs typeface="Segoe UI" panose="020B0502040204020203" pitchFamily="34" charset="0"/>
            </a:endParaRPr>
          </a:p>
          <a:p>
            <a:r>
              <a:rPr kumimoji="0" lang="fi-FI" altLang="fi-FI" b="0" i="0" u="none" strike="noStrike" cap="none" normalizeH="0" baseline="0" dirty="0">
                <a:ln>
                  <a:noFill/>
                </a:ln>
                <a:effectLst/>
                <a:latin typeface="Segoe UI" panose="020B0502040204020203" pitchFamily="34" charset="0"/>
                <a:cs typeface="Segoe UI" panose="020B0502040204020203" pitchFamily="34" charset="0"/>
              </a:rPr>
              <a:t>● </a:t>
            </a:r>
            <a:r>
              <a:rPr kumimoji="0" lang="fi-FI" altLang="fi-FI" b="1" i="0" u="none" strike="noStrike" cap="none" normalizeH="0" baseline="0" dirty="0">
                <a:ln>
                  <a:noFill/>
                </a:ln>
                <a:effectLst/>
                <a:latin typeface="Segoe UI" panose="020B0502040204020203" pitchFamily="34" charset="0"/>
                <a:cs typeface="Segoe UI" panose="020B0502040204020203" pitchFamily="34" charset="0"/>
              </a:rPr>
              <a:t>Eteneminen työllistämistä edistäviin</a:t>
            </a:r>
            <a:r>
              <a:rPr lang="fi-FI" altLang="fi-FI" b="1" dirty="0">
                <a:latin typeface="Segoe UI" panose="020B0502040204020203" pitchFamily="34" charset="0"/>
                <a:cs typeface="Segoe UI" panose="020B0502040204020203" pitchFamily="34" charset="0"/>
              </a:rPr>
              <a:t> palveluihin</a:t>
            </a:r>
            <a:r>
              <a:rPr lang="fi-FI" altLang="fi-FI" dirty="0">
                <a:latin typeface="Segoe UI" panose="020B0502040204020203" pitchFamily="34" charset="0"/>
                <a:cs typeface="Segoe UI" panose="020B0502040204020203" pitchFamily="34" charset="0"/>
              </a:rPr>
              <a:t>, 17 kertaa</a:t>
            </a:r>
            <a:endParaRPr kumimoji="0" lang="fi-FI" altLang="fi-FI" b="0" i="0" u="none" strike="noStrike" cap="none" normalizeH="0" baseline="0" dirty="0">
              <a:ln>
                <a:noFill/>
              </a:ln>
              <a:effectLst/>
              <a:latin typeface="Segoe UI" panose="020B0502040204020203" pitchFamily="34" charset="0"/>
              <a:cs typeface="Segoe UI" panose="020B0502040204020203" pitchFamily="34" charset="0"/>
            </a:endParaRPr>
          </a:p>
          <a:p>
            <a:r>
              <a:rPr lang="fi-FI" altLang="fi-FI" dirty="0">
                <a:latin typeface="Segoe UI" panose="020B0502040204020203" pitchFamily="34" charset="0"/>
                <a:cs typeface="Segoe UI" panose="020B0502040204020203" pitchFamily="34" charset="0"/>
              </a:rPr>
              <a:t>	</a:t>
            </a:r>
            <a:r>
              <a:rPr kumimoji="0" lang="fi-FI" altLang="fi-FI" i="0" u="none" strike="noStrike" cap="none" normalizeH="0" baseline="0" dirty="0">
                <a:ln>
                  <a:noFill/>
                </a:ln>
                <a:effectLst/>
                <a:latin typeface="Segoe UI" panose="020B0502040204020203" pitchFamily="34" charset="0"/>
                <a:cs typeface="Segoe UI" panose="020B0502040204020203" pitchFamily="34" charset="0"/>
              </a:rPr>
              <a:t>Vapaaehtoistyö 5 hlö (mm. seurakunta, järjestö, hoivapalvelut</a:t>
            </a:r>
            <a:r>
              <a:rPr lang="fi-FI" altLang="fi-FI" dirty="0">
                <a:latin typeface="Segoe UI" panose="020B0502040204020203" pitchFamily="34" charset="0"/>
                <a:cs typeface="Segoe UI" panose="020B0502040204020203" pitchFamily="34" charset="0"/>
              </a:rPr>
              <a:t>)</a:t>
            </a:r>
            <a:endParaRPr lang="fi-FI" altLang="fi-FI" i="0" u="none" strike="noStrike" cap="none" normalizeH="0" baseline="0" dirty="0">
              <a:ln>
                <a:noFill/>
              </a:ln>
              <a:effectLst/>
              <a:latin typeface="Segoe UI" panose="020B0502040204020203" pitchFamily="34" charset="0"/>
              <a:cs typeface="Segoe UI" panose="020B0502040204020203" pitchFamily="34" charset="0"/>
            </a:endParaRPr>
          </a:p>
          <a:p>
            <a:r>
              <a:rPr lang="fi-FI" dirty="0">
                <a:latin typeface="Segoe UI" panose="020B0502040204020203" pitchFamily="34" charset="0"/>
                <a:cs typeface="Segoe UI" panose="020B0502040204020203" pitchFamily="34" charset="0"/>
              </a:rPr>
              <a:t>	Ammatillinen perustutkinto, 2 hlö</a:t>
            </a:r>
          </a:p>
          <a:p>
            <a:r>
              <a:rPr lang="fi-FI" dirty="0">
                <a:latin typeface="Segoe UI" panose="020B0502040204020203" pitchFamily="34" charset="0"/>
                <a:cs typeface="Segoe UI" panose="020B0502040204020203" pitchFamily="34" charset="0"/>
              </a:rPr>
              <a:t>	Työkokeilu, 4 hlö </a:t>
            </a:r>
          </a:p>
          <a:p>
            <a:r>
              <a:rPr lang="fi-FI" dirty="0">
                <a:latin typeface="Segoe UI" panose="020B0502040204020203" pitchFamily="34" charset="0"/>
                <a:cs typeface="Segoe UI" panose="020B0502040204020203" pitchFamily="34" charset="0"/>
              </a:rPr>
              <a:t>	Kuntouttava työtoiminta, 2 hlö</a:t>
            </a:r>
          </a:p>
          <a:p>
            <a:r>
              <a:rPr lang="fi-FI" dirty="0">
                <a:latin typeface="Segoe UI" panose="020B0502040204020203" pitchFamily="34" charset="0"/>
                <a:cs typeface="Segoe UI" panose="020B0502040204020203" pitchFamily="34" charset="0"/>
              </a:rPr>
              <a:t>	Sosiaalinen kuntoutus, 2 hlö</a:t>
            </a:r>
          </a:p>
          <a:p>
            <a:r>
              <a:rPr lang="fi-FI" dirty="0">
                <a:latin typeface="Segoe UI" panose="020B0502040204020203" pitchFamily="34" charset="0"/>
                <a:cs typeface="Segoe UI" panose="020B0502040204020203" pitchFamily="34" charset="0"/>
              </a:rPr>
              <a:t>	Ammatillinen kuntoutus (KELA), 1hlö</a:t>
            </a:r>
          </a:p>
          <a:p>
            <a:r>
              <a:rPr lang="fi-FI" dirty="0">
                <a:latin typeface="Segoe UI" panose="020B0502040204020203" pitchFamily="34" charset="0"/>
                <a:cs typeface="Segoe UI" panose="020B0502040204020203" pitchFamily="34" charset="0"/>
              </a:rPr>
              <a:t>	Ammatillinen kuntoutus (työeläkeyhtiö), 1 hlö</a:t>
            </a:r>
          </a:p>
          <a:p>
            <a:r>
              <a:rPr lang="fi-FI" dirty="0">
                <a:latin typeface="Segoe UI" panose="020B0502040204020203" pitchFamily="34" charset="0"/>
                <a:cs typeface="Segoe UI" panose="020B0502040204020203" pitchFamily="34" charset="0"/>
              </a:rPr>
              <a:t>	</a:t>
            </a:r>
            <a:r>
              <a:rPr lang="fi-FI" b="1" dirty="0">
                <a:latin typeface="Segoe UI" panose="020B0502040204020203" pitchFamily="34" charset="0"/>
                <a:cs typeface="Segoe UI" panose="020B0502040204020203" pitchFamily="34" charset="0"/>
              </a:rPr>
              <a:t>Lisäksi:</a:t>
            </a:r>
          </a:p>
          <a:p>
            <a:r>
              <a:rPr lang="fi-FI" dirty="0">
                <a:latin typeface="Segoe UI" panose="020B0502040204020203" pitchFamily="34" charset="0"/>
                <a:cs typeface="Segoe UI" panose="020B0502040204020203" pitchFamily="34" charset="0"/>
              </a:rPr>
              <a:t>	Täydennyskoulutus; osaamisen </a:t>
            </a:r>
          </a:p>
          <a:p>
            <a:r>
              <a:rPr lang="fi-FI" dirty="0">
                <a:latin typeface="Segoe UI" panose="020B0502040204020203" pitchFamily="34" charset="0"/>
                <a:cs typeface="Segoe UI" panose="020B0502040204020203" pitchFamily="34" charset="0"/>
              </a:rPr>
              <a:t>	Hygieniapassien suorittajia, 6 hlö</a:t>
            </a:r>
          </a:p>
          <a:p>
            <a:r>
              <a:rPr lang="fi-FI" dirty="0">
                <a:latin typeface="Segoe UI" panose="020B0502040204020203" pitchFamily="34" charset="0"/>
                <a:cs typeface="Segoe UI" panose="020B0502040204020203" pitchFamily="34" charset="0"/>
              </a:rPr>
              <a:t>	Työturvallisuuskortti, 2 hlö</a:t>
            </a:r>
          </a:p>
        </p:txBody>
      </p:sp>
      <p:pic>
        <p:nvPicPr>
          <p:cNvPr id="1028" name="Picture 4" descr="Tekstikehys">
            <a:extLst>
              <a:ext uri="{FF2B5EF4-FFF2-40B4-BE49-F238E27FC236}">
                <a16:creationId xmlns:a16="http://schemas.microsoft.com/office/drawing/2014/main" id="{277B0266-20BE-AAA0-658B-AE286E4A6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36" y="-2371347"/>
            <a:ext cx="4806121" cy="315401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i 3">
            <a:extLst>
              <a:ext uri="{FF2B5EF4-FFF2-40B4-BE49-F238E27FC236}">
                <a16:creationId xmlns:a16="http://schemas.microsoft.com/office/drawing/2014/main" id="{3399C3BD-E7C2-C1CA-F38D-D217DC4BE3BC}"/>
              </a:ext>
            </a:extLst>
          </p:cNvPr>
          <p:cNvSpPr/>
          <p:nvPr/>
        </p:nvSpPr>
        <p:spPr>
          <a:xfrm>
            <a:off x="9113293" y="447083"/>
            <a:ext cx="2416216" cy="1399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544D7A93-7491-7570-D3DE-8BAC672C33B5}"/>
              </a:ext>
            </a:extLst>
          </p:cNvPr>
          <p:cNvSpPr txBox="1"/>
          <p:nvPr/>
        </p:nvSpPr>
        <p:spPr>
          <a:xfrm>
            <a:off x="9754235" y="991653"/>
            <a:ext cx="1357887" cy="677108"/>
          </a:xfrm>
          <a:prstGeom prst="rect">
            <a:avLst/>
          </a:prstGeom>
          <a:noFill/>
        </p:spPr>
        <p:txBody>
          <a:bodyPr wrap="square" lIns="0" tIns="0" rIns="0" bIns="0" rtlCol="0">
            <a:spAutoFit/>
          </a:bodyPr>
          <a:lstStyle/>
          <a:p>
            <a:pPr algn="l"/>
            <a:r>
              <a:rPr lang="fi-FI" sz="4400" b="1">
                <a:latin typeface="Segoe UI" panose="020B0502040204020203" pitchFamily="34" charset="0"/>
                <a:cs typeface="Segoe UI" panose="020B0502040204020203" pitchFamily="34" charset="0"/>
              </a:rPr>
              <a:t>32 %</a:t>
            </a:r>
          </a:p>
        </p:txBody>
      </p:sp>
      <p:sp>
        <p:nvSpPr>
          <p:cNvPr id="7" name="Tekstiruutu 6">
            <a:extLst>
              <a:ext uri="{FF2B5EF4-FFF2-40B4-BE49-F238E27FC236}">
                <a16:creationId xmlns:a16="http://schemas.microsoft.com/office/drawing/2014/main" id="{99BC2311-7B50-9783-B7C5-C74B754BBBB5}"/>
              </a:ext>
            </a:extLst>
          </p:cNvPr>
          <p:cNvSpPr txBox="1"/>
          <p:nvPr/>
        </p:nvSpPr>
        <p:spPr>
          <a:xfrm>
            <a:off x="9656054" y="679867"/>
            <a:ext cx="1554248" cy="276999"/>
          </a:xfrm>
          <a:prstGeom prst="rect">
            <a:avLst/>
          </a:prstGeom>
          <a:noFill/>
        </p:spPr>
        <p:txBody>
          <a:bodyPr wrap="square" lIns="0" tIns="0" rIns="0" bIns="0" rtlCol="0">
            <a:spAutoFit/>
          </a:bodyPr>
          <a:lstStyle/>
          <a:p>
            <a:pPr algn="l"/>
            <a:r>
              <a:rPr lang="fi-FI" b="1">
                <a:latin typeface="Segoe UI" panose="020B0502040204020203" pitchFamily="34" charset="0"/>
                <a:cs typeface="Segoe UI" panose="020B0502040204020203" pitchFamily="34" charset="0"/>
              </a:rPr>
              <a:t>Työllistynyt:</a:t>
            </a:r>
          </a:p>
        </p:txBody>
      </p:sp>
      <p:sp>
        <p:nvSpPr>
          <p:cNvPr id="3" name="Ellipsi 2">
            <a:extLst>
              <a:ext uri="{FF2B5EF4-FFF2-40B4-BE49-F238E27FC236}">
                <a16:creationId xmlns:a16="http://schemas.microsoft.com/office/drawing/2014/main" id="{1EC86DB6-BE5A-4474-D227-5CB6B98363EB}"/>
              </a:ext>
            </a:extLst>
          </p:cNvPr>
          <p:cNvSpPr/>
          <p:nvPr/>
        </p:nvSpPr>
        <p:spPr>
          <a:xfrm>
            <a:off x="9544994" y="3095858"/>
            <a:ext cx="2416216" cy="1399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441100F7-3F50-860E-210C-B3F6643A8033}"/>
              </a:ext>
            </a:extLst>
          </p:cNvPr>
          <p:cNvPicPr>
            <a:picLocks noChangeAspect="1"/>
          </p:cNvPicPr>
          <p:nvPr/>
        </p:nvPicPr>
        <p:blipFill>
          <a:blip r:embed="rId3"/>
          <a:stretch>
            <a:fillRect/>
          </a:stretch>
        </p:blipFill>
        <p:spPr>
          <a:xfrm>
            <a:off x="9115284" y="5340293"/>
            <a:ext cx="2414225" cy="1402202"/>
          </a:xfrm>
          <a:prstGeom prst="rect">
            <a:avLst/>
          </a:prstGeom>
        </p:spPr>
      </p:pic>
      <p:pic>
        <p:nvPicPr>
          <p:cNvPr id="10" name="Kuva 9" descr="Mies ja nainen tasaisella täytöllä">
            <a:extLst>
              <a:ext uri="{FF2B5EF4-FFF2-40B4-BE49-F238E27FC236}">
                <a16:creationId xmlns:a16="http://schemas.microsoft.com/office/drawing/2014/main" id="{E0953681-59B9-515C-FE4C-F93F0B30FE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95902" y="3153045"/>
            <a:ext cx="914400" cy="914400"/>
          </a:xfrm>
          <a:prstGeom prst="rect">
            <a:avLst/>
          </a:prstGeom>
        </p:spPr>
      </p:pic>
      <p:sp>
        <p:nvSpPr>
          <p:cNvPr id="11" name="Tekstiruutu 10">
            <a:extLst>
              <a:ext uri="{FF2B5EF4-FFF2-40B4-BE49-F238E27FC236}">
                <a16:creationId xmlns:a16="http://schemas.microsoft.com/office/drawing/2014/main" id="{F26D8FBC-4183-D6FD-849A-42666242297D}"/>
              </a:ext>
            </a:extLst>
          </p:cNvPr>
          <p:cNvSpPr txBox="1"/>
          <p:nvPr/>
        </p:nvSpPr>
        <p:spPr>
          <a:xfrm>
            <a:off x="10093813" y="4019091"/>
            <a:ext cx="1882826" cy="369332"/>
          </a:xfrm>
          <a:prstGeom prst="rect">
            <a:avLst/>
          </a:prstGeom>
          <a:noFill/>
        </p:spPr>
        <p:txBody>
          <a:bodyPr wrap="square" rtlCol="0">
            <a:spAutoFit/>
          </a:bodyPr>
          <a:lstStyle/>
          <a:p>
            <a:r>
              <a:rPr lang="fi-FI" b="1"/>
              <a:t>50% / 50 %</a:t>
            </a:r>
          </a:p>
        </p:txBody>
      </p:sp>
      <p:sp>
        <p:nvSpPr>
          <p:cNvPr id="12" name="Tekstiruutu 11">
            <a:extLst>
              <a:ext uri="{FF2B5EF4-FFF2-40B4-BE49-F238E27FC236}">
                <a16:creationId xmlns:a16="http://schemas.microsoft.com/office/drawing/2014/main" id="{9B5BBC4D-9BA6-9718-E716-FE35516F4DBD}"/>
              </a:ext>
            </a:extLst>
          </p:cNvPr>
          <p:cNvSpPr txBox="1"/>
          <p:nvPr/>
        </p:nvSpPr>
        <p:spPr>
          <a:xfrm>
            <a:off x="9656054" y="5716468"/>
            <a:ext cx="2611225" cy="923330"/>
          </a:xfrm>
          <a:prstGeom prst="rect">
            <a:avLst/>
          </a:prstGeom>
          <a:noFill/>
        </p:spPr>
        <p:txBody>
          <a:bodyPr wrap="square" rtlCol="0">
            <a:spAutoFit/>
          </a:bodyPr>
          <a:lstStyle/>
          <a:p>
            <a:r>
              <a:rPr lang="fi-FI" b="1" dirty="0" err="1"/>
              <a:t>esh</a:t>
            </a:r>
            <a:r>
              <a:rPr lang="fi-FI" b="1" dirty="0"/>
              <a:t>: 35 hlö</a:t>
            </a:r>
          </a:p>
          <a:p>
            <a:r>
              <a:rPr lang="fi-FI" b="1" dirty="0" err="1"/>
              <a:t>pth</a:t>
            </a:r>
            <a:r>
              <a:rPr lang="fi-FI" b="1" dirty="0"/>
              <a:t>: 9 hlö</a:t>
            </a:r>
          </a:p>
          <a:p>
            <a:endParaRPr lang="fi-FI" dirty="0"/>
          </a:p>
        </p:txBody>
      </p:sp>
    </p:spTree>
    <p:extLst>
      <p:ext uri="{BB962C8B-B14F-4D97-AF65-F5344CB8AC3E}">
        <p14:creationId xmlns:p14="http://schemas.microsoft.com/office/powerpoint/2010/main" val="399609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A5F54-4DEB-E38E-262A-488553560100}"/>
              </a:ext>
            </a:extLst>
          </p:cNvPr>
          <p:cNvSpPr>
            <a:spLocks noGrp="1"/>
          </p:cNvSpPr>
          <p:nvPr>
            <p:ph type="title"/>
          </p:nvPr>
        </p:nvSpPr>
        <p:spPr>
          <a:xfrm>
            <a:off x="581439" y="667449"/>
            <a:ext cx="11029122" cy="1077114"/>
          </a:xfrm>
        </p:spPr>
        <p:txBody>
          <a:bodyPr>
            <a:normAutofit fontScale="90000"/>
          </a:bodyPr>
          <a:lstStyle/>
          <a:p>
            <a:r>
              <a:rPr lang="fi-FI" sz="3200">
                <a:solidFill>
                  <a:schemeClr val="tx1"/>
                </a:solidFill>
                <a:latin typeface="Segoe UI" panose="020B0502040204020203" pitchFamily="34" charset="0"/>
                <a:cs typeface="Segoe UI" panose="020B0502040204020203" pitchFamily="34" charset="0"/>
              </a:rPr>
              <a:t>ITSEARVIOINTIKYSELY POTILAALLE</a:t>
            </a:r>
            <a:br>
              <a:rPr lang="fi-FI">
                <a:solidFill>
                  <a:schemeClr val="tx2"/>
                </a:solidFill>
                <a:latin typeface="Segoe UI" panose="020B0502040204020203" pitchFamily="34" charset="0"/>
                <a:cs typeface="Segoe UI" panose="020B0502040204020203" pitchFamily="34" charset="0"/>
              </a:rPr>
            </a:br>
            <a:endParaRPr lang="fi-FI"/>
          </a:p>
        </p:txBody>
      </p:sp>
      <p:sp>
        <p:nvSpPr>
          <p:cNvPr id="5" name="Rectangle 3">
            <a:extLst>
              <a:ext uri="{FF2B5EF4-FFF2-40B4-BE49-F238E27FC236}">
                <a16:creationId xmlns:a16="http://schemas.microsoft.com/office/drawing/2014/main" id="{0280A432-F026-ABE7-3921-F26EA1C5F589}"/>
              </a:ext>
            </a:extLst>
          </p:cNvPr>
          <p:cNvSpPr>
            <a:spLocks noChangeArrowheads="1"/>
          </p:cNvSpPr>
          <p:nvPr/>
        </p:nvSpPr>
        <p:spPr bwMode="auto">
          <a:xfrm>
            <a:off x="691299" y="1472144"/>
            <a:ext cx="9457714"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285750" indent="-285750">
              <a:buFontTx/>
              <a:buChar char="-"/>
            </a:pPr>
            <a:r>
              <a:rPr lang="fi-FI" altLang="fi-FI" b="0" i="0" u="none" strike="noStrike" cap="none" normalizeH="0" baseline="0" dirty="0">
                <a:ln>
                  <a:noFill/>
                </a:ln>
                <a:effectLst/>
                <a:latin typeface="Segoe UI" panose="020B0502040204020203" pitchFamily="34" charset="0"/>
                <a:cs typeface="Segoe UI" panose="020B0502040204020203" pitchFamily="34" charset="0"/>
              </a:rPr>
              <a:t>Työhönvalmennuksen alussa ja lopussa itsearviointikysely</a:t>
            </a:r>
          </a:p>
          <a:p>
            <a:pPr marL="285750" indent="-285750">
              <a:buFontTx/>
              <a:buChar char="-"/>
            </a:pPr>
            <a:r>
              <a:rPr lang="fi-FI" altLang="fi-FI" dirty="0">
                <a:latin typeface="Segoe UI" panose="020B0502040204020203" pitchFamily="34" charset="0"/>
                <a:cs typeface="Segoe UI" panose="020B0502040204020203" pitchFamily="34" charset="0"/>
              </a:rPr>
              <a:t>Vastauksen tulokset ja muutos käytiin läpi keskustellen asiakkaan kanssa</a:t>
            </a: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285750" indent="-285750">
              <a:buFontTx/>
              <a:buChar char="-"/>
            </a:pPr>
            <a:r>
              <a:rPr lang="fi-FI" altLang="fi-FI" dirty="0">
                <a:latin typeface="Segoe UI" panose="020B0502040204020203" pitchFamily="34" charset="0"/>
                <a:cs typeface="Segoe UI" panose="020B0502040204020203" pitchFamily="34" charset="0"/>
              </a:rPr>
              <a:t>Vastaajia </a:t>
            </a:r>
            <a:r>
              <a:rPr lang="fi-FI" altLang="fi-FI" b="0" i="0" u="none" strike="noStrike" cap="none" normalizeH="0" baseline="0" dirty="0">
                <a:ln>
                  <a:noFill/>
                </a:ln>
                <a:effectLst/>
                <a:latin typeface="Segoe UI" panose="020B0502040204020203" pitchFamily="34" charset="0"/>
                <a:cs typeface="Segoe UI" panose="020B0502040204020203" pitchFamily="34" charset="0"/>
              </a:rPr>
              <a:t>22 hlö </a:t>
            </a:r>
            <a:endParaRPr lang="fi-FI" altLang="fi-FI" sz="1400" dirty="0">
              <a:latin typeface="Segoe UI" panose="020B0502040204020203" pitchFamily="34" charset="0"/>
              <a:cs typeface="Segoe UI" panose="020B0502040204020203" pitchFamily="34" charset="0"/>
            </a:endParaRPr>
          </a:p>
          <a:p>
            <a:pPr marL="285750" indent="-285750">
              <a:buFontTx/>
              <a:buChar char="-"/>
            </a:pPr>
            <a:r>
              <a:rPr lang="fi-FI" altLang="fi-FI" dirty="0">
                <a:latin typeface="Segoe UI" panose="020B0502040204020203" pitchFamily="34" charset="0"/>
                <a:cs typeface="Segoe UI" panose="020B0502040204020203" pitchFamily="34" charset="0"/>
              </a:rPr>
              <a:t>Valmennuksen kesto 4kk- 13 kk</a:t>
            </a:r>
          </a:p>
          <a:p>
            <a:pPr marL="285750" indent="-285750">
              <a:buFontTx/>
              <a:buChar char="-"/>
            </a:pPr>
            <a:r>
              <a:rPr lang="fi-FI" altLang="fi-FI" dirty="0">
                <a:latin typeface="Segoe UI" panose="020B0502040204020203" pitchFamily="34" charset="0"/>
                <a:cs typeface="Segoe UI" panose="020B0502040204020203" pitchFamily="34" charset="0"/>
              </a:rPr>
              <a:t>Työllistyminen näkyy positiivisesti</a:t>
            </a:r>
          </a:p>
          <a:p>
            <a:pPr marL="285750" indent="-285750">
              <a:buFontTx/>
              <a:buChar char="-"/>
            </a:pPr>
            <a:endParaRPr lang="fi-FI" altLang="fi-FI" dirty="0">
              <a:latin typeface="Segoe UI" panose="020B0502040204020203" pitchFamily="34" charset="0"/>
              <a:cs typeface="Segoe UI" panose="020B0502040204020203" pitchFamily="34" charset="0"/>
            </a:endParaRPr>
          </a:p>
          <a:p>
            <a:pPr marL="285750" indent="-285750">
              <a:buFontTx/>
              <a:buChar char="-"/>
            </a:pPr>
            <a:r>
              <a:rPr lang="fi-FI" altLang="fi-FI" b="1" dirty="0">
                <a:latin typeface="Segoe UI" panose="020B0502040204020203" pitchFamily="34" charset="0"/>
                <a:cs typeface="Segoe UI" panose="020B0502040204020203" pitchFamily="34" charset="0"/>
              </a:rPr>
              <a:t>PROM- mittarit</a:t>
            </a:r>
            <a:r>
              <a:rPr lang="fi-FI" altLang="fi-FI" dirty="0">
                <a:latin typeface="Segoe UI" panose="020B0502040204020203" pitchFamily="34" charset="0"/>
                <a:cs typeface="Segoe UI" panose="020B0502040204020203" pitchFamily="34" charset="0"/>
              </a:rPr>
              <a:t>: </a:t>
            </a:r>
          </a:p>
          <a:p>
            <a:pPr marL="742950" lvl="1" indent="-285750">
              <a:buFontTx/>
              <a:buChar char="-"/>
            </a:pPr>
            <a:r>
              <a:rPr lang="fi-FI" altLang="fi-FI" dirty="0">
                <a:latin typeface="Segoe UI" panose="020B0502040204020203" pitchFamily="34" charset="0"/>
                <a:cs typeface="Segoe UI" panose="020B0502040204020203" pitchFamily="34" charset="0"/>
              </a:rPr>
              <a:t>Työkykyjana </a:t>
            </a:r>
          </a:p>
          <a:p>
            <a:pPr marL="742950" lvl="1" indent="-285750">
              <a:buFontTx/>
              <a:buChar char="-"/>
            </a:pPr>
            <a:r>
              <a:rPr lang="fi-FI" altLang="fi-FI" dirty="0">
                <a:latin typeface="Segoe UI" panose="020B0502040204020203" pitchFamily="34" charset="0"/>
                <a:cs typeface="Segoe UI" panose="020B0502040204020203" pitchFamily="34" charset="0"/>
              </a:rPr>
              <a:t>3X10D-Elämäntilannemittari</a:t>
            </a:r>
          </a:p>
          <a:p>
            <a:pPr marL="742950" lvl="1" indent="-285750">
              <a:buFontTx/>
              <a:buChar char="-"/>
            </a:pPr>
            <a:r>
              <a:rPr lang="fi-FI" altLang="fi-FI" dirty="0">
                <a:latin typeface="Segoe UI" panose="020B0502040204020203" pitchFamily="34" charset="0"/>
                <a:cs typeface="Segoe UI" panose="020B0502040204020203" pitchFamily="34" charset="0"/>
              </a:rPr>
              <a:t>Osallisuusindikaattori</a:t>
            </a:r>
          </a:p>
          <a:p>
            <a:pPr marL="742950" lvl="1" indent="-285750">
              <a:buFontTx/>
              <a:buChar char="-"/>
            </a:pPr>
            <a:r>
              <a:rPr lang="fi-FI" altLang="fi-FI" dirty="0">
                <a:latin typeface="Segoe UI" panose="020B0502040204020203" pitchFamily="34" charset="0"/>
                <a:cs typeface="Segoe UI" panose="020B0502040204020203" pitchFamily="34" charset="0"/>
              </a:rPr>
              <a:t>Mielen hyvinvointi </a:t>
            </a:r>
            <a:r>
              <a:rPr lang="fi-FI" b="0" i="0" dirty="0">
                <a:solidFill>
                  <a:srgbClr val="303030"/>
                </a:solidFill>
                <a:effectLst/>
                <a:latin typeface="Source Sans Pro" panose="020B0503030403020204" pitchFamily="34" charset="0"/>
              </a:rPr>
              <a:t>(WEMWBS)</a:t>
            </a:r>
          </a:p>
          <a:p>
            <a:pPr lvl="1"/>
            <a:endParaRPr lang="fi-FI" altLang="fi-FI" dirty="0">
              <a:latin typeface="Segoe UI" panose="020B0502040204020203" pitchFamily="34" charset="0"/>
              <a:cs typeface="Segoe UI" panose="020B0502040204020203" pitchFamily="34" charset="0"/>
            </a:endParaRPr>
          </a:p>
          <a:p>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285750" indent="-285750">
              <a:buFontTx/>
              <a:buChar char="-"/>
            </a:pPr>
            <a:endParaRPr lang="fi-FI" altLang="fi-FI" dirty="0">
              <a:latin typeface="Segoe UI" panose="020B0502040204020203" pitchFamily="34" charset="0"/>
              <a:cs typeface="Segoe UI" panose="020B0502040204020203" pitchFamily="34" charset="0"/>
            </a:endParaRPr>
          </a:p>
          <a:p>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285750" indent="-285750">
              <a:buFontTx/>
              <a:buChar char="-"/>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p:txBody>
      </p:sp>
      <p:pic>
        <p:nvPicPr>
          <p:cNvPr id="1028" name="Picture 4" descr="Tekstikehys">
            <a:extLst>
              <a:ext uri="{FF2B5EF4-FFF2-40B4-BE49-F238E27FC236}">
                <a16:creationId xmlns:a16="http://schemas.microsoft.com/office/drawing/2014/main" id="{277B0266-20BE-AAA0-658B-AE286E4A6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36" y="-2371347"/>
            <a:ext cx="4806121" cy="3154017"/>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B0573EB2-62BC-8819-CA60-68C8ECA19811}"/>
              </a:ext>
            </a:extLst>
          </p:cNvPr>
          <p:cNvSpPr txBox="1"/>
          <p:nvPr/>
        </p:nvSpPr>
        <p:spPr>
          <a:xfrm>
            <a:off x="5713899" y="3231875"/>
            <a:ext cx="5165888" cy="1323439"/>
          </a:xfrm>
          <a:prstGeom prst="rect">
            <a:avLst/>
          </a:prstGeom>
          <a:noFill/>
        </p:spPr>
        <p:txBody>
          <a:bodyPr wrap="square">
            <a:spAutoFit/>
          </a:bodyPr>
          <a:lstStyle/>
          <a:p>
            <a:endParaRPr lang="fi-FI" sz="1600" dirty="0">
              <a:solidFill>
                <a:srgbClr val="333333"/>
              </a:solidFill>
              <a:latin typeface="Source Sans Pro" panose="020B0503030403020204" pitchFamily="34" charset="0"/>
            </a:endParaRPr>
          </a:p>
          <a:p>
            <a:r>
              <a:rPr lang="fi-FI" sz="1600" b="0" i="0" dirty="0">
                <a:solidFill>
                  <a:srgbClr val="1F1F1F"/>
                </a:solidFill>
                <a:effectLst/>
                <a:latin typeface="Google Sans"/>
              </a:rPr>
              <a:t>PROM </a:t>
            </a:r>
            <a:r>
              <a:rPr lang="fi-FI" sz="1600" b="0" i="0" dirty="0">
                <a:solidFill>
                  <a:srgbClr val="333333"/>
                </a:solidFill>
                <a:effectLst/>
                <a:latin typeface="Source Sans Pro" panose="020B0503030403020204" pitchFamily="34" charset="0"/>
              </a:rPr>
              <a:t>(</a:t>
            </a:r>
            <a:r>
              <a:rPr lang="fi-FI" sz="1600" b="0" i="0" dirty="0" err="1">
                <a:solidFill>
                  <a:srgbClr val="333333"/>
                </a:solidFill>
                <a:effectLst/>
                <a:latin typeface="Source Sans Pro" panose="020B0503030403020204" pitchFamily="34" charset="0"/>
              </a:rPr>
              <a:t>Patient-Reported</a:t>
            </a:r>
            <a:r>
              <a:rPr lang="fi-FI" sz="1600" b="0" i="0" dirty="0">
                <a:solidFill>
                  <a:srgbClr val="333333"/>
                </a:solidFill>
                <a:effectLst/>
                <a:latin typeface="Source Sans Pro" panose="020B0503030403020204" pitchFamily="34" charset="0"/>
              </a:rPr>
              <a:t> </a:t>
            </a:r>
            <a:r>
              <a:rPr lang="fi-FI" sz="1600" b="0" i="0" dirty="0" err="1">
                <a:solidFill>
                  <a:srgbClr val="333333"/>
                </a:solidFill>
                <a:effectLst/>
                <a:latin typeface="Source Sans Pro" panose="020B0503030403020204" pitchFamily="34" charset="0"/>
              </a:rPr>
              <a:t>Outcome</a:t>
            </a:r>
            <a:r>
              <a:rPr lang="fi-FI" sz="1600" b="0" i="0" dirty="0">
                <a:solidFill>
                  <a:srgbClr val="333333"/>
                </a:solidFill>
                <a:effectLst/>
                <a:latin typeface="Source Sans Pro" panose="020B0503030403020204" pitchFamily="34" charset="0"/>
              </a:rPr>
              <a:t> </a:t>
            </a:r>
            <a:r>
              <a:rPr lang="fi-FI" sz="1600" b="0" i="0" dirty="0" err="1">
                <a:solidFill>
                  <a:srgbClr val="333333"/>
                </a:solidFill>
                <a:effectLst/>
                <a:latin typeface="Source Sans Pro" panose="020B0503030403020204" pitchFamily="34" charset="0"/>
              </a:rPr>
              <a:t>Measure</a:t>
            </a:r>
            <a:r>
              <a:rPr lang="fi-FI" sz="1600" b="0" i="0" dirty="0">
                <a:solidFill>
                  <a:srgbClr val="333333"/>
                </a:solidFill>
                <a:effectLst/>
                <a:latin typeface="Source Sans Pro" panose="020B0503030403020204" pitchFamily="34" charset="0"/>
              </a:rPr>
              <a:t>) </a:t>
            </a:r>
            <a:r>
              <a:rPr lang="fi-FI" sz="1600" b="0" i="0" dirty="0">
                <a:solidFill>
                  <a:srgbClr val="1F1F1F"/>
                </a:solidFill>
                <a:effectLst/>
                <a:latin typeface="Google Sans"/>
              </a:rPr>
              <a:t>-mittarit ovat </a:t>
            </a:r>
            <a:r>
              <a:rPr lang="fi-FI" sz="1600" b="0" i="0" dirty="0">
                <a:solidFill>
                  <a:srgbClr val="040C28"/>
                </a:solidFill>
                <a:effectLst/>
                <a:latin typeface="Google Sans"/>
              </a:rPr>
              <a:t>standardoituja ja validoituja kyselyjä, joilla potilas arvioi esimerkiksi elämänlaatua, oireita, toimintakykyä, mielialaa tai hyvinvointia</a:t>
            </a:r>
            <a:r>
              <a:rPr lang="fi-FI" sz="1600" b="0" i="0" dirty="0">
                <a:solidFill>
                  <a:srgbClr val="1F1F1F"/>
                </a:solidFill>
                <a:effectLst/>
                <a:latin typeface="Google Sans"/>
              </a:rPr>
              <a:t>.</a:t>
            </a:r>
            <a:r>
              <a:rPr lang="fi-FI" sz="1600" b="0" i="0" dirty="0">
                <a:solidFill>
                  <a:srgbClr val="333333"/>
                </a:solidFill>
                <a:effectLst/>
                <a:latin typeface="Source Sans Pro" panose="020B0503030403020204" pitchFamily="34" charset="0"/>
              </a:rPr>
              <a:t> </a:t>
            </a:r>
            <a:endParaRPr lang="fi-FI" sz="1600" dirty="0"/>
          </a:p>
        </p:txBody>
      </p:sp>
      <p:sp>
        <p:nvSpPr>
          <p:cNvPr id="10" name="Suorakulmio 9">
            <a:extLst>
              <a:ext uri="{FF2B5EF4-FFF2-40B4-BE49-F238E27FC236}">
                <a16:creationId xmlns:a16="http://schemas.microsoft.com/office/drawing/2014/main" id="{DC9B24C0-AF55-B855-6F94-A49EFE697C8D}"/>
              </a:ext>
            </a:extLst>
          </p:cNvPr>
          <p:cNvSpPr/>
          <p:nvPr/>
        </p:nvSpPr>
        <p:spPr>
          <a:xfrm>
            <a:off x="5317973" y="3290602"/>
            <a:ext cx="5561814" cy="15170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0840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ällön paikkamerkki 9" descr="Fuusio tasaisella täytöllä">
            <a:extLst>
              <a:ext uri="{FF2B5EF4-FFF2-40B4-BE49-F238E27FC236}">
                <a16:creationId xmlns:a16="http://schemas.microsoft.com/office/drawing/2014/main" id="{B9DA5E96-01D6-780D-EA54-74161872DE36}"/>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387" y="3359150"/>
            <a:ext cx="914400" cy="914400"/>
          </a:xfrm>
        </p:spPr>
      </p:pic>
      <p:sp>
        <p:nvSpPr>
          <p:cNvPr id="4" name="Otsikko 1">
            <a:extLst>
              <a:ext uri="{FF2B5EF4-FFF2-40B4-BE49-F238E27FC236}">
                <a16:creationId xmlns:a16="http://schemas.microsoft.com/office/drawing/2014/main" id="{57100AEA-C731-684A-8C6E-835C3135E436}"/>
              </a:ext>
            </a:extLst>
          </p:cNvPr>
          <p:cNvSpPr txBox="1">
            <a:spLocks/>
          </p:cNvSpPr>
          <p:nvPr/>
        </p:nvSpPr>
        <p:spPr>
          <a:xfrm>
            <a:off x="718076" y="336207"/>
            <a:ext cx="11029122" cy="1325563"/>
          </a:xfrm>
          <a:prstGeom prst="rect">
            <a:avLst/>
          </a:prstGeom>
        </p:spPr>
        <p:txBody>
          <a:bodyPr vert="horz" lIns="91440" tIns="45720" rIns="91440" bIns="45720" rtlCol="0" anchor="ctr">
            <a:normAutofit/>
          </a:bodyPr>
          <a:lstStyle>
            <a:lvl1pPr algn="l" defTabSz="914400" rtl="0" eaLnBrk="1" latinLnBrk="0" hangingPunct="1">
              <a:lnSpc>
                <a:spcPts val="4500"/>
              </a:lnSpc>
              <a:spcBef>
                <a:spcPct val="0"/>
              </a:spcBef>
              <a:spcAft>
                <a:spcPts val="600"/>
              </a:spcAft>
              <a:buNone/>
              <a:defRPr sz="3600" b="1" kern="1200">
                <a:solidFill>
                  <a:schemeClr val="accent6"/>
                </a:solidFill>
                <a:latin typeface="+mj-lt"/>
                <a:ea typeface="+mj-ea"/>
                <a:cs typeface="+mj-cs"/>
              </a:defRPr>
            </a:lvl1pPr>
          </a:lstStyle>
          <a:p>
            <a:r>
              <a:rPr lang="fi-FI" sz="3200">
                <a:solidFill>
                  <a:schemeClr val="tx1"/>
                </a:solidFill>
                <a:latin typeface="Segoe UI" panose="020B0502040204020203" pitchFamily="34" charset="0"/>
                <a:cs typeface="Segoe UI" panose="020B0502040204020203" pitchFamily="34" charset="0"/>
              </a:rPr>
              <a:t>ITSEARVIOINTIKYSELY POTILAALLE</a:t>
            </a:r>
            <a:br>
              <a:rPr lang="fi-FI">
                <a:solidFill>
                  <a:schemeClr val="tx2"/>
                </a:solidFill>
                <a:latin typeface="Segoe UI" panose="020B0502040204020203" pitchFamily="34" charset="0"/>
                <a:cs typeface="Segoe UI" panose="020B0502040204020203" pitchFamily="34" charset="0"/>
              </a:rPr>
            </a:br>
            <a:endParaRPr lang="fi-FI"/>
          </a:p>
        </p:txBody>
      </p:sp>
      <p:sp>
        <p:nvSpPr>
          <p:cNvPr id="5" name="Rectangle 3">
            <a:extLst>
              <a:ext uri="{FF2B5EF4-FFF2-40B4-BE49-F238E27FC236}">
                <a16:creationId xmlns:a16="http://schemas.microsoft.com/office/drawing/2014/main" id="{D757065F-ABA0-7381-060A-4F300EC309D8}"/>
              </a:ext>
            </a:extLst>
          </p:cNvPr>
          <p:cNvSpPr>
            <a:spLocks noChangeArrowheads="1"/>
          </p:cNvSpPr>
          <p:nvPr/>
        </p:nvSpPr>
        <p:spPr bwMode="auto">
          <a:xfrm>
            <a:off x="289208" y="1525540"/>
            <a:ext cx="11767674" cy="35702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r>
              <a:rPr lang="fi-FI" altLang="fi-FI" sz="2400" b="1" dirty="0">
                <a:latin typeface="Segoe UI" panose="020B0502040204020203" pitchFamily="34" charset="0"/>
                <a:cs typeface="Segoe UI" panose="020B0502040204020203" pitchFamily="34" charset="0"/>
              </a:rPr>
              <a:t>● Työkykyjana</a:t>
            </a:r>
            <a:r>
              <a:rPr lang="fi-FI" altLang="fi-FI" b="1" dirty="0">
                <a:latin typeface="Segoe UI" panose="020B0502040204020203" pitchFamily="34" charset="0"/>
                <a:cs typeface="Segoe UI" panose="020B0502040204020203" pitchFamily="34" charset="0"/>
              </a:rPr>
              <a:t>:</a:t>
            </a:r>
            <a:r>
              <a:rPr lang="fi-FI" altLang="fi-FI" dirty="0">
                <a:latin typeface="Segoe UI" panose="020B0502040204020203" pitchFamily="34" charset="0"/>
                <a:cs typeface="Segoe UI" panose="020B0502040204020203" pitchFamily="34" charset="0"/>
              </a:rPr>
              <a:t> Minkä pistemäärän annat työkyvyllesi 0-10 asteikolla   </a:t>
            </a:r>
            <a:r>
              <a:rPr lang="fi-FI" altLang="fi-FI" sz="2400" b="1" dirty="0">
                <a:latin typeface="Segoe UI" panose="020B0502040204020203" pitchFamily="34" charset="0"/>
                <a:cs typeface="Segoe UI" panose="020B0502040204020203" pitchFamily="34" charset="0"/>
              </a:rPr>
              <a:t>4,6 </a:t>
            </a:r>
            <a:r>
              <a:rPr lang="fi-FI" altLang="fi-FI" sz="2400" b="1" dirty="0">
                <a:latin typeface="Segoe UI" panose="020B0502040204020203" pitchFamily="34" charset="0"/>
                <a:cs typeface="Segoe UI" panose="020B0502040204020203" pitchFamily="34" charset="0"/>
                <a:sym typeface="Wingdings" panose="05000000000000000000" pitchFamily="2" charset="2"/>
              </a:rPr>
              <a:t> 6,2</a:t>
            </a:r>
            <a:endParaRPr lang="fi-FI" altLang="fi-FI" sz="2400" b="1" dirty="0">
              <a:latin typeface="Segoe UI" panose="020B0502040204020203" pitchFamily="34" charset="0"/>
              <a:cs typeface="Segoe UI" panose="020B0502040204020203" pitchFamily="34" charset="0"/>
            </a:endParaRPr>
          </a:p>
          <a:p>
            <a:pPr marL="742950" lvl="1" indent="-285750">
              <a:buFontTx/>
              <a:buChar char="-"/>
            </a:pPr>
            <a:endParaRPr lang="fi-FI" altLang="fi-FI" dirty="0">
              <a:latin typeface="Segoe UI" panose="020B0502040204020203" pitchFamily="34" charset="0"/>
              <a:cs typeface="Segoe UI" panose="020B0502040204020203" pitchFamily="34" charset="0"/>
            </a:endParaRPr>
          </a:p>
          <a:p>
            <a:pPr lvl="1"/>
            <a:endParaRPr lang="fi-FI" altLang="fi-FI" dirty="0">
              <a:latin typeface="Segoe UI" panose="020B0502040204020203" pitchFamily="34" charset="0"/>
              <a:cs typeface="Segoe UI" panose="020B0502040204020203" pitchFamily="34" charset="0"/>
            </a:endParaRPr>
          </a:p>
          <a:p>
            <a:pPr lvl="1"/>
            <a:r>
              <a:rPr lang="fi-FI" altLang="fi-FI" sz="2400" b="1" dirty="0">
                <a:latin typeface="Segoe UI" panose="020B0502040204020203" pitchFamily="34" charset="0"/>
                <a:cs typeface="Segoe UI" panose="020B0502040204020203" pitchFamily="34" charset="0"/>
              </a:rPr>
              <a:t>● 3X10D-Elämäntilannemittari: Kuinka tyytyväinen olet seuraaviin asioihin?</a:t>
            </a:r>
          </a:p>
          <a:p>
            <a:pPr lvl="1"/>
            <a:endParaRPr lang="fi-FI" altLang="fi-FI" sz="2400" b="1" dirty="0">
              <a:latin typeface="Segoe UI" panose="020B0502040204020203" pitchFamily="34" charset="0"/>
              <a:cs typeface="Segoe UI" panose="020B0502040204020203" pitchFamily="34" charset="0"/>
            </a:endParaRPr>
          </a:p>
          <a:p>
            <a:pPr lvl="1"/>
            <a:endParaRPr lang="fi-FI" altLang="fi-FI" dirty="0">
              <a:latin typeface="Segoe UI" panose="020B0502040204020203" pitchFamily="34" charset="0"/>
              <a:cs typeface="Segoe UI" panose="020B0502040204020203" pitchFamily="34" charset="0"/>
            </a:endParaRPr>
          </a:p>
          <a:p>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285750" indent="-285750">
              <a:buFontTx/>
              <a:buChar char="-"/>
            </a:pPr>
            <a:endParaRPr lang="fi-FI" altLang="fi-FI" dirty="0">
              <a:latin typeface="Segoe UI" panose="020B0502040204020203" pitchFamily="34" charset="0"/>
              <a:cs typeface="Segoe UI" panose="020B0502040204020203" pitchFamily="34" charset="0"/>
            </a:endParaRPr>
          </a:p>
          <a:p>
            <a:pPr marL="285750" indent="-285750">
              <a:buFontTx/>
              <a:buChar char="-"/>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285750" indent="-285750">
              <a:buFontTx/>
              <a:buChar char="-"/>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fi-FI" altLang="fi-FI" b="0" i="0" u="none" strike="noStrike" cap="none" normalizeH="0" baseline="0" dirty="0">
              <a:ln>
                <a:noFill/>
              </a:ln>
              <a:effectLst/>
              <a:latin typeface="Segoe UI" panose="020B0502040204020203" pitchFamily="34" charset="0"/>
              <a:cs typeface="Segoe UI" panose="020B0502040204020203" pitchFamily="34" charset="0"/>
            </a:endParaRPr>
          </a:p>
          <a:p>
            <a:endParaRPr lang="fi-FI" altLang="fi-FI" sz="1600" b="0" i="0" u="none" strike="noStrike" cap="none" normalizeH="0" baseline="0" dirty="0">
              <a:ln>
                <a:noFill/>
              </a:ln>
              <a:effectLst/>
              <a:cs typeface="Arial" panose="020B0604020202020204" pitchFamily="34" charset="0"/>
            </a:endParaRPr>
          </a:p>
        </p:txBody>
      </p:sp>
      <p:pic>
        <p:nvPicPr>
          <p:cNvPr id="6" name="Picture 4" descr="Tekstikehys">
            <a:extLst>
              <a:ext uri="{FF2B5EF4-FFF2-40B4-BE49-F238E27FC236}">
                <a16:creationId xmlns:a16="http://schemas.microsoft.com/office/drawing/2014/main" id="{AAFA2B2B-7AD7-E33A-5A58-49DD0988C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336" y="-2371347"/>
            <a:ext cx="4806121" cy="3154017"/>
          </a:xfrm>
          <a:prstGeom prst="rect">
            <a:avLst/>
          </a:prstGeom>
          <a:noFill/>
          <a:extLst>
            <a:ext uri="{909E8E84-426E-40DD-AFC4-6F175D3DCCD1}">
              <a14:hiddenFill xmlns:a14="http://schemas.microsoft.com/office/drawing/2010/main">
                <a:solidFill>
                  <a:srgbClr val="FFFFFF"/>
                </a:solidFill>
              </a14:hiddenFill>
            </a:ext>
          </a:extLst>
        </p:spPr>
      </p:pic>
      <p:sp>
        <p:nvSpPr>
          <p:cNvPr id="7" name="Ellipsi 6">
            <a:extLst>
              <a:ext uri="{FF2B5EF4-FFF2-40B4-BE49-F238E27FC236}">
                <a16:creationId xmlns:a16="http://schemas.microsoft.com/office/drawing/2014/main" id="{D823264E-4F8F-CDF7-23D3-D048DCC4B385}"/>
              </a:ext>
            </a:extLst>
          </p:cNvPr>
          <p:cNvSpPr/>
          <p:nvPr/>
        </p:nvSpPr>
        <p:spPr>
          <a:xfrm>
            <a:off x="8287784" y="1192002"/>
            <a:ext cx="1780448" cy="1089554"/>
          </a:xfrm>
          <a:prstGeom prst="ellipse">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572E2B59-FD8D-CA05-B554-98AFECAA6006}"/>
              </a:ext>
            </a:extLst>
          </p:cNvPr>
          <p:cNvSpPr txBox="1"/>
          <p:nvPr/>
        </p:nvSpPr>
        <p:spPr>
          <a:xfrm>
            <a:off x="641023" y="2851103"/>
            <a:ext cx="11331018" cy="3816429"/>
          </a:xfrm>
          <a:prstGeom prst="rect">
            <a:avLst/>
          </a:prstGeom>
          <a:noFill/>
        </p:spPr>
        <p:txBody>
          <a:bodyPr wrap="square" rtlCol="0">
            <a:spAutoFit/>
          </a:bodyPr>
          <a:lstStyle/>
          <a:p>
            <a:endParaRPr lang="fi-FI" altLang="fi-FI" sz="2400" b="1" dirty="0">
              <a:latin typeface="Segoe UI" panose="020B0502040204020203" pitchFamily="34" charset="0"/>
              <a:cs typeface="Segoe UI" panose="020B0502040204020203" pitchFamily="34" charset="0"/>
            </a:endParaRPr>
          </a:p>
          <a:p>
            <a:pPr marL="285750" indent="-285750">
              <a:buFontTx/>
              <a:buChar char="-"/>
            </a:pPr>
            <a:r>
              <a:rPr lang="fi-FI" altLang="fi-FI" sz="2000" b="1" dirty="0">
                <a:solidFill>
                  <a:srgbClr val="00B050"/>
                </a:solidFill>
                <a:latin typeface="Segoe UI" panose="020B0502040204020203" pitchFamily="34" charset="0"/>
                <a:cs typeface="Segoe UI" panose="020B0502040204020203" pitchFamily="34" charset="0"/>
              </a:rPr>
              <a:t>Kykysi voittaa elämässä eteen tulevia vaikeuksia               </a:t>
            </a:r>
          </a:p>
          <a:p>
            <a:pPr marL="285750" indent="-285750">
              <a:buFontTx/>
              <a:buChar char="-"/>
            </a:pPr>
            <a:r>
              <a:rPr lang="fi-FI" altLang="fi-FI" sz="2000" b="1" dirty="0">
                <a:solidFill>
                  <a:srgbClr val="00B050"/>
                </a:solidFill>
                <a:latin typeface="Segoe UI" panose="020B0502040204020203" pitchFamily="34" charset="0"/>
                <a:cs typeface="Segoe UI" panose="020B0502040204020203" pitchFamily="34" charset="0"/>
              </a:rPr>
              <a:t>Päivittäiseen pärjäämiseesi</a:t>
            </a:r>
          </a:p>
          <a:p>
            <a:pPr marL="285750" indent="-285750">
              <a:buFontTx/>
              <a:buChar char="-"/>
            </a:pPr>
            <a:r>
              <a:rPr lang="fi-FI" altLang="fi-FI" sz="2000" b="1" dirty="0">
                <a:solidFill>
                  <a:srgbClr val="00B050"/>
                </a:solidFill>
                <a:latin typeface="Segoe UI" panose="020B0502040204020203" pitchFamily="34" charset="0"/>
                <a:cs typeface="Segoe UI" panose="020B0502040204020203" pitchFamily="34" charset="0"/>
              </a:rPr>
              <a:t>Taloudelliseen tilanteeseesi</a:t>
            </a:r>
          </a:p>
          <a:p>
            <a:pPr marL="285750" indent="-285750">
              <a:buFontTx/>
              <a:buChar char="-"/>
            </a:pPr>
            <a:r>
              <a:rPr lang="fi-FI" altLang="fi-FI" sz="2000" b="1" dirty="0">
                <a:solidFill>
                  <a:srgbClr val="00B050"/>
                </a:solidFill>
                <a:latin typeface="Segoe UI" panose="020B0502040204020203" pitchFamily="34" charset="0"/>
                <a:cs typeface="Segoe UI" panose="020B0502040204020203" pitchFamily="34" charset="0"/>
              </a:rPr>
              <a:t>Terveydentilaasi</a:t>
            </a:r>
          </a:p>
          <a:p>
            <a:pPr marL="285750" indent="-285750">
              <a:buFontTx/>
              <a:buChar char="-"/>
            </a:pPr>
            <a:r>
              <a:rPr lang="fi-FI" altLang="fi-FI" sz="2000" b="1" dirty="0">
                <a:solidFill>
                  <a:srgbClr val="00B050"/>
                </a:solidFill>
                <a:latin typeface="Segoe UI" panose="020B0502040204020203" pitchFamily="34" charset="0"/>
                <a:cs typeface="Segoe UI" panose="020B0502040204020203" pitchFamily="34" charset="0"/>
              </a:rPr>
              <a:t>Elämääsi kokonaisuutena</a:t>
            </a:r>
          </a:p>
          <a:p>
            <a:pPr marL="285750" indent="-285750">
              <a:buFontTx/>
              <a:buChar char="-"/>
            </a:pPr>
            <a:r>
              <a:rPr lang="fi-FI" altLang="fi-FI" sz="2000" dirty="0">
                <a:latin typeface="Segoe UI" panose="020B0502040204020203" pitchFamily="34" charset="0"/>
                <a:cs typeface="Segoe UI" panose="020B0502040204020203" pitchFamily="34" charset="0"/>
              </a:rPr>
              <a:t>Asumisoloihisi</a:t>
            </a:r>
          </a:p>
          <a:p>
            <a:pPr marL="285750" indent="-285750">
              <a:buFontTx/>
              <a:buChar char="-"/>
            </a:pPr>
            <a:r>
              <a:rPr lang="fi-FI" altLang="fi-FI" sz="2000" dirty="0">
                <a:latin typeface="Segoe UI" panose="020B0502040204020203" pitchFamily="34" charset="0"/>
                <a:cs typeface="Segoe UI" panose="020B0502040204020203" pitchFamily="34" charset="0"/>
              </a:rPr>
              <a:t>Omien vahvuuksien kehittämiseen (esim. harrastusten kautta)</a:t>
            </a:r>
          </a:p>
          <a:p>
            <a:pPr marL="285750" indent="-285750">
              <a:buFontTx/>
              <a:buChar char="-"/>
            </a:pPr>
            <a:r>
              <a:rPr lang="fi-FI" altLang="fi-FI" sz="2000" dirty="0">
                <a:latin typeface="Segoe UI" panose="020B0502040204020203" pitchFamily="34" charset="0"/>
                <a:cs typeface="Segoe UI" panose="020B0502040204020203" pitchFamily="34" charset="0"/>
              </a:rPr>
              <a:t>Itsetuntoosi</a:t>
            </a:r>
          </a:p>
          <a:p>
            <a:pPr marL="285750" indent="-285750">
              <a:buFontTx/>
              <a:buChar char="-"/>
            </a:pPr>
            <a:r>
              <a:rPr lang="fi-FI" altLang="fi-FI" sz="2000" dirty="0">
                <a:solidFill>
                  <a:srgbClr val="C00000"/>
                </a:solidFill>
                <a:latin typeface="Segoe UI" panose="020B0502040204020203" pitchFamily="34" charset="0"/>
                <a:cs typeface="Segoe UI" panose="020B0502040204020203" pitchFamily="34" charset="0"/>
              </a:rPr>
              <a:t>Perheeseesi (hieman laskua)</a:t>
            </a:r>
          </a:p>
          <a:p>
            <a:pPr marL="285750" indent="-285750">
              <a:buFontTx/>
              <a:buChar char="-"/>
            </a:pPr>
            <a:r>
              <a:rPr lang="fi-FI" altLang="fi-FI" sz="2000" dirty="0">
                <a:solidFill>
                  <a:schemeClr val="accent1">
                    <a:lumMod val="50000"/>
                  </a:schemeClr>
                </a:solidFill>
                <a:latin typeface="Segoe UI" panose="020B0502040204020203" pitchFamily="34" charset="0"/>
                <a:cs typeface="Segoe UI" panose="020B0502040204020203" pitchFamily="34" charset="0"/>
              </a:rPr>
              <a:t>Luotettavien ystävien määrään (pysyi samana)</a:t>
            </a:r>
          </a:p>
          <a:p>
            <a:endParaRPr lang="fi-FI" dirty="0"/>
          </a:p>
        </p:txBody>
      </p:sp>
      <p:pic>
        <p:nvPicPr>
          <p:cNvPr id="12" name="Kuva 11" descr="Fuusio tasaisella täytöllä">
            <a:extLst>
              <a:ext uri="{FF2B5EF4-FFF2-40B4-BE49-F238E27FC236}">
                <a16:creationId xmlns:a16="http://schemas.microsoft.com/office/drawing/2014/main" id="{1BF587E3-5820-BFA4-E585-F0B3ACC16F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6602" y="3004597"/>
            <a:ext cx="1509074" cy="1950210"/>
          </a:xfrm>
          <a:prstGeom prst="rect">
            <a:avLst/>
          </a:prstGeom>
        </p:spPr>
      </p:pic>
      <p:sp>
        <p:nvSpPr>
          <p:cNvPr id="13" name="Tekstiruutu 12">
            <a:extLst>
              <a:ext uri="{FF2B5EF4-FFF2-40B4-BE49-F238E27FC236}">
                <a16:creationId xmlns:a16="http://schemas.microsoft.com/office/drawing/2014/main" id="{69A122E4-11D5-8FEC-3624-7B068B6935BA}"/>
              </a:ext>
            </a:extLst>
          </p:cNvPr>
          <p:cNvSpPr txBox="1"/>
          <p:nvPr/>
        </p:nvSpPr>
        <p:spPr>
          <a:xfrm>
            <a:off x="8256769" y="3816350"/>
            <a:ext cx="3693720" cy="646331"/>
          </a:xfrm>
          <a:prstGeom prst="rect">
            <a:avLst/>
          </a:prstGeom>
          <a:noFill/>
        </p:spPr>
        <p:txBody>
          <a:bodyPr wrap="square" rtlCol="0">
            <a:spAutoFit/>
          </a:bodyPr>
          <a:lstStyle/>
          <a:p>
            <a:r>
              <a:rPr lang="fi-FI" altLang="fi-FI" b="1" dirty="0">
                <a:solidFill>
                  <a:schemeClr val="accent2">
                    <a:lumMod val="50000"/>
                  </a:schemeClr>
                </a:solidFill>
                <a:latin typeface="Segoe UI" panose="020B0502040204020203" pitchFamily="34" charset="0"/>
                <a:cs typeface="Segoe UI" panose="020B0502040204020203" pitchFamily="34" charset="0"/>
              </a:rPr>
              <a:t>E</a:t>
            </a:r>
            <a:r>
              <a:rPr lang="fi-FI" altLang="fi-FI" sz="1800" b="1" dirty="0">
                <a:solidFill>
                  <a:schemeClr val="accent2">
                    <a:lumMod val="50000"/>
                  </a:schemeClr>
                </a:solidFill>
                <a:latin typeface="Segoe UI" panose="020B0502040204020203" pitchFamily="34" charset="0"/>
                <a:cs typeface="Segoe UI" panose="020B0502040204020203" pitchFamily="34" charset="0"/>
              </a:rPr>
              <a:t>niten positiitiivista muutosta</a:t>
            </a:r>
          </a:p>
          <a:p>
            <a:endParaRPr lang="fi-FI" dirty="0"/>
          </a:p>
        </p:txBody>
      </p:sp>
    </p:spTree>
    <p:extLst>
      <p:ext uri="{BB962C8B-B14F-4D97-AF65-F5344CB8AC3E}">
        <p14:creationId xmlns:p14="http://schemas.microsoft.com/office/powerpoint/2010/main" val="37203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A5F54-4DEB-E38E-262A-488553560100}"/>
              </a:ext>
            </a:extLst>
          </p:cNvPr>
          <p:cNvSpPr>
            <a:spLocks noGrp="1"/>
          </p:cNvSpPr>
          <p:nvPr>
            <p:ph type="title"/>
          </p:nvPr>
        </p:nvSpPr>
        <p:spPr>
          <a:xfrm>
            <a:off x="581439" y="554326"/>
            <a:ext cx="11029122" cy="1325563"/>
          </a:xfrm>
        </p:spPr>
        <p:txBody>
          <a:bodyPr>
            <a:normAutofit/>
          </a:bodyPr>
          <a:lstStyle/>
          <a:p>
            <a:r>
              <a:rPr lang="fi-FI" sz="3200" dirty="0">
                <a:solidFill>
                  <a:schemeClr val="tx1"/>
                </a:solidFill>
                <a:latin typeface="Segoe UI" panose="020B0502040204020203" pitchFamily="34" charset="0"/>
                <a:cs typeface="Segoe UI" panose="020B0502040204020203" pitchFamily="34" charset="0"/>
              </a:rPr>
              <a:t>ITSEARVIOINTIKYSELY POTILAALLE</a:t>
            </a:r>
            <a:br>
              <a:rPr lang="fi-FI" dirty="0">
                <a:solidFill>
                  <a:schemeClr val="tx2"/>
                </a:solidFill>
                <a:latin typeface="Segoe UI" panose="020B0502040204020203" pitchFamily="34" charset="0"/>
                <a:cs typeface="Segoe UI" panose="020B0502040204020203" pitchFamily="34" charset="0"/>
              </a:rPr>
            </a:br>
            <a:endParaRPr lang="fi-FI" dirty="0"/>
          </a:p>
        </p:txBody>
      </p:sp>
      <p:sp>
        <p:nvSpPr>
          <p:cNvPr id="5" name="Rectangle 3">
            <a:extLst>
              <a:ext uri="{FF2B5EF4-FFF2-40B4-BE49-F238E27FC236}">
                <a16:creationId xmlns:a16="http://schemas.microsoft.com/office/drawing/2014/main" id="{0280A432-F026-ABE7-3921-F26EA1C5F589}"/>
              </a:ext>
            </a:extLst>
          </p:cNvPr>
          <p:cNvSpPr>
            <a:spLocks noChangeArrowheads="1"/>
          </p:cNvSpPr>
          <p:nvPr/>
        </p:nvSpPr>
        <p:spPr bwMode="auto">
          <a:xfrm>
            <a:off x="358219" y="1543125"/>
            <a:ext cx="11133055" cy="46474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r>
              <a:rPr lang="fi-FI" altLang="fi-FI" sz="2400" b="1" dirty="0">
                <a:latin typeface="Segoe UI" panose="020B0502040204020203" pitchFamily="34" charset="0"/>
                <a:cs typeface="Segoe UI" panose="020B0502040204020203" pitchFamily="34" charset="0"/>
              </a:rPr>
              <a:t>● Osallisuusindikaattori: Mitä mieltä olet seuraavista väittämistä</a:t>
            </a:r>
          </a:p>
          <a:p>
            <a:pPr lvl="1"/>
            <a:endParaRPr lang="fi-FI" altLang="fi-FI" sz="2400" b="1" dirty="0">
              <a:latin typeface="Segoe UI" panose="020B0502040204020203" pitchFamily="34" charset="0"/>
              <a:cs typeface="Segoe UI" panose="020B0502040204020203" pitchFamily="34" charset="0"/>
            </a:endParaRPr>
          </a:p>
          <a:p>
            <a:pPr algn="l"/>
            <a:r>
              <a:rPr lang="fi-FI" sz="2000" b="1" dirty="0">
                <a:solidFill>
                  <a:srgbClr val="00B050"/>
                </a:solidFill>
                <a:latin typeface="Source Sans Pro" panose="020B0503030403020204" pitchFamily="34" charset="0"/>
              </a:rPr>
              <a:t>- Tunnen</a:t>
            </a:r>
            <a:r>
              <a:rPr lang="fi-FI" sz="2000" b="1" i="0" dirty="0">
                <a:solidFill>
                  <a:srgbClr val="00B050"/>
                </a:solidFill>
                <a:effectLst/>
                <a:latin typeface="Source Sans Pro" panose="020B0503030403020204" pitchFamily="34" charset="0"/>
              </a:rPr>
              <a:t>, että päivittäiset tekemiseni ovat merkityksellisiä</a:t>
            </a:r>
          </a:p>
          <a:p>
            <a:r>
              <a:rPr lang="fi-FI" sz="2000" b="1" i="0" dirty="0">
                <a:solidFill>
                  <a:srgbClr val="00B050"/>
                </a:solidFill>
                <a:effectLst/>
                <a:latin typeface="Source Sans Pro" panose="020B0503030403020204" pitchFamily="34" charset="0"/>
              </a:rPr>
              <a:t>- Kuulun itselleni tärkeään ryhmään tai yhteisöön</a:t>
            </a:r>
          </a:p>
          <a:p>
            <a:r>
              <a:rPr lang="fi-FI" sz="2000" dirty="0">
                <a:solidFill>
                  <a:srgbClr val="00B050"/>
                </a:solidFill>
                <a:latin typeface="Source Sans Pro" panose="020B0503030403020204" pitchFamily="34" charset="0"/>
              </a:rPr>
              <a:t>- </a:t>
            </a:r>
            <a:r>
              <a:rPr lang="fi-FI" sz="2000" b="1" i="0" dirty="0">
                <a:solidFill>
                  <a:srgbClr val="00B050"/>
                </a:solidFill>
                <a:effectLst/>
                <a:latin typeface="Source Sans Pro" panose="020B0503030403020204" pitchFamily="34" charset="0"/>
              </a:rPr>
              <a:t>Olen tarpeellinen muille ihmisille</a:t>
            </a:r>
          </a:p>
          <a:p>
            <a:r>
              <a:rPr lang="fi-FI" sz="2000" dirty="0">
                <a:latin typeface="Source Sans Pro" panose="020B0503030403020204" pitchFamily="34" charset="0"/>
              </a:rPr>
              <a:t>- </a:t>
            </a:r>
            <a:r>
              <a:rPr lang="fi-FI" sz="2000" i="0" dirty="0">
                <a:effectLst/>
                <a:latin typeface="Source Sans Pro" panose="020B0503030403020204" pitchFamily="34" charset="0"/>
              </a:rPr>
              <a:t>Saan myönteistä palautetta tekemisistäni</a:t>
            </a:r>
          </a:p>
          <a:p>
            <a:pPr algn="l"/>
            <a:r>
              <a:rPr lang="fi-FI" sz="2000" i="0" dirty="0">
                <a:effectLst/>
                <a:latin typeface="Source Sans Pro" panose="020B0503030403020204" pitchFamily="34" charset="0"/>
              </a:rPr>
              <a:t>-  Pystyn vaikuttamaan oman elämäni kulkuun</a:t>
            </a:r>
          </a:p>
          <a:p>
            <a:pPr algn="l"/>
            <a:r>
              <a:rPr lang="fi-FI" sz="2000" i="0" dirty="0">
                <a:effectLst/>
                <a:latin typeface="Source Sans Pro" panose="020B0503030403020204" pitchFamily="34" charset="0"/>
              </a:rPr>
              <a:t>-  Tunnen, että elämälläni on tarkoitus</a:t>
            </a:r>
          </a:p>
          <a:p>
            <a:pPr algn="l"/>
            <a:r>
              <a:rPr lang="fi-FI" sz="2000" i="0" dirty="0">
                <a:effectLst/>
                <a:latin typeface="Source Sans Pro" panose="020B0503030403020204" pitchFamily="34" charset="0"/>
              </a:rPr>
              <a:t>-  Pystyn tavoittelemaan minulle tärkeitä asioita</a:t>
            </a:r>
          </a:p>
          <a:p>
            <a:pPr algn="l"/>
            <a:r>
              <a:rPr lang="fi-FI" sz="2000" i="0" dirty="0">
                <a:effectLst/>
                <a:latin typeface="Source Sans Pro" panose="020B0503030403020204" pitchFamily="34" charset="0"/>
              </a:rPr>
              <a:t>-  Saan itse apua silloin, kun sitä todella tarvitsen</a:t>
            </a:r>
          </a:p>
          <a:p>
            <a:pPr algn="l"/>
            <a:r>
              <a:rPr lang="fi-FI" sz="2000" i="0" dirty="0">
                <a:effectLst/>
                <a:latin typeface="Source Sans Pro" panose="020B0503030403020204" pitchFamily="34" charset="0"/>
              </a:rPr>
              <a:t>-  Koen, että minuun luotetaan</a:t>
            </a:r>
          </a:p>
          <a:p>
            <a:pPr algn="l"/>
            <a:r>
              <a:rPr lang="fi-FI" sz="2000" i="0" dirty="0">
                <a:effectLst/>
                <a:latin typeface="Source Sans Pro" panose="020B0503030403020204" pitchFamily="34" charset="0"/>
              </a:rPr>
              <a:t>-  Pystyn vaikuttamaan joihinkin elinympäristöni asioihin. </a:t>
            </a:r>
          </a:p>
          <a:p>
            <a:pPr lvl="1"/>
            <a:endParaRPr lang="fi-FI" altLang="fi-FI" dirty="0">
              <a:latin typeface="Segoe UI" panose="020B0502040204020203" pitchFamily="34" charset="0"/>
              <a:cs typeface="Segoe UI" panose="020B0502040204020203" pitchFamily="34" charset="0"/>
            </a:endParaRPr>
          </a:p>
          <a:p>
            <a:pPr marL="742950" lvl="1" indent="-285750">
              <a:buFontTx/>
              <a:buChar char="-"/>
            </a:pPr>
            <a:endParaRPr lang="fi-FI" altLang="fi-FI" dirty="0">
              <a:latin typeface="Segoe UI" panose="020B0502040204020203" pitchFamily="34" charset="0"/>
              <a:cs typeface="Segoe UI" panose="020B0502040204020203" pitchFamily="34" charset="0"/>
            </a:endParaRPr>
          </a:p>
          <a:p>
            <a:pPr marL="742950" lvl="1" indent="-285750">
              <a:buFontTx/>
              <a:buChar char="-"/>
            </a:pPr>
            <a:endParaRPr lang="fi-FI" altLang="fi-FI" dirty="0">
              <a:latin typeface="Segoe UI" panose="020B0502040204020203" pitchFamily="34" charset="0"/>
              <a:cs typeface="Segoe UI" panose="020B0502040204020203" pitchFamily="34" charset="0"/>
            </a:endParaRPr>
          </a:p>
        </p:txBody>
      </p:sp>
      <p:pic>
        <p:nvPicPr>
          <p:cNvPr id="1028" name="Picture 4" descr="Tekstikehys">
            <a:extLst>
              <a:ext uri="{FF2B5EF4-FFF2-40B4-BE49-F238E27FC236}">
                <a16:creationId xmlns:a16="http://schemas.microsoft.com/office/drawing/2014/main" id="{277B0266-20BE-AAA0-658B-AE286E4A6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336" y="-2371347"/>
            <a:ext cx="4806121" cy="3154017"/>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a:extLst>
              <a:ext uri="{FF2B5EF4-FFF2-40B4-BE49-F238E27FC236}">
                <a16:creationId xmlns:a16="http://schemas.microsoft.com/office/drawing/2014/main" id="{D79EEC85-01D8-DAB5-07B8-2568A76187FD}"/>
              </a:ext>
            </a:extLst>
          </p:cNvPr>
          <p:cNvPicPr>
            <a:picLocks noChangeAspect="1"/>
          </p:cNvPicPr>
          <p:nvPr/>
        </p:nvPicPr>
        <p:blipFill>
          <a:blip r:embed="rId3"/>
          <a:stretch>
            <a:fillRect/>
          </a:stretch>
        </p:blipFill>
        <p:spPr>
          <a:xfrm>
            <a:off x="7146401" y="2063979"/>
            <a:ext cx="4791075" cy="1254256"/>
          </a:xfrm>
          <a:prstGeom prst="rect">
            <a:avLst/>
          </a:prstGeom>
        </p:spPr>
      </p:pic>
    </p:spTree>
    <p:extLst>
      <p:ext uri="{BB962C8B-B14F-4D97-AF65-F5344CB8AC3E}">
        <p14:creationId xmlns:p14="http://schemas.microsoft.com/office/powerpoint/2010/main" val="3173920408"/>
      </p:ext>
    </p:extLst>
  </p:cSld>
  <p:clrMapOvr>
    <a:masterClrMapping/>
  </p:clrMapOvr>
</p:sld>
</file>

<file path=ppt/theme/theme1.xml><?xml version="1.0" encoding="utf-8"?>
<a:theme xmlns:a="http://schemas.openxmlformats.org/drawingml/2006/main" name="Office-teema">
  <a:themeElements>
    <a:clrScheme name="pohjoissavo">
      <a:dk1>
        <a:sysClr val="windowText" lastClr="000000"/>
      </a:dk1>
      <a:lt1>
        <a:sysClr val="window" lastClr="FFFFFF"/>
      </a:lt1>
      <a:dk2>
        <a:srgbClr val="313131"/>
      </a:dk2>
      <a:lt2>
        <a:srgbClr val="FFCF29"/>
      </a:lt2>
      <a:accent1>
        <a:srgbClr val="FFCF29"/>
      </a:accent1>
      <a:accent2>
        <a:srgbClr val="75A1FF"/>
      </a:accent2>
      <a:accent3>
        <a:srgbClr val="868651"/>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avon_hyvinvointialue_esitysmallipohja_v2022-03-14.potx" id="{74E51707-BB15-42E9-8D05-DB0EE9E817AD}" vid="{4EDB8436-42A3-41EA-833B-19C6294DFB18}"/>
    </a:ext>
  </a:extLst>
</a:theme>
</file>

<file path=ppt/theme/theme2.xml><?xml version="1.0" encoding="utf-8"?>
<a:theme xmlns:a="http://schemas.openxmlformats.org/drawingml/2006/main" name="1_Office-teema">
  <a:themeElements>
    <a:clrScheme name="pohjoissavo">
      <a:dk1>
        <a:sysClr val="windowText" lastClr="000000"/>
      </a:dk1>
      <a:lt1>
        <a:sysClr val="window" lastClr="FFFFFF"/>
      </a:lt1>
      <a:dk2>
        <a:srgbClr val="313131"/>
      </a:dk2>
      <a:lt2>
        <a:srgbClr val="FFCF29"/>
      </a:lt2>
      <a:accent1>
        <a:srgbClr val="FFCF29"/>
      </a:accent1>
      <a:accent2>
        <a:srgbClr val="75A1FF"/>
      </a:accent2>
      <a:accent3>
        <a:srgbClr val="868651"/>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avon_hyvinvointialue_esitysmallipohja_v2022-03-14.potx" id="{74E51707-BB15-42E9-8D05-DB0EE9E817AD}" vid="{4EDB8436-42A3-41EA-833B-19C6294DFB18}"/>
    </a:ext>
  </a:extLst>
</a:theme>
</file>

<file path=ppt/theme/theme3.xml><?xml version="1.0" encoding="utf-8"?>
<a:theme xmlns:a="http://schemas.openxmlformats.org/drawingml/2006/main" name="Pohjois-Savon_HVA_teema">
  <a:themeElements>
    <a:clrScheme name="PSHVA -uudet brändivärit">
      <a:dk1>
        <a:srgbClr val="2D2D2D"/>
      </a:dk1>
      <a:lt1>
        <a:sysClr val="window" lastClr="FFFFFF"/>
      </a:lt1>
      <a:dk2>
        <a:srgbClr val="2D2D2D"/>
      </a:dk2>
      <a:lt2>
        <a:srgbClr val="FFFFFF"/>
      </a:lt2>
      <a:accent1>
        <a:srgbClr val="FFCA00"/>
      </a:accent1>
      <a:accent2>
        <a:srgbClr val="40AE7C"/>
      </a:accent2>
      <a:accent3>
        <a:srgbClr val="4E66C8"/>
      </a:accent3>
      <a:accent4>
        <a:srgbClr val="CAB69B"/>
      </a:accent4>
      <a:accent5>
        <a:srgbClr val="C35F80"/>
      </a:accent5>
      <a:accent6>
        <a:srgbClr val="7952AF"/>
      </a:accent6>
      <a:hlink>
        <a:srgbClr val="A93A5A"/>
      </a:hlink>
      <a:folHlink>
        <a:srgbClr val="50337F"/>
      </a:folHlink>
    </a:clrScheme>
    <a:fontScheme name="Pohjois-Savon hyvinvointialue">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3" id="{12FC5DA5-93DB-4C5A-98DD-CA06FB19C98B}" vid="{3C54FEA7-8683-43EE-BE75-641272A56E8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1B1423F10A2B43BAA5CF80A3CDF83D" ma:contentTypeVersion="13" ma:contentTypeDescription="Create a new document." ma:contentTypeScope="" ma:versionID="d48af254ce212492054ac48b02218adc">
  <xsd:schema xmlns:xsd="http://www.w3.org/2001/XMLSchema" xmlns:xs="http://www.w3.org/2001/XMLSchema" xmlns:p="http://schemas.microsoft.com/office/2006/metadata/properties" xmlns:ns2="f2e641fb-3029-4748-9afb-fd827e2b8964" xmlns:ns3="3d63ecf9-5b70-4cf2-8839-650eab4291df" targetNamespace="http://schemas.microsoft.com/office/2006/metadata/properties" ma:root="true" ma:fieldsID="0d35c69b42f71affd1785e813fb62bf3" ns2:_="" ns3:_="">
    <xsd:import namespace="f2e641fb-3029-4748-9afb-fd827e2b8964"/>
    <xsd:import namespace="3d63ecf9-5b70-4cf2-8839-650eab4291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641fb-3029-4748-9afb-fd827e2b8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6bb9e74-d9e5-4a99-8b5e-2bdf48812ba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3ecf9-5b70-4cf2-8839-650eab4291d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e641fb-3029-4748-9afb-fd827e2b8964">
      <Terms xmlns="http://schemas.microsoft.com/office/infopath/2007/PartnerControls"/>
    </lcf76f155ced4ddcb4097134ff3c332f>
    <SharedWithUsers xmlns="3d63ecf9-5b70-4cf2-8839-650eab4291df">
      <UserInfo>
        <DisplayName>Sederqvist Sanna</DisplayName>
        <AccountId>57</AccountId>
        <AccountType/>
      </UserInfo>
      <UserInfo>
        <DisplayName>Pekurinen Helena</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54E20-20CD-484D-82DB-F1BAD0AFE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641fb-3029-4748-9afb-fd827e2b8964"/>
    <ds:schemaRef ds:uri="3d63ecf9-5b70-4cf2-8839-650eab429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8C8F70-A46A-4355-83EF-AF0637655B96}">
  <ds:schemaRefs>
    <ds:schemaRef ds:uri="http://purl.org/dc/dcmitype/"/>
    <ds:schemaRef ds:uri="f2e641fb-3029-4748-9afb-fd827e2b8964"/>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3d63ecf9-5b70-4cf2-8839-650eab4291df"/>
    <ds:schemaRef ds:uri="http://www.w3.org/XML/1998/namespace"/>
  </ds:schemaRefs>
</ds:datastoreItem>
</file>

<file path=customXml/itemProps3.xml><?xml version="1.0" encoding="utf-8"?>
<ds:datastoreItem xmlns:ds="http://schemas.openxmlformats.org/officeDocument/2006/customXml" ds:itemID="{CA936797-CCF0-4F28-8712-E68D690B8627}">
  <ds:schemaRefs>
    <ds:schemaRef ds:uri="http://schemas.microsoft.com/sharepoint/v3/contenttype/forms"/>
  </ds:schemaRefs>
</ds:datastoreItem>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emplate/>
  <TotalTime>1374</TotalTime>
  <Words>1587</Words>
  <Application>Microsoft Office PowerPoint</Application>
  <PresentationFormat>Laajakuva</PresentationFormat>
  <Paragraphs>266</Paragraphs>
  <Slides>26</Slides>
  <Notes>1</Notes>
  <HiddenSlides>0</HiddenSlides>
  <MMClips>1</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26</vt:i4>
      </vt:variant>
    </vt:vector>
  </HeadingPairs>
  <TitlesOfParts>
    <vt:vector size="37" baseType="lpstr">
      <vt:lpstr>-apple-system</vt:lpstr>
      <vt:lpstr>Arial</vt:lpstr>
      <vt:lpstr>Calibri</vt:lpstr>
      <vt:lpstr>Dreaming Outloud Pro</vt:lpstr>
      <vt:lpstr>Google Sans</vt:lpstr>
      <vt:lpstr>Inter</vt:lpstr>
      <vt:lpstr>Segoe UI</vt:lpstr>
      <vt:lpstr>Source Sans Pro</vt:lpstr>
      <vt:lpstr>Office-teema</vt:lpstr>
      <vt:lpstr>1_Office-teema</vt:lpstr>
      <vt:lpstr>Pohjois-Savon_HVA_teema</vt:lpstr>
      <vt:lpstr>  Pohjois-Savon  IPS-aluehanke  YHTEENVETOA  Kestävää hyvinvointia Pohjois-Savoon -hanke Suomen kestävän kasvun ohjelma, RRP       </vt:lpstr>
      <vt:lpstr>Esityksen sisältö: </vt:lpstr>
      <vt:lpstr>IPS- työhönvalmennus auttaa työllistymään</vt:lpstr>
      <vt:lpstr>Psykiatrisen hoitotahon näkemykset</vt:lpstr>
      <vt:lpstr>PowerPoint-esitys</vt:lpstr>
      <vt:lpstr>IPS- tuloksia </vt:lpstr>
      <vt:lpstr>ITSEARVIOINTIKYSELY POTILAALLE </vt:lpstr>
      <vt:lpstr>PowerPoint-esitys</vt:lpstr>
      <vt:lpstr>ITSEARVIOINTIKYSELY POTILAALLE </vt:lpstr>
      <vt:lpstr>ITSEARVIOINTIKYSELY POTILAALLE </vt:lpstr>
      <vt:lpstr>ASIAKASPALAUTE</vt:lpstr>
      <vt:lpstr>ASIAKASPALAUTE</vt:lpstr>
      <vt:lpstr>Kuka hyötyy?  </vt:lpstr>
      <vt:lpstr>IPS- työhönvalmennuksen palautekysely verkostoille </vt:lpstr>
      <vt:lpstr>IPS- työhönvalmennuksen palautekysely verkostoille </vt:lpstr>
      <vt:lpstr>IPS- työhönvalmennuksen palautekysely verkostoille </vt:lpstr>
      <vt:lpstr> ♥ Oikeus työhön ja ansioihin kuuluu kaikille.   ♥   Vakavakaan mielenterveyden häiriö ei ole työnteon este.  ♥   Työnteko voi olla tärkeä osa mielenterveyden häiriöstä kuntoutumista. </vt:lpstr>
      <vt:lpstr>IPS- TYÖHÖNVALMENNUS 2025 </vt:lpstr>
      <vt:lpstr>Työhönvalmennuksen aloitus alkuvuosi 2025</vt:lpstr>
      <vt:lpstr>Arvostavan katseen alla Ninni tuli näkyväksi ja kuulluksi</vt:lpstr>
      <vt:lpstr>IPS-työhönvalmennus edistää  mielenterveydenhäiriöihin sairastuneiden  työmarkkinoille pääsyä,  paluuta ja siellä pysymistä.    </vt:lpstr>
      <vt:lpstr>IPS-työhönvalmennuksen periaatteet </vt:lpstr>
      <vt:lpstr>PowerPoint-esitys</vt:lpstr>
      <vt:lpstr>PowerPoint-esitys</vt:lpstr>
      <vt:lpstr>PowerPoint-esitys</vt:lpstr>
      <vt:lpstr>IPS ja Skitsofrenian Käypä Hoito -suositus</vt:lpstr>
    </vt:vector>
  </TitlesOfParts>
  <Company>Pohjois-Savon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kirjoitetaan Arial Boldilla,  jonka välistys on -10</dc:title>
  <dc:creator>ju vi</dc:creator>
  <cp:lastModifiedBy>Räsänen Heidi</cp:lastModifiedBy>
  <cp:revision>13</cp:revision>
  <cp:lastPrinted>2022-06-08T08:09:57Z</cp:lastPrinted>
  <dcterms:created xsi:type="dcterms:W3CDTF">2022-03-16T09:27:09Z</dcterms:created>
  <dcterms:modified xsi:type="dcterms:W3CDTF">2024-12-02T17:38:27Z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0x010100E51B1423F10A2B43BAA5CF80A3CDF83D</vt:lpwstr>
  </property>
  <property fmtid="{D5CDD505-2E9C-101B-9397-08002B2CF9AE}" pid="3" name="MediaServiceImageTags">
    <vt:lpwstr/>
  </property>
</Properties>
</file>