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4"/>
    <p:sldMasterId id="2147483747" r:id="rId5"/>
    <p:sldMasterId id="2147483761" r:id="rId6"/>
    <p:sldMasterId id="2147483775" r:id="rId7"/>
  </p:sldMasterIdLst>
  <p:notesMasterIdLst>
    <p:notesMasterId r:id="rId9"/>
  </p:notesMasterIdLst>
  <p:sldIdLst>
    <p:sldId id="288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A2B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4A16E-CEAD-4D3E-B290-3E15A1B9F1D5}" v="5" dt="2024-10-08T08:24:46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4" autoAdjust="0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12/20/2024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atakunnan hyvinvointialueen strategian 2023-2025 visualisointi.">
            <a:extLst>
              <a:ext uri="{FF2B5EF4-FFF2-40B4-BE49-F238E27FC236}">
                <a16:creationId xmlns:a16="http://schemas.microsoft.com/office/drawing/2014/main" id="{B8D71775-923F-8DF9-2EFA-1428CAB5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9F99-2FDA-4C2B-88D7-D9713B294369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709529F-A4DD-9D5B-91A0-4EF36F634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7106-3BC8-4C78-AE3E-FE2B40A44FB8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9BEE9A7-56F5-5DF8-E71C-6B0B91D53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E1BBD7-FA6C-0848-7F4C-4C8F4323489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7212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8E81-D653-4E85-B04E-454727E28160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9A302397-58ED-1364-D421-C7135A79B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8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DF430E-B4EE-4767-A43A-9C6903E9F503}" type="datetime1">
              <a:rPr lang="fi-FI" smtClean="0"/>
              <a:t>20.12.2024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9C3422-83AE-4A2F-AB8B-F8CDF4AEA05C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9F97BD2A-7135-FD23-FC19-242178072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19E68A-2060-C305-38D1-E4A73FC551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9E9FF6-A9BF-4988-B9D1-0BD433C65094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1C7CF9D0-64CF-CC28-33E9-F2428D590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12AE-99A8-45A3-9564-758DD90ABC25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06C27F48-9D96-146A-5491-D5790F00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412B4D-D208-4415-BD2E-DD9F3B12C943}" type="datetime1">
              <a:rPr lang="fi-FI" smtClean="0"/>
              <a:t>20.12.2024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D1B71AA-65FE-99A2-0EFF-73C237549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667060-C949-4064-A2E4-CED81C9542EF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n 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84BF-CDE8-42A8-A701-3CB0BAAB8CB2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3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Strategian kooste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8700" y="360234"/>
            <a:ext cx="524855" cy="667672"/>
          </a:xfrm>
          <a:prstGeom prst="rect">
            <a:avLst/>
          </a:prstGeom>
        </p:spPr>
      </p:pic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id="{092EDD5A-BDB1-44F9-B7CF-A4D76BB36A64}"/>
              </a:ext>
            </a:extLst>
          </p:cNvPr>
          <p:cNvCxnSpPr>
            <a:cxnSpLocks/>
          </p:cNvCxnSpPr>
          <p:nvPr userDrawn="1"/>
        </p:nvCxnSpPr>
        <p:spPr>
          <a:xfrm>
            <a:off x="3722879" y="1670368"/>
            <a:ext cx="1" cy="446912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39FC57E-4A8F-84DD-FD5E-08E846C81F41}"/>
              </a:ext>
            </a:extLst>
          </p:cNvPr>
          <p:cNvSpPr txBox="1">
            <a:spLocks/>
          </p:cNvSpPr>
          <p:nvPr userDrawn="1"/>
        </p:nvSpPr>
        <p:spPr>
          <a:xfrm>
            <a:off x="3870961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Palvelemme yhdenvertaisesti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 dirty="0"/>
              <a:t>Palvelumme ovat saatavilla yhdenvertaisesti, oikea-aikaisesti ja lähellä monin eri tavoin.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 dirty="0"/>
              <a:t>Vahvistamme ennaltaehkäiseviä  palveluja sekä monipuolisia lähipalveluja.</a:t>
            </a:r>
          </a:p>
          <a:p>
            <a:pPr marL="182563" indent="-182563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/>
            </a:pPr>
            <a:r>
              <a:rPr lang="fi-FI" sz="1100" dirty="0"/>
              <a:t>Tuotamme hyvinvointia, palveluita ja turvallisuutta kaikille asukkaille ja järjestämme palvelut tehokkaasti ja turvallisesti.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4EEFF24C-D9CF-5D87-BC96-3180534E8E36}"/>
              </a:ext>
            </a:extLst>
          </p:cNvPr>
          <p:cNvCxnSpPr>
            <a:cxnSpLocks/>
          </p:cNvCxnSpPr>
          <p:nvPr userDrawn="1"/>
        </p:nvCxnSpPr>
        <p:spPr>
          <a:xfrm>
            <a:off x="5842222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B9E2437-2E47-4424-2D0B-E0528FE0DD7C}"/>
              </a:ext>
            </a:extLst>
          </p:cNvPr>
          <p:cNvSpPr txBox="1">
            <a:spLocks/>
          </p:cNvSpPr>
          <p:nvPr userDrawn="1"/>
        </p:nvSpPr>
        <p:spPr>
          <a:xfrm>
            <a:off x="5918644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Kohtaamme </a:t>
            </a:r>
            <a:br>
              <a:rPr lang="fi-FI" sz="1200" b="1" dirty="0"/>
            </a:br>
            <a:r>
              <a:rPr lang="fi-FI" sz="1200" b="1" dirty="0"/>
              <a:t>inhimillisesti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 dirty="0"/>
              <a:t>Järjestämme laadukkaat ja vaikuttavat palvelut, joissa asiakas on keskiössä.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 dirty="0"/>
              <a:t>Tuemme omaehtoista terveyden ja hyvinvoinnin parantamista sekä oman hoidon osallisuutta.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4"/>
            </a:pPr>
            <a:r>
              <a:rPr lang="fi-FI" sz="1100" dirty="0"/>
              <a:t>Järjestämme ja kehitämme palveluja tasapuolisesti erilaiset asiakasryhmät huomioiden yhteistyössä eri kuntien, yritysten ja järjestöjen kanssa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246C2C8C-CA1F-0DE3-5B63-889E4470E167}"/>
              </a:ext>
            </a:extLst>
          </p:cNvPr>
          <p:cNvCxnSpPr>
            <a:cxnSpLocks/>
          </p:cNvCxnSpPr>
          <p:nvPr userDrawn="1"/>
        </p:nvCxnSpPr>
        <p:spPr>
          <a:xfrm>
            <a:off x="7889905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F1B9EFF-4B6F-DAEF-AE24-D86860258E2E}"/>
              </a:ext>
            </a:extLst>
          </p:cNvPr>
          <p:cNvSpPr txBox="1">
            <a:spLocks/>
          </p:cNvSpPr>
          <p:nvPr userDrawn="1"/>
        </p:nvSpPr>
        <p:spPr>
          <a:xfrm>
            <a:off x="7966327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Toimimme ammatillisesti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 dirty="0"/>
              <a:t>Tuotamme palveluita ammatillisesti, turvallisesti ja laadukkaasti.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 dirty="0"/>
              <a:t>Johtaminen tukee ja edesauttaa henkilöstön työhyvinvointia ja osaamisen kehittämistä sekä turvaa ammattitaitoisen työvoiman saantia.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7"/>
            </a:pPr>
            <a:r>
              <a:rPr lang="fi-FI" sz="1100" dirty="0"/>
              <a:t>Henkilöstö osallistuu ja kehittää vaikuttavaa toimintaa.</a:t>
            </a:r>
          </a:p>
        </p:txBody>
      </p: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6EFC15DE-6481-4C4E-D7C4-2C65E02F7083}"/>
              </a:ext>
            </a:extLst>
          </p:cNvPr>
          <p:cNvCxnSpPr>
            <a:cxnSpLocks/>
          </p:cNvCxnSpPr>
          <p:nvPr userDrawn="1"/>
        </p:nvCxnSpPr>
        <p:spPr>
          <a:xfrm>
            <a:off x="9937588" y="1670368"/>
            <a:ext cx="1" cy="446912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29F4E23C-53E4-BA3A-AD5E-DC756A609984}"/>
              </a:ext>
            </a:extLst>
          </p:cNvPr>
          <p:cNvSpPr txBox="1">
            <a:spLocks/>
          </p:cNvSpPr>
          <p:nvPr userDrawn="1"/>
        </p:nvSpPr>
        <p:spPr>
          <a:xfrm>
            <a:off x="10014008" y="1907541"/>
            <a:ext cx="1894840" cy="4313872"/>
          </a:xfrm>
          <a:prstGeom prst="rect">
            <a:avLst/>
          </a:prstGeom>
        </p:spPr>
        <p:txBody>
          <a:bodyPr vert="horz" lIns="72000" tIns="36000" rIns="72000" bIns="36000" numCol="1" spcCol="54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fi-FI" sz="1200" b="1" dirty="0"/>
              <a:t>Uudistamme vastuullisesti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 dirty="0"/>
              <a:t>Uudistamme johtamis- ja toimintamalleja ja luomme yhteen sovitetun palvelujärjestelmän.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 dirty="0"/>
              <a:t>Palvelumme ovat taloudellisia sekä laadukkaita ja huolehdimme, että kustannuskehitys vastaa rahoitusta.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  <a:buSzPct val="80000"/>
              <a:buFont typeface="+mj-lt"/>
              <a:buAutoNum type="arabicPeriod" startAt="10"/>
            </a:pPr>
            <a:r>
              <a:rPr lang="fi-FI" sz="1100" dirty="0"/>
              <a:t>Tieto, tutkimus ja käytännön kokeilut ohjaavat kohti vaikuttavia toimintamalleja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3C14837A-69FC-7F29-99F6-364C5881CB82}"/>
              </a:ext>
            </a:extLst>
          </p:cNvPr>
          <p:cNvSpPr txBox="1"/>
          <p:nvPr userDrawn="1"/>
        </p:nvSpPr>
        <p:spPr>
          <a:xfrm>
            <a:off x="838199" y="1863091"/>
            <a:ext cx="2650555" cy="371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 dirty="0">
                <a:solidFill>
                  <a:schemeClr val="accent2"/>
                </a:solidFill>
              </a:rPr>
              <a:t>Satavarmaa hyvinvointia, terveyttä ja turvallisuutta, lähellä ihmistä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r>
              <a:rPr lang="fi-FI" sz="1600" b="1" dirty="0"/>
              <a:t>Arvot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Palvelemme yhdenvertaisesti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Kohtaamme inhimillisesti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Toimimme ammatillisesti</a:t>
            </a:r>
          </a:p>
          <a:p>
            <a:pPr marL="285750" indent="-285750">
              <a:lnSpc>
                <a:spcPct val="14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400" dirty="0"/>
              <a:t>Uudistamme vastuullisesti</a:t>
            </a:r>
          </a:p>
        </p:txBody>
      </p:sp>
    </p:spTree>
    <p:extLst>
      <p:ext uri="{BB962C8B-B14F-4D97-AF65-F5344CB8AC3E}">
        <p14:creationId xmlns:p14="http://schemas.microsoft.com/office/powerpoint/2010/main" val="225067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CDB1B1-6A90-48E0-B879-39FB7113FD2E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F747-C49C-45F4-956D-5FA89863CE94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31BD-6077-403B-8695-1A24ACF90CA6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DC3B-DE42-4AAF-9606-7A4A7718F9E3}" type="datetime1">
              <a:rPr lang="fi-FI" smtClean="0"/>
              <a:t>20.12.2024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E96F-2B8B-440D-A956-465A1F3D2275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50A060CF-DF33-AC0C-33B1-F30A4649D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D31-C516-4EA9-AEF5-77B3F6CECDDD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F21F47DD-95A9-1E23-B4A3-80D1C1CEB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3E05B6-78E4-913B-548B-CA0B55ED232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34B4-64AB-4D22-906C-4D0A030C52B4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73D612E-E114-D1D6-FA8F-447AF5795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95DBC0-8BA0-47CB-B2C0-FFE9E6609992}" type="datetime1">
              <a:rPr lang="fi-FI" smtClean="0"/>
              <a:t>20.12.2024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ailijan turvallisuusohj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1E74D46-55C7-ED73-88B7-C9170C1FA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526"/>
          <a:stretch/>
        </p:blipFill>
        <p:spPr>
          <a:xfrm>
            <a:off x="822682" y="5692276"/>
            <a:ext cx="7262464" cy="655205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56A73F3F-C84B-A3FD-F9EF-D8FB7B7F0F81}"/>
              </a:ext>
            </a:extLst>
          </p:cNvPr>
          <p:cNvGrpSpPr/>
          <p:nvPr userDrawn="1"/>
        </p:nvGrpSpPr>
        <p:grpSpPr>
          <a:xfrm>
            <a:off x="3292613" y="1744561"/>
            <a:ext cx="2214223" cy="3518235"/>
            <a:chOff x="3292613" y="1649970"/>
            <a:chExt cx="2214223" cy="3518235"/>
          </a:xfrm>
        </p:grpSpPr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1907BBFA-5350-A797-A010-0A13125AD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2613" y="2885308"/>
              <a:ext cx="2214223" cy="2282897"/>
            </a:xfrm>
            <a:prstGeom prst="rect">
              <a:avLst/>
            </a:prstGeom>
          </p:spPr>
        </p:pic>
        <p:sp>
          <p:nvSpPr>
            <p:cNvPr id="30" name="Sisällön paikkamerkki 1">
              <a:extLst>
                <a:ext uri="{FF2B5EF4-FFF2-40B4-BE49-F238E27FC236}">
                  <a16:creationId xmlns:a16="http://schemas.microsoft.com/office/drawing/2014/main" id="{CAF2EF85-5C12-3196-D314-225D9BE59E09}"/>
                </a:ext>
              </a:extLst>
            </p:cNvPr>
            <p:cNvSpPr txBox="1">
              <a:spLocks/>
            </p:cNvSpPr>
            <p:nvPr/>
          </p:nvSpPr>
          <p:spPr>
            <a:xfrm>
              <a:off x="3447339" y="3097998"/>
              <a:ext cx="1977268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 dirty="0"/>
                <a:t>Hätäilmoitus 112</a:t>
              </a:r>
              <a:endParaRPr lang="fi-FI" sz="1400" dirty="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Soita 112 ja tee hälytys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Anna osoite ja puhelinnumerosi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Kerro mitä ja missä on tapahtunut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Kuuntele ja noudata saatuja ohjeita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Sulje puhelin kun saat luvan</a:t>
              </a:r>
            </a:p>
          </p:txBody>
        </p:sp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F48AFBD8-C481-4252-3E72-FFDE83B5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104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D2A90288-8834-3DCB-893A-96B227A74B73}"/>
              </a:ext>
            </a:extLst>
          </p:cNvPr>
          <p:cNvGrpSpPr/>
          <p:nvPr userDrawn="1"/>
        </p:nvGrpSpPr>
        <p:grpSpPr>
          <a:xfrm>
            <a:off x="5888668" y="1744561"/>
            <a:ext cx="2214223" cy="3518235"/>
            <a:chOff x="5888668" y="1649970"/>
            <a:chExt cx="2214223" cy="3518235"/>
          </a:xfrm>
        </p:grpSpPr>
        <p:pic>
          <p:nvPicPr>
            <p:cNvPr id="33" name="Kuva 32">
              <a:extLst>
                <a:ext uri="{FF2B5EF4-FFF2-40B4-BE49-F238E27FC236}">
                  <a16:creationId xmlns:a16="http://schemas.microsoft.com/office/drawing/2014/main" id="{FECA7603-08CA-4E08-7197-E4739886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8668" y="2885308"/>
              <a:ext cx="2214223" cy="2282897"/>
            </a:xfrm>
            <a:prstGeom prst="rect">
              <a:avLst/>
            </a:prstGeom>
          </p:spPr>
        </p:pic>
        <p:sp>
          <p:nvSpPr>
            <p:cNvPr id="34" name="Sisällön paikkamerkki 1">
              <a:extLst>
                <a:ext uri="{FF2B5EF4-FFF2-40B4-BE49-F238E27FC236}">
                  <a16:creationId xmlns:a16="http://schemas.microsoft.com/office/drawing/2014/main" id="{D012BDB6-FF72-88A0-A0BC-20269222D193}"/>
                </a:ext>
              </a:extLst>
            </p:cNvPr>
            <p:cNvSpPr txBox="1">
              <a:spLocks/>
            </p:cNvSpPr>
            <p:nvPr/>
          </p:nvSpPr>
          <p:spPr>
            <a:xfrm>
              <a:off x="6004305" y="3106867"/>
              <a:ext cx="1820866" cy="2048797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fi-FI" sz="1400" b="1" dirty="0"/>
                <a:t>Tulipalo</a:t>
              </a:r>
              <a:endParaRPr lang="fi-FI" sz="1400" dirty="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Varoita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Pelasta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Hälytä 112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Aloita alkusammutus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Rajoita palon leviäminen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fi-FI" sz="1200" dirty="0"/>
                <a:t>Poistu kokoontumispaikalle</a:t>
              </a:r>
            </a:p>
          </p:txBody>
        </p:sp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0E92E062-126A-18A3-AB62-C65311A8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8668" y="1649970"/>
              <a:ext cx="1070473" cy="1092319"/>
            </a:xfrm>
            <a:prstGeom prst="rect">
              <a:avLst/>
            </a:prstGeom>
          </p:spPr>
        </p:pic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CD681655-5AD4-58DA-E68C-7E5D660FEA2D}"/>
              </a:ext>
            </a:extLst>
          </p:cNvPr>
          <p:cNvGrpSpPr/>
          <p:nvPr userDrawn="1"/>
        </p:nvGrpSpPr>
        <p:grpSpPr>
          <a:xfrm>
            <a:off x="822682" y="1744561"/>
            <a:ext cx="2214223" cy="3518235"/>
            <a:chOff x="822682" y="1649970"/>
            <a:chExt cx="2214223" cy="3518235"/>
          </a:xfrm>
        </p:grpSpPr>
        <p:pic>
          <p:nvPicPr>
            <p:cNvPr id="38" name="Kuva 37">
              <a:extLst>
                <a:ext uri="{FF2B5EF4-FFF2-40B4-BE49-F238E27FC236}">
                  <a16:creationId xmlns:a16="http://schemas.microsoft.com/office/drawing/2014/main" id="{F6BA1F44-B4EF-5058-43BF-E53C1B89B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82" y="2885308"/>
              <a:ext cx="2214223" cy="2282897"/>
            </a:xfrm>
            <a:prstGeom prst="rect">
              <a:avLst/>
            </a:prstGeom>
          </p:spPr>
        </p:pic>
        <p:pic>
          <p:nvPicPr>
            <p:cNvPr id="39" name="Kuva 38">
              <a:extLst>
                <a:ext uri="{FF2B5EF4-FFF2-40B4-BE49-F238E27FC236}">
                  <a16:creationId xmlns:a16="http://schemas.microsoft.com/office/drawing/2014/main" id="{28504B1E-5EDE-3A89-16EE-7AE959751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682" y="1649970"/>
              <a:ext cx="1070473" cy="1092319"/>
            </a:xfrm>
            <a:prstGeom prst="rect">
              <a:avLst/>
            </a:prstGeom>
          </p:spPr>
        </p:pic>
        <p:sp>
          <p:nvSpPr>
            <p:cNvPr id="40" name="Sisällön paikkamerkki 1">
              <a:extLst>
                <a:ext uri="{FF2B5EF4-FFF2-40B4-BE49-F238E27FC236}">
                  <a16:creationId xmlns:a16="http://schemas.microsoft.com/office/drawing/2014/main" id="{39A9A40C-2BC6-FA77-61D2-AD6D7C8F82C2}"/>
                </a:ext>
              </a:extLst>
            </p:cNvPr>
            <p:cNvSpPr txBox="1">
              <a:spLocks/>
            </p:cNvSpPr>
            <p:nvPr/>
          </p:nvSpPr>
          <p:spPr>
            <a:xfrm>
              <a:off x="973993" y="3097998"/>
              <a:ext cx="1767065" cy="1578193"/>
            </a:xfrm>
            <a:prstGeom prst="rect">
              <a:avLst/>
            </a:prstGeom>
          </p:spPr>
          <p:txBody>
            <a:bodyPr vert="horz" lIns="72000" tIns="36000" rIns="72000" bIns="36000" rtlCol="0"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Poppins" pitchFamily="2" charset="77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fi-FI" sz="1400" b="1" dirty="0"/>
                <a:t>Tapaturma tai sairaskohtaus</a:t>
              </a:r>
              <a:endParaRPr lang="fi-FI" sz="1400" dirty="0"/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Aloita ensiapu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Rauhoita potilasta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Varmista, että hätäilmoitus on tehty</a:t>
              </a:r>
            </a:p>
            <a:p>
              <a:pPr marL="228600" indent="-228600">
                <a:lnSpc>
                  <a:spcPts val="1200"/>
                </a:lnSpc>
                <a:spcBef>
                  <a:spcPts val="0"/>
                </a:spcBef>
                <a:spcAft>
                  <a:spcPts val="600"/>
                </a:spcAft>
                <a:buAutoNum type="arabicPeriod"/>
              </a:pPr>
              <a:r>
                <a:rPr lang="fi-FI" sz="1200" dirty="0"/>
                <a:t>Opasta</a:t>
              </a:r>
            </a:p>
          </p:txBody>
        </p:sp>
      </p:grpSp>
      <p:pic>
        <p:nvPicPr>
          <p:cNvPr id="41" name="Kuva 40">
            <a:extLst>
              <a:ext uri="{FF2B5EF4-FFF2-40B4-BE49-F238E27FC236}">
                <a16:creationId xmlns:a16="http://schemas.microsoft.com/office/drawing/2014/main" id="{CB19A662-BF79-1127-7F94-A487C013448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78685" y="5536276"/>
            <a:ext cx="2756323" cy="985191"/>
          </a:xfrm>
          <a:prstGeom prst="rect">
            <a:avLst/>
          </a:prstGeom>
        </p:spPr>
      </p:pic>
      <p:sp>
        <p:nvSpPr>
          <p:cNvPr id="42" name="Alaotsikko 3">
            <a:extLst>
              <a:ext uri="{FF2B5EF4-FFF2-40B4-BE49-F238E27FC236}">
                <a16:creationId xmlns:a16="http://schemas.microsoft.com/office/drawing/2014/main" id="{A616D5BD-674A-6A21-2C7D-2988C4D973DD}"/>
              </a:ext>
            </a:extLst>
          </p:cNvPr>
          <p:cNvSpPr txBox="1">
            <a:spLocks/>
          </p:cNvSpPr>
          <p:nvPr userDrawn="1"/>
        </p:nvSpPr>
        <p:spPr>
          <a:xfrm>
            <a:off x="8634731" y="1818773"/>
            <a:ext cx="2531358" cy="25649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 dirty="0"/>
              <a:t>• Turvallisuus</a:t>
            </a:r>
            <a:r>
              <a:rPr lang="fi-FI" sz="1200" dirty="0"/>
              <a:t> on meille </a:t>
            </a:r>
            <a:r>
              <a:rPr lang="fi-FI" sz="1200" b="1" dirty="0"/>
              <a:t>tärkeää</a:t>
            </a:r>
            <a:r>
              <a:rPr lang="fi-FI" sz="1200" dirty="0"/>
              <a:t>.</a:t>
            </a:r>
          </a:p>
        </p:txBody>
      </p:sp>
      <p:sp>
        <p:nvSpPr>
          <p:cNvPr id="43" name="Alaotsikko 3">
            <a:extLst>
              <a:ext uri="{FF2B5EF4-FFF2-40B4-BE49-F238E27FC236}">
                <a16:creationId xmlns:a16="http://schemas.microsoft.com/office/drawing/2014/main" id="{DEB0E957-68A2-D968-237A-99929905454C}"/>
              </a:ext>
            </a:extLst>
          </p:cNvPr>
          <p:cNvSpPr txBox="1">
            <a:spLocks/>
          </p:cNvSpPr>
          <p:nvPr userDrawn="1"/>
        </p:nvSpPr>
        <p:spPr>
          <a:xfrm>
            <a:off x="8634730" y="2125147"/>
            <a:ext cx="2710034" cy="270475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 dirty="0"/>
              <a:t>• </a:t>
            </a:r>
            <a:r>
              <a:rPr lang="fi-FI" sz="1200" dirty="0">
                <a:solidFill>
                  <a:schemeClr val="tx1"/>
                </a:solidFill>
              </a:rPr>
              <a:t>Pyydämme, että </a:t>
            </a:r>
            <a:r>
              <a:rPr lang="fi-FI" sz="1200" b="1" dirty="0">
                <a:solidFill>
                  <a:schemeClr val="tx1"/>
                </a:solidFill>
              </a:rPr>
              <a:t>noudatatte ohjeita</a:t>
            </a:r>
            <a:r>
              <a:rPr lang="fi-FI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Alaotsikko 3">
            <a:extLst>
              <a:ext uri="{FF2B5EF4-FFF2-40B4-BE49-F238E27FC236}">
                <a16:creationId xmlns:a16="http://schemas.microsoft.com/office/drawing/2014/main" id="{6C00E27A-963C-5C0B-00CA-E961DA1CD90F}"/>
              </a:ext>
            </a:extLst>
          </p:cNvPr>
          <p:cNvSpPr txBox="1">
            <a:spLocks/>
          </p:cNvSpPr>
          <p:nvPr userDrawn="1"/>
        </p:nvSpPr>
        <p:spPr>
          <a:xfrm>
            <a:off x="8634728" y="2432439"/>
            <a:ext cx="2859856" cy="698166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Tarkistakaa poistumisreitit</a:t>
            </a:r>
            <a:r>
              <a:rPr lang="fi-FI" sz="1200" dirty="0">
                <a:solidFill>
                  <a:schemeClr val="tx1"/>
                </a:solidFill>
              </a:rPr>
              <a:t> ja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>
                <a:solidFill>
                  <a:schemeClr val="tx1"/>
                </a:solidFill>
              </a:rPr>
              <a:t>   alkusammutusvälineistö </a:t>
            </a:r>
            <a:r>
              <a:rPr lang="fi-FI" sz="1200" dirty="0">
                <a:solidFill>
                  <a:schemeClr val="tx1"/>
                </a:solidFill>
              </a:rPr>
              <a:t>tilassa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olevasta kartasta ja toimikaa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tarvittaessa ohjeistuksen mukaan.</a:t>
            </a:r>
          </a:p>
        </p:txBody>
      </p:sp>
      <p:sp>
        <p:nvSpPr>
          <p:cNvPr id="45" name="Alaotsikko 3">
            <a:extLst>
              <a:ext uri="{FF2B5EF4-FFF2-40B4-BE49-F238E27FC236}">
                <a16:creationId xmlns:a16="http://schemas.microsoft.com/office/drawing/2014/main" id="{6D7E3B6D-7FE1-A3E7-1D25-A50115FE94F4}"/>
              </a:ext>
            </a:extLst>
          </p:cNvPr>
          <p:cNvSpPr txBox="1">
            <a:spLocks/>
          </p:cNvSpPr>
          <p:nvPr userDrawn="1"/>
        </p:nvSpPr>
        <p:spPr>
          <a:xfrm>
            <a:off x="8634728" y="3210087"/>
            <a:ext cx="3056878" cy="34013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Tupakointi</a:t>
            </a:r>
            <a:r>
              <a:rPr lang="fi-FI" sz="1200" dirty="0">
                <a:solidFill>
                  <a:schemeClr val="tx1"/>
                </a:solidFill>
              </a:rPr>
              <a:t> on tiloissamme </a:t>
            </a:r>
            <a:r>
              <a:rPr lang="fi-FI" sz="1200" b="1" dirty="0">
                <a:solidFill>
                  <a:schemeClr val="tx1"/>
                </a:solidFill>
              </a:rPr>
              <a:t>kielletty</a:t>
            </a:r>
            <a:r>
              <a:rPr lang="fi-FI" sz="1200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46" name="Alaotsikko 3">
            <a:extLst>
              <a:ext uri="{FF2B5EF4-FFF2-40B4-BE49-F238E27FC236}">
                <a16:creationId xmlns:a16="http://schemas.microsoft.com/office/drawing/2014/main" id="{961CA9C7-1430-7290-0A30-A36DECAEB30F}"/>
              </a:ext>
            </a:extLst>
          </p:cNvPr>
          <p:cNvSpPr txBox="1">
            <a:spLocks/>
          </p:cNvSpPr>
          <p:nvPr userDrawn="1"/>
        </p:nvSpPr>
        <p:spPr>
          <a:xfrm>
            <a:off x="8634728" y="3529255"/>
            <a:ext cx="3378809" cy="51804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Valokuvaaminen on sallittu vain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>
                <a:solidFill>
                  <a:schemeClr val="tx1"/>
                </a:solidFill>
              </a:rPr>
              <a:t>   julkisissa</a:t>
            </a:r>
            <a:r>
              <a:rPr lang="fi-FI" sz="1200" dirty="0">
                <a:solidFill>
                  <a:schemeClr val="tx1"/>
                </a:solidFill>
              </a:rPr>
              <a:t>, yleisölle avoimissa</a:t>
            </a:r>
            <a:r>
              <a:rPr lang="fi-FI" sz="1200" b="1" dirty="0">
                <a:solidFill>
                  <a:schemeClr val="tx1"/>
                </a:solidFill>
              </a:rPr>
              <a:t> tiloissa</a:t>
            </a:r>
            <a:r>
              <a:rPr lang="fi-FI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mutta on huomioitava ihmisten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 yksityisyyden suoja.</a:t>
            </a:r>
          </a:p>
        </p:txBody>
      </p:sp>
      <p:sp>
        <p:nvSpPr>
          <p:cNvPr id="47" name="Alaotsikko 3">
            <a:extLst>
              <a:ext uri="{FF2B5EF4-FFF2-40B4-BE49-F238E27FC236}">
                <a16:creationId xmlns:a16="http://schemas.microsoft.com/office/drawing/2014/main" id="{972295E9-1DED-8554-BF3D-8D5EC1EF1E89}"/>
              </a:ext>
            </a:extLst>
          </p:cNvPr>
          <p:cNvSpPr txBox="1">
            <a:spLocks/>
          </p:cNvSpPr>
          <p:nvPr userDrawn="1"/>
        </p:nvSpPr>
        <p:spPr>
          <a:xfrm>
            <a:off x="8634727" y="4321428"/>
            <a:ext cx="2976235" cy="40421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Puheen nauhoittaminen</a:t>
            </a:r>
            <a:r>
              <a:rPr lang="fi-FI" sz="1200" dirty="0">
                <a:solidFill>
                  <a:schemeClr val="tx1"/>
                </a:solidFill>
              </a:rPr>
              <a:t> on myös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</a:t>
            </a:r>
            <a:r>
              <a:rPr lang="fi-FI" sz="1200" b="1" dirty="0">
                <a:solidFill>
                  <a:schemeClr val="tx1"/>
                </a:solidFill>
              </a:rPr>
              <a:t>kielletty </a:t>
            </a:r>
            <a:r>
              <a:rPr lang="fi-FI" sz="1200" dirty="0">
                <a:solidFill>
                  <a:schemeClr val="tx1"/>
                </a:solidFill>
              </a:rPr>
              <a:t>ilman asianomaisen lupaa.</a:t>
            </a:r>
          </a:p>
        </p:txBody>
      </p:sp>
      <p:sp>
        <p:nvSpPr>
          <p:cNvPr id="48" name="Alaotsikko 3">
            <a:extLst>
              <a:ext uri="{FF2B5EF4-FFF2-40B4-BE49-F238E27FC236}">
                <a16:creationId xmlns:a16="http://schemas.microsoft.com/office/drawing/2014/main" id="{1441009C-7291-CE28-86B0-108C6607D764}"/>
              </a:ext>
            </a:extLst>
          </p:cNvPr>
          <p:cNvSpPr txBox="1">
            <a:spLocks/>
          </p:cNvSpPr>
          <p:nvPr userDrawn="1"/>
        </p:nvSpPr>
        <p:spPr>
          <a:xfrm>
            <a:off x="8634728" y="4752075"/>
            <a:ext cx="3095141" cy="477159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Poppins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1" dirty="0"/>
              <a:t>• </a:t>
            </a:r>
            <a:r>
              <a:rPr lang="fi-FI" sz="1200" b="1" dirty="0">
                <a:solidFill>
                  <a:schemeClr val="tx1"/>
                </a:solidFill>
              </a:rPr>
              <a:t>Liikuthan turvallisesti</a:t>
            </a:r>
            <a:r>
              <a:rPr lang="fi-FI" sz="120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solidFill>
                  <a:schemeClr val="tx1"/>
                </a:solidFill>
              </a:rPr>
              <a:t>  pidä portaissa kaiteesta kiinni.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9E97261-EB6F-62DA-F3CE-7EAB8E3AE233}"/>
              </a:ext>
            </a:extLst>
          </p:cNvPr>
          <p:cNvSpPr txBox="1"/>
          <p:nvPr userDrawn="1"/>
        </p:nvSpPr>
        <p:spPr>
          <a:xfrm>
            <a:off x="638002" y="529410"/>
            <a:ext cx="6097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 dirty="0">
                <a:latin typeface="+mj-lt"/>
              </a:rPr>
              <a:t>Turvallisuusohjeet</a:t>
            </a:r>
          </a:p>
        </p:txBody>
      </p:sp>
    </p:spTree>
    <p:extLst>
      <p:ext uri="{BB962C8B-B14F-4D97-AF65-F5344CB8AC3E}">
        <p14:creationId xmlns:p14="http://schemas.microsoft.com/office/powerpoint/2010/main" val="148471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83B1D4-5B4C-47FF-BF30-7F5D1B68121C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82F3D606-6BD1-9F24-92C6-5CA0856E8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A2D6748-15F4-EE8F-41DC-8F649308493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69263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138ED-54FE-488F-A603-0591ABEAD0C7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80CB64C7-25C3-F8B6-5A90-2A86FB9539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E9AA-B534-4483-96C9-3A431E0CA93E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BAE8FB82-D031-6412-BC2B-7D97C0425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7010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1DA51D-E07D-4215-8CA5-C09BA826ADA3}" type="datetime1">
              <a:rPr lang="fi-FI" smtClean="0"/>
              <a:t>20.12.2024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C6619379-20B8-DCAB-9378-356C9E263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2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27DE7D9A-5C53-43C9-BBD8-9F1A8C0432C7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DEBF6D29-53D3-4AB3-89EB-19E9ACEED5EB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F50C-D70F-4558-8345-6B184BC232FC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16B4-B9D1-4897-BA7D-ECEE3BB68218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EC4E-9981-46CF-B5A1-972F753D182F}" type="datetime1">
              <a:rPr lang="fi-FI" smtClean="0"/>
              <a:t>20.12.2024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916C7E-794D-4B3B-8A98-3C87B6559BAA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0688-CEC8-45E4-84B7-3F6347B6C5CD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61E730-BFAB-C215-E432-22650DE27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8001-DDB0-4669-A77C-352EA55B3F96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73A3757-82B9-3802-B29E-68E4BA1FF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52C9C5-09A7-BD8D-A630-B56A58A382C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5EC6-71E5-451B-8B8D-F972FB3F642C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4BBD43A0-30D8-30CB-1D5A-961473FAF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5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E5BF04B-5793-433D-8C6F-62F74540AFF7}" type="datetime1">
              <a:rPr lang="fi-FI" smtClean="0"/>
              <a:t>20.12.2024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B6B521D-1E08-4702-A741-439B9448BB1E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DEEFA8DC-69E0-D691-87BC-A95667FDC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B99327-248A-361C-C965-EA747F12EAA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09C44E5E-FB99-47D6-859C-4AFE93BC122D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6905E17B-87C3-2EBC-0BD3-E882F634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4889-E270-4D4C-845D-3B3010A1639B}" type="datetime1">
              <a:rPr lang="fi-FI" smtClean="0"/>
              <a:t>20.12.2024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0D7CD2C-26CB-24B2-5E0F-92A41DB7C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02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65135EBF-1C3B-45F1-A6E9-A222B1F224BE}" type="datetime1">
              <a:rPr lang="fi-FI" smtClean="0"/>
              <a:t>20.12.2024</a:t>
            </a:fld>
            <a:endParaRPr lang="fi-FI"/>
          </a:p>
        </p:txBody>
      </p:sp>
      <p:pic>
        <p:nvPicPr>
          <p:cNvPr id="2" name="Graphic 6">
            <a:extLst>
              <a:ext uri="{FF2B5EF4-FFF2-40B4-BE49-F238E27FC236}">
                <a16:creationId xmlns:a16="http://schemas.microsoft.com/office/drawing/2014/main" id="{1C2C0F91-7564-E998-FFE3-9634C8E6A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4158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921D08-D56A-4082-8A35-87F6E1C2BF90}" type="datetime1">
              <a:rPr lang="fi-FI" smtClean="0"/>
              <a:t>20.12.2024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DD6E-EF69-47BE-B50B-F570D6FD9E25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9ABF-F63B-4856-9C93-EB904B4CFBA0}" type="datetime1">
              <a:rPr lang="fi-FI" smtClean="0"/>
              <a:t>20.12.2024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B885-04E7-49C6-8A0F-A001FCD75CB4}" type="datetime1">
              <a:rPr lang="fi-FI" smtClean="0"/>
              <a:t>20.12.2024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371" y="365125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C1B5FD66-977F-467E-B9CC-20BD397E3DFD}" type="datetime1">
              <a:rPr lang="fi-FI" smtClean="0"/>
              <a:t>20.12.2024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1" r:id="rId2"/>
    <p:sldLayoutId id="2147483814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ABF66CD4-15DC-4562-9E9B-A4809E4FA704}" type="datetime1">
              <a:rPr lang="fi-FI" smtClean="0"/>
              <a:t>20.12.2024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90" r:id="rId10"/>
    <p:sldLayoutId id="2147483757" r:id="rId11"/>
    <p:sldLayoutId id="2147483758" r:id="rId12"/>
    <p:sldLayoutId id="2147483794" r:id="rId13"/>
    <p:sldLayoutId id="2147483759" r:id="rId14"/>
    <p:sldLayoutId id="2147483760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CAD12BA-3E27-4544-93E8-5B37B3C02158}" type="datetime1">
              <a:rPr lang="fi-FI" smtClean="0"/>
              <a:t>20.12.2024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91" r:id="rId10"/>
    <p:sldLayoutId id="2147483771" r:id="rId11"/>
    <p:sldLayoutId id="2147483772" r:id="rId12"/>
    <p:sldLayoutId id="2147483795" r:id="rId13"/>
    <p:sldLayoutId id="2147483773" r:id="rId14"/>
    <p:sldLayoutId id="2147483774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C3AC0F33-676E-42D7-938A-52E361F7229E}" type="datetime1">
              <a:rPr lang="fi-FI" smtClean="0"/>
              <a:t>20.12.2024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i-FI"/>
              <a:t>Satakunnan hyvinvointialue  Ikääntyneiden palvelujen toimialue Kotona asumista tukevat palvelut, Kuntoutus</a:t>
            </a:r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2" r:id="rId10"/>
    <p:sldLayoutId id="2147483785" r:id="rId11"/>
    <p:sldLayoutId id="2147483786" r:id="rId12"/>
    <p:sldLayoutId id="2147483796" r:id="rId13"/>
    <p:sldLayoutId id="2147483787" r:id="rId14"/>
    <p:sldLayoutId id="2147483788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A2783-E099-A398-9B8B-A6C0069E0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8196"/>
            <a:ext cx="5254171" cy="4278767"/>
          </a:xfrm>
        </p:spPr>
        <p:txBody>
          <a:bodyPr vert="horz" lIns="72000" tIns="36000" rIns="72000" bIns="36000" rtlCol="0" anchor="t">
            <a:normAutofit fontScale="32500" lnSpcReduction="20000"/>
          </a:bodyPr>
          <a:lstStyle/>
          <a:p>
            <a:pPr marL="0" indent="0" algn="ctr">
              <a:buNone/>
            </a:pPr>
            <a:r>
              <a:rPr lang="fi-FI" sz="3500" b="1" dirty="0">
                <a:cs typeface="Poppins"/>
              </a:rPr>
              <a:t>Tavoitteena on ylläpitää, kohentaa  toimintakykyä sekä tukea  omatoimisuutta ja kotona selviytymistä.</a:t>
            </a:r>
            <a:endParaRPr lang="fi-FI" sz="3500"/>
          </a:p>
          <a:p>
            <a:pPr marL="0" indent="0" algn="ctr">
              <a:buNone/>
            </a:pPr>
            <a:r>
              <a:rPr lang="fi-FI" sz="3500" b="1" dirty="0">
                <a:cs typeface="Poppins"/>
              </a:rPr>
              <a:t>Kotikuntoutusjakson tavoitteet asetetaan asiakaslähtöisesti ja kuntoutujan  tulee olla motivoitunut kuntoutumiseen tavoitteiden saavuttamiseksi.</a:t>
            </a:r>
          </a:p>
          <a:p>
            <a:pPr marL="0" indent="0" algn="ctr">
              <a:buNone/>
            </a:pPr>
            <a:endParaRPr lang="fi-FI" sz="3500" b="1" dirty="0"/>
          </a:p>
          <a:p>
            <a:pPr marL="0" indent="0">
              <a:buNone/>
            </a:pPr>
            <a:r>
              <a:rPr lang="fi-FI" sz="3400" b="1" dirty="0"/>
              <a:t>Kohderyhmä:</a:t>
            </a:r>
          </a:p>
          <a:p>
            <a:r>
              <a:rPr lang="fi-FI" sz="3400" dirty="0"/>
              <a:t>Kotona asuvat ikäihmiset, joiden toimintakyky on hiljalleen tai äkillisesti laskenut</a:t>
            </a:r>
          </a:p>
          <a:p>
            <a:r>
              <a:rPr lang="fi-FI" sz="3400" dirty="0"/>
              <a:t>Kuntouttavan arviointijakson asiakkaat</a:t>
            </a:r>
          </a:p>
          <a:p>
            <a:r>
              <a:rPr lang="fi-FI" sz="3400" dirty="0">
                <a:cs typeface="Poppins"/>
              </a:rPr>
              <a:t>Sairaalasta, arviointi- ja kuntoutusyksiköstä kotiutuvat kuntoutujat</a:t>
            </a:r>
            <a:endParaRPr lang="fi-FI" sz="3400" dirty="0"/>
          </a:p>
          <a:p>
            <a:pPr marL="0" indent="0">
              <a:buNone/>
            </a:pPr>
            <a:endParaRPr lang="fi-FI" sz="3400" dirty="0"/>
          </a:p>
          <a:p>
            <a:pPr marL="0" indent="0">
              <a:buNone/>
            </a:pPr>
            <a:r>
              <a:rPr lang="fi-FI" sz="3400" b="1" dirty="0"/>
              <a:t>Keinoja tavoitteiden saavuttamiseksi:</a:t>
            </a:r>
          </a:p>
          <a:p>
            <a:r>
              <a:rPr lang="fi-FI" sz="3400" dirty="0"/>
              <a:t>Liikkumis- ja toimintakyvyn arviointi ja ohjauskäynti</a:t>
            </a:r>
          </a:p>
          <a:p>
            <a:r>
              <a:rPr lang="fi-FI" sz="3400" dirty="0"/>
              <a:t>Apuvälinetarpeen arviointi ja käytön ohjaus</a:t>
            </a:r>
          </a:p>
          <a:p>
            <a:r>
              <a:rPr lang="fi-FI" sz="3400">
                <a:cs typeface="Poppins"/>
              </a:rPr>
              <a:t>Asunnonmuutostöiden arviointi</a:t>
            </a:r>
          </a:p>
          <a:p>
            <a:r>
              <a:rPr lang="fi-FI" sz="3400" dirty="0"/>
              <a:t>Liikkumis- ja toimintakykyä kohentavat lihasvoima- ja tasapainoharjoitteet</a:t>
            </a:r>
          </a:p>
          <a:p>
            <a:r>
              <a:rPr lang="fi-FI" sz="3400" dirty="0"/>
              <a:t>Ryhmätoiminta</a:t>
            </a:r>
          </a:p>
          <a:p>
            <a:r>
              <a:rPr lang="fi-FI" sz="3400" dirty="0"/>
              <a:t>Etäkuntoutus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CD232A-4628-BD60-A1E6-6838CBF1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1001D-4A68-4BC9-8058-9E0D7277C9B5}" type="datetime1">
              <a:rPr lang="fi-FI" smtClean="0"/>
              <a:t>20.12.2024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FDDA1600-B219-93C4-0F57-BA552A00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Kotikuntoutus – kotona selviytymisen tueksi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60B9A3-08C5-8BFE-D134-1A5FA6ACD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Satakunnan hyvinvointialue </a:t>
            </a:r>
          </a:p>
          <a:p>
            <a:r>
              <a:rPr lang="fi-FI" dirty="0"/>
              <a:t>Ikääntyneiden palvelujen toimialue</a:t>
            </a:r>
          </a:p>
          <a:p>
            <a:r>
              <a:rPr lang="fi-FI" dirty="0"/>
              <a:t>Kotona asumista tukevat palvelut, Kuntoutus</a:t>
            </a:r>
            <a:endParaRPr lang="en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4B5179-116C-29A3-767C-929A538CFCA5}"/>
              </a:ext>
            </a:extLst>
          </p:cNvPr>
          <p:cNvPicPr>
            <a:picLocks noGrp="1" noChangeAspect="1" noChangeArrowheads="1"/>
          </p:cNvPicPr>
          <p:nvPr>
            <p:ph sz="half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172743"/>
            <a:ext cx="4267200" cy="20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75CD0CFE-A30C-ADCB-F12E-0EEE7CE029F1}"/>
              </a:ext>
            </a:extLst>
          </p:cNvPr>
          <p:cNvSpPr txBox="1"/>
          <p:nvPr/>
        </p:nvSpPr>
        <p:spPr>
          <a:xfrm>
            <a:off x="6819900" y="19050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+mn-lt"/>
                <a:cs typeface="Poppins" pitchFamily="2" charset="77"/>
              </a:rPr>
              <a:t>Yhteystiedot:</a:t>
            </a:r>
          </a:p>
          <a:p>
            <a:pPr algn="ctr"/>
            <a:r>
              <a:rPr lang="fi-FI" dirty="0">
                <a:cs typeface="Poppins" pitchFamily="2" charset="77"/>
              </a:rPr>
              <a:t>(Paikkakunta)</a:t>
            </a:r>
            <a:endParaRPr lang="fi-FI" dirty="0">
              <a:latin typeface="+mn-lt"/>
              <a:cs typeface="Poppins" pitchFamily="2" charset="77"/>
            </a:endParaRPr>
          </a:p>
          <a:p>
            <a:pPr algn="ctr"/>
            <a:r>
              <a:rPr lang="fi-FI" dirty="0">
                <a:cs typeface="Poppins" pitchFamily="2" charset="77"/>
              </a:rPr>
              <a:t>Fysioterapeutti (Etunimi Sukunimi)</a:t>
            </a:r>
          </a:p>
          <a:p>
            <a:pPr algn="ctr"/>
            <a:r>
              <a:rPr lang="fi-FI" dirty="0">
                <a:latin typeface="+mn-lt"/>
                <a:cs typeface="Poppins" pitchFamily="2" charset="77"/>
              </a:rPr>
              <a:t>p. </a:t>
            </a:r>
            <a:endParaRPr lang="fi-FI" dirty="0">
              <a:cs typeface="Poppins" pitchFamily="2" charset="77"/>
            </a:endParaRPr>
          </a:p>
          <a:p>
            <a:pPr algn="ctr"/>
            <a:endParaRPr lang="fi-FI" dirty="0">
              <a:latin typeface="+mn-lt"/>
              <a:cs typeface="Poppins" pitchFamily="2" charset="77"/>
            </a:endParaRPr>
          </a:p>
          <a:p>
            <a:pPr algn="ctr"/>
            <a:r>
              <a:rPr lang="fi-FI" dirty="0">
                <a:cs typeface="Poppins" pitchFamily="2" charset="77"/>
              </a:rPr>
              <a:t>Fysioterapeutti (Etunimi Sukunimi)</a:t>
            </a:r>
          </a:p>
          <a:p>
            <a:pPr algn="ctr"/>
            <a:r>
              <a:rPr lang="fi-FI" dirty="0">
                <a:cs typeface="Poppins" pitchFamily="2" charset="77"/>
              </a:rPr>
              <a:t>p. </a:t>
            </a:r>
          </a:p>
        </p:txBody>
      </p:sp>
    </p:spTree>
    <p:extLst>
      <p:ext uri="{BB962C8B-B14F-4D97-AF65-F5344CB8AC3E}">
        <p14:creationId xmlns:p14="http://schemas.microsoft.com/office/powerpoint/2010/main" val="1829726989"/>
      </p:ext>
    </p:extLst>
  </p:cSld>
  <p:clrMapOvr>
    <a:masterClrMapping/>
  </p:clrMapOvr>
</p:sld>
</file>

<file path=ppt/theme/theme1.xml><?xml version="1.0" encoding="utf-8"?>
<a:theme xmlns:a="http://schemas.openxmlformats.org/drawingml/2006/main" name="Strategia ja vierailijat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at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3.xml><?xml version="1.0" encoding="utf-8"?>
<a:theme xmlns:a="http://schemas.openxmlformats.org/drawingml/2006/main" name="Sat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4.xml><?xml version="1.0" encoding="utf-8"?>
<a:theme xmlns:a="http://schemas.openxmlformats.org/drawingml/2006/main" name="Sat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2FD4EA8012774B82118D7F161597E1" ma:contentTypeVersion="10" ma:contentTypeDescription="Luo uusi asiakirja." ma:contentTypeScope="" ma:versionID="768118d15fcc76da79ed709902f97239">
  <xsd:schema xmlns:xsd="http://www.w3.org/2001/XMLSchema" xmlns:xs="http://www.w3.org/2001/XMLSchema" xmlns:p="http://schemas.microsoft.com/office/2006/metadata/properties" xmlns:ns2="c42d4835-0806-4a20-8971-f1d613967492" targetNamespace="http://schemas.microsoft.com/office/2006/metadata/properties" ma:root="true" ma:fieldsID="95e7724eadaf1ee05ccff7a9d6a38f0d" ns2:_="">
    <xsd:import namespace="c42d4835-0806-4a20-8971-f1d613967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d4835-0806-4a20-8971-f1d613967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ee43b15e-14bb-436e-99a9-3e6a2950b3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2d4835-0806-4a20-8971-f1d6139674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774F7B-7FF9-435A-AFF4-133C853E3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A2A947-6918-43CC-9A74-5779ABEDD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d4835-0806-4a20-8971-f1d613967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8F4410-605F-4F46-A6C2-43E5FDCAF2A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c42d4835-0806-4a20-8971-f1d613967492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156</TotalTime>
  <Words>111</Words>
  <Application>Microsoft Office PowerPoint</Application>
  <PresentationFormat>Laajakuva</PresentationFormat>
  <Paragraphs>32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Calibri</vt:lpstr>
      <vt:lpstr>Poppins</vt:lpstr>
      <vt:lpstr>Strategia ja vierailijat</vt:lpstr>
      <vt:lpstr>Sata Sote/Vihrea</vt:lpstr>
      <vt:lpstr>Sata Pelastus/Punainen</vt:lpstr>
      <vt:lpstr>Sata Hallinto/Sininen</vt:lpstr>
      <vt:lpstr>Kotikuntoutus – kotona selviytymisen tueksi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viestinta@sata.fi</dc:creator>
  <cp:lastModifiedBy>Eeva-Kaisa Kuusisto</cp:lastModifiedBy>
  <cp:revision>19</cp:revision>
  <dcterms:created xsi:type="dcterms:W3CDTF">2023-04-14T04:42:43Z</dcterms:created>
  <dcterms:modified xsi:type="dcterms:W3CDTF">2024-12-20T11:55:32Z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0x0101008B2FD4EA8012774B82118D7F161597E1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2023-04-14T04:42:43Z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f1fc3d0a-ee56-4f33-ab7c-c77444ca1078</vt:lpwstr>
  </property>
  <property fmtid="{D5CDD505-2E9C-101B-9397-08002B2CF9AE}" pid="8" name="MSIP_Label_defa4170-0d19-0005-0004-bc88714345d2_ActionId">
    <vt:lpwstr>8a4ed892-9205-46d9-9721-66d6f4079a8a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