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80" r:id="rId4"/>
    <p:sldId id="268" r:id="rId5"/>
    <p:sldId id="270" r:id="rId6"/>
    <p:sldId id="262" r:id="rId7"/>
    <p:sldId id="27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ED7"/>
    <a:srgbClr val="D0D1AB"/>
    <a:srgbClr val="FBF8F4"/>
    <a:srgbClr val="FBD872"/>
    <a:srgbClr val="FF6913"/>
    <a:srgbClr val="9A2323"/>
    <a:srgbClr val="0C2340"/>
    <a:srgbClr val="ECBAA8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30.10.2024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3C332-C211-51C7-632B-EECA55925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Päiväkeskus-toiminnan malli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DA1BC88-CC2D-85EE-0EE7-482190CC1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31.10.2024</a:t>
            </a:r>
          </a:p>
        </p:txBody>
      </p:sp>
    </p:spTree>
    <p:extLst>
      <p:ext uri="{BB962C8B-B14F-4D97-AF65-F5344CB8AC3E}">
        <p14:creationId xmlns:p14="http://schemas.microsoft.com/office/powerpoint/2010/main" val="1141067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99543"/>
            <a:ext cx="9756250" cy="634449"/>
          </a:xfrm>
        </p:spPr>
        <p:txBody>
          <a:bodyPr/>
          <a:lstStyle/>
          <a:p>
            <a:r>
              <a:rPr lang="fi-FI" sz="3600" dirty="0"/>
              <a:t>Kävijämäärät, </a:t>
            </a:r>
            <a:r>
              <a:rPr lang="fi-FI" sz="3600" b="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Päiväkeskus avattu 8.4.24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4579B-88CB-660B-9F0B-5A8B395F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305010"/>
            <a:ext cx="11036410" cy="4962617"/>
          </a:xfrm>
        </p:spPr>
        <p:txBody>
          <a:bodyPr/>
          <a:lstStyle/>
          <a:p>
            <a:pPr algn="l"/>
            <a:r>
              <a:rPr lang="fi-FI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Huhtikuu: 11 kokoontumiskertaa 37 </a:t>
            </a:r>
            <a:r>
              <a:rPr lang="fi-FI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kävijää</a:t>
            </a:r>
            <a:r>
              <a:rPr lang="fi-FI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fi-FI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Toukokuu: 12 kokoontumiskertaa 63 </a:t>
            </a:r>
            <a:r>
              <a:rPr lang="fi-FI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kävijää</a:t>
            </a:r>
            <a:endParaRPr lang="fi-FI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i-FI" sz="18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Kesäkuu: 12 kokoontumiskertaa 67 </a:t>
            </a:r>
            <a:r>
              <a:rPr lang="fi-FI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kävijää</a:t>
            </a:r>
            <a:endParaRPr lang="fi-FI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fi-FI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Heinäkuu: 15 kokoontumiskertaa 106 </a:t>
            </a:r>
            <a:r>
              <a:rPr lang="fi-FI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kävijää</a:t>
            </a:r>
            <a:endParaRPr lang="fi-FI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i-FI" sz="18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Elokuu: 12 kokoontumiskertaa 60 </a:t>
            </a:r>
            <a:r>
              <a:rPr lang="fi-FI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kävijää</a:t>
            </a:r>
            <a:endParaRPr lang="fi-FI" sz="18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i-FI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Syyskuu: </a:t>
            </a:r>
            <a:r>
              <a:rPr lang="fi-FI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 kokoontumiskertaa 86 </a:t>
            </a:r>
            <a:r>
              <a:rPr lang="fi-F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kävijää</a:t>
            </a:r>
            <a:endParaRPr lang="fi-FI" sz="18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fi-FI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Lokakuu: </a:t>
            </a:r>
            <a:r>
              <a:rPr lang="fi-F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kokoontumiskertaa 103 kävijää </a:t>
            </a:r>
            <a:endParaRPr lang="fi-FI" sz="18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fi-FI" sz="18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Uusia kävijöitä tasaisesti</a:t>
            </a:r>
          </a:p>
          <a:p>
            <a:pPr algn="l"/>
            <a:r>
              <a:rPr lang="fi-FI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Nykyiset kävijät tehokkaita sana</a:t>
            </a:r>
            <a:r>
              <a:rPr lang="fi-FI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nviejiä päiväkeskuksesta -&gt; tuoneet uusia kävijöitä</a:t>
            </a:r>
          </a:p>
          <a:p>
            <a:pPr algn="l"/>
            <a:r>
              <a:rPr lang="fi-FI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Esitelty toimintaa eri yhteyksissä ja tapahtumissa; mm. asunnottomien yö, oman elämänsä sankarit- tapahtuma, esitteitä jaettu eri toimijoille ja eri pisteisiin</a:t>
            </a:r>
          </a:p>
          <a:p>
            <a:pPr algn="l"/>
            <a:endParaRPr lang="fi-FI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4248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415C2-D490-89A6-785D-6526B0A9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24" y="140814"/>
            <a:ext cx="3178784" cy="769029"/>
          </a:xfrm>
        </p:spPr>
        <p:txBody>
          <a:bodyPr/>
          <a:lstStyle/>
          <a:p>
            <a:r>
              <a:rPr lang="fi-FI" sz="2400" dirty="0"/>
              <a:t>Kävijöiden kokemukset;</a:t>
            </a:r>
            <a:br>
              <a:rPr lang="fi-FI" sz="2400" dirty="0"/>
            </a:br>
            <a:r>
              <a:rPr lang="fi-FI" sz="2400" dirty="0"/>
              <a:t>kyselyt ja keskustelut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43695FC-DF5B-24BD-363F-E93F3ADE7813}"/>
              </a:ext>
            </a:extLst>
          </p:cNvPr>
          <p:cNvSpPr/>
          <p:nvPr/>
        </p:nvSpPr>
        <p:spPr>
          <a:xfrm>
            <a:off x="4405686" y="3295876"/>
            <a:ext cx="2084138" cy="1053601"/>
          </a:xfrm>
          <a:prstGeom prst="rect">
            <a:avLst/>
          </a:prstGeom>
          <a:solidFill>
            <a:srgbClr val="D0D1A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PÄIVÄKESKUSKÄVIJÄ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5EE103DC-4F3D-6309-8040-CE6BB83307E1}"/>
              </a:ext>
            </a:extLst>
          </p:cNvPr>
          <p:cNvSpPr/>
          <p:nvPr/>
        </p:nvSpPr>
        <p:spPr>
          <a:xfrm>
            <a:off x="5209026" y="1930988"/>
            <a:ext cx="1624613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Ravinto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072D50DB-CEF5-BA60-674B-D8D543F93252}"/>
              </a:ext>
            </a:extLst>
          </p:cNvPr>
          <p:cNvSpPr/>
          <p:nvPr/>
        </p:nvSpPr>
        <p:spPr>
          <a:xfrm>
            <a:off x="3125669" y="2220716"/>
            <a:ext cx="177553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Kohtaami-nen</a:t>
            </a:r>
            <a:endParaRPr lang="fi-FI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AD3C82A-BEFA-5B59-AAD6-6A1031F71B58}"/>
              </a:ext>
            </a:extLst>
          </p:cNvPr>
          <p:cNvSpPr/>
          <p:nvPr/>
        </p:nvSpPr>
        <p:spPr>
          <a:xfrm>
            <a:off x="369588" y="1017440"/>
            <a:ext cx="2180502" cy="1195247"/>
          </a:xfrm>
          <a:prstGeom prst="ellipse">
            <a:avLst/>
          </a:prstGeom>
          <a:solidFill>
            <a:srgbClr val="D5BED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Kuuluvuuden tunne/</a:t>
            </a:r>
          </a:p>
          <a:p>
            <a:pPr algn="ctr"/>
            <a:r>
              <a:rPr lang="fi-FI" dirty="0"/>
              <a:t>yhteisöllisyys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3DC65D-DDC7-A922-FBC0-C737583C3046}"/>
              </a:ext>
            </a:extLst>
          </p:cNvPr>
          <p:cNvSpPr/>
          <p:nvPr/>
        </p:nvSpPr>
        <p:spPr>
          <a:xfrm>
            <a:off x="7280178" y="5813839"/>
            <a:ext cx="1729663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Hyvä </a:t>
            </a:r>
            <a:r>
              <a:rPr lang="fi-FI" dirty="0" err="1"/>
              <a:t>kohtaami-nen</a:t>
            </a:r>
            <a:r>
              <a:rPr lang="fi-FI" dirty="0"/>
              <a:t> 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E0EA583-74A9-1166-F9C7-B97DCDD56795}"/>
              </a:ext>
            </a:extLst>
          </p:cNvPr>
          <p:cNvSpPr/>
          <p:nvPr/>
        </p:nvSpPr>
        <p:spPr>
          <a:xfrm>
            <a:off x="6190194" y="4578561"/>
            <a:ext cx="1544713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Lepo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3A6C7F20-93CE-6AD0-50BA-704059F10A0E}"/>
              </a:ext>
            </a:extLst>
          </p:cNvPr>
          <p:cNvSpPr/>
          <p:nvPr/>
        </p:nvSpPr>
        <p:spPr>
          <a:xfrm>
            <a:off x="10092429" y="5097202"/>
            <a:ext cx="1630534" cy="7498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Tekemistä päivään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871310A5-F04F-C2AB-89D7-33D3B67A3E0A}"/>
              </a:ext>
            </a:extLst>
          </p:cNvPr>
          <p:cNvSpPr/>
          <p:nvPr/>
        </p:nvSpPr>
        <p:spPr>
          <a:xfrm>
            <a:off x="10217174" y="3308964"/>
            <a:ext cx="1834720" cy="6519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Turvallisuus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F9824E5-A03F-41B8-6134-1C9FB59EC5AD}"/>
              </a:ext>
            </a:extLst>
          </p:cNvPr>
          <p:cNvSpPr/>
          <p:nvPr/>
        </p:nvSpPr>
        <p:spPr>
          <a:xfrm>
            <a:off x="1085060" y="2287672"/>
            <a:ext cx="1704513" cy="914400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Vertaistuki</a:t>
            </a: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A2CED2CC-AFA1-A7A6-0CB4-C13B9C568279}"/>
              </a:ext>
            </a:extLst>
          </p:cNvPr>
          <p:cNvSpPr/>
          <p:nvPr/>
        </p:nvSpPr>
        <p:spPr>
          <a:xfrm>
            <a:off x="138163" y="3178029"/>
            <a:ext cx="1814746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Palveluihin </a:t>
            </a:r>
            <a:r>
              <a:rPr lang="fi-FI" dirty="0" err="1"/>
              <a:t>ohjautumi-nen</a:t>
            </a:r>
            <a:endParaRPr lang="fi-FI" dirty="0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B408F60F-2658-04AE-2117-3E903E091BAF}"/>
              </a:ext>
            </a:extLst>
          </p:cNvPr>
          <p:cNvSpPr/>
          <p:nvPr/>
        </p:nvSpPr>
        <p:spPr>
          <a:xfrm>
            <a:off x="7965669" y="983981"/>
            <a:ext cx="2229035" cy="914400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Rikollisuuden väheneminen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4D04F587-FFE8-3633-805B-E73DFEF70A3A}"/>
              </a:ext>
            </a:extLst>
          </p:cNvPr>
          <p:cNvSpPr/>
          <p:nvPr/>
        </p:nvSpPr>
        <p:spPr>
          <a:xfrm>
            <a:off x="9216958" y="5983362"/>
            <a:ext cx="1917576" cy="805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Elämänlaatu parantunut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3D85B91C-56CC-530D-310E-D22343B5373D}"/>
              </a:ext>
            </a:extLst>
          </p:cNvPr>
          <p:cNvSpPr/>
          <p:nvPr/>
        </p:nvSpPr>
        <p:spPr>
          <a:xfrm>
            <a:off x="7999955" y="4762046"/>
            <a:ext cx="1941249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Tarpeellinen paikka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8B40F51F-5BC7-6968-03DF-BF0A203577E1}"/>
              </a:ext>
            </a:extLst>
          </p:cNvPr>
          <p:cNvSpPr/>
          <p:nvPr/>
        </p:nvSpPr>
        <p:spPr>
          <a:xfrm>
            <a:off x="8281078" y="1992715"/>
            <a:ext cx="1344384" cy="71512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Vaate-jakelu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D3A28E05-5141-FF20-42A6-C3EB9FC14759}"/>
              </a:ext>
            </a:extLst>
          </p:cNvPr>
          <p:cNvSpPr/>
          <p:nvPr/>
        </p:nvSpPr>
        <p:spPr>
          <a:xfrm>
            <a:off x="4075014" y="4773508"/>
            <a:ext cx="1409591" cy="6810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Sosiaali-ohjaus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05E9985-AD73-B742-B580-D5A554B020D6}"/>
              </a:ext>
            </a:extLst>
          </p:cNvPr>
          <p:cNvSpPr/>
          <p:nvPr/>
        </p:nvSpPr>
        <p:spPr>
          <a:xfrm>
            <a:off x="2716092" y="822348"/>
            <a:ext cx="1500331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Vierailijat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0F210005-809C-8D0B-ADF2-4BDEF746E151}"/>
              </a:ext>
            </a:extLst>
          </p:cNvPr>
          <p:cNvSpPr/>
          <p:nvPr/>
        </p:nvSpPr>
        <p:spPr>
          <a:xfrm>
            <a:off x="4402014" y="732143"/>
            <a:ext cx="1381852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Lounas</a:t>
            </a: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EEFC0D8B-574A-887A-AAEB-402F14C60A51}"/>
              </a:ext>
            </a:extLst>
          </p:cNvPr>
          <p:cNvSpPr/>
          <p:nvPr/>
        </p:nvSpPr>
        <p:spPr>
          <a:xfrm>
            <a:off x="2517952" y="5068962"/>
            <a:ext cx="1500331" cy="914400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Arjen taidot</a:t>
            </a: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C3591D72-7EC5-ECD9-A975-A8D1F3E7ABBE}"/>
              </a:ext>
            </a:extLst>
          </p:cNvPr>
          <p:cNvSpPr/>
          <p:nvPr/>
        </p:nvSpPr>
        <p:spPr>
          <a:xfrm>
            <a:off x="10118278" y="4183378"/>
            <a:ext cx="1729664" cy="728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Mielekkyys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FBFD50C-AEE8-D520-C3CC-A5E356B176E0}"/>
              </a:ext>
            </a:extLst>
          </p:cNvPr>
          <p:cNvCxnSpPr>
            <a:cxnSpLocks/>
            <a:stCxn id="9" idx="5"/>
            <a:endCxn id="7" idx="0"/>
          </p:cNvCxnSpPr>
          <p:nvPr/>
        </p:nvCxnSpPr>
        <p:spPr>
          <a:xfrm>
            <a:off x="4641182" y="3001205"/>
            <a:ext cx="806573" cy="2946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A1D97F51-340C-7AF2-281D-25A617DC0016}"/>
              </a:ext>
            </a:extLst>
          </p:cNvPr>
          <p:cNvCxnSpPr>
            <a:cxnSpLocks/>
            <a:stCxn id="8" idx="3"/>
            <a:endCxn id="7" idx="0"/>
          </p:cNvCxnSpPr>
          <p:nvPr/>
        </p:nvCxnSpPr>
        <p:spPr>
          <a:xfrm>
            <a:off x="5446945" y="2711477"/>
            <a:ext cx="810" cy="5843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F2BA3716-3228-B364-3C44-C3105E9E3826}"/>
              </a:ext>
            </a:extLst>
          </p:cNvPr>
          <p:cNvCxnSpPr>
            <a:cxnSpLocks/>
            <a:stCxn id="15" idx="1"/>
            <a:endCxn id="7" idx="2"/>
          </p:cNvCxnSpPr>
          <p:nvPr/>
        </p:nvCxnSpPr>
        <p:spPr>
          <a:xfrm flipH="1" flipV="1">
            <a:off x="5447755" y="4349477"/>
            <a:ext cx="968657" cy="3629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C3F3CAE1-C861-02D1-F052-21E3F5AE80A4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 flipH="1">
            <a:off x="4779810" y="4349477"/>
            <a:ext cx="667945" cy="4240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87004F4F-9BEA-F1C2-FABF-12513F429B1A}"/>
              </a:ext>
            </a:extLst>
          </p:cNvPr>
          <p:cNvCxnSpPr>
            <a:cxnSpLocks/>
            <a:stCxn id="23" idx="4"/>
            <a:endCxn id="260" idx="0"/>
          </p:cNvCxnSpPr>
          <p:nvPr/>
        </p:nvCxnSpPr>
        <p:spPr>
          <a:xfrm>
            <a:off x="8953270" y="2707835"/>
            <a:ext cx="439645" cy="9616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AB169D5A-2708-7837-83F4-A9FE4F99D36E}"/>
              </a:ext>
            </a:extLst>
          </p:cNvPr>
          <p:cNvCxnSpPr>
            <a:cxnSpLocks/>
            <a:stCxn id="8" idx="6"/>
            <a:endCxn id="20" idx="3"/>
          </p:cNvCxnSpPr>
          <p:nvPr/>
        </p:nvCxnSpPr>
        <p:spPr>
          <a:xfrm flipV="1">
            <a:off x="6833639" y="1764470"/>
            <a:ext cx="1458465" cy="6237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i 57">
            <a:extLst>
              <a:ext uri="{FF2B5EF4-FFF2-40B4-BE49-F238E27FC236}">
                <a16:creationId xmlns:a16="http://schemas.microsoft.com/office/drawing/2014/main" id="{FBB2F381-D70F-7713-9C58-7FB4E3E5138C}"/>
              </a:ext>
            </a:extLst>
          </p:cNvPr>
          <p:cNvSpPr/>
          <p:nvPr/>
        </p:nvSpPr>
        <p:spPr>
          <a:xfrm>
            <a:off x="5715956" y="180805"/>
            <a:ext cx="1381853" cy="666053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Ruoka-rytmi</a:t>
            </a:r>
          </a:p>
        </p:txBody>
      </p:sp>
      <p:cxnSp>
        <p:nvCxnSpPr>
          <p:cNvPr id="60" name="Suora yhdysviiva 59">
            <a:extLst>
              <a:ext uri="{FF2B5EF4-FFF2-40B4-BE49-F238E27FC236}">
                <a16:creationId xmlns:a16="http://schemas.microsoft.com/office/drawing/2014/main" id="{5C5F5AD3-DF5D-A867-7A45-5A105F906B0B}"/>
              </a:ext>
            </a:extLst>
          </p:cNvPr>
          <p:cNvCxnSpPr>
            <a:cxnSpLocks/>
            <a:stCxn id="26" idx="4"/>
            <a:endCxn id="8" idx="1"/>
          </p:cNvCxnSpPr>
          <p:nvPr/>
        </p:nvCxnSpPr>
        <p:spPr>
          <a:xfrm>
            <a:off x="5092940" y="1646543"/>
            <a:ext cx="354005" cy="418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>
            <a:extLst>
              <a:ext uri="{FF2B5EF4-FFF2-40B4-BE49-F238E27FC236}">
                <a16:creationId xmlns:a16="http://schemas.microsoft.com/office/drawing/2014/main" id="{A3E42A7C-DB5E-1350-8365-059AF69BB0C4}"/>
              </a:ext>
            </a:extLst>
          </p:cNvPr>
          <p:cNvCxnSpPr>
            <a:cxnSpLocks/>
            <a:stCxn id="58" idx="4"/>
            <a:endCxn id="8" idx="0"/>
          </p:cNvCxnSpPr>
          <p:nvPr/>
        </p:nvCxnSpPr>
        <p:spPr>
          <a:xfrm flipH="1">
            <a:off x="6021333" y="846858"/>
            <a:ext cx="385550" cy="10841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uora yhdysviiva 75">
            <a:extLst>
              <a:ext uri="{FF2B5EF4-FFF2-40B4-BE49-F238E27FC236}">
                <a16:creationId xmlns:a16="http://schemas.microsoft.com/office/drawing/2014/main" id="{E3965280-8821-0BF7-6D50-8CE02BE0969D}"/>
              </a:ext>
            </a:extLst>
          </p:cNvPr>
          <p:cNvCxnSpPr>
            <a:cxnSpLocks/>
            <a:stCxn id="7" idx="3"/>
            <a:endCxn id="22" idx="1"/>
          </p:cNvCxnSpPr>
          <p:nvPr/>
        </p:nvCxnSpPr>
        <p:spPr>
          <a:xfrm>
            <a:off x="6489824" y="3822677"/>
            <a:ext cx="1794420" cy="1073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uora yhdysviiva 90">
            <a:extLst>
              <a:ext uri="{FF2B5EF4-FFF2-40B4-BE49-F238E27FC236}">
                <a16:creationId xmlns:a16="http://schemas.microsoft.com/office/drawing/2014/main" id="{57166E00-D715-1B4F-DF37-B3AFA8515E19}"/>
              </a:ext>
            </a:extLst>
          </p:cNvPr>
          <p:cNvCxnSpPr>
            <a:cxnSpLocks/>
            <a:stCxn id="19" idx="6"/>
            <a:endCxn id="7" idx="1"/>
          </p:cNvCxnSpPr>
          <p:nvPr/>
        </p:nvCxnSpPr>
        <p:spPr>
          <a:xfrm>
            <a:off x="1952909" y="3635229"/>
            <a:ext cx="2452777" cy="1874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uora yhdysviiva 101">
            <a:extLst>
              <a:ext uri="{FF2B5EF4-FFF2-40B4-BE49-F238E27FC236}">
                <a16:creationId xmlns:a16="http://schemas.microsoft.com/office/drawing/2014/main" id="{9817A59B-34E1-EA0D-8126-6AC527EA7E6D}"/>
              </a:ext>
            </a:extLst>
          </p:cNvPr>
          <p:cNvCxnSpPr>
            <a:cxnSpLocks/>
            <a:stCxn id="13" idx="4"/>
            <a:endCxn id="18" idx="1"/>
          </p:cNvCxnSpPr>
          <p:nvPr/>
        </p:nvCxnSpPr>
        <p:spPr>
          <a:xfrm flipH="1">
            <a:off x="1334680" y="2212687"/>
            <a:ext cx="125159" cy="2088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uora yhdysviiva 113">
            <a:extLst>
              <a:ext uri="{FF2B5EF4-FFF2-40B4-BE49-F238E27FC236}">
                <a16:creationId xmlns:a16="http://schemas.microsoft.com/office/drawing/2014/main" id="{802ED0D5-B933-E702-70A5-FCA77FD8E134}"/>
              </a:ext>
            </a:extLst>
          </p:cNvPr>
          <p:cNvCxnSpPr>
            <a:cxnSpLocks/>
            <a:stCxn id="13" idx="6"/>
            <a:endCxn id="9" idx="1"/>
          </p:cNvCxnSpPr>
          <p:nvPr/>
        </p:nvCxnSpPr>
        <p:spPr>
          <a:xfrm>
            <a:off x="2550090" y="1615064"/>
            <a:ext cx="835600" cy="7395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i 130">
            <a:extLst>
              <a:ext uri="{FF2B5EF4-FFF2-40B4-BE49-F238E27FC236}">
                <a16:creationId xmlns:a16="http://schemas.microsoft.com/office/drawing/2014/main" id="{FF8CF1E3-F6F0-117A-D648-6BB977E444A8}"/>
              </a:ext>
            </a:extLst>
          </p:cNvPr>
          <p:cNvSpPr/>
          <p:nvPr/>
        </p:nvSpPr>
        <p:spPr>
          <a:xfrm>
            <a:off x="7004979" y="2414383"/>
            <a:ext cx="1213914" cy="618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Suihku</a:t>
            </a:r>
          </a:p>
        </p:txBody>
      </p:sp>
      <p:cxnSp>
        <p:nvCxnSpPr>
          <p:cNvPr id="139" name="Suora yhdysviiva 138">
            <a:extLst>
              <a:ext uri="{FF2B5EF4-FFF2-40B4-BE49-F238E27FC236}">
                <a16:creationId xmlns:a16="http://schemas.microsoft.com/office/drawing/2014/main" id="{695EC674-D7B0-C4B9-087E-7BE1B2268CE5}"/>
              </a:ext>
            </a:extLst>
          </p:cNvPr>
          <p:cNvCxnSpPr>
            <a:cxnSpLocks/>
            <a:stCxn id="7" idx="3"/>
            <a:endCxn id="131" idx="2"/>
          </p:cNvCxnSpPr>
          <p:nvPr/>
        </p:nvCxnSpPr>
        <p:spPr>
          <a:xfrm flipV="1">
            <a:off x="6489824" y="2723554"/>
            <a:ext cx="515155" cy="10991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i 152">
            <a:extLst>
              <a:ext uri="{FF2B5EF4-FFF2-40B4-BE49-F238E27FC236}">
                <a16:creationId xmlns:a16="http://schemas.microsoft.com/office/drawing/2014/main" id="{84083BC6-AEF5-F304-3884-052E443F80F6}"/>
              </a:ext>
            </a:extLst>
          </p:cNvPr>
          <p:cNvSpPr/>
          <p:nvPr/>
        </p:nvSpPr>
        <p:spPr>
          <a:xfrm>
            <a:off x="9916330" y="1922075"/>
            <a:ext cx="1701243" cy="70110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Hygienia-tarvikkeet</a:t>
            </a:r>
          </a:p>
        </p:txBody>
      </p:sp>
      <p:sp>
        <p:nvSpPr>
          <p:cNvPr id="260" name="Ellipsi 259">
            <a:extLst>
              <a:ext uri="{FF2B5EF4-FFF2-40B4-BE49-F238E27FC236}">
                <a16:creationId xmlns:a16="http://schemas.microsoft.com/office/drawing/2014/main" id="{84D4ECBC-1F3F-84C8-596D-B77CEED067BB}"/>
              </a:ext>
            </a:extLst>
          </p:cNvPr>
          <p:cNvSpPr/>
          <p:nvPr/>
        </p:nvSpPr>
        <p:spPr>
          <a:xfrm>
            <a:off x="8713610" y="2804000"/>
            <a:ext cx="1358609" cy="694603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Puhtaus</a:t>
            </a:r>
          </a:p>
        </p:txBody>
      </p:sp>
      <p:cxnSp>
        <p:nvCxnSpPr>
          <p:cNvPr id="267" name="Suora yhdysviiva 266">
            <a:extLst>
              <a:ext uri="{FF2B5EF4-FFF2-40B4-BE49-F238E27FC236}">
                <a16:creationId xmlns:a16="http://schemas.microsoft.com/office/drawing/2014/main" id="{8307CA30-31CD-D08E-A065-768207C52543}"/>
              </a:ext>
            </a:extLst>
          </p:cNvPr>
          <p:cNvCxnSpPr>
            <a:cxnSpLocks/>
            <a:stCxn id="153" idx="3"/>
            <a:endCxn id="260" idx="7"/>
          </p:cNvCxnSpPr>
          <p:nvPr/>
        </p:nvCxnSpPr>
        <p:spPr>
          <a:xfrm flipH="1">
            <a:off x="9873255" y="2520506"/>
            <a:ext cx="292216" cy="385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uora yhdysviiva 295">
            <a:extLst>
              <a:ext uri="{FF2B5EF4-FFF2-40B4-BE49-F238E27FC236}">
                <a16:creationId xmlns:a16="http://schemas.microsoft.com/office/drawing/2014/main" id="{0A7841DE-0960-96E4-F406-16DADEBE11A1}"/>
              </a:ext>
            </a:extLst>
          </p:cNvPr>
          <p:cNvCxnSpPr>
            <a:cxnSpLocks/>
            <a:stCxn id="260" idx="2"/>
            <a:endCxn id="131" idx="6"/>
          </p:cNvCxnSpPr>
          <p:nvPr/>
        </p:nvCxnSpPr>
        <p:spPr>
          <a:xfrm flipH="1" flipV="1">
            <a:off x="8218893" y="2723554"/>
            <a:ext cx="494717" cy="4277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Ellipsi 303">
            <a:extLst>
              <a:ext uri="{FF2B5EF4-FFF2-40B4-BE49-F238E27FC236}">
                <a16:creationId xmlns:a16="http://schemas.microsoft.com/office/drawing/2014/main" id="{F2A7CCC2-E221-3576-1382-6EEFE646827D}"/>
              </a:ext>
            </a:extLst>
          </p:cNvPr>
          <p:cNvSpPr/>
          <p:nvPr/>
        </p:nvSpPr>
        <p:spPr>
          <a:xfrm>
            <a:off x="5998538" y="978043"/>
            <a:ext cx="1729664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Aamupala ja kahvi</a:t>
            </a:r>
          </a:p>
        </p:txBody>
      </p:sp>
      <p:cxnSp>
        <p:nvCxnSpPr>
          <p:cNvPr id="310" name="Suora yhdysviiva 309">
            <a:extLst>
              <a:ext uri="{FF2B5EF4-FFF2-40B4-BE49-F238E27FC236}">
                <a16:creationId xmlns:a16="http://schemas.microsoft.com/office/drawing/2014/main" id="{0963C392-BFB3-935E-1367-352A05339A7E}"/>
              </a:ext>
            </a:extLst>
          </p:cNvPr>
          <p:cNvCxnSpPr>
            <a:cxnSpLocks/>
            <a:stCxn id="26" idx="7"/>
            <a:endCxn id="58" idx="2"/>
          </p:cNvCxnSpPr>
          <p:nvPr/>
        </p:nvCxnSpPr>
        <p:spPr>
          <a:xfrm flipV="1">
            <a:off x="5581498" y="513832"/>
            <a:ext cx="134458" cy="3522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Ellipsi 322">
            <a:extLst>
              <a:ext uri="{FF2B5EF4-FFF2-40B4-BE49-F238E27FC236}">
                <a16:creationId xmlns:a16="http://schemas.microsoft.com/office/drawing/2014/main" id="{B227D0EE-45FB-4516-54AD-8E8B1661D7C1}"/>
              </a:ext>
            </a:extLst>
          </p:cNvPr>
          <p:cNvSpPr/>
          <p:nvPr/>
        </p:nvSpPr>
        <p:spPr>
          <a:xfrm>
            <a:off x="3837091" y="5702891"/>
            <a:ext cx="1651247" cy="914400"/>
          </a:xfrm>
          <a:prstGeom prst="ellipse">
            <a:avLst/>
          </a:prstGeom>
          <a:solidFill>
            <a:srgbClr val="D5BED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Asioiden hoito</a:t>
            </a:r>
          </a:p>
        </p:txBody>
      </p:sp>
      <p:cxnSp>
        <p:nvCxnSpPr>
          <p:cNvPr id="330" name="Suora yhdysviiva 329">
            <a:extLst>
              <a:ext uri="{FF2B5EF4-FFF2-40B4-BE49-F238E27FC236}">
                <a16:creationId xmlns:a16="http://schemas.microsoft.com/office/drawing/2014/main" id="{FFFEC1AB-9553-889D-02DE-1841DB5EB3FA}"/>
              </a:ext>
            </a:extLst>
          </p:cNvPr>
          <p:cNvCxnSpPr>
            <a:cxnSpLocks/>
            <a:stCxn id="27" idx="7"/>
            <a:endCxn id="24" idx="2"/>
          </p:cNvCxnSpPr>
          <p:nvPr/>
        </p:nvCxnSpPr>
        <p:spPr>
          <a:xfrm flipV="1">
            <a:off x="3798565" y="5114048"/>
            <a:ext cx="276449" cy="888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uora yhdysviiva 349">
            <a:extLst>
              <a:ext uri="{FF2B5EF4-FFF2-40B4-BE49-F238E27FC236}">
                <a16:creationId xmlns:a16="http://schemas.microsoft.com/office/drawing/2014/main" id="{B1ED50AE-152D-827D-B06D-7C28D4AC7B6D}"/>
              </a:ext>
            </a:extLst>
          </p:cNvPr>
          <p:cNvCxnSpPr>
            <a:cxnSpLocks/>
            <a:stCxn id="25" idx="5"/>
            <a:endCxn id="9" idx="0"/>
          </p:cNvCxnSpPr>
          <p:nvPr/>
        </p:nvCxnSpPr>
        <p:spPr>
          <a:xfrm>
            <a:off x="3996705" y="1602837"/>
            <a:ext cx="16731" cy="6178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uora yhdysviiva 401">
            <a:extLst>
              <a:ext uri="{FF2B5EF4-FFF2-40B4-BE49-F238E27FC236}">
                <a16:creationId xmlns:a16="http://schemas.microsoft.com/office/drawing/2014/main" id="{86132C67-6D8A-77CC-67FA-20FA1615922A}"/>
              </a:ext>
            </a:extLst>
          </p:cNvPr>
          <p:cNvCxnSpPr>
            <a:cxnSpLocks/>
            <a:stCxn id="24" idx="4"/>
            <a:endCxn id="323" idx="0"/>
          </p:cNvCxnSpPr>
          <p:nvPr/>
        </p:nvCxnSpPr>
        <p:spPr>
          <a:xfrm flipH="1">
            <a:off x="4662715" y="5454587"/>
            <a:ext cx="117095" cy="2483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Ellipsi 419">
            <a:extLst>
              <a:ext uri="{FF2B5EF4-FFF2-40B4-BE49-F238E27FC236}">
                <a16:creationId xmlns:a16="http://schemas.microsoft.com/office/drawing/2014/main" id="{3C958DC9-3147-CD53-34CD-7E2B306C9020}"/>
              </a:ext>
            </a:extLst>
          </p:cNvPr>
          <p:cNvSpPr/>
          <p:nvPr/>
        </p:nvSpPr>
        <p:spPr>
          <a:xfrm>
            <a:off x="7000020" y="3180920"/>
            <a:ext cx="1412977" cy="641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Pyykin-pesu</a:t>
            </a:r>
          </a:p>
        </p:txBody>
      </p:sp>
      <p:cxnSp>
        <p:nvCxnSpPr>
          <p:cNvPr id="422" name="Suora yhdysviiva 421">
            <a:extLst>
              <a:ext uri="{FF2B5EF4-FFF2-40B4-BE49-F238E27FC236}">
                <a16:creationId xmlns:a16="http://schemas.microsoft.com/office/drawing/2014/main" id="{E9A04010-556A-ABC1-8491-EA32087E6110}"/>
              </a:ext>
            </a:extLst>
          </p:cNvPr>
          <p:cNvCxnSpPr>
            <a:cxnSpLocks/>
            <a:stCxn id="7" idx="3"/>
            <a:endCxn id="420" idx="2"/>
          </p:cNvCxnSpPr>
          <p:nvPr/>
        </p:nvCxnSpPr>
        <p:spPr>
          <a:xfrm flipV="1">
            <a:off x="6489824" y="3501798"/>
            <a:ext cx="510196" cy="3208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uora yhdysviiva 425">
            <a:extLst>
              <a:ext uri="{FF2B5EF4-FFF2-40B4-BE49-F238E27FC236}">
                <a16:creationId xmlns:a16="http://schemas.microsoft.com/office/drawing/2014/main" id="{427BED21-028C-5B9B-950D-D3891C760864}"/>
              </a:ext>
            </a:extLst>
          </p:cNvPr>
          <p:cNvCxnSpPr>
            <a:cxnSpLocks/>
            <a:stCxn id="260" idx="2"/>
            <a:endCxn id="420" idx="7"/>
          </p:cNvCxnSpPr>
          <p:nvPr/>
        </p:nvCxnSpPr>
        <p:spPr>
          <a:xfrm flipH="1">
            <a:off x="8206071" y="3151302"/>
            <a:ext cx="507539" cy="12360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Ellipsi 428">
            <a:extLst>
              <a:ext uri="{FF2B5EF4-FFF2-40B4-BE49-F238E27FC236}">
                <a16:creationId xmlns:a16="http://schemas.microsoft.com/office/drawing/2014/main" id="{FD4541B8-01CD-E7FA-B317-D8A3A13A2EC9}"/>
              </a:ext>
            </a:extLst>
          </p:cNvPr>
          <p:cNvSpPr/>
          <p:nvPr/>
        </p:nvSpPr>
        <p:spPr>
          <a:xfrm>
            <a:off x="2225022" y="3891162"/>
            <a:ext cx="1587183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Terveys-neuvonta</a:t>
            </a:r>
          </a:p>
        </p:txBody>
      </p:sp>
      <p:cxnSp>
        <p:nvCxnSpPr>
          <p:cNvPr id="431" name="Suora yhdysviiva 430">
            <a:extLst>
              <a:ext uri="{FF2B5EF4-FFF2-40B4-BE49-F238E27FC236}">
                <a16:creationId xmlns:a16="http://schemas.microsoft.com/office/drawing/2014/main" id="{34FDFC89-DEF2-253E-EF9D-8A72D544B9EF}"/>
              </a:ext>
            </a:extLst>
          </p:cNvPr>
          <p:cNvCxnSpPr>
            <a:cxnSpLocks/>
            <a:stCxn id="429" idx="7"/>
            <a:endCxn id="7" idx="1"/>
          </p:cNvCxnSpPr>
          <p:nvPr/>
        </p:nvCxnSpPr>
        <p:spPr>
          <a:xfrm flipV="1">
            <a:off x="3579767" y="3822677"/>
            <a:ext cx="825919" cy="2023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Ellipsi 437">
            <a:extLst>
              <a:ext uri="{FF2B5EF4-FFF2-40B4-BE49-F238E27FC236}">
                <a16:creationId xmlns:a16="http://schemas.microsoft.com/office/drawing/2014/main" id="{D49A12C2-7B10-546D-981D-1C81574BED8D}"/>
              </a:ext>
            </a:extLst>
          </p:cNvPr>
          <p:cNvSpPr/>
          <p:nvPr/>
        </p:nvSpPr>
        <p:spPr>
          <a:xfrm>
            <a:off x="177555" y="4410561"/>
            <a:ext cx="1681576" cy="82403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Mittaukset</a:t>
            </a:r>
          </a:p>
        </p:txBody>
      </p:sp>
      <p:cxnSp>
        <p:nvCxnSpPr>
          <p:cNvPr id="440" name="Suora yhdysviiva 439">
            <a:extLst>
              <a:ext uri="{FF2B5EF4-FFF2-40B4-BE49-F238E27FC236}">
                <a16:creationId xmlns:a16="http://schemas.microsoft.com/office/drawing/2014/main" id="{C3714381-CF18-5AAB-8B23-51753ACCB075}"/>
              </a:ext>
            </a:extLst>
          </p:cNvPr>
          <p:cNvCxnSpPr>
            <a:cxnSpLocks/>
            <a:stCxn id="429" idx="3"/>
            <a:endCxn id="438" idx="6"/>
          </p:cNvCxnSpPr>
          <p:nvPr/>
        </p:nvCxnSpPr>
        <p:spPr>
          <a:xfrm flipH="1">
            <a:off x="1859131" y="4671651"/>
            <a:ext cx="598329" cy="1509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Ellipsi 444">
            <a:extLst>
              <a:ext uri="{FF2B5EF4-FFF2-40B4-BE49-F238E27FC236}">
                <a16:creationId xmlns:a16="http://schemas.microsoft.com/office/drawing/2014/main" id="{653590CE-6C4C-D775-E6EE-E516EA7F7424}"/>
              </a:ext>
            </a:extLst>
          </p:cNvPr>
          <p:cNvSpPr/>
          <p:nvPr/>
        </p:nvSpPr>
        <p:spPr>
          <a:xfrm>
            <a:off x="180858" y="5385018"/>
            <a:ext cx="1967975" cy="47504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Pistovälineet</a:t>
            </a:r>
          </a:p>
        </p:txBody>
      </p:sp>
      <p:cxnSp>
        <p:nvCxnSpPr>
          <p:cNvPr id="449" name="Suora yhdysviiva 448">
            <a:extLst>
              <a:ext uri="{FF2B5EF4-FFF2-40B4-BE49-F238E27FC236}">
                <a16:creationId xmlns:a16="http://schemas.microsoft.com/office/drawing/2014/main" id="{A412D038-4522-11C3-1673-D52B682924C8}"/>
              </a:ext>
            </a:extLst>
          </p:cNvPr>
          <p:cNvCxnSpPr>
            <a:cxnSpLocks/>
            <a:stCxn id="429" idx="3"/>
            <a:endCxn id="445" idx="7"/>
          </p:cNvCxnSpPr>
          <p:nvPr/>
        </p:nvCxnSpPr>
        <p:spPr>
          <a:xfrm flipH="1">
            <a:off x="1860630" y="4671651"/>
            <a:ext cx="596830" cy="7829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uora yhdysviiva 498">
            <a:extLst>
              <a:ext uri="{FF2B5EF4-FFF2-40B4-BE49-F238E27FC236}">
                <a16:creationId xmlns:a16="http://schemas.microsoft.com/office/drawing/2014/main" id="{B69FD978-52B2-65A4-295D-D920A93F6284}"/>
              </a:ext>
            </a:extLst>
          </p:cNvPr>
          <p:cNvCxnSpPr>
            <a:cxnSpLocks/>
            <a:stCxn id="18" idx="6"/>
            <a:endCxn id="9" idx="3"/>
          </p:cNvCxnSpPr>
          <p:nvPr/>
        </p:nvCxnSpPr>
        <p:spPr>
          <a:xfrm>
            <a:off x="2789573" y="2744872"/>
            <a:ext cx="596117" cy="2563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Ellipsi 504">
            <a:extLst>
              <a:ext uri="{FF2B5EF4-FFF2-40B4-BE49-F238E27FC236}">
                <a16:creationId xmlns:a16="http://schemas.microsoft.com/office/drawing/2014/main" id="{858BF7C2-A24F-C5EB-CB48-5538739C327E}"/>
              </a:ext>
            </a:extLst>
          </p:cNvPr>
          <p:cNvSpPr/>
          <p:nvPr/>
        </p:nvSpPr>
        <p:spPr>
          <a:xfrm>
            <a:off x="5570714" y="5783407"/>
            <a:ext cx="1544713" cy="740821"/>
          </a:xfrm>
          <a:prstGeom prst="ellipse">
            <a:avLst/>
          </a:prstGeom>
          <a:solidFill>
            <a:srgbClr val="D5BED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Hyvin-          vointi</a:t>
            </a:r>
          </a:p>
        </p:txBody>
      </p:sp>
      <p:cxnSp>
        <p:nvCxnSpPr>
          <p:cNvPr id="509" name="Suora yhdysviiva 508">
            <a:extLst>
              <a:ext uri="{FF2B5EF4-FFF2-40B4-BE49-F238E27FC236}">
                <a16:creationId xmlns:a16="http://schemas.microsoft.com/office/drawing/2014/main" id="{C22B4496-CC66-7D94-B414-253F74B29080}"/>
              </a:ext>
            </a:extLst>
          </p:cNvPr>
          <p:cNvCxnSpPr>
            <a:cxnSpLocks/>
            <a:stCxn id="15" idx="4"/>
            <a:endCxn id="505" idx="7"/>
          </p:cNvCxnSpPr>
          <p:nvPr/>
        </p:nvCxnSpPr>
        <p:spPr>
          <a:xfrm flipH="1">
            <a:off x="6889209" y="5492961"/>
            <a:ext cx="73342" cy="3989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i 34">
            <a:extLst>
              <a:ext uri="{FF2B5EF4-FFF2-40B4-BE49-F238E27FC236}">
                <a16:creationId xmlns:a16="http://schemas.microsoft.com/office/drawing/2014/main" id="{5E61A5D2-1EA1-FEFF-492C-7CC8D418F428}"/>
              </a:ext>
            </a:extLst>
          </p:cNvPr>
          <p:cNvSpPr/>
          <p:nvPr/>
        </p:nvSpPr>
        <p:spPr>
          <a:xfrm>
            <a:off x="8172813" y="3654184"/>
            <a:ext cx="1814746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Tuki toipumisessa</a:t>
            </a:r>
          </a:p>
        </p:txBody>
      </p: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E4E33EBA-BAE1-742F-5F3F-EE7987CB74C5}"/>
              </a:ext>
            </a:extLst>
          </p:cNvPr>
          <p:cNvCxnSpPr>
            <a:cxnSpLocks/>
            <a:stCxn id="35" idx="2"/>
            <a:endCxn id="7" idx="3"/>
          </p:cNvCxnSpPr>
          <p:nvPr/>
        </p:nvCxnSpPr>
        <p:spPr>
          <a:xfrm flipH="1" flipV="1">
            <a:off x="6489824" y="3822677"/>
            <a:ext cx="1682989" cy="2887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Ellipsi 450">
            <a:extLst>
              <a:ext uri="{FF2B5EF4-FFF2-40B4-BE49-F238E27FC236}">
                <a16:creationId xmlns:a16="http://schemas.microsoft.com/office/drawing/2014/main" id="{FF46B924-065D-E8EB-969D-E0FB4CD855C3}"/>
              </a:ext>
            </a:extLst>
          </p:cNvPr>
          <p:cNvSpPr/>
          <p:nvPr/>
        </p:nvSpPr>
        <p:spPr>
          <a:xfrm>
            <a:off x="2160406" y="6040826"/>
            <a:ext cx="250217" cy="288039"/>
          </a:xfrm>
          <a:prstGeom prst="ellipse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2" name="Ellipsi 451">
            <a:extLst>
              <a:ext uri="{FF2B5EF4-FFF2-40B4-BE49-F238E27FC236}">
                <a16:creationId xmlns:a16="http://schemas.microsoft.com/office/drawing/2014/main" id="{0307EE20-0E29-7A8B-7114-0BB142731DE6}"/>
              </a:ext>
            </a:extLst>
          </p:cNvPr>
          <p:cNvSpPr/>
          <p:nvPr/>
        </p:nvSpPr>
        <p:spPr>
          <a:xfrm>
            <a:off x="243582" y="6408856"/>
            <a:ext cx="264016" cy="288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3" name="Ellipsi 452">
            <a:extLst>
              <a:ext uri="{FF2B5EF4-FFF2-40B4-BE49-F238E27FC236}">
                <a16:creationId xmlns:a16="http://schemas.microsoft.com/office/drawing/2014/main" id="{98407A40-DCC7-3B52-07C8-C60B7E9ED4AF}"/>
              </a:ext>
            </a:extLst>
          </p:cNvPr>
          <p:cNvSpPr/>
          <p:nvPr/>
        </p:nvSpPr>
        <p:spPr>
          <a:xfrm>
            <a:off x="1856395" y="6411876"/>
            <a:ext cx="250218" cy="28803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4" name="Ellipsi 453">
            <a:extLst>
              <a:ext uri="{FF2B5EF4-FFF2-40B4-BE49-F238E27FC236}">
                <a16:creationId xmlns:a16="http://schemas.microsoft.com/office/drawing/2014/main" id="{D2978446-DE1A-4CFB-6F70-F89548CF6B18}"/>
              </a:ext>
            </a:extLst>
          </p:cNvPr>
          <p:cNvSpPr/>
          <p:nvPr/>
        </p:nvSpPr>
        <p:spPr>
          <a:xfrm>
            <a:off x="473502" y="6040826"/>
            <a:ext cx="250218" cy="2880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7" name="Tekstiruutu 456">
            <a:extLst>
              <a:ext uri="{FF2B5EF4-FFF2-40B4-BE49-F238E27FC236}">
                <a16:creationId xmlns:a16="http://schemas.microsoft.com/office/drawing/2014/main" id="{CCA970F7-F56A-1A91-C309-40E2F8413F51}"/>
              </a:ext>
            </a:extLst>
          </p:cNvPr>
          <p:cNvSpPr txBox="1"/>
          <p:nvPr/>
        </p:nvSpPr>
        <p:spPr>
          <a:xfrm>
            <a:off x="2446578" y="6075260"/>
            <a:ext cx="8215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Vaikutukset</a:t>
            </a:r>
          </a:p>
        </p:txBody>
      </p:sp>
      <p:sp>
        <p:nvSpPr>
          <p:cNvPr id="458" name="Tekstiruutu 457">
            <a:extLst>
              <a:ext uri="{FF2B5EF4-FFF2-40B4-BE49-F238E27FC236}">
                <a16:creationId xmlns:a16="http://schemas.microsoft.com/office/drawing/2014/main" id="{18F4B1C4-DDFF-F172-1EE5-A9DC8457F732}"/>
              </a:ext>
            </a:extLst>
          </p:cNvPr>
          <p:cNvSpPr txBox="1"/>
          <p:nvPr/>
        </p:nvSpPr>
        <p:spPr>
          <a:xfrm>
            <a:off x="484111" y="6422509"/>
            <a:ext cx="13614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Konkreettiset asiat</a:t>
            </a:r>
          </a:p>
        </p:txBody>
      </p:sp>
      <p:sp>
        <p:nvSpPr>
          <p:cNvPr id="459" name="Tekstiruutu 458">
            <a:extLst>
              <a:ext uri="{FF2B5EF4-FFF2-40B4-BE49-F238E27FC236}">
                <a16:creationId xmlns:a16="http://schemas.microsoft.com/office/drawing/2014/main" id="{C8892191-BE8D-9081-E7B6-6CBCD2F940A3}"/>
              </a:ext>
            </a:extLst>
          </p:cNvPr>
          <p:cNvSpPr txBox="1"/>
          <p:nvPr/>
        </p:nvSpPr>
        <p:spPr>
          <a:xfrm>
            <a:off x="2086107" y="6408213"/>
            <a:ext cx="15003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Kokemukset ja hyödyt</a:t>
            </a:r>
          </a:p>
        </p:txBody>
      </p:sp>
      <p:sp>
        <p:nvSpPr>
          <p:cNvPr id="460" name="Tekstiruutu 459">
            <a:extLst>
              <a:ext uri="{FF2B5EF4-FFF2-40B4-BE49-F238E27FC236}">
                <a16:creationId xmlns:a16="http://schemas.microsoft.com/office/drawing/2014/main" id="{8D4909E4-C567-C1DF-E7BD-E1F16D7896A1}"/>
              </a:ext>
            </a:extLst>
          </p:cNvPr>
          <p:cNvSpPr txBox="1"/>
          <p:nvPr/>
        </p:nvSpPr>
        <p:spPr>
          <a:xfrm>
            <a:off x="735134" y="6075260"/>
            <a:ext cx="1324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Päiväkeskuspalvelut</a:t>
            </a:r>
          </a:p>
        </p:txBody>
      </p:sp>
    </p:spTree>
    <p:extLst>
      <p:ext uri="{BB962C8B-B14F-4D97-AF65-F5344CB8AC3E}">
        <p14:creationId xmlns:p14="http://schemas.microsoft.com/office/powerpoint/2010/main" val="2096063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8" grpId="0" animBg="1"/>
      <p:bldP spid="131" grpId="0" animBg="1"/>
      <p:bldP spid="153" grpId="0" animBg="1"/>
      <p:bldP spid="260" grpId="0" animBg="1"/>
      <p:bldP spid="304" grpId="0" animBg="1"/>
      <p:bldP spid="323" grpId="0" animBg="1"/>
      <p:bldP spid="420" grpId="0" animBg="1"/>
      <p:bldP spid="429" grpId="0" animBg="1"/>
      <p:bldP spid="438" grpId="0" animBg="1"/>
      <p:bldP spid="445" grpId="0" animBg="1"/>
      <p:bldP spid="505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1407415"/>
            <a:ext cx="9756250" cy="971525"/>
          </a:xfrm>
        </p:spPr>
        <p:txBody>
          <a:bodyPr/>
          <a:lstStyle/>
          <a:p>
            <a:r>
              <a:rPr lang="fi-FI" dirty="0"/>
              <a:t>Jalkautuvat palvelut, vierailijat</a:t>
            </a:r>
            <a:endParaRPr lang="fi-FI" sz="5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4579B-88CB-660B-9F0B-5A8B395F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750380"/>
            <a:ext cx="11036410" cy="4181186"/>
          </a:xfrm>
        </p:spPr>
        <p:txBody>
          <a:bodyPr/>
          <a:lstStyle/>
          <a:p>
            <a:r>
              <a:rPr lang="fi-FI" sz="2800" dirty="0"/>
              <a:t>Suun terveydenhuolto</a:t>
            </a:r>
          </a:p>
          <a:p>
            <a:r>
              <a:rPr lang="fi-FI" sz="2800" dirty="0"/>
              <a:t>Sairaalapappi joka maanantai</a:t>
            </a:r>
          </a:p>
          <a:p>
            <a:r>
              <a:rPr lang="fi-FI" sz="2800" dirty="0"/>
              <a:t>Ensi- ja turvakoti, korva-akupunktio</a:t>
            </a:r>
          </a:p>
          <a:p>
            <a:r>
              <a:rPr lang="fi-FI" sz="2800" dirty="0"/>
              <a:t>Asumisneuvonta</a:t>
            </a:r>
          </a:p>
          <a:p>
            <a:r>
              <a:rPr lang="fi-FI" sz="2800" dirty="0"/>
              <a:t>Kokemusasiantuntijat</a:t>
            </a:r>
          </a:p>
          <a:p>
            <a:r>
              <a:rPr lang="fi-FI" sz="2800" dirty="0"/>
              <a:t>Seurakunta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90155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Palvelun jatkokehittäminen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4579B-88CB-660B-9F0B-5A8B395F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828802"/>
            <a:ext cx="11036410" cy="4942968"/>
          </a:xfrm>
        </p:spPr>
        <p:txBody>
          <a:bodyPr/>
          <a:lstStyle/>
          <a:p>
            <a:r>
              <a:rPr lang="fi-FI" sz="2800" dirty="0"/>
              <a:t>Päiväkeskuksen aukiolo joka arkipäivä</a:t>
            </a:r>
          </a:p>
          <a:p>
            <a:endParaRPr lang="fi-FI" sz="2800" dirty="0"/>
          </a:p>
          <a:p>
            <a:r>
              <a:rPr lang="fi-FI" sz="2800" dirty="0"/>
              <a:t>Mahdollinen toiminnallinen sisältö, päivätoiminta</a:t>
            </a:r>
          </a:p>
          <a:p>
            <a:endParaRPr lang="fi-FI" sz="2800" dirty="0"/>
          </a:p>
          <a:p>
            <a:r>
              <a:rPr lang="fi-FI" sz="2800" dirty="0"/>
              <a:t>Oppilaitosyhteistyö, </a:t>
            </a:r>
            <a:r>
              <a:rPr lang="fi-FI" sz="2800" dirty="0" err="1"/>
              <a:t>Kpedu</a:t>
            </a:r>
            <a:r>
              <a:rPr lang="fi-FI" sz="2800" dirty="0"/>
              <a:t> lähihoitajaopiskelijat</a:t>
            </a:r>
          </a:p>
          <a:p>
            <a:endParaRPr lang="fi-FI" sz="2800" dirty="0"/>
          </a:p>
          <a:p>
            <a:r>
              <a:rPr lang="fi-FI" sz="2800" dirty="0"/>
              <a:t>Aikuissosiaalityö yhteistyö, mm. vaatejakelu </a:t>
            </a:r>
          </a:p>
          <a:p>
            <a:endParaRPr lang="fi-FI" sz="2800" dirty="0"/>
          </a:p>
          <a:p>
            <a:r>
              <a:rPr lang="fi-FI" sz="2800" dirty="0"/>
              <a:t>Yhteistyö osastohoidon kanssa (vierotushoito)</a:t>
            </a:r>
          </a:p>
          <a:p>
            <a:endParaRPr lang="fi-FI" sz="2800" dirty="0"/>
          </a:p>
          <a:p>
            <a:r>
              <a:rPr lang="fi-FI" sz="2800" dirty="0"/>
              <a:t>Vertaisohjaajatoiminnan kehittäminen </a:t>
            </a:r>
          </a:p>
          <a:p>
            <a:pPr marL="0" indent="0" algn="l">
              <a:buNone/>
            </a:pPr>
            <a:endParaRPr lang="fi-FI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50621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B0844-81A8-0FF7-BDEE-E31C7EE2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79" y="523242"/>
            <a:ext cx="6075681" cy="802640"/>
          </a:xfrm>
        </p:spPr>
        <p:txBody>
          <a:bodyPr/>
          <a:lstStyle/>
          <a:p>
            <a:r>
              <a:rPr lang="fi-FI" sz="2400" dirty="0">
                <a:latin typeface="Aptos Narrow" panose="020B0004020202020204" pitchFamily="34" charset="0"/>
              </a:rPr>
              <a:t>”Aivan huippua aamulla kh-lääkkeen jälkeen tulla aamupalalle ja kahville</a:t>
            </a:r>
            <a:r>
              <a:rPr lang="fi-FI" sz="2400" dirty="0">
                <a:latin typeface="Bell MT" panose="02020503060305020303" pitchFamily="18" charset="0"/>
              </a:rPr>
              <a:t>”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5F830CCD-34A3-B919-83FD-AA17F545EE88}"/>
              </a:ext>
            </a:extLst>
          </p:cNvPr>
          <p:cNvSpPr txBox="1">
            <a:spLocks/>
          </p:cNvSpPr>
          <p:nvPr/>
        </p:nvSpPr>
        <p:spPr>
          <a:xfrm>
            <a:off x="121917" y="2330450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>
                <a:latin typeface="Castellar" panose="020A0402060406010301" pitchFamily="18" charset="0"/>
              </a:rPr>
              <a:t>”</a:t>
            </a:r>
            <a:r>
              <a:rPr lang="fi-FI" sz="1800" dirty="0">
                <a:latin typeface="Castellar" panose="020A0402060406010301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Vakiintunut kävijäpiiri, niin mukavahan täällä on käydä</a:t>
            </a:r>
            <a:r>
              <a:rPr lang="fi-FI" sz="1800" dirty="0">
                <a:latin typeface="Castellar" panose="020A0402060406010301" pitchFamily="18" charset="0"/>
              </a:rPr>
              <a:t>”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52550B4-E6C3-81BF-097E-15A0641ED324}"/>
              </a:ext>
            </a:extLst>
          </p:cNvPr>
          <p:cNvSpPr txBox="1">
            <a:spLocks/>
          </p:cNvSpPr>
          <p:nvPr/>
        </p:nvSpPr>
        <p:spPr>
          <a:xfrm>
            <a:off x="304798" y="5169533"/>
            <a:ext cx="6349999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/>
              <a:t>”Mukava ja rento ilmapiiri, voi tulla aina omana itsenään”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7E159A4-3F17-4861-10C5-DEEEC483627D}"/>
              </a:ext>
            </a:extLst>
          </p:cNvPr>
          <p:cNvSpPr txBox="1">
            <a:spLocks/>
          </p:cNvSpPr>
          <p:nvPr/>
        </p:nvSpPr>
        <p:spPr>
          <a:xfrm>
            <a:off x="680716" y="3534410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”Parasta </a:t>
            </a:r>
            <a:r>
              <a:rPr lang="fi-FI" sz="2000" dirty="0" err="1"/>
              <a:t>olis</a:t>
            </a:r>
            <a:r>
              <a:rPr lang="fi-FI" sz="2000" dirty="0"/>
              <a:t> et </a:t>
            </a:r>
            <a:r>
              <a:rPr lang="fi-FI" sz="2000" dirty="0" err="1"/>
              <a:t>tää</a:t>
            </a:r>
            <a:r>
              <a:rPr lang="fi-FI" sz="2000" dirty="0"/>
              <a:t> </a:t>
            </a:r>
            <a:r>
              <a:rPr lang="fi-FI" sz="2000" dirty="0" err="1"/>
              <a:t>olis</a:t>
            </a:r>
            <a:r>
              <a:rPr lang="fi-FI" sz="2000" dirty="0"/>
              <a:t> 5 pvä viikossa auki”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334C987-7F15-4885-5206-715ADA93CFDD}"/>
              </a:ext>
            </a:extLst>
          </p:cNvPr>
          <p:cNvSpPr txBox="1">
            <a:spLocks/>
          </p:cNvSpPr>
          <p:nvPr/>
        </p:nvSpPr>
        <p:spPr>
          <a:xfrm>
            <a:off x="4795517" y="4289423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”Kyllähän tämä on turvallinen paikka. Ma aamuisin pappi kyläilee, tuo omaa rauhaa”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6F68DF3-06D9-DAA3-2D2A-4A6A4F51C6AD}"/>
              </a:ext>
            </a:extLst>
          </p:cNvPr>
          <p:cNvSpPr txBox="1">
            <a:spLocks/>
          </p:cNvSpPr>
          <p:nvPr/>
        </p:nvSpPr>
        <p:spPr>
          <a:xfrm>
            <a:off x="4023359" y="1651001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”Ruokailurytmi parantunut ja saanut paljon vertaistukea ja neuvontaa terveysasioissa”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E30F9BF2-A33C-2114-3E3A-F56817A2B6F1}"/>
              </a:ext>
            </a:extLst>
          </p:cNvPr>
          <p:cNvSpPr txBox="1">
            <a:spLocks/>
          </p:cNvSpPr>
          <p:nvPr/>
        </p:nvSpPr>
        <p:spPr>
          <a:xfrm>
            <a:off x="4876798" y="3094355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</a:t>
            </a:r>
            <a:r>
              <a:rPr lang="fi-FI" sz="2000" dirty="0">
                <a:latin typeface="Bradley Hand ITC" panose="03070402050302030203" pitchFamily="66" charset="0"/>
              </a:rPr>
              <a:t>Parhaimpia puolia on mukavat työntekijät joiden kanssa on mukava jutella”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CCD28EC-57E0-844A-4700-055C292ED75B}"/>
              </a:ext>
            </a:extLst>
          </p:cNvPr>
          <p:cNvSpPr txBox="1">
            <a:spLocks/>
          </p:cNvSpPr>
          <p:nvPr/>
        </p:nvSpPr>
        <p:spPr>
          <a:xfrm>
            <a:off x="5293357" y="5933438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>
                <a:latin typeface="Aharoni" panose="020F0502020204030204" pitchFamily="2" charset="-79"/>
                <a:cs typeface="Aharoni" panose="020F0502020204030204" pitchFamily="2" charset="-79"/>
              </a:rPr>
              <a:t>”Iso tuki raitistumisen tiellä”</a:t>
            </a:r>
          </a:p>
        </p:txBody>
      </p:sp>
    </p:spTree>
    <p:extLst>
      <p:ext uri="{BB962C8B-B14F-4D97-AF65-F5344CB8AC3E}">
        <p14:creationId xmlns:p14="http://schemas.microsoft.com/office/powerpoint/2010/main" val="79332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82AAA-8135-9BD5-B751-7FD3FCD6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FD42D0-1EE5-914A-498F-B00BBF187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dirty="0"/>
              <a:t>Voimmeko olla yhteydessä? </a:t>
            </a:r>
          </a:p>
          <a:p>
            <a:pPr>
              <a:lnSpc>
                <a:spcPct val="90000"/>
              </a:lnSpc>
            </a:pPr>
            <a:r>
              <a:rPr lang="fi-FI" dirty="0"/>
              <a:t>Hyvin voimme.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084AEB-CB03-6418-12A4-72BB9BF8A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Hanna Pylväinen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50EABE-5855-451F-792E-0AC5BFE99A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Hanketyöntekijä, Soite </a:t>
            </a:r>
          </a:p>
          <a:p>
            <a:r>
              <a:rPr lang="fi-FI" dirty="0"/>
              <a:t>040 804 2875</a:t>
            </a:r>
          </a:p>
          <a:p>
            <a:r>
              <a:rPr lang="fi-FI" dirty="0"/>
              <a:t>hanna.pylvainen@soite.fi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91F04C04-EA96-681D-4140-883BF67479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b="40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4301319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752</TotalTime>
  <Words>306</Words>
  <Application>Microsoft Office PowerPoint</Application>
  <PresentationFormat>Laajakuva</PresentationFormat>
  <Paragraphs>91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6" baseType="lpstr">
      <vt:lpstr>Aharoni</vt:lpstr>
      <vt:lpstr>Aptos Narrow</vt:lpstr>
      <vt:lpstr>Arial</vt:lpstr>
      <vt:lpstr>Bell MT</vt:lpstr>
      <vt:lpstr>Bradley Hand ITC</vt:lpstr>
      <vt:lpstr>Calibri</vt:lpstr>
      <vt:lpstr>Castellar</vt:lpstr>
      <vt:lpstr>wf_segoe-ui_normal</vt:lpstr>
      <vt:lpstr>Soite</vt:lpstr>
      <vt:lpstr>Päiväkeskus-toiminnan malli</vt:lpstr>
      <vt:lpstr>Kävijämäärät, Päiväkeskus avattu 8.4.24</vt:lpstr>
      <vt:lpstr>Kävijöiden kokemukset; kyselyt ja keskustelut </vt:lpstr>
      <vt:lpstr>Jalkautuvat palvelut, vierailijat</vt:lpstr>
      <vt:lpstr>Palvelun jatkokehittäminen</vt:lpstr>
      <vt:lpstr>”Aivan huippua aamulla kh-lääkkeen jälkeen tulla aamupalalle ja kahville”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Pylväinen Hanna</cp:lastModifiedBy>
  <cp:revision>26</cp:revision>
  <dcterms:created xsi:type="dcterms:W3CDTF">2023-02-15T08:44:56Z</dcterms:created>
  <dcterms:modified xsi:type="dcterms:W3CDTF">2024-10-30T10:41:16Z</dcterms:modified>
</cp:coreProperties>
</file>