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7" r:id="rId5"/>
    <p:sldId id="273" r:id="rId6"/>
    <p:sldId id="274" r:id="rId7"/>
    <p:sldId id="275" r:id="rId8"/>
    <p:sldId id="276" r:id="rId9"/>
    <p:sldId id="278" r:id="rId10"/>
    <p:sldId id="272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47909-A8A2-4D7E-7685-9C0112BA31C1}" v="711" dt="2024-05-15T07:36:13.687"/>
    <p1510:client id="{DC4762B9-1D2F-4565-BFEC-02F592BB0482}" v="1" dt="2024-05-15T10:59:13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96BAC0-C843-B81F-8516-D058B4EB4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AB2170-FA1D-25B2-AD05-948AFB852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F3270E-4DAF-148D-2D58-2E91063D6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2C320F-5D2D-0494-4F5A-0274E4E8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D92B11-B131-BD29-6ED9-8FD009377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751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DADA78-5A72-D986-B8D5-BE1C6B526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391B045-75FA-5D52-6A4C-8B6874ED7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63DD0B-8E7B-2BDD-4DB3-83964591F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A2254E9-9708-F4A6-3D8D-284DE496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9BC9105-E7AB-69AA-F2B8-5EE5A587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913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B02A040-1145-18A7-6356-CA93A315A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3751EB1-5B9D-9471-9E78-870044D99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2B46C49-50EB-4BE9-2B76-24E27EB0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9862C3A-1624-E128-BEEF-FC72D5BE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F167C6C-2788-072D-0FBE-E70553897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6059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E958D047-FEAA-43F9-8221-2A79C5745C48}"/>
              </a:ext>
            </a:extLst>
          </p:cNvPr>
          <p:cNvSpPr/>
          <p:nvPr userDrawn="1"/>
        </p:nvSpPr>
        <p:spPr>
          <a:xfrm>
            <a:off x="5095735" y="2368065"/>
            <a:ext cx="2357164" cy="23571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04C8D3A-2466-4E8A-921A-B9A1607851EB}"/>
              </a:ext>
            </a:extLst>
          </p:cNvPr>
          <p:cNvGrpSpPr/>
          <p:nvPr userDrawn="1"/>
        </p:nvGrpSpPr>
        <p:grpSpPr>
          <a:xfrm>
            <a:off x="833469" y="6464034"/>
            <a:ext cx="10520331" cy="412039"/>
            <a:chOff x="833469" y="6464034"/>
            <a:chExt cx="10520331" cy="412038"/>
          </a:xfrm>
        </p:grpSpPr>
        <p:pic>
          <p:nvPicPr>
            <p:cNvPr id="18" name="Picture 17" descr="Text&#10;&#10;Description automatically generated">
              <a:extLst>
                <a:ext uri="{FF2B5EF4-FFF2-40B4-BE49-F238E27FC236}">
                  <a16:creationId xmlns:a16="http://schemas.microsoft.com/office/drawing/2014/main" id="{1C0110C6-D7BB-4306-91A1-A31C29502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0580" y="6504173"/>
              <a:ext cx="1239663" cy="371899"/>
            </a:xfrm>
            <a:prstGeom prst="rect">
              <a:avLst/>
            </a:prstGeom>
          </p:spPr>
        </p:pic>
        <p:pic>
          <p:nvPicPr>
            <p:cNvPr id="19" name="Picture 18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E02E2184-DC92-49C6-8DBF-62C5A4E56D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80" y="6509824"/>
              <a:ext cx="1270889" cy="334444"/>
            </a:xfrm>
            <a:prstGeom prst="rect">
              <a:avLst/>
            </a:prstGeom>
          </p:spPr>
        </p:pic>
        <p:pic>
          <p:nvPicPr>
            <p:cNvPr id="20" name="Picture 19" descr="Graphical user interface, text&#10;&#10;Description automatically generated">
              <a:extLst>
                <a:ext uri="{FF2B5EF4-FFF2-40B4-BE49-F238E27FC236}">
                  <a16:creationId xmlns:a16="http://schemas.microsoft.com/office/drawing/2014/main" id="{D7A1B504-01DE-47CC-B420-BE82542D38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2438" y="6464034"/>
              <a:ext cx="891362" cy="372283"/>
            </a:xfrm>
            <a:prstGeom prst="rect">
              <a:avLst/>
            </a:prstGeom>
          </p:spPr>
        </p:pic>
        <p:pic>
          <p:nvPicPr>
            <p:cNvPr id="21" name="Kuva 2" descr="Terveyden ja hyvinvoinnin laitos THL">
              <a:extLst>
                <a:ext uri="{FF2B5EF4-FFF2-40B4-BE49-F238E27FC236}">
                  <a16:creationId xmlns:a16="http://schemas.microsoft.com/office/drawing/2014/main" id="{C5961642-92C2-47F4-BDBB-88DC3C234D0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/>
            <a:srcRect b="9185"/>
            <a:stretch/>
          </p:blipFill>
          <p:spPr>
            <a:xfrm>
              <a:off x="833469" y="6501872"/>
              <a:ext cx="753632" cy="334445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2F16736E-752D-4922-855A-39CA1A768E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8" y="360000"/>
            <a:ext cx="9694663" cy="1008000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Lisää</a:t>
            </a:r>
            <a:r>
              <a:rPr lang="en-GB"/>
              <a:t> </a:t>
            </a:r>
            <a:r>
              <a:rPr lang="en-GB" err="1"/>
              <a:t>otsikko</a:t>
            </a:r>
            <a:r>
              <a:rPr lang="en-GB"/>
              <a:t> </a:t>
            </a:r>
            <a:r>
              <a:rPr lang="en-GB" err="1"/>
              <a:t>napsauttamalla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15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152B94-FA8B-9572-75A9-46998B79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9331AF-6B53-42CF-CE60-B4CA0F566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407280B-C401-5CC5-6821-8242B133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4DE256-26C7-3902-28BF-625972A9A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A31F18F-BAC9-3FD2-B25F-5BBD3C6C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792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6AD84C-C63A-FDC2-9E93-0F9D48A9D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A5217EC-A251-AADF-800D-DC937EC27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3B804B-53FC-7815-84D5-CC2C77EC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DD1A8E1-E7B5-4B1E-B600-28CA939D2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342A4E0-1A3A-31E3-CDF2-C32C53EA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11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AB8CF8-E967-4C2F-4E20-8BBB43EE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E620A1-E6D9-921E-8564-FB3A0C783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FAECFD7-8446-31FC-DEFE-77161E533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16BD96E-B236-29C3-182C-01DED692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EBCC728-4C4B-F4D1-16BC-03AF18ED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AE14C5-F796-4D16-F074-9C1E07F8D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319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B4D1A8-9829-D25E-51E6-E286A3C3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435D6F2-3A0E-F9B5-164C-2AE222D51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273B5F1-ABEB-07CE-534E-CB7A83C11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E5CB8A4-1C8A-F6D9-7E43-10187C9145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FC7EEB9-B900-3241-3E7B-301D5C8D6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0E2362E-936A-25A6-1ED8-20713C333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2306431-1F19-BAF9-07C7-AB3A4DE56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69CCADB-7A1D-96E8-73BB-F4D3EC72A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90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1F609C-5353-CF3C-159B-5CABEAC86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A7EDBB5-5761-8DCC-4081-E38A0FA66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86FB67E-F4D5-80D2-2F46-62916087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C853A11-E6C5-A644-07B0-D705F7D8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553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566D4AA-3F2A-509C-F1D9-F9F514BCD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1422A9A-E82C-8F1F-F815-50741CB11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94CD63D-0BCC-E3F3-0871-3139A620F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42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BBBE40-9AEC-552F-E7CD-C52FE4A2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4EDB83-9DB1-D242-2EED-865058FB8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8F90009-CB8F-9399-C6E3-83DFA954F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562406-C782-2738-805E-320BBFC7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C72EF9A-CF8D-5805-53E3-C057B0F9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08BB32-ACAF-D5E2-4796-EE5CC858E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023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D84737-A2F4-53D6-44BF-3843B1A87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3A5B7BF-0080-73DF-049A-CF4A0AD48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0EC6544-AED1-3F35-E3A9-6835A8FFB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158AA4-26A3-B773-B943-33C6C6D77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1F1054-886A-CB9A-3813-7598C328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602D417-D196-17CE-2519-A11EA749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946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60C33C0-5CEC-ABBF-D02B-2AE10DEFE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36705A3-4714-3096-8FBA-2A6DD7D6F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788D326-6030-6B51-030A-FD6E88EF1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D21DE3-8918-8347-920D-9BC72A4C886A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44A147-5B57-F8DA-2420-FEC76DAC6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6178B-03AD-0DA0-362C-291F30E06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8D53DA-2F89-E74F-B31C-8AEF2F3F2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61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7E5AFD-68D9-6A13-7DBD-310783C9C2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Puhtauspalvelut osastoruokapalvelut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EAF05C6-D42B-3373-EADC-A6B295D881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14.5.2024</a:t>
            </a:r>
          </a:p>
        </p:txBody>
      </p:sp>
    </p:spTree>
    <p:extLst>
      <p:ext uri="{BB962C8B-B14F-4D97-AF65-F5344CB8AC3E}">
        <p14:creationId xmlns:p14="http://schemas.microsoft.com/office/powerpoint/2010/main" val="237348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E8309C72-F32A-0363-700F-02A604D5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44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Purpose</a:t>
            </a:r>
            <a:r>
              <a:rPr lang="fi-FI" altLang="fi-FI" sz="4400" b="1">
                <a:latin typeface="Source Sans Pro" panose="020B0503030403020204" pitchFamily="34" charset="0"/>
                <a:ea typeface="Source Sans Pro" panose="020B0503030403020204" pitchFamily="34" charset="0"/>
              </a:rPr>
              <a:t>, yksikkömme tarkoitus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5B0F2CA-402F-518C-4221-D5D797D65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latin typeface="Source Sans Pro"/>
                <a:ea typeface="Source Sans Pro"/>
              </a:rPr>
              <a:t>Tuottaa puhdas ja turvallinen ympäristö potilaille ja henkilöstölle sairaala novan vuodeosastoille. Infektioiden torjunnan näkökulmasta. 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fi-FI">
              <a:latin typeface="Source Sans Pro"/>
              <a:ea typeface="Source Sans Pro"/>
            </a:endParaRPr>
          </a:p>
          <a:p>
            <a:pPr marL="0" indent="0">
              <a:buNone/>
            </a:pPr>
            <a:r>
              <a:rPr lang="fi-FI" b="1">
                <a:latin typeface="Source Sans Pro"/>
                <a:ea typeface="Source Sans Pro"/>
              </a:rPr>
              <a:t>mitä </a:t>
            </a:r>
            <a:r>
              <a:rPr lang="fi-FI" sz="2800" b="1">
                <a:latin typeface="Source Sans Pro"/>
                <a:ea typeface="Source Sans Pro"/>
              </a:rPr>
              <a:t>varten olemme olemassa, mitä meiltä odotetaan,</a:t>
            </a:r>
            <a:r>
              <a:rPr lang="fi-FI" b="1">
                <a:latin typeface="Source Sans Pro"/>
                <a:ea typeface="Source Sans Pro"/>
              </a:rPr>
              <a:t> </a:t>
            </a:r>
            <a:r>
              <a:rPr lang="fi-FI" sz="2800" b="1">
                <a:latin typeface="Source Sans Pro"/>
                <a:ea typeface="Source Sans Pro"/>
              </a:rPr>
              <a:t> mitä arvoa tuotamme asiakkaalle:</a:t>
            </a:r>
            <a:r>
              <a:rPr lang="fi-FI" b="1">
                <a:latin typeface="Source Sans Pro"/>
                <a:ea typeface="Source Sans Pro"/>
              </a:rPr>
              <a:t> </a:t>
            </a:r>
            <a:endParaRPr lang="fi-FI" sz="28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fi-FI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fi-FI" sz="28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66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E8309C72-F32A-0363-700F-02A604D5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Patients</a:t>
            </a:r>
            <a:r>
              <a:rPr lang="fi-FI" sz="4400" b="1">
                <a:latin typeface="Source Sans Pro" panose="020B0503030403020204" pitchFamily="34" charset="0"/>
                <a:ea typeface="Source Sans Pro" panose="020B0503030403020204" pitchFamily="34" charset="0"/>
              </a:rPr>
              <a:t>, potilaamme/asiakkaamme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5B0F2CA-402F-518C-4221-D5D797D65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-FI">
                <a:latin typeface="Source Sans Pro"/>
                <a:ea typeface="Source Sans Pro"/>
              </a:rPr>
              <a:t>Sisäiset asiakkaat: potilaat, hoitohenkilökunta, ruokapalvelu työntekijät, </a:t>
            </a:r>
            <a:r>
              <a:rPr lang="fi-FI" err="1">
                <a:latin typeface="Source Sans Pro"/>
                <a:ea typeface="Source Sans Pro"/>
              </a:rPr>
              <a:t>logistiikot</a:t>
            </a:r>
            <a:r>
              <a:rPr lang="fi-FI">
                <a:latin typeface="Source Sans Pro"/>
                <a:ea typeface="Source Sans Pro"/>
              </a:rPr>
              <a:t>, teknisenhuollon työntekijät </a:t>
            </a:r>
            <a:r>
              <a:rPr lang="fi-FI" err="1">
                <a:latin typeface="Source Sans Pro"/>
                <a:ea typeface="Source Sans Pro"/>
              </a:rPr>
              <a:t>yms</a:t>
            </a:r>
            <a:endParaRPr lang="fi-FI" err="1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i-FI">
                <a:latin typeface="Source Sans Pro"/>
                <a:ea typeface="Source Sans Pro"/>
              </a:rPr>
              <a:t>   Ulkoiset asiakkaat: omaiset, taksit/potilaskuljettajat, tukihenkilöt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fi-FI">
              <a:latin typeface="Source Sans Pro"/>
              <a:ea typeface="Source Sans Pro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i-FI">
                <a:latin typeface="Source Sans Pro"/>
                <a:ea typeface="Source Sans Pro"/>
              </a:rPr>
              <a:t>Toimimme puhtaustasoluokkien ja varotoimiluokkien mukaisesti hoitajilta tai hygieniahoitajilta saatujen ohjeiden mukaisesti.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fi-FI">
              <a:latin typeface="Source Sans Pro"/>
              <a:ea typeface="Source Sans Pro"/>
            </a:endParaRPr>
          </a:p>
          <a:p>
            <a:pPr marL="0" indent="0">
              <a:spcBef>
                <a:spcPct val="0"/>
              </a:spcBef>
              <a:buNone/>
            </a:pPr>
            <a:endParaRPr lang="fi-FI">
              <a:latin typeface="Source Sans Pro"/>
              <a:ea typeface="Source Sans Pro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i-FI" b="1">
                <a:latin typeface="Source Sans Pro"/>
                <a:ea typeface="Source Sans Pro"/>
              </a:rPr>
              <a:t>keitä </a:t>
            </a:r>
            <a:r>
              <a:rPr lang="fi-FI" sz="2800" b="1">
                <a:latin typeface="Source Sans Pro"/>
                <a:ea typeface="Source Sans Pro"/>
              </a:rPr>
              <a:t>he ovat, miten tunnistamme</a:t>
            </a:r>
            <a:r>
              <a:rPr lang="fi-FI" b="1">
                <a:latin typeface="Source Sans Pro"/>
                <a:ea typeface="Source Sans Pro"/>
              </a:rPr>
              <a:t> </a:t>
            </a:r>
            <a:r>
              <a:rPr lang="fi-FI" sz="2800" b="1">
                <a:latin typeface="Source Sans Pro"/>
                <a:ea typeface="Source Sans Pro"/>
              </a:rPr>
              <a:t> heidän tarpeensa:</a:t>
            </a:r>
            <a:r>
              <a:rPr lang="fi-FI" b="1">
                <a:latin typeface="Source Sans Pro"/>
                <a:ea typeface="Source Sans Pro"/>
              </a:rPr>
              <a:t> </a:t>
            </a:r>
            <a:endParaRPr lang="fi-FI" sz="28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94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E8309C72-F32A-0363-700F-02A604D5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4400" b="1">
                <a:latin typeface="Source Sans Pro" panose="020B0503030403020204" pitchFamily="34" charset="0"/>
                <a:ea typeface="Source Sans Pro" panose="020B0503030403020204" pitchFamily="34" charset="0"/>
              </a:rPr>
              <a:t>People, </a:t>
            </a:r>
            <a:r>
              <a:rPr lang="fi-FI" sz="4400" b="1">
                <a:latin typeface="Source Sans Pro" panose="020B0503030403020204" pitchFamily="34" charset="0"/>
                <a:ea typeface="Source Sans Pro" panose="020B0503030403020204" pitchFamily="34" charset="0"/>
              </a:rPr>
              <a:t>henkilöstömme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5B0F2CA-402F-518C-4221-D5D797D65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fi-FI">
                <a:latin typeface="Source Sans Pro"/>
                <a:ea typeface="Source Sans Pro"/>
              </a:rPr>
              <a:t>Puhtauspalveluiden </a:t>
            </a:r>
            <a:r>
              <a:rPr lang="fi-FI" err="1">
                <a:latin typeface="Source Sans Pro"/>
                <a:ea typeface="Source Sans Pro"/>
              </a:rPr>
              <a:t>palvelujohtaja,Henna</a:t>
            </a:r>
            <a:r>
              <a:rPr lang="fi-FI">
                <a:latin typeface="Source Sans Pro"/>
                <a:ea typeface="Source Sans Pro"/>
              </a:rPr>
              <a:t> Tikka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ct val="0"/>
              </a:spcBef>
            </a:pPr>
            <a:r>
              <a:rPr lang="fi-FI">
                <a:latin typeface="Source Sans Pro"/>
                <a:ea typeface="Source Sans Pro"/>
              </a:rPr>
              <a:t>Palvelupäällikkö, Anne Myllyntaus 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ct val="0"/>
              </a:spcBef>
            </a:pPr>
            <a:r>
              <a:rPr lang="fi-FI">
                <a:latin typeface="Source Sans Pro"/>
                <a:ea typeface="Source Sans Pro"/>
              </a:rPr>
              <a:t>Palveluvastaava, Mira </a:t>
            </a:r>
            <a:r>
              <a:rPr lang="fi-FI" err="1">
                <a:latin typeface="Source Sans Pro"/>
                <a:ea typeface="Source Sans Pro"/>
              </a:rPr>
              <a:t>Frisk</a:t>
            </a:r>
            <a:endParaRPr lang="fi-FI" err="1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ct val="0"/>
              </a:spcBef>
            </a:pPr>
            <a:r>
              <a:rPr lang="fi-FI">
                <a:latin typeface="Source Sans Pro"/>
                <a:ea typeface="Source Sans Pro"/>
              </a:rPr>
              <a:t>Palveluohjaaja, Kirsi Kuokkanen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ct val="0"/>
              </a:spcBef>
            </a:pPr>
            <a:r>
              <a:rPr lang="fi-FI">
                <a:latin typeface="Source Sans Pro"/>
                <a:ea typeface="Source Sans Pro"/>
              </a:rPr>
              <a:t>Sairaalahuoltajat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ct val="0"/>
              </a:spcBef>
            </a:pPr>
            <a:endParaRPr lang="fi-FI">
              <a:latin typeface="Source Sans Pro"/>
              <a:ea typeface="Source Sans Pro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i-FI">
                <a:latin typeface="Source Sans Pro"/>
                <a:ea typeface="Source Sans Pro"/>
              </a:rPr>
              <a:t>Kyselyt, infot, intro, kehityskeskustelut, koulutukset, tyhypäivät, työpajat, </a:t>
            </a:r>
            <a:r>
              <a:rPr lang="fi-FI" err="1">
                <a:latin typeface="Source Sans Pro"/>
                <a:ea typeface="Source Sans Pro"/>
              </a:rPr>
              <a:t>Insat</a:t>
            </a:r>
            <a:r>
              <a:rPr lang="fi-FI">
                <a:latin typeface="Source Sans Pro"/>
                <a:ea typeface="Source Sans Pro"/>
              </a:rPr>
              <a:t>-laatujärjestelmä, intro-</a:t>
            </a:r>
            <a:r>
              <a:rPr lang="fi-FI" err="1">
                <a:latin typeface="Source Sans Pro"/>
                <a:ea typeface="Source Sans Pro"/>
              </a:rPr>
              <a:t>perehdtysjärjestelmä</a:t>
            </a:r>
            <a:r>
              <a:rPr lang="fi-FI">
                <a:latin typeface="Source Sans Pro"/>
                <a:ea typeface="Source Sans Pro"/>
              </a:rPr>
              <a:t>, työohjeet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fi-FI" b="1">
              <a:latin typeface="Source Sans Pro"/>
              <a:ea typeface="Source Sans Pro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i-FI" b="1">
                <a:latin typeface="Source Sans Pro"/>
                <a:ea typeface="Source Sans Pro"/>
              </a:rPr>
              <a:t>keitä </a:t>
            </a:r>
            <a:r>
              <a:rPr lang="fi-FI" sz="2800" b="1">
                <a:latin typeface="Source Sans Pro"/>
                <a:ea typeface="Source Sans Pro"/>
              </a:rPr>
              <a:t>he ovat ja miten osallistamme heitä kehittämistyöhön, osaaminen, työhyvinvointi</a:t>
            </a:r>
            <a:endParaRPr lang="fi-FI" sz="28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54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E8309C72-F32A-0363-700F-02A604D5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44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Processes</a:t>
            </a:r>
            <a:r>
              <a:rPr lang="fi-FI" altLang="fi-FI" sz="4400" b="1">
                <a:latin typeface="Source Sans Pro" panose="020B0503030403020204" pitchFamily="34" charset="0"/>
                <a:ea typeface="Source Sans Pro" panose="020B0503030403020204" pitchFamily="34" charset="0"/>
              </a:rPr>
              <a:t>, k</a:t>
            </a:r>
            <a:r>
              <a:rPr lang="fi-FI" sz="4400" b="1">
                <a:latin typeface="Source Sans Pro" panose="020B0503030403020204" pitchFamily="34" charset="0"/>
                <a:ea typeface="Source Sans Pro" panose="020B0503030403020204" pitchFamily="34" charset="0"/>
              </a:rPr>
              <a:t>eskeiset prosessimme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5B0F2CA-402F-518C-4221-D5D797D65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-FI">
                <a:latin typeface="Source Sans Pro"/>
                <a:ea typeface="Source Sans Pro"/>
              </a:rPr>
              <a:t>Ylläpito sekä perussiivous, jaksottaiset työt; kotiutussiivous, eristyssiivoukset, epidemiat, perehdytysprosessi, lääkintälaitteiden puhdistus, päivystysprosessi, mitoitusprosessi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ct val="0"/>
              </a:spcBef>
            </a:pPr>
            <a:endParaRPr lang="fi-FI" b="1">
              <a:latin typeface="Source Sans Pro"/>
              <a:ea typeface="Source Sans Pro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i-FI" b="1">
                <a:latin typeface="Source Sans Pro"/>
                <a:ea typeface="Source Sans Pro"/>
              </a:rPr>
              <a:t>mitä </a:t>
            </a:r>
            <a:r>
              <a:rPr lang="fi-FI" sz="2800" b="1">
                <a:latin typeface="Source Sans Pro"/>
                <a:ea typeface="Source Sans Pro"/>
              </a:rPr>
              <a:t>ne ovat, toimimmeko sen mukaan mitä olemme sopineet, ovatko prosessit sujuvia, miten parannamme prosesseja</a:t>
            </a:r>
            <a:endParaRPr lang="fi-FI" sz="28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63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E8309C72-F32A-0363-700F-02A604D5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Patterns</a:t>
            </a:r>
            <a:r>
              <a:rPr lang="fi-FI" sz="4400" b="1">
                <a:latin typeface="Source Sans Pro" panose="020B0503030403020204" pitchFamily="34" charset="0"/>
                <a:ea typeface="Source Sans Pro" panose="020B0503030403020204" pitchFamily="34" charset="0"/>
              </a:rPr>
              <a:t>, toimintatavat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5B0F2CA-402F-518C-4221-D5D797D65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-FI" err="1">
                <a:latin typeface="Source Sans Pro"/>
                <a:ea typeface="Source Sans Pro"/>
              </a:rPr>
              <a:t>Insta</a:t>
            </a:r>
            <a:r>
              <a:rPr lang="fi-FI">
                <a:latin typeface="Source Sans Pro"/>
                <a:ea typeface="Source Sans Pro"/>
              </a:rPr>
              <a:t>-laadunvalvonta, intro-perehdytys järjestelmä, jaksottaisten töiden seuranta (tämä vaatisi kehittämistä), 9S järjestelmän raportointi, asiakas tyytyväisyyskysely, laatuportti, sairaspoissaolojen seuranta</a:t>
            </a:r>
            <a:endParaRPr lang="fi-FI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ct val="0"/>
              </a:spcBef>
            </a:pPr>
            <a:endParaRPr lang="fi-FI">
              <a:latin typeface="Source Sans Pro"/>
              <a:ea typeface="Source Sans Pro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i-FI" b="1">
                <a:latin typeface="Source Sans Pro"/>
                <a:ea typeface="Source Sans Pro"/>
              </a:rPr>
              <a:t>miten </a:t>
            </a:r>
            <a:r>
              <a:rPr lang="fi-FI" sz="2800" b="1">
                <a:latin typeface="Source Sans Pro"/>
                <a:ea typeface="Source Sans Pro"/>
              </a:rPr>
              <a:t>mittaamme ja minkä tiedon varassa kehitämme toimintaamme, mitkä ovat sisäiset pelisääntömme, vaihtelevatko tuloksemme, tavoitteemme </a:t>
            </a:r>
            <a:r>
              <a:rPr lang="fi-FI" sz="2800" b="1" err="1">
                <a:latin typeface="Source Sans Pro"/>
                <a:ea typeface="Source Sans Pro"/>
              </a:rPr>
              <a:t>jne</a:t>
            </a:r>
            <a:endParaRPr lang="fi-FI" sz="2800" b="1" err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56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latunnisteen paikkamerkki 2"/>
          <p:cNvSpPr txBox="1">
            <a:spLocks noGrp="1"/>
          </p:cNvSpPr>
          <p:nvPr/>
        </p:nvSpPr>
        <p:spPr bwMode="auto">
          <a:xfrm>
            <a:off x="8077200" y="599003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10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196" name="Footer Placeholder 4"/>
          <p:cNvSpPr txBox="1">
            <a:spLocks noGrp="1"/>
          </p:cNvSpPr>
          <p:nvPr/>
        </p:nvSpPr>
        <p:spPr bwMode="auto">
          <a:xfrm>
            <a:off x="2216151" y="6274196"/>
            <a:ext cx="36750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993" rIns="0" bIns="35993"/>
          <a:lstStyle>
            <a:lvl1pPr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9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199" name="Text Box 6"/>
          <p:cNvSpPr>
            <a:spLocks noGrp="1" noChangeArrowheads="1"/>
          </p:cNvSpPr>
          <p:nvPr>
            <p:ph type="body" idx="4294967295"/>
          </p:nvPr>
        </p:nvSpPr>
        <p:spPr>
          <a:xfrm>
            <a:off x="642936" y="198189"/>
            <a:ext cx="8061794" cy="682625"/>
          </a:xfrm>
          <a:solidFill>
            <a:srgbClr val="F8F8F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lIns="90000" tIns="45720" rIns="90000" bIns="45720" rtlCol="0">
            <a:normAutofit lnSpcReduction="10000"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fi-FI" altLang="fi-FI" sz="1800" b="1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Yksikkömme nimi: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endParaRPr lang="fi-FI" altLang="fi-FI" sz="160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fi-FI" altLang="fi-FI" sz="160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		Puhtauspalvelut, osastoruokapalvelut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623887" y="943431"/>
            <a:ext cx="5405439" cy="1944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marL="457200" indent="-4572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marL="0" eaLnBrk="1" hangingPunct="1">
              <a:spcBef>
                <a:spcPct val="0"/>
              </a:spcBef>
              <a:buClrTx/>
              <a:buNone/>
              <a:defRPr/>
            </a:pPr>
            <a:r>
              <a:rPr lang="fi-FI" altLang="fi-FI" sz="18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Purpose</a:t>
            </a:r>
            <a:r>
              <a:rPr lang="fi-FI" altLang="fi-FI" sz="1800" b="1">
                <a:latin typeface="Source Sans Pro" panose="020B0503030403020204" pitchFamily="34" charset="0"/>
                <a:ea typeface="Source Sans Pro" panose="020B0503030403020204" pitchFamily="34" charset="0"/>
              </a:rPr>
              <a:t>, yksikkömme tarkoitus, </a:t>
            </a:r>
            <a:r>
              <a:rPr 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mitä varten olemme olemassa, mitä meiltä odotetaan,  mitä arvoa tuotamme asiakkaalle: Jaamme potilaille säännöllisesti hoitosuosituksen mukaista ruokaa.</a:t>
            </a:r>
            <a:endParaRPr lang="fi-FI" sz="18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eaLnBrk="1" hangingPunct="1">
              <a:spcBef>
                <a:spcPct val="0"/>
              </a:spcBef>
              <a:buClrTx/>
              <a:buNone/>
              <a:defRPr/>
            </a:pPr>
            <a:endParaRPr lang="fi-FI" sz="1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6096000" y="935511"/>
            <a:ext cx="5453059" cy="195214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marL="342900" indent="-3429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marL="0" eaLnBrk="1" hangingPunct="1">
              <a:spcBef>
                <a:spcPct val="0"/>
              </a:spcBef>
              <a:buClrTx/>
              <a:buNone/>
            </a:pPr>
            <a:r>
              <a:rPr lang="fi-FI" sz="18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Patients</a:t>
            </a:r>
            <a:r>
              <a:rPr lang="fi-FI" sz="1800" b="1">
                <a:latin typeface="Source Sans Pro" panose="020B0503030403020204" pitchFamily="34" charset="0"/>
                <a:ea typeface="Source Sans Pro" panose="020B0503030403020204" pitchFamily="34" charset="0"/>
              </a:rPr>
              <a:t>, potilaamme/asiakkaamme,  </a:t>
            </a:r>
            <a:r>
              <a:rPr 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keitä he ovat, miten tunnistamme  heidän tarpeensa: </a:t>
            </a:r>
          </a:p>
          <a:p>
            <a:pPr marL="0" eaLnBrk="1" hangingPunct="1">
              <a:spcBef>
                <a:spcPct val="0"/>
              </a:spcBef>
              <a:buClrTx/>
              <a:buNone/>
            </a:pPr>
            <a:endParaRPr lang="fi-FI" altLang="fi-FI" sz="12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r>
              <a:rPr lang="fi-FI" alt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Sairaalan vuodeosastojen potilaat ja hoitohenkilöstö.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04836" y="5357612"/>
            <a:ext cx="10982325" cy="126484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t"/>
          <a:lstStyle>
            <a:lvl1pPr marL="457200" indent="-4572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Helvetica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Helvetica" pitchFamily="34" charset="0"/>
              </a:defRPr>
            </a:lvl3pPr>
            <a:lvl4pPr marL="1714500" indent="-3429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Helvetica" pitchFamily="34" charset="0"/>
              </a:defRPr>
            </a:lvl4pPr>
            <a:lvl5pPr marL="2171700" indent="-3429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marL="0" eaLnBrk="1" hangingPunct="1">
              <a:spcBef>
                <a:spcPct val="0"/>
              </a:spcBef>
              <a:buClrTx/>
              <a:buNone/>
            </a:pPr>
            <a:r>
              <a:rPr lang="fi-FI" sz="18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Patterns</a:t>
            </a:r>
            <a:r>
              <a:rPr lang="fi-FI" sz="1800" b="1">
                <a:latin typeface="Source Sans Pro" panose="020B0503030403020204" pitchFamily="34" charset="0"/>
                <a:ea typeface="Source Sans Pro" panose="020B0503030403020204" pitchFamily="34" charset="0"/>
              </a:rPr>
              <a:t>, toimintatavat, </a:t>
            </a:r>
            <a:r>
              <a:rPr 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miten mittaamme ja minkä tiedon varassa kehitämme toimintaamme, mitkä ovat sisäiset pelisääntömme, vaihtelevatko tuloksemme, tavoitteemme </a:t>
            </a:r>
            <a:r>
              <a:rPr lang="fi-FI" sz="1800" err="1">
                <a:latin typeface="Source Sans Pro" panose="020B0503030403020204" pitchFamily="34" charset="0"/>
                <a:ea typeface="Source Sans Pro" panose="020B0503030403020204" pitchFamily="34" charset="0"/>
              </a:rPr>
              <a:t>jne</a:t>
            </a:r>
            <a:r>
              <a:rPr 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: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12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Source Sans Pro"/>
                <a:ea typeface="Source Sans Pro"/>
              </a:rPr>
              <a:t>Toimintatapoja on paljon </a:t>
            </a:r>
            <a:r>
              <a:rPr lang="fi-FI" altLang="fi-FI" sz="1800">
                <a:latin typeface="Source Sans Pro"/>
                <a:ea typeface="Source Sans Pro"/>
              </a:rPr>
              <a:t>erilaisia, kokemuksella ja kokeilemalla uusia malleja, laatuportti ilmoituksia </a:t>
            </a:r>
            <a:r>
              <a:rPr lang="fi-FI" altLang="fi-FI" sz="1800" dirty="0">
                <a:latin typeface="Source Sans Pro"/>
                <a:ea typeface="Source Sans Pro"/>
              </a:rPr>
              <a:t>seuraamalla kpl , asiakastyytyväisyys kyselyitä tehdään, työhyvinvointikyselyt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096000" y="2979296"/>
            <a:ext cx="5472110" cy="227364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marL="93663" indent="-93663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marL="0" eaLnBrk="1" hangingPunct="1">
              <a:spcBef>
                <a:spcPct val="0"/>
              </a:spcBef>
              <a:buClrTx/>
              <a:buNone/>
            </a:pPr>
            <a:r>
              <a:rPr lang="fi-FI" altLang="fi-FI" sz="18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Processes</a:t>
            </a:r>
            <a:r>
              <a:rPr lang="fi-FI" altLang="fi-FI" sz="1800" b="1">
                <a:latin typeface="Source Sans Pro" panose="020B0503030403020204" pitchFamily="34" charset="0"/>
                <a:ea typeface="Source Sans Pro" panose="020B0503030403020204" pitchFamily="34" charset="0"/>
              </a:rPr>
              <a:t>, k</a:t>
            </a:r>
            <a:r>
              <a:rPr lang="fi-FI" sz="1800" b="1">
                <a:latin typeface="Source Sans Pro" panose="020B0503030403020204" pitchFamily="34" charset="0"/>
                <a:ea typeface="Source Sans Pro" panose="020B0503030403020204" pitchFamily="34" charset="0"/>
              </a:rPr>
              <a:t>eskeiset prosessimme, </a:t>
            </a:r>
            <a:r>
              <a:rPr 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mitä ne ovat, toimimmeko sen mukaan mitä olemme sopineet, ovatko prosessit sujuvia, miten parannamme prosesseja: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Meidän jakeluprosessit on aikataulutettu ruokailuaikojen mukaan, jakeluprosessi on sujuva.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Perehdytysprosessi on työn alla kehityksessä.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04836" y="2979296"/>
            <a:ext cx="5405437" cy="22645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marL="185738" indent="-185738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DCA12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marL="0" eaLnBrk="1" hangingPunct="1">
              <a:spcBef>
                <a:spcPct val="0"/>
              </a:spcBef>
              <a:buClrTx/>
              <a:buNone/>
            </a:pPr>
            <a:r>
              <a:rPr lang="fi-FI" altLang="fi-FI" sz="1800" b="1">
                <a:latin typeface="Source Sans Pro" panose="020B0503030403020204" pitchFamily="34" charset="0"/>
                <a:ea typeface="Source Sans Pro" panose="020B0503030403020204" pitchFamily="34" charset="0"/>
              </a:rPr>
              <a:t>People, </a:t>
            </a:r>
            <a:r>
              <a:rPr lang="fi-FI" sz="1800" b="1">
                <a:latin typeface="Source Sans Pro" panose="020B0503030403020204" pitchFamily="34" charset="0"/>
                <a:ea typeface="Source Sans Pro" panose="020B0503030403020204" pitchFamily="34" charset="0"/>
              </a:rPr>
              <a:t>henkilöstömme, </a:t>
            </a:r>
            <a:r>
              <a:rPr 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keitä he ovat ja miten osallistamme heitä kehittämistyöhön, osaaminen, työhyvinvointi: </a:t>
            </a:r>
          </a:p>
          <a:p>
            <a:pPr marL="0" eaLnBrk="1" hangingPunct="1">
              <a:spcBef>
                <a:spcPct val="0"/>
              </a:spcBef>
              <a:buClrTx/>
              <a:buNone/>
            </a:pPr>
            <a:r>
              <a:rPr lang="fi-FI" sz="1800">
                <a:latin typeface="Source Sans Pro" panose="020B0503030403020204" pitchFamily="34" charset="0"/>
                <a:ea typeface="Source Sans Pro" panose="020B0503030403020204" pitchFamily="34" charset="0"/>
              </a:rPr>
              <a:t>Sairaalahuoltaja, palveluohjaaja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584B8068-25F2-C0F2-F0CA-475D69C989EC}"/>
              </a:ext>
            </a:extLst>
          </p:cNvPr>
          <p:cNvSpPr txBox="1">
            <a:spLocks noChangeArrowheads="1"/>
          </p:cNvSpPr>
          <p:nvPr/>
        </p:nvSpPr>
        <p:spPr>
          <a:xfrm>
            <a:off x="8892989" y="198188"/>
            <a:ext cx="2675121" cy="682625"/>
          </a:xfrm>
          <a:prstGeom prst="rect">
            <a:avLst/>
          </a:prstGeom>
          <a:solidFill>
            <a:srgbClr val="F8F8F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lIns="90000" tIns="45720" rIns="90000" bIns="45720" rtlCol="0">
            <a:normAutofit/>
          </a:bodyPr>
          <a:lstStyle>
            <a:lvl1pPr marL="268288" indent="-268288" algn="l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120000"/>
              <a:buFont typeface="Symbol" panose="05050102010706020507" pitchFamily="18" charset="2"/>
              <a:buChar char="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875" algn="l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120000"/>
              <a:buFont typeface="Symbol" panose="05050102010706020507" pitchFamily="18" charset="2"/>
              <a:buChar char="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6450" indent="-268288" algn="l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120000"/>
              <a:buFont typeface="Symbol" panose="05050102010706020507" pitchFamily="18" charset="2"/>
              <a:buChar char="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225" indent="-268288" algn="l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120000"/>
              <a:buFont typeface="Symbol" panose="05050102010706020507" pitchFamily="18" charset="2"/>
              <a:buChar char="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100" indent="-269875" algn="l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120000"/>
              <a:buFont typeface="Symbol" panose="05050102010706020507" pitchFamily="18" charset="2"/>
              <a:buChar char="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fi-FI" altLang="fi-FI" sz="1600" b="1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Päivitetty: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fi-FI" altLang="fi-FI" sz="160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14.5.24</a:t>
            </a:r>
          </a:p>
        </p:txBody>
      </p:sp>
    </p:spTree>
    <p:extLst>
      <p:ext uri="{BB962C8B-B14F-4D97-AF65-F5344CB8AC3E}">
        <p14:creationId xmlns:p14="http://schemas.microsoft.com/office/powerpoint/2010/main" val="1771313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2bc72d-cb9b-4620-b21a-01d597e68cab" xsi:nil="true"/>
    <lcf76f155ced4ddcb4097134ff3c332f xmlns="ba1e7382-943f-4e4e-8681-2fd7e23e8f5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F690BA0AA13845A4336781A4B2CAE4" ma:contentTypeVersion="13" ma:contentTypeDescription="Create a new document." ma:contentTypeScope="" ma:versionID="39c0c1fb2af2b1beea047fdc6298f93a">
  <xsd:schema xmlns:xsd="http://www.w3.org/2001/XMLSchema" xmlns:xs="http://www.w3.org/2001/XMLSchema" xmlns:p="http://schemas.microsoft.com/office/2006/metadata/properties" xmlns:ns2="ba1e7382-943f-4e4e-8681-2fd7e23e8f53" xmlns:ns3="b82bc72d-cb9b-4620-b21a-01d597e68cab" targetNamespace="http://schemas.microsoft.com/office/2006/metadata/properties" ma:root="true" ma:fieldsID="9825903e504ebf94b67cdf0f5998cfa8" ns2:_="" ns3:_="">
    <xsd:import namespace="ba1e7382-943f-4e4e-8681-2fd7e23e8f53"/>
    <xsd:import namespace="b82bc72d-cb9b-4620-b21a-01d597e68c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1e7382-943f-4e4e-8681-2fd7e23e8f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1425efd-e1aa-4e0f-a1f8-ae5f090127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bc72d-cb9b-4620-b21a-01d597e68c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475d0aa5-cc88-437d-884f-d7c4223de805}" ma:internalName="TaxCatchAll" ma:showField="CatchAllData" ma:web="b82bc72d-cb9b-4620-b21a-01d597e68c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31B2F8-04DC-443D-AB40-11B43F14C9F2}">
  <ds:schemaRefs>
    <ds:schemaRef ds:uri="b82bc72d-cb9b-4620-b21a-01d597e68cab"/>
    <ds:schemaRef ds:uri="ba1e7382-943f-4e4e-8681-2fd7e23e8f53"/>
    <ds:schemaRef ds:uri="ebb82943-49da-4504-a2f3-a33fb2eb95f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F8BE97-4BDD-421D-BA5A-FF0BBAB3D06C}">
  <ds:schemaRefs>
    <ds:schemaRef ds:uri="b82bc72d-cb9b-4620-b21a-01d597e68cab"/>
    <ds:schemaRef ds:uri="ba1e7382-943f-4e4e-8681-2fd7e23e8f5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CFF0441-48A7-4002-A115-86F7D227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Laajakuva</PresentationFormat>
  <Paragraphs>55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Source Sans Pro</vt:lpstr>
      <vt:lpstr>Symbol</vt:lpstr>
      <vt:lpstr>Office-teema</vt:lpstr>
      <vt:lpstr>Puhtauspalvelut osastoruokapalvelut</vt:lpstr>
      <vt:lpstr>Purpose, yksikkömme tarkoitus</vt:lpstr>
      <vt:lpstr>Patients, potilaamme/asiakkaamme</vt:lpstr>
      <vt:lpstr>People, henkilöstömme</vt:lpstr>
      <vt:lpstr>Processes, keskeiset prosessimme</vt:lpstr>
      <vt:lpstr>Patterns, toimintatavat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Jari Numminen</dc:creator>
  <cp:lastModifiedBy>Myllyntaus Anne</cp:lastModifiedBy>
  <cp:revision>3</cp:revision>
  <dcterms:created xsi:type="dcterms:W3CDTF">2024-05-02T06:11:04Z</dcterms:created>
  <dcterms:modified xsi:type="dcterms:W3CDTF">2024-08-14T12:31:51Z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0x01010065F690BA0AA13845A4336781A4B2CAE4</vt:lpwstr>
  </property>
  <property fmtid="{D5CDD505-2E9C-101B-9397-08002B2CF9AE}" pid="3" name="MediaServiceImageTags">
    <vt:lpwstr/>
  </property>
</Properties>
</file>