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F4"/>
    <a:srgbClr val="FF6913"/>
    <a:srgbClr val="9A2323"/>
    <a:srgbClr val="0C2340"/>
    <a:srgbClr val="FBD872"/>
    <a:srgbClr val="ECBAA8"/>
    <a:srgbClr val="D0D1AB"/>
    <a:srgbClr val="D5BED7"/>
    <a:srgbClr val="B8D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3" autoAdjust="0"/>
  </p:normalViewPr>
  <p:slideViewPr>
    <p:cSldViewPr snapToGrid="0">
      <p:cViewPr varScale="1">
        <p:scale>
          <a:sx n="56" d="100"/>
          <a:sy n="56" d="100"/>
        </p:scale>
        <p:origin x="2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ite.fi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3EE029-B7C8-46DD-8043-016E371D7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3B0573-9B22-3C74-2682-3A44543EA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77FD224-3645-45EC-9441-EBADC0C576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A063EE9C-3988-43C0-963F-13E637381A43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A127D6-A9A6-67AB-B115-BA817EEE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523FAD-268C-ACFC-E228-45C1FF2538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18A3604-E879-4A83-B871-10AB95D258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C53FCF-39D1-913B-9944-68B9FE30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43FE46-C2D0-C0C7-42D6-3CDEA5882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5A50ED1-6CAF-44B0-9B2A-B373F1EAE9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9141885-9E51-49E0-91BB-E1041B460C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2D977A-9094-2C87-37B8-3BF0C734C0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6470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C6CA6CB-1431-56A8-05B8-0425CC1B3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3175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44BA202-8B0E-4635-A40D-7E74CCCCE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7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2921C1BA-17EF-9B31-8203-4D44D27B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97152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60942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2D0B2EF-D8EA-4FD7-A43B-09E72A146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0" y="13652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0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B8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29FC9EA-550B-4671-A896-AE073ACAD6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70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63CA030-6B8F-4760-AA3D-B385F9059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0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AE9BF5-EFED-467E-A81D-276F381F0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17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04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EC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DBDF5EA-9074-4B75-A72A-580727557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88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7453AC8-89B4-4821-9224-326B4FC53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2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DBA87D9-BD91-667D-482C-36400D1C2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D2C87E-5C12-5C9A-38B3-39463EDA65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90E4B0A-303F-417A-9D25-FBA5B8425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B956A9A6-6DFA-47F1-9E02-E0968D03E22D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525752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F6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3EEAFF9-F581-453D-9718-1D0FD41B0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43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9A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8.10.2024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4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8.10.2024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15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ksikielinen logo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945776"/>
            <a:ext cx="5160942" cy="384760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440B-E25E-C3A5-BEFB-A0D52F249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4588702"/>
            <a:ext cx="3219642" cy="20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81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0935CFB-111F-9E2A-6162-D75129A3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5">
            <a:off x="-4043107" y="1135634"/>
            <a:ext cx="19657565" cy="495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D5A703-F894-FACC-D09D-FF6F7A5C0B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56DFD6B-4097-4659-A20B-321C135FF0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08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82C7AD2-72BF-0FB1-1D2B-5F2B42DA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084" y="1336812"/>
            <a:ext cx="19064491" cy="4550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691E04-39C3-2C73-3519-F2FD9E652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E78F69D-972C-49E4-978F-5624BF1C43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4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9CF927-74BF-5E91-F72D-DFBD11B2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023" y="1419726"/>
            <a:ext cx="18361846" cy="4018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8A8008-9E7B-8ABC-C578-4AE186EF6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97B40FE-B931-486A-84F6-27E30977F1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1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5C2B088-F113-EEF0-4E6B-DA8516934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-4195972" y="1322620"/>
            <a:ext cx="20318819" cy="421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97B865-71EE-527B-9DF6-0A2987748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5FA3C0-0F27-4F92-B7C7-23E9C70E3D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0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45DB201-192A-C664-893E-4D7484990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102" y="1386037"/>
            <a:ext cx="20039798" cy="4215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647CC8-FC41-B2D6-2D51-6540C0B9C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C95079-9F6F-42BD-90DE-3A26292DAA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1" y="471993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93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6118"/>
            <a:ext cx="9144000" cy="147021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0AF33A8-BC3B-685C-C8ED-BBB3C61F6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2375" y="196850"/>
            <a:ext cx="7404100" cy="45180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938650-DC1A-BF2B-B13C-8834289C1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9F8AFF3-0063-4A85-BCF7-9D940A542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17" y="135465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3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58BF8F-7BFD-A519-1DA3-CC4F4552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E2B29F-7477-D0EA-AAA8-02FB402B5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99CA66F-33DF-4DF4-AE73-A7C8E82588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F6B73302-C337-45F9-BFF9-9B16E25EE462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0644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403F21-BACE-0C9C-2D8D-39DB9E52B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4DA7459-BAAF-4C60-B489-A518DD2C4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39" y="35487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1017138"/>
            <a:ext cx="5030580" cy="2286656"/>
          </a:xfrm>
        </p:spPr>
        <p:txBody>
          <a:bodyPr/>
          <a:lstStyle>
            <a:lvl1pPr>
              <a:defRPr sz="86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AF4FBC8-EDB7-5B56-89A3-5696712DD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438254"/>
            <a:ext cx="5030787" cy="8928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B0165E2-6A9B-36F7-5C66-EFC06B2B4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642588"/>
            <a:ext cx="5030787" cy="344237"/>
          </a:xfrm>
        </p:spPr>
        <p:txBody>
          <a:bodyPr/>
          <a:lstStyle>
            <a:lvl1pPr marL="0" indent="0">
              <a:buNone/>
              <a:defRPr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C0179F5-A0F8-E876-9E13-85F135EE8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5067113"/>
            <a:ext cx="5030787" cy="95454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ruutu 14">
            <a:hlinkClick r:id="rId2"/>
            <a:extLst>
              <a:ext uri="{FF2B5EF4-FFF2-40B4-BE49-F238E27FC236}">
                <a16:creationId xmlns:a16="http://schemas.microsoft.com/office/drawing/2014/main" id="{3D74180C-FB9A-C943-F1E4-29F101D9678C}"/>
              </a:ext>
            </a:extLst>
          </p:cNvPr>
          <p:cNvSpPr txBox="1"/>
          <p:nvPr userDrawn="1"/>
        </p:nvSpPr>
        <p:spPr>
          <a:xfrm>
            <a:off x="7292896" y="5508704"/>
            <a:ext cx="31268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800" dirty="0">
                <a:solidFill>
                  <a:schemeClr val="tx2"/>
                </a:solidFill>
              </a:rPr>
              <a:t>www.soite.fi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69C3A70-B921-4633-CCAC-7EDA1A3932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382233"/>
            <a:ext cx="5430734" cy="4126471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D397F7E-FD83-C270-4060-EC1DFA4C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746" y="6404761"/>
            <a:ext cx="3893820" cy="284816"/>
          </a:xfrm>
        </p:spPr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87E7B9-C9BC-06C8-80E4-879343527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6" y="85061"/>
            <a:ext cx="2339162" cy="150125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5B8EB8C-6835-4846-9832-3596328988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30" y="438194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78DFCBC-0F30-759D-D07A-349F0D15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6BC98A-6334-533B-F170-97ADE3B9F2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D2F0010-D32D-480D-BD5C-BB215D12B3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07820F2E-3F50-460B-AFDF-D8D5237EEEF9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73581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17D03E3-1450-FE13-FC86-C0BF9ABE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988C7D4-D672-3A0B-EFF1-0F05F93F6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4909C7-5158-48B5-8CC9-D82C3E78FF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3BF3D893-E596-465C-AB24-BC2C4960BF0F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1907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8891FFF-B341-4D1A-8C8A-F5740F325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CF813B0-F5CB-5F50-E2F3-851F27B5F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CA7F3C-9298-1A23-7DCC-1CEAAA279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7EB9F2C-4431-4AE3-ABDE-F1B11B648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4E537DC-1D95-32F1-453F-83C99B051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75C6F1-A310-F96B-0F3F-7ECE017846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A053154-3B33-4B1E-B92B-88D2DC172B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69D2B53-549B-1729-A5E3-4906C7C1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4C414-38C3-2FD4-282D-15EB366FE7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3D6D56E-17AC-41C8-A310-E2F68F6FF7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9756250" cy="97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70" y="1995777"/>
            <a:ext cx="11036410" cy="4181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408" y="6436659"/>
            <a:ext cx="115671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8.10.2024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4080" y="6436659"/>
            <a:ext cx="389382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470" y="6436659"/>
            <a:ext cx="37907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78" r:id="rId4"/>
    <p:sldLayoutId id="2147483688" r:id="rId5"/>
    <p:sldLayoutId id="2147483650" r:id="rId6"/>
    <p:sldLayoutId id="2147483662" r:id="rId7"/>
    <p:sldLayoutId id="2147483671" r:id="rId8"/>
    <p:sldLayoutId id="2147483676" r:id="rId9"/>
    <p:sldLayoutId id="2147483677" r:id="rId10"/>
    <p:sldLayoutId id="2147483689" r:id="rId11"/>
    <p:sldLayoutId id="2147483664" r:id="rId12"/>
    <p:sldLayoutId id="2147483665" r:id="rId13"/>
    <p:sldLayoutId id="2147483666" r:id="rId14"/>
    <p:sldLayoutId id="2147483668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90" r:id="rId23"/>
    <p:sldLayoutId id="2147483669" r:id="rId24"/>
    <p:sldLayoutId id="2147483672" r:id="rId25"/>
    <p:sldLayoutId id="2147483673" r:id="rId26"/>
    <p:sldLayoutId id="2147483674" r:id="rId27"/>
    <p:sldLayoutId id="2147483675" r:id="rId28"/>
    <p:sldLayoutId id="2147483663" r:id="rId29"/>
    <p:sldLayoutId id="2147483654" r:id="rId30"/>
    <p:sldLayoutId id="2147483655" r:id="rId31"/>
    <p:sldLayoutId id="2147483670" r:id="rId3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28650" indent="-6286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8525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65225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01800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C38B02-E5D7-F3A2-52DA-BDE50D30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9756250" cy="251257"/>
          </a:xfrm>
        </p:spPr>
        <p:txBody>
          <a:bodyPr/>
          <a:lstStyle/>
          <a:p>
            <a:r>
              <a:rPr lang="fi-FI" sz="2000" dirty="0"/>
              <a:t>TASO- malli		Jäljellä olevan työkyvyn selvittely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F4579B-88CB-660B-9F0B-5A8B395FF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95" y="1255222"/>
            <a:ext cx="11036410" cy="5386647"/>
          </a:xfrm>
        </p:spPr>
        <p:txBody>
          <a:bodyPr/>
          <a:lstStyle/>
          <a:p>
            <a:pPr marL="0" indent="0">
              <a:buNone/>
            </a:pPr>
            <a:r>
              <a:rPr lang="fi-FI" sz="1600" b="1" dirty="0"/>
              <a:t>Peruskysymykset: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b="1" dirty="0"/>
              <a:t>Oletetaan, että työkykysi on parhaimmillaan saanut 10 pistettä. Minkä pistemäärän antaisit työkyvyllesi ?</a:t>
            </a:r>
          </a:p>
          <a:p>
            <a:pPr marL="0" indent="0">
              <a:buNone/>
            </a:pPr>
            <a:r>
              <a:rPr lang="fi-FI" sz="1600" dirty="0"/>
              <a:t>Jos et tällä hetkellä ole töissä, arvioi viimeistä työtä tai ammattiasi. Jos sinulla ei ole ammattia, arvioi tilannettasi suhteessa siihen, mitä työtä haluaisit tehdä.</a:t>
            </a:r>
          </a:p>
          <a:p>
            <a:pPr marL="0" indent="0">
              <a:buNone/>
            </a:pPr>
            <a:r>
              <a:rPr lang="fi-FI" sz="1600" dirty="0"/>
              <a:t>Asteikko: 1-2-3-4-5-6-7-8-9-10</a:t>
            </a:r>
          </a:p>
          <a:p>
            <a:pPr marL="0" indent="0">
              <a:buNone/>
            </a:pPr>
            <a:endParaRPr lang="fi-FI" sz="1600" b="1" dirty="0"/>
          </a:p>
          <a:p>
            <a:pPr marL="0" indent="0">
              <a:buNone/>
            </a:pPr>
            <a:r>
              <a:rPr lang="fi-FI" sz="1600" b="1" dirty="0"/>
              <a:t>Oletetaan, että toimintakykysi on parhaimmillaan saanut 10 pistettä. Minkä pistemäärän antaisit toimintakyvyllesi nyt?</a:t>
            </a:r>
          </a:p>
          <a:p>
            <a:pPr marL="0" indent="0">
              <a:buNone/>
            </a:pPr>
            <a:r>
              <a:rPr lang="fi-FI" sz="1600" dirty="0"/>
              <a:t>Asteikko: 1-2-3-4-5-6-7-8-9-10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Asiakas antaa oman arvionsa, mutta ammattilaisen tulee yhdistellä ja arvioida </a:t>
            </a:r>
            <a:r>
              <a:rPr lang="fi-FI" sz="1600" b="1" dirty="0"/>
              <a:t>palvelutarpeen arviossa </a:t>
            </a:r>
            <a:r>
              <a:rPr lang="fi-FI" sz="1600" dirty="0"/>
              <a:t>keräämänsä tiedot kokonaisvaltaisesti ja muodostaa oma arvio numeerisesta arvosta. ( </a:t>
            </a:r>
            <a:r>
              <a:rPr lang="fi-FI" sz="1600" dirty="0" err="1"/>
              <a:t>Huom</a:t>
            </a:r>
            <a:r>
              <a:rPr lang="fi-FI" sz="1600" dirty="0"/>
              <a:t>! Varhaisen tunnistamisen tarkistuslista)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Tämä numeerinen </a:t>
            </a:r>
            <a:r>
              <a:rPr lang="fi-FI" sz="1600" b="1" dirty="0"/>
              <a:t>keskiarvo</a:t>
            </a:r>
            <a:r>
              <a:rPr lang="fi-FI" sz="1600" dirty="0"/>
              <a:t> ohjaa kolmelle eri jäljellä olevan työkyvyn selvittelyn tasolle.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b="1" dirty="0"/>
              <a:t>Palvelutarpeen arviointi:</a:t>
            </a:r>
          </a:p>
          <a:p>
            <a:pPr marL="0" indent="0">
              <a:buNone/>
            </a:pPr>
            <a:endParaRPr lang="fi-FI" sz="1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fi-FI" sz="1600" dirty="0"/>
              <a:t>TE/Kuntakokeilussa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1600" dirty="0"/>
              <a:t>Työikäisten sosiaalipalveluissa ; kuntouttavassa työtoiminnassa, sosiaalisessa kuntoutuksessa, aktivointityössä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1600" dirty="0"/>
              <a:t>Työllisyyttä edistävässä monialaisessa yhteispalvelussa (TYP)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1600" dirty="0"/>
              <a:t>Kelassa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b="1" dirty="0"/>
          </a:p>
          <a:p>
            <a:pPr marL="0" indent="0">
              <a:buNone/>
            </a:pPr>
            <a:endParaRPr lang="fi-FI" sz="1600" b="1" dirty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968927178"/>
      </p:ext>
    </p:extLst>
  </p:cSld>
  <p:clrMapOvr>
    <a:masterClrMapping/>
  </p:clrMapOvr>
</p:sld>
</file>

<file path=ppt/theme/theme1.xml><?xml version="1.0" encoding="utf-8"?>
<a:theme xmlns:a="http://schemas.openxmlformats.org/drawingml/2006/main" name="Soite">
  <a:themeElements>
    <a:clrScheme name="Soite HVA">
      <a:dk1>
        <a:sysClr val="windowText" lastClr="000000"/>
      </a:dk1>
      <a:lt1>
        <a:sysClr val="window" lastClr="FFFFFF"/>
      </a:lt1>
      <a:dk2>
        <a:srgbClr val="0C2340"/>
      </a:dk2>
      <a:lt2>
        <a:srgbClr val="62B5E5"/>
      </a:lt2>
      <a:accent1>
        <a:srgbClr val="2C5234"/>
      </a:accent1>
      <a:accent2>
        <a:srgbClr val="9A2323"/>
      </a:accent2>
      <a:accent3>
        <a:srgbClr val="D5BED7"/>
      </a:accent3>
      <a:accent4>
        <a:srgbClr val="D0D1AB"/>
      </a:accent4>
      <a:accent5>
        <a:srgbClr val="FBD872"/>
      </a:accent5>
      <a:accent6>
        <a:srgbClr val="ECBAA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5" id="{399AED5A-D596-4984-8A04-6F10BFFAEBF5}" vid="{40B918BE-86B1-4D4B-A15D-3B4BA1D0DA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Soite_esitysmallipohja</Template>
  <TotalTime>9</TotalTime>
  <Words>142</Words>
  <Application>Microsoft Office PowerPoint</Application>
  <PresentationFormat>Laajakuva</PresentationFormat>
  <Paragraphs>26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Soite</vt:lpstr>
      <vt:lpstr>TASO- malli  Jäljellä olevan työkyvyn selvittely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magna dolor esityksen otsikko amet diam</dc:title>
  <dc:creator>Kämäräinen Petra-Maria</dc:creator>
  <cp:lastModifiedBy>Barrner Eija</cp:lastModifiedBy>
  <cp:revision>3</cp:revision>
  <dcterms:created xsi:type="dcterms:W3CDTF">2023-02-15T08:44:56Z</dcterms:created>
  <dcterms:modified xsi:type="dcterms:W3CDTF">2024-10-08T05:36:39Z</dcterms:modified>
</cp:coreProperties>
</file>