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handoutMaster+xml" PartName="/ppt/handoutMasters/handoutMaster1.xml"/>
  <Override ContentType="application/inkml+xml" PartName="/ppt/ink/ink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80" r:id="rId5"/>
    <p:sldMasterId id="2147483697" r:id="rId6"/>
    <p:sldMasterId id="2147483720" r:id="rId7"/>
  </p:sldMasterIdLst>
  <p:notesMasterIdLst>
    <p:notesMasterId r:id="rId72"/>
  </p:notesMasterIdLst>
  <p:handoutMasterIdLst>
    <p:handoutMasterId r:id="rId73"/>
  </p:handoutMasterIdLst>
  <p:sldIdLst>
    <p:sldId id="267" r:id="rId8"/>
    <p:sldId id="297" r:id="rId9"/>
    <p:sldId id="2134960655" r:id="rId10"/>
    <p:sldId id="2134960681" r:id="rId11"/>
    <p:sldId id="2134960682" r:id="rId12"/>
    <p:sldId id="2134960643" r:id="rId13"/>
    <p:sldId id="2134960656" r:id="rId14"/>
    <p:sldId id="301" r:id="rId15"/>
    <p:sldId id="2134960658" r:id="rId16"/>
    <p:sldId id="2134960672" r:id="rId17"/>
    <p:sldId id="2134960668" r:id="rId18"/>
    <p:sldId id="263" r:id="rId19"/>
    <p:sldId id="298" r:id="rId20"/>
    <p:sldId id="2134960691" r:id="rId21"/>
    <p:sldId id="299" r:id="rId22"/>
    <p:sldId id="2134960567" r:id="rId23"/>
    <p:sldId id="2134960683" r:id="rId24"/>
    <p:sldId id="2134960684" r:id="rId25"/>
    <p:sldId id="2134960685" r:id="rId26"/>
    <p:sldId id="2134960686" r:id="rId27"/>
    <p:sldId id="2134960687" r:id="rId28"/>
    <p:sldId id="2134960632" r:id="rId29"/>
    <p:sldId id="2134960633" r:id="rId30"/>
    <p:sldId id="2134960692" r:id="rId31"/>
    <p:sldId id="2134960689" r:id="rId32"/>
    <p:sldId id="2134960568" r:id="rId33"/>
    <p:sldId id="306" r:id="rId34"/>
    <p:sldId id="2134960670" r:id="rId35"/>
    <p:sldId id="279" r:id="rId36"/>
    <p:sldId id="281" r:id="rId37"/>
    <p:sldId id="284" r:id="rId38"/>
    <p:sldId id="331" r:id="rId39"/>
    <p:sldId id="2134960565" r:id="rId40"/>
    <p:sldId id="2134960578" r:id="rId41"/>
    <p:sldId id="293" r:id="rId42"/>
    <p:sldId id="2134960660" r:id="rId43"/>
    <p:sldId id="273" r:id="rId44"/>
    <p:sldId id="2134960661" r:id="rId45"/>
    <p:sldId id="2134960675" r:id="rId46"/>
    <p:sldId id="2134960586" r:id="rId47"/>
    <p:sldId id="315" r:id="rId48"/>
    <p:sldId id="340" r:id="rId49"/>
    <p:sldId id="308" r:id="rId50"/>
    <p:sldId id="2134960673" r:id="rId51"/>
    <p:sldId id="2134960569" r:id="rId52"/>
    <p:sldId id="2134960648" r:id="rId53"/>
    <p:sldId id="2134960573" r:id="rId54"/>
    <p:sldId id="2134960574" r:id="rId55"/>
    <p:sldId id="2134960651" r:id="rId56"/>
    <p:sldId id="2134960677" r:id="rId57"/>
    <p:sldId id="2134960650" r:id="rId58"/>
    <p:sldId id="2134960577" r:id="rId59"/>
    <p:sldId id="2134960589" r:id="rId60"/>
    <p:sldId id="2134960570" r:id="rId61"/>
    <p:sldId id="2134960587" r:id="rId62"/>
    <p:sldId id="2134960665" r:id="rId63"/>
    <p:sldId id="264" r:id="rId64"/>
    <p:sldId id="311" r:id="rId65"/>
    <p:sldId id="2134960581" r:id="rId66"/>
    <p:sldId id="2134960642" r:id="rId67"/>
    <p:sldId id="2134960582" r:id="rId68"/>
    <p:sldId id="328" r:id="rId69"/>
    <p:sldId id="2134960641" r:id="rId70"/>
    <p:sldId id="2134960676" r:id="rId71"/>
  </p:sldIdLst>
  <p:sldSz cx="12192000" cy="6858000"/>
  <p:notesSz cx="6858000" cy="9144000"/>
  <p:custDataLst>
    <p:tags r:id="rId74"/>
  </p:custDataLst>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9CAFF"/>
    <a:srgbClr val="EDEDFC"/>
    <a:srgbClr val="FDE0F1"/>
    <a:srgbClr val="E7F1F0"/>
    <a:srgbClr val="D6FFD6"/>
    <a:srgbClr val="B2096E"/>
    <a:srgbClr val="FDBFE2"/>
    <a:srgbClr val="FDCFEA"/>
    <a:srgbClr val="FED8EE"/>
    <a:srgbClr val="FDF1F8"/>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Normaali tyyli 4 - Korostu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5706" autoAdjust="0"/>
  </p:normalViewPr>
  <p:slideViewPr>
    <p:cSldViewPr snapToGrid="0">
      <p:cViewPr varScale="1">
        <p:scale>
          <a:sx n="114" d="100"/>
          <a:sy n="114" d="100"/>
        </p:scale>
        <p:origin x="396" y="102"/>
      </p:cViewPr>
      <p:guideLst>
        <p:guide orient="horz" pos="2160"/>
        <p:guide pos="3840"/>
      </p:guideLst>
    </p:cSldViewPr>
  </p:slideViewPr>
  <p:outlineViewPr>
    <p:cViewPr>
      <p:scale>
        <a:sx n="33" d="100"/>
        <a:sy n="33" d="100"/>
      </p:scale>
      <p:origin x="0" y="-162"/>
    </p:cViewPr>
  </p:outlineViewPr>
  <p:notesTextViewPr>
    <p:cViewPr>
      <p:scale>
        <a:sx n="1" d="1"/>
        <a:sy n="1" d="1"/>
      </p:scale>
      <p:origin x="0" y="0"/>
    </p:cViewPr>
  </p:notesTextViewPr>
  <p:sorterViewPr>
    <p:cViewPr>
      <p:scale>
        <a:sx n="87" d="100"/>
        <a:sy n="87" d="100"/>
      </p:scale>
      <p:origin x="0" y="-11562"/>
    </p:cViewPr>
  </p:sorterViewPr>
  <p:notesViewPr>
    <p:cSldViewPr snapToGrid="0">
      <p:cViewPr>
        <p:scale>
          <a:sx n="1" d="2"/>
          <a:sy n="1" d="2"/>
        </p:scale>
        <p:origin x="6054" y="2136"/>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3.xml" Type="http://schemas.openxmlformats.org/officeDocument/2006/relationships/slide"/><Relationship Id="rId11" Target="slides/slide4.xml" Type="http://schemas.openxmlformats.org/officeDocument/2006/relationships/slide"/><Relationship Id="rId12" Target="slides/slide5.xml" Type="http://schemas.openxmlformats.org/officeDocument/2006/relationships/slide"/><Relationship Id="rId13" Target="slides/slide6.xml" Type="http://schemas.openxmlformats.org/officeDocument/2006/relationships/slide"/><Relationship Id="rId14" Target="slides/slide7.xml" Type="http://schemas.openxmlformats.org/officeDocument/2006/relationships/slide"/><Relationship Id="rId15" Target="slides/slide8.xml" Type="http://schemas.openxmlformats.org/officeDocument/2006/relationships/slide"/><Relationship Id="rId16" Target="slides/slide9.xml" Type="http://schemas.openxmlformats.org/officeDocument/2006/relationships/slide"/><Relationship Id="rId17" Target="slides/slide10.xml" Type="http://schemas.openxmlformats.org/officeDocument/2006/relationships/slide"/><Relationship Id="rId18" Target="slides/slide11.xml" Type="http://schemas.openxmlformats.org/officeDocument/2006/relationships/slide"/><Relationship Id="rId19" Target="slides/slide12.xml" Type="http://schemas.openxmlformats.org/officeDocument/2006/relationships/slide"/><Relationship Id="rId2" Target="../customXml/item2.xml" Type="http://schemas.openxmlformats.org/officeDocument/2006/relationships/customXml"/><Relationship Id="rId20" Target="slides/slide13.xml" Type="http://schemas.openxmlformats.org/officeDocument/2006/relationships/slide"/><Relationship Id="rId21" Target="slides/slide14.xml" Type="http://schemas.openxmlformats.org/officeDocument/2006/relationships/slide"/><Relationship Id="rId22" Target="slides/slide15.xml" Type="http://schemas.openxmlformats.org/officeDocument/2006/relationships/slide"/><Relationship Id="rId23" Target="slides/slide16.xml" Type="http://schemas.openxmlformats.org/officeDocument/2006/relationships/slide"/><Relationship Id="rId24" Target="slides/slide17.xml" Type="http://schemas.openxmlformats.org/officeDocument/2006/relationships/slide"/><Relationship Id="rId25" Target="slides/slide18.xml" Type="http://schemas.openxmlformats.org/officeDocument/2006/relationships/slide"/><Relationship Id="rId26" Target="slides/slide19.xml" Type="http://schemas.openxmlformats.org/officeDocument/2006/relationships/slide"/><Relationship Id="rId27" Target="slides/slide20.xml" Type="http://schemas.openxmlformats.org/officeDocument/2006/relationships/slide"/><Relationship Id="rId28" Target="slides/slide21.xml" Type="http://schemas.openxmlformats.org/officeDocument/2006/relationships/slide"/><Relationship Id="rId29" Target="slides/slide22.xml" Type="http://schemas.openxmlformats.org/officeDocument/2006/relationships/slide"/><Relationship Id="rId3" Target="../customXml/item3.xml" Type="http://schemas.openxmlformats.org/officeDocument/2006/relationships/customXml"/><Relationship Id="rId30" Target="slides/slide23.xml" Type="http://schemas.openxmlformats.org/officeDocument/2006/relationships/slide"/><Relationship Id="rId31" Target="slides/slide24.xml" Type="http://schemas.openxmlformats.org/officeDocument/2006/relationships/slide"/><Relationship Id="rId32" Target="slides/slide25.xml" Type="http://schemas.openxmlformats.org/officeDocument/2006/relationships/slide"/><Relationship Id="rId33" Target="slides/slide26.xml" Type="http://schemas.openxmlformats.org/officeDocument/2006/relationships/slide"/><Relationship Id="rId34" Target="slides/slide27.xml" Type="http://schemas.openxmlformats.org/officeDocument/2006/relationships/slide"/><Relationship Id="rId35" Target="slides/slide28.xml" Type="http://schemas.openxmlformats.org/officeDocument/2006/relationships/slide"/><Relationship Id="rId36" Target="slides/slide29.xml" Type="http://schemas.openxmlformats.org/officeDocument/2006/relationships/slide"/><Relationship Id="rId37" Target="slides/slide30.xml" Type="http://schemas.openxmlformats.org/officeDocument/2006/relationships/slide"/><Relationship Id="rId38" Target="slides/slide31.xml" Type="http://schemas.openxmlformats.org/officeDocument/2006/relationships/slide"/><Relationship Id="rId39" Target="slides/slide32.xml" Type="http://schemas.openxmlformats.org/officeDocument/2006/relationships/slide"/><Relationship Id="rId4" Target="slideMasters/slideMaster1.xml" Type="http://schemas.openxmlformats.org/officeDocument/2006/relationships/slideMaster"/><Relationship Id="rId40" Target="slides/slide33.xml" Type="http://schemas.openxmlformats.org/officeDocument/2006/relationships/slide"/><Relationship Id="rId41" Target="slides/slide34.xml" Type="http://schemas.openxmlformats.org/officeDocument/2006/relationships/slide"/><Relationship Id="rId42" Target="slides/slide35.xml" Type="http://schemas.openxmlformats.org/officeDocument/2006/relationships/slide"/><Relationship Id="rId43" Target="slides/slide36.xml" Type="http://schemas.openxmlformats.org/officeDocument/2006/relationships/slide"/><Relationship Id="rId44" Target="slides/slide37.xml" Type="http://schemas.openxmlformats.org/officeDocument/2006/relationships/slide"/><Relationship Id="rId45" Target="slides/slide38.xml" Type="http://schemas.openxmlformats.org/officeDocument/2006/relationships/slide"/><Relationship Id="rId46" Target="slides/slide39.xml" Type="http://schemas.openxmlformats.org/officeDocument/2006/relationships/slide"/><Relationship Id="rId47" Target="slides/slide40.xml" Type="http://schemas.openxmlformats.org/officeDocument/2006/relationships/slide"/><Relationship Id="rId48" Target="slides/slide41.xml" Type="http://schemas.openxmlformats.org/officeDocument/2006/relationships/slide"/><Relationship Id="rId49" Target="slides/slide42.xml" Type="http://schemas.openxmlformats.org/officeDocument/2006/relationships/slide"/><Relationship Id="rId5" Target="slideMasters/slideMaster2.xml" Type="http://schemas.openxmlformats.org/officeDocument/2006/relationships/slideMaster"/><Relationship Id="rId50" Target="slides/slide43.xml" Type="http://schemas.openxmlformats.org/officeDocument/2006/relationships/slide"/><Relationship Id="rId51" Target="slides/slide44.xml" Type="http://schemas.openxmlformats.org/officeDocument/2006/relationships/slide"/><Relationship Id="rId52" Target="slides/slide45.xml" Type="http://schemas.openxmlformats.org/officeDocument/2006/relationships/slide"/><Relationship Id="rId53" Target="slides/slide46.xml" Type="http://schemas.openxmlformats.org/officeDocument/2006/relationships/slide"/><Relationship Id="rId54" Target="slides/slide47.xml" Type="http://schemas.openxmlformats.org/officeDocument/2006/relationships/slide"/><Relationship Id="rId55" Target="slides/slide48.xml" Type="http://schemas.openxmlformats.org/officeDocument/2006/relationships/slide"/><Relationship Id="rId56" Target="slides/slide49.xml" Type="http://schemas.openxmlformats.org/officeDocument/2006/relationships/slide"/><Relationship Id="rId57" Target="slides/slide50.xml" Type="http://schemas.openxmlformats.org/officeDocument/2006/relationships/slide"/><Relationship Id="rId58" Target="slides/slide51.xml" Type="http://schemas.openxmlformats.org/officeDocument/2006/relationships/slide"/><Relationship Id="rId59" Target="slides/slide52.xml" Type="http://schemas.openxmlformats.org/officeDocument/2006/relationships/slide"/><Relationship Id="rId6" Target="slideMasters/slideMaster3.xml" Type="http://schemas.openxmlformats.org/officeDocument/2006/relationships/slideMaster"/><Relationship Id="rId60" Target="slides/slide53.xml" Type="http://schemas.openxmlformats.org/officeDocument/2006/relationships/slide"/><Relationship Id="rId61" Target="slides/slide54.xml" Type="http://schemas.openxmlformats.org/officeDocument/2006/relationships/slide"/><Relationship Id="rId62" Target="slides/slide55.xml" Type="http://schemas.openxmlformats.org/officeDocument/2006/relationships/slide"/><Relationship Id="rId63" Target="slides/slide56.xml" Type="http://schemas.openxmlformats.org/officeDocument/2006/relationships/slide"/><Relationship Id="rId64" Target="slides/slide57.xml" Type="http://schemas.openxmlformats.org/officeDocument/2006/relationships/slide"/><Relationship Id="rId65" Target="slides/slide58.xml" Type="http://schemas.openxmlformats.org/officeDocument/2006/relationships/slide"/><Relationship Id="rId66" Target="slides/slide59.xml" Type="http://schemas.openxmlformats.org/officeDocument/2006/relationships/slide"/><Relationship Id="rId67" Target="slides/slide60.xml" Type="http://schemas.openxmlformats.org/officeDocument/2006/relationships/slide"/><Relationship Id="rId68" Target="slides/slide61.xml" Type="http://schemas.openxmlformats.org/officeDocument/2006/relationships/slide"/><Relationship Id="rId69" Target="slides/slide62.xml" Type="http://schemas.openxmlformats.org/officeDocument/2006/relationships/slide"/><Relationship Id="rId7" Target="slideMasters/slideMaster4.xml" Type="http://schemas.openxmlformats.org/officeDocument/2006/relationships/slideMaster"/><Relationship Id="rId70" Target="slides/slide63.xml" Type="http://schemas.openxmlformats.org/officeDocument/2006/relationships/slide"/><Relationship Id="rId71" Target="slides/slide64.xml" Type="http://schemas.openxmlformats.org/officeDocument/2006/relationships/slide"/><Relationship Id="rId72" Target="notesMasters/notesMaster1.xml" Type="http://schemas.openxmlformats.org/officeDocument/2006/relationships/notesMaster"/><Relationship Id="rId73" Target="handoutMasters/handoutMaster1.xml" Type="http://schemas.openxmlformats.org/officeDocument/2006/relationships/handoutMaster"/><Relationship Id="rId74" Target="tags/tag1.xml" Type="http://schemas.openxmlformats.org/officeDocument/2006/relationships/tags"/><Relationship Id="rId75" Target="presProps.xml" Type="http://schemas.openxmlformats.org/officeDocument/2006/relationships/presProps"/><Relationship Id="rId76" Target="viewProps.xml" Type="http://schemas.openxmlformats.org/officeDocument/2006/relationships/viewProps"/><Relationship Id="rId77" Target="theme/theme1.xml" Type="http://schemas.openxmlformats.org/officeDocument/2006/relationships/theme"/><Relationship Id="rId78" Target="tableStyles.xml" Type="http://schemas.openxmlformats.org/officeDocument/2006/relationships/tableStyles"/><Relationship Id="rId79" Target="authors.xml" Type="http://schemas.microsoft.com/office/2018/10/relationships/authors"/><Relationship Id="rId8" Target="slides/slide1.xml" Type="http://schemas.openxmlformats.org/officeDocument/2006/relationships/slide"/><Relationship Id="rId9" Target="slides/slide2.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6.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B755900-A9E7-0B97-FA96-4151ADC55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2D13BF5-4CDB-51A0-28D6-DDA65FC487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97E321-DCB1-7448-96AD-C284FCDE9D95}" type="datetimeFigureOut">
              <a:rPr lang="fi-FI" smtClean="0"/>
              <a:t>14.6.2024</a:t>
            </a:fld>
            <a:endParaRPr lang="fi-FI"/>
          </a:p>
        </p:txBody>
      </p:sp>
      <p:sp>
        <p:nvSpPr>
          <p:cNvPr id="4" name="Alatunnisteen paikkamerkki 3">
            <a:extLst>
              <a:ext uri="{FF2B5EF4-FFF2-40B4-BE49-F238E27FC236}">
                <a16:creationId xmlns:a16="http://schemas.microsoft.com/office/drawing/2014/main" id="{5D1352BC-59DB-ECF6-7F2F-01E17D13BB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B7AC8DA0-8D11-612C-2E2F-FBA2818AAD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F848CD-EA1E-7145-83AB-0709E06341AC}" type="slidenum">
              <a:rPr lang="fi-FI" smtClean="0"/>
              <a:t>‹#›</a:t>
            </a:fld>
            <a:endParaRPr lang="fi-FI"/>
          </a:p>
        </p:txBody>
      </p:sp>
    </p:spTree>
    <p:extLst>
      <p:ext uri="{BB962C8B-B14F-4D97-AF65-F5344CB8AC3E}">
        <p14:creationId xmlns:p14="http://schemas.microsoft.com/office/powerpoint/2010/main" val="44235097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13:47:23.171"/>
    </inkml:context>
    <inkml:brush xml:id="br0">
      <inkml:brushProperty name="width" value="0.025" units="cm"/>
      <inkml:brushProperty name="height" value="0.025" units="cm"/>
      <inkml:brushProperty name="color" value="#AB008B"/>
    </inkml:brush>
  </inkml:definitions>
  <inkml:trace contextRef="#ctx0" brushRef="#br0">1 0 24575</inkml:trace>
</inkml:ink>
</file>

<file path=ppt/notesMasters/_rels/notesMaster1.xml.rels><?xml version="1.0" encoding="UTF-8" standalone="yes"?><Relationships xmlns="http://schemas.openxmlformats.org/package/2006/relationships"><Relationship Id="rId1" Target="../theme/theme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160DB6F-B396-1F43-B05E-1722511CBA15}" type="datetimeFigureOut">
              <a:rPr lang="fi-FI" smtClean="0"/>
              <a:pPr/>
              <a:t>14.6.2024</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EB46B93-6D2B-B94A-92CA-D45241FFDB31}" type="slidenum">
              <a:rPr lang="fi-FI" smtClean="0"/>
              <a:pPr/>
              <a:t>‹#›</a:t>
            </a:fld>
            <a:endParaRPr lang="fi-FI" dirty="0"/>
          </a:p>
        </p:txBody>
      </p:sp>
    </p:spTree>
    <p:extLst>
      <p:ext uri="{BB962C8B-B14F-4D97-AF65-F5344CB8AC3E}">
        <p14:creationId xmlns:p14="http://schemas.microsoft.com/office/powerpoint/2010/main" val="2692589397"/>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30" algn="l" defTabSz="914286" rtl="0" eaLnBrk="1" latinLnBrk="0" hangingPunct="1">
      <a:defRPr sz="1200" kern="1200">
        <a:solidFill>
          <a:schemeClr val="tx1"/>
        </a:solidFill>
        <a:latin typeface="+mn-lt"/>
        <a:ea typeface="+mn-ea"/>
        <a:cs typeface="+mn-cs"/>
      </a:defRPr>
    </a:lvl4pPr>
    <a:lvl5pPr marL="1828573" algn="l" defTabSz="914286" rtl="0" eaLnBrk="1" latinLnBrk="0" hangingPunct="1">
      <a:defRPr sz="1200" kern="1200">
        <a:solidFill>
          <a:schemeClr val="tx1"/>
        </a:solidFill>
        <a:latin typeface="+mn-lt"/>
        <a:ea typeface="+mn-ea"/>
        <a:cs typeface="+mn-cs"/>
      </a:defRPr>
    </a:lvl5pPr>
    <a:lvl6pPr marL="2285718"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a:t>
            </a:fld>
            <a:endParaRPr lang="fi-FI" dirty="0"/>
          </a:p>
        </p:txBody>
      </p:sp>
    </p:spTree>
    <p:extLst>
      <p:ext uri="{BB962C8B-B14F-4D97-AF65-F5344CB8AC3E}">
        <p14:creationId xmlns:p14="http://schemas.microsoft.com/office/powerpoint/2010/main" val="125864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377"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04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11</a:t>
            </a:fld>
            <a:endParaRPr lang="fi-FI" dirty="0"/>
          </a:p>
        </p:txBody>
      </p:sp>
    </p:spTree>
    <p:extLst>
      <p:ext uri="{BB962C8B-B14F-4D97-AF65-F5344CB8AC3E}">
        <p14:creationId xmlns:p14="http://schemas.microsoft.com/office/powerpoint/2010/main" val="1429632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12</a:t>
            </a:fld>
            <a:endParaRPr lang="fi-FI" dirty="0"/>
          </a:p>
        </p:txBody>
      </p:sp>
    </p:spTree>
    <p:extLst>
      <p:ext uri="{BB962C8B-B14F-4D97-AF65-F5344CB8AC3E}">
        <p14:creationId xmlns:p14="http://schemas.microsoft.com/office/powerpoint/2010/main" val="409233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13</a:t>
            </a:fld>
            <a:endParaRPr lang="fi-FI" dirty="0"/>
          </a:p>
        </p:txBody>
      </p:sp>
    </p:spTree>
    <p:extLst>
      <p:ext uri="{BB962C8B-B14F-4D97-AF65-F5344CB8AC3E}">
        <p14:creationId xmlns:p14="http://schemas.microsoft.com/office/powerpoint/2010/main" val="1161110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15</a:t>
            </a:fld>
            <a:endParaRPr lang="fi-FI" dirty="0"/>
          </a:p>
        </p:txBody>
      </p:sp>
    </p:spTree>
    <p:extLst>
      <p:ext uri="{BB962C8B-B14F-4D97-AF65-F5344CB8AC3E}">
        <p14:creationId xmlns:p14="http://schemas.microsoft.com/office/powerpoint/2010/main" val="102256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16</a:t>
            </a:fld>
            <a:endParaRPr lang="fi-FI" dirty="0"/>
          </a:p>
        </p:txBody>
      </p:sp>
    </p:spTree>
    <p:extLst>
      <p:ext uri="{BB962C8B-B14F-4D97-AF65-F5344CB8AC3E}">
        <p14:creationId xmlns:p14="http://schemas.microsoft.com/office/powerpoint/2010/main" val="3357130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903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568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918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86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a:t>
            </a:fld>
            <a:endParaRPr lang="fi-FI" dirty="0"/>
          </a:p>
        </p:txBody>
      </p:sp>
    </p:spTree>
    <p:extLst>
      <p:ext uri="{BB962C8B-B14F-4D97-AF65-F5344CB8AC3E}">
        <p14:creationId xmlns:p14="http://schemas.microsoft.com/office/powerpoint/2010/main" val="2328167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381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eaLnBrk="1" fontAlgn="auto" latinLnBrk="0" hangingPunct="1">
              <a:lnSpc>
                <a:spcPct val="100000"/>
              </a:lnSpc>
              <a:spcBef>
                <a:spcPts val="0"/>
              </a:spcBef>
              <a:spcAft>
                <a:spcPts val="0"/>
              </a:spcAft>
              <a:buClrTx/>
              <a:buSzTx/>
              <a:buFontTx/>
              <a:buNone/>
              <a:tabLst/>
              <a:defRPr/>
            </a:pPr>
            <a:endParaRPr lang="fi-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001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eaLnBrk="1" fontAlgn="auto" latinLnBrk="0" hangingPunct="1">
              <a:lnSpc>
                <a:spcPct val="100000"/>
              </a:lnSpc>
              <a:spcBef>
                <a:spcPts val="0"/>
              </a:spcBef>
              <a:spcAft>
                <a:spcPts val="0"/>
              </a:spcAft>
              <a:buClrTx/>
              <a:buSzTx/>
              <a:buFontTx/>
              <a:buNone/>
              <a:tabLst/>
              <a:defRPr/>
            </a:pPr>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368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eaLnBrk="1" fontAlgn="auto" latinLnBrk="0" hangingPunct="1">
              <a:lnSpc>
                <a:spcPct val="100000"/>
              </a:lnSpc>
              <a:spcBef>
                <a:spcPts val="0"/>
              </a:spcBef>
              <a:spcAft>
                <a:spcPts val="0"/>
              </a:spcAft>
              <a:buClrTx/>
              <a:buSzTx/>
              <a:buFontTx/>
              <a:buNone/>
              <a:tabLst/>
              <a:defRPr/>
            </a:pPr>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353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934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26</a:t>
            </a:fld>
            <a:endParaRPr lang="fi-FI" dirty="0"/>
          </a:p>
        </p:txBody>
      </p:sp>
    </p:spTree>
    <p:extLst>
      <p:ext uri="{BB962C8B-B14F-4D97-AF65-F5344CB8AC3E}">
        <p14:creationId xmlns:p14="http://schemas.microsoft.com/office/powerpoint/2010/main" val="1908301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27</a:t>
            </a:fld>
            <a:endParaRPr lang="fi-FI" dirty="0"/>
          </a:p>
        </p:txBody>
      </p:sp>
    </p:spTree>
    <p:extLst>
      <p:ext uri="{BB962C8B-B14F-4D97-AF65-F5344CB8AC3E}">
        <p14:creationId xmlns:p14="http://schemas.microsoft.com/office/powerpoint/2010/main" val="3803504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28</a:t>
            </a:fld>
            <a:endParaRPr lang="fi-FI" dirty="0"/>
          </a:p>
        </p:txBody>
      </p:sp>
    </p:spTree>
    <p:extLst>
      <p:ext uri="{BB962C8B-B14F-4D97-AF65-F5344CB8AC3E}">
        <p14:creationId xmlns:p14="http://schemas.microsoft.com/office/powerpoint/2010/main" val="4014452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29</a:t>
            </a:fld>
            <a:endParaRPr lang="fi-FI" dirty="0"/>
          </a:p>
        </p:txBody>
      </p:sp>
    </p:spTree>
    <p:extLst>
      <p:ext uri="{BB962C8B-B14F-4D97-AF65-F5344CB8AC3E}">
        <p14:creationId xmlns:p14="http://schemas.microsoft.com/office/powerpoint/2010/main" val="921890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30</a:t>
            </a:fld>
            <a:endParaRPr lang="fi-FI" dirty="0"/>
          </a:p>
        </p:txBody>
      </p:sp>
    </p:spTree>
    <p:extLst>
      <p:ext uri="{BB962C8B-B14F-4D97-AF65-F5344CB8AC3E}">
        <p14:creationId xmlns:p14="http://schemas.microsoft.com/office/powerpoint/2010/main" val="29175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EB46B93-6D2B-B94A-92CA-D45241FFDB31}" type="slidenum">
              <a:rPr lang="fi-FI" smtClean="0"/>
              <a:pPr/>
              <a:t>3</a:t>
            </a:fld>
            <a:endParaRPr lang="fi-FI" dirty="0"/>
          </a:p>
        </p:txBody>
      </p:sp>
    </p:spTree>
    <p:extLst>
      <p:ext uri="{BB962C8B-B14F-4D97-AF65-F5344CB8AC3E}">
        <p14:creationId xmlns:p14="http://schemas.microsoft.com/office/powerpoint/2010/main" val="1468218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31</a:t>
            </a:fld>
            <a:endParaRPr lang="fi-FI" dirty="0"/>
          </a:p>
        </p:txBody>
      </p:sp>
    </p:spTree>
    <p:extLst>
      <p:ext uri="{BB962C8B-B14F-4D97-AF65-F5344CB8AC3E}">
        <p14:creationId xmlns:p14="http://schemas.microsoft.com/office/powerpoint/2010/main" val="1583869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32</a:t>
            </a:fld>
            <a:endParaRPr lang="fi-FI" dirty="0"/>
          </a:p>
        </p:txBody>
      </p:sp>
    </p:spTree>
    <p:extLst>
      <p:ext uri="{BB962C8B-B14F-4D97-AF65-F5344CB8AC3E}">
        <p14:creationId xmlns:p14="http://schemas.microsoft.com/office/powerpoint/2010/main" val="1336512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33</a:t>
            </a:fld>
            <a:endParaRPr lang="fi-FI" dirty="0"/>
          </a:p>
        </p:txBody>
      </p:sp>
    </p:spTree>
    <p:extLst>
      <p:ext uri="{BB962C8B-B14F-4D97-AF65-F5344CB8AC3E}">
        <p14:creationId xmlns:p14="http://schemas.microsoft.com/office/powerpoint/2010/main" val="1252785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34</a:t>
            </a:fld>
            <a:endParaRPr lang="fi-FI" dirty="0"/>
          </a:p>
        </p:txBody>
      </p:sp>
    </p:spTree>
    <p:extLst>
      <p:ext uri="{BB962C8B-B14F-4D97-AF65-F5344CB8AC3E}">
        <p14:creationId xmlns:p14="http://schemas.microsoft.com/office/powerpoint/2010/main" val="3597642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35</a:t>
            </a:fld>
            <a:endParaRPr lang="fi-FI" dirty="0"/>
          </a:p>
        </p:txBody>
      </p:sp>
    </p:spTree>
    <p:extLst>
      <p:ext uri="{BB962C8B-B14F-4D97-AF65-F5344CB8AC3E}">
        <p14:creationId xmlns:p14="http://schemas.microsoft.com/office/powerpoint/2010/main" val="3718201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36</a:t>
            </a:fld>
            <a:endParaRPr lang="fi-FI" dirty="0"/>
          </a:p>
        </p:txBody>
      </p:sp>
    </p:spTree>
    <p:extLst>
      <p:ext uri="{BB962C8B-B14F-4D97-AF65-F5344CB8AC3E}">
        <p14:creationId xmlns:p14="http://schemas.microsoft.com/office/powerpoint/2010/main" val="2362994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37</a:t>
            </a:fld>
            <a:endParaRPr lang="fi-FI" dirty="0"/>
          </a:p>
        </p:txBody>
      </p:sp>
    </p:spTree>
    <p:extLst>
      <p:ext uri="{BB962C8B-B14F-4D97-AF65-F5344CB8AC3E}">
        <p14:creationId xmlns:p14="http://schemas.microsoft.com/office/powerpoint/2010/main" val="2521758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38</a:t>
            </a:fld>
            <a:endParaRPr lang="fi-FI" dirty="0"/>
          </a:p>
        </p:txBody>
      </p:sp>
    </p:spTree>
    <p:extLst>
      <p:ext uri="{BB962C8B-B14F-4D97-AF65-F5344CB8AC3E}">
        <p14:creationId xmlns:p14="http://schemas.microsoft.com/office/powerpoint/2010/main" val="2102776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39</a:t>
            </a:fld>
            <a:endParaRPr lang="fi-FI" dirty="0"/>
          </a:p>
        </p:txBody>
      </p:sp>
    </p:spTree>
    <p:extLst>
      <p:ext uri="{BB962C8B-B14F-4D97-AF65-F5344CB8AC3E}">
        <p14:creationId xmlns:p14="http://schemas.microsoft.com/office/powerpoint/2010/main" val="64612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40</a:t>
            </a:fld>
            <a:endParaRPr lang="fi-FI" dirty="0"/>
          </a:p>
        </p:txBody>
      </p:sp>
    </p:spTree>
    <p:extLst>
      <p:ext uri="{BB962C8B-B14F-4D97-AF65-F5344CB8AC3E}">
        <p14:creationId xmlns:p14="http://schemas.microsoft.com/office/powerpoint/2010/main" val="246038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EB46B93-6D2B-B94A-92CA-D45241FFDB31}" type="slidenum">
              <a:rPr lang="fi-FI" smtClean="0"/>
              <a:pPr/>
              <a:t>4</a:t>
            </a:fld>
            <a:endParaRPr lang="fi-FI" dirty="0"/>
          </a:p>
        </p:txBody>
      </p:sp>
    </p:spTree>
    <p:extLst>
      <p:ext uri="{BB962C8B-B14F-4D97-AF65-F5344CB8AC3E}">
        <p14:creationId xmlns:p14="http://schemas.microsoft.com/office/powerpoint/2010/main" val="1557616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41</a:t>
            </a:fld>
            <a:endParaRPr lang="fi-FI" dirty="0"/>
          </a:p>
        </p:txBody>
      </p:sp>
    </p:spTree>
    <p:extLst>
      <p:ext uri="{BB962C8B-B14F-4D97-AF65-F5344CB8AC3E}">
        <p14:creationId xmlns:p14="http://schemas.microsoft.com/office/powerpoint/2010/main" val="426220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42</a:t>
            </a:fld>
            <a:endParaRPr lang="fi-FI" dirty="0"/>
          </a:p>
        </p:txBody>
      </p:sp>
    </p:spTree>
    <p:extLst>
      <p:ext uri="{BB962C8B-B14F-4D97-AF65-F5344CB8AC3E}">
        <p14:creationId xmlns:p14="http://schemas.microsoft.com/office/powerpoint/2010/main" val="3820716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377"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eaLnBrk="1" fontAlgn="auto" latinLnBrk="0" hangingPunct="1">
                <a:lnSpc>
                  <a:spcPct val="100000"/>
                </a:lnSpc>
                <a:spcBef>
                  <a:spcPts val="0"/>
                </a:spcBef>
                <a:spcAft>
                  <a:spcPts val="0"/>
                </a:spcAft>
                <a:buClrTx/>
                <a:buSzTx/>
                <a:buFontTx/>
                <a:buNone/>
                <a:tabLst/>
                <a:defRPr/>
              </a:pPr>
              <a:t>43</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350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44</a:t>
            </a:fld>
            <a:endParaRPr lang="fi-FI" dirty="0"/>
          </a:p>
        </p:txBody>
      </p:sp>
    </p:spTree>
    <p:extLst>
      <p:ext uri="{BB962C8B-B14F-4D97-AF65-F5344CB8AC3E}">
        <p14:creationId xmlns:p14="http://schemas.microsoft.com/office/powerpoint/2010/main" val="2274897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45</a:t>
            </a:fld>
            <a:endParaRPr lang="fi-FI" dirty="0"/>
          </a:p>
        </p:txBody>
      </p:sp>
    </p:spTree>
    <p:extLst>
      <p:ext uri="{BB962C8B-B14F-4D97-AF65-F5344CB8AC3E}">
        <p14:creationId xmlns:p14="http://schemas.microsoft.com/office/powerpoint/2010/main" val="4229861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46</a:t>
            </a:fld>
            <a:endParaRPr lang="fi-FI" dirty="0"/>
          </a:p>
        </p:txBody>
      </p:sp>
    </p:spTree>
    <p:extLst>
      <p:ext uri="{BB962C8B-B14F-4D97-AF65-F5344CB8AC3E}">
        <p14:creationId xmlns:p14="http://schemas.microsoft.com/office/powerpoint/2010/main" val="7767491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47</a:t>
            </a:fld>
            <a:endParaRPr lang="fi-FI" dirty="0"/>
          </a:p>
        </p:txBody>
      </p:sp>
    </p:spTree>
    <p:extLst>
      <p:ext uri="{BB962C8B-B14F-4D97-AF65-F5344CB8AC3E}">
        <p14:creationId xmlns:p14="http://schemas.microsoft.com/office/powerpoint/2010/main" val="3001903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48</a:t>
            </a:fld>
            <a:endParaRPr lang="fi-FI" dirty="0"/>
          </a:p>
        </p:txBody>
      </p:sp>
    </p:spTree>
    <p:extLst>
      <p:ext uri="{BB962C8B-B14F-4D97-AF65-F5344CB8AC3E}">
        <p14:creationId xmlns:p14="http://schemas.microsoft.com/office/powerpoint/2010/main" val="10483858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49</a:t>
            </a:fld>
            <a:endParaRPr lang="fi-FI" dirty="0"/>
          </a:p>
        </p:txBody>
      </p:sp>
    </p:spTree>
    <p:extLst>
      <p:ext uri="{BB962C8B-B14F-4D97-AF65-F5344CB8AC3E}">
        <p14:creationId xmlns:p14="http://schemas.microsoft.com/office/powerpoint/2010/main" val="2487819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50</a:t>
            </a:fld>
            <a:endParaRPr lang="fi-FI" dirty="0"/>
          </a:p>
        </p:txBody>
      </p:sp>
    </p:spTree>
    <p:extLst>
      <p:ext uri="{BB962C8B-B14F-4D97-AF65-F5344CB8AC3E}">
        <p14:creationId xmlns:p14="http://schemas.microsoft.com/office/powerpoint/2010/main" val="52621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908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51</a:t>
            </a:fld>
            <a:endParaRPr lang="fi-FI" dirty="0"/>
          </a:p>
        </p:txBody>
      </p:sp>
    </p:spTree>
    <p:extLst>
      <p:ext uri="{BB962C8B-B14F-4D97-AF65-F5344CB8AC3E}">
        <p14:creationId xmlns:p14="http://schemas.microsoft.com/office/powerpoint/2010/main" val="2345850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52</a:t>
            </a:fld>
            <a:endParaRPr lang="fi-FI" dirty="0"/>
          </a:p>
        </p:txBody>
      </p:sp>
    </p:spTree>
    <p:extLst>
      <p:ext uri="{BB962C8B-B14F-4D97-AF65-F5344CB8AC3E}">
        <p14:creationId xmlns:p14="http://schemas.microsoft.com/office/powerpoint/2010/main" val="24352994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53</a:t>
            </a:fld>
            <a:endParaRPr lang="fi-FI" dirty="0"/>
          </a:p>
        </p:txBody>
      </p:sp>
    </p:spTree>
    <p:extLst>
      <p:ext uri="{BB962C8B-B14F-4D97-AF65-F5344CB8AC3E}">
        <p14:creationId xmlns:p14="http://schemas.microsoft.com/office/powerpoint/2010/main" val="20425312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54</a:t>
            </a:fld>
            <a:endParaRPr lang="fi-FI" dirty="0"/>
          </a:p>
        </p:txBody>
      </p:sp>
    </p:spTree>
    <p:extLst>
      <p:ext uri="{BB962C8B-B14F-4D97-AF65-F5344CB8AC3E}">
        <p14:creationId xmlns:p14="http://schemas.microsoft.com/office/powerpoint/2010/main" val="2242090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55</a:t>
            </a:fld>
            <a:endParaRPr lang="fi-FI" dirty="0"/>
          </a:p>
        </p:txBody>
      </p:sp>
    </p:spTree>
    <p:extLst>
      <p:ext uri="{BB962C8B-B14F-4D97-AF65-F5344CB8AC3E}">
        <p14:creationId xmlns:p14="http://schemas.microsoft.com/office/powerpoint/2010/main" val="24113917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56</a:t>
            </a:fld>
            <a:endParaRPr lang="fi-FI" dirty="0"/>
          </a:p>
        </p:txBody>
      </p:sp>
    </p:spTree>
    <p:extLst>
      <p:ext uri="{BB962C8B-B14F-4D97-AF65-F5344CB8AC3E}">
        <p14:creationId xmlns:p14="http://schemas.microsoft.com/office/powerpoint/2010/main" val="18952308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57</a:t>
            </a:fld>
            <a:endParaRPr lang="fi-FI" dirty="0"/>
          </a:p>
        </p:txBody>
      </p:sp>
    </p:spTree>
    <p:extLst>
      <p:ext uri="{BB962C8B-B14F-4D97-AF65-F5344CB8AC3E}">
        <p14:creationId xmlns:p14="http://schemas.microsoft.com/office/powerpoint/2010/main" val="8812295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58</a:t>
            </a:fld>
            <a:endParaRPr lang="fi-FI" dirty="0"/>
          </a:p>
        </p:txBody>
      </p:sp>
    </p:spTree>
    <p:extLst>
      <p:ext uri="{BB962C8B-B14F-4D97-AF65-F5344CB8AC3E}">
        <p14:creationId xmlns:p14="http://schemas.microsoft.com/office/powerpoint/2010/main" val="12421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59</a:t>
            </a:fld>
            <a:endParaRPr lang="fi-FI" dirty="0"/>
          </a:p>
        </p:txBody>
      </p:sp>
    </p:spTree>
    <p:extLst>
      <p:ext uri="{BB962C8B-B14F-4D97-AF65-F5344CB8AC3E}">
        <p14:creationId xmlns:p14="http://schemas.microsoft.com/office/powerpoint/2010/main" val="27612245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377"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eaLnBrk="1" fontAlgn="auto" latinLnBrk="0" hangingPunct="1">
                <a:lnSpc>
                  <a:spcPct val="100000"/>
                </a:lnSpc>
                <a:spcBef>
                  <a:spcPts val="0"/>
                </a:spcBef>
                <a:spcAft>
                  <a:spcPts val="0"/>
                </a:spcAft>
                <a:buClrTx/>
                <a:buSzTx/>
                <a:buFontTx/>
                <a:buNone/>
                <a:tabLst/>
                <a:defRPr/>
              </a:pPr>
              <a:t>60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19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6</a:t>
            </a:fld>
            <a:endParaRPr lang="fi-FI" dirty="0"/>
          </a:p>
        </p:txBody>
      </p:sp>
    </p:spTree>
    <p:extLst>
      <p:ext uri="{BB962C8B-B14F-4D97-AF65-F5344CB8AC3E}">
        <p14:creationId xmlns:p14="http://schemas.microsoft.com/office/powerpoint/2010/main" val="585254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61</a:t>
            </a:fld>
            <a:endParaRPr lang="fi-FI" dirty="0"/>
          </a:p>
        </p:txBody>
      </p:sp>
    </p:spTree>
    <p:extLst>
      <p:ext uri="{BB962C8B-B14F-4D97-AF65-F5344CB8AC3E}">
        <p14:creationId xmlns:p14="http://schemas.microsoft.com/office/powerpoint/2010/main" val="1095442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62</a:t>
            </a:fld>
            <a:endParaRPr lang="fi-FI" dirty="0"/>
          </a:p>
        </p:txBody>
      </p:sp>
    </p:spTree>
    <p:extLst>
      <p:ext uri="{BB962C8B-B14F-4D97-AF65-F5344CB8AC3E}">
        <p14:creationId xmlns:p14="http://schemas.microsoft.com/office/powerpoint/2010/main" val="25965904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63</a:t>
            </a:fld>
            <a:endParaRPr lang="fi-FI" dirty="0"/>
          </a:p>
        </p:txBody>
      </p:sp>
    </p:spTree>
    <p:extLst>
      <p:ext uri="{BB962C8B-B14F-4D97-AF65-F5344CB8AC3E}">
        <p14:creationId xmlns:p14="http://schemas.microsoft.com/office/powerpoint/2010/main" val="32881432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64</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59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377"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90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EB46B93-6D2B-B94A-92CA-D45241FFDB31}" type="slidenum">
              <a:rPr lang="fi-FI" smtClean="0"/>
              <a:pPr/>
              <a:t>8</a:t>
            </a:fld>
            <a:endParaRPr lang="fi-FI" dirty="0"/>
          </a:p>
        </p:txBody>
      </p:sp>
    </p:spTree>
    <p:extLst>
      <p:ext uri="{BB962C8B-B14F-4D97-AF65-F5344CB8AC3E}">
        <p14:creationId xmlns:p14="http://schemas.microsoft.com/office/powerpoint/2010/main" val="1032635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377" eaLnBrk="1" fontAlgn="auto" latinLnBrk="0" hangingPunct="1">
              <a:lnSpc>
                <a:spcPct val="100000"/>
              </a:lnSpc>
              <a:spcBef>
                <a:spcPts val="0"/>
              </a:spcBef>
              <a:spcAft>
                <a:spcPts val="0"/>
              </a:spcAft>
              <a:buClrTx/>
              <a:buSzTx/>
              <a:buFontTx/>
              <a:buNone/>
              <a:tabLst/>
              <a:defRPr/>
            </a:pPr>
            <a:fld id="{0EB46B93-6D2B-B94A-92CA-D45241FFDB3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626489"/>
      </p:ext>
    </p:extLst>
  </p:cSld>
  <p:clrMapOvr>
    <a:masterClrMapping/>
  </p:clrMapOvr>
</p:notes>
</file>

<file path=ppt/slideLayouts/_rels/slideLayout1.xml.rels><?xml version="1.0" encoding="UTF-8" standalone="yes"?><Relationships xmlns="http://schemas.openxmlformats.org/package/2006/relationships"><Relationship Id="rId1" Target="../tags/tag3.xml" Type="http://schemas.openxmlformats.org/officeDocument/2006/relationships/tags"/><Relationship Id="rId2" Target="../slideMasters/slideMaster1.xml" Type="http://schemas.openxmlformats.org/officeDocument/2006/relationships/slideMaster"/><Relationship Id="rId3" Target="../media/image2.png" Type="http://schemas.openxmlformats.org/officeDocument/2006/relationships/image"/><Relationship Id="rId4" Target="../embeddings/oleObject2.bin" Type="http://schemas.openxmlformats.org/officeDocument/2006/relationships/oleObject"/><Relationship Id="rId5" Target="../media/image3.emf" Type="http://schemas.openxmlformats.org/officeDocument/2006/relationships/image"/><Relationship Id="rId6" Target="../media/image4.png" Type="http://schemas.openxmlformats.org/officeDocument/2006/relationships/image"/></Relationships>
</file>

<file path=ppt/slideLayouts/_rels/slideLayout10.xml.rels><?xml version="1.0" encoding="UTF-8" standalone="yes"?><Relationships xmlns="http://schemas.openxmlformats.org/package/2006/relationships"><Relationship Id="rId1" Target="../tags/tag12.xml" Type="http://schemas.openxmlformats.org/officeDocument/2006/relationships/tags"/><Relationship Id="rId2" Target="../slideMasters/slideMaster1.xml" Type="http://schemas.openxmlformats.org/officeDocument/2006/relationships/slideMaster"/><Relationship Id="rId3" Target="../embeddings/oleObject11.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11.xml.rels><?xml version="1.0" encoding="UTF-8" standalone="yes"?><Relationships xmlns="http://schemas.openxmlformats.org/package/2006/relationships"><Relationship Id="rId1" Target="../tags/tag13.xml" Type="http://schemas.openxmlformats.org/officeDocument/2006/relationships/tags"/><Relationship Id="rId2" Target="../slideMasters/slideMaster1.xml" Type="http://schemas.openxmlformats.org/officeDocument/2006/relationships/slideMaster"/><Relationship Id="rId3" Target="../embeddings/oleObject12.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12.xml.rels><?xml version="1.0" encoding="UTF-8" standalone="yes"?><Relationships xmlns="http://schemas.openxmlformats.org/package/2006/relationships"><Relationship Id="rId1" Target="../tags/tag14.xml" Type="http://schemas.openxmlformats.org/officeDocument/2006/relationships/tags"/><Relationship Id="rId2" Target="../slideMasters/slideMaster1.xml" Type="http://schemas.openxmlformats.org/officeDocument/2006/relationships/slideMaster"/><Relationship Id="rId3" Target="../embeddings/oleObject13.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13.xml.rels><?xml version="1.0" encoding="UTF-8" standalone="yes"?><Relationships xmlns="http://schemas.openxmlformats.org/package/2006/relationships"><Relationship Id="rId1" Target="../tags/tag15.xml" Type="http://schemas.openxmlformats.org/officeDocument/2006/relationships/tags"/><Relationship Id="rId2" Target="../slideMasters/slideMaster1.xml" Type="http://schemas.openxmlformats.org/officeDocument/2006/relationships/slideMaster"/><Relationship Id="rId3" Target="../embeddings/oleObject14.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14.xml.rels><?xml version="1.0" encoding="UTF-8" standalone="yes"?><Relationships xmlns="http://schemas.openxmlformats.org/package/2006/relationships"><Relationship Id="rId1" Target="../tags/tag16.xml" Type="http://schemas.openxmlformats.org/officeDocument/2006/relationships/tags"/><Relationship Id="rId2" Target="../slideMasters/slideMaster1.xml" Type="http://schemas.openxmlformats.org/officeDocument/2006/relationships/slideMaster"/><Relationship Id="rId3" Target="../embeddings/oleObject15.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15.xml.rels><?xml version="1.0" encoding="UTF-8" standalone="yes"?><Relationships xmlns="http://schemas.openxmlformats.org/package/2006/relationships"><Relationship Id="rId1" Target="../tags/tag17.xml" Type="http://schemas.openxmlformats.org/officeDocument/2006/relationships/tags"/><Relationship Id="rId2" Target="../slideMasters/slideMaster1.xml" Type="http://schemas.openxmlformats.org/officeDocument/2006/relationships/slideMaster"/><Relationship Id="rId3" Target="../embeddings/oleObject16.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16.xml.rels><?xml version="1.0" encoding="UTF-8" standalone="yes"?><Relationships xmlns="http://schemas.openxmlformats.org/package/2006/relationships"><Relationship Id="rId1" Target="../tags/tag18.xml" Type="http://schemas.openxmlformats.org/officeDocument/2006/relationships/tags"/><Relationship Id="rId2" Target="../slideMasters/slideMaster1.xml" Type="http://schemas.openxmlformats.org/officeDocument/2006/relationships/slideMaster"/><Relationship Id="rId3" Target="../embeddings/oleObject17.bin" Type="http://schemas.openxmlformats.org/officeDocument/2006/relationships/oleObject"/><Relationship Id="rId4" Target="../media/image18.emf" Type="http://schemas.openxmlformats.org/officeDocument/2006/relationships/image"/></Relationships>
</file>

<file path=ppt/slideLayouts/_rels/slideLayout17.xml.rels><?xml version="1.0" encoding="UTF-8" standalone="yes"?><Relationships xmlns="http://schemas.openxmlformats.org/package/2006/relationships"><Relationship Id="rId1" Target="../tags/tag19.xml" Type="http://schemas.openxmlformats.org/officeDocument/2006/relationships/tags"/><Relationship Id="rId2" Target="../slideMasters/slideMaster1.xml" Type="http://schemas.openxmlformats.org/officeDocument/2006/relationships/slideMaster"/><Relationship Id="rId3" Target="../embeddings/oleObject18.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18.xml.rels><?xml version="1.0" encoding="UTF-8" standalone="yes"?><Relationships xmlns="http://schemas.openxmlformats.org/package/2006/relationships"><Relationship Id="rId1" Target="../tags/tag20.xml" Type="http://schemas.openxmlformats.org/officeDocument/2006/relationships/tags"/><Relationship Id="rId2" Target="../slideMasters/slideMaster1.xml" Type="http://schemas.openxmlformats.org/officeDocument/2006/relationships/slideMaster"/><Relationship Id="rId3" Target="../embeddings/oleObject19.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tags/tag4.xml" Type="http://schemas.openxmlformats.org/officeDocument/2006/relationships/tags"/><Relationship Id="rId2" Target="../slideMasters/slideMaster1.xml" Type="http://schemas.openxmlformats.org/officeDocument/2006/relationships/slideMaster"/><Relationship Id="rId3" Target="../media/image5.jpeg" Type="http://schemas.openxmlformats.org/officeDocument/2006/relationships/image"/><Relationship Id="rId4" Target="../embeddings/oleObject3.bin" Type="http://schemas.openxmlformats.org/officeDocument/2006/relationships/oleObject"/><Relationship Id="rId5" Target="../media/image6.emf" Type="http://schemas.openxmlformats.org/officeDocument/2006/relationships/image"/><Relationship Id="rId6" Target="../media/image7.png" Type="http://schemas.openxmlformats.org/officeDocument/2006/relationships/image"/></Relationships>
</file>

<file path=ppt/slideLayouts/_rels/slideLayout20.xml.rels><?xml version="1.0" encoding="UTF-8" standalone="yes"?><Relationships xmlns="http://schemas.openxmlformats.org/package/2006/relationships"><Relationship Id="rId1" Target="../tags/tag21.xml" Type="http://schemas.openxmlformats.org/officeDocument/2006/relationships/tags"/><Relationship Id="rId2" Target="../slideMasters/slideMaster1.xml" Type="http://schemas.openxmlformats.org/officeDocument/2006/relationships/slideMaster"/><Relationship Id="rId3" Target="../embeddings/oleObject20.bin" Type="http://schemas.openxmlformats.org/officeDocument/2006/relationships/oleObject"/><Relationship Id="rId4" Target="../media/image19.emf" Type="http://schemas.openxmlformats.org/officeDocument/2006/relationships/image"/><Relationship Id="rId5" Target="../media/image7.png" Type="http://schemas.openxmlformats.org/officeDocument/2006/relationships/image"/></Relationships>
</file>

<file path=ppt/slideLayouts/_rels/slideLayout21.xml.rels><?xml version="1.0" encoding="UTF-8" standalone="yes"?><Relationships xmlns="http://schemas.openxmlformats.org/package/2006/relationships"><Relationship Id="rId1" Target="../tags/tag22.xml" Type="http://schemas.openxmlformats.org/officeDocument/2006/relationships/tags"/><Relationship Id="rId2" Target="../slideMasters/slideMaster1.xml" Type="http://schemas.openxmlformats.org/officeDocument/2006/relationships/slideMaster"/><Relationship Id="rId3" Target="../embeddings/oleObject21.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22.xml.rels><?xml version="1.0" encoding="UTF-8" standalone="yes"?><Relationships xmlns="http://schemas.openxmlformats.org/package/2006/relationships"><Relationship Id="rId1" Target="../tags/tag23.xml" Type="http://schemas.openxmlformats.org/officeDocument/2006/relationships/tags"/><Relationship Id="rId2" Target="../slideMasters/slideMaster1.xml" Type="http://schemas.openxmlformats.org/officeDocument/2006/relationships/slideMaster"/><Relationship Id="rId3" Target="../media/image20.jpeg" Type="http://schemas.openxmlformats.org/officeDocument/2006/relationships/image"/><Relationship Id="rId4" Target="../embeddings/oleObject22.bin" Type="http://schemas.openxmlformats.org/officeDocument/2006/relationships/oleObject"/><Relationship Id="rId5" Target="../media/image21.emf" Type="http://schemas.openxmlformats.org/officeDocument/2006/relationships/image"/><Relationship Id="rId6" Target="../media/image7.png" Type="http://schemas.openxmlformats.org/officeDocument/2006/relationships/image"/></Relationships>
</file>

<file path=ppt/slideLayouts/_rels/slideLayout23.xml.rels><?xml version="1.0" encoding="UTF-8" standalone="yes"?><Relationships xmlns="http://schemas.openxmlformats.org/package/2006/relationships"><Relationship Id="rId1" Target="../tags/tag24.xml" Type="http://schemas.openxmlformats.org/officeDocument/2006/relationships/tags"/><Relationship Id="rId2" Target="../slideMasters/slideMaster1.xml" Type="http://schemas.openxmlformats.org/officeDocument/2006/relationships/slideMaster"/><Relationship Id="rId3" Target="../media/image22.jpeg" Type="http://schemas.openxmlformats.org/officeDocument/2006/relationships/image"/><Relationship Id="rId4" Target="../embeddings/oleObject23.bin" Type="http://schemas.openxmlformats.org/officeDocument/2006/relationships/oleObject"/><Relationship Id="rId5" Target="../media/image23.emf" Type="http://schemas.openxmlformats.org/officeDocument/2006/relationships/image"/><Relationship Id="rId6" Target="../media/image7.png" Type="http://schemas.openxmlformats.org/officeDocument/2006/relationships/image"/></Relationships>
</file>

<file path=ppt/slideLayouts/_rels/slideLayout24.xml.rels><?xml version="1.0" encoding="UTF-8" standalone="yes"?><Relationships xmlns="http://schemas.openxmlformats.org/package/2006/relationships"><Relationship Id="rId1" Target="../tags/tag25.xml" Type="http://schemas.openxmlformats.org/officeDocument/2006/relationships/tags"/><Relationship Id="rId2" Target="../slideMasters/slideMaster1.xml" Type="http://schemas.openxmlformats.org/officeDocument/2006/relationships/slideMaster"/><Relationship Id="rId3" Target="../media/image24.jpeg" Type="http://schemas.openxmlformats.org/officeDocument/2006/relationships/image"/><Relationship Id="rId4" Target="../embeddings/oleObject24.bin" Type="http://schemas.openxmlformats.org/officeDocument/2006/relationships/oleObject"/><Relationship Id="rId5" Target="../media/image25.emf" Type="http://schemas.openxmlformats.org/officeDocument/2006/relationships/image"/><Relationship Id="rId6" Target="../media/image7.png" Type="http://schemas.openxmlformats.org/officeDocument/2006/relationships/image"/></Relationships>
</file>

<file path=ppt/slideLayouts/_rels/slideLayout25.xml.rels><?xml version="1.0" encoding="UTF-8" standalone="yes"?><Relationships xmlns="http://schemas.openxmlformats.org/package/2006/relationships"><Relationship Id="rId1" Target="../tags/tag26.xml" Type="http://schemas.openxmlformats.org/officeDocument/2006/relationships/tags"/><Relationship Id="rId2" Target="../slideMasters/slideMaster1.xml" Type="http://schemas.openxmlformats.org/officeDocument/2006/relationships/slideMaster"/><Relationship Id="rId3" Target="../media/image13.jpeg" Type="http://schemas.openxmlformats.org/officeDocument/2006/relationships/image"/><Relationship Id="rId4" Target="../embeddings/oleObject25.bin" Type="http://schemas.openxmlformats.org/officeDocument/2006/relationships/oleObject"/><Relationship Id="rId5" Target="../media/image26.emf" Type="http://schemas.openxmlformats.org/officeDocument/2006/relationships/image"/><Relationship Id="rId6" Target="../media/image7.png" Type="http://schemas.openxmlformats.org/officeDocument/2006/relationships/image"/></Relationships>
</file>

<file path=ppt/slideLayouts/_rels/slideLayout26.xml.rels><?xml version="1.0" encoding="UTF-8" standalone="yes"?><Relationships xmlns="http://schemas.openxmlformats.org/package/2006/relationships"><Relationship Id="rId1" Target="../tags/tag27.xml" Type="http://schemas.openxmlformats.org/officeDocument/2006/relationships/tags"/><Relationship Id="rId2" Target="../slideMasters/slideMaster1.xml" Type="http://schemas.openxmlformats.org/officeDocument/2006/relationships/slideMaster"/><Relationship Id="rId3" Target="../media/image15.jpeg" Type="http://schemas.openxmlformats.org/officeDocument/2006/relationships/image"/><Relationship Id="rId4" Target="../embeddings/oleObject26.bin" Type="http://schemas.openxmlformats.org/officeDocument/2006/relationships/oleObject"/><Relationship Id="rId5" Target="../media/image27.emf" Type="http://schemas.openxmlformats.org/officeDocument/2006/relationships/image"/><Relationship Id="rId6" Target="../media/image7.png" Type="http://schemas.openxmlformats.org/officeDocument/2006/relationships/image"/></Relationships>
</file>

<file path=ppt/slideLayouts/_rels/slideLayout27.xml.rels><?xml version="1.0" encoding="UTF-8" standalone="yes"?><Relationships xmlns="http://schemas.openxmlformats.org/package/2006/relationships"><Relationship Id="rId1" Target="../tags/tag29.xml" Type="http://schemas.openxmlformats.org/officeDocument/2006/relationships/tags"/><Relationship Id="rId2" Target="../slideMasters/slideMaster2.xml" Type="http://schemas.openxmlformats.org/officeDocument/2006/relationships/slideMaster"/><Relationship Id="rId3" Target="../embeddings/oleObject28.bin" Type="http://schemas.openxmlformats.org/officeDocument/2006/relationships/oleObject"/><Relationship Id="rId4" Target="../media/image18.emf" Type="http://schemas.openxmlformats.org/officeDocument/2006/relationships/image"/></Relationships>
</file>

<file path=ppt/slideLayouts/_rels/slideLayout28.xml.rels><?xml version="1.0" encoding="UTF-8" standalone="yes"?><Relationships xmlns="http://schemas.openxmlformats.org/package/2006/relationships"><Relationship Id="rId1" Target="../tags/tag30.xml" Type="http://schemas.openxmlformats.org/officeDocument/2006/relationships/tags"/><Relationship Id="rId2" Target="../slideMasters/slideMaster2.xml" Type="http://schemas.openxmlformats.org/officeDocument/2006/relationships/slideMaster"/><Relationship Id="rId3" Target="../embeddings/oleObject29.bin" Type="http://schemas.openxmlformats.org/officeDocument/2006/relationships/oleObject"/><Relationship Id="rId4" Target="../media/image18.emf" Type="http://schemas.openxmlformats.org/officeDocument/2006/relationships/image"/></Relationships>
</file>

<file path=ppt/slideLayouts/_rels/slideLayout29.xml.rels><?xml version="1.0" encoding="UTF-8" standalone="yes"?><Relationships xmlns="http://schemas.openxmlformats.org/package/2006/relationships"><Relationship Id="rId1" Target="../tags/tag31.xml" Type="http://schemas.openxmlformats.org/officeDocument/2006/relationships/tags"/><Relationship Id="rId2" Target="../slideMasters/slideMaster2.xml" Type="http://schemas.openxmlformats.org/officeDocument/2006/relationships/slideMaster"/><Relationship Id="rId3" Target="../embeddings/oleObject30.bin" Type="http://schemas.openxmlformats.org/officeDocument/2006/relationships/oleObject"/><Relationship Id="rId4" Target="../media/image18.emf" Type="http://schemas.openxmlformats.org/officeDocument/2006/relationships/image"/></Relationships>
</file>

<file path=ppt/slideLayouts/_rels/slideLayout3.xml.rels><?xml version="1.0" encoding="UTF-8" standalone="yes"?><Relationships xmlns="http://schemas.openxmlformats.org/package/2006/relationships"><Relationship Id="rId1" Target="../tags/tag5.xml" Type="http://schemas.openxmlformats.org/officeDocument/2006/relationships/tags"/><Relationship Id="rId2" Target="../slideMasters/slideMaster1.xml" Type="http://schemas.openxmlformats.org/officeDocument/2006/relationships/slideMaster"/><Relationship Id="rId3" Target="../media/image8.jpeg" Type="http://schemas.openxmlformats.org/officeDocument/2006/relationships/image"/><Relationship Id="rId4" Target="../embeddings/oleObject4.bin" Type="http://schemas.openxmlformats.org/officeDocument/2006/relationships/oleObject"/><Relationship Id="rId5" Target="../media/image9.emf" Type="http://schemas.openxmlformats.org/officeDocument/2006/relationships/image"/><Relationship Id="rId6" Target="../media/image7.png" Type="http://schemas.openxmlformats.org/officeDocument/2006/relationships/image"/></Relationships>
</file>

<file path=ppt/slideLayouts/_rels/slideLayout30.xml.rels><?xml version="1.0" encoding="UTF-8" standalone="yes"?><Relationships xmlns="http://schemas.openxmlformats.org/package/2006/relationships"><Relationship Id="rId1" Target="../tags/tag32.xml" Type="http://schemas.openxmlformats.org/officeDocument/2006/relationships/tags"/><Relationship Id="rId2" Target="../slideMasters/slideMaster2.xml" Type="http://schemas.openxmlformats.org/officeDocument/2006/relationships/slideMaster"/><Relationship Id="rId3" Target="../embeddings/oleObject31.bin" Type="http://schemas.openxmlformats.org/officeDocument/2006/relationships/oleObject"/><Relationship Id="rId4" Target="../media/image18.emf" Type="http://schemas.openxmlformats.org/officeDocument/2006/relationships/image"/></Relationships>
</file>

<file path=ppt/slideLayouts/_rels/slideLayout31.xml.rels><?xml version="1.0" encoding="UTF-8" standalone="yes"?><Relationships xmlns="http://schemas.openxmlformats.org/package/2006/relationships"><Relationship Id="rId1" Target="../tags/tag33.xml" Type="http://schemas.openxmlformats.org/officeDocument/2006/relationships/tags"/><Relationship Id="rId2" Target="../slideMasters/slideMaster2.xml" Type="http://schemas.openxmlformats.org/officeDocument/2006/relationships/slideMaster"/><Relationship Id="rId3" Target="../embeddings/oleObject32.bin" Type="http://schemas.openxmlformats.org/officeDocument/2006/relationships/oleObject"/><Relationship Id="rId4" Target="../media/image18.emf" Type="http://schemas.openxmlformats.org/officeDocument/2006/relationships/image"/></Relationships>
</file>

<file path=ppt/slideLayouts/_rels/slideLayout32.xml.rels><?xml version="1.0" encoding="UTF-8" standalone="yes"?><Relationships xmlns="http://schemas.openxmlformats.org/package/2006/relationships"><Relationship Id="rId1" Target="../tags/tag34.xml" Type="http://schemas.openxmlformats.org/officeDocument/2006/relationships/tags"/><Relationship Id="rId2" Target="../slideMasters/slideMaster2.xml" Type="http://schemas.openxmlformats.org/officeDocument/2006/relationships/slideMaster"/><Relationship Id="rId3" Target="../embeddings/oleObject33.bin" Type="http://schemas.openxmlformats.org/officeDocument/2006/relationships/oleObject"/><Relationship Id="rId4" Target="../media/image18.emf" Type="http://schemas.openxmlformats.org/officeDocument/2006/relationships/image"/></Relationships>
</file>

<file path=ppt/slideLayouts/_rels/slideLayout33.xml.rels><?xml version="1.0" encoding="UTF-8" standalone="yes"?><Relationships xmlns="http://schemas.openxmlformats.org/package/2006/relationships"><Relationship Id="rId1" Target="../tags/tag35.xml" Type="http://schemas.openxmlformats.org/officeDocument/2006/relationships/tags"/><Relationship Id="rId2" Target="../slideMasters/slideMaster2.xml" Type="http://schemas.openxmlformats.org/officeDocument/2006/relationships/slideMaster"/><Relationship Id="rId3" Target="../embeddings/oleObject34.bin" Type="http://schemas.openxmlformats.org/officeDocument/2006/relationships/oleObject"/><Relationship Id="rId4" Target="../media/image18.emf" Type="http://schemas.openxmlformats.org/officeDocument/2006/relationships/image"/></Relationships>
</file>

<file path=ppt/slideLayouts/_rels/slideLayout34.xml.rels><?xml version="1.0" encoding="UTF-8" standalone="yes"?><Relationships xmlns="http://schemas.openxmlformats.org/package/2006/relationships"><Relationship Id="rId1" Target="../tags/tag36.xml" Type="http://schemas.openxmlformats.org/officeDocument/2006/relationships/tags"/><Relationship Id="rId2" Target="../slideMasters/slideMaster2.xml" Type="http://schemas.openxmlformats.org/officeDocument/2006/relationships/slideMaster"/><Relationship Id="rId3" Target="../embeddings/oleObject35.bin" Type="http://schemas.openxmlformats.org/officeDocument/2006/relationships/oleObject"/><Relationship Id="rId4" Target="../media/image18.emf" Type="http://schemas.openxmlformats.org/officeDocument/2006/relationships/image"/></Relationships>
</file>

<file path=ppt/slideLayouts/_rels/slideLayout35.xml.rels><?xml version="1.0" encoding="UTF-8" standalone="yes"?><Relationships xmlns="http://schemas.openxmlformats.org/package/2006/relationships"><Relationship Id="rId1" Target="../tags/tag37.xml" Type="http://schemas.openxmlformats.org/officeDocument/2006/relationships/tags"/><Relationship Id="rId2" Target="../slideMasters/slideMaster2.xml" Type="http://schemas.openxmlformats.org/officeDocument/2006/relationships/slideMaster"/><Relationship Id="rId3" Target="../embeddings/oleObject36.bin" Type="http://schemas.openxmlformats.org/officeDocument/2006/relationships/oleObject"/><Relationship Id="rId4" Target="../media/image18.emf" Type="http://schemas.openxmlformats.org/officeDocument/2006/relationships/image"/></Relationships>
</file>

<file path=ppt/slideLayouts/_rels/slideLayout36.xml.rels><?xml version="1.0" encoding="UTF-8" standalone="yes"?><Relationships xmlns="http://schemas.openxmlformats.org/package/2006/relationships"><Relationship Id="rId1" Target="../tags/tag38.xml" Type="http://schemas.openxmlformats.org/officeDocument/2006/relationships/tags"/><Relationship Id="rId2" Target="../slideMasters/slideMaster2.xml" Type="http://schemas.openxmlformats.org/officeDocument/2006/relationships/slideMaster"/><Relationship Id="rId3" Target="../embeddings/oleObject37.bin" Type="http://schemas.openxmlformats.org/officeDocument/2006/relationships/oleObject"/><Relationship Id="rId4" Target="../media/image18.emf" Type="http://schemas.openxmlformats.org/officeDocument/2006/relationships/image"/></Relationships>
</file>

<file path=ppt/slideLayouts/_rels/slideLayout37.xml.rels><?xml version="1.0" encoding="UTF-8" standalone="yes"?><Relationships xmlns="http://schemas.openxmlformats.org/package/2006/relationships"><Relationship Id="rId1" Target="../tags/tag39.xml" Type="http://schemas.openxmlformats.org/officeDocument/2006/relationships/tags"/><Relationship Id="rId2" Target="../slideMasters/slideMaster2.xml" Type="http://schemas.openxmlformats.org/officeDocument/2006/relationships/slideMaster"/><Relationship Id="rId3" Target="../embeddings/oleObject38.bin" Type="http://schemas.openxmlformats.org/officeDocument/2006/relationships/oleObject"/><Relationship Id="rId4" Target="../media/image18.emf" Type="http://schemas.openxmlformats.org/officeDocument/2006/relationships/image"/></Relationships>
</file>

<file path=ppt/slideLayouts/_rels/slideLayout38.xml.rels><?xml version="1.0" encoding="UTF-8" standalone="yes"?><Relationships xmlns="http://schemas.openxmlformats.org/package/2006/relationships"><Relationship Id="rId1" Target="../tags/tag41.xml" Type="http://schemas.openxmlformats.org/officeDocument/2006/relationships/tags"/><Relationship Id="rId2" Target="../slideMasters/slideMaster3.xml" Type="http://schemas.openxmlformats.org/officeDocument/2006/relationships/slideMaster"/><Relationship Id="rId3" Target="../media/image2.png" Type="http://schemas.openxmlformats.org/officeDocument/2006/relationships/image"/><Relationship Id="rId4" Target="../embeddings/oleObject40.bin" Type="http://schemas.openxmlformats.org/officeDocument/2006/relationships/oleObject"/><Relationship Id="rId5" Target="../media/image3.emf" Type="http://schemas.openxmlformats.org/officeDocument/2006/relationships/image"/><Relationship Id="rId6" Target="../media/image4.png" Type="http://schemas.openxmlformats.org/officeDocument/2006/relationships/image"/></Relationships>
</file>

<file path=ppt/slideLayouts/_rels/slideLayout39.xml.rels><?xml version="1.0" encoding="UTF-8" standalone="yes"?><Relationships xmlns="http://schemas.openxmlformats.org/package/2006/relationships"><Relationship Id="rId1" Target="../tags/tag42.xml" Type="http://schemas.openxmlformats.org/officeDocument/2006/relationships/tags"/><Relationship Id="rId2" Target="../slideMasters/slideMaster3.xml" Type="http://schemas.openxmlformats.org/officeDocument/2006/relationships/slideMaster"/><Relationship Id="rId3" Target="../media/image5.jpeg" Type="http://schemas.openxmlformats.org/officeDocument/2006/relationships/image"/><Relationship Id="rId4" Target="../embeddings/oleObject41.bin" Type="http://schemas.openxmlformats.org/officeDocument/2006/relationships/oleObject"/><Relationship Id="rId5" Target="../media/image6.emf" Type="http://schemas.openxmlformats.org/officeDocument/2006/relationships/image"/><Relationship Id="rId6" Target="../media/image7.png" Type="http://schemas.openxmlformats.org/officeDocument/2006/relationships/image"/></Relationships>
</file>

<file path=ppt/slideLayouts/_rels/slideLayout4.xml.rels><?xml version="1.0" encoding="UTF-8" standalone="yes"?><Relationships xmlns="http://schemas.openxmlformats.org/package/2006/relationships"><Relationship Id="rId1" Target="../tags/tag6.xml" Type="http://schemas.openxmlformats.org/officeDocument/2006/relationships/tags"/><Relationship Id="rId2" Target="../slideMasters/slideMaster1.xml" Type="http://schemas.openxmlformats.org/officeDocument/2006/relationships/slideMaster"/><Relationship Id="rId3" Target="../media/image10.png" Type="http://schemas.openxmlformats.org/officeDocument/2006/relationships/image"/><Relationship Id="rId4" Target="../embeddings/oleObject5.bin" Type="http://schemas.openxmlformats.org/officeDocument/2006/relationships/oleObject"/><Relationship Id="rId5" Target="../media/image11.emf" Type="http://schemas.openxmlformats.org/officeDocument/2006/relationships/image"/><Relationship Id="rId6" Target="../media/image12.png" Type="http://schemas.openxmlformats.org/officeDocument/2006/relationships/image"/></Relationships>
</file>

<file path=ppt/slideLayouts/_rels/slideLayout40.xml.rels><?xml version="1.0" encoding="UTF-8" standalone="yes"?><Relationships xmlns="http://schemas.openxmlformats.org/package/2006/relationships"><Relationship Id="rId1" Target="../tags/tag43.xml" Type="http://schemas.openxmlformats.org/officeDocument/2006/relationships/tags"/><Relationship Id="rId2" Target="../slideMasters/slideMaster3.xml" Type="http://schemas.openxmlformats.org/officeDocument/2006/relationships/slideMaster"/><Relationship Id="rId3" Target="../media/image8.jpeg" Type="http://schemas.openxmlformats.org/officeDocument/2006/relationships/image"/><Relationship Id="rId4" Target="../embeddings/oleObject42.bin" Type="http://schemas.openxmlformats.org/officeDocument/2006/relationships/oleObject"/><Relationship Id="rId5" Target="../media/image9.emf" Type="http://schemas.openxmlformats.org/officeDocument/2006/relationships/image"/><Relationship Id="rId6" Target="../media/image7.png" Type="http://schemas.openxmlformats.org/officeDocument/2006/relationships/image"/></Relationships>
</file>

<file path=ppt/slideLayouts/_rels/slideLayout41.xml.rels><?xml version="1.0" encoding="UTF-8" standalone="yes"?><Relationships xmlns="http://schemas.openxmlformats.org/package/2006/relationships"><Relationship Id="rId1" Target="../tags/tag44.xml" Type="http://schemas.openxmlformats.org/officeDocument/2006/relationships/tags"/><Relationship Id="rId2" Target="../slideMasters/slideMaster3.xml" Type="http://schemas.openxmlformats.org/officeDocument/2006/relationships/slideMaster"/><Relationship Id="rId3" Target="../media/image10.png" Type="http://schemas.openxmlformats.org/officeDocument/2006/relationships/image"/><Relationship Id="rId4" Target="../embeddings/oleObject43.bin" Type="http://schemas.openxmlformats.org/officeDocument/2006/relationships/oleObject"/><Relationship Id="rId5" Target="../media/image11.emf" Type="http://schemas.openxmlformats.org/officeDocument/2006/relationships/image"/><Relationship Id="rId6" Target="../media/image12.png" Type="http://schemas.openxmlformats.org/officeDocument/2006/relationships/image"/></Relationships>
</file>

<file path=ppt/slideLayouts/_rels/slideLayout42.xml.rels><?xml version="1.0" encoding="UTF-8" standalone="yes"?><Relationships xmlns="http://schemas.openxmlformats.org/package/2006/relationships"><Relationship Id="rId1" Target="../tags/tag45.xml" Type="http://schemas.openxmlformats.org/officeDocument/2006/relationships/tags"/><Relationship Id="rId2" Target="../slideMasters/slideMaster3.xml" Type="http://schemas.openxmlformats.org/officeDocument/2006/relationships/slideMaster"/><Relationship Id="rId3" Target="../media/image13.jpeg" Type="http://schemas.openxmlformats.org/officeDocument/2006/relationships/image"/><Relationship Id="rId4" Target="../embeddings/oleObject44.bin" Type="http://schemas.openxmlformats.org/officeDocument/2006/relationships/oleObject"/><Relationship Id="rId5" Target="../media/image14.emf" Type="http://schemas.openxmlformats.org/officeDocument/2006/relationships/image"/><Relationship Id="rId6" Target="../media/image7.png" Type="http://schemas.openxmlformats.org/officeDocument/2006/relationships/image"/></Relationships>
</file>

<file path=ppt/slideLayouts/_rels/slideLayout43.xml.rels><?xml version="1.0" encoding="UTF-8" standalone="yes"?><Relationships xmlns="http://schemas.openxmlformats.org/package/2006/relationships"><Relationship Id="rId1" Target="../tags/tag46.xml" Type="http://schemas.openxmlformats.org/officeDocument/2006/relationships/tags"/><Relationship Id="rId2" Target="../slideMasters/slideMaster3.xml" Type="http://schemas.openxmlformats.org/officeDocument/2006/relationships/slideMaster"/><Relationship Id="rId3" Target="../media/image15.jpeg" Type="http://schemas.openxmlformats.org/officeDocument/2006/relationships/image"/><Relationship Id="rId4" Target="../embeddings/oleObject45.bin" Type="http://schemas.openxmlformats.org/officeDocument/2006/relationships/oleObject"/><Relationship Id="rId5" Target="../media/image16.emf" Type="http://schemas.openxmlformats.org/officeDocument/2006/relationships/image"/><Relationship Id="rId6" Target="../media/image7.png" Type="http://schemas.openxmlformats.org/officeDocument/2006/relationships/image"/></Relationships>
</file>

<file path=ppt/slideLayouts/_rels/slideLayout44.xml.rels><?xml version="1.0" encoding="UTF-8" standalone="yes"?><Relationships xmlns="http://schemas.openxmlformats.org/package/2006/relationships"><Relationship Id="rId1" Target="../tags/tag47.xml" Type="http://schemas.openxmlformats.org/officeDocument/2006/relationships/tags"/><Relationship Id="rId2" Target="../slideMasters/slideMaster3.xml" Type="http://schemas.openxmlformats.org/officeDocument/2006/relationships/slideMaster"/><Relationship Id="rId3" Target="../media/image5.jpeg" Type="http://schemas.openxmlformats.org/officeDocument/2006/relationships/image"/><Relationship Id="rId4" Target="../embeddings/oleObject46.bin" Type="http://schemas.openxmlformats.org/officeDocument/2006/relationships/oleObject"/><Relationship Id="rId5" Target="../media/image17.emf" Type="http://schemas.openxmlformats.org/officeDocument/2006/relationships/image"/><Relationship Id="rId6" Target="../media/image7.png" Type="http://schemas.openxmlformats.org/officeDocument/2006/relationships/image"/></Relationships>
</file>

<file path=ppt/slideLayouts/_rels/slideLayout45.xml.rels><?xml version="1.0" encoding="UTF-8" standalone="yes"?><Relationships xmlns="http://schemas.openxmlformats.org/package/2006/relationships"><Relationship Id="rId1" Target="../tags/tag48.xml" Type="http://schemas.openxmlformats.org/officeDocument/2006/relationships/tags"/><Relationship Id="rId2" Target="../slideMasters/slideMaster3.xml" Type="http://schemas.openxmlformats.org/officeDocument/2006/relationships/slideMaster"/><Relationship Id="rId3" Target="../embeddings/oleObject47.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46.xml.rels><?xml version="1.0" encoding="UTF-8" standalone="yes"?><Relationships xmlns="http://schemas.openxmlformats.org/package/2006/relationships"><Relationship Id="rId1" Target="../tags/tag49.xml" Type="http://schemas.openxmlformats.org/officeDocument/2006/relationships/tags"/><Relationship Id="rId2" Target="../slideMasters/slideMaster3.xml" Type="http://schemas.openxmlformats.org/officeDocument/2006/relationships/slideMaster"/><Relationship Id="rId3" Target="../embeddings/oleObject48.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47.xml.rels><?xml version="1.0" encoding="UTF-8" standalone="yes"?><Relationships xmlns="http://schemas.openxmlformats.org/package/2006/relationships"><Relationship Id="rId1" Target="../tags/tag50.xml" Type="http://schemas.openxmlformats.org/officeDocument/2006/relationships/tags"/><Relationship Id="rId2" Target="../slideMasters/slideMaster3.xml" Type="http://schemas.openxmlformats.org/officeDocument/2006/relationships/slideMaster"/><Relationship Id="rId3" Target="../embeddings/oleObject49.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48.xml.rels><?xml version="1.0" encoding="UTF-8" standalone="yes"?><Relationships xmlns="http://schemas.openxmlformats.org/package/2006/relationships"><Relationship Id="rId1" Target="../tags/tag51.xml" Type="http://schemas.openxmlformats.org/officeDocument/2006/relationships/tags"/><Relationship Id="rId2" Target="../slideMasters/slideMaster3.xml" Type="http://schemas.openxmlformats.org/officeDocument/2006/relationships/slideMaster"/><Relationship Id="rId3" Target="../embeddings/oleObject50.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49.xml.rels><?xml version="1.0" encoding="UTF-8" standalone="yes"?><Relationships xmlns="http://schemas.openxmlformats.org/package/2006/relationships"><Relationship Id="rId1" Target="../tags/tag52.xml" Type="http://schemas.openxmlformats.org/officeDocument/2006/relationships/tags"/><Relationship Id="rId2" Target="../slideMasters/slideMaster3.xml" Type="http://schemas.openxmlformats.org/officeDocument/2006/relationships/slideMaster"/><Relationship Id="rId3" Target="../embeddings/oleObject51.bin" Type="http://schemas.openxmlformats.org/officeDocument/2006/relationships/oleObject"/><Relationship Id="rId4" Target="../media/image18.emf" Type="http://schemas.openxmlformats.org/officeDocument/2006/relationships/image"/></Relationships>
</file>

<file path=ppt/slideLayouts/_rels/slideLayout5.xml.rels><?xml version="1.0" encoding="UTF-8" standalone="yes"?><Relationships xmlns="http://schemas.openxmlformats.org/package/2006/relationships"><Relationship Id="rId1" Target="../tags/tag7.xml" Type="http://schemas.openxmlformats.org/officeDocument/2006/relationships/tags"/><Relationship Id="rId2" Target="../slideMasters/slideMaster1.xml" Type="http://schemas.openxmlformats.org/officeDocument/2006/relationships/slideMaster"/><Relationship Id="rId3" Target="../media/image13.jpeg" Type="http://schemas.openxmlformats.org/officeDocument/2006/relationships/image"/><Relationship Id="rId4" Target="../embeddings/oleObject6.bin" Type="http://schemas.openxmlformats.org/officeDocument/2006/relationships/oleObject"/><Relationship Id="rId5" Target="../media/image14.emf" Type="http://schemas.openxmlformats.org/officeDocument/2006/relationships/image"/><Relationship Id="rId6" Target="../media/image7.png" Type="http://schemas.openxmlformats.org/officeDocument/2006/relationships/image"/></Relationships>
</file>

<file path=ppt/slideLayouts/_rels/slideLayout50.xml.rels><?xml version="1.0" encoding="UTF-8" standalone="yes"?><Relationships xmlns="http://schemas.openxmlformats.org/package/2006/relationships"><Relationship Id="rId1" Target="../tags/tag53.xml" Type="http://schemas.openxmlformats.org/officeDocument/2006/relationships/tags"/><Relationship Id="rId2" Target="../slideMasters/slideMaster3.xml" Type="http://schemas.openxmlformats.org/officeDocument/2006/relationships/slideMaster"/><Relationship Id="rId3" Target="../embeddings/oleObject52.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5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tags/tag54.xml" Type="http://schemas.openxmlformats.org/officeDocument/2006/relationships/tags"/><Relationship Id="rId2" Target="../slideMasters/slideMaster3.xml" Type="http://schemas.openxmlformats.org/officeDocument/2006/relationships/slideMaster"/><Relationship Id="rId3" Target="../embeddings/oleObject53.bin" Type="http://schemas.openxmlformats.org/officeDocument/2006/relationships/oleObject"/><Relationship Id="rId4" Target="../media/image19.emf" Type="http://schemas.openxmlformats.org/officeDocument/2006/relationships/image"/><Relationship Id="rId5" Target="../media/image7.png" Type="http://schemas.openxmlformats.org/officeDocument/2006/relationships/image"/></Relationships>
</file>

<file path=ppt/slideLayouts/_rels/slideLayout53.xml.rels><?xml version="1.0" encoding="UTF-8" standalone="yes"?><Relationships xmlns="http://schemas.openxmlformats.org/package/2006/relationships"><Relationship Id="rId1" Target="../tags/tag55.xml" Type="http://schemas.openxmlformats.org/officeDocument/2006/relationships/tags"/><Relationship Id="rId2" Target="../slideMasters/slideMaster3.xml" Type="http://schemas.openxmlformats.org/officeDocument/2006/relationships/slideMaster"/><Relationship Id="rId3" Target="../media/image20.jpeg" Type="http://schemas.openxmlformats.org/officeDocument/2006/relationships/image"/><Relationship Id="rId4" Target="../embeddings/oleObject54.bin" Type="http://schemas.openxmlformats.org/officeDocument/2006/relationships/oleObject"/><Relationship Id="rId5" Target="../media/image21.emf" Type="http://schemas.openxmlformats.org/officeDocument/2006/relationships/image"/><Relationship Id="rId6" Target="../media/image7.png" Type="http://schemas.openxmlformats.org/officeDocument/2006/relationships/image"/></Relationships>
</file>

<file path=ppt/slideLayouts/_rels/slideLayout54.xml.rels><?xml version="1.0" encoding="UTF-8" standalone="yes"?><Relationships xmlns="http://schemas.openxmlformats.org/package/2006/relationships"><Relationship Id="rId1" Target="../tags/tag56.xml" Type="http://schemas.openxmlformats.org/officeDocument/2006/relationships/tags"/><Relationship Id="rId2" Target="../slideMasters/slideMaster3.xml" Type="http://schemas.openxmlformats.org/officeDocument/2006/relationships/slideMaster"/><Relationship Id="rId3" Target="../media/image22.jpeg" Type="http://schemas.openxmlformats.org/officeDocument/2006/relationships/image"/><Relationship Id="rId4" Target="../embeddings/oleObject55.bin" Type="http://schemas.openxmlformats.org/officeDocument/2006/relationships/oleObject"/><Relationship Id="rId5" Target="../media/image23.emf" Type="http://schemas.openxmlformats.org/officeDocument/2006/relationships/image"/><Relationship Id="rId6" Target="../media/image7.png" Type="http://schemas.openxmlformats.org/officeDocument/2006/relationships/image"/></Relationships>
</file>

<file path=ppt/slideLayouts/_rels/slideLayout55.xml.rels><?xml version="1.0" encoding="UTF-8" standalone="yes"?><Relationships xmlns="http://schemas.openxmlformats.org/package/2006/relationships"><Relationship Id="rId1" Target="../tags/tag57.xml" Type="http://schemas.openxmlformats.org/officeDocument/2006/relationships/tags"/><Relationship Id="rId2" Target="../slideMasters/slideMaster3.xml" Type="http://schemas.openxmlformats.org/officeDocument/2006/relationships/slideMaster"/><Relationship Id="rId3" Target="../media/image24.jpeg" Type="http://schemas.openxmlformats.org/officeDocument/2006/relationships/image"/><Relationship Id="rId4" Target="../embeddings/oleObject56.bin" Type="http://schemas.openxmlformats.org/officeDocument/2006/relationships/oleObject"/><Relationship Id="rId5" Target="../media/image25.emf" Type="http://schemas.openxmlformats.org/officeDocument/2006/relationships/image"/><Relationship Id="rId6" Target="../media/image7.png" Type="http://schemas.openxmlformats.org/officeDocument/2006/relationships/image"/></Relationships>
</file>

<file path=ppt/slideLayouts/_rels/slideLayout56.xml.rels><?xml version="1.0" encoding="UTF-8" standalone="yes"?><Relationships xmlns="http://schemas.openxmlformats.org/package/2006/relationships"><Relationship Id="rId1" Target="../tags/tag58.xml" Type="http://schemas.openxmlformats.org/officeDocument/2006/relationships/tags"/><Relationship Id="rId2" Target="../slideMasters/slideMaster3.xml" Type="http://schemas.openxmlformats.org/officeDocument/2006/relationships/slideMaster"/><Relationship Id="rId3" Target="../media/image13.jpeg" Type="http://schemas.openxmlformats.org/officeDocument/2006/relationships/image"/><Relationship Id="rId4" Target="../embeddings/oleObject57.bin" Type="http://schemas.openxmlformats.org/officeDocument/2006/relationships/oleObject"/><Relationship Id="rId5" Target="../media/image26.emf" Type="http://schemas.openxmlformats.org/officeDocument/2006/relationships/image"/><Relationship Id="rId6" Target="../media/image7.png" Type="http://schemas.openxmlformats.org/officeDocument/2006/relationships/image"/></Relationships>
</file>

<file path=ppt/slideLayouts/_rels/slideLayout57.xml.rels><?xml version="1.0" encoding="UTF-8" standalone="yes"?><Relationships xmlns="http://schemas.openxmlformats.org/package/2006/relationships"><Relationship Id="rId1" Target="../tags/tag59.xml" Type="http://schemas.openxmlformats.org/officeDocument/2006/relationships/tags"/><Relationship Id="rId2" Target="../slideMasters/slideMaster3.xml" Type="http://schemas.openxmlformats.org/officeDocument/2006/relationships/slideMaster"/><Relationship Id="rId3" Target="../media/image15.jpeg" Type="http://schemas.openxmlformats.org/officeDocument/2006/relationships/image"/><Relationship Id="rId4" Target="../embeddings/oleObject58.bin" Type="http://schemas.openxmlformats.org/officeDocument/2006/relationships/oleObject"/><Relationship Id="rId5" Target="../media/image27.emf" Type="http://schemas.openxmlformats.org/officeDocument/2006/relationships/image"/><Relationship Id="rId6" Target="../media/image7.png" Type="http://schemas.openxmlformats.org/officeDocument/2006/relationships/image"/></Relationships>
</file>

<file path=ppt/slideLayouts/_rels/slideLayout58.xml.rels><?xml version="1.0" encoding="UTF-8" standalone="yes"?><Relationships xmlns="http://schemas.openxmlformats.org/package/2006/relationships"><Relationship Id="rId1" Target="../tags/tag61.xml" Type="http://schemas.openxmlformats.org/officeDocument/2006/relationships/tags"/><Relationship Id="rId2" Target="../slideMasters/slideMaster4.xml" Type="http://schemas.openxmlformats.org/officeDocument/2006/relationships/slideMaster"/><Relationship Id="rId3" Target="../media/image2.png" Type="http://schemas.openxmlformats.org/officeDocument/2006/relationships/image"/><Relationship Id="rId4" Target="../embeddings/oleObject60.bin" Type="http://schemas.openxmlformats.org/officeDocument/2006/relationships/oleObject"/><Relationship Id="rId5" Target="../media/image3.emf" Type="http://schemas.openxmlformats.org/officeDocument/2006/relationships/image"/><Relationship Id="rId6" Target="../media/image4.png" Type="http://schemas.openxmlformats.org/officeDocument/2006/relationships/image"/></Relationships>
</file>

<file path=ppt/slideLayouts/_rels/slideLayout59.xml.rels><?xml version="1.0" encoding="UTF-8" standalone="yes"?><Relationships xmlns="http://schemas.openxmlformats.org/package/2006/relationships"><Relationship Id="rId1" Target="../tags/tag62.xml" Type="http://schemas.openxmlformats.org/officeDocument/2006/relationships/tags"/><Relationship Id="rId2" Target="../slideMasters/slideMaster4.xml" Type="http://schemas.openxmlformats.org/officeDocument/2006/relationships/slideMaster"/><Relationship Id="rId3" Target="../media/image5.jpeg" Type="http://schemas.openxmlformats.org/officeDocument/2006/relationships/image"/><Relationship Id="rId4" Target="../embeddings/oleObject61.bin" Type="http://schemas.openxmlformats.org/officeDocument/2006/relationships/oleObject"/><Relationship Id="rId5" Target="../media/image6.emf" Type="http://schemas.openxmlformats.org/officeDocument/2006/relationships/image"/><Relationship Id="rId6" Target="../media/image7.png" Type="http://schemas.openxmlformats.org/officeDocument/2006/relationships/image"/></Relationships>
</file>

<file path=ppt/slideLayouts/_rels/slideLayout6.xml.rels><?xml version="1.0" encoding="UTF-8" standalone="yes"?><Relationships xmlns="http://schemas.openxmlformats.org/package/2006/relationships"><Relationship Id="rId1" Target="../tags/tag8.xml" Type="http://schemas.openxmlformats.org/officeDocument/2006/relationships/tags"/><Relationship Id="rId2" Target="../slideMasters/slideMaster1.xml" Type="http://schemas.openxmlformats.org/officeDocument/2006/relationships/slideMaster"/><Relationship Id="rId3" Target="../media/image15.jpeg" Type="http://schemas.openxmlformats.org/officeDocument/2006/relationships/image"/><Relationship Id="rId4" Target="../embeddings/oleObject7.bin" Type="http://schemas.openxmlformats.org/officeDocument/2006/relationships/oleObject"/><Relationship Id="rId5" Target="../media/image16.emf" Type="http://schemas.openxmlformats.org/officeDocument/2006/relationships/image"/><Relationship Id="rId6" Target="../media/image7.png" Type="http://schemas.openxmlformats.org/officeDocument/2006/relationships/image"/></Relationships>
</file>

<file path=ppt/slideLayouts/_rels/slideLayout60.xml.rels><?xml version="1.0" encoding="UTF-8" standalone="yes"?><Relationships xmlns="http://schemas.openxmlformats.org/package/2006/relationships"><Relationship Id="rId1" Target="../tags/tag63.xml" Type="http://schemas.openxmlformats.org/officeDocument/2006/relationships/tags"/><Relationship Id="rId2" Target="../slideMasters/slideMaster4.xml" Type="http://schemas.openxmlformats.org/officeDocument/2006/relationships/slideMaster"/><Relationship Id="rId3" Target="../media/image8.jpeg" Type="http://schemas.openxmlformats.org/officeDocument/2006/relationships/image"/><Relationship Id="rId4" Target="../embeddings/oleObject62.bin" Type="http://schemas.openxmlformats.org/officeDocument/2006/relationships/oleObject"/><Relationship Id="rId5" Target="../media/image9.emf" Type="http://schemas.openxmlformats.org/officeDocument/2006/relationships/image"/><Relationship Id="rId6" Target="../media/image7.png" Type="http://schemas.openxmlformats.org/officeDocument/2006/relationships/image"/></Relationships>
</file>

<file path=ppt/slideLayouts/_rels/slideLayout61.xml.rels><?xml version="1.0" encoding="UTF-8" standalone="yes"?><Relationships xmlns="http://schemas.openxmlformats.org/package/2006/relationships"><Relationship Id="rId1" Target="../tags/tag64.xml" Type="http://schemas.openxmlformats.org/officeDocument/2006/relationships/tags"/><Relationship Id="rId2" Target="../slideMasters/slideMaster4.xml" Type="http://schemas.openxmlformats.org/officeDocument/2006/relationships/slideMaster"/><Relationship Id="rId3" Target="../media/image10.png" Type="http://schemas.openxmlformats.org/officeDocument/2006/relationships/image"/><Relationship Id="rId4" Target="../embeddings/oleObject63.bin" Type="http://schemas.openxmlformats.org/officeDocument/2006/relationships/oleObject"/><Relationship Id="rId5" Target="../media/image11.emf" Type="http://schemas.openxmlformats.org/officeDocument/2006/relationships/image"/><Relationship Id="rId6" Target="../media/image12.png" Type="http://schemas.openxmlformats.org/officeDocument/2006/relationships/image"/></Relationships>
</file>

<file path=ppt/slideLayouts/_rels/slideLayout62.xml.rels><?xml version="1.0" encoding="UTF-8" standalone="yes"?><Relationships xmlns="http://schemas.openxmlformats.org/package/2006/relationships"><Relationship Id="rId1" Target="../tags/tag65.xml" Type="http://schemas.openxmlformats.org/officeDocument/2006/relationships/tags"/><Relationship Id="rId2" Target="../slideMasters/slideMaster4.xml" Type="http://schemas.openxmlformats.org/officeDocument/2006/relationships/slideMaster"/><Relationship Id="rId3" Target="../media/image13.jpeg" Type="http://schemas.openxmlformats.org/officeDocument/2006/relationships/image"/><Relationship Id="rId4" Target="../embeddings/oleObject64.bin" Type="http://schemas.openxmlformats.org/officeDocument/2006/relationships/oleObject"/><Relationship Id="rId5" Target="../media/image14.emf" Type="http://schemas.openxmlformats.org/officeDocument/2006/relationships/image"/><Relationship Id="rId6" Target="../media/image7.png" Type="http://schemas.openxmlformats.org/officeDocument/2006/relationships/image"/></Relationships>
</file>

<file path=ppt/slideLayouts/_rels/slideLayout63.xml.rels><?xml version="1.0" encoding="UTF-8" standalone="yes"?><Relationships xmlns="http://schemas.openxmlformats.org/package/2006/relationships"><Relationship Id="rId1" Target="../tags/tag66.xml" Type="http://schemas.openxmlformats.org/officeDocument/2006/relationships/tags"/><Relationship Id="rId2" Target="../slideMasters/slideMaster4.xml" Type="http://schemas.openxmlformats.org/officeDocument/2006/relationships/slideMaster"/><Relationship Id="rId3" Target="../media/image15.jpeg" Type="http://schemas.openxmlformats.org/officeDocument/2006/relationships/image"/><Relationship Id="rId4" Target="../embeddings/oleObject65.bin" Type="http://schemas.openxmlformats.org/officeDocument/2006/relationships/oleObject"/><Relationship Id="rId5" Target="../media/image16.emf" Type="http://schemas.openxmlformats.org/officeDocument/2006/relationships/image"/><Relationship Id="rId6" Target="../media/image7.png" Type="http://schemas.openxmlformats.org/officeDocument/2006/relationships/image"/></Relationships>
</file>

<file path=ppt/slideLayouts/_rels/slideLayout64.xml.rels><?xml version="1.0" encoding="UTF-8" standalone="yes"?><Relationships xmlns="http://schemas.openxmlformats.org/package/2006/relationships"><Relationship Id="rId1" Target="../tags/tag67.xml" Type="http://schemas.openxmlformats.org/officeDocument/2006/relationships/tags"/><Relationship Id="rId2" Target="../slideMasters/slideMaster4.xml" Type="http://schemas.openxmlformats.org/officeDocument/2006/relationships/slideMaster"/><Relationship Id="rId3" Target="../media/image5.jpeg" Type="http://schemas.openxmlformats.org/officeDocument/2006/relationships/image"/><Relationship Id="rId4" Target="../embeddings/oleObject66.bin" Type="http://schemas.openxmlformats.org/officeDocument/2006/relationships/oleObject"/><Relationship Id="rId5" Target="../media/image17.emf" Type="http://schemas.openxmlformats.org/officeDocument/2006/relationships/image"/><Relationship Id="rId6" Target="../media/image7.png" Type="http://schemas.openxmlformats.org/officeDocument/2006/relationships/image"/></Relationships>
</file>

<file path=ppt/slideLayouts/_rels/slideLayout65.xml.rels><?xml version="1.0" encoding="UTF-8" standalone="yes"?><Relationships xmlns="http://schemas.openxmlformats.org/package/2006/relationships"><Relationship Id="rId1" Target="../tags/tag68.xml" Type="http://schemas.openxmlformats.org/officeDocument/2006/relationships/tags"/><Relationship Id="rId2" Target="../slideMasters/slideMaster4.xml" Type="http://schemas.openxmlformats.org/officeDocument/2006/relationships/slideMaster"/><Relationship Id="rId3" Target="../embeddings/oleObject67.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66.xml.rels><?xml version="1.0" encoding="UTF-8" standalone="yes"?><Relationships xmlns="http://schemas.openxmlformats.org/package/2006/relationships"><Relationship Id="rId1" Target="../tags/tag69.xml" Type="http://schemas.openxmlformats.org/officeDocument/2006/relationships/tags"/><Relationship Id="rId2" Target="../slideMasters/slideMaster4.xml" Type="http://schemas.openxmlformats.org/officeDocument/2006/relationships/slideMaster"/><Relationship Id="rId3" Target="../embeddings/oleObject68.bin" Type="http://schemas.openxmlformats.org/officeDocument/2006/relationships/oleObject"/><Relationship Id="rId4" Target="../media/image18.emf" Type="http://schemas.openxmlformats.org/officeDocument/2006/relationships/image"/></Relationships>
</file>

<file path=ppt/slideLayouts/_rels/slideLayout67.xml.rels><?xml version="1.0" encoding="UTF-8" standalone="yes"?><Relationships xmlns="http://schemas.openxmlformats.org/package/2006/relationships"><Relationship Id="rId1" Target="../tags/tag70.xml" Type="http://schemas.openxmlformats.org/officeDocument/2006/relationships/tags"/><Relationship Id="rId2" Target="../slideMasters/slideMaster4.xml" Type="http://schemas.openxmlformats.org/officeDocument/2006/relationships/slideMaster"/><Relationship Id="rId3" Target="../embeddings/oleObject69.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68.xml.rels><?xml version="1.0" encoding="UTF-8" standalone="yes"?><Relationships xmlns="http://schemas.openxmlformats.org/package/2006/relationships"><Relationship Id="rId1" Target="../tags/tag71.xml" Type="http://schemas.openxmlformats.org/officeDocument/2006/relationships/tags"/><Relationship Id="rId2" Target="../slideMasters/slideMaster4.xml" Type="http://schemas.openxmlformats.org/officeDocument/2006/relationships/slideMaster"/><Relationship Id="rId3" Target="../embeddings/oleObject70.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69.xml.rels><?xml version="1.0" encoding="UTF-8" standalone="yes"?><Relationships xmlns="http://schemas.openxmlformats.org/package/2006/relationships"><Relationship Id="rId1" Target="../tags/tag72.xml" Type="http://schemas.openxmlformats.org/officeDocument/2006/relationships/tags"/><Relationship Id="rId2" Target="../slideMasters/slideMaster4.xml" Type="http://schemas.openxmlformats.org/officeDocument/2006/relationships/slideMaster"/><Relationship Id="rId3" Target="../embeddings/oleObject71.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7.xml.rels><?xml version="1.0" encoding="UTF-8" standalone="yes"?><Relationships xmlns="http://schemas.openxmlformats.org/package/2006/relationships"><Relationship Id="rId1" Target="../tags/tag9.xml" Type="http://schemas.openxmlformats.org/officeDocument/2006/relationships/tags"/><Relationship Id="rId2" Target="../slideMasters/slideMaster1.xml" Type="http://schemas.openxmlformats.org/officeDocument/2006/relationships/slideMaster"/><Relationship Id="rId3" Target="../media/image5.jpeg" Type="http://schemas.openxmlformats.org/officeDocument/2006/relationships/image"/><Relationship Id="rId4" Target="../embeddings/oleObject8.bin" Type="http://schemas.openxmlformats.org/officeDocument/2006/relationships/oleObject"/><Relationship Id="rId5" Target="../media/image17.emf" Type="http://schemas.openxmlformats.org/officeDocument/2006/relationships/image"/><Relationship Id="rId6" Target="../media/image7.png" Type="http://schemas.openxmlformats.org/officeDocument/2006/relationships/image"/></Relationships>
</file>

<file path=ppt/slideLayouts/_rels/slideLayout70.xml.rels><?xml version="1.0" encoding="UTF-8" standalone="yes"?><Relationships xmlns="http://schemas.openxmlformats.org/package/2006/relationships"><Relationship Id="rId1" Target="../tags/tag73.xml" Type="http://schemas.openxmlformats.org/officeDocument/2006/relationships/tags"/><Relationship Id="rId2" Target="../slideMasters/slideMaster4.xml" Type="http://schemas.openxmlformats.org/officeDocument/2006/relationships/slideMaster"/><Relationship Id="rId3" Target="../embeddings/oleObject72.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71.xml.rels><?xml version="1.0" encoding="UTF-8" standalone="yes"?><Relationships xmlns="http://schemas.openxmlformats.org/package/2006/relationships"><Relationship Id="rId1" Target="../tags/tag74.xml" Type="http://schemas.openxmlformats.org/officeDocument/2006/relationships/tags"/><Relationship Id="rId2" Target="../slideMasters/slideMaster4.xml" Type="http://schemas.openxmlformats.org/officeDocument/2006/relationships/slideMaster"/><Relationship Id="rId3" Target="../embeddings/oleObject73.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72.xml.rels><?xml version="1.0" encoding="UTF-8" standalone="yes"?><Relationships xmlns="http://schemas.openxmlformats.org/package/2006/relationships"><Relationship Id="rId1" Target="../tags/tag75.xml" Type="http://schemas.openxmlformats.org/officeDocument/2006/relationships/tags"/><Relationship Id="rId2" Target="../slideMasters/slideMaster4.xml" Type="http://schemas.openxmlformats.org/officeDocument/2006/relationships/slideMaster"/><Relationship Id="rId3" Target="../embeddings/oleObject74.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73.xml.rels><?xml version="1.0" encoding="UTF-8" standalone="yes"?><Relationships xmlns="http://schemas.openxmlformats.org/package/2006/relationships"><Relationship Id="rId1" Target="../tags/tag76.xml" Type="http://schemas.openxmlformats.org/officeDocument/2006/relationships/tags"/><Relationship Id="rId2" Target="../slideMasters/slideMaster4.xml" Type="http://schemas.openxmlformats.org/officeDocument/2006/relationships/slideMaster"/><Relationship Id="rId3" Target="../embeddings/oleObject75.bin" Type="http://schemas.openxmlformats.org/officeDocument/2006/relationships/oleObject"/><Relationship Id="rId4" Target="../media/image18.emf" Type="http://schemas.openxmlformats.org/officeDocument/2006/relationships/image"/></Relationships>
</file>

<file path=ppt/slideLayouts/_rels/slideLayout74.xml.rels><?xml version="1.0" encoding="UTF-8" standalone="yes"?><Relationships xmlns="http://schemas.openxmlformats.org/package/2006/relationships"><Relationship Id="rId1" Target="../tags/tag77.xml" Type="http://schemas.openxmlformats.org/officeDocument/2006/relationships/tags"/><Relationship Id="rId2" Target="../slideMasters/slideMaster4.xml" Type="http://schemas.openxmlformats.org/officeDocument/2006/relationships/slideMaster"/><Relationship Id="rId3" Target="../embeddings/oleObject76.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75.xml.rels><?xml version="1.0" encoding="UTF-8" standalone="yes"?><Relationships xmlns="http://schemas.openxmlformats.org/package/2006/relationships"><Relationship Id="rId1" Target="../tags/tag78.xml" Type="http://schemas.openxmlformats.org/officeDocument/2006/relationships/tags"/><Relationship Id="rId2" Target="../slideMasters/slideMaster4.xml" Type="http://schemas.openxmlformats.org/officeDocument/2006/relationships/slideMaster"/><Relationship Id="rId3" Target="../embeddings/oleObject77.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7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tags/tag79.xml" Type="http://schemas.openxmlformats.org/officeDocument/2006/relationships/tags"/><Relationship Id="rId2" Target="../slideMasters/slideMaster4.xml" Type="http://schemas.openxmlformats.org/officeDocument/2006/relationships/slideMaster"/><Relationship Id="rId3" Target="../embeddings/oleObject78.bin" Type="http://schemas.openxmlformats.org/officeDocument/2006/relationships/oleObject"/><Relationship Id="rId4" Target="../media/image19.emf" Type="http://schemas.openxmlformats.org/officeDocument/2006/relationships/image"/><Relationship Id="rId5" Target="../media/image7.png" Type="http://schemas.openxmlformats.org/officeDocument/2006/relationships/image"/></Relationships>
</file>

<file path=ppt/slideLayouts/_rels/slideLayout78.xml.rels><?xml version="1.0" encoding="UTF-8" standalone="yes"?><Relationships xmlns="http://schemas.openxmlformats.org/package/2006/relationships"><Relationship Id="rId1" Target="../tags/tag80.xml" Type="http://schemas.openxmlformats.org/officeDocument/2006/relationships/tags"/><Relationship Id="rId2" Target="../slideMasters/slideMaster4.xml" Type="http://schemas.openxmlformats.org/officeDocument/2006/relationships/slideMaster"/><Relationship Id="rId3" Target="../embeddings/oleObject79.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79.xml.rels><?xml version="1.0" encoding="UTF-8" standalone="yes"?><Relationships xmlns="http://schemas.openxmlformats.org/package/2006/relationships"><Relationship Id="rId1" Target="../tags/tag81.xml" Type="http://schemas.openxmlformats.org/officeDocument/2006/relationships/tags"/><Relationship Id="rId2" Target="../slideMasters/slideMaster4.xml" Type="http://schemas.openxmlformats.org/officeDocument/2006/relationships/slideMaster"/><Relationship Id="rId3" Target="../media/image20.jpeg" Type="http://schemas.openxmlformats.org/officeDocument/2006/relationships/image"/><Relationship Id="rId4" Target="../embeddings/oleObject80.bin" Type="http://schemas.openxmlformats.org/officeDocument/2006/relationships/oleObject"/><Relationship Id="rId5" Target="../media/image21.emf" Type="http://schemas.openxmlformats.org/officeDocument/2006/relationships/image"/><Relationship Id="rId6" Target="../media/image7.png" Type="http://schemas.openxmlformats.org/officeDocument/2006/relationships/image"/></Relationships>
</file>

<file path=ppt/slideLayouts/_rels/slideLayout8.xml.rels><?xml version="1.0" encoding="UTF-8" standalone="yes"?><Relationships xmlns="http://schemas.openxmlformats.org/package/2006/relationships"><Relationship Id="rId1" Target="../tags/tag10.xml" Type="http://schemas.openxmlformats.org/officeDocument/2006/relationships/tags"/><Relationship Id="rId2" Target="../slideMasters/slideMaster1.xml" Type="http://schemas.openxmlformats.org/officeDocument/2006/relationships/slideMaster"/><Relationship Id="rId3" Target="../embeddings/oleObject9.bin" Type="http://schemas.openxmlformats.org/officeDocument/2006/relationships/oleObject"/><Relationship Id="rId4" Target="../media/image18.emf" Type="http://schemas.openxmlformats.org/officeDocument/2006/relationships/image"/><Relationship Id="rId5" Target="../media/image7.png" Type="http://schemas.openxmlformats.org/officeDocument/2006/relationships/image"/></Relationships>
</file>

<file path=ppt/slideLayouts/_rels/slideLayout80.xml.rels><?xml version="1.0" encoding="UTF-8" standalone="yes"?><Relationships xmlns="http://schemas.openxmlformats.org/package/2006/relationships"><Relationship Id="rId1" Target="../tags/tag82.xml" Type="http://schemas.openxmlformats.org/officeDocument/2006/relationships/tags"/><Relationship Id="rId2" Target="../slideMasters/slideMaster4.xml" Type="http://schemas.openxmlformats.org/officeDocument/2006/relationships/slideMaster"/><Relationship Id="rId3" Target="../media/image22.jpeg" Type="http://schemas.openxmlformats.org/officeDocument/2006/relationships/image"/><Relationship Id="rId4" Target="../embeddings/oleObject81.bin" Type="http://schemas.openxmlformats.org/officeDocument/2006/relationships/oleObject"/><Relationship Id="rId5" Target="../media/image23.emf" Type="http://schemas.openxmlformats.org/officeDocument/2006/relationships/image"/><Relationship Id="rId6" Target="../media/image7.png" Type="http://schemas.openxmlformats.org/officeDocument/2006/relationships/image"/></Relationships>
</file>

<file path=ppt/slideLayouts/_rels/slideLayout81.xml.rels><?xml version="1.0" encoding="UTF-8" standalone="yes"?><Relationships xmlns="http://schemas.openxmlformats.org/package/2006/relationships"><Relationship Id="rId1" Target="../tags/tag83.xml" Type="http://schemas.openxmlformats.org/officeDocument/2006/relationships/tags"/><Relationship Id="rId2" Target="../slideMasters/slideMaster4.xml" Type="http://schemas.openxmlformats.org/officeDocument/2006/relationships/slideMaster"/><Relationship Id="rId3" Target="../media/image24.jpeg" Type="http://schemas.openxmlformats.org/officeDocument/2006/relationships/image"/><Relationship Id="rId4" Target="../embeddings/oleObject82.bin" Type="http://schemas.openxmlformats.org/officeDocument/2006/relationships/oleObject"/><Relationship Id="rId5" Target="../media/image25.emf" Type="http://schemas.openxmlformats.org/officeDocument/2006/relationships/image"/><Relationship Id="rId6" Target="../media/image7.png" Type="http://schemas.openxmlformats.org/officeDocument/2006/relationships/image"/></Relationships>
</file>

<file path=ppt/slideLayouts/_rels/slideLayout82.xml.rels><?xml version="1.0" encoding="UTF-8" standalone="yes"?><Relationships xmlns="http://schemas.openxmlformats.org/package/2006/relationships"><Relationship Id="rId1" Target="../tags/tag84.xml" Type="http://schemas.openxmlformats.org/officeDocument/2006/relationships/tags"/><Relationship Id="rId2" Target="../slideMasters/slideMaster4.xml" Type="http://schemas.openxmlformats.org/officeDocument/2006/relationships/slideMaster"/><Relationship Id="rId3" Target="../media/image13.jpeg" Type="http://schemas.openxmlformats.org/officeDocument/2006/relationships/image"/><Relationship Id="rId4" Target="../embeddings/oleObject83.bin" Type="http://schemas.openxmlformats.org/officeDocument/2006/relationships/oleObject"/><Relationship Id="rId5" Target="../media/image26.emf" Type="http://schemas.openxmlformats.org/officeDocument/2006/relationships/image"/><Relationship Id="rId6" Target="../media/image7.png" Type="http://schemas.openxmlformats.org/officeDocument/2006/relationships/image"/></Relationships>
</file>

<file path=ppt/slideLayouts/_rels/slideLayout83.xml.rels><?xml version="1.0" encoding="UTF-8" standalone="yes"?><Relationships xmlns="http://schemas.openxmlformats.org/package/2006/relationships"><Relationship Id="rId1" Target="../tags/tag85.xml" Type="http://schemas.openxmlformats.org/officeDocument/2006/relationships/tags"/><Relationship Id="rId2" Target="../slideMasters/slideMaster4.xml" Type="http://schemas.openxmlformats.org/officeDocument/2006/relationships/slideMaster"/><Relationship Id="rId3" Target="../media/image15.jpeg" Type="http://schemas.openxmlformats.org/officeDocument/2006/relationships/image"/><Relationship Id="rId4" Target="../embeddings/oleObject84.bin" Type="http://schemas.openxmlformats.org/officeDocument/2006/relationships/oleObject"/><Relationship Id="rId5" Target="../media/image27.emf" Type="http://schemas.openxmlformats.org/officeDocument/2006/relationships/image"/><Relationship Id="rId6" Target="../media/image7.png" Type="http://schemas.openxmlformats.org/officeDocument/2006/relationships/image"/></Relationships>
</file>

<file path=ppt/slideLayouts/_rels/slideLayout9.xml.rels><?xml version="1.0" encoding="UTF-8" standalone="yes"?><Relationships xmlns="http://schemas.openxmlformats.org/package/2006/relationships"><Relationship Id="rId1" Target="../tags/tag11.xml" Type="http://schemas.openxmlformats.org/officeDocument/2006/relationships/tags"/><Relationship Id="rId2" Target="../slideMasters/slideMaster1.xml" Type="http://schemas.openxmlformats.org/officeDocument/2006/relationships/slideMaster"/><Relationship Id="rId3" Target="../embeddings/oleObject10.bin" Type="http://schemas.openxmlformats.org/officeDocument/2006/relationships/oleObject"/><Relationship Id="rId4" Target="../media/image18.emf"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41549A5-2854-C4CC-7756-ED3661F7B140}"/>
              </a:ext>
            </a:extLst>
          </p:cNvPr>
          <p:cNvGraphicFramePr>
            <a:graphicFrameLocks noChangeAspect="1"/>
          </p:cNvGraphicFramePr>
          <p:nvPr userDrawn="1">
            <p:custDataLst>
              <p:tags r:id="rId1"/>
            </p:custDataLst>
            <p:extLst>
              <p:ext uri="{D42A27DB-BD31-4B8C-83A1-F6EECF244321}">
                <p14:modId xmlns:p14="http://schemas.microsoft.com/office/powerpoint/2010/main" val="3974909656"/>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41549A5-2854-C4CC-7756-ED3661F7B140}"/>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pic>
        <p:nvPicPr>
          <p:cNvPr id="7" name="Kuva 6">
            <a:extLst>
              <a:ext uri="{FF2B5EF4-FFF2-40B4-BE49-F238E27FC236}">
                <a16:creationId xmlns:a16="http://schemas.microsoft.com/office/drawing/2014/main" id="{6777757E-5505-1E50-6997-E468C8578DEC}"/>
              </a:ext>
            </a:extLst>
          </p:cNvPr>
          <p:cNvPicPr>
            <a:picLocks noChangeAspect="1"/>
          </p:cNvPicPr>
          <p:nvPr userDrawn="1"/>
        </p:nvPicPr>
        <p:blipFill>
          <a:blip r:embed="rId6"/>
          <a:srcRect/>
          <a:stretch/>
        </p:blipFill>
        <p:spPr>
          <a:xfrm>
            <a:off x="3979081" y="1999580"/>
            <a:ext cx="4233843" cy="2858845"/>
          </a:xfrm>
          <a:prstGeom prst="rect">
            <a:avLst/>
          </a:prstGeom>
        </p:spPr>
      </p:pic>
      <p:sp>
        <p:nvSpPr>
          <p:cNvPr id="2" name="Otsikko 1">
            <a:extLst>
              <a:ext uri="{FF2B5EF4-FFF2-40B4-BE49-F238E27FC236}">
                <a16:creationId xmlns:a16="http://schemas.microsoft.com/office/drawing/2014/main" id="{C8E093A5-37DE-A740-BEF2-6F843539A58E}"/>
              </a:ext>
            </a:extLst>
          </p:cNvPr>
          <p:cNvSpPr>
            <a:spLocks noGrp="1"/>
          </p:cNvSpPr>
          <p:nvPr>
            <p:ph type="title"/>
          </p:nvPr>
        </p:nvSpPr>
        <p:spPr>
          <a:xfrm>
            <a:off x="0" y="5617035"/>
            <a:ext cx="12192000" cy="653143"/>
          </a:xfrm>
        </p:spPr>
        <p:txBody>
          <a:bodyPr vert="horz" anchor="t">
            <a:normAutofit/>
          </a:bodyPr>
          <a:lstStyle>
            <a:lvl1pPr algn="ctr" rtl="0">
              <a:defRPr sz="16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54148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yhjä">
    <p:bg>
      <p:bgPr>
        <a:solidFill>
          <a:srgbClr val="ECF8ED">
            <a:alpha val="9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58D8187-73F2-1D3C-3ED4-C6FB315B0949}"/>
              </a:ext>
            </a:extLst>
          </p:cNvPr>
          <p:cNvGraphicFramePr>
            <a:graphicFrameLocks noChangeAspect="1"/>
          </p:cNvGraphicFramePr>
          <p:nvPr userDrawn="1">
            <p:custDataLst>
              <p:tags r:id="rId1"/>
            </p:custDataLst>
            <p:extLst>
              <p:ext uri="{D42A27DB-BD31-4B8C-83A1-F6EECF244321}">
                <p14:modId xmlns:p14="http://schemas.microsoft.com/office/powerpoint/2010/main" val="3423203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458D8187-73F2-1D3C-3ED4-C6FB315B09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9C371584-47F5-085F-A359-261467E2C70D}"/>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1">
                    <a:lumMod val="50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0DDE5023-E82C-18D4-ABB8-9FE55BA5C0CD}"/>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51309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yhjä">
    <p:bg>
      <p:bgPr>
        <a:solidFill>
          <a:srgbClr val="ECF8ED">
            <a:alpha val="90000"/>
          </a:srgbClr>
        </a:solidFill>
        <a:effectLst/>
      </p:bgPr>
    </p:bg>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C258E939-D884-70FA-82BC-5D26317A2FBB}"/>
              </a:ext>
            </a:extLst>
          </p:cNvPr>
          <p:cNvGraphicFramePr>
            <a:graphicFrameLocks noChangeAspect="1"/>
          </p:cNvGraphicFramePr>
          <p:nvPr userDrawn="1">
            <p:custDataLst>
              <p:tags r:id="rId1"/>
            </p:custDataLst>
            <p:extLst>
              <p:ext uri="{D42A27DB-BD31-4B8C-83A1-F6EECF244321}">
                <p14:modId xmlns:p14="http://schemas.microsoft.com/office/powerpoint/2010/main" val="1040541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1" name="think-cell data - do not delete" hidden="1">
                        <a:extLst>
                          <a:ext uri="{FF2B5EF4-FFF2-40B4-BE49-F238E27FC236}">
                            <a16:creationId xmlns:a16="http://schemas.microsoft.com/office/drawing/2014/main" id="{C258E939-D884-70FA-82BC-5D26317A2F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9C371584-47F5-085F-A359-261467E2C70D}"/>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1">
                    <a:lumMod val="50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0DDE5023-E82C-18D4-ABB8-9FE55BA5C0CD}"/>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Rectangle 34">
            <a:extLst>
              <a:ext uri="{FF2B5EF4-FFF2-40B4-BE49-F238E27FC236}">
                <a16:creationId xmlns:a16="http://schemas.microsoft.com/office/drawing/2014/main" id="{ABD6C233-F6D2-5EE1-5C79-444B734FB469}"/>
              </a:ext>
            </a:extLst>
          </p:cNvPr>
          <p:cNvSpPr/>
          <p:nvPr userDrawn="1"/>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1" dirty="0"/>
          </a:p>
        </p:txBody>
      </p:sp>
      <p:sp>
        <p:nvSpPr>
          <p:cNvPr id="8" name="Rectangle 35">
            <a:extLst>
              <a:ext uri="{FF2B5EF4-FFF2-40B4-BE49-F238E27FC236}">
                <a16:creationId xmlns:a16="http://schemas.microsoft.com/office/drawing/2014/main" id="{59B0FC02-AFE7-B8BE-2211-7CF2A56C5B95}"/>
              </a:ext>
            </a:extLst>
          </p:cNvPr>
          <p:cNvSpPr/>
          <p:nvPr userDrawn="1"/>
        </p:nvSpPr>
        <p:spPr>
          <a:xfrm>
            <a:off x="2441683" y="-848"/>
            <a:ext cx="2427068" cy="518181"/>
          </a:xfrm>
          <a:prstGeom prst="rect">
            <a:avLst/>
          </a:prstGeom>
          <a:solidFill>
            <a:srgbClr val="EEF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1" dirty="0"/>
          </a:p>
        </p:txBody>
      </p:sp>
      <p:sp>
        <p:nvSpPr>
          <p:cNvPr id="9" name="Rectangle 37">
            <a:extLst>
              <a:ext uri="{FF2B5EF4-FFF2-40B4-BE49-F238E27FC236}">
                <a16:creationId xmlns:a16="http://schemas.microsoft.com/office/drawing/2014/main" id="{DDB911F0-C19F-F821-951D-363F4D137F63}"/>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0" name="Rectangle 38">
            <a:extLst>
              <a:ext uri="{FF2B5EF4-FFF2-40B4-BE49-F238E27FC236}">
                <a16:creationId xmlns:a16="http://schemas.microsoft.com/office/drawing/2014/main" id="{1211648F-7844-E72C-780F-41823B302979}"/>
              </a:ext>
            </a:extLst>
          </p:cNvPr>
          <p:cNvSpPr>
            <a:spLocks/>
          </p:cNvSpPr>
          <p:nvPr userDrawn="1"/>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dirty="0">
                <a:solidFill>
                  <a:schemeClr val="bg1">
                    <a:lumMod val="65000"/>
                  </a:schemeClr>
                </a:solidFill>
                <a:ea typeface="Inter" panose="02000503000000020004" pitchFamily="2" charset="0"/>
              </a:rPr>
              <a:t>Toimintaperiaatteet </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käytännöt</a:t>
            </a:r>
          </a:p>
        </p:txBody>
      </p:sp>
      <p:sp>
        <p:nvSpPr>
          <p:cNvPr id="11" name="Rectangle 39">
            <a:extLst>
              <a:ext uri="{FF2B5EF4-FFF2-40B4-BE49-F238E27FC236}">
                <a16:creationId xmlns:a16="http://schemas.microsoft.com/office/drawing/2014/main" id="{7CAE788B-2D03-7674-C9BF-9DDE0FE45121}"/>
              </a:ext>
            </a:extLst>
          </p:cNvPr>
          <p:cNvSpPr>
            <a:spLocks/>
          </p:cNvSpPr>
          <p:nvPr userDrawn="1"/>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dirty="0">
                <a:solidFill>
                  <a:schemeClr val="accent1">
                    <a:lumMod val="50000"/>
                  </a:schemeClr>
                </a:solidFill>
                <a:ea typeface="Inter" panose="02000503000000020004" pitchFamily="2" charset="0"/>
              </a:rPr>
              <a:t>Toimintayksikön tiedot</a:t>
            </a:r>
          </a:p>
        </p:txBody>
      </p:sp>
      <p:sp>
        <p:nvSpPr>
          <p:cNvPr id="12" name="Rectangle 40">
            <a:extLst>
              <a:ext uri="{FF2B5EF4-FFF2-40B4-BE49-F238E27FC236}">
                <a16:creationId xmlns:a16="http://schemas.microsoft.com/office/drawing/2014/main" id="{9BC60891-7A28-6F63-5DD2-504C39790EE0}"/>
              </a:ext>
            </a:extLst>
          </p:cNvPr>
          <p:cNvSpPr>
            <a:spLocks/>
          </p:cNvSpPr>
          <p:nvPr userDrawn="1"/>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13" name="Straight Connector 41">
            <a:extLst>
              <a:ext uri="{FF2B5EF4-FFF2-40B4-BE49-F238E27FC236}">
                <a16:creationId xmlns:a16="http://schemas.microsoft.com/office/drawing/2014/main" id="{ACD3521A-B238-F1ED-DF13-254D2AE1A47A}"/>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A6DF2F59-89A3-BC4F-7D45-FDDDF178F43E}"/>
              </a:ext>
            </a:extLst>
          </p:cNvPr>
          <p:cNvCxnSpPr>
            <a:cxnSpLocks/>
          </p:cNvCxnSpPr>
          <p:nvPr userDrawn="1"/>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4EE4C550-0C26-1932-AEF7-74011508AC32}"/>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6B14A298-A48E-9A37-39DC-748DEB0718F0}"/>
              </a:ext>
            </a:extLst>
          </p:cNvPr>
          <p:cNvCxnSpPr>
            <a:cxnSpLocks/>
          </p:cNvCxnSpPr>
          <p:nvPr userDrawn="1"/>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46">
            <a:extLst>
              <a:ext uri="{FF2B5EF4-FFF2-40B4-BE49-F238E27FC236}">
                <a16:creationId xmlns:a16="http://schemas.microsoft.com/office/drawing/2014/main" id="{1ED49152-2B78-8B6F-61A9-47DB4DCA91C7}"/>
              </a:ext>
            </a:extLst>
          </p:cNvPr>
          <p:cNvCxnSpPr>
            <a:cxnSpLocks/>
          </p:cNvCxnSpPr>
          <p:nvPr userDrawn="1"/>
        </p:nvCxnSpPr>
        <p:spPr>
          <a:xfrm flipH="1">
            <a:off x="-8540" y="516156"/>
            <a:ext cx="2443163"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18" name="Rectangle 36">
            <a:extLst>
              <a:ext uri="{FF2B5EF4-FFF2-40B4-BE49-F238E27FC236}">
                <a16:creationId xmlns:a16="http://schemas.microsoft.com/office/drawing/2014/main" id="{7F742682-B96D-506F-7735-8D63328591DB}"/>
              </a:ext>
            </a:extLst>
          </p:cNvPr>
          <p:cNvSpPr>
            <a:spLocks/>
          </p:cNvSpPr>
          <p:nvPr userDrawn="1"/>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dirty="0">
                <a:solidFill>
                  <a:schemeClr val="bg1">
                    <a:lumMod val="65000"/>
                  </a:schemeClr>
                </a:solidFill>
                <a:ea typeface="Inter" panose="02000503000000020004" pitchFamily="2" charset="0"/>
              </a:rPr>
              <a:t>Liitteet</a:t>
            </a:r>
          </a:p>
        </p:txBody>
      </p:sp>
      <p:cxnSp>
        <p:nvCxnSpPr>
          <p:cNvPr id="19" name="Straight Connector 46">
            <a:extLst>
              <a:ext uri="{FF2B5EF4-FFF2-40B4-BE49-F238E27FC236}">
                <a16:creationId xmlns:a16="http://schemas.microsoft.com/office/drawing/2014/main" id="{928BB3F7-0BE4-8297-9400-6A89DB8FF018}"/>
              </a:ext>
            </a:extLst>
          </p:cNvPr>
          <p:cNvCxnSpPr>
            <a:cxnSpLocks/>
          </p:cNvCxnSpPr>
          <p:nvPr userDrawn="1"/>
        </p:nvCxnSpPr>
        <p:spPr>
          <a:xfrm flipH="1">
            <a:off x="4876800" y="516156"/>
            <a:ext cx="731520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106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yhjä">
    <p:bg>
      <p:bgPr>
        <a:solidFill>
          <a:srgbClr val="E8E8FB">
            <a:alpha val="8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9B2BBB1-75F0-1543-5D08-EA6963651594}"/>
              </a:ext>
            </a:extLst>
          </p:cNvPr>
          <p:cNvGraphicFramePr>
            <a:graphicFrameLocks noChangeAspect="1"/>
          </p:cNvGraphicFramePr>
          <p:nvPr userDrawn="1">
            <p:custDataLst>
              <p:tags r:id="rId1"/>
            </p:custDataLst>
            <p:extLst>
              <p:ext uri="{D42A27DB-BD31-4B8C-83A1-F6EECF244321}">
                <p14:modId xmlns:p14="http://schemas.microsoft.com/office/powerpoint/2010/main" val="98206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E9B2BBB1-75F0-1543-5D08-EA69636515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E2D81E75-6A86-1C11-6BC9-104F596B02F6}"/>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5"/>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5F6CF9D-E3F0-6881-EDE1-403DD498BCF3}"/>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Rectangle 6">
            <a:extLst>
              <a:ext uri="{FF2B5EF4-FFF2-40B4-BE49-F238E27FC236}">
                <a16:creationId xmlns:a16="http://schemas.microsoft.com/office/drawing/2014/main" id="{ECFCDEF2-5EE4-990E-E366-FB2A6AEBD7C0}"/>
              </a:ext>
            </a:extLst>
          </p:cNvPr>
          <p:cNvSpPr/>
          <p:nvPr userDrawn="1"/>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12">
            <a:extLst>
              <a:ext uri="{FF2B5EF4-FFF2-40B4-BE49-F238E27FC236}">
                <a16:creationId xmlns:a16="http://schemas.microsoft.com/office/drawing/2014/main" id="{72A3610A-4685-F53C-AAE8-E8079AE199AC}"/>
              </a:ext>
            </a:extLst>
          </p:cNvPr>
          <p:cNvSpPr/>
          <p:nvPr userDrawn="1"/>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14">
            <a:extLst>
              <a:ext uri="{FF2B5EF4-FFF2-40B4-BE49-F238E27FC236}">
                <a16:creationId xmlns:a16="http://schemas.microsoft.com/office/drawing/2014/main" id="{1BF4957A-FB64-174E-FCD7-672DEC240481}"/>
              </a:ext>
            </a:extLst>
          </p:cNvPr>
          <p:cNvSpPr>
            <a:spLocks/>
          </p:cNvSpPr>
          <p:nvPr userDrawn="1"/>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Liitteet</a:t>
            </a:r>
          </a:p>
        </p:txBody>
      </p:sp>
      <p:sp>
        <p:nvSpPr>
          <p:cNvPr id="12" name="Rectangle 15">
            <a:extLst>
              <a:ext uri="{FF2B5EF4-FFF2-40B4-BE49-F238E27FC236}">
                <a16:creationId xmlns:a16="http://schemas.microsoft.com/office/drawing/2014/main" id="{A5AE5B8B-3C70-78CB-C60F-F32CA474F52E}"/>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Kehittäminen</a:t>
            </a:r>
            <a:b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&amp; seuranta</a:t>
            </a:r>
          </a:p>
        </p:txBody>
      </p:sp>
      <p:sp>
        <p:nvSpPr>
          <p:cNvPr id="13" name="Rectangle 16">
            <a:extLst>
              <a:ext uri="{FF2B5EF4-FFF2-40B4-BE49-F238E27FC236}">
                <a16:creationId xmlns:a16="http://schemas.microsoft.com/office/drawing/2014/main" id="{189EB317-4216-15ED-9209-45AC88081B62}"/>
              </a:ext>
            </a:extLst>
          </p:cNvPr>
          <p:cNvSpPr>
            <a:spLocks/>
          </p:cNvSpPr>
          <p:nvPr userDrawn="1"/>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00008B"/>
                </a:solidFill>
                <a:effectLst/>
                <a:uLnTx/>
                <a:uFillTx/>
                <a:latin typeface="Arial" panose="020B0604020202020204"/>
                <a:ea typeface="Inter" panose="02000503000000020004" pitchFamily="2" charset="0"/>
                <a:cs typeface="+mn-cs"/>
              </a:rPr>
              <a:t>Toimintaperiaatteet </a:t>
            </a:r>
            <a:br>
              <a:rPr kumimoji="0" lang="fi-FI" sz="1250" b="1" i="0" u="none" strike="noStrike" kern="1200" cap="none" spc="31" normalizeH="0" baseline="0" noProof="0" dirty="0">
                <a:ln>
                  <a:noFill/>
                </a:ln>
                <a:solidFill>
                  <a:srgbClr val="00008B"/>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00008B"/>
                </a:solidFill>
                <a:effectLst/>
                <a:uLnTx/>
                <a:uFillTx/>
                <a:latin typeface="Arial" panose="020B0604020202020204"/>
                <a:ea typeface="Inter" panose="02000503000000020004" pitchFamily="2" charset="0"/>
                <a:cs typeface="+mn-cs"/>
              </a:rPr>
              <a:t>&amp; käytännöt</a:t>
            </a:r>
          </a:p>
        </p:txBody>
      </p:sp>
      <p:sp>
        <p:nvSpPr>
          <p:cNvPr id="14" name="Rectangle 18">
            <a:extLst>
              <a:ext uri="{FF2B5EF4-FFF2-40B4-BE49-F238E27FC236}">
                <a16:creationId xmlns:a16="http://schemas.microsoft.com/office/drawing/2014/main" id="{B58BD1DC-8B38-9820-BA1F-880598200C93}"/>
              </a:ext>
            </a:extLst>
          </p:cNvPr>
          <p:cNvSpPr>
            <a:spLocks/>
          </p:cNvSpPr>
          <p:nvPr userDrawn="1"/>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Toimintayksikön tiedot</a:t>
            </a:r>
          </a:p>
        </p:txBody>
      </p:sp>
      <p:sp>
        <p:nvSpPr>
          <p:cNvPr id="15" name="Rectangle 20">
            <a:extLst>
              <a:ext uri="{FF2B5EF4-FFF2-40B4-BE49-F238E27FC236}">
                <a16:creationId xmlns:a16="http://schemas.microsoft.com/office/drawing/2014/main" id="{FD4C079F-D67E-86F3-FC80-164C400E0B9D}"/>
              </a:ext>
            </a:extLst>
          </p:cNvPr>
          <p:cNvSpPr>
            <a:spLocks/>
          </p:cNvSpPr>
          <p:nvPr userDrawn="1"/>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Sisällysluettelo</a:t>
            </a:r>
          </a:p>
        </p:txBody>
      </p:sp>
      <p:cxnSp>
        <p:nvCxnSpPr>
          <p:cNvPr id="16" name="Straight Connector 21">
            <a:extLst>
              <a:ext uri="{FF2B5EF4-FFF2-40B4-BE49-F238E27FC236}">
                <a16:creationId xmlns:a16="http://schemas.microsoft.com/office/drawing/2014/main" id="{B688A1E1-6215-84D9-E9EB-9B3E4449AAB6}"/>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24">
            <a:extLst>
              <a:ext uri="{FF2B5EF4-FFF2-40B4-BE49-F238E27FC236}">
                <a16:creationId xmlns:a16="http://schemas.microsoft.com/office/drawing/2014/main" id="{8C7C610E-C63B-F2A3-4284-16400D2F837C}"/>
              </a:ext>
            </a:extLst>
          </p:cNvPr>
          <p:cNvCxnSpPr>
            <a:cxnSpLocks/>
          </p:cNvCxnSpPr>
          <p:nvPr userDrawn="1"/>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25">
            <a:extLst>
              <a:ext uri="{FF2B5EF4-FFF2-40B4-BE49-F238E27FC236}">
                <a16:creationId xmlns:a16="http://schemas.microsoft.com/office/drawing/2014/main" id="{A746A806-4880-A01B-782D-41E0A306AB1D}"/>
              </a:ext>
            </a:extLst>
          </p:cNvPr>
          <p:cNvCxnSpPr>
            <a:cxnSpLocks/>
          </p:cNvCxnSpPr>
          <p:nvPr userDrawn="1"/>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26">
            <a:extLst>
              <a:ext uri="{FF2B5EF4-FFF2-40B4-BE49-F238E27FC236}">
                <a16:creationId xmlns:a16="http://schemas.microsoft.com/office/drawing/2014/main" id="{634B93C8-EE79-C4CA-2996-12E46B4F64AB}"/>
              </a:ext>
            </a:extLst>
          </p:cNvPr>
          <p:cNvCxnSpPr>
            <a:cxnSpLocks/>
          </p:cNvCxnSpPr>
          <p:nvPr userDrawn="1"/>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22">
            <a:extLst>
              <a:ext uri="{FF2B5EF4-FFF2-40B4-BE49-F238E27FC236}">
                <a16:creationId xmlns:a16="http://schemas.microsoft.com/office/drawing/2014/main" id="{29428DE1-077D-C61F-D802-39CDA787CCCA}"/>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2">
            <a:extLst>
              <a:ext uri="{FF2B5EF4-FFF2-40B4-BE49-F238E27FC236}">
                <a16:creationId xmlns:a16="http://schemas.microsoft.com/office/drawing/2014/main" id="{85E86893-D6E5-3D11-3927-CC3D1FBD4538}"/>
              </a:ext>
            </a:extLst>
          </p:cNvPr>
          <p:cNvCxnSpPr>
            <a:cxnSpLocks/>
          </p:cNvCxnSpPr>
          <p:nvPr userDrawn="1"/>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6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yhjä">
    <p:bg>
      <p:bgPr>
        <a:solidFill>
          <a:srgbClr val="E8E8FB">
            <a:alpha val="80000"/>
          </a:srgb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E13D40E-877C-A9D4-4811-76001E2E9045}"/>
              </a:ext>
            </a:extLst>
          </p:cNvPr>
          <p:cNvGraphicFramePr>
            <a:graphicFrameLocks noChangeAspect="1"/>
          </p:cNvGraphicFramePr>
          <p:nvPr userDrawn="1">
            <p:custDataLst>
              <p:tags r:id="rId1"/>
            </p:custDataLst>
            <p:extLst>
              <p:ext uri="{D42A27DB-BD31-4B8C-83A1-F6EECF244321}">
                <p14:modId xmlns:p14="http://schemas.microsoft.com/office/powerpoint/2010/main" val="1242121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6" name="think-cell data - do not delete" hidden="1">
                        <a:extLst>
                          <a:ext uri="{FF2B5EF4-FFF2-40B4-BE49-F238E27FC236}">
                            <a16:creationId xmlns:a16="http://schemas.microsoft.com/office/drawing/2014/main" id="{4E13D40E-877C-A9D4-4811-76001E2E90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E2D81E75-6A86-1C11-6BC9-104F596B02F6}"/>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5"/>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5F6CF9D-E3F0-6881-EDE1-403DD498BCF3}"/>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uorakulmio 6">
            <a:extLst>
              <a:ext uri="{FF2B5EF4-FFF2-40B4-BE49-F238E27FC236}">
                <a16:creationId xmlns:a16="http://schemas.microsoft.com/office/drawing/2014/main" id="{71826CA2-492E-F396-E069-D17FCFCB6368}"/>
              </a:ext>
            </a:extLst>
          </p:cNvPr>
          <p:cNvSpPr/>
          <p:nvPr userDrawn="1"/>
        </p:nvSpPr>
        <p:spPr>
          <a:xfrm>
            <a:off x="64800" y="6176964"/>
            <a:ext cx="1850400" cy="555528"/>
          </a:xfrm>
          <a:prstGeom prst="rect">
            <a:avLst/>
          </a:prstGeom>
          <a:solidFill>
            <a:srgbClr val="EDEDFC"/>
          </a:solidFill>
          <a:ln>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i-FI" dirty="0"/>
          </a:p>
        </p:txBody>
      </p:sp>
    </p:spTree>
    <p:extLst>
      <p:ext uri="{BB962C8B-B14F-4D97-AF65-F5344CB8AC3E}">
        <p14:creationId xmlns:p14="http://schemas.microsoft.com/office/powerpoint/2010/main" val="119444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yhjä">
    <p:bg>
      <p:bgPr>
        <a:solidFill>
          <a:srgbClr val="FCEDF6">
            <a:alpha val="8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F8DBD1F-3EF7-C43F-B3FC-E65FBBBABE6F}"/>
              </a:ext>
            </a:extLst>
          </p:cNvPr>
          <p:cNvGraphicFramePr>
            <a:graphicFrameLocks noChangeAspect="1"/>
          </p:cNvGraphicFramePr>
          <p:nvPr userDrawn="1">
            <p:custDataLst>
              <p:tags r:id="rId1"/>
            </p:custDataLst>
            <p:extLst>
              <p:ext uri="{D42A27DB-BD31-4B8C-83A1-F6EECF244321}">
                <p14:modId xmlns:p14="http://schemas.microsoft.com/office/powerpoint/2010/main" val="3780867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AF8DBD1F-3EF7-C43F-B3FC-E65FBBBABE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78494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yhjä">
    <p:bg>
      <p:bgPr>
        <a:solidFill>
          <a:srgbClr val="FCEDF6">
            <a:alpha val="80000"/>
          </a:srgbClr>
        </a:solidFill>
        <a:effectLst/>
      </p:bgPr>
    </p:bg>
    <p:spTree>
      <p:nvGrpSpPr>
        <p:cNvPr id="1" name=""/>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CF0866FF-D5D5-2D20-6553-C34AC035F0D7}"/>
              </a:ext>
            </a:extLst>
          </p:cNvPr>
          <p:cNvGraphicFramePr>
            <a:graphicFrameLocks noChangeAspect="1"/>
          </p:cNvGraphicFramePr>
          <p:nvPr userDrawn="1">
            <p:custDataLst>
              <p:tags r:id="rId1"/>
            </p:custDataLst>
            <p:extLst>
              <p:ext uri="{D42A27DB-BD31-4B8C-83A1-F6EECF244321}">
                <p14:modId xmlns:p14="http://schemas.microsoft.com/office/powerpoint/2010/main" val="2401756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2" name="think-cell data - do not delete" hidden="1">
                        <a:extLst>
                          <a:ext uri="{FF2B5EF4-FFF2-40B4-BE49-F238E27FC236}">
                            <a16:creationId xmlns:a16="http://schemas.microsoft.com/office/drawing/2014/main" id="{CF0866FF-D5D5-2D20-6553-C34AC035F0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Rectangle 3">
            <a:extLst>
              <a:ext uri="{FF2B5EF4-FFF2-40B4-BE49-F238E27FC236}">
                <a16:creationId xmlns:a16="http://schemas.microsoft.com/office/drawing/2014/main" id="{526EB075-E510-3604-0DAB-A749278C5B74}"/>
              </a:ext>
            </a:extLst>
          </p:cNvPr>
          <p:cNvSpPr/>
          <p:nvPr userDrawn="1"/>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ctangle 5">
            <a:extLst>
              <a:ext uri="{FF2B5EF4-FFF2-40B4-BE49-F238E27FC236}">
                <a16:creationId xmlns:a16="http://schemas.microsoft.com/office/drawing/2014/main" id="{05727ECC-3307-85B8-1B03-2D1A75CAEADB}"/>
              </a:ext>
            </a:extLst>
          </p:cNvPr>
          <p:cNvSpPr/>
          <p:nvPr userDrawn="1"/>
        </p:nvSpPr>
        <p:spPr>
          <a:xfrm>
            <a:off x="7322756" y="-1"/>
            <a:ext cx="2427068" cy="525093"/>
          </a:xfrm>
          <a:prstGeom prst="rect">
            <a:avLst/>
          </a:prstGeom>
          <a:solidFill>
            <a:srgbClr val="F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6">
            <a:extLst>
              <a:ext uri="{FF2B5EF4-FFF2-40B4-BE49-F238E27FC236}">
                <a16:creationId xmlns:a16="http://schemas.microsoft.com/office/drawing/2014/main" id="{E2971453-FD5D-C423-19AB-237CB6E765F9}"/>
              </a:ext>
            </a:extLst>
          </p:cNvPr>
          <p:cNvSpPr/>
          <p:nvPr userDrawn="1"/>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Liitteet</a:t>
            </a:r>
          </a:p>
        </p:txBody>
      </p:sp>
      <p:sp>
        <p:nvSpPr>
          <p:cNvPr id="10" name="Rectangle 7">
            <a:extLst>
              <a:ext uri="{FF2B5EF4-FFF2-40B4-BE49-F238E27FC236}">
                <a16:creationId xmlns:a16="http://schemas.microsoft.com/office/drawing/2014/main" id="{83FCBADB-7936-4ABF-21A1-1AD7B94CBFC0}"/>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ED0E93"/>
                </a:solidFill>
                <a:effectLst/>
                <a:uLnTx/>
                <a:uFillTx/>
                <a:latin typeface="Arial" panose="020B0604020202020204"/>
                <a:ea typeface="Inter" panose="02000503000000020004" pitchFamily="2" charset="0"/>
                <a:cs typeface="+mn-cs"/>
              </a:rPr>
              <a:t>Kehittäminen</a:t>
            </a:r>
            <a:br>
              <a:rPr kumimoji="0" lang="fi-FI" sz="1250" b="1" i="0" u="none" strike="noStrike" kern="1200" cap="none" spc="31" normalizeH="0" baseline="0" noProof="0" dirty="0">
                <a:ln>
                  <a:noFill/>
                </a:ln>
                <a:solidFill>
                  <a:srgbClr val="ED0E93"/>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ED0E93"/>
                </a:solidFill>
                <a:effectLst/>
                <a:uLnTx/>
                <a:uFillTx/>
                <a:latin typeface="Arial" panose="020B0604020202020204"/>
                <a:ea typeface="Inter" panose="02000503000000020004" pitchFamily="2" charset="0"/>
                <a:cs typeface="+mn-cs"/>
              </a:rPr>
              <a:t>&amp; seuranta</a:t>
            </a:r>
          </a:p>
        </p:txBody>
      </p:sp>
      <p:sp>
        <p:nvSpPr>
          <p:cNvPr id="11" name="Rectangle 8">
            <a:extLst>
              <a:ext uri="{FF2B5EF4-FFF2-40B4-BE49-F238E27FC236}">
                <a16:creationId xmlns:a16="http://schemas.microsoft.com/office/drawing/2014/main" id="{DA4D0B96-F52B-383B-DC29-287EB64E3C11}"/>
              </a:ext>
            </a:extLst>
          </p:cNvPr>
          <p:cNvSpPr/>
          <p:nvPr userDrawn="1"/>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Toimintaperiaatteet </a:t>
            </a:r>
            <a:b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&amp; käytännöt</a:t>
            </a:r>
          </a:p>
        </p:txBody>
      </p:sp>
      <p:sp>
        <p:nvSpPr>
          <p:cNvPr id="12" name="Rectangle 9">
            <a:extLst>
              <a:ext uri="{FF2B5EF4-FFF2-40B4-BE49-F238E27FC236}">
                <a16:creationId xmlns:a16="http://schemas.microsoft.com/office/drawing/2014/main" id="{5B2F3AD8-ADFC-0278-B731-5C930EF35944}"/>
              </a:ext>
            </a:extLst>
          </p:cNvPr>
          <p:cNvSpPr/>
          <p:nvPr userDrawn="1"/>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Toimintayksikön tiedot</a:t>
            </a:r>
          </a:p>
        </p:txBody>
      </p:sp>
      <p:sp>
        <p:nvSpPr>
          <p:cNvPr id="13" name="Rectangle 10">
            <a:extLst>
              <a:ext uri="{FF2B5EF4-FFF2-40B4-BE49-F238E27FC236}">
                <a16:creationId xmlns:a16="http://schemas.microsoft.com/office/drawing/2014/main" id="{32231B9F-6D05-9EF0-E5D4-67A858456CF6}"/>
              </a:ext>
            </a:extLst>
          </p:cNvPr>
          <p:cNvSpPr/>
          <p:nvPr userDrawn="1"/>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Sisällysluettelo</a:t>
            </a:r>
          </a:p>
        </p:txBody>
      </p:sp>
      <p:cxnSp>
        <p:nvCxnSpPr>
          <p:cNvPr id="14" name="Straight Connector 11">
            <a:extLst>
              <a:ext uri="{FF2B5EF4-FFF2-40B4-BE49-F238E27FC236}">
                <a16:creationId xmlns:a16="http://schemas.microsoft.com/office/drawing/2014/main" id="{727A058F-8312-668C-EFAD-99D6C4586854}"/>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7">
            <a:extLst>
              <a:ext uri="{FF2B5EF4-FFF2-40B4-BE49-F238E27FC236}">
                <a16:creationId xmlns:a16="http://schemas.microsoft.com/office/drawing/2014/main" id="{C7FE136E-1AE6-8F8E-DA88-29BEFDD945A2}"/>
              </a:ext>
            </a:extLst>
          </p:cNvPr>
          <p:cNvCxnSpPr>
            <a:cxnSpLocks/>
          </p:cNvCxnSpPr>
          <p:nvPr userDrawn="1"/>
        </p:nvCxnSpPr>
        <p:spPr>
          <a:xfrm flipH="1">
            <a:off x="4876800" y="0"/>
            <a:ext cx="987"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9">
            <a:extLst>
              <a:ext uri="{FF2B5EF4-FFF2-40B4-BE49-F238E27FC236}">
                <a16:creationId xmlns:a16="http://schemas.microsoft.com/office/drawing/2014/main" id="{70DF553E-4B0B-6655-B53D-4990B3D18A7A}"/>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20">
            <a:extLst>
              <a:ext uri="{FF2B5EF4-FFF2-40B4-BE49-F238E27FC236}">
                <a16:creationId xmlns:a16="http://schemas.microsoft.com/office/drawing/2014/main" id="{553E269D-CAA9-BA3F-0E4B-D6F86728CF2B}"/>
              </a:ext>
            </a:extLst>
          </p:cNvPr>
          <p:cNvCxnSpPr>
            <a:cxnSpLocks/>
          </p:cNvCxnSpPr>
          <p:nvPr userDrawn="1"/>
        </p:nvCxnSpPr>
        <p:spPr>
          <a:xfrm>
            <a:off x="9753600" y="0"/>
            <a:ext cx="0" cy="518181"/>
          </a:xfrm>
          <a:prstGeom prst="line">
            <a:avLst/>
          </a:prstGeom>
          <a:ln w="19050" cap="sq">
            <a:noFill/>
            <a:round/>
          </a:ln>
        </p:spPr>
        <p:style>
          <a:lnRef idx="1">
            <a:schemeClr val="accent1"/>
          </a:lnRef>
          <a:fillRef idx="0">
            <a:schemeClr val="accent1"/>
          </a:fillRef>
          <a:effectRef idx="0">
            <a:schemeClr val="accent1"/>
          </a:effectRef>
          <a:fontRef idx="minor">
            <a:schemeClr val="tx1"/>
          </a:fontRef>
        </p:style>
      </p:cxnSp>
      <p:cxnSp>
        <p:nvCxnSpPr>
          <p:cNvPr id="18" name="Straight Connector 21">
            <a:extLst>
              <a:ext uri="{FF2B5EF4-FFF2-40B4-BE49-F238E27FC236}">
                <a16:creationId xmlns:a16="http://schemas.microsoft.com/office/drawing/2014/main" id="{9770894E-BDB3-D050-6653-6CC714938797}"/>
              </a:ext>
            </a:extLst>
          </p:cNvPr>
          <p:cNvCxnSpPr>
            <a:cxnSpLocks/>
          </p:cNvCxnSpPr>
          <p:nvPr userDrawn="1"/>
        </p:nvCxnSpPr>
        <p:spPr>
          <a:xfrm flipH="1">
            <a:off x="9753600" y="518181"/>
            <a:ext cx="2439699"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22">
            <a:extLst>
              <a:ext uri="{FF2B5EF4-FFF2-40B4-BE49-F238E27FC236}">
                <a16:creationId xmlns:a16="http://schemas.microsoft.com/office/drawing/2014/main" id="{E60E18EE-26FE-0843-A7A2-3AAE64074FA5}"/>
              </a:ext>
            </a:extLst>
          </p:cNvPr>
          <p:cNvCxnSpPr>
            <a:cxnSpLocks/>
          </p:cNvCxnSpPr>
          <p:nvPr userDrawn="1"/>
        </p:nvCxnSpPr>
        <p:spPr>
          <a:xfrm flipH="1">
            <a:off x="-8540" y="516156"/>
            <a:ext cx="7320947"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19">
            <a:extLst>
              <a:ext uri="{FF2B5EF4-FFF2-40B4-BE49-F238E27FC236}">
                <a16:creationId xmlns:a16="http://schemas.microsoft.com/office/drawing/2014/main" id="{6C36FB33-8E61-2F72-9C04-BAD980AE9800}"/>
              </a:ext>
            </a:extLst>
          </p:cNvPr>
          <p:cNvCxnSpPr>
            <a:cxnSpLocks/>
          </p:cNvCxnSpPr>
          <p:nvPr userDrawn="1"/>
        </p:nvCxnSpPr>
        <p:spPr>
          <a:xfrm>
            <a:off x="9747031" y="-2025"/>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396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yhjä">
    <p:bg>
      <p:bgPr>
        <a:solidFill>
          <a:srgbClr val="FCEDF6">
            <a:alpha val="80000"/>
          </a:srgbClr>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266B318-2653-A847-06EB-C865B581A3E4}"/>
              </a:ext>
            </a:extLst>
          </p:cNvPr>
          <p:cNvGraphicFramePr>
            <a:graphicFrameLocks noChangeAspect="1"/>
          </p:cNvGraphicFramePr>
          <p:nvPr userDrawn="1">
            <p:custDataLst>
              <p:tags r:id="rId1"/>
            </p:custDataLst>
            <p:extLst>
              <p:ext uri="{D42A27DB-BD31-4B8C-83A1-F6EECF244321}">
                <p14:modId xmlns:p14="http://schemas.microsoft.com/office/powerpoint/2010/main" val="3514636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5" name="think-cell data - do not delete" hidden="1">
                        <a:extLst>
                          <a:ext uri="{FF2B5EF4-FFF2-40B4-BE49-F238E27FC236}">
                            <a16:creationId xmlns:a16="http://schemas.microsoft.com/office/drawing/2014/main" id="{0266B318-2653-A847-06EB-C865B581A3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011216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F3CDE66-82D4-0F77-DD8A-EC52B1FA5A8C}"/>
              </a:ext>
            </a:extLst>
          </p:cNvPr>
          <p:cNvGraphicFramePr>
            <a:graphicFrameLocks noChangeAspect="1"/>
          </p:cNvGraphicFramePr>
          <p:nvPr userDrawn="1">
            <p:custDataLst>
              <p:tags r:id="rId1"/>
            </p:custDataLst>
            <p:extLst>
              <p:ext uri="{D42A27DB-BD31-4B8C-83A1-F6EECF244321}">
                <p14:modId xmlns:p14="http://schemas.microsoft.com/office/powerpoint/2010/main" val="1414184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6" name="think-cell data - do not delete" hidden="1">
                        <a:extLst>
                          <a:ext uri="{FF2B5EF4-FFF2-40B4-BE49-F238E27FC236}">
                            <a16:creationId xmlns:a16="http://schemas.microsoft.com/office/drawing/2014/main" id="{EF3CDE66-82D4-0F77-DD8A-EC52B1FA5A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36">
            <a:extLst>
              <a:ext uri="{FF2B5EF4-FFF2-40B4-BE49-F238E27FC236}">
                <a16:creationId xmlns:a16="http://schemas.microsoft.com/office/drawing/2014/main" id="{050D9C7D-714A-E961-6790-86C42FBE4729}"/>
              </a:ext>
            </a:extLst>
          </p:cNvPr>
          <p:cNvSpPr/>
          <p:nvPr userDrawn="1"/>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chemeClr val="tx1">
                    <a:lumMod val="75000"/>
                    <a:lumOff val="25000"/>
                  </a:schemeClr>
                </a:solidFill>
                <a:effectLst/>
                <a:uLnTx/>
                <a:uFillTx/>
                <a:latin typeface="Arial" panose="020B0604020202020204"/>
                <a:ea typeface="Inter" panose="02000503000000020004" pitchFamily="2" charset="0"/>
                <a:cs typeface="+mn-cs"/>
              </a:rPr>
              <a:t>Liitteet</a:t>
            </a:r>
          </a:p>
        </p:txBody>
      </p:sp>
      <p:sp>
        <p:nvSpPr>
          <p:cNvPr id="8" name="Rectangle 37">
            <a:extLst>
              <a:ext uri="{FF2B5EF4-FFF2-40B4-BE49-F238E27FC236}">
                <a16:creationId xmlns:a16="http://schemas.microsoft.com/office/drawing/2014/main" id="{87F0D37B-BD12-5F01-D563-31232C7D1E15}"/>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Kehittäminen</a:t>
            </a:r>
            <a:b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&amp; seuranta</a:t>
            </a:r>
          </a:p>
        </p:txBody>
      </p:sp>
      <p:sp>
        <p:nvSpPr>
          <p:cNvPr id="9" name="Rectangle 38">
            <a:extLst>
              <a:ext uri="{FF2B5EF4-FFF2-40B4-BE49-F238E27FC236}">
                <a16:creationId xmlns:a16="http://schemas.microsoft.com/office/drawing/2014/main" id="{BF16CA5E-7C55-4974-051E-D2DB067C0FE1}"/>
              </a:ext>
            </a:extLst>
          </p:cNvPr>
          <p:cNvSpPr/>
          <p:nvPr userDrawn="1"/>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Toimintaperiaatteet </a:t>
            </a:r>
            <a:b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&amp; käytännöt</a:t>
            </a:r>
          </a:p>
        </p:txBody>
      </p:sp>
      <p:sp>
        <p:nvSpPr>
          <p:cNvPr id="10" name="Rectangle 39">
            <a:extLst>
              <a:ext uri="{FF2B5EF4-FFF2-40B4-BE49-F238E27FC236}">
                <a16:creationId xmlns:a16="http://schemas.microsoft.com/office/drawing/2014/main" id="{F16E5374-A3B1-D53D-082E-774B23BCF4DC}"/>
              </a:ext>
            </a:extLst>
          </p:cNvPr>
          <p:cNvSpPr/>
          <p:nvPr userDrawn="1"/>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Toimintayksikön tiedot</a:t>
            </a:r>
          </a:p>
        </p:txBody>
      </p:sp>
      <p:sp>
        <p:nvSpPr>
          <p:cNvPr id="11" name="Rectangle 40">
            <a:extLst>
              <a:ext uri="{FF2B5EF4-FFF2-40B4-BE49-F238E27FC236}">
                <a16:creationId xmlns:a16="http://schemas.microsoft.com/office/drawing/2014/main" id="{ED060CC1-79F5-7614-B77D-E88E585AC134}"/>
              </a:ext>
            </a:extLst>
          </p:cNvPr>
          <p:cNvSpPr/>
          <p:nvPr userDrawn="1"/>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mn-ea"/>
                <a:cs typeface="+mn-cs"/>
              </a:rPr>
              <a:t>Sisällysluettelo</a:t>
            </a:r>
          </a:p>
        </p:txBody>
      </p:sp>
      <p:cxnSp>
        <p:nvCxnSpPr>
          <p:cNvPr id="12" name="Straight Connector 41">
            <a:extLst>
              <a:ext uri="{FF2B5EF4-FFF2-40B4-BE49-F238E27FC236}">
                <a16:creationId xmlns:a16="http://schemas.microsoft.com/office/drawing/2014/main" id="{394B3EF3-7BC8-C233-9783-303BB7FAB51D}"/>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42">
            <a:extLst>
              <a:ext uri="{FF2B5EF4-FFF2-40B4-BE49-F238E27FC236}">
                <a16:creationId xmlns:a16="http://schemas.microsoft.com/office/drawing/2014/main" id="{BC07BA31-9603-F06F-B47F-FE2568A6BABE}"/>
              </a:ext>
            </a:extLst>
          </p:cNvPr>
          <p:cNvCxnSpPr>
            <a:cxnSpLocks/>
          </p:cNvCxnSpPr>
          <p:nvPr userDrawn="1"/>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43">
            <a:extLst>
              <a:ext uri="{FF2B5EF4-FFF2-40B4-BE49-F238E27FC236}">
                <a16:creationId xmlns:a16="http://schemas.microsoft.com/office/drawing/2014/main" id="{B6B7FBDA-EB40-B175-AC61-48006E0C7A37}"/>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44">
            <a:extLst>
              <a:ext uri="{FF2B5EF4-FFF2-40B4-BE49-F238E27FC236}">
                <a16:creationId xmlns:a16="http://schemas.microsoft.com/office/drawing/2014/main" id="{ED567682-8531-A5DE-F3F8-54AACBE99FE8}"/>
              </a:ext>
            </a:extLst>
          </p:cNvPr>
          <p:cNvCxnSpPr>
            <a:cxnSpLocks/>
          </p:cNvCxnSpPr>
          <p:nvPr userDrawn="1"/>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id="{C4A58796-9AE2-E16A-4058-3836F23BC626}"/>
              </a:ext>
            </a:extLst>
          </p:cNvPr>
          <p:cNvCxnSpPr>
            <a:cxnSpLocks/>
          </p:cNvCxnSpPr>
          <p:nvPr userDrawn="1"/>
        </p:nvCxnSpPr>
        <p:spPr>
          <a:xfrm flipH="1">
            <a:off x="-2538" y="532326"/>
            <a:ext cx="9758676"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17" name="Title 48">
            <a:extLst>
              <a:ext uri="{FF2B5EF4-FFF2-40B4-BE49-F238E27FC236}">
                <a16:creationId xmlns:a16="http://schemas.microsoft.com/office/drawing/2014/main" id="{E69FAA82-31FB-CBAD-3967-53A9D622AF77}"/>
              </a:ext>
            </a:extLst>
          </p:cNvPr>
          <p:cNvSpPr>
            <a:spLocks noGrp="1"/>
          </p:cNvSpPr>
          <p:nvPr>
            <p:ph type="title"/>
          </p:nvPr>
        </p:nvSpPr>
        <p:spPr>
          <a:xfrm>
            <a:off x="451413" y="822684"/>
            <a:ext cx="11289174" cy="868004"/>
          </a:xfrm>
        </p:spPr>
        <p:txBody>
          <a:bodyPr/>
          <a:lstStyle>
            <a:lvl1pPr rtl="0">
              <a:defRPr/>
            </a:lvl1pPr>
          </a:lstStyle>
          <a:p>
            <a:endParaRPr lang="fi-FI" dirty="0"/>
          </a:p>
        </p:txBody>
      </p:sp>
      <p:sp>
        <p:nvSpPr>
          <p:cNvPr id="18" name="Content Placeholder 29">
            <a:extLst>
              <a:ext uri="{FF2B5EF4-FFF2-40B4-BE49-F238E27FC236}">
                <a16:creationId xmlns:a16="http://schemas.microsoft.com/office/drawing/2014/main" id="{151DC8EC-DDFF-E5E7-78C9-4EE40BCC0707}"/>
              </a:ext>
            </a:extLst>
          </p:cNvPr>
          <p:cNvSpPr>
            <a:spLocks noGrp="1"/>
          </p:cNvSpPr>
          <p:nvPr>
            <p:ph sz="half" idx="1"/>
          </p:nvPr>
        </p:nvSpPr>
        <p:spPr>
          <a:xfrm>
            <a:off x="451413" y="1825625"/>
            <a:ext cx="11289174" cy="3942129"/>
          </a:xfrm>
        </p:spPr>
        <p:txBody>
          <a:bodyPr numCol="1"/>
          <a:lstStyle>
            <a:lvl1pPr rtl="0">
              <a:defRPr/>
            </a:lvl1pPr>
          </a:lstStyle>
          <a:p>
            <a:pPr>
              <a:lnSpc>
                <a:spcPct val="107000"/>
              </a:lnSpc>
              <a:spcAft>
                <a:spcPts val="800"/>
              </a:spcAft>
            </a:pPr>
            <a:endParaRPr lang="fi-FI" dirty="0"/>
          </a:p>
        </p:txBody>
      </p:sp>
      <p:pic>
        <p:nvPicPr>
          <p:cNvPr id="19" name="Kuva 18">
            <a:extLst>
              <a:ext uri="{FF2B5EF4-FFF2-40B4-BE49-F238E27FC236}">
                <a16:creationId xmlns:a16="http://schemas.microsoft.com/office/drawing/2014/main" id="{AA7D838F-96CF-9D8D-75C9-3E89CE950696}"/>
              </a:ext>
            </a:extLst>
          </p:cNvPr>
          <p:cNvPicPr>
            <a:picLocks noChangeAspect="1"/>
          </p:cNvPicPr>
          <p:nvPr userDrawn="1"/>
        </p:nvPicPr>
        <p:blipFill>
          <a:blip r:embed="rId5"/>
          <a:srcRect/>
          <a:stretch/>
        </p:blipFill>
        <p:spPr>
          <a:xfrm>
            <a:off x="156873" y="6158852"/>
            <a:ext cx="1583792" cy="573640"/>
          </a:xfrm>
          <a:prstGeom prst="rect">
            <a:avLst/>
          </a:prstGeom>
        </p:spPr>
      </p:pic>
    </p:spTree>
    <p:extLst>
      <p:ext uri="{BB962C8B-B14F-4D97-AF65-F5344CB8AC3E}">
        <p14:creationId xmlns:p14="http://schemas.microsoft.com/office/powerpoint/2010/main" val="4252652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yhjä">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C2D370A-F698-B380-3C1F-8F00801B71FE}"/>
              </a:ext>
            </a:extLst>
          </p:cNvPr>
          <p:cNvGraphicFramePr>
            <a:graphicFrameLocks noChangeAspect="1"/>
          </p:cNvGraphicFramePr>
          <p:nvPr userDrawn="1">
            <p:custDataLst>
              <p:tags r:id="rId1"/>
            </p:custDataLst>
            <p:extLst>
              <p:ext uri="{D42A27DB-BD31-4B8C-83A1-F6EECF244321}">
                <p14:modId xmlns:p14="http://schemas.microsoft.com/office/powerpoint/2010/main" val="107720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7C2D370A-F698-B380-3C1F-8F00801B71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tx1">
                    <a:lumMod val="75000"/>
                    <a:lumOff val="2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718715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6858000"/>
          </a:xfrm>
        </p:spPr>
        <p:txBody>
          <a:bodyPr/>
          <a:lstStyle/>
          <a:p>
            <a:endParaRPr lang="fi-FI"/>
          </a:p>
        </p:txBody>
      </p:sp>
    </p:spTree>
    <p:extLst>
      <p:ext uri="{BB962C8B-B14F-4D97-AF65-F5344CB8AC3E}">
        <p14:creationId xmlns:p14="http://schemas.microsoft.com/office/powerpoint/2010/main" val="220017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EBDDA55-2E74-5F0D-DBBC-312D6477D012}"/>
              </a:ext>
            </a:extLst>
          </p:cNvPr>
          <p:cNvGraphicFramePr>
            <a:graphicFrameLocks noChangeAspect="1"/>
          </p:cNvGraphicFramePr>
          <p:nvPr userDrawn="1">
            <p:custDataLst>
              <p:tags r:id="rId1"/>
            </p:custDataLst>
            <p:extLst>
              <p:ext uri="{D42A27DB-BD31-4B8C-83A1-F6EECF244321}">
                <p14:modId xmlns:p14="http://schemas.microsoft.com/office/powerpoint/2010/main" val="394725991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EEBDDA55-2E74-5F0D-DBBC-312D6477D012}"/>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A6BBC7A-A3EC-A24E-FE2A-8823EC15C141}"/>
              </a:ext>
            </a:extLst>
          </p:cNvPr>
          <p:cNvSpPr>
            <a:spLocks noGrp="1"/>
          </p:cNvSpPr>
          <p:nvPr>
            <p:ph type="ctrTitle"/>
          </p:nvPr>
        </p:nvSpPr>
        <p:spPr>
          <a:xfrm>
            <a:off x="838200" y="1234847"/>
            <a:ext cx="10515600" cy="2387600"/>
          </a:xfrm>
        </p:spPr>
        <p:txBody>
          <a:bodyPr vert="horz" anchor="b">
            <a:noAutofit/>
          </a:bodyPr>
          <a:lstStyle>
            <a:lvl1pPr algn="l" rtl="0">
              <a:defRPr sz="7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8EC84191-B64F-D254-9CA4-556654B10339}"/>
              </a:ext>
            </a:extLst>
          </p:cNvPr>
          <p:cNvSpPr>
            <a:spLocks noGrp="1"/>
          </p:cNvSpPr>
          <p:nvPr>
            <p:ph type="subTitle" idx="1"/>
          </p:nvPr>
        </p:nvSpPr>
        <p:spPr>
          <a:xfrm>
            <a:off x="838200" y="4429353"/>
            <a:ext cx="9144000" cy="1655763"/>
          </a:xfrm>
        </p:spPr>
        <p:txBody>
          <a:bodyPr/>
          <a:lstStyle>
            <a:lvl1pPr marL="0" indent="0" algn="l" rtl="0">
              <a:buNone/>
              <a:defRPr sz="2400" b="1"/>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45CA18CF-59CD-C41F-27D4-1372AB18E3D5}"/>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0E787155-4AE0-C5D3-8624-BA1CD7B66AA3}"/>
              </a:ext>
            </a:extLst>
          </p:cNvPr>
          <p:cNvSpPr>
            <a:spLocks noGrp="1"/>
          </p:cNvSpPr>
          <p:nvPr>
            <p:ph type="sldNum" sz="quarter" idx="12"/>
          </p:nvPr>
        </p:nvSpPr>
        <p:spPr/>
        <p:txBody>
          <a:bodyPr/>
          <a:lstStyle>
            <a:lvl1pPr rtl="0">
              <a:defRPr/>
            </a:lvl1pPr>
          </a:lstStyle>
          <a:p>
            <a:fld id="{CF4BB44F-7B72-EC4D-BE8A-419BCE6CF7A5}" type="slidenum">
              <a:rPr lang="fi-FI" smtClean="0"/>
              <a:pPr/>
              <a:t>‹#›</a:t>
            </a:fld>
            <a:endParaRPr lang="fi-FI" dirty="0"/>
          </a:p>
        </p:txBody>
      </p:sp>
      <p:pic>
        <p:nvPicPr>
          <p:cNvPr id="10" name="Kuva 9">
            <a:extLst>
              <a:ext uri="{FF2B5EF4-FFF2-40B4-BE49-F238E27FC236}">
                <a16:creationId xmlns:a16="http://schemas.microsoft.com/office/drawing/2014/main" id="{5D2015E6-056E-C3CC-F4DD-3292C8A1D25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40817014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 ja pieni otsikk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8F976B4-49C4-1081-B3D9-D946C16989FE}"/>
              </a:ext>
            </a:extLst>
          </p:cNvPr>
          <p:cNvGraphicFramePr>
            <a:graphicFrameLocks noChangeAspect="1"/>
          </p:cNvGraphicFramePr>
          <p:nvPr userDrawn="1">
            <p:custDataLst>
              <p:tags r:id="rId1"/>
            </p:custDataLst>
            <p:extLst>
              <p:ext uri="{D42A27DB-BD31-4B8C-83A1-F6EECF244321}">
                <p14:modId xmlns:p14="http://schemas.microsoft.com/office/powerpoint/2010/main" val="33958656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68F976B4-49C4-1081-B3D9-D946C16989FE}"/>
                          </a:ext>
                        </a:extLst>
                      </p:cNvPr>
                      <p:cNvPicPr/>
                      <p:nvPr/>
                    </p:nvPicPr>
                    <p:blipFill>
                      <a:blip r:embed="rId4"/>
                      <a:stretch>
                        <a:fillRect/>
                      </a:stretch>
                    </p:blipFill>
                    <p:spPr>
                      <a:xfrm>
                        <a:off x="1589" y="1591"/>
                        <a:ext cx="1227"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9219287" y="6356353"/>
            <a:ext cx="1231447" cy="364163"/>
          </a:xfrm>
        </p:spPr>
        <p:txBody>
          <a:bodyPr/>
          <a:lstStyle>
            <a:lvl1pPr algn="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10646229" y="6356353"/>
            <a:ext cx="707571" cy="364163"/>
          </a:xfrm>
        </p:spPr>
        <p:txBody>
          <a:bodyPr/>
          <a:lstStyle>
            <a:lvl1pPr rtl="0">
              <a:defRPr/>
            </a:lvl1pPr>
          </a:lstStyle>
          <a:p>
            <a:fld id="{CF4BB44F-7B72-EC4D-BE8A-419BCE6CF7A5}" type="slidenum">
              <a:rPr lang="fi-FI" smtClean="0"/>
              <a:pPr/>
              <a:t>‹#›</a:t>
            </a:fld>
            <a:endParaRPr lang="fi-FI" dirty="0"/>
          </a:p>
        </p:txBody>
      </p:sp>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7"/>
            <a:ext cx="12192000" cy="5845175"/>
          </a:xfrm>
        </p:spPr>
        <p:txBody>
          <a:bodyPr/>
          <a:lstStyle/>
          <a:p>
            <a:endParaRPr lang="fi-FI"/>
          </a:p>
        </p:txBody>
      </p:sp>
      <p:sp>
        <p:nvSpPr>
          <p:cNvPr id="4" name="Otsikko 1">
            <a:extLst>
              <a:ext uri="{FF2B5EF4-FFF2-40B4-BE49-F238E27FC236}">
                <a16:creationId xmlns:a16="http://schemas.microsoft.com/office/drawing/2014/main" id="{9CF0ADC2-03DA-C1B2-4E44-44A846F91FF5}"/>
              </a:ext>
            </a:extLst>
          </p:cNvPr>
          <p:cNvSpPr>
            <a:spLocks noGrp="1"/>
          </p:cNvSpPr>
          <p:nvPr>
            <p:ph type="title"/>
          </p:nvPr>
        </p:nvSpPr>
        <p:spPr>
          <a:xfrm>
            <a:off x="2223573" y="6183089"/>
            <a:ext cx="6800211" cy="495299"/>
          </a:xfrm>
        </p:spPr>
        <p:txBody>
          <a:bodyPr vert="horz">
            <a:noAutofit/>
          </a:bodyPr>
          <a:lstStyle>
            <a:lvl1pPr rtl="0">
              <a:defRPr sz="2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8" name="Kuva 7">
            <a:extLst>
              <a:ext uri="{FF2B5EF4-FFF2-40B4-BE49-F238E27FC236}">
                <a16:creationId xmlns:a16="http://schemas.microsoft.com/office/drawing/2014/main" id="{69499BBA-DF86-CACC-7E66-1BC3557E24C9}"/>
              </a:ext>
            </a:extLst>
          </p:cNvPr>
          <p:cNvPicPr>
            <a:picLocks noChangeAspect="1"/>
          </p:cNvPicPr>
          <p:nvPr userDrawn="1"/>
        </p:nvPicPr>
        <p:blipFill>
          <a:blip r:embed="rId5"/>
          <a:srcRect/>
          <a:stretch/>
        </p:blipFill>
        <p:spPr>
          <a:xfrm>
            <a:off x="156873" y="6158852"/>
            <a:ext cx="1583792" cy="573640"/>
          </a:xfrm>
          <a:prstGeom prst="rect">
            <a:avLst/>
          </a:prstGeom>
        </p:spPr>
      </p:pic>
    </p:spTree>
    <p:extLst>
      <p:ext uri="{BB962C8B-B14F-4D97-AF65-F5344CB8AC3E}">
        <p14:creationId xmlns:p14="http://schemas.microsoft.com/office/powerpoint/2010/main" val="334881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6DAE5CA1-7D40-C5E5-4771-E0A3C37D1DC9}"/>
              </a:ext>
            </a:extLst>
          </p:cNvPr>
          <p:cNvGraphicFramePr>
            <a:graphicFrameLocks noChangeAspect="1"/>
          </p:cNvGraphicFramePr>
          <p:nvPr userDrawn="1">
            <p:custDataLst>
              <p:tags r:id="rId1"/>
            </p:custDataLst>
            <p:extLst>
              <p:ext uri="{D42A27DB-BD31-4B8C-83A1-F6EECF244321}">
                <p14:modId xmlns:p14="http://schemas.microsoft.com/office/powerpoint/2010/main" val="361397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19" name="think-cell data - do not delete" hidden="1">
                        <a:extLst>
                          <a:ext uri="{FF2B5EF4-FFF2-40B4-BE49-F238E27FC236}">
                            <a16:creationId xmlns:a16="http://schemas.microsoft.com/office/drawing/2014/main" id="{6DAE5CA1-7D40-C5E5-4771-E0A3C37D1D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48">
            <a:extLst>
              <a:ext uri="{FF2B5EF4-FFF2-40B4-BE49-F238E27FC236}">
                <a16:creationId xmlns:a16="http://schemas.microsoft.com/office/drawing/2014/main" id="{BEB2C391-3B20-0498-E422-05199EEA7A27}"/>
              </a:ext>
            </a:extLst>
          </p:cNvPr>
          <p:cNvSpPr>
            <a:spLocks noGrp="1"/>
          </p:cNvSpPr>
          <p:nvPr>
            <p:ph type="title"/>
          </p:nvPr>
        </p:nvSpPr>
        <p:spPr>
          <a:xfrm>
            <a:off x="451413" y="820946"/>
            <a:ext cx="11289174" cy="868004"/>
          </a:xfrm>
        </p:spPr>
        <p:txBody>
          <a:bodyPr vert="horz"/>
          <a:lstStyle>
            <a:lvl1pPr rtl="0">
              <a:defRPr/>
            </a:lvl1pPr>
          </a:lstStyle>
          <a:p>
            <a:endParaRPr lang="fi-FI" dirty="0"/>
          </a:p>
        </p:txBody>
      </p:sp>
      <p:sp>
        <p:nvSpPr>
          <p:cNvPr id="7" name="Rectangle 34">
            <a:extLst>
              <a:ext uri="{FF2B5EF4-FFF2-40B4-BE49-F238E27FC236}">
                <a16:creationId xmlns:a16="http://schemas.microsoft.com/office/drawing/2014/main" id="{61D6B59A-320E-7062-29AC-888378E27945}"/>
              </a:ext>
            </a:extLst>
          </p:cNvPr>
          <p:cNvSpPr/>
          <p:nvPr userDrawn="1"/>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ctangle 36">
            <a:extLst>
              <a:ext uri="{FF2B5EF4-FFF2-40B4-BE49-F238E27FC236}">
                <a16:creationId xmlns:a16="http://schemas.microsoft.com/office/drawing/2014/main" id="{2CA392DB-594A-36DA-4F1A-CDDBE2BA12F5}"/>
              </a:ext>
            </a:extLst>
          </p:cNvPr>
          <p:cNvSpPr>
            <a:spLocks/>
          </p:cNvSpPr>
          <p:nvPr userDrawn="1"/>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Liitteet</a:t>
            </a:r>
          </a:p>
        </p:txBody>
      </p:sp>
      <p:sp>
        <p:nvSpPr>
          <p:cNvPr id="9" name="Rectangle 37">
            <a:extLst>
              <a:ext uri="{FF2B5EF4-FFF2-40B4-BE49-F238E27FC236}">
                <a16:creationId xmlns:a16="http://schemas.microsoft.com/office/drawing/2014/main" id="{3A6CA045-8F78-0FAE-C8B0-DD9F29E732E1}"/>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Kehittäminen</a:t>
            </a:r>
            <a:b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&amp; seuranta</a:t>
            </a:r>
          </a:p>
        </p:txBody>
      </p:sp>
      <p:sp>
        <p:nvSpPr>
          <p:cNvPr id="10" name="Rectangle 38">
            <a:extLst>
              <a:ext uri="{FF2B5EF4-FFF2-40B4-BE49-F238E27FC236}">
                <a16:creationId xmlns:a16="http://schemas.microsoft.com/office/drawing/2014/main" id="{F716BE8F-3A45-30FB-4A5D-AAFC835858B1}"/>
              </a:ext>
            </a:extLst>
          </p:cNvPr>
          <p:cNvSpPr>
            <a:spLocks/>
          </p:cNvSpPr>
          <p:nvPr userDrawn="1"/>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Toimintaperiaatteet </a:t>
            </a:r>
            <a:b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&amp; käytännöt</a:t>
            </a:r>
          </a:p>
        </p:txBody>
      </p:sp>
      <p:sp>
        <p:nvSpPr>
          <p:cNvPr id="11" name="Rectangle 39">
            <a:extLst>
              <a:ext uri="{FF2B5EF4-FFF2-40B4-BE49-F238E27FC236}">
                <a16:creationId xmlns:a16="http://schemas.microsoft.com/office/drawing/2014/main" id="{68E2AA57-D0D2-1E26-C65E-AD8CCFF1BE88}"/>
              </a:ext>
            </a:extLst>
          </p:cNvPr>
          <p:cNvSpPr/>
          <p:nvPr userDrawn="1"/>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FFFFFF">
                    <a:lumMod val="65000"/>
                  </a:srgbClr>
                </a:solidFill>
                <a:effectLst/>
                <a:uLnTx/>
                <a:uFillTx/>
                <a:latin typeface="Arial" panose="020B0604020202020204"/>
                <a:ea typeface="Inter" panose="02000503000000020004" pitchFamily="2" charset="0"/>
                <a:cs typeface="+mn-cs"/>
              </a:rPr>
              <a:t>Toimintayksikön tiedot</a:t>
            </a:r>
          </a:p>
        </p:txBody>
      </p:sp>
      <p:sp>
        <p:nvSpPr>
          <p:cNvPr id="12" name="Rectangle 40">
            <a:extLst>
              <a:ext uri="{FF2B5EF4-FFF2-40B4-BE49-F238E27FC236}">
                <a16:creationId xmlns:a16="http://schemas.microsoft.com/office/drawing/2014/main" id="{37AAED1E-C3B4-D250-0B24-FE1751712E9D}"/>
              </a:ext>
            </a:extLst>
          </p:cNvPr>
          <p:cNvSpPr/>
          <p:nvPr userDrawn="1"/>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dirty="0">
                <a:ln>
                  <a:noFill/>
                </a:ln>
                <a:solidFill>
                  <a:srgbClr val="000000">
                    <a:lumMod val="75000"/>
                    <a:lumOff val="25000"/>
                  </a:srgbClr>
                </a:solidFill>
                <a:effectLst/>
                <a:uLnTx/>
                <a:uFillTx/>
                <a:latin typeface="Arial" panose="020B0604020202020204"/>
                <a:ea typeface="Inter" panose="02000503000000020004" pitchFamily="2" charset="0"/>
                <a:cs typeface="+mn-cs"/>
              </a:rPr>
              <a:t>Sisällysluettelo</a:t>
            </a:r>
          </a:p>
        </p:txBody>
      </p:sp>
      <p:cxnSp>
        <p:nvCxnSpPr>
          <p:cNvPr id="13" name="Straight Connector 41">
            <a:extLst>
              <a:ext uri="{FF2B5EF4-FFF2-40B4-BE49-F238E27FC236}">
                <a16:creationId xmlns:a16="http://schemas.microsoft.com/office/drawing/2014/main" id="{D8FEC7D2-10C8-A9B2-9905-22747F89AD0A}"/>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C79CC661-C667-C108-1138-3249B3F495ED}"/>
              </a:ext>
            </a:extLst>
          </p:cNvPr>
          <p:cNvCxnSpPr>
            <a:cxnSpLocks/>
          </p:cNvCxnSpPr>
          <p:nvPr userDrawn="1"/>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D0511799-89F5-6450-2385-7F9386CE842B}"/>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6950DF6A-AB08-25F2-BB18-F4A9455107D8}"/>
              </a:ext>
            </a:extLst>
          </p:cNvPr>
          <p:cNvCxnSpPr>
            <a:cxnSpLocks/>
          </p:cNvCxnSpPr>
          <p:nvPr userDrawn="1"/>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61291EA2-35AE-25AD-0DE9-8D389697D130}"/>
              </a:ext>
            </a:extLst>
          </p:cNvPr>
          <p:cNvCxnSpPr>
            <a:cxnSpLocks/>
          </p:cNvCxnSpPr>
          <p:nvPr userDrawn="1"/>
        </p:nvCxnSpPr>
        <p:spPr>
          <a:xfrm flipH="1">
            <a:off x="2434623" y="518181"/>
            <a:ext cx="9758676"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id="{345462BC-156E-68C4-A149-68B56A0B871B}"/>
              </a:ext>
            </a:extLst>
          </p:cNvPr>
          <p:cNvSpPr txBox="1">
            <a:spLocks/>
          </p:cNvSpPr>
          <p:nvPr userDrawn="1"/>
        </p:nvSpPr>
        <p:spPr>
          <a:xfrm>
            <a:off x="8576750" y="1984726"/>
            <a:ext cx="3191591" cy="707886"/>
          </a:xfrm>
          <a:prstGeom prst="rect">
            <a:avLst/>
          </a:prstGeom>
          <a:noFill/>
        </p:spPr>
        <p:txBody>
          <a:bodyPr wrap="square" rtlCol="0">
            <a:spAutoFit/>
          </a:bodyPr>
          <a:lstStyle/>
          <a:p>
            <a:pPr marL="0" marR="0" lvl="1" indent="0" algn="l" defTabSz="914377" rtl="0" eaLnBrk="1" fontAlgn="auto" latinLnBrk="0" hangingPunct="1">
              <a:lnSpc>
                <a:spcPct val="100000"/>
              </a:lnSpc>
              <a:spcBef>
                <a:spcPts val="0"/>
              </a:spcBef>
              <a:spcAft>
                <a:spcPts val="600"/>
              </a:spcAft>
              <a:buClrTx/>
              <a:buSzTx/>
              <a:buFontTx/>
              <a:buNone/>
              <a:tabLst/>
              <a:defRPr/>
            </a:pPr>
            <a:r>
              <a:rPr kumimoji="0" lang="fi-FI" sz="2000" b="1" i="0" u="none" strike="noStrike" kern="1200" cap="none" spc="0" normalizeH="0" baseline="0" noProof="0" dirty="0">
                <a:ln>
                  <a:noFill/>
                </a:ln>
                <a:solidFill>
                  <a:srgbClr val="ED0E93"/>
                </a:solidFill>
                <a:effectLst/>
                <a:uLnTx/>
                <a:uFillTx/>
                <a:latin typeface="Arial Black" panose="020B0A04020102020204"/>
                <a:ea typeface="Inter" panose="02000503000000020004" pitchFamily="2" charset="0"/>
                <a:cs typeface="+mn-cs"/>
              </a:rPr>
              <a:t>Kehittäminen ja seuranta</a:t>
            </a:r>
            <a:endParaRPr kumimoji="0" lang="fi-FI" sz="1200" b="0" i="0" u="none" strike="noStrike" kern="1200" cap="none" spc="0" normalizeH="0" baseline="0" noProof="0" dirty="0">
              <a:ln>
                <a:noFill/>
              </a:ln>
              <a:solidFill>
                <a:srgbClr val="ED0E93"/>
              </a:solidFill>
              <a:effectLst/>
              <a:uLnTx/>
              <a:uFillTx/>
              <a:latin typeface="Arial Black" panose="020B0A04020102020204"/>
              <a:ea typeface="Inter" panose="02000503000000020004" pitchFamily="2" charset="0"/>
              <a:cs typeface="Times New Roman" panose="02020603050405020304" pitchFamily="18" charset="0"/>
            </a:endParaRPr>
          </a:p>
        </p:txBody>
      </p:sp>
      <p:sp>
        <p:nvSpPr>
          <p:cNvPr id="22" name="TextBox 6">
            <a:extLst>
              <a:ext uri="{FF2B5EF4-FFF2-40B4-BE49-F238E27FC236}">
                <a16:creationId xmlns:a16="http://schemas.microsoft.com/office/drawing/2014/main" id="{F9CAD2F0-5907-B1DD-FBF1-D616465D00D8}"/>
              </a:ext>
            </a:extLst>
          </p:cNvPr>
          <p:cNvSpPr txBox="1">
            <a:spLocks/>
          </p:cNvSpPr>
          <p:nvPr userDrawn="1"/>
        </p:nvSpPr>
        <p:spPr>
          <a:xfrm>
            <a:off x="423659" y="1973954"/>
            <a:ext cx="3168000" cy="123110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fi-FI" sz="2000" b="1" i="0" u="none" strike="noStrike" kern="1200" cap="none" spc="0" normalizeH="0" baseline="0" noProof="0" dirty="0">
                <a:ln>
                  <a:noFill/>
                </a:ln>
                <a:solidFill>
                  <a:srgbClr val="00FF00">
                    <a:lumMod val="50000"/>
                  </a:srgbClr>
                </a:solidFill>
                <a:effectLst/>
                <a:uLnTx/>
                <a:uFillTx/>
                <a:latin typeface="Arial Black" panose="020B0A04020102020204"/>
                <a:ea typeface="Inter" panose="02000503000000020004" pitchFamily="2" charset="0"/>
                <a:cs typeface="Times New Roman" panose="02020603050405020304" pitchFamily="18" charset="0"/>
              </a:rPr>
              <a:t>Toimintayksikön tiedot</a:t>
            </a: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fi-FI" sz="1200" b="0" i="0" u="none" strike="noStrike" kern="1200" cap="none" spc="0" normalizeH="0" baseline="0" noProof="0" dirty="0">
              <a:ln>
                <a:noFill/>
              </a:ln>
              <a:solidFill>
                <a:srgbClr val="00FF00">
                  <a:lumMod val="50000"/>
                </a:srgbClr>
              </a:solidFill>
              <a:effectLst/>
              <a:uLnTx/>
              <a:uFillTx/>
              <a:latin typeface="Arial Black" panose="020B0A04020102020204"/>
              <a:ea typeface="Inter" panose="02000503000000020004" pitchFamily="2"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fi-FI" sz="1200" b="0" i="0" u="none" strike="noStrike" kern="1200" cap="none" spc="0" normalizeH="0" baseline="0" noProof="0" dirty="0">
              <a:ln>
                <a:noFill/>
              </a:ln>
              <a:solidFill>
                <a:srgbClr val="000000"/>
              </a:solidFill>
              <a:effectLst/>
              <a:uLnTx/>
              <a:uFillTx/>
              <a:latin typeface="Inter" panose="02000503000000020004" pitchFamily="2" charset="0"/>
              <a:ea typeface="Inter" panose="02000503000000020004" pitchFamily="2" charset="0"/>
              <a:cs typeface="+mn-cs"/>
            </a:endParaRPr>
          </a:p>
        </p:txBody>
      </p:sp>
      <p:cxnSp>
        <p:nvCxnSpPr>
          <p:cNvPr id="23" name="Straight Connector 12">
            <a:extLst>
              <a:ext uri="{FF2B5EF4-FFF2-40B4-BE49-F238E27FC236}">
                <a16:creationId xmlns:a16="http://schemas.microsoft.com/office/drawing/2014/main" id="{A3CE86BA-5D61-3C93-C8F8-50DF341428CD}"/>
              </a:ext>
            </a:extLst>
          </p:cNvPr>
          <p:cNvCxnSpPr>
            <a:cxnSpLocks/>
          </p:cNvCxnSpPr>
          <p:nvPr userDrawn="1"/>
        </p:nvCxnSpPr>
        <p:spPr>
          <a:xfrm>
            <a:off x="3793281" y="2085277"/>
            <a:ext cx="0" cy="3843323"/>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16">
            <a:extLst>
              <a:ext uri="{FF2B5EF4-FFF2-40B4-BE49-F238E27FC236}">
                <a16:creationId xmlns:a16="http://schemas.microsoft.com/office/drawing/2014/main" id="{7D563F2C-DE2D-FC1F-E66F-F23680AC2F5E}"/>
              </a:ext>
            </a:extLst>
          </p:cNvPr>
          <p:cNvCxnSpPr>
            <a:cxnSpLocks/>
          </p:cNvCxnSpPr>
          <p:nvPr userDrawn="1"/>
        </p:nvCxnSpPr>
        <p:spPr>
          <a:xfrm>
            <a:off x="8300019" y="2085278"/>
            <a:ext cx="0" cy="3843322"/>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5" name="TextBox 8">
            <a:extLst>
              <a:ext uri="{FF2B5EF4-FFF2-40B4-BE49-F238E27FC236}">
                <a16:creationId xmlns:a16="http://schemas.microsoft.com/office/drawing/2014/main" id="{08BDFEE3-10D8-1120-B523-53FA7D2AB18F}"/>
              </a:ext>
            </a:extLst>
          </p:cNvPr>
          <p:cNvSpPr txBox="1"/>
          <p:nvPr userDrawn="1"/>
        </p:nvSpPr>
        <p:spPr>
          <a:xfrm>
            <a:off x="4060761" y="1984726"/>
            <a:ext cx="4060127" cy="707886"/>
          </a:xfrm>
          <a:prstGeom prst="rect">
            <a:avLst/>
          </a:prstGeom>
          <a:noFill/>
        </p:spPr>
        <p:txBody>
          <a:bodyPr wrap="square">
            <a:spAutoFit/>
          </a:bodyPr>
          <a:lstStyle/>
          <a:p>
            <a:pPr marL="0" marR="0" lvl="1" indent="0" algn="l" defTabSz="914377" rtl="0" eaLnBrk="1" fontAlgn="auto" latinLnBrk="0" hangingPunct="1">
              <a:lnSpc>
                <a:spcPct val="100000"/>
              </a:lnSpc>
              <a:spcBef>
                <a:spcPts val="0"/>
              </a:spcBef>
              <a:spcAft>
                <a:spcPts val="600"/>
              </a:spcAft>
              <a:buClrTx/>
              <a:buSzTx/>
              <a:buFontTx/>
              <a:buNone/>
              <a:tabLst/>
              <a:defRPr/>
            </a:pPr>
            <a:r>
              <a:rPr kumimoji="0" lang="fi-FI" sz="2000" b="1" i="0" u="none" strike="noStrike" kern="1200" cap="none" spc="0" normalizeH="0" baseline="0" noProof="0" dirty="0">
                <a:ln>
                  <a:noFill/>
                </a:ln>
                <a:solidFill>
                  <a:srgbClr val="00008B"/>
                </a:solidFill>
                <a:effectLst/>
                <a:uLnTx/>
                <a:uFillTx/>
                <a:latin typeface="Arial Black" panose="020B0A04020102020204"/>
                <a:ea typeface="Inter" panose="02000503000000020004" pitchFamily="2" charset="0"/>
                <a:cs typeface="+mn-cs"/>
              </a:rPr>
              <a:t>Toimintaperiaatteet ja käytännöt</a:t>
            </a:r>
            <a:endParaRPr kumimoji="0" lang="fi-FI" sz="1200" b="0" i="0" u="none" strike="noStrike" kern="1200" cap="none" spc="0" normalizeH="0" baseline="0" noProof="0" dirty="0">
              <a:ln>
                <a:noFill/>
              </a:ln>
              <a:solidFill>
                <a:srgbClr val="00008B"/>
              </a:solidFill>
              <a:effectLst/>
              <a:uLnTx/>
              <a:uFillTx/>
              <a:latin typeface="Arial Black" panose="020B0A04020102020204"/>
              <a:ea typeface="Inter" panose="02000503000000020004" pitchFamily="2" charset="0"/>
              <a:cs typeface="Times New Roman" panose="02020603050405020304" pitchFamily="18" charset="0"/>
            </a:endParaRPr>
          </a:p>
        </p:txBody>
      </p:sp>
      <p:sp>
        <p:nvSpPr>
          <p:cNvPr id="28" name="Rectangle 33">
            <a:extLst>
              <a:ext uri="{FF2B5EF4-FFF2-40B4-BE49-F238E27FC236}">
                <a16:creationId xmlns:a16="http://schemas.microsoft.com/office/drawing/2014/main" id="{F2ED44E9-313B-CB6D-8383-4569D58DFF78}"/>
              </a:ext>
            </a:extLst>
          </p:cNvPr>
          <p:cNvSpPr/>
          <p:nvPr userDrawn="1"/>
        </p:nvSpPr>
        <p:spPr>
          <a:xfrm>
            <a:off x="1071632" y="4850441"/>
            <a:ext cx="200246" cy="132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9" name="Kuva 28">
            <a:extLst>
              <a:ext uri="{FF2B5EF4-FFF2-40B4-BE49-F238E27FC236}">
                <a16:creationId xmlns:a16="http://schemas.microsoft.com/office/drawing/2014/main" id="{4CEAC39C-D9E3-F4D9-305B-6FFC9BC4D0FB}"/>
              </a:ext>
            </a:extLst>
          </p:cNvPr>
          <p:cNvPicPr>
            <a:picLocks noChangeAspect="1"/>
          </p:cNvPicPr>
          <p:nvPr userDrawn="1"/>
        </p:nvPicPr>
        <p:blipFill>
          <a:blip r:embed="rId5"/>
          <a:srcRect/>
          <a:stretch/>
        </p:blipFill>
        <p:spPr>
          <a:xfrm>
            <a:off x="156873" y="6158852"/>
            <a:ext cx="1583792" cy="573640"/>
          </a:xfrm>
          <a:prstGeom prst="rect">
            <a:avLst/>
          </a:prstGeom>
        </p:spPr>
      </p:pic>
    </p:spTree>
    <p:extLst>
      <p:ext uri="{BB962C8B-B14F-4D97-AF65-F5344CB8AC3E}">
        <p14:creationId xmlns:p14="http://schemas.microsoft.com/office/powerpoint/2010/main" val="2369023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2 sisältöä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1C0E48E-24CF-D5EE-78F7-5DBE20077D23}"/>
              </a:ext>
            </a:extLst>
          </p:cNvPr>
          <p:cNvGraphicFramePr>
            <a:graphicFrameLocks noChangeAspect="1"/>
          </p:cNvGraphicFramePr>
          <p:nvPr userDrawn="1">
            <p:custDataLst>
              <p:tags r:id="rId1"/>
            </p:custDataLst>
            <p:extLst>
              <p:ext uri="{D42A27DB-BD31-4B8C-83A1-F6EECF244321}">
                <p14:modId xmlns:p14="http://schemas.microsoft.com/office/powerpoint/2010/main" val="224656874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11C0E48E-24CF-D5EE-78F7-5DBE20077D23}"/>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67449369-040D-DA8F-BC32-67C4A1FC2838}"/>
              </a:ext>
            </a:extLst>
          </p:cNvPr>
          <p:cNvSpPr>
            <a:spLocks noGrp="1"/>
          </p:cNvSpPr>
          <p:nvPr>
            <p:ph type="title"/>
          </p:nvPr>
        </p:nvSpPr>
        <p:spPr>
          <a:xfrm>
            <a:off x="839788" y="987424"/>
            <a:ext cx="3932237"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528C7785-E96C-4915-E791-B1239DF379E9}"/>
              </a:ext>
            </a:extLst>
          </p:cNvPr>
          <p:cNvSpPr>
            <a:spLocks noGrp="1"/>
          </p:cNvSpPr>
          <p:nvPr>
            <p:ph idx="1"/>
          </p:nvPr>
        </p:nvSpPr>
        <p:spPr>
          <a:xfrm>
            <a:off x="5183188" y="987432"/>
            <a:ext cx="6172200" cy="4873625"/>
          </a:xfrm>
        </p:spPr>
        <p:txBody>
          <a:bodyPr/>
          <a:lstStyle>
            <a:lvl1pPr rtl="0">
              <a:defRPr sz="2200"/>
            </a:lvl1pPr>
            <a:lvl2pPr rtl="0">
              <a:defRPr sz="2000"/>
            </a:lvl2pPr>
            <a:lvl3pPr rtl="0">
              <a:defRPr sz="1800"/>
            </a:lvl3pPr>
            <a:lvl4pPr rtl="0">
              <a:defRPr sz="1800"/>
            </a:lvl4pPr>
            <a:lvl5pPr rtl="0">
              <a:defRPr sz="18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a:extLst>
              <a:ext uri="{FF2B5EF4-FFF2-40B4-BE49-F238E27FC236}">
                <a16:creationId xmlns:a16="http://schemas.microsoft.com/office/drawing/2014/main" id="{7BEFCE9C-F690-FCB9-8192-B0B5481D9187}"/>
              </a:ext>
            </a:extLst>
          </p:cNvPr>
          <p:cNvSpPr>
            <a:spLocks noGrp="1"/>
          </p:cNvSpPr>
          <p:nvPr>
            <p:ph type="body" sz="half" idx="2"/>
          </p:nvPr>
        </p:nvSpPr>
        <p:spPr>
          <a:xfrm>
            <a:off x="839788" y="2552700"/>
            <a:ext cx="3932237"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8" name="Päivämäärän paikkamerkki 3">
            <a:extLst>
              <a:ext uri="{FF2B5EF4-FFF2-40B4-BE49-F238E27FC236}">
                <a16:creationId xmlns:a16="http://schemas.microsoft.com/office/drawing/2014/main" id="{B056715C-2651-5B8A-05E6-F48782E40F61}"/>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9" name="Dian numeron paikkamerkki 5">
            <a:extLst>
              <a:ext uri="{FF2B5EF4-FFF2-40B4-BE49-F238E27FC236}">
                <a16:creationId xmlns:a16="http://schemas.microsoft.com/office/drawing/2014/main" id="{31129085-A295-0A6E-94FC-47D277F0D613}"/>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0859320E-18D8-AEB2-AD42-5D2A9F728955}"/>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003097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vinjetti ja kuv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608478A-06A5-4C6D-2499-D6A7F36A2F75}"/>
              </a:ext>
            </a:extLst>
          </p:cNvPr>
          <p:cNvGraphicFramePr>
            <a:graphicFrameLocks noChangeAspect="1"/>
          </p:cNvGraphicFramePr>
          <p:nvPr userDrawn="1">
            <p:custDataLst>
              <p:tags r:id="rId1"/>
            </p:custDataLst>
            <p:extLst>
              <p:ext uri="{D42A27DB-BD31-4B8C-83A1-F6EECF244321}">
                <p14:modId xmlns:p14="http://schemas.microsoft.com/office/powerpoint/2010/main" val="312832415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2608478A-06A5-4C6D-2499-D6A7F36A2F75}"/>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609600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2875633" y="6176736"/>
            <a:ext cx="1445067" cy="365125"/>
          </a:xfrm>
        </p:spPr>
        <p:txBody>
          <a:bodyPr/>
          <a:lstStyle>
            <a:lvl1pPr algn="r" rtl="0">
              <a:defRPr/>
            </a:lvl1pPr>
          </a:lstStyle>
          <a:p>
            <a:fld id="{E82995AC-F008-1E4B-9263-D2B18A52AAEA}" type="datetimeFigureOut">
              <a:rPr lang="fi-FI" smtClean="0"/>
              <a:pPr/>
              <a:t>14.6.2024</a:t>
            </a:fld>
            <a:endParaRPr lang="fi-FI" dirty="0"/>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4567917" y="6176736"/>
            <a:ext cx="673555" cy="365125"/>
          </a:xfrm>
        </p:spPr>
        <p:txBody>
          <a:bodyPr/>
          <a:lstStyle>
            <a:lvl1pPr rtl="0">
              <a:defRPr/>
            </a:lvl1pPr>
          </a:lstStyle>
          <a:p>
            <a:fld id="{CF4BB44F-7B72-EC4D-BE8A-419BCE6CF7A5}" type="slidenum">
              <a:rPr lang="fi-FI" smtClean="0"/>
              <a:pPr/>
              <a:t>‹#›</a:t>
            </a:fld>
            <a:endParaRPr lang="fi-FI" dirty="0"/>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839789" y="987424"/>
            <a:ext cx="4401683"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839789" y="2552700"/>
            <a:ext cx="4401683"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pic>
        <p:nvPicPr>
          <p:cNvPr id="4" name="Kuva 3">
            <a:extLst>
              <a:ext uri="{FF2B5EF4-FFF2-40B4-BE49-F238E27FC236}">
                <a16:creationId xmlns:a16="http://schemas.microsoft.com/office/drawing/2014/main" id="{421647B9-5E69-D268-3BC9-167E49B2B56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1088129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5A6927-B0C2-FCEC-8A77-77CAB2961E89}"/>
              </a:ext>
            </a:extLst>
          </p:cNvPr>
          <p:cNvGraphicFramePr>
            <a:graphicFrameLocks noChangeAspect="1"/>
          </p:cNvGraphicFramePr>
          <p:nvPr userDrawn="1">
            <p:custDataLst>
              <p:tags r:id="rId1"/>
            </p:custDataLst>
            <p:extLst>
              <p:ext uri="{D42A27DB-BD31-4B8C-83A1-F6EECF244321}">
                <p14:modId xmlns:p14="http://schemas.microsoft.com/office/powerpoint/2010/main" val="412387320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825A6927-B0C2-FCEC-8A77-77CAB2961E89}"/>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7744222" y="6176736"/>
            <a:ext cx="1201476" cy="365125"/>
          </a:xfrm>
        </p:spPr>
        <p:txBody>
          <a:bodyPr/>
          <a:lstStyle>
            <a:lvl1pPr algn="l" rtl="0">
              <a:defRPr/>
            </a:lvl1pPr>
          </a:lstStyle>
          <a:p>
            <a:fld id="{E82995AC-F008-1E4B-9263-D2B18A52AAEA}" type="datetimeFigureOut">
              <a:rPr lang="fi-FI" smtClean="0"/>
              <a:pPr/>
              <a:t>14.6.2024</a:t>
            </a:fld>
            <a:endParaRPr lang="fi-FI" dirty="0"/>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6723029" y="6176736"/>
            <a:ext cx="673555" cy="365125"/>
          </a:xfrm>
        </p:spPr>
        <p:txBody>
          <a:bodyPr/>
          <a:lstStyle>
            <a:lvl1pPr algn="l" rtl="0">
              <a:defRPr/>
            </a:lvl1pPr>
          </a:lstStyle>
          <a:p>
            <a:fld id="{CF4BB44F-7B72-EC4D-BE8A-419BCE6CF7A5}" type="slidenum">
              <a:rPr lang="fi-FI" smtClean="0"/>
              <a:pPr/>
              <a:t>‹#›</a:t>
            </a:fld>
            <a:endParaRPr lang="fi-FI" dirty="0"/>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6723031" y="987424"/>
            <a:ext cx="4739628"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6723031" y="2552700"/>
            <a:ext cx="4739628"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pic>
        <p:nvPicPr>
          <p:cNvPr id="4" name="Kuva 3">
            <a:extLst>
              <a:ext uri="{FF2B5EF4-FFF2-40B4-BE49-F238E27FC236}">
                <a16:creationId xmlns:a16="http://schemas.microsoft.com/office/drawing/2014/main" id="{50E52B0A-0B78-653F-234B-9DFCD31340D8}"/>
              </a:ext>
            </a:extLst>
          </p:cNvPr>
          <p:cNvPicPr>
            <a:picLocks noChangeAspect="1"/>
          </p:cNvPicPr>
          <p:nvPr userDrawn="1"/>
        </p:nvPicPr>
        <p:blipFill>
          <a:blip r:embed="rId6"/>
          <a:srcRect/>
          <a:stretch/>
        </p:blipFill>
        <p:spPr>
          <a:xfrm>
            <a:off x="10380527" y="6158852"/>
            <a:ext cx="1583792" cy="573640"/>
          </a:xfrm>
          <a:prstGeom prst="rect">
            <a:avLst/>
          </a:prstGeom>
        </p:spPr>
      </p:pic>
    </p:spTree>
    <p:extLst>
      <p:ext uri="{BB962C8B-B14F-4D97-AF65-F5344CB8AC3E}">
        <p14:creationId xmlns:p14="http://schemas.microsoft.com/office/powerpoint/2010/main" val="3088461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793FF85-0C73-FE84-85CB-BC3CC2DFCBFF}"/>
              </a:ext>
            </a:extLst>
          </p:cNvPr>
          <p:cNvGraphicFramePr>
            <a:graphicFrameLocks noChangeAspect="1"/>
          </p:cNvGraphicFramePr>
          <p:nvPr userDrawn="1">
            <p:custDataLst>
              <p:tags r:id="rId1"/>
            </p:custDataLst>
            <p:extLst>
              <p:ext uri="{D42A27DB-BD31-4B8C-83A1-F6EECF244321}">
                <p14:modId xmlns:p14="http://schemas.microsoft.com/office/powerpoint/2010/main" val="569285128"/>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793FF85-0C73-FE84-85CB-BC3CC2DFCBFF}"/>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5056841"/>
            <a:ext cx="4739628" cy="831681"/>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5056841"/>
            <a:ext cx="4739628" cy="831681"/>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6" name="Tekstin paikkamerkki 5">
            <a:extLst>
              <a:ext uri="{FF2B5EF4-FFF2-40B4-BE49-F238E27FC236}">
                <a16:creationId xmlns:a16="http://schemas.microsoft.com/office/drawing/2014/main" id="{CC7BA447-1873-C592-EA63-3630F2CCFD7D}"/>
              </a:ext>
            </a:extLst>
          </p:cNvPr>
          <p:cNvSpPr>
            <a:spLocks noGrp="1"/>
          </p:cNvSpPr>
          <p:nvPr>
            <p:ph type="body" sz="quarter" idx="14"/>
          </p:nvPr>
        </p:nvSpPr>
        <p:spPr>
          <a:xfrm>
            <a:off x="915989" y="4237364"/>
            <a:ext cx="4740275" cy="617557"/>
          </a:xfrm>
        </p:spPr>
        <p:txBody>
          <a:bodyPr>
            <a:noAutofit/>
          </a:bodyPr>
          <a:lstStyle>
            <a:lvl1pPr marL="0" indent="0" rtl="0">
              <a:buNone/>
              <a:defRPr sz="2000" b="1" i="0">
                <a:latin typeface="Arial Black" panose="020B0604020202020204" pitchFamily="34" charset="0"/>
                <a:cs typeface="Arial Black" panose="020B0604020202020204" pitchFamily="34" charset="0"/>
              </a:defRPr>
            </a:lvl1pPr>
          </a:lstStyle>
          <a:p>
            <a:pPr lvl="0"/>
            <a:r>
              <a:rPr lang="fi-FI" dirty="0"/>
              <a:t>Muokkaa tekstin perustyylejä napsauttamalla</a:t>
            </a:r>
          </a:p>
        </p:txBody>
      </p:sp>
      <p:sp>
        <p:nvSpPr>
          <p:cNvPr id="7" name="Tekstin paikkamerkki 5">
            <a:extLst>
              <a:ext uri="{FF2B5EF4-FFF2-40B4-BE49-F238E27FC236}">
                <a16:creationId xmlns:a16="http://schemas.microsoft.com/office/drawing/2014/main" id="{506028D9-AF11-D8ED-D5DD-848D162F88B6}"/>
              </a:ext>
            </a:extLst>
          </p:cNvPr>
          <p:cNvSpPr>
            <a:spLocks noGrp="1"/>
          </p:cNvSpPr>
          <p:nvPr>
            <p:ph type="body" sz="quarter" idx="15"/>
          </p:nvPr>
        </p:nvSpPr>
        <p:spPr>
          <a:xfrm>
            <a:off x="6093917" y="4237364"/>
            <a:ext cx="4740275" cy="617557"/>
          </a:xfrm>
        </p:spPr>
        <p:txBody>
          <a:bodyPr>
            <a:noAutofit/>
          </a:bodyPr>
          <a:lstStyle>
            <a:lvl1pPr marL="0" indent="0" rtl="0">
              <a:buNone/>
              <a:defRPr sz="2000" b="1" i="0">
                <a:latin typeface="Arial Black" panose="020B0604020202020204" pitchFamily="34" charset="0"/>
                <a:cs typeface="Arial Black" panose="020B0604020202020204" pitchFamily="34" charset="0"/>
              </a:defRPr>
            </a:lvl1pPr>
          </a:lstStyle>
          <a:p>
            <a:pPr lvl="0"/>
            <a:r>
              <a:rPr lang="fi-FI" dirty="0"/>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sp>
        <p:nvSpPr>
          <p:cNvPr id="17" name="Otsikko 1">
            <a:extLst>
              <a:ext uri="{FF2B5EF4-FFF2-40B4-BE49-F238E27FC236}">
                <a16:creationId xmlns:a16="http://schemas.microsoft.com/office/drawing/2014/main" id="{91E238C5-4CAF-A5F3-215C-1AB18F2F1631}"/>
              </a:ext>
            </a:extLst>
          </p:cNvPr>
          <p:cNvSpPr>
            <a:spLocks noGrp="1"/>
          </p:cNvSpPr>
          <p:nvPr>
            <p:ph type="title"/>
          </p:nvPr>
        </p:nvSpPr>
        <p:spPr>
          <a:xfrm>
            <a:off x="839789" y="386357"/>
            <a:ext cx="9983299" cy="674575"/>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5" name="Kuva 4">
            <a:extLst>
              <a:ext uri="{FF2B5EF4-FFF2-40B4-BE49-F238E27FC236}">
                <a16:creationId xmlns:a16="http://schemas.microsoft.com/office/drawing/2014/main" id="{1B501269-DCCB-1198-DC48-AFCD0D68CB1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294465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1B751F-FE5B-5B85-1290-642BCC6B5EA3}"/>
              </a:ext>
            </a:extLst>
          </p:cNvPr>
          <p:cNvGraphicFramePr>
            <a:graphicFrameLocks noChangeAspect="1"/>
          </p:cNvGraphicFramePr>
          <p:nvPr userDrawn="1">
            <p:custDataLst>
              <p:tags r:id="rId1"/>
            </p:custDataLst>
            <p:extLst>
              <p:ext uri="{D42A27DB-BD31-4B8C-83A1-F6EECF244321}">
                <p14:modId xmlns:p14="http://schemas.microsoft.com/office/powerpoint/2010/main" val="80587600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871B751F-FE5B-5B85-1290-642BCC6B5EA3}"/>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4556761"/>
            <a:ext cx="4739628" cy="1331755"/>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4556761"/>
            <a:ext cx="4739628" cy="1331755"/>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sp>
        <p:nvSpPr>
          <p:cNvPr id="2" name="Otsikko 1">
            <a:extLst>
              <a:ext uri="{FF2B5EF4-FFF2-40B4-BE49-F238E27FC236}">
                <a16:creationId xmlns:a16="http://schemas.microsoft.com/office/drawing/2014/main" id="{2E6A33BC-36D7-37FB-0D9B-A57B5CDF3F57}"/>
              </a:ext>
            </a:extLst>
          </p:cNvPr>
          <p:cNvSpPr>
            <a:spLocks noGrp="1"/>
          </p:cNvSpPr>
          <p:nvPr>
            <p:ph type="title"/>
          </p:nvPr>
        </p:nvSpPr>
        <p:spPr>
          <a:xfrm>
            <a:off x="839789" y="386357"/>
            <a:ext cx="9983299" cy="674575"/>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5">
            <a:extLst>
              <a:ext uri="{FF2B5EF4-FFF2-40B4-BE49-F238E27FC236}">
                <a16:creationId xmlns:a16="http://schemas.microsoft.com/office/drawing/2014/main" id="{CFF3C920-4211-0212-CE5E-86D9879EFB20}"/>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1650941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10DBA9B-9324-5F93-AB59-94262A55D99E}"/>
              </a:ext>
            </a:extLst>
          </p:cNvPr>
          <p:cNvGraphicFramePr>
            <a:graphicFrameLocks noChangeAspect="1"/>
          </p:cNvGraphicFramePr>
          <p:nvPr userDrawn="1">
            <p:custDataLst>
              <p:tags r:id="rId1"/>
            </p:custDataLst>
            <p:extLst>
              <p:ext uri="{D42A27DB-BD31-4B8C-83A1-F6EECF244321}">
                <p14:modId xmlns:p14="http://schemas.microsoft.com/office/powerpoint/2010/main" val="1018559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710DBA9B-9324-5F93-AB59-94262A55D9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2D106141-2E69-3187-64E1-D87022578E4A}"/>
              </a:ext>
            </a:extLst>
          </p:cNvPr>
          <p:cNvSpPr>
            <a:spLocks noGrp="1"/>
          </p:cNvSpPr>
          <p:nvPr>
            <p:ph type="ctrTitle"/>
          </p:nvPr>
        </p:nvSpPr>
        <p:spPr>
          <a:xfrm>
            <a:off x="1524000" y="1122363"/>
            <a:ext cx="9144000" cy="2387600"/>
          </a:xfrm>
        </p:spPr>
        <p:txBody>
          <a:bodyPr vert="horz" anchor="b"/>
          <a:lstStyle>
            <a:lvl1pPr algn="ctr" rtl="0">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3E6307DD-53C5-6CA2-CD38-C48C333AA580}"/>
              </a:ext>
            </a:extLst>
          </p:cNvPr>
          <p:cNvSpPr>
            <a:spLocks noGrp="1"/>
          </p:cNvSpPr>
          <p:nvPr>
            <p:ph type="subTitle" idx="1"/>
          </p:nvPr>
        </p:nvSpPr>
        <p:spPr>
          <a:xfrm>
            <a:off x="1524000" y="3602038"/>
            <a:ext cx="9144000" cy="1655762"/>
          </a:xfrm>
        </p:spPr>
        <p:txBody>
          <a:bodyPr/>
          <a:lstStyle>
            <a:lvl1pPr marL="0" indent="0" algn="ct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65745425-1E8F-4E29-50D1-CCDF94ECF596}"/>
              </a:ext>
            </a:extLst>
          </p:cNvPr>
          <p:cNvSpPr>
            <a:spLocks noGrp="1"/>
          </p:cNvSpPr>
          <p:nvPr>
            <p:ph type="dt" sz="half" idx="10"/>
          </p:nvPr>
        </p:nvSpPr>
        <p:spPr/>
        <p:txBody>
          <a:bodyPr/>
          <a:lstStyle>
            <a:lvl1pPr rtl="0">
              <a:defRPr/>
            </a:lvl1pPr>
          </a:lstStyle>
          <a:p>
            <a:fld id="{04D2B43B-D51B-40A9-8805-927622F36108}" type="datetimeFigureOut">
              <a:rPr lang="fi-FI" smtClean="0"/>
              <a:pPr/>
              <a:t>14.6.2024</a:t>
            </a:fld>
            <a:endParaRPr lang="fi-FI" dirty="0"/>
          </a:p>
        </p:txBody>
      </p:sp>
      <p:sp>
        <p:nvSpPr>
          <p:cNvPr id="5" name="Alatunnisteen paikkamerkki 4">
            <a:extLst>
              <a:ext uri="{FF2B5EF4-FFF2-40B4-BE49-F238E27FC236}">
                <a16:creationId xmlns:a16="http://schemas.microsoft.com/office/drawing/2014/main" id="{DE023C64-E143-7B2C-33C4-F3094A72A9CE}"/>
              </a:ext>
            </a:extLst>
          </p:cNvPr>
          <p:cNvSpPr>
            <a:spLocks noGrp="1"/>
          </p:cNvSpPr>
          <p:nvPr>
            <p:ph type="ftr" sz="quarter" idx="11"/>
          </p:nvPr>
        </p:nvSpPr>
        <p:spPr/>
        <p:txBody>
          <a:bodyPr/>
          <a:lstStyle>
            <a:lvl1pPr rtl="0">
              <a:defRPr/>
            </a:lvl1pPr>
          </a:lstStyle>
          <a:p>
            <a:endParaRPr lang="fi-FI" dirty="0"/>
          </a:p>
        </p:txBody>
      </p:sp>
      <p:sp>
        <p:nvSpPr>
          <p:cNvPr id="6" name="Dian numeron paikkamerkki 5">
            <a:extLst>
              <a:ext uri="{FF2B5EF4-FFF2-40B4-BE49-F238E27FC236}">
                <a16:creationId xmlns:a16="http://schemas.microsoft.com/office/drawing/2014/main" id="{9B3568B6-D7D6-C749-A1A7-8C1C6D8EF3C7}"/>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178671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26F00A0-AE51-000C-E27A-D8492AC6AC69}"/>
              </a:ext>
            </a:extLst>
          </p:cNvPr>
          <p:cNvGraphicFramePr>
            <a:graphicFrameLocks noChangeAspect="1"/>
          </p:cNvGraphicFramePr>
          <p:nvPr userDrawn="1">
            <p:custDataLst>
              <p:tags r:id="rId1"/>
            </p:custDataLst>
            <p:extLst>
              <p:ext uri="{D42A27DB-BD31-4B8C-83A1-F6EECF244321}">
                <p14:modId xmlns:p14="http://schemas.microsoft.com/office/powerpoint/2010/main" val="1850251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026F00A0-AE51-000C-E27A-D8492AC6AC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F8136B6A-3E36-CC24-58BD-44B61F7EBF7F}"/>
              </a:ext>
            </a:extLst>
          </p:cNvPr>
          <p:cNvSpPr>
            <a:spLocks noGrp="1"/>
          </p:cNvSpPr>
          <p:nvPr>
            <p:ph type="title"/>
          </p:nvPr>
        </p:nvSpPr>
        <p:spPr/>
        <p:txBody>
          <a:bodyPr vert="horz"/>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825F5550-B410-E591-28C5-EEEF90BD786B}"/>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9C4B7820-FA55-4C24-CEF9-315413F04A9A}"/>
              </a:ext>
            </a:extLst>
          </p:cNvPr>
          <p:cNvSpPr>
            <a:spLocks noGrp="1"/>
          </p:cNvSpPr>
          <p:nvPr>
            <p:ph type="dt" sz="half" idx="10"/>
          </p:nvPr>
        </p:nvSpPr>
        <p:spPr/>
        <p:txBody>
          <a:bodyPr/>
          <a:lstStyle>
            <a:lvl1pPr rtl="0">
              <a:defRPr/>
            </a:lvl1pPr>
          </a:lstStyle>
          <a:p>
            <a:fld id="{04D2B43B-D51B-40A9-8805-927622F36108}" type="datetimeFigureOut">
              <a:rPr lang="fi-FI" smtClean="0"/>
              <a:pPr/>
              <a:t>14.6.2024</a:t>
            </a:fld>
            <a:endParaRPr lang="fi-FI" dirty="0"/>
          </a:p>
        </p:txBody>
      </p:sp>
      <p:sp>
        <p:nvSpPr>
          <p:cNvPr id="5" name="Alatunnisteen paikkamerkki 4">
            <a:extLst>
              <a:ext uri="{FF2B5EF4-FFF2-40B4-BE49-F238E27FC236}">
                <a16:creationId xmlns:a16="http://schemas.microsoft.com/office/drawing/2014/main" id="{D0844E90-72D8-0D88-52B1-EA1BE16B9727}"/>
              </a:ext>
            </a:extLst>
          </p:cNvPr>
          <p:cNvSpPr>
            <a:spLocks noGrp="1"/>
          </p:cNvSpPr>
          <p:nvPr>
            <p:ph type="ftr" sz="quarter" idx="11"/>
          </p:nvPr>
        </p:nvSpPr>
        <p:spPr/>
        <p:txBody>
          <a:bodyPr/>
          <a:lstStyle>
            <a:lvl1pPr rtl="0">
              <a:defRPr/>
            </a:lvl1pPr>
          </a:lstStyle>
          <a:p>
            <a:endParaRPr lang="fi-FI" dirty="0"/>
          </a:p>
        </p:txBody>
      </p:sp>
      <p:sp>
        <p:nvSpPr>
          <p:cNvPr id="6" name="Dian numeron paikkamerkki 5">
            <a:extLst>
              <a:ext uri="{FF2B5EF4-FFF2-40B4-BE49-F238E27FC236}">
                <a16:creationId xmlns:a16="http://schemas.microsoft.com/office/drawing/2014/main" id="{FA41795E-7357-3876-E355-144AA6376AB0}"/>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707535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CD001AA-3D57-2C77-2540-940ECF9F8D40}"/>
              </a:ext>
            </a:extLst>
          </p:cNvPr>
          <p:cNvGraphicFramePr>
            <a:graphicFrameLocks noChangeAspect="1"/>
          </p:cNvGraphicFramePr>
          <p:nvPr userDrawn="1">
            <p:custDataLst>
              <p:tags r:id="rId1"/>
            </p:custDataLst>
            <p:extLst>
              <p:ext uri="{D42A27DB-BD31-4B8C-83A1-F6EECF244321}">
                <p14:modId xmlns:p14="http://schemas.microsoft.com/office/powerpoint/2010/main" val="3335891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FCD001AA-3D57-2C77-2540-940ECF9F8D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42EA2AED-9777-7142-9F23-7C3A337A0C1C}"/>
              </a:ext>
            </a:extLst>
          </p:cNvPr>
          <p:cNvSpPr>
            <a:spLocks noGrp="1"/>
          </p:cNvSpPr>
          <p:nvPr>
            <p:ph type="title"/>
          </p:nvPr>
        </p:nvSpPr>
        <p:spPr>
          <a:xfrm>
            <a:off x="831850" y="1709738"/>
            <a:ext cx="10515600" cy="2852737"/>
          </a:xfrm>
        </p:spPr>
        <p:txBody>
          <a:bodyPr vert="horz" anchor="b"/>
          <a:lstStyle>
            <a:lvl1pPr rtl="0">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EF5ADC06-8B06-6CDD-BF66-8EBCB0DECEB1}"/>
              </a:ext>
            </a:extLst>
          </p:cNvPr>
          <p:cNvSpPr>
            <a:spLocks noGrp="1"/>
          </p:cNvSpPr>
          <p:nvPr>
            <p:ph type="body" idx="1"/>
          </p:nvPr>
        </p:nvSpPr>
        <p:spPr>
          <a:xfrm>
            <a:off x="831850" y="4589463"/>
            <a:ext cx="10515600" cy="1500187"/>
          </a:xfrm>
        </p:spPr>
        <p:txBody>
          <a:bodyPr/>
          <a:lstStyle>
            <a:lvl1pPr marL="0" indent="0"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9FD750AE-2220-C10A-C064-383249B0EEF5}"/>
              </a:ext>
            </a:extLst>
          </p:cNvPr>
          <p:cNvSpPr>
            <a:spLocks noGrp="1"/>
          </p:cNvSpPr>
          <p:nvPr>
            <p:ph type="dt" sz="half" idx="10"/>
          </p:nvPr>
        </p:nvSpPr>
        <p:spPr/>
        <p:txBody>
          <a:bodyPr/>
          <a:lstStyle>
            <a:lvl1pPr rtl="0">
              <a:defRPr/>
            </a:lvl1pPr>
          </a:lstStyle>
          <a:p>
            <a:fld id="{04D2B43B-D51B-40A9-8805-927622F36108}" type="datetimeFigureOut">
              <a:rPr lang="fi-FI" smtClean="0"/>
              <a:pPr/>
              <a:t>14.6.2024</a:t>
            </a:fld>
            <a:endParaRPr lang="fi-FI" dirty="0"/>
          </a:p>
        </p:txBody>
      </p:sp>
      <p:sp>
        <p:nvSpPr>
          <p:cNvPr id="5" name="Alatunnisteen paikkamerkki 4">
            <a:extLst>
              <a:ext uri="{FF2B5EF4-FFF2-40B4-BE49-F238E27FC236}">
                <a16:creationId xmlns:a16="http://schemas.microsoft.com/office/drawing/2014/main" id="{4EF479D6-3759-7188-DCAC-C1E4B01FF417}"/>
              </a:ext>
            </a:extLst>
          </p:cNvPr>
          <p:cNvSpPr>
            <a:spLocks noGrp="1"/>
          </p:cNvSpPr>
          <p:nvPr>
            <p:ph type="ftr" sz="quarter" idx="11"/>
          </p:nvPr>
        </p:nvSpPr>
        <p:spPr/>
        <p:txBody>
          <a:bodyPr/>
          <a:lstStyle>
            <a:lvl1pPr rtl="0">
              <a:defRPr/>
            </a:lvl1pPr>
          </a:lstStyle>
          <a:p>
            <a:endParaRPr lang="fi-FI" dirty="0"/>
          </a:p>
        </p:txBody>
      </p:sp>
      <p:sp>
        <p:nvSpPr>
          <p:cNvPr id="6" name="Dian numeron paikkamerkki 5">
            <a:extLst>
              <a:ext uri="{FF2B5EF4-FFF2-40B4-BE49-F238E27FC236}">
                <a16:creationId xmlns:a16="http://schemas.microsoft.com/office/drawing/2014/main" id="{77EAC303-4EC9-2BA1-8B49-207C294DF3D4}"/>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211499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D94470A-FDA7-0EC1-FF7E-AA4227294BD5}"/>
              </a:ext>
            </a:extLst>
          </p:cNvPr>
          <p:cNvGraphicFramePr>
            <a:graphicFrameLocks noChangeAspect="1"/>
          </p:cNvGraphicFramePr>
          <p:nvPr userDrawn="1">
            <p:custDataLst>
              <p:tags r:id="rId1"/>
            </p:custDataLst>
            <p:extLst>
              <p:ext uri="{D42A27DB-BD31-4B8C-83A1-F6EECF244321}">
                <p14:modId xmlns:p14="http://schemas.microsoft.com/office/powerpoint/2010/main" val="1590342334"/>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2D94470A-FDA7-0EC1-FF7E-AA4227294BD5}"/>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88E3FDB-5A91-9FE7-E1CF-8661BB54E137}"/>
              </a:ext>
            </a:extLst>
          </p:cNvPr>
          <p:cNvSpPr>
            <a:spLocks noGrp="1"/>
          </p:cNvSpPr>
          <p:nvPr>
            <p:ph type="title"/>
          </p:nvPr>
        </p:nvSpPr>
        <p:spPr>
          <a:xfrm>
            <a:off x="838200" y="561069"/>
            <a:ext cx="66294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DF83CDA-9B65-CBB3-DC54-DDAD189B8255}"/>
              </a:ext>
            </a:extLst>
          </p:cNvPr>
          <p:cNvSpPr>
            <a:spLocks noGrp="1"/>
          </p:cNvSpPr>
          <p:nvPr>
            <p:ph idx="1"/>
          </p:nvPr>
        </p:nvSpPr>
        <p:spPr>
          <a:xfrm>
            <a:off x="838200" y="2021574"/>
            <a:ext cx="6629400" cy="3938361"/>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3">
            <a:extLst>
              <a:ext uri="{FF2B5EF4-FFF2-40B4-BE49-F238E27FC236}">
                <a16:creationId xmlns:a16="http://schemas.microsoft.com/office/drawing/2014/main" id="{9FCD1834-E29F-04F3-2A61-ED7D727E7391}"/>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8" name="Dian numeron paikkamerkki 5">
            <a:extLst>
              <a:ext uri="{FF2B5EF4-FFF2-40B4-BE49-F238E27FC236}">
                <a16:creationId xmlns:a16="http://schemas.microsoft.com/office/drawing/2014/main" id="{24A9A965-CB67-49B2-C46F-482126CDBD53}"/>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56D387F9-3A79-2453-9068-0CCA1A743FC6}"/>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1837665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2BD139F-5856-2935-1075-115BB5384FAB}"/>
              </a:ext>
            </a:extLst>
          </p:cNvPr>
          <p:cNvGraphicFramePr>
            <a:graphicFrameLocks noChangeAspect="1"/>
          </p:cNvGraphicFramePr>
          <p:nvPr userDrawn="1">
            <p:custDataLst>
              <p:tags r:id="rId1"/>
            </p:custDataLst>
            <p:extLst>
              <p:ext uri="{D42A27DB-BD31-4B8C-83A1-F6EECF244321}">
                <p14:modId xmlns:p14="http://schemas.microsoft.com/office/powerpoint/2010/main" val="3008766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9" name="think-cell data - do not delete" hidden="1">
                        <a:extLst>
                          <a:ext uri="{FF2B5EF4-FFF2-40B4-BE49-F238E27FC236}">
                            <a16:creationId xmlns:a16="http://schemas.microsoft.com/office/drawing/2014/main" id="{E2BD139F-5856-2935-1075-115BB5384F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489418D-8B64-1E18-33F1-9DC621EF47F7}"/>
              </a:ext>
            </a:extLst>
          </p:cNvPr>
          <p:cNvSpPr>
            <a:spLocks noGrp="1"/>
          </p:cNvSpPr>
          <p:nvPr>
            <p:ph type="title"/>
          </p:nvPr>
        </p:nvSpPr>
        <p:spPr/>
        <p:txBody>
          <a:bodyPr vert="horz"/>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1F22096A-3D04-589A-E3B2-9FCA9D0C3C67}"/>
              </a:ext>
            </a:extLst>
          </p:cNvPr>
          <p:cNvSpPr>
            <a:spLocks noGrp="1"/>
          </p:cNvSpPr>
          <p:nvPr>
            <p:ph sz="half" idx="1"/>
          </p:nvPr>
        </p:nvSpPr>
        <p:spPr>
          <a:xfrm>
            <a:off x="838200" y="1825625"/>
            <a:ext cx="5181600" cy="4351338"/>
          </a:xfrm>
        </p:spPr>
        <p:txBody>
          <a:bodyPr/>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1CE450F9-58E6-B9B8-180C-F56CECEF9975}"/>
              </a:ext>
            </a:extLst>
          </p:cNvPr>
          <p:cNvSpPr>
            <a:spLocks noGrp="1"/>
          </p:cNvSpPr>
          <p:nvPr>
            <p:ph sz="half" idx="2"/>
          </p:nvPr>
        </p:nvSpPr>
        <p:spPr>
          <a:xfrm>
            <a:off x="6172200" y="1825625"/>
            <a:ext cx="5181600" cy="4351338"/>
          </a:xfrm>
        </p:spPr>
        <p:txBody>
          <a:bodyPr/>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505EF220-E7E5-36D5-7EE1-286FF994DB95}"/>
              </a:ext>
            </a:extLst>
          </p:cNvPr>
          <p:cNvSpPr>
            <a:spLocks noGrp="1"/>
          </p:cNvSpPr>
          <p:nvPr>
            <p:ph type="dt" sz="half" idx="10"/>
          </p:nvPr>
        </p:nvSpPr>
        <p:spPr/>
        <p:txBody>
          <a:bodyPr/>
          <a:lstStyle>
            <a:lvl1pPr rtl="0">
              <a:defRPr/>
            </a:lvl1pPr>
          </a:lstStyle>
          <a:p>
            <a:fld id="{04D2B43B-D51B-40A9-8805-927622F36108}" type="datetimeFigureOut">
              <a:rPr lang="fi-FI" smtClean="0"/>
              <a:pPr/>
              <a:t>14.6.2024</a:t>
            </a:fld>
            <a:endParaRPr lang="fi-FI" dirty="0"/>
          </a:p>
        </p:txBody>
      </p:sp>
      <p:sp>
        <p:nvSpPr>
          <p:cNvPr id="6" name="Alatunnisteen paikkamerkki 5">
            <a:extLst>
              <a:ext uri="{FF2B5EF4-FFF2-40B4-BE49-F238E27FC236}">
                <a16:creationId xmlns:a16="http://schemas.microsoft.com/office/drawing/2014/main" id="{8C572BD7-2504-67F6-CE98-34BC3EBACF37}"/>
              </a:ext>
            </a:extLst>
          </p:cNvPr>
          <p:cNvSpPr>
            <a:spLocks noGrp="1"/>
          </p:cNvSpPr>
          <p:nvPr>
            <p:ph type="ftr" sz="quarter" idx="11"/>
          </p:nvPr>
        </p:nvSpPr>
        <p:spPr/>
        <p:txBody>
          <a:bodyPr/>
          <a:lstStyle>
            <a:lvl1pPr rtl="0">
              <a:defRPr/>
            </a:lvl1pPr>
          </a:lstStyle>
          <a:p>
            <a:endParaRPr lang="fi-FI" dirty="0"/>
          </a:p>
        </p:txBody>
      </p:sp>
      <p:sp>
        <p:nvSpPr>
          <p:cNvPr id="7" name="Dian numeron paikkamerkki 6">
            <a:extLst>
              <a:ext uri="{FF2B5EF4-FFF2-40B4-BE49-F238E27FC236}">
                <a16:creationId xmlns:a16="http://schemas.microsoft.com/office/drawing/2014/main" id="{553AB83F-5C80-36A9-F51A-07A532BCFDA4}"/>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443992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F15A5BC6-9A7D-953E-8802-6952FDF6356D}"/>
              </a:ext>
            </a:extLst>
          </p:cNvPr>
          <p:cNvGraphicFramePr>
            <a:graphicFrameLocks noChangeAspect="1"/>
          </p:cNvGraphicFramePr>
          <p:nvPr userDrawn="1">
            <p:custDataLst>
              <p:tags r:id="rId1"/>
            </p:custDataLst>
            <p:extLst>
              <p:ext uri="{D42A27DB-BD31-4B8C-83A1-F6EECF244321}">
                <p14:modId xmlns:p14="http://schemas.microsoft.com/office/powerpoint/2010/main" val="1130758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11" name="think-cell data - do not delete" hidden="1">
                        <a:extLst>
                          <a:ext uri="{FF2B5EF4-FFF2-40B4-BE49-F238E27FC236}">
                            <a16:creationId xmlns:a16="http://schemas.microsoft.com/office/drawing/2014/main" id="{F15A5BC6-9A7D-953E-8802-6952FDF635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D7411119-8EBC-66A3-F8C4-D862CCA67436}"/>
              </a:ext>
            </a:extLst>
          </p:cNvPr>
          <p:cNvSpPr>
            <a:spLocks noGrp="1"/>
          </p:cNvSpPr>
          <p:nvPr>
            <p:ph type="title"/>
          </p:nvPr>
        </p:nvSpPr>
        <p:spPr>
          <a:xfrm>
            <a:off x="839788" y="365125"/>
            <a:ext cx="10515600" cy="1325563"/>
          </a:xfrm>
        </p:spPr>
        <p:txBody>
          <a:bodyPr vert="horz"/>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6E46C1B-748E-705F-04E3-A8EF27DD10C1}"/>
              </a:ext>
            </a:extLst>
          </p:cNvPr>
          <p:cNvSpPr>
            <a:spLocks noGrp="1"/>
          </p:cNvSpPr>
          <p:nvPr>
            <p:ph type="body" idx="1"/>
          </p:nvPr>
        </p:nvSpPr>
        <p:spPr>
          <a:xfrm>
            <a:off x="839788" y="1681163"/>
            <a:ext cx="5157787" cy="823912"/>
          </a:xfr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F443AC18-468A-B76A-F950-5E70586D7084}"/>
              </a:ext>
            </a:extLst>
          </p:cNvPr>
          <p:cNvSpPr>
            <a:spLocks noGrp="1"/>
          </p:cNvSpPr>
          <p:nvPr>
            <p:ph sz="half" idx="2"/>
          </p:nvPr>
        </p:nvSpPr>
        <p:spPr>
          <a:xfrm>
            <a:off x="839788" y="2505075"/>
            <a:ext cx="5157787" cy="3684588"/>
          </a:xfrm>
        </p:spPr>
        <p:txBody>
          <a:bodyPr/>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B10B0E73-45EE-3F6E-13E7-200B1E427092}"/>
              </a:ext>
            </a:extLst>
          </p:cNvPr>
          <p:cNvSpPr>
            <a:spLocks noGrp="1"/>
          </p:cNvSpPr>
          <p:nvPr>
            <p:ph type="body" sz="quarter" idx="3"/>
          </p:nvPr>
        </p:nvSpPr>
        <p:spPr>
          <a:xfrm>
            <a:off x="6172200" y="1681163"/>
            <a:ext cx="5183188" cy="823912"/>
          </a:xfr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F7D1500F-BA75-1B7E-786B-CFBD88A0D887}"/>
              </a:ext>
            </a:extLst>
          </p:cNvPr>
          <p:cNvSpPr>
            <a:spLocks noGrp="1"/>
          </p:cNvSpPr>
          <p:nvPr>
            <p:ph sz="quarter" idx="4"/>
          </p:nvPr>
        </p:nvSpPr>
        <p:spPr>
          <a:xfrm>
            <a:off x="6172200" y="2505075"/>
            <a:ext cx="5183188" cy="3684588"/>
          </a:xfrm>
        </p:spPr>
        <p:txBody>
          <a:bodyPr/>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BDC5A180-868A-F63B-ECF3-4A4706DE8062}"/>
              </a:ext>
            </a:extLst>
          </p:cNvPr>
          <p:cNvSpPr>
            <a:spLocks noGrp="1"/>
          </p:cNvSpPr>
          <p:nvPr>
            <p:ph type="dt" sz="half" idx="10"/>
          </p:nvPr>
        </p:nvSpPr>
        <p:spPr/>
        <p:txBody>
          <a:bodyPr/>
          <a:lstStyle>
            <a:lvl1pPr rtl="0">
              <a:defRPr/>
            </a:lvl1pPr>
          </a:lstStyle>
          <a:p>
            <a:fld id="{04D2B43B-D51B-40A9-8805-927622F36108}" type="datetimeFigureOut">
              <a:rPr lang="fi-FI" smtClean="0"/>
              <a:pPr/>
              <a:t>14.6.2024</a:t>
            </a:fld>
            <a:endParaRPr lang="fi-FI" dirty="0"/>
          </a:p>
        </p:txBody>
      </p:sp>
      <p:sp>
        <p:nvSpPr>
          <p:cNvPr id="8" name="Alatunnisteen paikkamerkki 7">
            <a:extLst>
              <a:ext uri="{FF2B5EF4-FFF2-40B4-BE49-F238E27FC236}">
                <a16:creationId xmlns:a16="http://schemas.microsoft.com/office/drawing/2014/main" id="{5F299699-AADB-FFF0-C04E-77A6AF57455F}"/>
              </a:ext>
            </a:extLst>
          </p:cNvPr>
          <p:cNvSpPr>
            <a:spLocks noGrp="1"/>
          </p:cNvSpPr>
          <p:nvPr>
            <p:ph type="ftr" sz="quarter" idx="11"/>
          </p:nvPr>
        </p:nvSpPr>
        <p:spPr/>
        <p:txBody>
          <a:bodyPr/>
          <a:lstStyle>
            <a:lvl1pPr rtl="0">
              <a:defRPr/>
            </a:lvl1pPr>
          </a:lstStyle>
          <a:p>
            <a:endParaRPr lang="fi-FI" dirty="0"/>
          </a:p>
        </p:txBody>
      </p:sp>
      <p:sp>
        <p:nvSpPr>
          <p:cNvPr id="9" name="Dian numeron paikkamerkki 8">
            <a:extLst>
              <a:ext uri="{FF2B5EF4-FFF2-40B4-BE49-F238E27FC236}">
                <a16:creationId xmlns:a16="http://schemas.microsoft.com/office/drawing/2014/main" id="{2E9F2FAA-F141-3464-24CC-3F04904EFCF2}"/>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2019323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D9C48B7-C53D-B526-8542-DC65D5220434}"/>
              </a:ext>
            </a:extLst>
          </p:cNvPr>
          <p:cNvGraphicFramePr>
            <a:graphicFrameLocks noChangeAspect="1"/>
          </p:cNvGraphicFramePr>
          <p:nvPr userDrawn="1">
            <p:custDataLst>
              <p:tags r:id="rId1"/>
            </p:custDataLst>
            <p:extLst>
              <p:ext uri="{D42A27DB-BD31-4B8C-83A1-F6EECF244321}">
                <p14:modId xmlns:p14="http://schemas.microsoft.com/office/powerpoint/2010/main" val="3552035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7" name="think-cell data - do not delete" hidden="1">
                        <a:extLst>
                          <a:ext uri="{FF2B5EF4-FFF2-40B4-BE49-F238E27FC236}">
                            <a16:creationId xmlns:a16="http://schemas.microsoft.com/office/drawing/2014/main" id="{DD9C48B7-C53D-B526-8542-DC65D52204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8B68E42F-BD3C-B4D9-E5F0-119677C50E8D}"/>
              </a:ext>
            </a:extLst>
          </p:cNvPr>
          <p:cNvSpPr>
            <a:spLocks noGrp="1"/>
          </p:cNvSpPr>
          <p:nvPr>
            <p:ph type="title"/>
          </p:nvPr>
        </p:nvSpPr>
        <p:spPr/>
        <p:txBody>
          <a:bodyPr vert="horz"/>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EE907999-DBE6-9501-6803-3ADA9E7AD0FF}"/>
              </a:ext>
            </a:extLst>
          </p:cNvPr>
          <p:cNvSpPr>
            <a:spLocks noGrp="1"/>
          </p:cNvSpPr>
          <p:nvPr>
            <p:ph type="dt" sz="half" idx="10"/>
          </p:nvPr>
        </p:nvSpPr>
        <p:spPr/>
        <p:txBody>
          <a:bodyPr/>
          <a:lstStyle>
            <a:lvl1pPr rtl="0">
              <a:defRPr/>
            </a:lvl1pPr>
          </a:lstStyle>
          <a:p>
            <a:fld id="{04D2B43B-D51B-40A9-8805-927622F36108}" type="datetimeFigureOut">
              <a:rPr lang="fi-FI" smtClean="0"/>
              <a:pPr/>
              <a:t>14.6.2024</a:t>
            </a:fld>
            <a:endParaRPr lang="fi-FI" dirty="0"/>
          </a:p>
        </p:txBody>
      </p:sp>
      <p:sp>
        <p:nvSpPr>
          <p:cNvPr id="4" name="Alatunnisteen paikkamerkki 3">
            <a:extLst>
              <a:ext uri="{FF2B5EF4-FFF2-40B4-BE49-F238E27FC236}">
                <a16:creationId xmlns:a16="http://schemas.microsoft.com/office/drawing/2014/main" id="{B45DAC2D-8BE9-C096-5C33-4CFB149D72BB}"/>
              </a:ext>
            </a:extLst>
          </p:cNvPr>
          <p:cNvSpPr>
            <a:spLocks noGrp="1"/>
          </p:cNvSpPr>
          <p:nvPr>
            <p:ph type="ftr" sz="quarter" idx="11"/>
          </p:nvPr>
        </p:nvSpPr>
        <p:spPr/>
        <p:txBody>
          <a:bodyPr/>
          <a:lstStyle>
            <a:lvl1pPr rtl="0">
              <a:defRPr/>
            </a:lvl1pPr>
          </a:lstStyle>
          <a:p>
            <a:endParaRPr lang="fi-FI" dirty="0"/>
          </a:p>
        </p:txBody>
      </p:sp>
      <p:sp>
        <p:nvSpPr>
          <p:cNvPr id="5" name="Dian numeron paikkamerkki 4">
            <a:extLst>
              <a:ext uri="{FF2B5EF4-FFF2-40B4-BE49-F238E27FC236}">
                <a16:creationId xmlns:a16="http://schemas.microsoft.com/office/drawing/2014/main" id="{8A220945-684E-944A-A7BC-875B885CA881}"/>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214963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EDEA00B-4F4D-C1E8-F821-C8E67ACC3A38}"/>
              </a:ext>
            </a:extLst>
          </p:cNvPr>
          <p:cNvGraphicFramePr>
            <a:graphicFrameLocks noChangeAspect="1"/>
          </p:cNvGraphicFramePr>
          <p:nvPr userDrawn="1">
            <p:custDataLst>
              <p:tags r:id="rId1"/>
            </p:custDataLst>
            <p:extLst>
              <p:ext uri="{D42A27DB-BD31-4B8C-83A1-F6EECF244321}">
                <p14:modId xmlns:p14="http://schemas.microsoft.com/office/powerpoint/2010/main" val="33045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5" name="think-cell data - do not delete" hidden="1">
                        <a:extLst>
                          <a:ext uri="{FF2B5EF4-FFF2-40B4-BE49-F238E27FC236}">
                            <a16:creationId xmlns:a16="http://schemas.microsoft.com/office/drawing/2014/main" id="{9EDEA00B-4F4D-C1E8-F821-C8E67ACC3A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äivämäärän paikkamerkki 1">
            <a:extLst>
              <a:ext uri="{FF2B5EF4-FFF2-40B4-BE49-F238E27FC236}">
                <a16:creationId xmlns:a16="http://schemas.microsoft.com/office/drawing/2014/main" id="{480E2AC9-49DC-7DC2-2E0C-7945A3B415AB}"/>
              </a:ext>
            </a:extLst>
          </p:cNvPr>
          <p:cNvSpPr>
            <a:spLocks noGrp="1"/>
          </p:cNvSpPr>
          <p:nvPr>
            <p:ph type="dt" sz="half" idx="10"/>
          </p:nvPr>
        </p:nvSpPr>
        <p:spPr/>
        <p:txBody>
          <a:bodyPr/>
          <a:lstStyle>
            <a:lvl1pPr rtl="0">
              <a:defRPr/>
            </a:lvl1pPr>
          </a:lstStyle>
          <a:p>
            <a:fld id="{04D2B43B-D51B-40A9-8805-927622F36108}" type="datetimeFigureOut">
              <a:rPr lang="fi-FI" smtClean="0"/>
              <a:pPr/>
              <a:t>14.6.2024</a:t>
            </a:fld>
            <a:endParaRPr lang="fi-FI" dirty="0"/>
          </a:p>
        </p:txBody>
      </p:sp>
      <p:sp>
        <p:nvSpPr>
          <p:cNvPr id="3" name="Alatunnisteen paikkamerkki 2">
            <a:extLst>
              <a:ext uri="{FF2B5EF4-FFF2-40B4-BE49-F238E27FC236}">
                <a16:creationId xmlns:a16="http://schemas.microsoft.com/office/drawing/2014/main" id="{0364B013-B2CC-AF3C-9E9C-FA8C03672412}"/>
              </a:ext>
            </a:extLst>
          </p:cNvPr>
          <p:cNvSpPr>
            <a:spLocks noGrp="1"/>
          </p:cNvSpPr>
          <p:nvPr>
            <p:ph type="ftr" sz="quarter" idx="11"/>
          </p:nvPr>
        </p:nvSpPr>
        <p:spPr/>
        <p:txBody>
          <a:bodyPr/>
          <a:lstStyle>
            <a:lvl1pPr rtl="0">
              <a:defRPr/>
            </a:lvl1pPr>
          </a:lstStyle>
          <a:p>
            <a:endParaRPr lang="fi-FI" dirty="0"/>
          </a:p>
        </p:txBody>
      </p:sp>
      <p:sp>
        <p:nvSpPr>
          <p:cNvPr id="4" name="Dian numeron paikkamerkki 3">
            <a:extLst>
              <a:ext uri="{FF2B5EF4-FFF2-40B4-BE49-F238E27FC236}">
                <a16:creationId xmlns:a16="http://schemas.microsoft.com/office/drawing/2014/main" id="{DFC89A03-B0B3-01BF-A260-66A36BB22812}"/>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578452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EDF092B-723D-D008-2E6B-AB11D168688D}"/>
              </a:ext>
            </a:extLst>
          </p:cNvPr>
          <p:cNvGraphicFramePr>
            <a:graphicFrameLocks noChangeAspect="1"/>
          </p:cNvGraphicFramePr>
          <p:nvPr userDrawn="1">
            <p:custDataLst>
              <p:tags r:id="rId1"/>
            </p:custDataLst>
            <p:extLst>
              <p:ext uri="{D42A27DB-BD31-4B8C-83A1-F6EECF244321}">
                <p14:modId xmlns:p14="http://schemas.microsoft.com/office/powerpoint/2010/main" val="1171404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9" name="think-cell data - do not delete" hidden="1">
                        <a:extLst>
                          <a:ext uri="{FF2B5EF4-FFF2-40B4-BE49-F238E27FC236}">
                            <a16:creationId xmlns:a16="http://schemas.microsoft.com/office/drawing/2014/main" id="{BEDF092B-723D-D008-2E6B-AB11D16868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80278122-BF03-59DB-D685-4CA57E7036E4}"/>
              </a:ext>
            </a:extLst>
          </p:cNvPr>
          <p:cNvSpPr>
            <a:spLocks noGrp="1"/>
          </p:cNvSpPr>
          <p:nvPr>
            <p:ph type="title"/>
          </p:nvPr>
        </p:nvSpPr>
        <p:spPr>
          <a:xfrm>
            <a:off x="839788" y="457200"/>
            <a:ext cx="3932237" cy="1600200"/>
          </a:xfrm>
        </p:spPr>
        <p:txBody>
          <a:bodyPr vert="horz" anchor="b"/>
          <a:lstStyle>
            <a:lvl1pPr rtl="0">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D2A58C85-73F9-B584-EFBE-E882E7E83852}"/>
              </a:ext>
            </a:extLst>
          </p:cNvPr>
          <p:cNvSpPr>
            <a:spLocks noGrp="1"/>
          </p:cNvSpPr>
          <p:nvPr>
            <p:ph idx="1"/>
          </p:nvPr>
        </p:nvSpPr>
        <p:spPr>
          <a:xfrm>
            <a:off x="5183188" y="987425"/>
            <a:ext cx="6172200" cy="4873625"/>
          </a:xfrm>
        </p:spPr>
        <p:txBody>
          <a:bodyPr/>
          <a:lstStyle>
            <a:lvl1pPr rtl="0">
              <a:defRPr sz="3200"/>
            </a:lvl1pPr>
            <a:lvl2pPr rtl="0">
              <a:defRPr sz="2800"/>
            </a:lvl2pPr>
            <a:lvl3pPr rtl="0">
              <a:defRPr sz="2400"/>
            </a:lvl3pPr>
            <a:lvl4pPr rtl="0">
              <a:defRPr sz="2000"/>
            </a:lvl4pPr>
            <a:lvl5pPr rtl="0">
              <a:defRPr sz="20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a:extLst>
              <a:ext uri="{FF2B5EF4-FFF2-40B4-BE49-F238E27FC236}">
                <a16:creationId xmlns:a16="http://schemas.microsoft.com/office/drawing/2014/main" id="{894AAF46-6C51-56CF-78DF-BA437039FA5E}"/>
              </a:ext>
            </a:extLst>
          </p:cNvPr>
          <p:cNvSpPr>
            <a:spLocks noGrp="1"/>
          </p:cNvSpPr>
          <p:nvPr>
            <p:ph type="body" sz="half" idx="2"/>
          </p:nvPr>
        </p:nvSpPr>
        <p:spPr>
          <a:xfrm>
            <a:off x="839788" y="2057400"/>
            <a:ext cx="3932237" cy="3811588"/>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Päivämäärän paikkamerkki 4">
            <a:extLst>
              <a:ext uri="{FF2B5EF4-FFF2-40B4-BE49-F238E27FC236}">
                <a16:creationId xmlns:a16="http://schemas.microsoft.com/office/drawing/2014/main" id="{D4DF2FFA-1C38-EEF6-14F4-8AA226244055}"/>
              </a:ext>
            </a:extLst>
          </p:cNvPr>
          <p:cNvSpPr>
            <a:spLocks noGrp="1"/>
          </p:cNvSpPr>
          <p:nvPr>
            <p:ph type="dt" sz="half" idx="10"/>
          </p:nvPr>
        </p:nvSpPr>
        <p:spPr/>
        <p:txBody>
          <a:bodyPr/>
          <a:lstStyle>
            <a:lvl1pPr rtl="0">
              <a:defRPr/>
            </a:lvl1pPr>
          </a:lstStyle>
          <a:p>
            <a:fld id="{04D2B43B-D51B-40A9-8805-927622F36108}" type="datetimeFigureOut">
              <a:rPr lang="fi-FI" smtClean="0"/>
              <a:pPr/>
              <a:t>14.6.2024</a:t>
            </a:fld>
            <a:endParaRPr lang="fi-FI" dirty="0"/>
          </a:p>
        </p:txBody>
      </p:sp>
      <p:sp>
        <p:nvSpPr>
          <p:cNvPr id="6" name="Alatunnisteen paikkamerkki 5">
            <a:extLst>
              <a:ext uri="{FF2B5EF4-FFF2-40B4-BE49-F238E27FC236}">
                <a16:creationId xmlns:a16="http://schemas.microsoft.com/office/drawing/2014/main" id="{225B4DC5-6A38-0C93-B6B6-FF8841854124}"/>
              </a:ext>
            </a:extLst>
          </p:cNvPr>
          <p:cNvSpPr>
            <a:spLocks noGrp="1"/>
          </p:cNvSpPr>
          <p:nvPr>
            <p:ph type="ftr" sz="quarter" idx="11"/>
          </p:nvPr>
        </p:nvSpPr>
        <p:spPr/>
        <p:txBody>
          <a:bodyPr/>
          <a:lstStyle>
            <a:lvl1pPr rtl="0">
              <a:defRPr/>
            </a:lvl1pPr>
          </a:lstStyle>
          <a:p>
            <a:endParaRPr lang="fi-FI" dirty="0"/>
          </a:p>
        </p:txBody>
      </p:sp>
      <p:sp>
        <p:nvSpPr>
          <p:cNvPr id="7" name="Dian numeron paikkamerkki 6">
            <a:extLst>
              <a:ext uri="{FF2B5EF4-FFF2-40B4-BE49-F238E27FC236}">
                <a16:creationId xmlns:a16="http://schemas.microsoft.com/office/drawing/2014/main" id="{E6B94194-FAEC-F2E1-CD32-C3C0FB1F92C7}"/>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2720318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B605DFB-8FDB-8BEB-25C8-8B50E3E68D4F}"/>
              </a:ext>
            </a:extLst>
          </p:cNvPr>
          <p:cNvGraphicFramePr>
            <a:graphicFrameLocks noChangeAspect="1"/>
          </p:cNvGraphicFramePr>
          <p:nvPr userDrawn="1">
            <p:custDataLst>
              <p:tags r:id="rId1"/>
            </p:custDataLst>
            <p:extLst>
              <p:ext uri="{D42A27DB-BD31-4B8C-83A1-F6EECF244321}">
                <p14:modId xmlns:p14="http://schemas.microsoft.com/office/powerpoint/2010/main" val="668065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9" name="think-cell data - do not delete" hidden="1">
                        <a:extLst>
                          <a:ext uri="{FF2B5EF4-FFF2-40B4-BE49-F238E27FC236}">
                            <a16:creationId xmlns:a16="http://schemas.microsoft.com/office/drawing/2014/main" id="{8B605DFB-8FDB-8BEB-25C8-8B50E3E68D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9867D7A5-7B8A-4CB2-E85A-75CC906DB6C3}"/>
              </a:ext>
            </a:extLst>
          </p:cNvPr>
          <p:cNvSpPr>
            <a:spLocks noGrp="1"/>
          </p:cNvSpPr>
          <p:nvPr>
            <p:ph type="title"/>
          </p:nvPr>
        </p:nvSpPr>
        <p:spPr>
          <a:xfrm>
            <a:off x="839788" y="457200"/>
            <a:ext cx="3932237" cy="1600200"/>
          </a:xfrm>
        </p:spPr>
        <p:txBody>
          <a:bodyPr vert="horz" anchor="b"/>
          <a:lstStyle>
            <a:lvl1pPr rtl="0">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766079E2-857A-B424-7D9A-4FF970B6F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4CF4392-D026-5DB3-9433-E42D18F772B0}"/>
              </a:ext>
            </a:extLst>
          </p:cNvPr>
          <p:cNvSpPr>
            <a:spLocks noGrp="1"/>
          </p:cNvSpPr>
          <p:nvPr>
            <p:ph type="body" sz="half" idx="2"/>
          </p:nvPr>
        </p:nvSpPr>
        <p:spPr>
          <a:xfrm>
            <a:off x="839788" y="2057400"/>
            <a:ext cx="3932237" cy="3811588"/>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Päivämäärän paikkamerkki 4">
            <a:extLst>
              <a:ext uri="{FF2B5EF4-FFF2-40B4-BE49-F238E27FC236}">
                <a16:creationId xmlns:a16="http://schemas.microsoft.com/office/drawing/2014/main" id="{FD22DBA6-AD8A-DE68-3908-A40BAA0B5362}"/>
              </a:ext>
            </a:extLst>
          </p:cNvPr>
          <p:cNvSpPr>
            <a:spLocks noGrp="1"/>
          </p:cNvSpPr>
          <p:nvPr>
            <p:ph type="dt" sz="half" idx="10"/>
          </p:nvPr>
        </p:nvSpPr>
        <p:spPr/>
        <p:txBody>
          <a:bodyPr/>
          <a:lstStyle>
            <a:lvl1pPr rtl="0">
              <a:defRPr/>
            </a:lvl1pPr>
          </a:lstStyle>
          <a:p>
            <a:fld id="{04D2B43B-D51B-40A9-8805-927622F36108}" type="datetimeFigureOut">
              <a:rPr lang="fi-FI" smtClean="0"/>
              <a:pPr/>
              <a:t>14.6.2024</a:t>
            </a:fld>
            <a:endParaRPr lang="fi-FI" dirty="0"/>
          </a:p>
        </p:txBody>
      </p:sp>
      <p:sp>
        <p:nvSpPr>
          <p:cNvPr id="6" name="Alatunnisteen paikkamerkki 5">
            <a:extLst>
              <a:ext uri="{FF2B5EF4-FFF2-40B4-BE49-F238E27FC236}">
                <a16:creationId xmlns:a16="http://schemas.microsoft.com/office/drawing/2014/main" id="{0BD160F5-E268-24D7-071D-CFCC7C2481FA}"/>
              </a:ext>
            </a:extLst>
          </p:cNvPr>
          <p:cNvSpPr>
            <a:spLocks noGrp="1"/>
          </p:cNvSpPr>
          <p:nvPr>
            <p:ph type="ftr" sz="quarter" idx="11"/>
          </p:nvPr>
        </p:nvSpPr>
        <p:spPr/>
        <p:txBody>
          <a:bodyPr/>
          <a:lstStyle>
            <a:lvl1pPr rtl="0">
              <a:defRPr/>
            </a:lvl1pPr>
          </a:lstStyle>
          <a:p>
            <a:endParaRPr lang="fi-FI" dirty="0"/>
          </a:p>
        </p:txBody>
      </p:sp>
      <p:sp>
        <p:nvSpPr>
          <p:cNvPr id="7" name="Dian numeron paikkamerkki 6">
            <a:extLst>
              <a:ext uri="{FF2B5EF4-FFF2-40B4-BE49-F238E27FC236}">
                <a16:creationId xmlns:a16="http://schemas.microsoft.com/office/drawing/2014/main" id="{889169D7-E651-F85D-A3B5-5285360FA074}"/>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2868490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83AA0A6-17ED-77FD-9B47-2B8E0756511A}"/>
              </a:ext>
            </a:extLst>
          </p:cNvPr>
          <p:cNvGraphicFramePr>
            <a:graphicFrameLocks noChangeAspect="1"/>
          </p:cNvGraphicFramePr>
          <p:nvPr userDrawn="1">
            <p:custDataLst>
              <p:tags r:id="rId1"/>
            </p:custDataLst>
            <p:extLst>
              <p:ext uri="{D42A27DB-BD31-4B8C-83A1-F6EECF244321}">
                <p14:modId xmlns:p14="http://schemas.microsoft.com/office/powerpoint/2010/main" val="3985765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183AA0A6-17ED-77FD-9B47-2B8E075651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9A980C5-BC16-2EBD-F909-66A5008494B7}"/>
              </a:ext>
            </a:extLst>
          </p:cNvPr>
          <p:cNvSpPr>
            <a:spLocks noGrp="1"/>
          </p:cNvSpPr>
          <p:nvPr>
            <p:ph type="title"/>
          </p:nvPr>
        </p:nvSpPr>
        <p:spPr/>
        <p:txBody>
          <a:bodyPr vert="horz"/>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ystysuoran tekstin paikkamerkki 2">
            <a:extLst>
              <a:ext uri="{FF2B5EF4-FFF2-40B4-BE49-F238E27FC236}">
                <a16:creationId xmlns:a16="http://schemas.microsoft.com/office/drawing/2014/main" id="{B6F0CD98-789A-DFA0-6935-68D1EBED9847}"/>
              </a:ext>
            </a:extLst>
          </p:cNvPr>
          <p:cNvSpPr>
            <a:spLocks noGrp="1"/>
          </p:cNvSpPr>
          <p:nvPr>
            <p:ph type="body" orient="vert" idx="1"/>
          </p:nvPr>
        </p:nvSpPr>
        <p:spPr/>
        <p:txBody>
          <a:bodyPr vert="eaVert"/>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04C72E0-ED9D-F158-FAE8-4BF19DC3F853}"/>
              </a:ext>
            </a:extLst>
          </p:cNvPr>
          <p:cNvSpPr>
            <a:spLocks noGrp="1"/>
          </p:cNvSpPr>
          <p:nvPr>
            <p:ph type="dt" sz="half" idx="10"/>
          </p:nvPr>
        </p:nvSpPr>
        <p:spPr/>
        <p:txBody>
          <a:bodyPr/>
          <a:lstStyle>
            <a:lvl1pPr rtl="0">
              <a:defRPr/>
            </a:lvl1pPr>
          </a:lstStyle>
          <a:p>
            <a:fld id="{04D2B43B-D51B-40A9-8805-927622F36108}" type="datetimeFigureOut">
              <a:rPr lang="fi-FI" smtClean="0"/>
              <a:pPr/>
              <a:t>14.6.2024</a:t>
            </a:fld>
            <a:endParaRPr lang="fi-FI" dirty="0"/>
          </a:p>
        </p:txBody>
      </p:sp>
      <p:sp>
        <p:nvSpPr>
          <p:cNvPr id="5" name="Alatunnisteen paikkamerkki 4">
            <a:extLst>
              <a:ext uri="{FF2B5EF4-FFF2-40B4-BE49-F238E27FC236}">
                <a16:creationId xmlns:a16="http://schemas.microsoft.com/office/drawing/2014/main" id="{DEEA8C4F-68E2-4229-1E3D-41BF85462B38}"/>
              </a:ext>
            </a:extLst>
          </p:cNvPr>
          <p:cNvSpPr>
            <a:spLocks noGrp="1"/>
          </p:cNvSpPr>
          <p:nvPr>
            <p:ph type="ftr" sz="quarter" idx="11"/>
          </p:nvPr>
        </p:nvSpPr>
        <p:spPr/>
        <p:txBody>
          <a:bodyPr/>
          <a:lstStyle>
            <a:lvl1pPr rtl="0">
              <a:defRPr/>
            </a:lvl1pPr>
          </a:lstStyle>
          <a:p>
            <a:endParaRPr lang="fi-FI" dirty="0"/>
          </a:p>
        </p:txBody>
      </p:sp>
      <p:sp>
        <p:nvSpPr>
          <p:cNvPr id="6" name="Dian numeron paikkamerkki 5">
            <a:extLst>
              <a:ext uri="{FF2B5EF4-FFF2-40B4-BE49-F238E27FC236}">
                <a16:creationId xmlns:a16="http://schemas.microsoft.com/office/drawing/2014/main" id="{5439D74E-C56B-A26A-8969-3AC1D3469B0D}"/>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342269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59ED88B-5A2F-0D02-6873-1966B141838D}"/>
              </a:ext>
            </a:extLst>
          </p:cNvPr>
          <p:cNvGraphicFramePr>
            <a:graphicFrameLocks noChangeAspect="1"/>
          </p:cNvGraphicFramePr>
          <p:nvPr userDrawn="1">
            <p:custDataLst>
              <p:tags r:id="rId1"/>
            </p:custDataLst>
            <p:extLst>
              <p:ext uri="{D42A27DB-BD31-4B8C-83A1-F6EECF244321}">
                <p14:modId xmlns:p14="http://schemas.microsoft.com/office/powerpoint/2010/main" val="1208121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D59ED88B-5A2F-0D02-6873-1966B14183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ystysuora otsikko 1">
            <a:extLst>
              <a:ext uri="{FF2B5EF4-FFF2-40B4-BE49-F238E27FC236}">
                <a16:creationId xmlns:a16="http://schemas.microsoft.com/office/drawing/2014/main" id="{4F164AF4-1649-755A-C0DC-A2530E4E01E4}"/>
              </a:ext>
            </a:extLst>
          </p:cNvPr>
          <p:cNvSpPr>
            <a:spLocks noGrp="1"/>
          </p:cNvSpPr>
          <p:nvPr>
            <p:ph type="title" orient="vert"/>
          </p:nvPr>
        </p:nvSpPr>
        <p:spPr>
          <a:xfrm>
            <a:off x="8724900" y="365125"/>
            <a:ext cx="2628900" cy="5811838"/>
          </a:xfrm>
        </p:spPr>
        <p:txBody>
          <a:bodyPr vert="eaVert"/>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ystysuoran tekstin paikkamerkki 2">
            <a:extLst>
              <a:ext uri="{FF2B5EF4-FFF2-40B4-BE49-F238E27FC236}">
                <a16:creationId xmlns:a16="http://schemas.microsoft.com/office/drawing/2014/main" id="{640DC179-7F3D-6AED-392D-270863EF0EEE}"/>
              </a:ext>
            </a:extLst>
          </p:cNvPr>
          <p:cNvSpPr>
            <a:spLocks noGrp="1"/>
          </p:cNvSpPr>
          <p:nvPr>
            <p:ph type="body" orient="vert" idx="1"/>
          </p:nvPr>
        </p:nvSpPr>
        <p:spPr>
          <a:xfrm>
            <a:off x="838200" y="365125"/>
            <a:ext cx="7734300" cy="5811838"/>
          </a:xfrm>
        </p:spPr>
        <p:txBody>
          <a:bodyPr vert="eaVert"/>
          <a:lstStyle>
            <a:lvl1pPr rtl="0">
              <a:defRPr/>
            </a:lvl1pPr>
            <a:lvl2pPr rtl="0">
              <a:defRPr/>
            </a:lvl2pPr>
            <a:lvl3pPr rtl="0">
              <a:defRPr/>
            </a:lvl3pPr>
            <a:lvl4pPr rtl="0">
              <a:defRPr/>
            </a:lvl4pPr>
            <a:lvl5pPr rtl="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71D1FE52-1DEE-9AFE-7E8B-AF44404994AF}"/>
              </a:ext>
            </a:extLst>
          </p:cNvPr>
          <p:cNvSpPr>
            <a:spLocks noGrp="1"/>
          </p:cNvSpPr>
          <p:nvPr>
            <p:ph type="dt" sz="half" idx="10"/>
          </p:nvPr>
        </p:nvSpPr>
        <p:spPr/>
        <p:txBody>
          <a:bodyPr/>
          <a:lstStyle>
            <a:lvl1pPr rtl="0">
              <a:defRPr/>
            </a:lvl1pPr>
          </a:lstStyle>
          <a:p>
            <a:fld id="{04D2B43B-D51B-40A9-8805-927622F36108}" type="datetimeFigureOut">
              <a:rPr lang="fi-FI" smtClean="0"/>
              <a:pPr/>
              <a:t>14.6.2024</a:t>
            </a:fld>
            <a:endParaRPr lang="fi-FI" dirty="0"/>
          </a:p>
        </p:txBody>
      </p:sp>
      <p:sp>
        <p:nvSpPr>
          <p:cNvPr id="5" name="Alatunnisteen paikkamerkki 4">
            <a:extLst>
              <a:ext uri="{FF2B5EF4-FFF2-40B4-BE49-F238E27FC236}">
                <a16:creationId xmlns:a16="http://schemas.microsoft.com/office/drawing/2014/main" id="{D4D723AA-77E2-58A8-5378-98C06D6AD8AC}"/>
              </a:ext>
            </a:extLst>
          </p:cNvPr>
          <p:cNvSpPr>
            <a:spLocks noGrp="1"/>
          </p:cNvSpPr>
          <p:nvPr>
            <p:ph type="ftr" sz="quarter" idx="11"/>
          </p:nvPr>
        </p:nvSpPr>
        <p:spPr/>
        <p:txBody>
          <a:bodyPr/>
          <a:lstStyle>
            <a:lvl1pPr rtl="0">
              <a:defRPr/>
            </a:lvl1pPr>
          </a:lstStyle>
          <a:p>
            <a:endParaRPr lang="fi-FI" dirty="0"/>
          </a:p>
        </p:txBody>
      </p:sp>
      <p:sp>
        <p:nvSpPr>
          <p:cNvPr id="6" name="Dian numeron paikkamerkki 5">
            <a:extLst>
              <a:ext uri="{FF2B5EF4-FFF2-40B4-BE49-F238E27FC236}">
                <a16:creationId xmlns:a16="http://schemas.microsoft.com/office/drawing/2014/main" id="{1F4B12E0-F97A-5976-4B1F-E2324F6032F7}"/>
              </a:ext>
            </a:extLst>
          </p:cNvPr>
          <p:cNvSpPr>
            <a:spLocks noGrp="1"/>
          </p:cNvSpPr>
          <p:nvPr>
            <p:ph type="sldNum" sz="quarter" idx="12"/>
          </p:nvPr>
        </p:nvSpPr>
        <p:spPr/>
        <p:txBody>
          <a:bodyPr/>
          <a:lstStyle>
            <a:lvl1pPr rtl="0">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1137679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ns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41549A5-2854-C4CC-7756-ED3661F7B140}"/>
              </a:ext>
            </a:extLst>
          </p:cNvPr>
          <p:cNvGraphicFramePr>
            <a:graphicFrameLocks noChangeAspect="1"/>
          </p:cNvGraphicFramePr>
          <p:nvPr userDrawn="1">
            <p:custDataLst>
              <p:tags r:id="rId1"/>
            </p:custDataLst>
            <p:extLst>
              <p:ext uri="{D42A27DB-BD31-4B8C-83A1-F6EECF244321}">
                <p14:modId xmlns:p14="http://schemas.microsoft.com/office/powerpoint/2010/main" val="3004568968"/>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41549A5-2854-C4CC-7756-ED3661F7B140}"/>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pic>
        <p:nvPicPr>
          <p:cNvPr id="7" name="Kuva 6">
            <a:extLst>
              <a:ext uri="{FF2B5EF4-FFF2-40B4-BE49-F238E27FC236}">
                <a16:creationId xmlns:a16="http://schemas.microsoft.com/office/drawing/2014/main" id="{6777757E-5505-1E50-6997-E468C8578DEC}"/>
              </a:ext>
            </a:extLst>
          </p:cNvPr>
          <p:cNvPicPr>
            <a:picLocks noChangeAspect="1"/>
          </p:cNvPicPr>
          <p:nvPr userDrawn="1"/>
        </p:nvPicPr>
        <p:blipFill>
          <a:blip r:embed="rId6"/>
          <a:srcRect/>
          <a:stretch/>
        </p:blipFill>
        <p:spPr>
          <a:xfrm>
            <a:off x="3979081" y="1999580"/>
            <a:ext cx="4233843" cy="2858845"/>
          </a:xfrm>
          <a:prstGeom prst="rect">
            <a:avLst/>
          </a:prstGeom>
        </p:spPr>
      </p:pic>
      <p:sp>
        <p:nvSpPr>
          <p:cNvPr id="2" name="Otsikko 1">
            <a:extLst>
              <a:ext uri="{FF2B5EF4-FFF2-40B4-BE49-F238E27FC236}">
                <a16:creationId xmlns:a16="http://schemas.microsoft.com/office/drawing/2014/main" id="{C8E093A5-37DE-A740-BEF2-6F843539A58E}"/>
              </a:ext>
            </a:extLst>
          </p:cNvPr>
          <p:cNvSpPr>
            <a:spLocks noGrp="1"/>
          </p:cNvSpPr>
          <p:nvPr>
            <p:ph type="title"/>
          </p:nvPr>
        </p:nvSpPr>
        <p:spPr>
          <a:xfrm>
            <a:off x="0" y="5617035"/>
            <a:ext cx="12192000" cy="653143"/>
          </a:xfrm>
        </p:spPr>
        <p:txBody>
          <a:bodyPr vert="horz" anchor="t">
            <a:normAutofit/>
          </a:bodyPr>
          <a:lstStyle>
            <a:lvl1pPr algn="ctr" rtl="0">
              <a:defRPr sz="16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531106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EBDDA55-2E74-5F0D-DBBC-312D6477D012}"/>
              </a:ext>
            </a:extLst>
          </p:cNvPr>
          <p:cNvGraphicFramePr>
            <a:graphicFrameLocks noChangeAspect="1"/>
          </p:cNvGraphicFramePr>
          <p:nvPr userDrawn="1">
            <p:custDataLst>
              <p:tags r:id="rId1"/>
            </p:custDataLst>
            <p:extLst>
              <p:ext uri="{D42A27DB-BD31-4B8C-83A1-F6EECF244321}">
                <p14:modId xmlns:p14="http://schemas.microsoft.com/office/powerpoint/2010/main" val="519152945"/>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EEBDDA55-2E74-5F0D-DBBC-312D6477D012}"/>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A6BBC7A-A3EC-A24E-FE2A-8823EC15C141}"/>
              </a:ext>
            </a:extLst>
          </p:cNvPr>
          <p:cNvSpPr>
            <a:spLocks noGrp="1"/>
          </p:cNvSpPr>
          <p:nvPr>
            <p:ph type="ctrTitle"/>
          </p:nvPr>
        </p:nvSpPr>
        <p:spPr>
          <a:xfrm>
            <a:off x="838200" y="1234847"/>
            <a:ext cx="10515600" cy="2387600"/>
          </a:xfrm>
        </p:spPr>
        <p:txBody>
          <a:bodyPr vert="horz" anchor="b">
            <a:noAutofit/>
          </a:bodyPr>
          <a:lstStyle>
            <a:lvl1pPr algn="l" rtl="0">
              <a:defRPr sz="7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8EC84191-B64F-D254-9CA4-556654B10339}"/>
              </a:ext>
            </a:extLst>
          </p:cNvPr>
          <p:cNvSpPr>
            <a:spLocks noGrp="1"/>
          </p:cNvSpPr>
          <p:nvPr>
            <p:ph type="subTitle" idx="1"/>
          </p:nvPr>
        </p:nvSpPr>
        <p:spPr>
          <a:xfrm>
            <a:off x="838200" y="4429353"/>
            <a:ext cx="9144000" cy="1655763"/>
          </a:xfrm>
        </p:spPr>
        <p:txBody>
          <a:bodyPr/>
          <a:lstStyle>
            <a:lvl1pPr marL="0" indent="0" algn="l" rtl="0">
              <a:buNone/>
              <a:defRPr sz="2400" b="1"/>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45CA18CF-59CD-C41F-27D4-1372AB18E3D5}"/>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0E787155-4AE0-C5D3-8624-BA1CD7B66AA3}"/>
              </a:ext>
            </a:extLst>
          </p:cNvPr>
          <p:cNvSpPr>
            <a:spLocks noGrp="1"/>
          </p:cNvSpPr>
          <p:nvPr>
            <p:ph type="sldNum" sz="quarter" idx="12"/>
          </p:nvPr>
        </p:nvSpPr>
        <p:spPr/>
        <p:txBody>
          <a:bodyPr/>
          <a:lstStyle>
            <a:lvl1pPr rtl="0">
              <a:defRPr/>
            </a:lvl1pPr>
          </a:lstStyle>
          <a:p>
            <a:fld id="{CF4BB44F-7B72-EC4D-BE8A-419BCE6CF7A5}" type="slidenum">
              <a:rPr lang="fi-FI" smtClean="0"/>
              <a:pPr/>
              <a:t>‹#›</a:t>
            </a:fld>
            <a:endParaRPr lang="fi-FI" dirty="0"/>
          </a:p>
        </p:txBody>
      </p:sp>
      <p:pic>
        <p:nvPicPr>
          <p:cNvPr id="10" name="Kuva 9">
            <a:extLst>
              <a:ext uri="{FF2B5EF4-FFF2-40B4-BE49-F238E27FC236}">
                <a16:creationId xmlns:a16="http://schemas.microsoft.com/office/drawing/2014/main" id="{5D2015E6-056E-C3CC-F4DD-3292C8A1D25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8978347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EA4B8F-FC69-9A30-B96B-8112CFC44C32}"/>
              </a:ext>
            </a:extLst>
          </p:cNvPr>
          <p:cNvGraphicFramePr>
            <a:graphicFrameLocks noChangeAspect="1"/>
          </p:cNvGraphicFramePr>
          <p:nvPr userDrawn="1">
            <p:custDataLst>
              <p:tags r:id="rId1"/>
            </p:custDataLst>
            <p:extLst>
              <p:ext uri="{D42A27DB-BD31-4B8C-83A1-F6EECF244321}">
                <p14:modId xmlns:p14="http://schemas.microsoft.com/office/powerpoint/2010/main" val="220565349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58EA4B8F-FC69-9A30-B96B-8112CFC44C32}"/>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1AECBDAE-1288-D085-31EA-BED9CDD5F296}"/>
              </a:ext>
            </a:extLst>
          </p:cNvPr>
          <p:cNvSpPr>
            <a:spLocks noGrp="1"/>
          </p:cNvSpPr>
          <p:nvPr>
            <p:ph type="title"/>
          </p:nvPr>
        </p:nvSpPr>
        <p:spPr>
          <a:xfrm>
            <a:off x="831851" y="1973943"/>
            <a:ext cx="9923236" cy="2080532"/>
          </a:xfrm>
        </p:spPr>
        <p:txBody>
          <a:bodyPr vert="horz" anchor="b">
            <a:normAutofit/>
          </a:bodyPr>
          <a:lstStyle>
            <a:lvl1pPr rtl="0">
              <a:defRPr sz="7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E0D286-6933-F4F2-8F3F-27A1153ADA15}"/>
              </a:ext>
            </a:extLst>
          </p:cNvPr>
          <p:cNvSpPr>
            <a:spLocks noGrp="1"/>
          </p:cNvSpPr>
          <p:nvPr>
            <p:ph type="body" idx="1"/>
          </p:nvPr>
        </p:nvSpPr>
        <p:spPr>
          <a:xfrm>
            <a:off x="831851" y="4589470"/>
            <a:ext cx="10515600" cy="1201737"/>
          </a:xfrm>
        </p:spPr>
        <p:txBody>
          <a:bodyPr/>
          <a:lstStyle>
            <a:lvl1pPr marL="0" indent="0" rtl="0">
              <a:buNone/>
              <a:defRPr sz="2400" b="1">
                <a:solidFill>
                  <a:schemeClr val="tx1"/>
                </a:solidFill>
              </a:defRPr>
            </a:lvl1pPr>
            <a:lvl2pPr marL="457143" indent="0">
              <a:buNone/>
              <a:defRPr sz="2000">
                <a:solidFill>
                  <a:schemeClr val="tx1">
                    <a:tint val="75000"/>
                  </a:schemeClr>
                </a:solidFill>
              </a:defRPr>
            </a:lvl2pPr>
            <a:lvl3pPr marL="914286" indent="0">
              <a:buNone/>
              <a:defRPr sz="18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3">
            <a:extLst>
              <a:ext uri="{FF2B5EF4-FFF2-40B4-BE49-F238E27FC236}">
                <a16:creationId xmlns:a16="http://schemas.microsoft.com/office/drawing/2014/main" id="{95E4B719-D3AF-4730-40A0-0AC35D675151}"/>
              </a:ext>
            </a:extLst>
          </p:cNvPr>
          <p:cNvSpPr>
            <a:spLocks noGrp="1"/>
          </p:cNvSpPr>
          <p:nvPr>
            <p:ph type="dt" sz="half" idx="10"/>
          </p:nvPr>
        </p:nvSpPr>
        <p:spPr>
          <a:xfrm>
            <a:off x="4724400" y="6356352"/>
            <a:ext cx="2743200" cy="365125"/>
          </a:xfrm>
        </p:spPr>
        <p:txBody>
          <a:bodyPr/>
          <a:lstStyle>
            <a:lvl1pPr algn="ctr" rtl="0">
              <a:defRPr>
                <a:solidFill>
                  <a:schemeClr val="tx1"/>
                </a:solidFill>
              </a:defRPr>
            </a:lvl1pPr>
          </a:lstStyle>
          <a:p>
            <a:fld id="{E82995AC-F008-1E4B-9263-D2B18A52AAEA}" type="datetimeFigureOut">
              <a:rPr lang="fi-FI" smtClean="0"/>
              <a:pPr/>
              <a:t>14.6.2024</a:t>
            </a:fld>
            <a:endParaRPr lang="fi-FI" dirty="0"/>
          </a:p>
        </p:txBody>
      </p:sp>
      <p:sp>
        <p:nvSpPr>
          <p:cNvPr id="8" name="Dian numeron paikkamerkki 5">
            <a:extLst>
              <a:ext uri="{FF2B5EF4-FFF2-40B4-BE49-F238E27FC236}">
                <a16:creationId xmlns:a16="http://schemas.microsoft.com/office/drawing/2014/main" id="{E17B9B39-FF83-B0CE-8032-5A1F6E0FD7E7}"/>
              </a:ext>
            </a:extLst>
          </p:cNvPr>
          <p:cNvSpPr>
            <a:spLocks noGrp="1"/>
          </p:cNvSpPr>
          <p:nvPr>
            <p:ph type="sldNum" sz="quarter" idx="12"/>
          </p:nvPr>
        </p:nvSpPr>
        <p:spPr>
          <a:xfrm>
            <a:off x="8610600" y="6356352"/>
            <a:ext cx="2743200" cy="365125"/>
          </a:xfrm>
        </p:spPr>
        <p:txBody>
          <a:bodyPr/>
          <a:lstStyle>
            <a:lvl1pPr rtl="0">
              <a:defRPr>
                <a:solidFill>
                  <a:schemeClr val="tx1"/>
                </a:solidFill>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80FD494A-292C-5386-DF9F-CA0C7809AF5F}"/>
              </a:ext>
            </a:extLst>
          </p:cNvPr>
          <p:cNvPicPr>
            <a:picLocks noChangeAspect="1"/>
          </p:cNvPicPr>
          <p:nvPr userDrawn="1"/>
        </p:nvPicPr>
        <p:blipFill>
          <a:blip r:embed="rId6"/>
          <a:srcRect/>
          <a:stretch/>
        </p:blipFill>
        <p:spPr>
          <a:xfrm>
            <a:off x="156873" y="6159044"/>
            <a:ext cx="1583792" cy="573261"/>
          </a:xfrm>
          <a:prstGeom prst="rect">
            <a:avLst/>
          </a:prstGeom>
        </p:spPr>
      </p:pic>
    </p:spTree>
    <p:extLst>
      <p:ext uri="{BB962C8B-B14F-4D97-AF65-F5344CB8AC3E}">
        <p14:creationId xmlns:p14="http://schemas.microsoft.com/office/powerpoint/2010/main" val="363890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D94470A-FDA7-0EC1-FF7E-AA4227294BD5}"/>
              </a:ext>
            </a:extLst>
          </p:cNvPr>
          <p:cNvGraphicFramePr>
            <a:graphicFrameLocks noChangeAspect="1"/>
          </p:cNvGraphicFramePr>
          <p:nvPr userDrawn="1">
            <p:custDataLst>
              <p:tags r:id="rId1"/>
            </p:custDataLst>
            <p:extLst>
              <p:ext uri="{D42A27DB-BD31-4B8C-83A1-F6EECF244321}">
                <p14:modId xmlns:p14="http://schemas.microsoft.com/office/powerpoint/2010/main" val="120005236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2D94470A-FDA7-0EC1-FF7E-AA4227294BD5}"/>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88E3FDB-5A91-9FE7-E1CF-8661BB54E137}"/>
              </a:ext>
            </a:extLst>
          </p:cNvPr>
          <p:cNvSpPr>
            <a:spLocks noGrp="1"/>
          </p:cNvSpPr>
          <p:nvPr>
            <p:ph type="title"/>
          </p:nvPr>
        </p:nvSpPr>
        <p:spPr>
          <a:xfrm>
            <a:off x="838200" y="561069"/>
            <a:ext cx="66294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DF83CDA-9B65-CBB3-DC54-DDAD189B8255}"/>
              </a:ext>
            </a:extLst>
          </p:cNvPr>
          <p:cNvSpPr>
            <a:spLocks noGrp="1"/>
          </p:cNvSpPr>
          <p:nvPr>
            <p:ph idx="1"/>
          </p:nvPr>
        </p:nvSpPr>
        <p:spPr>
          <a:xfrm>
            <a:off x="838200" y="2021574"/>
            <a:ext cx="6629400" cy="3938361"/>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3">
            <a:extLst>
              <a:ext uri="{FF2B5EF4-FFF2-40B4-BE49-F238E27FC236}">
                <a16:creationId xmlns:a16="http://schemas.microsoft.com/office/drawing/2014/main" id="{9FCD1834-E29F-04F3-2A61-ED7D727E7391}"/>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8" name="Dian numeron paikkamerkki 5">
            <a:extLst>
              <a:ext uri="{FF2B5EF4-FFF2-40B4-BE49-F238E27FC236}">
                <a16:creationId xmlns:a16="http://schemas.microsoft.com/office/drawing/2014/main" id="{24A9A965-CB67-49B2-C46F-482126CDBD53}"/>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56D387F9-3A79-2453-9068-0CCA1A743FC6}"/>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003981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EA4B8F-FC69-9A30-B96B-8112CFC44C32}"/>
              </a:ext>
            </a:extLst>
          </p:cNvPr>
          <p:cNvGraphicFramePr>
            <a:graphicFrameLocks noChangeAspect="1"/>
          </p:cNvGraphicFramePr>
          <p:nvPr userDrawn="1">
            <p:custDataLst>
              <p:tags r:id="rId1"/>
            </p:custDataLst>
            <p:extLst>
              <p:ext uri="{D42A27DB-BD31-4B8C-83A1-F6EECF244321}">
                <p14:modId xmlns:p14="http://schemas.microsoft.com/office/powerpoint/2010/main" val="348022464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58EA4B8F-FC69-9A30-B96B-8112CFC44C32}"/>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1AECBDAE-1288-D085-31EA-BED9CDD5F296}"/>
              </a:ext>
            </a:extLst>
          </p:cNvPr>
          <p:cNvSpPr>
            <a:spLocks noGrp="1"/>
          </p:cNvSpPr>
          <p:nvPr>
            <p:ph type="title"/>
          </p:nvPr>
        </p:nvSpPr>
        <p:spPr>
          <a:xfrm>
            <a:off x="831851" y="1973943"/>
            <a:ext cx="9923236" cy="2080532"/>
          </a:xfrm>
        </p:spPr>
        <p:txBody>
          <a:bodyPr vert="horz" anchor="b">
            <a:normAutofit/>
          </a:bodyPr>
          <a:lstStyle>
            <a:lvl1pPr rtl="0">
              <a:defRPr sz="7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E0D286-6933-F4F2-8F3F-27A1153ADA15}"/>
              </a:ext>
            </a:extLst>
          </p:cNvPr>
          <p:cNvSpPr>
            <a:spLocks noGrp="1"/>
          </p:cNvSpPr>
          <p:nvPr>
            <p:ph type="body" idx="1"/>
          </p:nvPr>
        </p:nvSpPr>
        <p:spPr>
          <a:xfrm>
            <a:off x="831851" y="4589470"/>
            <a:ext cx="10515600" cy="1201737"/>
          </a:xfrm>
        </p:spPr>
        <p:txBody>
          <a:bodyPr/>
          <a:lstStyle>
            <a:lvl1pPr marL="0" indent="0" rtl="0">
              <a:buNone/>
              <a:defRPr sz="2400" b="1">
                <a:solidFill>
                  <a:schemeClr val="tx1"/>
                </a:solidFill>
              </a:defRPr>
            </a:lvl1pPr>
            <a:lvl2pPr marL="457143" indent="0">
              <a:buNone/>
              <a:defRPr sz="2000">
                <a:solidFill>
                  <a:schemeClr val="tx1">
                    <a:tint val="75000"/>
                  </a:schemeClr>
                </a:solidFill>
              </a:defRPr>
            </a:lvl2pPr>
            <a:lvl3pPr marL="914286" indent="0">
              <a:buNone/>
              <a:defRPr sz="18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3">
            <a:extLst>
              <a:ext uri="{FF2B5EF4-FFF2-40B4-BE49-F238E27FC236}">
                <a16:creationId xmlns:a16="http://schemas.microsoft.com/office/drawing/2014/main" id="{95E4B719-D3AF-4730-40A0-0AC35D675151}"/>
              </a:ext>
            </a:extLst>
          </p:cNvPr>
          <p:cNvSpPr>
            <a:spLocks noGrp="1"/>
          </p:cNvSpPr>
          <p:nvPr>
            <p:ph type="dt" sz="half" idx="10"/>
          </p:nvPr>
        </p:nvSpPr>
        <p:spPr>
          <a:xfrm>
            <a:off x="4724400" y="6356352"/>
            <a:ext cx="2743200" cy="365125"/>
          </a:xfrm>
        </p:spPr>
        <p:txBody>
          <a:bodyPr/>
          <a:lstStyle>
            <a:lvl1pPr algn="ctr" rtl="0">
              <a:defRPr>
                <a:solidFill>
                  <a:schemeClr val="tx1"/>
                </a:solidFill>
              </a:defRPr>
            </a:lvl1pPr>
          </a:lstStyle>
          <a:p>
            <a:fld id="{E82995AC-F008-1E4B-9263-D2B18A52AAEA}" type="datetimeFigureOut">
              <a:rPr lang="fi-FI" smtClean="0"/>
              <a:pPr/>
              <a:t>14.6.2024</a:t>
            </a:fld>
            <a:endParaRPr lang="fi-FI" dirty="0"/>
          </a:p>
        </p:txBody>
      </p:sp>
      <p:sp>
        <p:nvSpPr>
          <p:cNvPr id="8" name="Dian numeron paikkamerkki 5">
            <a:extLst>
              <a:ext uri="{FF2B5EF4-FFF2-40B4-BE49-F238E27FC236}">
                <a16:creationId xmlns:a16="http://schemas.microsoft.com/office/drawing/2014/main" id="{E17B9B39-FF83-B0CE-8032-5A1F6E0FD7E7}"/>
              </a:ext>
            </a:extLst>
          </p:cNvPr>
          <p:cNvSpPr>
            <a:spLocks noGrp="1"/>
          </p:cNvSpPr>
          <p:nvPr>
            <p:ph type="sldNum" sz="quarter" idx="12"/>
          </p:nvPr>
        </p:nvSpPr>
        <p:spPr>
          <a:xfrm>
            <a:off x="8610600" y="6356352"/>
            <a:ext cx="2743200" cy="365125"/>
          </a:xfrm>
        </p:spPr>
        <p:txBody>
          <a:bodyPr/>
          <a:lstStyle>
            <a:lvl1pPr rtl="0">
              <a:defRPr>
                <a:solidFill>
                  <a:schemeClr val="tx1"/>
                </a:solidFill>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80FD494A-292C-5386-DF9F-CA0C7809AF5F}"/>
              </a:ext>
            </a:extLst>
          </p:cNvPr>
          <p:cNvPicPr>
            <a:picLocks noChangeAspect="1"/>
          </p:cNvPicPr>
          <p:nvPr userDrawn="1"/>
        </p:nvPicPr>
        <p:blipFill>
          <a:blip r:embed="rId6"/>
          <a:srcRect/>
          <a:stretch/>
        </p:blipFill>
        <p:spPr>
          <a:xfrm>
            <a:off x="156873" y="6159044"/>
            <a:ext cx="1583792" cy="573261"/>
          </a:xfrm>
          <a:prstGeom prst="rect">
            <a:avLst/>
          </a:prstGeom>
        </p:spPr>
      </p:pic>
    </p:spTree>
    <p:extLst>
      <p:ext uri="{BB962C8B-B14F-4D97-AF65-F5344CB8AC3E}">
        <p14:creationId xmlns:p14="http://schemas.microsoft.com/office/powerpoint/2010/main" val="160755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Kaksi sisältökohdetta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855275-9A02-523B-F921-FFEA9C72F3D9}"/>
              </a:ext>
            </a:extLst>
          </p:cNvPr>
          <p:cNvGraphicFramePr>
            <a:graphicFrameLocks noChangeAspect="1"/>
          </p:cNvGraphicFramePr>
          <p:nvPr userDrawn="1">
            <p:custDataLst>
              <p:tags r:id="rId1"/>
            </p:custDataLst>
            <p:extLst>
              <p:ext uri="{D42A27DB-BD31-4B8C-83A1-F6EECF244321}">
                <p14:modId xmlns:p14="http://schemas.microsoft.com/office/powerpoint/2010/main" val="37648338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DC855275-9A02-523B-F921-FFEA9C72F3D9}"/>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90CF0A95-B2F9-E246-E0B1-5B6C7320BBBE}"/>
              </a:ext>
            </a:extLst>
          </p:cNvPr>
          <p:cNvSpPr>
            <a:spLocks noGrp="1"/>
          </p:cNvSpPr>
          <p:nvPr>
            <p:ph type="title"/>
          </p:nvPr>
        </p:nvSpPr>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CF45936-2F7D-4260-EEC0-5DDB3A343404}"/>
              </a:ext>
            </a:extLst>
          </p:cNvPr>
          <p:cNvSpPr>
            <a:spLocks noGrp="1"/>
          </p:cNvSpPr>
          <p:nvPr>
            <p:ph sz="half" idx="1"/>
          </p:nvPr>
        </p:nvSpPr>
        <p:spPr>
          <a:xfrm>
            <a:off x="838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BFE79118-46DF-C04A-893A-035FADEEEFCF}"/>
              </a:ext>
            </a:extLst>
          </p:cNvPr>
          <p:cNvSpPr>
            <a:spLocks noGrp="1"/>
          </p:cNvSpPr>
          <p:nvPr>
            <p:ph sz="half" idx="2"/>
          </p:nvPr>
        </p:nvSpPr>
        <p:spPr>
          <a:xfrm>
            <a:off x="6172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a:extLst>
              <a:ext uri="{FF2B5EF4-FFF2-40B4-BE49-F238E27FC236}">
                <a16:creationId xmlns:a16="http://schemas.microsoft.com/office/drawing/2014/main" id="{2FAB98D5-5B02-600B-193E-F48322BF6746}"/>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9" name="Dian numeron paikkamerkki 5">
            <a:extLst>
              <a:ext uri="{FF2B5EF4-FFF2-40B4-BE49-F238E27FC236}">
                <a16:creationId xmlns:a16="http://schemas.microsoft.com/office/drawing/2014/main" id="{07561F51-59D3-6548-A656-8CD90B1A256A}"/>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DD8DBD2E-0591-8FAB-ECDB-DC209F256676}"/>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535511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tailu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68C4B6-B981-B78C-25A6-C0603639A95C}"/>
              </a:ext>
            </a:extLst>
          </p:cNvPr>
          <p:cNvGraphicFramePr>
            <a:graphicFrameLocks noChangeAspect="1"/>
          </p:cNvGraphicFramePr>
          <p:nvPr userDrawn="1">
            <p:custDataLst>
              <p:tags r:id="rId1"/>
            </p:custDataLst>
            <p:extLst>
              <p:ext uri="{D42A27DB-BD31-4B8C-83A1-F6EECF244321}">
                <p14:modId xmlns:p14="http://schemas.microsoft.com/office/powerpoint/2010/main" val="322406468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368C4B6-B981-B78C-25A6-C0603639A95C}"/>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E5F97F22-0AE3-F8C0-18C3-718CDA6B4A6A}"/>
              </a:ext>
            </a:extLst>
          </p:cNvPr>
          <p:cNvSpPr>
            <a:spLocks noGrp="1"/>
          </p:cNvSpPr>
          <p:nvPr>
            <p:ph type="title"/>
          </p:nvPr>
        </p:nvSpPr>
        <p:spPr>
          <a:xfrm>
            <a:off x="839788" y="365125"/>
            <a:ext cx="105156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2790702-2AFC-FD99-3CF5-BCD4DBF1C87F}"/>
              </a:ext>
            </a:extLst>
          </p:cNvPr>
          <p:cNvSpPr>
            <a:spLocks noGrp="1"/>
          </p:cNvSpPr>
          <p:nvPr>
            <p:ph type="body" idx="1"/>
          </p:nvPr>
        </p:nvSpPr>
        <p:spPr>
          <a:xfrm>
            <a:off x="839789" y="1681163"/>
            <a:ext cx="5157787" cy="823912"/>
          </a:xfrm>
        </p:spPr>
        <p:txBody>
          <a:bodyPr anchor="b">
            <a:normAutofit/>
          </a:bodyPr>
          <a:lstStyle>
            <a:lvl1pPr marL="0" indent="0" rtl="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B822A76D-6CCA-51E5-87E9-C8132C4D1324}"/>
              </a:ext>
            </a:extLst>
          </p:cNvPr>
          <p:cNvSpPr>
            <a:spLocks noGrp="1"/>
          </p:cNvSpPr>
          <p:nvPr>
            <p:ph sz="half" idx="2"/>
          </p:nvPr>
        </p:nvSpPr>
        <p:spPr>
          <a:xfrm>
            <a:off x="839789" y="2505075"/>
            <a:ext cx="5157787" cy="3684588"/>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92E5C278-5B8C-AB75-EC46-D30E8090CF1C}"/>
              </a:ext>
            </a:extLst>
          </p:cNvPr>
          <p:cNvSpPr>
            <a:spLocks noGrp="1"/>
          </p:cNvSpPr>
          <p:nvPr>
            <p:ph type="body" sz="quarter" idx="3"/>
          </p:nvPr>
        </p:nvSpPr>
        <p:spPr>
          <a:xfrm>
            <a:off x="6172203" y="1681163"/>
            <a:ext cx="5183188" cy="823912"/>
          </a:xfrm>
        </p:spPr>
        <p:txBody>
          <a:bodyPr anchor="b">
            <a:normAutofit/>
          </a:bodyPr>
          <a:lstStyle>
            <a:lvl1pPr marL="0" indent="0" rtl="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402D66A3-9DC1-696F-6D5B-E86CD429D561}"/>
              </a:ext>
            </a:extLst>
          </p:cNvPr>
          <p:cNvSpPr>
            <a:spLocks noGrp="1"/>
          </p:cNvSpPr>
          <p:nvPr>
            <p:ph sz="quarter" idx="4"/>
          </p:nvPr>
        </p:nvSpPr>
        <p:spPr>
          <a:xfrm>
            <a:off x="6172203" y="2505075"/>
            <a:ext cx="5183188" cy="3684588"/>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Päivämäärän paikkamerkki 3">
            <a:extLst>
              <a:ext uri="{FF2B5EF4-FFF2-40B4-BE49-F238E27FC236}">
                <a16:creationId xmlns:a16="http://schemas.microsoft.com/office/drawing/2014/main" id="{C87B6E4F-C729-BA99-179F-009531E4CDEE}"/>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11" name="Dian numeron paikkamerkki 5">
            <a:extLst>
              <a:ext uri="{FF2B5EF4-FFF2-40B4-BE49-F238E27FC236}">
                <a16:creationId xmlns:a16="http://schemas.microsoft.com/office/drawing/2014/main" id="{F84B2C9D-1B47-2DB9-F571-700270417046}"/>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8" name="Kuva 7">
            <a:extLst>
              <a:ext uri="{FF2B5EF4-FFF2-40B4-BE49-F238E27FC236}">
                <a16:creationId xmlns:a16="http://schemas.microsoft.com/office/drawing/2014/main" id="{2991BA62-0BDD-E8E0-1E6C-E6E1ABEC20BC}"/>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414266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523AC8-0B8E-D71A-995B-3F30D66AE80D}"/>
              </a:ext>
            </a:extLst>
          </p:cNvPr>
          <p:cNvGraphicFramePr>
            <a:graphicFrameLocks noChangeAspect="1"/>
          </p:cNvGraphicFramePr>
          <p:nvPr userDrawn="1">
            <p:custDataLst>
              <p:tags r:id="rId1"/>
            </p:custDataLst>
            <p:extLst>
              <p:ext uri="{D42A27DB-BD31-4B8C-83A1-F6EECF244321}">
                <p14:modId xmlns:p14="http://schemas.microsoft.com/office/powerpoint/2010/main" val="3771356615"/>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D1523AC8-0B8E-D71A-995B-3F30D66AE80D}"/>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1D15AAC-2A9E-06C1-7F33-135BC76D0E88}"/>
              </a:ext>
            </a:extLst>
          </p:cNvPr>
          <p:cNvSpPr>
            <a:spLocks noGrp="1"/>
          </p:cNvSpPr>
          <p:nvPr>
            <p:ph type="title"/>
          </p:nvPr>
        </p:nvSpPr>
        <p:spPr>
          <a:xfrm>
            <a:off x="838206" y="365125"/>
            <a:ext cx="6950529" cy="1325563"/>
          </a:xfrm>
        </p:spPr>
        <p:txBody>
          <a:bodyPr vert="horz">
            <a:no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6" name="Päivämäärän paikkamerkki 3">
            <a:extLst>
              <a:ext uri="{FF2B5EF4-FFF2-40B4-BE49-F238E27FC236}">
                <a16:creationId xmlns:a16="http://schemas.microsoft.com/office/drawing/2014/main" id="{8CFE43AC-2331-392E-B364-1EB4F13D2278}"/>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7" name="Dian numeron paikkamerkki 5">
            <a:extLst>
              <a:ext uri="{FF2B5EF4-FFF2-40B4-BE49-F238E27FC236}">
                <a16:creationId xmlns:a16="http://schemas.microsoft.com/office/drawing/2014/main" id="{65BDACEF-1E4C-EE54-A86C-7F8707A989F5}"/>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4" name="Kuva 3">
            <a:extLst>
              <a:ext uri="{FF2B5EF4-FFF2-40B4-BE49-F238E27FC236}">
                <a16:creationId xmlns:a16="http://schemas.microsoft.com/office/drawing/2014/main" id="{BF09C4BF-2872-222F-A08A-EA53E4ED7D78}"/>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706639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5070C51-2CAB-0194-7E6A-3FA52BAA8F4E}"/>
              </a:ext>
            </a:extLst>
          </p:cNvPr>
          <p:cNvGraphicFramePr>
            <a:graphicFrameLocks noChangeAspect="1"/>
          </p:cNvGraphicFramePr>
          <p:nvPr userDrawn="1">
            <p:custDataLst>
              <p:tags r:id="rId1"/>
            </p:custDataLst>
            <p:extLst>
              <p:ext uri="{D42A27DB-BD31-4B8C-83A1-F6EECF244321}">
                <p14:modId xmlns:p14="http://schemas.microsoft.com/office/powerpoint/2010/main" val="221517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C5070C51-2CAB-0194-7E6A-3FA52BAA8F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D206A697-3848-96B1-C43E-3E0946CF8332}"/>
              </a:ext>
            </a:extLst>
          </p:cNvPr>
          <p:cNvSpPr>
            <a:spLocks noGrp="1"/>
          </p:cNvSpPr>
          <p:nvPr>
            <p:ph type="title"/>
          </p:nvPr>
        </p:nvSpPr>
        <p:spPr>
          <a:xfrm>
            <a:off x="838200" y="365125"/>
            <a:ext cx="105156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506909AB-B27E-69E4-676B-884F600AF8C8}"/>
              </a:ext>
            </a:extLst>
          </p:cNvPr>
          <p:cNvSpPr>
            <a:spLocks noGrp="1"/>
          </p:cNvSpPr>
          <p:nvPr>
            <p:ph sz="half" idx="1"/>
          </p:nvPr>
        </p:nvSpPr>
        <p:spPr>
          <a:xfrm>
            <a:off x="838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339058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yhjä">
    <p:bg>
      <p:bgPr>
        <a:solidFill>
          <a:srgbClr val="ECF8ED">
            <a:alpha val="9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68DB540-B56F-1326-3F65-77878AE280AC}"/>
              </a:ext>
            </a:extLst>
          </p:cNvPr>
          <p:cNvGraphicFramePr>
            <a:graphicFrameLocks noChangeAspect="1"/>
          </p:cNvGraphicFramePr>
          <p:nvPr userDrawn="1">
            <p:custDataLst>
              <p:tags r:id="rId1"/>
            </p:custDataLst>
            <p:extLst>
              <p:ext uri="{D42A27DB-BD31-4B8C-83A1-F6EECF244321}">
                <p14:modId xmlns:p14="http://schemas.microsoft.com/office/powerpoint/2010/main" val="4111920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468DB540-B56F-1326-3F65-77878AE280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9C371584-47F5-085F-A359-261467E2C70D}"/>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1">
                    <a:lumMod val="50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0DDE5023-E82C-18D4-ABB8-9FE55BA5C0CD}"/>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1593891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yhjä">
    <p:bg>
      <p:bgPr>
        <a:solidFill>
          <a:srgbClr val="E8E8FB">
            <a:alpha val="8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CE2DB21-2C40-4DB0-316C-34A5A4D84729}"/>
              </a:ext>
            </a:extLst>
          </p:cNvPr>
          <p:cNvGraphicFramePr>
            <a:graphicFrameLocks noChangeAspect="1"/>
          </p:cNvGraphicFramePr>
          <p:nvPr userDrawn="1">
            <p:custDataLst>
              <p:tags r:id="rId1"/>
            </p:custDataLst>
            <p:extLst>
              <p:ext uri="{D42A27DB-BD31-4B8C-83A1-F6EECF244321}">
                <p14:modId xmlns:p14="http://schemas.microsoft.com/office/powerpoint/2010/main" val="574060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2CE2DB21-2C40-4DB0-316C-34A5A4D847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E2D81E75-6A86-1C11-6BC9-104F596B02F6}"/>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5"/>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B5F6CF9D-E3F0-6881-EDE1-403DD498BCF3}"/>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923669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yhjä">
    <p:bg>
      <p:bgPr>
        <a:solidFill>
          <a:srgbClr val="FCEDF6">
            <a:alpha val="8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E25640B-12B4-8760-09D4-6C627A0D39A6}"/>
              </a:ext>
            </a:extLst>
          </p:cNvPr>
          <p:cNvGraphicFramePr>
            <a:graphicFrameLocks noChangeAspect="1"/>
          </p:cNvGraphicFramePr>
          <p:nvPr userDrawn="1">
            <p:custDataLst>
              <p:tags r:id="rId1"/>
            </p:custDataLst>
            <p:extLst>
              <p:ext uri="{D42A27DB-BD31-4B8C-83A1-F6EECF244321}">
                <p14:modId xmlns:p14="http://schemas.microsoft.com/office/powerpoint/2010/main" val="44699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CE25640B-12B4-8760-09D4-6C627A0D39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4832605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yhjä">
    <p:bg>
      <p:bgPr>
        <a:solidFill>
          <a:srgbClr val="FCEDF6">
            <a:alpha val="80000"/>
          </a:srgbClr>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BAA5392-C94A-D0E0-4B11-A4B5AE13E618}"/>
              </a:ext>
            </a:extLst>
          </p:cNvPr>
          <p:cNvGraphicFramePr>
            <a:graphicFrameLocks noChangeAspect="1"/>
          </p:cNvGraphicFramePr>
          <p:nvPr userDrawn="1">
            <p:custDataLst>
              <p:tags r:id="rId1"/>
            </p:custDataLst>
            <p:extLst>
              <p:ext uri="{D42A27DB-BD31-4B8C-83A1-F6EECF244321}">
                <p14:modId xmlns:p14="http://schemas.microsoft.com/office/powerpoint/2010/main" val="326213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5" name="think-cell data - do not delete" hidden="1">
                        <a:extLst>
                          <a:ext uri="{FF2B5EF4-FFF2-40B4-BE49-F238E27FC236}">
                            <a16:creationId xmlns:a16="http://schemas.microsoft.com/office/drawing/2014/main" id="{5BAA5392-C94A-D0E0-4B11-A4B5AE13E6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19413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855275-9A02-523B-F921-FFEA9C72F3D9}"/>
              </a:ext>
            </a:extLst>
          </p:cNvPr>
          <p:cNvGraphicFramePr>
            <a:graphicFrameLocks noChangeAspect="1"/>
          </p:cNvGraphicFramePr>
          <p:nvPr userDrawn="1">
            <p:custDataLst>
              <p:tags r:id="rId1"/>
            </p:custDataLst>
            <p:extLst>
              <p:ext uri="{D42A27DB-BD31-4B8C-83A1-F6EECF244321}">
                <p14:modId xmlns:p14="http://schemas.microsoft.com/office/powerpoint/2010/main" val="1180003065"/>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DC855275-9A02-523B-F921-FFEA9C72F3D9}"/>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90CF0A95-B2F9-E246-E0B1-5B6C7320BBBE}"/>
              </a:ext>
            </a:extLst>
          </p:cNvPr>
          <p:cNvSpPr>
            <a:spLocks noGrp="1"/>
          </p:cNvSpPr>
          <p:nvPr>
            <p:ph type="title"/>
          </p:nvPr>
        </p:nvSpPr>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CF45936-2F7D-4260-EEC0-5DDB3A343404}"/>
              </a:ext>
            </a:extLst>
          </p:cNvPr>
          <p:cNvSpPr>
            <a:spLocks noGrp="1"/>
          </p:cNvSpPr>
          <p:nvPr>
            <p:ph sz="half" idx="1"/>
          </p:nvPr>
        </p:nvSpPr>
        <p:spPr>
          <a:xfrm>
            <a:off x="838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BFE79118-46DF-C04A-893A-035FADEEEFCF}"/>
              </a:ext>
            </a:extLst>
          </p:cNvPr>
          <p:cNvSpPr>
            <a:spLocks noGrp="1"/>
          </p:cNvSpPr>
          <p:nvPr>
            <p:ph sz="half" idx="2"/>
          </p:nvPr>
        </p:nvSpPr>
        <p:spPr>
          <a:xfrm>
            <a:off x="6172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a:extLst>
              <a:ext uri="{FF2B5EF4-FFF2-40B4-BE49-F238E27FC236}">
                <a16:creationId xmlns:a16="http://schemas.microsoft.com/office/drawing/2014/main" id="{2FAB98D5-5B02-600B-193E-F48322BF6746}"/>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9" name="Dian numeron paikkamerkki 5">
            <a:extLst>
              <a:ext uri="{FF2B5EF4-FFF2-40B4-BE49-F238E27FC236}">
                <a16:creationId xmlns:a16="http://schemas.microsoft.com/office/drawing/2014/main" id="{07561F51-59D3-6548-A656-8CD90B1A256A}"/>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DD8DBD2E-0591-8FAB-ECDB-DC209F256676}"/>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1179471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yhjä">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C2C35B2-9828-61EF-44FF-07F819660FFC}"/>
              </a:ext>
            </a:extLst>
          </p:cNvPr>
          <p:cNvGraphicFramePr>
            <a:graphicFrameLocks noChangeAspect="1"/>
          </p:cNvGraphicFramePr>
          <p:nvPr userDrawn="1">
            <p:custDataLst>
              <p:tags r:id="rId1"/>
            </p:custDataLst>
            <p:extLst>
              <p:ext uri="{D42A27DB-BD31-4B8C-83A1-F6EECF244321}">
                <p14:modId xmlns:p14="http://schemas.microsoft.com/office/powerpoint/2010/main" val="3950159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1C2C35B2-9828-61EF-44FF-07F819660F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tx1">
                    <a:lumMod val="75000"/>
                    <a:lumOff val="25000"/>
                  </a:schemeClr>
                </a:solidFill>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1899637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6858000"/>
          </a:xfrm>
        </p:spPr>
        <p:txBody>
          <a:bodyPr/>
          <a:lstStyle/>
          <a:p>
            <a:endParaRPr lang="fi-FI"/>
          </a:p>
        </p:txBody>
      </p:sp>
    </p:spTree>
    <p:extLst>
      <p:ext uri="{BB962C8B-B14F-4D97-AF65-F5344CB8AC3E}">
        <p14:creationId xmlns:p14="http://schemas.microsoft.com/office/powerpoint/2010/main" val="2497509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uva ja pieni otsikk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8F976B4-49C4-1081-B3D9-D946C16989FE}"/>
              </a:ext>
            </a:extLst>
          </p:cNvPr>
          <p:cNvGraphicFramePr>
            <a:graphicFrameLocks noChangeAspect="1"/>
          </p:cNvGraphicFramePr>
          <p:nvPr userDrawn="1">
            <p:custDataLst>
              <p:tags r:id="rId1"/>
            </p:custDataLst>
            <p:extLst>
              <p:ext uri="{D42A27DB-BD31-4B8C-83A1-F6EECF244321}">
                <p14:modId xmlns:p14="http://schemas.microsoft.com/office/powerpoint/2010/main" val="122970715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68F976B4-49C4-1081-B3D9-D946C16989FE}"/>
                          </a:ext>
                        </a:extLst>
                      </p:cNvPr>
                      <p:cNvPicPr/>
                      <p:nvPr/>
                    </p:nvPicPr>
                    <p:blipFill>
                      <a:blip r:embed="rId4"/>
                      <a:stretch>
                        <a:fillRect/>
                      </a:stretch>
                    </p:blipFill>
                    <p:spPr>
                      <a:xfrm>
                        <a:off x="1589" y="1591"/>
                        <a:ext cx="1227"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9219287" y="6356353"/>
            <a:ext cx="1231447" cy="364163"/>
          </a:xfrm>
        </p:spPr>
        <p:txBody>
          <a:bodyPr/>
          <a:lstStyle>
            <a:lvl1pPr algn="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10646229" y="6356353"/>
            <a:ext cx="707571" cy="364163"/>
          </a:xfrm>
        </p:spPr>
        <p:txBody>
          <a:bodyPr/>
          <a:lstStyle>
            <a:lvl1pPr rtl="0">
              <a:defRPr/>
            </a:lvl1pPr>
          </a:lstStyle>
          <a:p>
            <a:fld id="{CF4BB44F-7B72-EC4D-BE8A-419BCE6CF7A5}" type="slidenum">
              <a:rPr lang="fi-FI" smtClean="0"/>
              <a:pPr/>
              <a:t>‹#›</a:t>
            </a:fld>
            <a:endParaRPr lang="fi-FI" dirty="0"/>
          </a:p>
        </p:txBody>
      </p:sp>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7"/>
            <a:ext cx="12192000" cy="5845175"/>
          </a:xfrm>
        </p:spPr>
        <p:txBody>
          <a:bodyPr/>
          <a:lstStyle/>
          <a:p>
            <a:endParaRPr lang="fi-FI"/>
          </a:p>
        </p:txBody>
      </p:sp>
      <p:sp>
        <p:nvSpPr>
          <p:cNvPr id="4" name="Otsikko 1">
            <a:extLst>
              <a:ext uri="{FF2B5EF4-FFF2-40B4-BE49-F238E27FC236}">
                <a16:creationId xmlns:a16="http://schemas.microsoft.com/office/drawing/2014/main" id="{9CF0ADC2-03DA-C1B2-4E44-44A846F91FF5}"/>
              </a:ext>
            </a:extLst>
          </p:cNvPr>
          <p:cNvSpPr>
            <a:spLocks noGrp="1"/>
          </p:cNvSpPr>
          <p:nvPr>
            <p:ph type="title"/>
          </p:nvPr>
        </p:nvSpPr>
        <p:spPr>
          <a:xfrm>
            <a:off x="2223573" y="6183089"/>
            <a:ext cx="6800211" cy="495299"/>
          </a:xfrm>
        </p:spPr>
        <p:txBody>
          <a:bodyPr vert="horz">
            <a:noAutofit/>
          </a:bodyPr>
          <a:lstStyle>
            <a:lvl1pPr rtl="0">
              <a:defRPr sz="2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8" name="Kuva 7">
            <a:extLst>
              <a:ext uri="{FF2B5EF4-FFF2-40B4-BE49-F238E27FC236}">
                <a16:creationId xmlns:a16="http://schemas.microsoft.com/office/drawing/2014/main" id="{69499BBA-DF86-CACC-7E66-1BC3557E24C9}"/>
              </a:ext>
            </a:extLst>
          </p:cNvPr>
          <p:cNvPicPr>
            <a:picLocks noChangeAspect="1"/>
          </p:cNvPicPr>
          <p:nvPr userDrawn="1"/>
        </p:nvPicPr>
        <p:blipFill>
          <a:blip r:embed="rId5"/>
          <a:srcRect/>
          <a:stretch/>
        </p:blipFill>
        <p:spPr>
          <a:xfrm>
            <a:off x="156873" y="6158852"/>
            <a:ext cx="1583792" cy="573640"/>
          </a:xfrm>
          <a:prstGeom prst="rect">
            <a:avLst/>
          </a:prstGeom>
        </p:spPr>
      </p:pic>
    </p:spTree>
    <p:extLst>
      <p:ext uri="{BB962C8B-B14F-4D97-AF65-F5344CB8AC3E}">
        <p14:creationId xmlns:p14="http://schemas.microsoft.com/office/powerpoint/2010/main" val="574205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2 sisältöä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1C0E48E-24CF-D5EE-78F7-5DBE20077D23}"/>
              </a:ext>
            </a:extLst>
          </p:cNvPr>
          <p:cNvGraphicFramePr>
            <a:graphicFrameLocks noChangeAspect="1"/>
          </p:cNvGraphicFramePr>
          <p:nvPr userDrawn="1">
            <p:custDataLst>
              <p:tags r:id="rId1"/>
            </p:custDataLst>
            <p:extLst>
              <p:ext uri="{D42A27DB-BD31-4B8C-83A1-F6EECF244321}">
                <p14:modId xmlns:p14="http://schemas.microsoft.com/office/powerpoint/2010/main" val="1512948312"/>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11C0E48E-24CF-D5EE-78F7-5DBE20077D23}"/>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67449369-040D-DA8F-BC32-67C4A1FC2838}"/>
              </a:ext>
            </a:extLst>
          </p:cNvPr>
          <p:cNvSpPr>
            <a:spLocks noGrp="1"/>
          </p:cNvSpPr>
          <p:nvPr>
            <p:ph type="title"/>
          </p:nvPr>
        </p:nvSpPr>
        <p:spPr>
          <a:xfrm>
            <a:off x="839788" y="987424"/>
            <a:ext cx="3932237"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528C7785-E96C-4915-E791-B1239DF379E9}"/>
              </a:ext>
            </a:extLst>
          </p:cNvPr>
          <p:cNvSpPr>
            <a:spLocks noGrp="1"/>
          </p:cNvSpPr>
          <p:nvPr>
            <p:ph idx="1"/>
          </p:nvPr>
        </p:nvSpPr>
        <p:spPr>
          <a:xfrm>
            <a:off x="5183188" y="987432"/>
            <a:ext cx="6172200" cy="4873625"/>
          </a:xfrm>
        </p:spPr>
        <p:txBody>
          <a:bodyPr/>
          <a:lstStyle>
            <a:lvl1pPr rtl="0">
              <a:defRPr sz="2200"/>
            </a:lvl1pPr>
            <a:lvl2pPr rtl="0">
              <a:defRPr sz="2000"/>
            </a:lvl2pPr>
            <a:lvl3pPr rtl="0">
              <a:defRPr sz="1800"/>
            </a:lvl3pPr>
            <a:lvl4pPr rtl="0">
              <a:defRPr sz="1800"/>
            </a:lvl4pPr>
            <a:lvl5pPr rtl="0">
              <a:defRPr sz="18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a:extLst>
              <a:ext uri="{FF2B5EF4-FFF2-40B4-BE49-F238E27FC236}">
                <a16:creationId xmlns:a16="http://schemas.microsoft.com/office/drawing/2014/main" id="{7BEFCE9C-F690-FCB9-8192-B0B5481D9187}"/>
              </a:ext>
            </a:extLst>
          </p:cNvPr>
          <p:cNvSpPr>
            <a:spLocks noGrp="1"/>
          </p:cNvSpPr>
          <p:nvPr>
            <p:ph type="body" sz="half" idx="2"/>
          </p:nvPr>
        </p:nvSpPr>
        <p:spPr>
          <a:xfrm>
            <a:off x="839788" y="2552700"/>
            <a:ext cx="3932237"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8" name="Päivämäärän paikkamerkki 3">
            <a:extLst>
              <a:ext uri="{FF2B5EF4-FFF2-40B4-BE49-F238E27FC236}">
                <a16:creationId xmlns:a16="http://schemas.microsoft.com/office/drawing/2014/main" id="{B056715C-2651-5B8A-05E6-F48782E40F61}"/>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9" name="Dian numeron paikkamerkki 5">
            <a:extLst>
              <a:ext uri="{FF2B5EF4-FFF2-40B4-BE49-F238E27FC236}">
                <a16:creationId xmlns:a16="http://schemas.microsoft.com/office/drawing/2014/main" id="{31129085-A295-0A6E-94FC-47D277F0D613}"/>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6" name="Kuva 5">
            <a:extLst>
              <a:ext uri="{FF2B5EF4-FFF2-40B4-BE49-F238E27FC236}">
                <a16:creationId xmlns:a16="http://schemas.microsoft.com/office/drawing/2014/main" id="{0859320E-18D8-AEB2-AD42-5D2A9F728955}"/>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143590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 vinjetti ja kuv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608478A-06A5-4C6D-2499-D6A7F36A2F75}"/>
              </a:ext>
            </a:extLst>
          </p:cNvPr>
          <p:cNvGraphicFramePr>
            <a:graphicFrameLocks noChangeAspect="1"/>
          </p:cNvGraphicFramePr>
          <p:nvPr userDrawn="1">
            <p:custDataLst>
              <p:tags r:id="rId1"/>
            </p:custDataLst>
            <p:extLst>
              <p:ext uri="{D42A27DB-BD31-4B8C-83A1-F6EECF244321}">
                <p14:modId xmlns:p14="http://schemas.microsoft.com/office/powerpoint/2010/main" val="3175816242"/>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2608478A-06A5-4C6D-2499-D6A7F36A2F75}"/>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609600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2875633" y="6176736"/>
            <a:ext cx="1445067" cy="365125"/>
          </a:xfrm>
        </p:spPr>
        <p:txBody>
          <a:bodyPr/>
          <a:lstStyle>
            <a:lvl1pPr algn="r" rtl="0">
              <a:defRPr/>
            </a:lvl1pPr>
          </a:lstStyle>
          <a:p>
            <a:fld id="{E82995AC-F008-1E4B-9263-D2B18A52AAEA}" type="datetimeFigureOut">
              <a:rPr lang="fi-FI" smtClean="0"/>
              <a:pPr/>
              <a:t>14.6.2024</a:t>
            </a:fld>
            <a:endParaRPr lang="fi-FI" dirty="0"/>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4567917" y="6176736"/>
            <a:ext cx="673555" cy="365125"/>
          </a:xfrm>
        </p:spPr>
        <p:txBody>
          <a:bodyPr/>
          <a:lstStyle>
            <a:lvl1pPr rtl="0">
              <a:defRPr/>
            </a:lvl1pPr>
          </a:lstStyle>
          <a:p>
            <a:fld id="{CF4BB44F-7B72-EC4D-BE8A-419BCE6CF7A5}" type="slidenum">
              <a:rPr lang="fi-FI" smtClean="0"/>
              <a:pPr/>
              <a:t>‹#›</a:t>
            </a:fld>
            <a:endParaRPr lang="fi-FI" dirty="0"/>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839789" y="987424"/>
            <a:ext cx="4401683"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839789" y="2552700"/>
            <a:ext cx="4401683"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pic>
        <p:nvPicPr>
          <p:cNvPr id="4" name="Kuva 3">
            <a:extLst>
              <a:ext uri="{FF2B5EF4-FFF2-40B4-BE49-F238E27FC236}">
                <a16:creationId xmlns:a16="http://schemas.microsoft.com/office/drawing/2014/main" id="{421647B9-5E69-D268-3BC9-167E49B2B56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540893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5A6927-B0C2-FCEC-8A77-77CAB2961E89}"/>
              </a:ext>
            </a:extLst>
          </p:cNvPr>
          <p:cNvGraphicFramePr>
            <a:graphicFrameLocks noChangeAspect="1"/>
          </p:cNvGraphicFramePr>
          <p:nvPr userDrawn="1">
            <p:custDataLst>
              <p:tags r:id="rId1"/>
            </p:custDataLst>
            <p:extLst>
              <p:ext uri="{D42A27DB-BD31-4B8C-83A1-F6EECF244321}">
                <p14:modId xmlns:p14="http://schemas.microsoft.com/office/powerpoint/2010/main" val="384434912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825A6927-B0C2-FCEC-8A77-77CAB2961E89}"/>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7744222" y="6176736"/>
            <a:ext cx="1201476" cy="365125"/>
          </a:xfrm>
        </p:spPr>
        <p:txBody>
          <a:bodyPr/>
          <a:lstStyle>
            <a:lvl1pPr algn="l" rtl="0">
              <a:defRPr/>
            </a:lvl1pPr>
          </a:lstStyle>
          <a:p>
            <a:fld id="{E82995AC-F008-1E4B-9263-D2B18A52AAEA}" type="datetimeFigureOut">
              <a:rPr lang="fi-FI" smtClean="0"/>
              <a:pPr/>
              <a:t>14.6.2024</a:t>
            </a:fld>
            <a:endParaRPr lang="fi-FI" dirty="0"/>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6723029" y="6176736"/>
            <a:ext cx="673555" cy="365125"/>
          </a:xfrm>
        </p:spPr>
        <p:txBody>
          <a:bodyPr/>
          <a:lstStyle>
            <a:lvl1pPr algn="l" rtl="0">
              <a:defRPr/>
            </a:lvl1pPr>
          </a:lstStyle>
          <a:p>
            <a:fld id="{CF4BB44F-7B72-EC4D-BE8A-419BCE6CF7A5}" type="slidenum">
              <a:rPr lang="fi-FI" smtClean="0"/>
              <a:pPr/>
              <a:t>‹#›</a:t>
            </a:fld>
            <a:endParaRPr lang="fi-FI" dirty="0"/>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6723031" y="987424"/>
            <a:ext cx="4739628"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6723031" y="2552700"/>
            <a:ext cx="4739628"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pic>
        <p:nvPicPr>
          <p:cNvPr id="4" name="Kuva 3">
            <a:extLst>
              <a:ext uri="{FF2B5EF4-FFF2-40B4-BE49-F238E27FC236}">
                <a16:creationId xmlns:a16="http://schemas.microsoft.com/office/drawing/2014/main" id="{50E52B0A-0B78-653F-234B-9DFCD31340D8}"/>
              </a:ext>
            </a:extLst>
          </p:cNvPr>
          <p:cNvPicPr>
            <a:picLocks noChangeAspect="1"/>
          </p:cNvPicPr>
          <p:nvPr userDrawn="1"/>
        </p:nvPicPr>
        <p:blipFill>
          <a:blip r:embed="rId6"/>
          <a:srcRect/>
          <a:stretch/>
        </p:blipFill>
        <p:spPr>
          <a:xfrm>
            <a:off x="10380527" y="6158852"/>
            <a:ext cx="1583792" cy="573640"/>
          </a:xfrm>
          <a:prstGeom prst="rect">
            <a:avLst/>
          </a:prstGeom>
        </p:spPr>
      </p:pic>
    </p:spTree>
    <p:extLst>
      <p:ext uri="{BB962C8B-B14F-4D97-AF65-F5344CB8AC3E}">
        <p14:creationId xmlns:p14="http://schemas.microsoft.com/office/powerpoint/2010/main" val="3812072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793FF85-0C73-FE84-85CB-BC3CC2DFCBFF}"/>
              </a:ext>
            </a:extLst>
          </p:cNvPr>
          <p:cNvGraphicFramePr>
            <a:graphicFrameLocks noChangeAspect="1"/>
          </p:cNvGraphicFramePr>
          <p:nvPr userDrawn="1">
            <p:custDataLst>
              <p:tags r:id="rId1"/>
            </p:custDataLst>
            <p:extLst>
              <p:ext uri="{D42A27DB-BD31-4B8C-83A1-F6EECF244321}">
                <p14:modId xmlns:p14="http://schemas.microsoft.com/office/powerpoint/2010/main" val="158935744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793FF85-0C73-FE84-85CB-BC3CC2DFCBFF}"/>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5056841"/>
            <a:ext cx="4739628" cy="831681"/>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5056841"/>
            <a:ext cx="4739628" cy="831681"/>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6" name="Tekstin paikkamerkki 5">
            <a:extLst>
              <a:ext uri="{FF2B5EF4-FFF2-40B4-BE49-F238E27FC236}">
                <a16:creationId xmlns:a16="http://schemas.microsoft.com/office/drawing/2014/main" id="{CC7BA447-1873-C592-EA63-3630F2CCFD7D}"/>
              </a:ext>
            </a:extLst>
          </p:cNvPr>
          <p:cNvSpPr>
            <a:spLocks noGrp="1"/>
          </p:cNvSpPr>
          <p:nvPr>
            <p:ph type="body" sz="quarter" idx="14"/>
          </p:nvPr>
        </p:nvSpPr>
        <p:spPr>
          <a:xfrm>
            <a:off x="915989" y="4237364"/>
            <a:ext cx="4740275" cy="617557"/>
          </a:xfrm>
        </p:spPr>
        <p:txBody>
          <a:bodyPr>
            <a:noAutofit/>
          </a:bodyPr>
          <a:lstStyle>
            <a:lvl1pPr marL="0" indent="0" rtl="0">
              <a:buNone/>
              <a:defRPr sz="2000" b="1" i="0">
                <a:latin typeface="Arial Black" panose="020B0604020202020204" pitchFamily="34" charset="0"/>
                <a:cs typeface="Arial Black" panose="020B0604020202020204" pitchFamily="34" charset="0"/>
              </a:defRPr>
            </a:lvl1pPr>
          </a:lstStyle>
          <a:p>
            <a:pPr lvl="0"/>
            <a:r>
              <a:rPr lang="fi-FI" dirty="0"/>
              <a:t>Muokkaa tekstin perustyylejä napsauttamalla</a:t>
            </a:r>
          </a:p>
        </p:txBody>
      </p:sp>
      <p:sp>
        <p:nvSpPr>
          <p:cNvPr id="7" name="Tekstin paikkamerkki 5">
            <a:extLst>
              <a:ext uri="{FF2B5EF4-FFF2-40B4-BE49-F238E27FC236}">
                <a16:creationId xmlns:a16="http://schemas.microsoft.com/office/drawing/2014/main" id="{506028D9-AF11-D8ED-D5DD-848D162F88B6}"/>
              </a:ext>
            </a:extLst>
          </p:cNvPr>
          <p:cNvSpPr>
            <a:spLocks noGrp="1"/>
          </p:cNvSpPr>
          <p:nvPr>
            <p:ph type="body" sz="quarter" idx="15"/>
          </p:nvPr>
        </p:nvSpPr>
        <p:spPr>
          <a:xfrm>
            <a:off x="6093917" y="4237364"/>
            <a:ext cx="4740275" cy="617557"/>
          </a:xfrm>
        </p:spPr>
        <p:txBody>
          <a:bodyPr>
            <a:noAutofit/>
          </a:bodyPr>
          <a:lstStyle>
            <a:lvl1pPr marL="0" indent="0" rtl="0">
              <a:buNone/>
              <a:defRPr sz="2000" b="1" i="0">
                <a:latin typeface="Arial Black" panose="020B0604020202020204" pitchFamily="34" charset="0"/>
                <a:cs typeface="Arial Black" panose="020B0604020202020204" pitchFamily="34" charset="0"/>
              </a:defRPr>
            </a:lvl1pPr>
          </a:lstStyle>
          <a:p>
            <a:pPr lvl="0"/>
            <a:r>
              <a:rPr lang="fi-FI" dirty="0"/>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sp>
        <p:nvSpPr>
          <p:cNvPr id="17" name="Otsikko 1">
            <a:extLst>
              <a:ext uri="{FF2B5EF4-FFF2-40B4-BE49-F238E27FC236}">
                <a16:creationId xmlns:a16="http://schemas.microsoft.com/office/drawing/2014/main" id="{91E238C5-4CAF-A5F3-215C-1AB18F2F1631}"/>
              </a:ext>
            </a:extLst>
          </p:cNvPr>
          <p:cNvSpPr>
            <a:spLocks noGrp="1"/>
          </p:cNvSpPr>
          <p:nvPr>
            <p:ph type="title"/>
          </p:nvPr>
        </p:nvSpPr>
        <p:spPr>
          <a:xfrm>
            <a:off x="839789" y="386357"/>
            <a:ext cx="9983299" cy="674575"/>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5" name="Kuva 4">
            <a:extLst>
              <a:ext uri="{FF2B5EF4-FFF2-40B4-BE49-F238E27FC236}">
                <a16:creationId xmlns:a16="http://schemas.microsoft.com/office/drawing/2014/main" id="{1B501269-DCCB-1198-DC48-AFCD0D68CB1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1441244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1B751F-FE5B-5B85-1290-642BCC6B5EA3}"/>
              </a:ext>
            </a:extLst>
          </p:cNvPr>
          <p:cNvGraphicFramePr>
            <a:graphicFrameLocks noChangeAspect="1"/>
          </p:cNvGraphicFramePr>
          <p:nvPr userDrawn="1">
            <p:custDataLst>
              <p:tags r:id="rId1"/>
            </p:custDataLst>
            <p:extLst>
              <p:ext uri="{D42A27DB-BD31-4B8C-83A1-F6EECF244321}">
                <p14:modId xmlns:p14="http://schemas.microsoft.com/office/powerpoint/2010/main" val="1513727625"/>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871B751F-FE5B-5B85-1290-642BCC6B5EA3}"/>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4556761"/>
            <a:ext cx="4739628" cy="1331755"/>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4556761"/>
            <a:ext cx="4739628" cy="1331755"/>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dirty="0"/>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sp>
        <p:nvSpPr>
          <p:cNvPr id="2" name="Otsikko 1">
            <a:extLst>
              <a:ext uri="{FF2B5EF4-FFF2-40B4-BE49-F238E27FC236}">
                <a16:creationId xmlns:a16="http://schemas.microsoft.com/office/drawing/2014/main" id="{2E6A33BC-36D7-37FB-0D9B-A57B5CDF3F57}"/>
              </a:ext>
            </a:extLst>
          </p:cNvPr>
          <p:cNvSpPr>
            <a:spLocks noGrp="1"/>
          </p:cNvSpPr>
          <p:nvPr>
            <p:ph type="title"/>
          </p:nvPr>
        </p:nvSpPr>
        <p:spPr>
          <a:xfrm>
            <a:off x="839789" y="386357"/>
            <a:ext cx="9983299" cy="674575"/>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5">
            <a:extLst>
              <a:ext uri="{FF2B5EF4-FFF2-40B4-BE49-F238E27FC236}">
                <a16:creationId xmlns:a16="http://schemas.microsoft.com/office/drawing/2014/main" id="{CFF3C920-4211-0212-CE5E-86D9879EFB20}"/>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16566854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ans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41549A5-2854-C4CC-7756-ED3661F7B140}"/>
              </a:ext>
            </a:extLst>
          </p:cNvPr>
          <p:cNvGraphicFramePr>
            <a:graphicFrameLocks noChangeAspect="1"/>
          </p:cNvGraphicFramePr>
          <p:nvPr userDrawn="1">
            <p:custDataLst>
              <p:tags r:id="rId1"/>
            </p:custDataLst>
            <p:extLst>
              <p:ext uri="{D42A27DB-BD31-4B8C-83A1-F6EECF244321}">
                <p14:modId xmlns:p14="http://schemas.microsoft.com/office/powerpoint/2010/main" val="2967354662"/>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41549A5-2854-C4CC-7756-ED3661F7B140}"/>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pic>
        <p:nvPicPr>
          <p:cNvPr id="7" name="Kuva 6">
            <a:extLst>
              <a:ext uri="{FF2B5EF4-FFF2-40B4-BE49-F238E27FC236}">
                <a16:creationId xmlns:a16="http://schemas.microsoft.com/office/drawing/2014/main" id="{6777757E-5505-1E50-6997-E468C8578DEC}"/>
              </a:ext>
            </a:extLst>
          </p:cNvPr>
          <p:cNvPicPr>
            <a:picLocks noChangeAspect="1"/>
          </p:cNvPicPr>
          <p:nvPr userDrawn="1"/>
        </p:nvPicPr>
        <p:blipFill>
          <a:blip r:embed="rId6"/>
          <a:srcRect/>
          <a:stretch/>
        </p:blipFill>
        <p:spPr>
          <a:xfrm>
            <a:off x="3979081" y="1999580"/>
            <a:ext cx="4233843" cy="2858845"/>
          </a:xfrm>
          <a:prstGeom prst="rect">
            <a:avLst/>
          </a:prstGeom>
        </p:spPr>
      </p:pic>
      <p:sp>
        <p:nvSpPr>
          <p:cNvPr id="2" name="Otsikko 1">
            <a:extLst>
              <a:ext uri="{FF2B5EF4-FFF2-40B4-BE49-F238E27FC236}">
                <a16:creationId xmlns:a16="http://schemas.microsoft.com/office/drawing/2014/main" id="{C8E093A5-37DE-A740-BEF2-6F843539A58E}"/>
              </a:ext>
            </a:extLst>
          </p:cNvPr>
          <p:cNvSpPr>
            <a:spLocks noGrp="1"/>
          </p:cNvSpPr>
          <p:nvPr>
            <p:ph type="title"/>
          </p:nvPr>
        </p:nvSpPr>
        <p:spPr>
          <a:xfrm>
            <a:off x="0" y="5617035"/>
            <a:ext cx="12192000" cy="653143"/>
          </a:xfrm>
        </p:spPr>
        <p:txBody>
          <a:bodyPr vert="horz" anchor="t">
            <a:normAutofit/>
          </a:bodyPr>
          <a:lstStyle>
            <a:lvl1pPr algn="ctr" rtl="0">
              <a:defRPr sz="16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134759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EBDDA55-2E74-5F0D-DBBC-312D6477D012}"/>
              </a:ext>
            </a:extLst>
          </p:cNvPr>
          <p:cNvGraphicFramePr>
            <a:graphicFrameLocks noChangeAspect="1"/>
          </p:cNvGraphicFramePr>
          <p:nvPr userDrawn="1">
            <p:custDataLst>
              <p:tags r:id="rId1"/>
            </p:custDataLst>
            <p:extLst>
              <p:ext uri="{D42A27DB-BD31-4B8C-83A1-F6EECF244321}">
                <p14:modId xmlns:p14="http://schemas.microsoft.com/office/powerpoint/2010/main" val="38950583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EEBDDA55-2E74-5F0D-DBBC-312D6477D012}"/>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A6BBC7A-A3EC-A24E-FE2A-8823EC15C141}"/>
              </a:ext>
            </a:extLst>
          </p:cNvPr>
          <p:cNvSpPr>
            <a:spLocks noGrp="1"/>
          </p:cNvSpPr>
          <p:nvPr>
            <p:ph type="ctrTitle"/>
          </p:nvPr>
        </p:nvSpPr>
        <p:spPr>
          <a:xfrm>
            <a:off x="838200" y="1234847"/>
            <a:ext cx="10515600" cy="2387600"/>
          </a:xfrm>
        </p:spPr>
        <p:txBody>
          <a:bodyPr vert="horz" anchor="b">
            <a:noAutofit/>
          </a:bodyPr>
          <a:lstStyle>
            <a:lvl1pPr algn="l" rtl="0">
              <a:defRPr sz="7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EC84191-B64F-D254-9CA4-556654B10339}"/>
              </a:ext>
            </a:extLst>
          </p:cNvPr>
          <p:cNvSpPr>
            <a:spLocks noGrp="1"/>
          </p:cNvSpPr>
          <p:nvPr>
            <p:ph type="subTitle" idx="1"/>
          </p:nvPr>
        </p:nvSpPr>
        <p:spPr>
          <a:xfrm>
            <a:off x="838200" y="4429353"/>
            <a:ext cx="9144000" cy="1655763"/>
          </a:xfrm>
        </p:spPr>
        <p:txBody>
          <a:bodyPr/>
          <a:lstStyle>
            <a:lvl1pPr marL="0" indent="0" algn="l" rtl="0">
              <a:buNone/>
              <a:defRPr sz="2400" b="1"/>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fi-FI"/>
              <a:t>Muokkaa alaotsikon perustyyliä </a:t>
            </a:r>
            <a:r>
              <a:rPr lang="fi-FI" err="1"/>
              <a:t>napsautt</a:t>
            </a:r>
            <a:r>
              <a:rPr lang="fi-FI"/>
              <a:t>.</a:t>
            </a:r>
          </a:p>
        </p:txBody>
      </p:sp>
      <p:sp>
        <p:nvSpPr>
          <p:cNvPr id="4" name="Päivämäärän paikkamerkki 3">
            <a:extLst>
              <a:ext uri="{FF2B5EF4-FFF2-40B4-BE49-F238E27FC236}">
                <a16:creationId xmlns:a16="http://schemas.microsoft.com/office/drawing/2014/main" id="{45CA18CF-59CD-C41F-27D4-1372AB18E3D5}"/>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6" name="Dian numeron paikkamerkki 5">
            <a:extLst>
              <a:ext uri="{FF2B5EF4-FFF2-40B4-BE49-F238E27FC236}">
                <a16:creationId xmlns:a16="http://schemas.microsoft.com/office/drawing/2014/main" id="{0E787155-4AE0-C5D3-8624-BA1CD7B66AA3}"/>
              </a:ext>
            </a:extLst>
          </p:cNvPr>
          <p:cNvSpPr>
            <a:spLocks noGrp="1"/>
          </p:cNvSpPr>
          <p:nvPr>
            <p:ph type="sldNum" sz="quarter" idx="12"/>
          </p:nvPr>
        </p:nvSpPr>
        <p:spPr/>
        <p:txBody>
          <a:bodyPr/>
          <a:lstStyle>
            <a:lvl1pPr rtl="0">
              <a:defRPr/>
            </a:lvl1pPr>
          </a:lstStyle>
          <a:p>
            <a:fld id="{CF4BB44F-7B72-EC4D-BE8A-419BCE6CF7A5}" type="slidenum">
              <a:rPr lang="fi-FI" smtClean="0"/>
              <a:pPr/>
              <a:t>‹#›</a:t>
            </a:fld>
            <a:endParaRPr lang="fi-FI"/>
          </a:p>
        </p:txBody>
      </p:sp>
      <p:pic>
        <p:nvPicPr>
          <p:cNvPr id="10" name="Kuva 9">
            <a:extLst>
              <a:ext uri="{FF2B5EF4-FFF2-40B4-BE49-F238E27FC236}">
                <a16:creationId xmlns:a16="http://schemas.microsoft.com/office/drawing/2014/main" id="{5D2015E6-056E-C3CC-F4DD-3292C8A1D25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645630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68C4B6-B981-B78C-25A6-C0603639A95C}"/>
              </a:ext>
            </a:extLst>
          </p:cNvPr>
          <p:cNvGraphicFramePr>
            <a:graphicFrameLocks noChangeAspect="1"/>
          </p:cNvGraphicFramePr>
          <p:nvPr userDrawn="1">
            <p:custDataLst>
              <p:tags r:id="rId1"/>
            </p:custDataLst>
            <p:extLst>
              <p:ext uri="{D42A27DB-BD31-4B8C-83A1-F6EECF244321}">
                <p14:modId xmlns:p14="http://schemas.microsoft.com/office/powerpoint/2010/main" val="2026555087"/>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368C4B6-B981-B78C-25A6-C0603639A95C}"/>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E5F97F22-0AE3-F8C0-18C3-718CDA6B4A6A}"/>
              </a:ext>
            </a:extLst>
          </p:cNvPr>
          <p:cNvSpPr>
            <a:spLocks noGrp="1"/>
          </p:cNvSpPr>
          <p:nvPr>
            <p:ph type="title"/>
          </p:nvPr>
        </p:nvSpPr>
        <p:spPr>
          <a:xfrm>
            <a:off x="839788" y="365125"/>
            <a:ext cx="105156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2790702-2AFC-FD99-3CF5-BCD4DBF1C87F}"/>
              </a:ext>
            </a:extLst>
          </p:cNvPr>
          <p:cNvSpPr>
            <a:spLocks noGrp="1"/>
          </p:cNvSpPr>
          <p:nvPr>
            <p:ph type="body" idx="1"/>
          </p:nvPr>
        </p:nvSpPr>
        <p:spPr>
          <a:xfrm>
            <a:off x="839789" y="1681163"/>
            <a:ext cx="5157787" cy="823912"/>
          </a:xfrm>
        </p:spPr>
        <p:txBody>
          <a:bodyPr anchor="b">
            <a:normAutofit/>
          </a:bodyPr>
          <a:lstStyle>
            <a:lvl1pPr marL="0" indent="0" rtl="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B822A76D-6CCA-51E5-87E9-C8132C4D1324}"/>
              </a:ext>
            </a:extLst>
          </p:cNvPr>
          <p:cNvSpPr>
            <a:spLocks noGrp="1"/>
          </p:cNvSpPr>
          <p:nvPr>
            <p:ph sz="half" idx="2"/>
          </p:nvPr>
        </p:nvSpPr>
        <p:spPr>
          <a:xfrm>
            <a:off x="839789" y="2505075"/>
            <a:ext cx="5157787" cy="3684588"/>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92E5C278-5B8C-AB75-EC46-D30E8090CF1C}"/>
              </a:ext>
            </a:extLst>
          </p:cNvPr>
          <p:cNvSpPr>
            <a:spLocks noGrp="1"/>
          </p:cNvSpPr>
          <p:nvPr>
            <p:ph type="body" sz="quarter" idx="3"/>
          </p:nvPr>
        </p:nvSpPr>
        <p:spPr>
          <a:xfrm>
            <a:off x="6172203" y="1681163"/>
            <a:ext cx="5183188" cy="823912"/>
          </a:xfrm>
        </p:spPr>
        <p:txBody>
          <a:bodyPr anchor="b">
            <a:normAutofit/>
          </a:bodyPr>
          <a:lstStyle>
            <a:lvl1pPr marL="0" indent="0" rtl="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402D66A3-9DC1-696F-6D5B-E86CD429D561}"/>
              </a:ext>
            </a:extLst>
          </p:cNvPr>
          <p:cNvSpPr>
            <a:spLocks noGrp="1"/>
          </p:cNvSpPr>
          <p:nvPr>
            <p:ph sz="quarter" idx="4"/>
          </p:nvPr>
        </p:nvSpPr>
        <p:spPr>
          <a:xfrm>
            <a:off x="6172203" y="2505075"/>
            <a:ext cx="5183188" cy="3684588"/>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Päivämäärän paikkamerkki 3">
            <a:extLst>
              <a:ext uri="{FF2B5EF4-FFF2-40B4-BE49-F238E27FC236}">
                <a16:creationId xmlns:a16="http://schemas.microsoft.com/office/drawing/2014/main" id="{C87B6E4F-C729-BA99-179F-009531E4CDEE}"/>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11" name="Dian numeron paikkamerkki 5">
            <a:extLst>
              <a:ext uri="{FF2B5EF4-FFF2-40B4-BE49-F238E27FC236}">
                <a16:creationId xmlns:a16="http://schemas.microsoft.com/office/drawing/2014/main" id="{F84B2C9D-1B47-2DB9-F571-700270417046}"/>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8" name="Kuva 7">
            <a:extLst>
              <a:ext uri="{FF2B5EF4-FFF2-40B4-BE49-F238E27FC236}">
                <a16:creationId xmlns:a16="http://schemas.microsoft.com/office/drawing/2014/main" id="{2991BA62-0BDD-E8E0-1E6C-E6E1ABEC20BC}"/>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450978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Otsikko ja sisältö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D94470A-FDA7-0EC1-FF7E-AA4227294BD5}"/>
              </a:ext>
            </a:extLst>
          </p:cNvPr>
          <p:cNvGraphicFramePr>
            <a:graphicFrameLocks noChangeAspect="1"/>
          </p:cNvGraphicFramePr>
          <p:nvPr userDrawn="1">
            <p:custDataLst>
              <p:tags r:id="rId1"/>
            </p:custDataLst>
            <p:extLst>
              <p:ext uri="{D42A27DB-BD31-4B8C-83A1-F6EECF244321}">
                <p14:modId xmlns:p14="http://schemas.microsoft.com/office/powerpoint/2010/main" val="2973300885"/>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2D94470A-FDA7-0EC1-FF7E-AA4227294BD5}"/>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88E3FDB-5A91-9FE7-E1CF-8661BB54E137}"/>
              </a:ext>
            </a:extLst>
          </p:cNvPr>
          <p:cNvSpPr>
            <a:spLocks noGrp="1"/>
          </p:cNvSpPr>
          <p:nvPr>
            <p:ph type="title"/>
          </p:nvPr>
        </p:nvSpPr>
        <p:spPr>
          <a:xfrm>
            <a:off x="838200" y="561069"/>
            <a:ext cx="66294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2DF83CDA-9B65-CBB3-DC54-DDAD189B8255}"/>
              </a:ext>
            </a:extLst>
          </p:cNvPr>
          <p:cNvSpPr>
            <a:spLocks noGrp="1"/>
          </p:cNvSpPr>
          <p:nvPr>
            <p:ph idx="1"/>
          </p:nvPr>
        </p:nvSpPr>
        <p:spPr>
          <a:xfrm>
            <a:off x="838200" y="2021574"/>
            <a:ext cx="6629400" cy="3938361"/>
          </a:xfrm>
        </p:spPr>
        <p:txBody>
          <a:bodyPr/>
          <a:lstStyle>
            <a:lvl1pPr rtl="0">
              <a:defRPr sz="2200"/>
            </a:lvl1pPr>
            <a:lvl2pPr rtl="0">
              <a:defRPr sz="2000"/>
            </a:lvl2pPr>
            <a:lvl3pPr rtl="0">
              <a:defRPr sz="1800"/>
            </a:lvl3pPr>
            <a:lvl4pPr rtl="0">
              <a:defRPr/>
            </a:lvl4pPr>
            <a:lvl5pPr rtl="0">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9FCD1834-E29F-04F3-2A61-ED7D727E7391}"/>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8" name="Dian numeron paikkamerkki 5">
            <a:extLst>
              <a:ext uri="{FF2B5EF4-FFF2-40B4-BE49-F238E27FC236}">
                <a16:creationId xmlns:a16="http://schemas.microsoft.com/office/drawing/2014/main" id="{24A9A965-CB67-49B2-C46F-482126CDBD53}"/>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pic>
        <p:nvPicPr>
          <p:cNvPr id="6" name="Kuva 5">
            <a:extLst>
              <a:ext uri="{FF2B5EF4-FFF2-40B4-BE49-F238E27FC236}">
                <a16:creationId xmlns:a16="http://schemas.microsoft.com/office/drawing/2014/main" id="{56D387F9-3A79-2453-9068-0CCA1A743FC6}"/>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9122431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EA4B8F-FC69-9A30-B96B-8112CFC44C32}"/>
              </a:ext>
            </a:extLst>
          </p:cNvPr>
          <p:cNvGraphicFramePr>
            <a:graphicFrameLocks noChangeAspect="1"/>
          </p:cNvGraphicFramePr>
          <p:nvPr userDrawn="1">
            <p:custDataLst>
              <p:tags r:id="rId1"/>
            </p:custDataLst>
            <p:extLst>
              <p:ext uri="{D42A27DB-BD31-4B8C-83A1-F6EECF244321}">
                <p14:modId xmlns:p14="http://schemas.microsoft.com/office/powerpoint/2010/main" val="2160654115"/>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58EA4B8F-FC69-9A30-B96B-8112CFC44C32}"/>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1AECBDAE-1288-D085-31EA-BED9CDD5F296}"/>
              </a:ext>
            </a:extLst>
          </p:cNvPr>
          <p:cNvSpPr>
            <a:spLocks noGrp="1"/>
          </p:cNvSpPr>
          <p:nvPr>
            <p:ph type="title"/>
          </p:nvPr>
        </p:nvSpPr>
        <p:spPr>
          <a:xfrm>
            <a:off x="831851" y="1973943"/>
            <a:ext cx="9923236" cy="2080532"/>
          </a:xfrm>
        </p:spPr>
        <p:txBody>
          <a:bodyPr vert="horz" anchor="b">
            <a:normAutofit/>
          </a:bodyPr>
          <a:lstStyle>
            <a:lvl1pPr rtl="0">
              <a:defRPr sz="7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E0D286-6933-F4F2-8F3F-27A1153ADA15}"/>
              </a:ext>
            </a:extLst>
          </p:cNvPr>
          <p:cNvSpPr>
            <a:spLocks noGrp="1"/>
          </p:cNvSpPr>
          <p:nvPr>
            <p:ph type="body" idx="1"/>
          </p:nvPr>
        </p:nvSpPr>
        <p:spPr>
          <a:xfrm>
            <a:off x="831851" y="4589470"/>
            <a:ext cx="10515600" cy="1201737"/>
          </a:xfrm>
        </p:spPr>
        <p:txBody>
          <a:bodyPr/>
          <a:lstStyle>
            <a:lvl1pPr marL="0" indent="0" rtl="0">
              <a:buNone/>
              <a:defRPr sz="2400" b="1">
                <a:solidFill>
                  <a:schemeClr val="tx1"/>
                </a:solidFill>
              </a:defRPr>
            </a:lvl1pPr>
            <a:lvl2pPr marL="457143" indent="0">
              <a:buNone/>
              <a:defRPr sz="2000">
                <a:solidFill>
                  <a:schemeClr val="tx1">
                    <a:tint val="75000"/>
                  </a:schemeClr>
                </a:solidFill>
              </a:defRPr>
            </a:lvl2pPr>
            <a:lvl3pPr marL="914286" indent="0">
              <a:buNone/>
              <a:defRPr sz="18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fi-FI"/>
              <a:t>Muokkaa tekstin perustyylejä napsauttamalla</a:t>
            </a:r>
          </a:p>
        </p:txBody>
      </p:sp>
      <p:sp>
        <p:nvSpPr>
          <p:cNvPr id="7" name="Päivämäärän paikkamerkki 3">
            <a:extLst>
              <a:ext uri="{FF2B5EF4-FFF2-40B4-BE49-F238E27FC236}">
                <a16:creationId xmlns:a16="http://schemas.microsoft.com/office/drawing/2014/main" id="{95E4B719-D3AF-4730-40A0-0AC35D675151}"/>
              </a:ext>
            </a:extLst>
          </p:cNvPr>
          <p:cNvSpPr>
            <a:spLocks noGrp="1"/>
          </p:cNvSpPr>
          <p:nvPr>
            <p:ph type="dt" sz="half" idx="10"/>
          </p:nvPr>
        </p:nvSpPr>
        <p:spPr>
          <a:xfrm>
            <a:off x="4724400" y="6356352"/>
            <a:ext cx="2743200" cy="365125"/>
          </a:xfrm>
        </p:spPr>
        <p:txBody>
          <a:bodyPr/>
          <a:lstStyle>
            <a:lvl1pPr algn="ctr" rtl="0">
              <a:defRPr>
                <a:solidFill>
                  <a:schemeClr val="tx1"/>
                </a:solidFill>
              </a:defRPr>
            </a:lvl1pPr>
          </a:lstStyle>
          <a:p>
            <a:fld id="{E82995AC-F008-1E4B-9263-D2B18A52AAEA}" type="datetimeFigureOut">
              <a:rPr lang="fi-FI" smtClean="0"/>
              <a:pPr/>
              <a:t>14.6.2024</a:t>
            </a:fld>
            <a:endParaRPr lang="fi-FI"/>
          </a:p>
        </p:txBody>
      </p:sp>
      <p:sp>
        <p:nvSpPr>
          <p:cNvPr id="8" name="Dian numeron paikkamerkki 5">
            <a:extLst>
              <a:ext uri="{FF2B5EF4-FFF2-40B4-BE49-F238E27FC236}">
                <a16:creationId xmlns:a16="http://schemas.microsoft.com/office/drawing/2014/main" id="{E17B9B39-FF83-B0CE-8032-5A1F6E0FD7E7}"/>
              </a:ext>
            </a:extLst>
          </p:cNvPr>
          <p:cNvSpPr>
            <a:spLocks noGrp="1"/>
          </p:cNvSpPr>
          <p:nvPr>
            <p:ph type="sldNum" sz="quarter" idx="12"/>
          </p:nvPr>
        </p:nvSpPr>
        <p:spPr>
          <a:xfrm>
            <a:off x="8610600" y="6356352"/>
            <a:ext cx="2743200" cy="365125"/>
          </a:xfrm>
        </p:spPr>
        <p:txBody>
          <a:bodyPr/>
          <a:lstStyle>
            <a:lvl1pPr rtl="0">
              <a:defRPr>
                <a:solidFill>
                  <a:schemeClr val="tx1"/>
                </a:solidFill>
              </a:defRPr>
            </a:lvl1pPr>
          </a:lstStyle>
          <a:p>
            <a:fld id="{CF4BB44F-7B72-EC4D-BE8A-419BCE6CF7A5}" type="slidenum">
              <a:rPr lang="fi-FI" smtClean="0"/>
              <a:pPr/>
              <a:t>‹#›</a:t>
            </a:fld>
            <a:endParaRPr lang="fi-FI"/>
          </a:p>
        </p:txBody>
      </p:sp>
      <p:pic>
        <p:nvPicPr>
          <p:cNvPr id="6" name="Kuva 5">
            <a:extLst>
              <a:ext uri="{FF2B5EF4-FFF2-40B4-BE49-F238E27FC236}">
                <a16:creationId xmlns:a16="http://schemas.microsoft.com/office/drawing/2014/main" id="{80FD494A-292C-5386-DF9F-CA0C7809AF5F}"/>
              </a:ext>
            </a:extLst>
          </p:cNvPr>
          <p:cNvPicPr>
            <a:picLocks noChangeAspect="1"/>
          </p:cNvPicPr>
          <p:nvPr userDrawn="1"/>
        </p:nvPicPr>
        <p:blipFill>
          <a:blip r:embed="rId6"/>
          <a:srcRect/>
          <a:stretch/>
        </p:blipFill>
        <p:spPr>
          <a:xfrm>
            <a:off x="156873" y="6159044"/>
            <a:ext cx="1583792" cy="573261"/>
          </a:xfrm>
          <a:prstGeom prst="rect">
            <a:avLst/>
          </a:prstGeom>
        </p:spPr>
      </p:pic>
    </p:spTree>
    <p:extLst>
      <p:ext uri="{BB962C8B-B14F-4D97-AF65-F5344CB8AC3E}">
        <p14:creationId xmlns:p14="http://schemas.microsoft.com/office/powerpoint/2010/main" val="2121112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Kaksi sisältökohdetta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855275-9A02-523B-F921-FFEA9C72F3D9}"/>
              </a:ext>
            </a:extLst>
          </p:cNvPr>
          <p:cNvGraphicFramePr>
            <a:graphicFrameLocks noChangeAspect="1"/>
          </p:cNvGraphicFramePr>
          <p:nvPr userDrawn="1">
            <p:custDataLst>
              <p:tags r:id="rId1"/>
            </p:custDataLst>
            <p:extLst>
              <p:ext uri="{D42A27DB-BD31-4B8C-83A1-F6EECF244321}">
                <p14:modId xmlns:p14="http://schemas.microsoft.com/office/powerpoint/2010/main" val="2815899808"/>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DC855275-9A02-523B-F921-FFEA9C72F3D9}"/>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90CF0A95-B2F9-E246-E0B1-5B6C7320BBBE}"/>
              </a:ext>
            </a:extLst>
          </p:cNvPr>
          <p:cNvSpPr>
            <a:spLocks noGrp="1"/>
          </p:cNvSpPr>
          <p:nvPr>
            <p:ph type="title"/>
          </p:nvPr>
        </p:nvSpPr>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6CF45936-2F7D-4260-EEC0-5DDB3A343404}"/>
              </a:ext>
            </a:extLst>
          </p:cNvPr>
          <p:cNvSpPr>
            <a:spLocks noGrp="1"/>
          </p:cNvSpPr>
          <p:nvPr>
            <p:ph sz="half" idx="1"/>
          </p:nvPr>
        </p:nvSpPr>
        <p:spPr>
          <a:xfrm>
            <a:off x="838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FE79118-46DF-C04A-893A-035FADEEEFCF}"/>
              </a:ext>
            </a:extLst>
          </p:cNvPr>
          <p:cNvSpPr>
            <a:spLocks noGrp="1"/>
          </p:cNvSpPr>
          <p:nvPr>
            <p:ph sz="half" idx="2"/>
          </p:nvPr>
        </p:nvSpPr>
        <p:spPr>
          <a:xfrm>
            <a:off x="6172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a:extLst>
              <a:ext uri="{FF2B5EF4-FFF2-40B4-BE49-F238E27FC236}">
                <a16:creationId xmlns:a16="http://schemas.microsoft.com/office/drawing/2014/main" id="{2FAB98D5-5B02-600B-193E-F48322BF6746}"/>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9" name="Dian numeron paikkamerkki 5">
            <a:extLst>
              <a:ext uri="{FF2B5EF4-FFF2-40B4-BE49-F238E27FC236}">
                <a16:creationId xmlns:a16="http://schemas.microsoft.com/office/drawing/2014/main" id="{07561F51-59D3-6548-A656-8CD90B1A256A}"/>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pic>
        <p:nvPicPr>
          <p:cNvPr id="6" name="Kuva 5">
            <a:extLst>
              <a:ext uri="{FF2B5EF4-FFF2-40B4-BE49-F238E27FC236}">
                <a16:creationId xmlns:a16="http://schemas.microsoft.com/office/drawing/2014/main" id="{DD8DBD2E-0591-8FAB-ECDB-DC209F256676}"/>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756075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Vertailu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68C4B6-B981-B78C-25A6-C0603639A95C}"/>
              </a:ext>
            </a:extLst>
          </p:cNvPr>
          <p:cNvGraphicFramePr>
            <a:graphicFrameLocks noChangeAspect="1"/>
          </p:cNvGraphicFramePr>
          <p:nvPr userDrawn="1">
            <p:custDataLst>
              <p:tags r:id="rId1"/>
            </p:custDataLst>
            <p:extLst>
              <p:ext uri="{D42A27DB-BD31-4B8C-83A1-F6EECF244321}">
                <p14:modId xmlns:p14="http://schemas.microsoft.com/office/powerpoint/2010/main" val="2929780442"/>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368C4B6-B981-B78C-25A6-C0603639A95C}"/>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E5F97F22-0AE3-F8C0-18C3-718CDA6B4A6A}"/>
              </a:ext>
            </a:extLst>
          </p:cNvPr>
          <p:cNvSpPr>
            <a:spLocks noGrp="1"/>
          </p:cNvSpPr>
          <p:nvPr>
            <p:ph type="title"/>
          </p:nvPr>
        </p:nvSpPr>
        <p:spPr>
          <a:xfrm>
            <a:off x="839788" y="365125"/>
            <a:ext cx="105156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D2790702-2AFC-FD99-3CF5-BCD4DBF1C87F}"/>
              </a:ext>
            </a:extLst>
          </p:cNvPr>
          <p:cNvSpPr>
            <a:spLocks noGrp="1"/>
          </p:cNvSpPr>
          <p:nvPr>
            <p:ph type="body" idx="1"/>
          </p:nvPr>
        </p:nvSpPr>
        <p:spPr>
          <a:xfrm>
            <a:off x="839789" y="1681163"/>
            <a:ext cx="5157787" cy="823912"/>
          </a:xfrm>
        </p:spPr>
        <p:txBody>
          <a:bodyPr anchor="b">
            <a:normAutofit/>
          </a:bodyPr>
          <a:lstStyle>
            <a:lvl1pPr marL="0" indent="0" rtl="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822A76D-6CCA-51E5-87E9-C8132C4D1324}"/>
              </a:ext>
            </a:extLst>
          </p:cNvPr>
          <p:cNvSpPr>
            <a:spLocks noGrp="1"/>
          </p:cNvSpPr>
          <p:nvPr>
            <p:ph sz="half" idx="2"/>
          </p:nvPr>
        </p:nvSpPr>
        <p:spPr>
          <a:xfrm>
            <a:off x="839789" y="2505075"/>
            <a:ext cx="5157787" cy="3684588"/>
          </a:xfrm>
        </p:spPr>
        <p:txBody>
          <a:bodyPr/>
          <a:lstStyle>
            <a:lvl1pPr rtl="0">
              <a:defRPr sz="2200"/>
            </a:lvl1pPr>
            <a:lvl2pPr rtl="0">
              <a:defRPr sz="2000"/>
            </a:lvl2pPr>
            <a:lvl3pPr rtl="0">
              <a:defRPr sz="1800"/>
            </a:lvl3pPr>
            <a:lvl4pPr rtl="0">
              <a:defRPr/>
            </a:lvl4pPr>
            <a:lvl5pPr rtl="0">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2E5C278-5B8C-AB75-EC46-D30E8090CF1C}"/>
              </a:ext>
            </a:extLst>
          </p:cNvPr>
          <p:cNvSpPr>
            <a:spLocks noGrp="1"/>
          </p:cNvSpPr>
          <p:nvPr>
            <p:ph type="body" sz="quarter" idx="3"/>
          </p:nvPr>
        </p:nvSpPr>
        <p:spPr>
          <a:xfrm>
            <a:off x="6172203" y="1681163"/>
            <a:ext cx="5183188" cy="823912"/>
          </a:xfrm>
        </p:spPr>
        <p:txBody>
          <a:bodyPr anchor="b">
            <a:normAutofit/>
          </a:bodyPr>
          <a:lstStyle>
            <a:lvl1pPr marL="0" indent="0" rtl="0">
              <a:buNone/>
              <a:defRPr sz="2000" b="1" i="0">
                <a:latin typeface="Arial Black" panose="020B0604020202020204" pitchFamily="34" charset="0"/>
                <a:cs typeface="Arial Black" panose="020B0604020202020204" pitchFamily="34" charset="0"/>
              </a:defRPr>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02D66A3-9DC1-696F-6D5B-E86CD429D561}"/>
              </a:ext>
            </a:extLst>
          </p:cNvPr>
          <p:cNvSpPr>
            <a:spLocks noGrp="1"/>
          </p:cNvSpPr>
          <p:nvPr>
            <p:ph sz="quarter" idx="4"/>
          </p:nvPr>
        </p:nvSpPr>
        <p:spPr>
          <a:xfrm>
            <a:off x="6172203" y="2505075"/>
            <a:ext cx="5183188" cy="3684588"/>
          </a:xfrm>
        </p:spPr>
        <p:txBody>
          <a:bodyPr/>
          <a:lstStyle>
            <a:lvl1pPr rtl="0">
              <a:defRPr sz="2200"/>
            </a:lvl1pPr>
            <a:lvl2pPr rtl="0">
              <a:defRPr sz="2000"/>
            </a:lvl2pPr>
            <a:lvl3pPr rtl="0">
              <a:defRPr sz="1800"/>
            </a:lvl3pPr>
            <a:lvl4pPr rtl="0">
              <a:defRPr/>
            </a:lvl4pPr>
            <a:lvl5pPr rtl="0">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Päivämäärän paikkamerkki 3">
            <a:extLst>
              <a:ext uri="{FF2B5EF4-FFF2-40B4-BE49-F238E27FC236}">
                <a16:creationId xmlns:a16="http://schemas.microsoft.com/office/drawing/2014/main" id="{C87B6E4F-C729-BA99-179F-009531E4CDEE}"/>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11" name="Dian numeron paikkamerkki 5">
            <a:extLst>
              <a:ext uri="{FF2B5EF4-FFF2-40B4-BE49-F238E27FC236}">
                <a16:creationId xmlns:a16="http://schemas.microsoft.com/office/drawing/2014/main" id="{F84B2C9D-1B47-2DB9-F571-700270417046}"/>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pic>
        <p:nvPicPr>
          <p:cNvPr id="8" name="Kuva 7">
            <a:extLst>
              <a:ext uri="{FF2B5EF4-FFF2-40B4-BE49-F238E27FC236}">
                <a16:creationId xmlns:a16="http://schemas.microsoft.com/office/drawing/2014/main" id="{2991BA62-0BDD-E8E0-1E6C-E6E1ABEC20BC}"/>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938326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Vain otsikko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523AC8-0B8E-D71A-995B-3F30D66AE80D}"/>
              </a:ext>
            </a:extLst>
          </p:cNvPr>
          <p:cNvGraphicFramePr>
            <a:graphicFrameLocks noChangeAspect="1"/>
          </p:cNvGraphicFramePr>
          <p:nvPr userDrawn="1">
            <p:custDataLst>
              <p:tags r:id="rId1"/>
            </p:custDataLst>
            <p:extLst>
              <p:ext uri="{D42A27DB-BD31-4B8C-83A1-F6EECF244321}">
                <p14:modId xmlns:p14="http://schemas.microsoft.com/office/powerpoint/2010/main" val="1827863826"/>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D1523AC8-0B8E-D71A-995B-3F30D66AE80D}"/>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1D15AAC-2A9E-06C1-7F33-135BC76D0E88}"/>
              </a:ext>
            </a:extLst>
          </p:cNvPr>
          <p:cNvSpPr>
            <a:spLocks noGrp="1"/>
          </p:cNvSpPr>
          <p:nvPr>
            <p:ph type="title"/>
          </p:nvPr>
        </p:nvSpPr>
        <p:spPr>
          <a:xfrm>
            <a:off x="838206" y="365125"/>
            <a:ext cx="6950529" cy="1325563"/>
          </a:xfrm>
        </p:spPr>
        <p:txBody>
          <a:bodyPr vert="horz">
            <a:noAutofit/>
          </a:bodyPr>
          <a:lstStyle>
            <a:lvl1pPr rtl="0">
              <a:defRPr sz="4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6" name="Päivämäärän paikkamerkki 3">
            <a:extLst>
              <a:ext uri="{FF2B5EF4-FFF2-40B4-BE49-F238E27FC236}">
                <a16:creationId xmlns:a16="http://schemas.microsoft.com/office/drawing/2014/main" id="{8CFE43AC-2331-392E-B364-1EB4F13D2278}"/>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7" name="Dian numeron paikkamerkki 5">
            <a:extLst>
              <a:ext uri="{FF2B5EF4-FFF2-40B4-BE49-F238E27FC236}">
                <a16:creationId xmlns:a16="http://schemas.microsoft.com/office/drawing/2014/main" id="{65BDACEF-1E4C-EE54-A86C-7F8707A989F5}"/>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pic>
        <p:nvPicPr>
          <p:cNvPr id="4" name="Kuva 3">
            <a:extLst>
              <a:ext uri="{FF2B5EF4-FFF2-40B4-BE49-F238E27FC236}">
                <a16:creationId xmlns:a16="http://schemas.microsoft.com/office/drawing/2014/main" id="{BF09C4BF-2872-222F-A08A-EA53E4ED7D78}"/>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096891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C1886DA-F28F-1854-FC46-A503CBB019C2}"/>
              </a:ext>
            </a:extLst>
          </p:cNvPr>
          <p:cNvGraphicFramePr>
            <a:graphicFrameLocks noChangeAspect="1"/>
          </p:cNvGraphicFramePr>
          <p:nvPr userDrawn="1">
            <p:custDataLst>
              <p:tags r:id="rId1"/>
            </p:custDataLst>
            <p:extLst>
              <p:ext uri="{D42A27DB-BD31-4B8C-83A1-F6EECF244321}">
                <p14:modId xmlns:p14="http://schemas.microsoft.com/office/powerpoint/2010/main" val="33176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DC1886DA-F28F-1854-FC46-A503CBB019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D206A697-3848-96B1-C43E-3E0946CF8332}"/>
              </a:ext>
            </a:extLst>
          </p:cNvPr>
          <p:cNvSpPr>
            <a:spLocks noGrp="1"/>
          </p:cNvSpPr>
          <p:nvPr>
            <p:ph type="title"/>
          </p:nvPr>
        </p:nvSpPr>
        <p:spPr>
          <a:xfrm>
            <a:off x="838200" y="365125"/>
            <a:ext cx="105156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506909AB-B27E-69E4-676B-884F600AF8C8}"/>
              </a:ext>
            </a:extLst>
          </p:cNvPr>
          <p:cNvSpPr>
            <a:spLocks noGrp="1"/>
          </p:cNvSpPr>
          <p:nvPr>
            <p:ph sz="half" idx="1"/>
          </p:nvPr>
        </p:nvSpPr>
        <p:spPr>
          <a:xfrm>
            <a:off x="838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4219836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0A338E2-C699-C7F2-5F5E-63869CC17F72}"/>
              </a:ext>
            </a:extLst>
          </p:cNvPr>
          <p:cNvGraphicFramePr>
            <a:graphicFrameLocks noChangeAspect="1"/>
          </p:cNvGraphicFramePr>
          <p:nvPr userDrawn="1">
            <p:custDataLst>
              <p:tags r:id="rId1"/>
            </p:custDataLst>
            <p:extLst>
              <p:ext uri="{D42A27DB-BD31-4B8C-83A1-F6EECF244321}">
                <p14:modId xmlns:p14="http://schemas.microsoft.com/office/powerpoint/2010/main" val="301971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7" name="think-cell data - do not delete" hidden="1">
                        <a:extLst>
                          <a:ext uri="{FF2B5EF4-FFF2-40B4-BE49-F238E27FC236}">
                            <a16:creationId xmlns:a16="http://schemas.microsoft.com/office/drawing/2014/main" id="{40A338E2-C699-C7F2-5F5E-63869CC17F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C3355CC-01A2-68A7-29ED-11CD53C75DDB}"/>
              </a:ext>
            </a:extLst>
          </p:cNvPr>
          <p:cNvSpPr>
            <a:spLocks noGrp="1"/>
          </p:cNvSpPr>
          <p:nvPr>
            <p:ph type="title"/>
          </p:nvPr>
        </p:nvSpPr>
        <p:spPr/>
        <p:txBody>
          <a:bodyPr vert="horz"/>
          <a:lstStyle>
            <a:lvl1pPr rtl="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Päivämäärän paikkamerkki 2">
            <a:extLst>
              <a:ext uri="{FF2B5EF4-FFF2-40B4-BE49-F238E27FC236}">
                <a16:creationId xmlns:a16="http://schemas.microsoft.com/office/drawing/2014/main" id="{825CBE83-F192-235E-F7DC-836AB0F66654}"/>
              </a:ext>
            </a:extLst>
          </p:cNvPr>
          <p:cNvSpPr>
            <a:spLocks noGrp="1"/>
          </p:cNvSpPr>
          <p:nvPr>
            <p:ph type="dt" sz="half" idx="10"/>
          </p:nvPr>
        </p:nvSpPr>
        <p:spPr/>
        <p:txBody>
          <a:bodyPr/>
          <a:lstStyle>
            <a:lvl1pPr rtl="0">
              <a:defRPr/>
            </a:lvl1pPr>
          </a:lstStyle>
          <a:p>
            <a:fld id="{E82995AC-F008-1E4B-9263-D2B18A52AAEA}" type="datetimeFigureOut">
              <a:rPr lang="fi-FI" smtClean="0"/>
              <a:pPr/>
              <a:t>14.6.2024</a:t>
            </a:fld>
            <a:endParaRPr lang="fi-FI"/>
          </a:p>
        </p:txBody>
      </p:sp>
      <p:sp>
        <p:nvSpPr>
          <p:cNvPr id="4" name="Alatunnisteen paikkamerkki 3">
            <a:extLst>
              <a:ext uri="{FF2B5EF4-FFF2-40B4-BE49-F238E27FC236}">
                <a16:creationId xmlns:a16="http://schemas.microsoft.com/office/drawing/2014/main" id="{B1BFAE4E-829F-08B4-328F-32E16A510500}"/>
              </a:ext>
            </a:extLst>
          </p:cNvPr>
          <p:cNvSpPr>
            <a:spLocks noGrp="1"/>
          </p:cNvSpPr>
          <p:nvPr>
            <p:ph type="ftr" sz="quarter" idx="11"/>
          </p:nvPr>
        </p:nvSpPr>
        <p:spPr/>
        <p:txBody>
          <a:bodyPr/>
          <a:lstStyle>
            <a:lvl1pPr rtl="0">
              <a:defRPr/>
            </a:lvl1pPr>
          </a:lstStyle>
          <a:p>
            <a:endParaRPr lang="fi-FI"/>
          </a:p>
        </p:txBody>
      </p:sp>
      <p:sp>
        <p:nvSpPr>
          <p:cNvPr id="5" name="Dian numeron paikkamerkki 4">
            <a:extLst>
              <a:ext uri="{FF2B5EF4-FFF2-40B4-BE49-F238E27FC236}">
                <a16:creationId xmlns:a16="http://schemas.microsoft.com/office/drawing/2014/main" id="{A52D7BFC-82F6-EEBD-4F87-4931CF51499B}"/>
              </a:ext>
            </a:extLst>
          </p:cNvPr>
          <p:cNvSpPr>
            <a:spLocks noGrp="1"/>
          </p:cNvSpPr>
          <p:nvPr>
            <p:ph type="sldNum" sz="quarter" idx="12"/>
          </p:nvPr>
        </p:nvSpPr>
        <p:spPr/>
        <p:txBody>
          <a:bodyPr/>
          <a:lstStyle>
            <a:lvl1pPr rtl="0">
              <a:defRPr/>
            </a:lvl1pPr>
          </a:lstStyle>
          <a:p>
            <a:fld id="{CF4BB44F-7B72-EC4D-BE8A-419BCE6CF7A5}" type="slidenum">
              <a:rPr lang="fi-FI" smtClean="0"/>
              <a:pPr/>
              <a:t>‹#›</a:t>
            </a:fld>
            <a:endParaRPr lang="fi-FI"/>
          </a:p>
        </p:txBody>
      </p:sp>
    </p:spTree>
    <p:extLst>
      <p:ext uri="{BB962C8B-B14F-4D97-AF65-F5344CB8AC3E}">
        <p14:creationId xmlns:p14="http://schemas.microsoft.com/office/powerpoint/2010/main" val="18771736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yhjä">
    <p:bg>
      <p:bgPr>
        <a:solidFill>
          <a:srgbClr val="ECF8ED">
            <a:alpha val="9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58D8187-73F2-1D3C-3ED4-C6FB315B0949}"/>
              </a:ext>
            </a:extLst>
          </p:cNvPr>
          <p:cNvGraphicFramePr>
            <a:graphicFrameLocks noChangeAspect="1"/>
          </p:cNvGraphicFramePr>
          <p:nvPr userDrawn="1">
            <p:custDataLst>
              <p:tags r:id="rId1"/>
            </p:custDataLst>
            <p:extLst>
              <p:ext uri="{D42A27DB-BD31-4B8C-83A1-F6EECF244321}">
                <p14:modId xmlns:p14="http://schemas.microsoft.com/office/powerpoint/2010/main" val="3065834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458D8187-73F2-1D3C-3ED4-C6FB315B09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9C371584-47F5-085F-A359-261467E2C70D}"/>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1">
                    <a:lumMod val="50000"/>
                  </a:schemeClr>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0DDE5023-E82C-18D4-ABB8-9FE55BA5C0CD}"/>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564650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Tyhjä">
    <p:bg>
      <p:bgPr>
        <a:solidFill>
          <a:srgbClr val="ECF8ED">
            <a:alpha val="90000"/>
          </a:srgbClr>
        </a:solidFill>
        <a:effectLst/>
      </p:bgPr>
    </p:bg>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C258E939-D884-70FA-82BC-5D26317A2FBB}"/>
              </a:ext>
            </a:extLst>
          </p:cNvPr>
          <p:cNvGraphicFramePr>
            <a:graphicFrameLocks noChangeAspect="1"/>
          </p:cNvGraphicFramePr>
          <p:nvPr userDrawn="1">
            <p:custDataLst>
              <p:tags r:id="rId1"/>
            </p:custDataLst>
            <p:extLst>
              <p:ext uri="{D42A27DB-BD31-4B8C-83A1-F6EECF244321}">
                <p14:modId xmlns:p14="http://schemas.microsoft.com/office/powerpoint/2010/main" val="335680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1" name="think-cell data - do not delete" hidden="1">
                        <a:extLst>
                          <a:ext uri="{FF2B5EF4-FFF2-40B4-BE49-F238E27FC236}">
                            <a16:creationId xmlns:a16="http://schemas.microsoft.com/office/drawing/2014/main" id="{C258E939-D884-70FA-82BC-5D26317A2F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9C371584-47F5-085F-A359-261467E2C70D}"/>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1">
                    <a:lumMod val="50000"/>
                  </a:schemeClr>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0DDE5023-E82C-18D4-ABB8-9FE55BA5C0CD}"/>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34">
            <a:extLst>
              <a:ext uri="{FF2B5EF4-FFF2-40B4-BE49-F238E27FC236}">
                <a16:creationId xmlns:a16="http://schemas.microsoft.com/office/drawing/2014/main" id="{ABD6C233-F6D2-5EE1-5C79-444B734FB469}"/>
              </a:ext>
            </a:extLst>
          </p:cNvPr>
          <p:cNvSpPr/>
          <p:nvPr userDrawn="1"/>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1"/>
          </a:p>
        </p:txBody>
      </p:sp>
      <p:sp>
        <p:nvSpPr>
          <p:cNvPr id="8" name="Rectangle 35">
            <a:extLst>
              <a:ext uri="{FF2B5EF4-FFF2-40B4-BE49-F238E27FC236}">
                <a16:creationId xmlns:a16="http://schemas.microsoft.com/office/drawing/2014/main" id="{59B0FC02-AFE7-B8BE-2211-7CF2A56C5B95}"/>
              </a:ext>
            </a:extLst>
          </p:cNvPr>
          <p:cNvSpPr/>
          <p:nvPr userDrawn="1"/>
        </p:nvSpPr>
        <p:spPr>
          <a:xfrm>
            <a:off x="2441683" y="-848"/>
            <a:ext cx="2427068" cy="518181"/>
          </a:xfrm>
          <a:prstGeom prst="rect">
            <a:avLst/>
          </a:prstGeom>
          <a:solidFill>
            <a:srgbClr val="EEF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sz="1351"/>
          </a:p>
        </p:txBody>
      </p:sp>
      <p:sp>
        <p:nvSpPr>
          <p:cNvPr id="9" name="Rectangle 37">
            <a:extLst>
              <a:ext uri="{FF2B5EF4-FFF2-40B4-BE49-F238E27FC236}">
                <a16:creationId xmlns:a16="http://schemas.microsoft.com/office/drawing/2014/main" id="{DDB911F0-C19F-F821-951D-363F4D137F63}"/>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a:solidFill>
                  <a:schemeClr val="bg1">
                    <a:lumMod val="65000"/>
                  </a:schemeClr>
                </a:solidFill>
                <a:ea typeface="Inter" panose="02000503000000020004" pitchFamily="2" charset="0"/>
              </a:rPr>
              <a:t>Kehittäminen</a:t>
            </a:r>
            <a:br>
              <a:rPr lang="fi-FI" sz="1250" b="1" spc="31">
                <a:solidFill>
                  <a:schemeClr val="bg1">
                    <a:lumMod val="65000"/>
                  </a:schemeClr>
                </a:solidFill>
                <a:ea typeface="Inter" panose="02000503000000020004" pitchFamily="2" charset="0"/>
              </a:rPr>
            </a:br>
            <a:r>
              <a:rPr lang="fi-FI" sz="1250" b="1" spc="31">
                <a:solidFill>
                  <a:schemeClr val="bg1">
                    <a:lumMod val="65000"/>
                  </a:schemeClr>
                </a:solidFill>
                <a:ea typeface="Inter" panose="02000503000000020004" pitchFamily="2" charset="0"/>
              </a:rPr>
              <a:t>&amp; seuranta</a:t>
            </a:r>
          </a:p>
        </p:txBody>
      </p:sp>
      <p:sp>
        <p:nvSpPr>
          <p:cNvPr id="10" name="Rectangle 38">
            <a:extLst>
              <a:ext uri="{FF2B5EF4-FFF2-40B4-BE49-F238E27FC236}">
                <a16:creationId xmlns:a16="http://schemas.microsoft.com/office/drawing/2014/main" id="{1211648F-7844-E72C-780F-41823B302979}"/>
              </a:ext>
            </a:extLst>
          </p:cNvPr>
          <p:cNvSpPr>
            <a:spLocks/>
          </p:cNvSpPr>
          <p:nvPr userDrawn="1"/>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a:solidFill>
                  <a:schemeClr val="bg1">
                    <a:lumMod val="65000"/>
                  </a:schemeClr>
                </a:solidFill>
                <a:ea typeface="Inter" panose="02000503000000020004" pitchFamily="2" charset="0"/>
              </a:rPr>
              <a:t>Toimintaperiaatteet </a:t>
            </a:r>
            <a:br>
              <a:rPr lang="fi-FI" sz="1250" b="1" spc="31">
                <a:solidFill>
                  <a:schemeClr val="bg1">
                    <a:lumMod val="65000"/>
                  </a:schemeClr>
                </a:solidFill>
                <a:ea typeface="Inter" panose="02000503000000020004" pitchFamily="2" charset="0"/>
              </a:rPr>
            </a:br>
            <a:r>
              <a:rPr lang="fi-FI" sz="1250" b="1" spc="31">
                <a:solidFill>
                  <a:schemeClr val="bg1">
                    <a:lumMod val="65000"/>
                  </a:schemeClr>
                </a:solidFill>
                <a:ea typeface="Inter" panose="02000503000000020004" pitchFamily="2" charset="0"/>
              </a:rPr>
              <a:t>&amp; käytännöt</a:t>
            </a:r>
          </a:p>
        </p:txBody>
      </p:sp>
      <p:sp>
        <p:nvSpPr>
          <p:cNvPr id="11" name="Rectangle 39">
            <a:extLst>
              <a:ext uri="{FF2B5EF4-FFF2-40B4-BE49-F238E27FC236}">
                <a16:creationId xmlns:a16="http://schemas.microsoft.com/office/drawing/2014/main" id="{7CAE788B-2D03-7674-C9BF-9DDE0FE45121}"/>
              </a:ext>
            </a:extLst>
          </p:cNvPr>
          <p:cNvSpPr>
            <a:spLocks/>
          </p:cNvSpPr>
          <p:nvPr userDrawn="1"/>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a:solidFill>
                  <a:schemeClr val="accent1">
                    <a:lumMod val="50000"/>
                  </a:schemeClr>
                </a:solidFill>
                <a:ea typeface="Inter" panose="02000503000000020004" pitchFamily="2" charset="0"/>
              </a:rPr>
              <a:t>Toimintayksikön tiedot</a:t>
            </a:r>
          </a:p>
        </p:txBody>
      </p:sp>
      <p:sp>
        <p:nvSpPr>
          <p:cNvPr id="12" name="Rectangle 40">
            <a:extLst>
              <a:ext uri="{FF2B5EF4-FFF2-40B4-BE49-F238E27FC236}">
                <a16:creationId xmlns:a16="http://schemas.microsoft.com/office/drawing/2014/main" id="{9BC60891-7A28-6F63-5DD2-504C39790EE0}"/>
              </a:ext>
            </a:extLst>
          </p:cNvPr>
          <p:cNvSpPr>
            <a:spLocks/>
          </p:cNvSpPr>
          <p:nvPr userDrawn="1"/>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a:solidFill>
                  <a:schemeClr val="bg1">
                    <a:lumMod val="65000"/>
                  </a:schemeClr>
                </a:solidFill>
                <a:ea typeface="Inter" panose="02000503000000020004" pitchFamily="2" charset="0"/>
              </a:rPr>
              <a:t>Sisällysluettelo</a:t>
            </a:r>
          </a:p>
        </p:txBody>
      </p:sp>
      <p:cxnSp>
        <p:nvCxnSpPr>
          <p:cNvPr id="13" name="Straight Connector 41">
            <a:extLst>
              <a:ext uri="{FF2B5EF4-FFF2-40B4-BE49-F238E27FC236}">
                <a16:creationId xmlns:a16="http://schemas.microsoft.com/office/drawing/2014/main" id="{ACD3521A-B238-F1ED-DF13-254D2AE1A47A}"/>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A6DF2F59-89A3-BC4F-7D45-FDDDF178F43E}"/>
              </a:ext>
            </a:extLst>
          </p:cNvPr>
          <p:cNvCxnSpPr>
            <a:cxnSpLocks/>
          </p:cNvCxnSpPr>
          <p:nvPr userDrawn="1"/>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4EE4C550-0C26-1932-AEF7-74011508AC32}"/>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6B14A298-A48E-9A37-39DC-748DEB0718F0}"/>
              </a:ext>
            </a:extLst>
          </p:cNvPr>
          <p:cNvCxnSpPr>
            <a:cxnSpLocks/>
          </p:cNvCxnSpPr>
          <p:nvPr userDrawn="1"/>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46">
            <a:extLst>
              <a:ext uri="{FF2B5EF4-FFF2-40B4-BE49-F238E27FC236}">
                <a16:creationId xmlns:a16="http://schemas.microsoft.com/office/drawing/2014/main" id="{1ED49152-2B78-8B6F-61A9-47DB4DCA91C7}"/>
              </a:ext>
            </a:extLst>
          </p:cNvPr>
          <p:cNvCxnSpPr>
            <a:cxnSpLocks/>
          </p:cNvCxnSpPr>
          <p:nvPr userDrawn="1"/>
        </p:nvCxnSpPr>
        <p:spPr>
          <a:xfrm flipH="1">
            <a:off x="-8540" y="516156"/>
            <a:ext cx="2443163"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18" name="Rectangle 36">
            <a:extLst>
              <a:ext uri="{FF2B5EF4-FFF2-40B4-BE49-F238E27FC236}">
                <a16:creationId xmlns:a16="http://schemas.microsoft.com/office/drawing/2014/main" id="{7F742682-B96D-506F-7735-8D63328591DB}"/>
              </a:ext>
            </a:extLst>
          </p:cNvPr>
          <p:cNvSpPr>
            <a:spLocks/>
          </p:cNvSpPr>
          <p:nvPr userDrawn="1"/>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lnSpc>
                <a:spcPts val="1400"/>
              </a:lnSpc>
            </a:pPr>
            <a:r>
              <a:rPr lang="fi-FI" sz="1250" b="1" spc="31">
                <a:solidFill>
                  <a:schemeClr val="bg1">
                    <a:lumMod val="65000"/>
                  </a:schemeClr>
                </a:solidFill>
                <a:ea typeface="Inter" panose="02000503000000020004" pitchFamily="2" charset="0"/>
              </a:rPr>
              <a:t>Liitteet</a:t>
            </a:r>
          </a:p>
        </p:txBody>
      </p:sp>
      <p:cxnSp>
        <p:nvCxnSpPr>
          <p:cNvPr id="19" name="Straight Connector 46">
            <a:extLst>
              <a:ext uri="{FF2B5EF4-FFF2-40B4-BE49-F238E27FC236}">
                <a16:creationId xmlns:a16="http://schemas.microsoft.com/office/drawing/2014/main" id="{928BB3F7-0BE4-8297-9400-6A89DB8FF018}"/>
              </a:ext>
            </a:extLst>
          </p:cNvPr>
          <p:cNvCxnSpPr>
            <a:cxnSpLocks/>
          </p:cNvCxnSpPr>
          <p:nvPr userDrawn="1"/>
        </p:nvCxnSpPr>
        <p:spPr>
          <a:xfrm flipH="1">
            <a:off x="4876800" y="516156"/>
            <a:ext cx="731520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7977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yhjä">
    <p:bg>
      <p:bgPr>
        <a:solidFill>
          <a:srgbClr val="E8E8FB">
            <a:alpha val="8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9B2BBB1-75F0-1543-5D08-EA6963651594}"/>
              </a:ext>
            </a:extLst>
          </p:cNvPr>
          <p:cNvGraphicFramePr>
            <a:graphicFrameLocks noChangeAspect="1"/>
          </p:cNvGraphicFramePr>
          <p:nvPr userDrawn="1">
            <p:custDataLst>
              <p:tags r:id="rId1"/>
            </p:custDataLst>
            <p:extLst>
              <p:ext uri="{D42A27DB-BD31-4B8C-83A1-F6EECF244321}">
                <p14:modId xmlns:p14="http://schemas.microsoft.com/office/powerpoint/2010/main" val="3759298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E9B2BBB1-75F0-1543-5D08-EA69636515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E2D81E75-6A86-1C11-6BC9-104F596B02F6}"/>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5"/>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B5F6CF9D-E3F0-6881-EDE1-403DD498BCF3}"/>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Rectangle 6">
            <a:extLst>
              <a:ext uri="{FF2B5EF4-FFF2-40B4-BE49-F238E27FC236}">
                <a16:creationId xmlns:a16="http://schemas.microsoft.com/office/drawing/2014/main" id="{ECFCDEF2-5EE4-990E-E366-FB2A6AEBD7C0}"/>
              </a:ext>
            </a:extLst>
          </p:cNvPr>
          <p:cNvSpPr/>
          <p:nvPr userDrawn="1"/>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12">
            <a:extLst>
              <a:ext uri="{FF2B5EF4-FFF2-40B4-BE49-F238E27FC236}">
                <a16:creationId xmlns:a16="http://schemas.microsoft.com/office/drawing/2014/main" id="{72A3610A-4685-F53C-AAE8-E8079AE199AC}"/>
              </a:ext>
            </a:extLst>
          </p:cNvPr>
          <p:cNvSpPr/>
          <p:nvPr userDrawn="1"/>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4">
            <a:extLst>
              <a:ext uri="{FF2B5EF4-FFF2-40B4-BE49-F238E27FC236}">
                <a16:creationId xmlns:a16="http://schemas.microsoft.com/office/drawing/2014/main" id="{1BF4957A-FB64-174E-FCD7-672DEC240481}"/>
              </a:ext>
            </a:extLst>
          </p:cNvPr>
          <p:cNvSpPr>
            <a:spLocks/>
          </p:cNvSpPr>
          <p:nvPr userDrawn="1"/>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Liitteet</a:t>
            </a:r>
          </a:p>
        </p:txBody>
      </p:sp>
      <p:sp>
        <p:nvSpPr>
          <p:cNvPr id="12" name="Rectangle 15">
            <a:extLst>
              <a:ext uri="{FF2B5EF4-FFF2-40B4-BE49-F238E27FC236}">
                <a16:creationId xmlns:a16="http://schemas.microsoft.com/office/drawing/2014/main" id="{A5AE5B8B-3C70-78CB-C60F-F32CA474F52E}"/>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Kehittäminen</a:t>
            </a:r>
            <a:b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&amp; seuranta</a:t>
            </a:r>
          </a:p>
        </p:txBody>
      </p:sp>
      <p:sp>
        <p:nvSpPr>
          <p:cNvPr id="13" name="Rectangle 16">
            <a:extLst>
              <a:ext uri="{FF2B5EF4-FFF2-40B4-BE49-F238E27FC236}">
                <a16:creationId xmlns:a16="http://schemas.microsoft.com/office/drawing/2014/main" id="{189EB317-4216-15ED-9209-45AC88081B62}"/>
              </a:ext>
            </a:extLst>
          </p:cNvPr>
          <p:cNvSpPr>
            <a:spLocks/>
          </p:cNvSpPr>
          <p:nvPr userDrawn="1"/>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00008B"/>
                </a:solidFill>
                <a:effectLst/>
                <a:uLnTx/>
                <a:uFillTx/>
                <a:latin typeface="Arial" panose="020B0604020202020204"/>
                <a:ea typeface="Inter" panose="02000503000000020004" pitchFamily="2" charset="0"/>
                <a:cs typeface="+mn-cs"/>
              </a:rPr>
              <a:t>Toimintaperiaatteet </a:t>
            </a:r>
            <a:br>
              <a:rPr kumimoji="0" lang="fi-FI" sz="1250" b="1" i="0" u="none" strike="noStrike" kern="1200" cap="none" spc="31" normalizeH="0" baseline="0" noProof="0">
                <a:ln>
                  <a:noFill/>
                </a:ln>
                <a:solidFill>
                  <a:srgbClr val="00008B"/>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a:ln>
                  <a:noFill/>
                </a:ln>
                <a:solidFill>
                  <a:srgbClr val="00008B"/>
                </a:solidFill>
                <a:effectLst/>
                <a:uLnTx/>
                <a:uFillTx/>
                <a:latin typeface="Arial" panose="020B0604020202020204"/>
                <a:ea typeface="Inter" panose="02000503000000020004" pitchFamily="2" charset="0"/>
                <a:cs typeface="+mn-cs"/>
              </a:rPr>
              <a:t>&amp; käytännöt</a:t>
            </a:r>
          </a:p>
        </p:txBody>
      </p:sp>
      <p:sp>
        <p:nvSpPr>
          <p:cNvPr id="14" name="Rectangle 18">
            <a:extLst>
              <a:ext uri="{FF2B5EF4-FFF2-40B4-BE49-F238E27FC236}">
                <a16:creationId xmlns:a16="http://schemas.microsoft.com/office/drawing/2014/main" id="{B58BD1DC-8B38-9820-BA1F-880598200C93}"/>
              </a:ext>
            </a:extLst>
          </p:cNvPr>
          <p:cNvSpPr>
            <a:spLocks/>
          </p:cNvSpPr>
          <p:nvPr userDrawn="1"/>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Toimintayksikön tiedot</a:t>
            </a:r>
          </a:p>
        </p:txBody>
      </p:sp>
      <p:sp>
        <p:nvSpPr>
          <p:cNvPr id="15" name="Rectangle 20">
            <a:extLst>
              <a:ext uri="{FF2B5EF4-FFF2-40B4-BE49-F238E27FC236}">
                <a16:creationId xmlns:a16="http://schemas.microsoft.com/office/drawing/2014/main" id="{FD4C079F-D67E-86F3-FC80-164C400E0B9D}"/>
              </a:ext>
            </a:extLst>
          </p:cNvPr>
          <p:cNvSpPr>
            <a:spLocks/>
          </p:cNvSpPr>
          <p:nvPr userDrawn="1"/>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Sisällysluettelo</a:t>
            </a:r>
          </a:p>
        </p:txBody>
      </p:sp>
      <p:cxnSp>
        <p:nvCxnSpPr>
          <p:cNvPr id="16" name="Straight Connector 21">
            <a:extLst>
              <a:ext uri="{FF2B5EF4-FFF2-40B4-BE49-F238E27FC236}">
                <a16:creationId xmlns:a16="http://schemas.microsoft.com/office/drawing/2014/main" id="{B688A1E1-6215-84D9-E9EB-9B3E4449AAB6}"/>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24">
            <a:extLst>
              <a:ext uri="{FF2B5EF4-FFF2-40B4-BE49-F238E27FC236}">
                <a16:creationId xmlns:a16="http://schemas.microsoft.com/office/drawing/2014/main" id="{8C7C610E-C63B-F2A3-4284-16400D2F837C}"/>
              </a:ext>
            </a:extLst>
          </p:cNvPr>
          <p:cNvCxnSpPr>
            <a:cxnSpLocks/>
          </p:cNvCxnSpPr>
          <p:nvPr userDrawn="1"/>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25">
            <a:extLst>
              <a:ext uri="{FF2B5EF4-FFF2-40B4-BE49-F238E27FC236}">
                <a16:creationId xmlns:a16="http://schemas.microsoft.com/office/drawing/2014/main" id="{A746A806-4880-A01B-782D-41E0A306AB1D}"/>
              </a:ext>
            </a:extLst>
          </p:cNvPr>
          <p:cNvCxnSpPr>
            <a:cxnSpLocks/>
          </p:cNvCxnSpPr>
          <p:nvPr userDrawn="1"/>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26">
            <a:extLst>
              <a:ext uri="{FF2B5EF4-FFF2-40B4-BE49-F238E27FC236}">
                <a16:creationId xmlns:a16="http://schemas.microsoft.com/office/drawing/2014/main" id="{634B93C8-EE79-C4CA-2996-12E46B4F64AB}"/>
              </a:ext>
            </a:extLst>
          </p:cNvPr>
          <p:cNvCxnSpPr>
            <a:cxnSpLocks/>
          </p:cNvCxnSpPr>
          <p:nvPr userDrawn="1"/>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22">
            <a:extLst>
              <a:ext uri="{FF2B5EF4-FFF2-40B4-BE49-F238E27FC236}">
                <a16:creationId xmlns:a16="http://schemas.microsoft.com/office/drawing/2014/main" id="{29428DE1-077D-C61F-D802-39CDA787CCCA}"/>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2">
            <a:extLst>
              <a:ext uri="{FF2B5EF4-FFF2-40B4-BE49-F238E27FC236}">
                <a16:creationId xmlns:a16="http://schemas.microsoft.com/office/drawing/2014/main" id="{85E86893-D6E5-3D11-3927-CC3D1FBD4538}"/>
              </a:ext>
            </a:extLst>
          </p:cNvPr>
          <p:cNvCxnSpPr>
            <a:cxnSpLocks/>
          </p:cNvCxnSpPr>
          <p:nvPr userDrawn="1"/>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53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523AC8-0B8E-D71A-995B-3F30D66AE80D}"/>
              </a:ext>
            </a:extLst>
          </p:cNvPr>
          <p:cNvGraphicFramePr>
            <a:graphicFrameLocks noChangeAspect="1"/>
          </p:cNvGraphicFramePr>
          <p:nvPr userDrawn="1">
            <p:custDataLst>
              <p:tags r:id="rId1"/>
            </p:custDataLst>
            <p:extLst>
              <p:ext uri="{D42A27DB-BD31-4B8C-83A1-F6EECF244321}">
                <p14:modId xmlns:p14="http://schemas.microsoft.com/office/powerpoint/2010/main" val="171862461"/>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D1523AC8-0B8E-D71A-995B-3F30D66AE80D}"/>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C1D15AAC-2A9E-06C1-7F33-135BC76D0E88}"/>
              </a:ext>
            </a:extLst>
          </p:cNvPr>
          <p:cNvSpPr>
            <a:spLocks noGrp="1"/>
          </p:cNvSpPr>
          <p:nvPr>
            <p:ph type="title"/>
          </p:nvPr>
        </p:nvSpPr>
        <p:spPr>
          <a:xfrm>
            <a:off x="838206" y="365125"/>
            <a:ext cx="6950529" cy="1325563"/>
          </a:xfrm>
        </p:spPr>
        <p:txBody>
          <a:bodyPr vert="horz">
            <a:no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6" name="Päivämäärän paikkamerkki 3">
            <a:extLst>
              <a:ext uri="{FF2B5EF4-FFF2-40B4-BE49-F238E27FC236}">
                <a16:creationId xmlns:a16="http://schemas.microsoft.com/office/drawing/2014/main" id="{8CFE43AC-2331-392E-B364-1EB4F13D2278}"/>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7" name="Dian numeron paikkamerkki 5">
            <a:extLst>
              <a:ext uri="{FF2B5EF4-FFF2-40B4-BE49-F238E27FC236}">
                <a16:creationId xmlns:a16="http://schemas.microsoft.com/office/drawing/2014/main" id="{65BDACEF-1E4C-EE54-A86C-7F8707A989F5}"/>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4" name="Kuva 3">
            <a:extLst>
              <a:ext uri="{FF2B5EF4-FFF2-40B4-BE49-F238E27FC236}">
                <a16:creationId xmlns:a16="http://schemas.microsoft.com/office/drawing/2014/main" id="{BF09C4BF-2872-222F-A08A-EA53E4ED7D78}"/>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6081651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Tyhjä">
    <p:bg>
      <p:bgPr>
        <a:solidFill>
          <a:srgbClr val="E8E8FB">
            <a:alpha val="80000"/>
          </a:srgb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E13D40E-877C-A9D4-4811-76001E2E9045}"/>
              </a:ext>
            </a:extLst>
          </p:cNvPr>
          <p:cNvGraphicFramePr>
            <a:graphicFrameLocks noChangeAspect="1"/>
          </p:cNvGraphicFramePr>
          <p:nvPr userDrawn="1">
            <p:custDataLst>
              <p:tags r:id="rId1"/>
            </p:custDataLst>
            <p:extLst>
              <p:ext uri="{D42A27DB-BD31-4B8C-83A1-F6EECF244321}">
                <p14:modId xmlns:p14="http://schemas.microsoft.com/office/powerpoint/2010/main" val="3221817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6" name="think-cell data - do not delete" hidden="1">
                        <a:extLst>
                          <a:ext uri="{FF2B5EF4-FFF2-40B4-BE49-F238E27FC236}">
                            <a16:creationId xmlns:a16="http://schemas.microsoft.com/office/drawing/2014/main" id="{4E13D40E-877C-A9D4-4811-76001E2E90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E2D81E75-6A86-1C11-6BC9-104F596B02F6}"/>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5"/>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B5F6CF9D-E3F0-6881-EDE1-403DD498BCF3}"/>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Suorakulmio 6">
            <a:extLst>
              <a:ext uri="{FF2B5EF4-FFF2-40B4-BE49-F238E27FC236}">
                <a16:creationId xmlns:a16="http://schemas.microsoft.com/office/drawing/2014/main" id="{71826CA2-492E-F396-E069-D17FCFCB6368}"/>
              </a:ext>
            </a:extLst>
          </p:cNvPr>
          <p:cNvSpPr/>
          <p:nvPr userDrawn="1"/>
        </p:nvSpPr>
        <p:spPr>
          <a:xfrm>
            <a:off x="64800" y="6176964"/>
            <a:ext cx="1850400" cy="555528"/>
          </a:xfrm>
          <a:prstGeom prst="rect">
            <a:avLst/>
          </a:prstGeom>
          <a:solidFill>
            <a:srgbClr val="EDEDFC"/>
          </a:solidFill>
          <a:ln>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i-FI"/>
          </a:p>
        </p:txBody>
      </p:sp>
    </p:spTree>
    <p:extLst>
      <p:ext uri="{BB962C8B-B14F-4D97-AF65-F5344CB8AC3E}">
        <p14:creationId xmlns:p14="http://schemas.microsoft.com/office/powerpoint/2010/main" val="28448788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yhjä">
    <p:bg>
      <p:bgPr>
        <a:solidFill>
          <a:srgbClr val="FCEDF6">
            <a:alpha val="8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F8DBD1F-3EF7-C43F-B3FC-E65FBBBABE6F}"/>
              </a:ext>
            </a:extLst>
          </p:cNvPr>
          <p:cNvGraphicFramePr>
            <a:graphicFrameLocks noChangeAspect="1"/>
          </p:cNvGraphicFramePr>
          <p:nvPr userDrawn="1">
            <p:custDataLst>
              <p:tags r:id="rId1"/>
            </p:custDataLst>
            <p:extLst>
              <p:ext uri="{D42A27DB-BD31-4B8C-83A1-F6EECF244321}">
                <p14:modId xmlns:p14="http://schemas.microsoft.com/office/powerpoint/2010/main" val="608922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AF8DBD1F-3EF7-C43F-B3FC-E65FBBBABE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632752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Tyhjä">
    <p:bg>
      <p:bgPr>
        <a:solidFill>
          <a:srgbClr val="FCEDF6">
            <a:alpha val="80000"/>
          </a:srgbClr>
        </a:solidFill>
        <a:effectLst/>
      </p:bgPr>
    </p:bg>
    <p:spTree>
      <p:nvGrpSpPr>
        <p:cNvPr id="1" name=""/>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CF0866FF-D5D5-2D20-6553-C34AC035F0D7}"/>
              </a:ext>
            </a:extLst>
          </p:cNvPr>
          <p:cNvGraphicFramePr>
            <a:graphicFrameLocks noChangeAspect="1"/>
          </p:cNvGraphicFramePr>
          <p:nvPr userDrawn="1">
            <p:custDataLst>
              <p:tags r:id="rId1"/>
            </p:custDataLst>
            <p:extLst>
              <p:ext uri="{D42A27DB-BD31-4B8C-83A1-F6EECF244321}">
                <p14:modId xmlns:p14="http://schemas.microsoft.com/office/powerpoint/2010/main" val="2962040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2" name="think-cell data - do not delete" hidden="1">
                        <a:extLst>
                          <a:ext uri="{FF2B5EF4-FFF2-40B4-BE49-F238E27FC236}">
                            <a16:creationId xmlns:a16="http://schemas.microsoft.com/office/drawing/2014/main" id="{CF0866FF-D5D5-2D20-6553-C34AC035F0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3">
            <a:extLst>
              <a:ext uri="{FF2B5EF4-FFF2-40B4-BE49-F238E27FC236}">
                <a16:creationId xmlns:a16="http://schemas.microsoft.com/office/drawing/2014/main" id="{526EB075-E510-3604-0DAB-A749278C5B74}"/>
              </a:ext>
            </a:extLst>
          </p:cNvPr>
          <p:cNvSpPr/>
          <p:nvPr userDrawn="1"/>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5">
            <a:extLst>
              <a:ext uri="{FF2B5EF4-FFF2-40B4-BE49-F238E27FC236}">
                <a16:creationId xmlns:a16="http://schemas.microsoft.com/office/drawing/2014/main" id="{05727ECC-3307-85B8-1B03-2D1A75CAEADB}"/>
              </a:ext>
            </a:extLst>
          </p:cNvPr>
          <p:cNvSpPr/>
          <p:nvPr userDrawn="1"/>
        </p:nvSpPr>
        <p:spPr>
          <a:xfrm>
            <a:off x="7322756" y="-1"/>
            <a:ext cx="2427068" cy="525093"/>
          </a:xfrm>
          <a:prstGeom prst="rect">
            <a:avLst/>
          </a:prstGeom>
          <a:solidFill>
            <a:srgbClr val="F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6">
            <a:extLst>
              <a:ext uri="{FF2B5EF4-FFF2-40B4-BE49-F238E27FC236}">
                <a16:creationId xmlns:a16="http://schemas.microsoft.com/office/drawing/2014/main" id="{E2971453-FD5D-C423-19AB-237CB6E765F9}"/>
              </a:ext>
            </a:extLst>
          </p:cNvPr>
          <p:cNvSpPr/>
          <p:nvPr userDrawn="1"/>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Liitteet</a:t>
            </a:r>
          </a:p>
        </p:txBody>
      </p:sp>
      <p:sp>
        <p:nvSpPr>
          <p:cNvPr id="10" name="Rectangle 7">
            <a:extLst>
              <a:ext uri="{FF2B5EF4-FFF2-40B4-BE49-F238E27FC236}">
                <a16:creationId xmlns:a16="http://schemas.microsoft.com/office/drawing/2014/main" id="{83FCBADB-7936-4ABF-21A1-1AD7B94CBFC0}"/>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ED0E93"/>
                </a:solidFill>
                <a:effectLst/>
                <a:uLnTx/>
                <a:uFillTx/>
                <a:latin typeface="Arial" panose="020B0604020202020204"/>
                <a:ea typeface="Inter" panose="02000503000000020004" pitchFamily="2" charset="0"/>
                <a:cs typeface="+mn-cs"/>
              </a:rPr>
              <a:t>Kehittäminen</a:t>
            </a:r>
            <a:br>
              <a:rPr kumimoji="0" lang="fi-FI" sz="1250" b="1" i="0" u="none" strike="noStrike" kern="1200" cap="none" spc="31" normalizeH="0" baseline="0" noProof="0">
                <a:ln>
                  <a:noFill/>
                </a:ln>
                <a:solidFill>
                  <a:srgbClr val="ED0E93"/>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a:ln>
                  <a:noFill/>
                </a:ln>
                <a:solidFill>
                  <a:srgbClr val="ED0E93"/>
                </a:solidFill>
                <a:effectLst/>
                <a:uLnTx/>
                <a:uFillTx/>
                <a:latin typeface="Arial" panose="020B0604020202020204"/>
                <a:ea typeface="Inter" panose="02000503000000020004" pitchFamily="2" charset="0"/>
                <a:cs typeface="+mn-cs"/>
              </a:rPr>
              <a:t>&amp; seuranta</a:t>
            </a:r>
          </a:p>
        </p:txBody>
      </p:sp>
      <p:sp>
        <p:nvSpPr>
          <p:cNvPr id="11" name="Rectangle 8">
            <a:extLst>
              <a:ext uri="{FF2B5EF4-FFF2-40B4-BE49-F238E27FC236}">
                <a16:creationId xmlns:a16="http://schemas.microsoft.com/office/drawing/2014/main" id="{DA4D0B96-F52B-383B-DC29-287EB64E3C11}"/>
              </a:ext>
            </a:extLst>
          </p:cNvPr>
          <p:cNvSpPr/>
          <p:nvPr userDrawn="1"/>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Toimintaperiaatteet </a:t>
            </a:r>
            <a:b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&amp; käytännöt</a:t>
            </a:r>
          </a:p>
        </p:txBody>
      </p:sp>
      <p:sp>
        <p:nvSpPr>
          <p:cNvPr id="12" name="Rectangle 9">
            <a:extLst>
              <a:ext uri="{FF2B5EF4-FFF2-40B4-BE49-F238E27FC236}">
                <a16:creationId xmlns:a16="http://schemas.microsoft.com/office/drawing/2014/main" id="{5B2F3AD8-ADFC-0278-B731-5C930EF35944}"/>
              </a:ext>
            </a:extLst>
          </p:cNvPr>
          <p:cNvSpPr/>
          <p:nvPr userDrawn="1"/>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Toimintayksikön tiedot</a:t>
            </a:r>
          </a:p>
        </p:txBody>
      </p:sp>
      <p:sp>
        <p:nvSpPr>
          <p:cNvPr id="13" name="Rectangle 10">
            <a:extLst>
              <a:ext uri="{FF2B5EF4-FFF2-40B4-BE49-F238E27FC236}">
                <a16:creationId xmlns:a16="http://schemas.microsoft.com/office/drawing/2014/main" id="{32231B9F-6D05-9EF0-E5D4-67A858456CF6}"/>
              </a:ext>
            </a:extLst>
          </p:cNvPr>
          <p:cNvSpPr/>
          <p:nvPr userDrawn="1"/>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Sisällysluettelo</a:t>
            </a:r>
          </a:p>
        </p:txBody>
      </p:sp>
      <p:cxnSp>
        <p:nvCxnSpPr>
          <p:cNvPr id="14" name="Straight Connector 11">
            <a:extLst>
              <a:ext uri="{FF2B5EF4-FFF2-40B4-BE49-F238E27FC236}">
                <a16:creationId xmlns:a16="http://schemas.microsoft.com/office/drawing/2014/main" id="{727A058F-8312-668C-EFAD-99D6C4586854}"/>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7">
            <a:extLst>
              <a:ext uri="{FF2B5EF4-FFF2-40B4-BE49-F238E27FC236}">
                <a16:creationId xmlns:a16="http://schemas.microsoft.com/office/drawing/2014/main" id="{C7FE136E-1AE6-8F8E-DA88-29BEFDD945A2}"/>
              </a:ext>
            </a:extLst>
          </p:cNvPr>
          <p:cNvCxnSpPr>
            <a:cxnSpLocks/>
          </p:cNvCxnSpPr>
          <p:nvPr userDrawn="1"/>
        </p:nvCxnSpPr>
        <p:spPr>
          <a:xfrm flipH="1">
            <a:off x="4876800" y="0"/>
            <a:ext cx="987"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9">
            <a:extLst>
              <a:ext uri="{FF2B5EF4-FFF2-40B4-BE49-F238E27FC236}">
                <a16:creationId xmlns:a16="http://schemas.microsoft.com/office/drawing/2014/main" id="{70DF553E-4B0B-6655-B53D-4990B3D18A7A}"/>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20">
            <a:extLst>
              <a:ext uri="{FF2B5EF4-FFF2-40B4-BE49-F238E27FC236}">
                <a16:creationId xmlns:a16="http://schemas.microsoft.com/office/drawing/2014/main" id="{553E269D-CAA9-BA3F-0E4B-D6F86728CF2B}"/>
              </a:ext>
            </a:extLst>
          </p:cNvPr>
          <p:cNvCxnSpPr>
            <a:cxnSpLocks/>
          </p:cNvCxnSpPr>
          <p:nvPr userDrawn="1"/>
        </p:nvCxnSpPr>
        <p:spPr>
          <a:xfrm>
            <a:off x="9753600" y="0"/>
            <a:ext cx="0" cy="518181"/>
          </a:xfrm>
          <a:prstGeom prst="line">
            <a:avLst/>
          </a:prstGeom>
          <a:ln w="19050" cap="sq">
            <a:noFill/>
            <a:round/>
          </a:ln>
        </p:spPr>
        <p:style>
          <a:lnRef idx="1">
            <a:schemeClr val="accent1"/>
          </a:lnRef>
          <a:fillRef idx="0">
            <a:schemeClr val="accent1"/>
          </a:fillRef>
          <a:effectRef idx="0">
            <a:schemeClr val="accent1"/>
          </a:effectRef>
          <a:fontRef idx="minor">
            <a:schemeClr val="tx1"/>
          </a:fontRef>
        </p:style>
      </p:cxnSp>
      <p:cxnSp>
        <p:nvCxnSpPr>
          <p:cNvPr id="18" name="Straight Connector 21">
            <a:extLst>
              <a:ext uri="{FF2B5EF4-FFF2-40B4-BE49-F238E27FC236}">
                <a16:creationId xmlns:a16="http://schemas.microsoft.com/office/drawing/2014/main" id="{9770894E-BDB3-D050-6653-6CC714938797}"/>
              </a:ext>
            </a:extLst>
          </p:cNvPr>
          <p:cNvCxnSpPr>
            <a:cxnSpLocks/>
          </p:cNvCxnSpPr>
          <p:nvPr userDrawn="1"/>
        </p:nvCxnSpPr>
        <p:spPr>
          <a:xfrm flipH="1">
            <a:off x="9753600" y="518181"/>
            <a:ext cx="2439699"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22">
            <a:extLst>
              <a:ext uri="{FF2B5EF4-FFF2-40B4-BE49-F238E27FC236}">
                <a16:creationId xmlns:a16="http://schemas.microsoft.com/office/drawing/2014/main" id="{E60E18EE-26FE-0843-A7A2-3AAE64074FA5}"/>
              </a:ext>
            </a:extLst>
          </p:cNvPr>
          <p:cNvCxnSpPr>
            <a:cxnSpLocks/>
          </p:cNvCxnSpPr>
          <p:nvPr userDrawn="1"/>
        </p:nvCxnSpPr>
        <p:spPr>
          <a:xfrm flipH="1">
            <a:off x="-8540" y="516156"/>
            <a:ext cx="7320947"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19">
            <a:extLst>
              <a:ext uri="{FF2B5EF4-FFF2-40B4-BE49-F238E27FC236}">
                <a16:creationId xmlns:a16="http://schemas.microsoft.com/office/drawing/2014/main" id="{6C36FB33-8E61-2F72-9C04-BAD980AE9800}"/>
              </a:ext>
            </a:extLst>
          </p:cNvPr>
          <p:cNvCxnSpPr>
            <a:cxnSpLocks/>
          </p:cNvCxnSpPr>
          <p:nvPr userDrawn="1"/>
        </p:nvCxnSpPr>
        <p:spPr>
          <a:xfrm>
            <a:off x="9747031" y="-2025"/>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5680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Tyhjä">
    <p:bg>
      <p:bgPr>
        <a:solidFill>
          <a:srgbClr val="FCEDF6">
            <a:alpha val="80000"/>
          </a:srgbClr>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266B318-2653-A847-06EB-C865B581A3E4}"/>
              </a:ext>
            </a:extLst>
          </p:cNvPr>
          <p:cNvGraphicFramePr>
            <a:graphicFrameLocks noChangeAspect="1"/>
          </p:cNvGraphicFramePr>
          <p:nvPr userDrawn="1">
            <p:custDataLst>
              <p:tags r:id="rId1"/>
            </p:custDataLst>
            <p:extLst>
              <p:ext uri="{D42A27DB-BD31-4B8C-83A1-F6EECF244321}">
                <p14:modId xmlns:p14="http://schemas.microsoft.com/office/powerpoint/2010/main" val="2427748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5" name="think-cell data - do not delete" hidden="1">
                        <a:extLst>
                          <a:ext uri="{FF2B5EF4-FFF2-40B4-BE49-F238E27FC236}">
                            <a16:creationId xmlns:a16="http://schemas.microsoft.com/office/drawing/2014/main" id="{0266B318-2653-A847-06EB-C865B581A3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accent3">
                    <a:lumMod val="75000"/>
                  </a:schemeClr>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837490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F3CDE66-82D4-0F77-DD8A-EC52B1FA5A8C}"/>
              </a:ext>
            </a:extLst>
          </p:cNvPr>
          <p:cNvGraphicFramePr>
            <a:graphicFrameLocks noChangeAspect="1"/>
          </p:cNvGraphicFramePr>
          <p:nvPr userDrawn="1">
            <p:custDataLst>
              <p:tags r:id="rId1"/>
            </p:custDataLst>
            <p:extLst>
              <p:ext uri="{D42A27DB-BD31-4B8C-83A1-F6EECF244321}">
                <p14:modId xmlns:p14="http://schemas.microsoft.com/office/powerpoint/2010/main" val="568409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6" name="think-cell data - do not delete" hidden="1">
                        <a:extLst>
                          <a:ext uri="{FF2B5EF4-FFF2-40B4-BE49-F238E27FC236}">
                            <a16:creationId xmlns:a16="http://schemas.microsoft.com/office/drawing/2014/main" id="{EF3CDE66-82D4-0F77-DD8A-EC52B1FA5A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36">
            <a:extLst>
              <a:ext uri="{FF2B5EF4-FFF2-40B4-BE49-F238E27FC236}">
                <a16:creationId xmlns:a16="http://schemas.microsoft.com/office/drawing/2014/main" id="{050D9C7D-714A-E961-6790-86C42FBE4729}"/>
              </a:ext>
            </a:extLst>
          </p:cNvPr>
          <p:cNvSpPr/>
          <p:nvPr userDrawn="1"/>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chemeClr val="tx1">
                    <a:lumMod val="75000"/>
                    <a:lumOff val="25000"/>
                  </a:schemeClr>
                </a:solidFill>
                <a:effectLst/>
                <a:uLnTx/>
                <a:uFillTx/>
                <a:latin typeface="Arial" panose="020B0604020202020204"/>
                <a:ea typeface="Inter" panose="02000503000000020004" pitchFamily="2" charset="0"/>
                <a:cs typeface="+mn-cs"/>
              </a:rPr>
              <a:t>Liitteet</a:t>
            </a:r>
          </a:p>
        </p:txBody>
      </p:sp>
      <p:sp>
        <p:nvSpPr>
          <p:cNvPr id="8" name="Rectangle 37">
            <a:extLst>
              <a:ext uri="{FF2B5EF4-FFF2-40B4-BE49-F238E27FC236}">
                <a16:creationId xmlns:a16="http://schemas.microsoft.com/office/drawing/2014/main" id="{87F0D37B-BD12-5F01-D563-31232C7D1E15}"/>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Kehittäminen</a:t>
            </a:r>
            <a:b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&amp; seuranta</a:t>
            </a:r>
          </a:p>
        </p:txBody>
      </p:sp>
      <p:sp>
        <p:nvSpPr>
          <p:cNvPr id="9" name="Rectangle 38">
            <a:extLst>
              <a:ext uri="{FF2B5EF4-FFF2-40B4-BE49-F238E27FC236}">
                <a16:creationId xmlns:a16="http://schemas.microsoft.com/office/drawing/2014/main" id="{BF16CA5E-7C55-4974-051E-D2DB067C0FE1}"/>
              </a:ext>
            </a:extLst>
          </p:cNvPr>
          <p:cNvSpPr/>
          <p:nvPr userDrawn="1"/>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Toimintaperiaatteet </a:t>
            </a:r>
            <a:b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&amp; käytännöt</a:t>
            </a:r>
          </a:p>
        </p:txBody>
      </p:sp>
      <p:sp>
        <p:nvSpPr>
          <p:cNvPr id="10" name="Rectangle 39">
            <a:extLst>
              <a:ext uri="{FF2B5EF4-FFF2-40B4-BE49-F238E27FC236}">
                <a16:creationId xmlns:a16="http://schemas.microsoft.com/office/drawing/2014/main" id="{F16E5374-A3B1-D53D-082E-774B23BCF4DC}"/>
              </a:ext>
            </a:extLst>
          </p:cNvPr>
          <p:cNvSpPr/>
          <p:nvPr userDrawn="1"/>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Toimintayksikön tiedot</a:t>
            </a:r>
          </a:p>
        </p:txBody>
      </p:sp>
      <p:sp>
        <p:nvSpPr>
          <p:cNvPr id="11" name="Rectangle 40">
            <a:extLst>
              <a:ext uri="{FF2B5EF4-FFF2-40B4-BE49-F238E27FC236}">
                <a16:creationId xmlns:a16="http://schemas.microsoft.com/office/drawing/2014/main" id="{ED060CC1-79F5-7614-B77D-E88E585AC134}"/>
              </a:ext>
            </a:extLst>
          </p:cNvPr>
          <p:cNvSpPr/>
          <p:nvPr userDrawn="1"/>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mn-ea"/>
                <a:cs typeface="+mn-cs"/>
              </a:rPr>
              <a:t>Sisällysluettelo</a:t>
            </a:r>
          </a:p>
        </p:txBody>
      </p:sp>
      <p:cxnSp>
        <p:nvCxnSpPr>
          <p:cNvPr id="12" name="Straight Connector 41">
            <a:extLst>
              <a:ext uri="{FF2B5EF4-FFF2-40B4-BE49-F238E27FC236}">
                <a16:creationId xmlns:a16="http://schemas.microsoft.com/office/drawing/2014/main" id="{394B3EF3-7BC8-C233-9783-303BB7FAB51D}"/>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42">
            <a:extLst>
              <a:ext uri="{FF2B5EF4-FFF2-40B4-BE49-F238E27FC236}">
                <a16:creationId xmlns:a16="http://schemas.microsoft.com/office/drawing/2014/main" id="{BC07BA31-9603-F06F-B47F-FE2568A6BABE}"/>
              </a:ext>
            </a:extLst>
          </p:cNvPr>
          <p:cNvCxnSpPr>
            <a:cxnSpLocks/>
          </p:cNvCxnSpPr>
          <p:nvPr userDrawn="1"/>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43">
            <a:extLst>
              <a:ext uri="{FF2B5EF4-FFF2-40B4-BE49-F238E27FC236}">
                <a16:creationId xmlns:a16="http://schemas.microsoft.com/office/drawing/2014/main" id="{B6B7FBDA-EB40-B175-AC61-48006E0C7A37}"/>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44">
            <a:extLst>
              <a:ext uri="{FF2B5EF4-FFF2-40B4-BE49-F238E27FC236}">
                <a16:creationId xmlns:a16="http://schemas.microsoft.com/office/drawing/2014/main" id="{ED567682-8531-A5DE-F3F8-54AACBE99FE8}"/>
              </a:ext>
            </a:extLst>
          </p:cNvPr>
          <p:cNvCxnSpPr>
            <a:cxnSpLocks/>
          </p:cNvCxnSpPr>
          <p:nvPr userDrawn="1"/>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id="{C4A58796-9AE2-E16A-4058-3836F23BC626}"/>
              </a:ext>
            </a:extLst>
          </p:cNvPr>
          <p:cNvCxnSpPr>
            <a:cxnSpLocks/>
          </p:cNvCxnSpPr>
          <p:nvPr userDrawn="1"/>
        </p:nvCxnSpPr>
        <p:spPr>
          <a:xfrm flipH="1">
            <a:off x="-2538" y="532326"/>
            <a:ext cx="9758676"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17" name="Title 48">
            <a:extLst>
              <a:ext uri="{FF2B5EF4-FFF2-40B4-BE49-F238E27FC236}">
                <a16:creationId xmlns:a16="http://schemas.microsoft.com/office/drawing/2014/main" id="{E69FAA82-31FB-CBAD-3967-53A9D622AF77}"/>
              </a:ext>
            </a:extLst>
          </p:cNvPr>
          <p:cNvSpPr>
            <a:spLocks noGrp="1"/>
          </p:cNvSpPr>
          <p:nvPr>
            <p:ph type="title"/>
          </p:nvPr>
        </p:nvSpPr>
        <p:spPr>
          <a:xfrm>
            <a:off x="451413" y="822684"/>
            <a:ext cx="11289174" cy="868004"/>
          </a:xfrm>
        </p:spPr>
        <p:txBody>
          <a:bodyPr/>
          <a:lstStyle>
            <a:lvl1pPr rtl="0">
              <a:defRPr/>
            </a:lvl1pPr>
          </a:lstStyle>
          <a:p>
            <a:endParaRPr lang="fi-FI"/>
          </a:p>
        </p:txBody>
      </p:sp>
      <p:sp>
        <p:nvSpPr>
          <p:cNvPr id="18" name="Content Placeholder 29">
            <a:extLst>
              <a:ext uri="{FF2B5EF4-FFF2-40B4-BE49-F238E27FC236}">
                <a16:creationId xmlns:a16="http://schemas.microsoft.com/office/drawing/2014/main" id="{151DC8EC-DDFF-E5E7-78C9-4EE40BCC0707}"/>
              </a:ext>
            </a:extLst>
          </p:cNvPr>
          <p:cNvSpPr>
            <a:spLocks noGrp="1"/>
          </p:cNvSpPr>
          <p:nvPr>
            <p:ph sz="half" idx="1"/>
          </p:nvPr>
        </p:nvSpPr>
        <p:spPr>
          <a:xfrm>
            <a:off x="451413" y="1825625"/>
            <a:ext cx="11289174" cy="3942129"/>
          </a:xfrm>
        </p:spPr>
        <p:txBody>
          <a:bodyPr numCol="1"/>
          <a:lstStyle>
            <a:lvl1pPr rtl="0">
              <a:defRPr/>
            </a:lvl1pPr>
          </a:lstStyle>
          <a:p>
            <a:pPr>
              <a:lnSpc>
                <a:spcPct val="107000"/>
              </a:lnSpc>
              <a:spcAft>
                <a:spcPts val="800"/>
              </a:spcAft>
            </a:pPr>
            <a:endParaRPr lang="fi-FI"/>
          </a:p>
        </p:txBody>
      </p:sp>
      <p:pic>
        <p:nvPicPr>
          <p:cNvPr id="19" name="Kuva 18">
            <a:extLst>
              <a:ext uri="{FF2B5EF4-FFF2-40B4-BE49-F238E27FC236}">
                <a16:creationId xmlns:a16="http://schemas.microsoft.com/office/drawing/2014/main" id="{AA7D838F-96CF-9D8D-75C9-3E89CE950696}"/>
              </a:ext>
            </a:extLst>
          </p:cNvPr>
          <p:cNvPicPr>
            <a:picLocks noChangeAspect="1"/>
          </p:cNvPicPr>
          <p:nvPr userDrawn="1"/>
        </p:nvPicPr>
        <p:blipFill>
          <a:blip r:embed="rId5"/>
          <a:srcRect/>
          <a:stretch/>
        </p:blipFill>
        <p:spPr>
          <a:xfrm>
            <a:off x="156873" y="6158852"/>
            <a:ext cx="1583792" cy="573640"/>
          </a:xfrm>
          <a:prstGeom prst="rect">
            <a:avLst/>
          </a:prstGeom>
        </p:spPr>
      </p:pic>
    </p:spTree>
    <p:extLst>
      <p:ext uri="{BB962C8B-B14F-4D97-AF65-F5344CB8AC3E}">
        <p14:creationId xmlns:p14="http://schemas.microsoft.com/office/powerpoint/2010/main" val="340535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yhjä">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C2D370A-F698-B380-3C1F-8F00801B71FE}"/>
              </a:ext>
            </a:extLst>
          </p:cNvPr>
          <p:cNvGraphicFramePr>
            <a:graphicFrameLocks noChangeAspect="1"/>
          </p:cNvGraphicFramePr>
          <p:nvPr userDrawn="1">
            <p:custDataLst>
              <p:tags r:id="rId1"/>
            </p:custDataLst>
            <p:extLst>
              <p:ext uri="{D42A27DB-BD31-4B8C-83A1-F6EECF244321}">
                <p14:modId xmlns:p14="http://schemas.microsoft.com/office/powerpoint/2010/main" val="4001439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7C2D370A-F698-B380-3C1F-8F00801B71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A74BC9A0-11E9-D753-2612-9349C7089449}"/>
              </a:ext>
            </a:extLst>
          </p:cNvPr>
          <p:cNvSpPr>
            <a:spLocks noGrp="1"/>
          </p:cNvSpPr>
          <p:nvPr>
            <p:ph type="title"/>
          </p:nvPr>
        </p:nvSpPr>
        <p:spPr>
          <a:xfrm>
            <a:off x="451413" y="822684"/>
            <a:ext cx="11289174" cy="868004"/>
          </a:xfrm>
        </p:spPr>
        <p:txBody>
          <a:bodyPr vert="horz">
            <a:normAutofit/>
          </a:bodyPr>
          <a:lstStyle>
            <a:lvl1pPr rtl="0">
              <a:defRPr sz="2600" b="1" i="0">
                <a:solidFill>
                  <a:schemeClr val="tx1">
                    <a:lumMod val="75000"/>
                    <a:lumOff val="25000"/>
                  </a:schemeClr>
                </a:solidFill>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Sisällön paikkamerkki 2">
            <a:extLst>
              <a:ext uri="{FF2B5EF4-FFF2-40B4-BE49-F238E27FC236}">
                <a16:creationId xmlns:a16="http://schemas.microsoft.com/office/drawing/2014/main" id="{96B030F1-EFE2-123B-D07F-AABD8FFDE6E9}"/>
              </a:ext>
            </a:extLst>
          </p:cNvPr>
          <p:cNvSpPr>
            <a:spLocks noGrp="1"/>
          </p:cNvSpPr>
          <p:nvPr>
            <p:ph sz="half" idx="1"/>
          </p:nvPr>
        </p:nvSpPr>
        <p:spPr>
          <a:xfrm>
            <a:off x="451413" y="1825625"/>
            <a:ext cx="11289174" cy="4351339"/>
          </a:xfrm>
        </p:spPr>
        <p:txBody>
          <a:bodyPr numCol="3" spcCol="720000">
            <a:noAutofit/>
          </a:bodyPr>
          <a:lstStyle>
            <a:lvl1pPr marL="0" indent="0" rtl="0">
              <a:spcBef>
                <a:spcPts val="600"/>
              </a:spcBef>
              <a:buNone/>
              <a:defRPr sz="1200"/>
            </a:lvl1pPr>
            <a:lvl2pPr marL="457145" indent="0" rtl="0">
              <a:spcBef>
                <a:spcPts val="600"/>
              </a:spcBef>
              <a:buNone/>
              <a:defRPr sz="1200"/>
            </a:lvl2pPr>
            <a:lvl3pPr marL="914285" indent="0" rtl="0">
              <a:spcBef>
                <a:spcPts val="600"/>
              </a:spcBef>
              <a:buNone/>
              <a:defRPr sz="1200"/>
            </a:lvl3pPr>
            <a:lvl4pPr marL="1371427" indent="0" rtl="0">
              <a:spcBef>
                <a:spcPts val="600"/>
              </a:spcBef>
              <a:buNone/>
              <a:defRPr sz="1200"/>
            </a:lvl4pPr>
            <a:lvl5pPr marL="1828570" indent="0" rtl="0">
              <a:spcBef>
                <a:spcPts val="600"/>
              </a:spcBef>
              <a:buNone/>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0980272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6858000"/>
          </a:xfrm>
        </p:spPr>
        <p:txBody>
          <a:bodyPr/>
          <a:lstStyle/>
          <a:p>
            <a:endParaRPr lang="fi-FI"/>
          </a:p>
        </p:txBody>
      </p:sp>
    </p:spTree>
    <p:extLst>
      <p:ext uri="{BB962C8B-B14F-4D97-AF65-F5344CB8AC3E}">
        <p14:creationId xmlns:p14="http://schemas.microsoft.com/office/powerpoint/2010/main" val="27374523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uva ja pieni otsikk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8F976B4-49C4-1081-B3D9-D946C16989FE}"/>
              </a:ext>
            </a:extLst>
          </p:cNvPr>
          <p:cNvGraphicFramePr>
            <a:graphicFrameLocks noChangeAspect="1"/>
          </p:cNvGraphicFramePr>
          <p:nvPr userDrawn="1">
            <p:custDataLst>
              <p:tags r:id="rId1"/>
            </p:custDataLst>
            <p:extLst>
              <p:ext uri="{D42A27DB-BD31-4B8C-83A1-F6EECF244321}">
                <p14:modId xmlns:p14="http://schemas.microsoft.com/office/powerpoint/2010/main" val="4008583110"/>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68F976B4-49C4-1081-B3D9-D946C16989FE}"/>
                          </a:ext>
                        </a:extLst>
                      </p:cNvPr>
                      <p:cNvPicPr/>
                      <p:nvPr/>
                    </p:nvPicPr>
                    <p:blipFill>
                      <a:blip r:embed="rId4"/>
                      <a:stretch>
                        <a:fillRect/>
                      </a:stretch>
                    </p:blipFill>
                    <p:spPr>
                      <a:xfrm>
                        <a:off x="1589" y="1591"/>
                        <a:ext cx="1227"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9219287" y="6356353"/>
            <a:ext cx="1231447" cy="364163"/>
          </a:xfrm>
        </p:spPr>
        <p:txBody>
          <a:bodyPr/>
          <a:lstStyle>
            <a:lvl1pPr algn="r" rtl="0">
              <a:defRPr/>
            </a:lvl1pPr>
          </a:lstStyle>
          <a:p>
            <a:fld id="{E82995AC-F008-1E4B-9263-D2B18A52AAEA}" type="datetimeFigureOut">
              <a:rPr lang="fi-FI" smtClean="0"/>
              <a:pPr/>
              <a:t>14.6.2024</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10646229" y="6356353"/>
            <a:ext cx="707571" cy="364163"/>
          </a:xfrm>
        </p:spPr>
        <p:txBody>
          <a:bodyPr/>
          <a:lstStyle>
            <a:lvl1pPr rtl="0">
              <a:defRPr/>
            </a:lvl1pPr>
          </a:lstStyle>
          <a:p>
            <a:fld id="{CF4BB44F-7B72-EC4D-BE8A-419BCE6CF7A5}" type="slidenum">
              <a:rPr lang="fi-FI" smtClean="0"/>
              <a:pPr/>
              <a:t>‹#›</a:t>
            </a:fld>
            <a:endParaRPr lang="fi-FI"/>
          </a:p>
        </p:txBody>
      </p:sp>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7"/>
            <a:ext cx="12192000" cy="5845175"/>
          </a:xfrm>
        </p:spPr>
        <p:txBody>
          <a:bodyPr/>
          <a:lstStyle/>
          <a:p>
            <a:endParaRPr lang="fi-FI"/>
          </a:p>
        </p:txBody>
      </p:sp>
      <p:sp>
        <p:nvSpPr>
          <p:cNvPr id="4" name="Otsikko 1">
            <a:extLst>
              <a:ext uri="{FF2B5EF4-FFF2-40B4-BE49-F238E27FC236}">
                <a16:creationId xmlns:a16="http://schemas.microsoft.com/office/drawing/2014/main" id="{9CF0ADC2-03DA-C1B2-4E44-44A846F91FF5}"/>
              </a:ext>
            </a:extLst>
          </p:cNvPr>
          <p:cNvSpPr>
            <a:spLocks noGrp="1"/>
          </p:cNvSpPr>
          <p:nvPr>
            <p:ph type="title"/>
          </p:nvPr>
        </p:nvSpPr>
        <p:spPr>
          <a:xfrm>
            <a:off x="2223573" y="6183089"/>
            <a:ext cx="6800211" cy="495299"/>
          </a:xfrm>
        </p:spPr>
        <p:txBody>
          <a:bodyPr vert="horz">
            <a:noAutofit/>
          </a:bodyPr>
          <a:lstStyle>
            <a:lvl1pPr rtl="0">
              <a:defRPr sz="2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8" name="Kuva 7">
            <a:extLst>
              <a:ext uri="{FF2B5EF4-FFF2-40B4-BE49-F238E27FC236}">
                <a16:creationId xmlns:a16="http://schemas.microsoft.com/office/drawing/2014/main" id="{69499BBA-DF86-CACC-7E66-1BC3557E24C9}"/>
              </a:ext>
            </a:extLst>
          </p:cNvPr>
          <p:cNvPicPr>
            <a:picLocks noChangeAspect="1"/>
          </p:cNvPicPr>
          <p:nvPr userDrawn="1"/>
        </p:nvPicPr>
        <p:blipFill>
          <a:blip r:embed="rId5"/>
          <a:srcRect/>
          <a:stretch/>
        </p:blipFill>
        <p:spPr>
          <a:xfrm>
            <a:off x="156873" y="6158852"/>
            <a:ext cx="1583792" cy="573640"/>
          </a:xfrm>
          <a:prstGeom prst="rect">
            <a:avLst/>
          </a:prstGeom>
        </p:spPr>
      </p:pic>
    </p:spTree>
    <p:extLst>
      <p:ext uri="{BB962C8B-B14F-4D97-AF65-F5344CB8AC3E}">
        <p14:creationId xmlns:p14="http://schemas.microsoft.com/office/powerpoint/2010/main" val="7176812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6DAE5CA1-7D40-C5E5-4771-E0A3C37D1DC9}"/>
              </a:ext>
            </a:extLst>
          </p:cNvPr>
          <p:cNvGraphicFramePr>
            <a:graphicFrameLocks noChangeAspect="1"/>
          </p:cNvGraphicFramePr>
          <p:nvPr userDrawn="1">
            <p:custDataLst>
              <p:tags r:id="rId1"/>
            </p:custDataLst>
            <p:extLst>
              <p:ext uri="{D42A27DB-BD31-4B8C-83A1-F6EECF244321}">
                <p14:modId xmlns:p14="http://schemas.microsoft.com/office/powerpoint/2010/main" val="2316970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19" name="think-cell data - do not delete" hidden="1">
                        <a:extLst>
                          <a:ext uri="{FF2B5EF4-FFF2-40B4-BE49-F238E27FC236}">
                            <a16:creationId xmlns:a16="http://schemas.microsoft.com/office/drawing/2014/main" id="{6DAE5CA1-7D40-C5E5-4771-E0A3C37D1D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48">
            <a:extLst>
              <a:ext uri="{FF2B5EF4-FFF2-40B4-BE49-F238E27FC236}">
                <a16:creationId xmlns:a16="http://schemas.microsoft.com/office/drawing/2014/main" id="{BEB2C391-3B20-0498-E422-05199EEA7A27}"/>
              </a:ext>
            </a:extLst>
          </p:cNvPr>
          <p:cNvSpPr>
            <a:spLocks noGrp="1"/>
          </p:cNvSpPr>
          <p:nvPr>
            <p:ph type="title"/>
          </p:nvPr>
        </p:nvSpPr>
        <p:spPr>
          <a:xfrm>
            <a:off x="451413" y="820946"/>
            <a:ext cx="11289174" cy="868004"/>
          </a:xfrm>
        </p:spPr>
        <p:txBody>
          <a:bodyPr vert="horz"/>
          <a:lstStyle>
            <a:lvl1pPr rtl="0">
              <a:defRPr/>
            </a:lvl1pPr>
          </a:lstStyle>
          <a:p>
            <a:endParaRPr lang="fi-FI"/>
          </a:p>
        </p:txBody>
      </p:sp>
      <p:sp>
        <p:nvSpPr>
          <p:cNvPr id="7" name="Rectangle 34">
            <a:extLst>
              <a:ext uri="{FF2B5EF4-FFF2-40B4-BE49-F238E27FC236}">
                <a16:creationId xmlns:a16="http://schemas.microsoft.com/office/drawing/2014/main" id="{61D6B59A-320E-7062-29AC-888378E27945}"/>
              </a:ext>
            </a:extLst>
          </p:cNvPr>
          <p:cNvSpPr/>
          <p:nvPr userDrawn="1"/>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36">
            <a:extLst>
              <a:ext uri="{FF2B5EF4-FFF2-40B4-BE49-F238E27FC236}">
                <a16:creationId xmlns:a16="http://schemas.microsoft.com/office/drawing/2014/main" id="{2CA392DB-594A-36DA-4F1A-CDDBE2BA12F5}"/>
              </a:ext>
            </a:extLst>
          </p:cNvPr>
          <p:cNvSpPr>
            <a:spLocks/>
          </p:cNvSpPr>
          <p:nvPr userDrawn="1"/>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Liitteet</a:t>
            </a:r>
          </a:p>
        </p:txBody>
      </p:sp>
      <p:sp>
        <p:nvSpPr>
          <p:cNvPr id="9" name="Rectangle 37">
            <a:extLst>
              <a:ext uri="{FF2B5EF4-FFF2-40B4-BE49-F238E27FC236}">
                <a16:creationId xmlns:a16="http://schemas.microsoft.com/office/drawing/2014/main" id="{3A6CA045-8F78-0FAE-C8B0-DD9F29E732E1}"/>
              </a:ext>
            </a:extLst>
          </p:cNvPr>
          <p:cNvSpPr/>
          <p:nvPr userDrawn="1"/>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Kehittäminen</a:t>
            </a:r>
            <a:b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&amp; seuranta</a:t>
            </a:r>
          </a:p>
        </p:txBody>
      </p:sp>
      <p:sp>
        <p:nvSpPr>
          <p:cNvPr id="10" name="Rectangle 38">
            <a:extLst>
              <a:ext uri="{FF2B5EF4-FFF2-40B4-BE49-F238E27FC236}">
                <a16:creationId xmlns:a16="http://schemas.microsoft.com/office/drawing/2014/main" id="{F716BE8F-3A45-30FB-4A5D-AAFC835858B1}"/>
              </a:ext>
            </a:extLst>
          </p:cNvPr>
          <p:cNvSpPr>
            <a:spLocks/>
          </p:cNvSpPr>
          <p:nvPr userDrawn="1"/>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Toimintaperiaatteet </a:t>
            </a:r>
            <a:b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b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&amp; käytännöt</a:t>
            </a:r>
          </a:p>
        </p:txBody>
      </p:sp>
      <p:sp>
        <p:nvSpPr>
          <p:cNvPr id="11" name="Rectangle 39">
            <a:extLst>
              <a:ext uri="{FF2B5EF4-FFF2-40B4-BE49-F238E27FC236}">
                <a16:creationId xmlns:a16="http://schemas.microsoft.com/office/drawing/2014/main" id="{68E2AA57-D0D2-1E26-C65E-AD8CCFF1BE88}"/>
              </a:ext>
            </a:extLst>
          </p:cNvPr>
          <p:cNvSpPr/>
          <p:nvPr userDrawn="1"/>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FFFFFF">
                    <a:lumMod val="65000"/>
                  </a:srgbClr>
                </a:solidFill>
                <a:effectLst/>
                <a:uLnTx/>
                <a:uFillTx/>
                <a:latin typeface="Arial" panose="020B0604020202020204"/>
                <a:ea typeface="Inter" panose="02000503000000020004" pitchFamily="2" charset="0"/>
                <a:cs typeface="+mn-cs"/>
              </a:rPr>
              <a:t>Toimintayksikön tiedot</a:t>
            </a:r>
          </a:p>
        </p:txBody>
      </p:sp>
      <p:sp>
        <p:nvSpPr>
          <p:cNvPr id="12" name="Rectangle 40">
            <a:extLst>
              <a:ext uri="{FF2B5EF4-FFF2-40B4-BE49-F238E27FC236}">
                <a16:creationId xmlns:a16="http://schemas.microsoft.com/office/drawing/2014/main" id="{37AAED1E-C3B4-D250-0B24-FE1751712E9D}"/>
              </a:ext>
            </a:extLst>
          </p:cNvPr>
          <p:cNvSpPr/>
          <p:nvPr userDrawn="1"/>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kumimoji="0" lang="fi-FI" sz="1250" b="1" i="0" u="none" strike="noStrike" kern="1200" cap="none" spc="31" normalizeH="0" baseline="0" noProof="0">
                <a:ln>
                  <a:noFill/>
                </a:ln>
                <a:solidFill>
                  <a:srgbClr val="000000">
                    <a:lumMod val="75000"/>
                    <a:lumOff val="25000"/>
                  </a:srgbClr>
                </a:solidFill>
                <a:effectLst/>
                <a:uLnTx/>
                <a:uFillTx/>
                <a:latin typeface="Arial" panose="020B0604020202020204"/>
                <a:ea typeface="Inter" panose="02000503000000020004" pitchFamily="2" charset="0"/>
                <a:cs typeface="+mn-cs"/>
              </a:rPr>
              <a:t>Sisällysluettelo</a:t>
            </a:r>
          </a:p>
        </p:txBody>
      </p:sp>
      <p:cxnSp>
        <p:nvCxnSpPr>
          <p:cNvPr id="13" name="Straight Connector 41">
            <a:extLst>
              <a:ext uri="{FF2B5EF4-FFF2-40B4-BE49-F238E27FC236}">
                <a16:creationId xmlns:a16="http://schemas.microsoft.com/office/drawing/2014/main" id="{D8FEC7D2-10C8-A9B2-9905-22747F89AD0A}"/>
              </a:ext>
            </a:extLst>
          </p:cNvPr>
          <p:cNvCxnSpPr>
            <a:cxnSpLocks/>
          </p:cNvCxnSpPr>
          <p:nvPr userDrawn="1"/>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C79CC661-C667-C108-1138-3249B3F495ED}"/>
              </a:ext>
            </a:extLst>
          </p:cNvPr>
          <p:cNvCxnSpPr>
            <a:cxnSpLocks/>
          </p:cNvCxnSpPr>
          <p:nvPr userDrawn="1"/>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D0511799-89F5-6450-2385-7F9386CE842B}"/>
              </a:ext>
            </a:extLst>
          </p:cNvPr>
          <p:cNvCxnSpPr>
            <a:cxnSpLocks/>
          </p:cNvCxnSpPr>
          <p:nvPr userDrawn="1"/>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6950DF6A-AB08-25F2-BB18-F4A9455107D8}"/>
              </a:ext>
            </a:extLst>
          </p:cNvPr>
          <p:cNvCxnSpPr>
            <a:cxnSpLocks/>
          </p:cNvCxnSpPr>
          <p:nvPr userDrawn="1"/>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61291EA2-35AE-25AD-0DE9-8D389697D130}"/>
              </a:ext>
            </a:extLst>
          </p:cNvPr>
          <p:cNvCxnSpPr>
            <a:cxnSpLocks/>
          </p:cNvCxnSpPr>
          <p:nvPr userDrawn="1"/>
        </p:nvCxnSpPr>
        <p:spPr>
          <a:xfrm flipH="1">
            <a:off x="2434623" y="518181"/>
            <a:ext cx="9758676"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id="{345462BC-156E-68C4-A149-68B56A0B871B}"/>
              </a:ext>
            </a:extLst>
          </p:cNvPr>
          <p:cNvSpPr txBox="1">
            <a:spLocks/>
          </p:cNvSpPr>
          <p:nvPr userDrawn="1"/>
        </p:nvSpPr>
        <p:spPr>
          <a:xfrm>
            <a:off x="8576750" y="1984726"/>
            <a:ext cx="3191591" cy="707886"/>
          </a:xfrm>
          <a:prstGeom prst="rect">
            <a:avLst/>
          </a:prstGeom>
          <a:noFill/>
        </p:spPr>
        <p:txBody>
          <a:bodyPr wrap="square" rtlCol="0">
            <a:spAutoFit/>
          </a:bodyPr>
          <a:lstStyle/>
          <a:p>
            <a:pPr marL="0" marR="0" lvl="1" indent="0" algn="l" defTabSz="914377" rtl="0" eaLnBrk="1" fontAlgn="auto" latinLnBrk="0" hangingPunct="1">
              <a:lnSpc>
                <a:spcPct val="100000"/>
              </a:lnSpc>
              <a:spcBef>
                <a:spcPts val="0"/>
              </a:spcBef>
              <a:spcAft>
                <a:spcPts val="600"/>
              </a:spcAft>
              <a:buClrTx/>
              <a:buSzTx/>
              <a:buFontTx/>
              <a:buNone/>
              <a:tabLst/>
              <a:defRPr/>
            </a:pPr>
            <a:r>
              <a:rPr kumimoji="0" lang="fi-FI" sz="2000" b="1" i="0" u="none" strike="noStrike" kern="1200" cap="none" spc="0" normalizeH="0" baseline="0" noProof="0">
                <a:ln>
                  <a:noFill/>
                </a:ln>
                <a:solidFill>
                  <a:srgbClr val="ED0E93"/>
                </a:solidFill>
                <a:effectLst/>
                <a:uLnTx/>
                <a:uFillTx/>
                <a:latin typeface="Arial Black" panose="020B0A04020102020204"/>
                <a:ea typeface="Inter" panose="02000503000000020004" pitchFamily="2" charset="0"/>
                <a:cs typeface="+mn-cs"/>
              </a:rPr>
              <a:t>Kehittäminen ja seuranta</a:t>
            </a:r>
            <a:endParaRPr kumimoji="0" lang="fi-FI" sz="1200" b="0" i="0" u="none" strike="noStrike" kern="1200" cap="none" spc="0" normalizeH="0" baseline="0" noProof="0">
              <a:ln>
                <a:noFill/>
              </a:ln>
              <a:solidFill>
                <a:srgbClr val="ED0E93"/>
              </a:solidFill>
              <a:effectLst/>
              <a:uLnTx/>
              <a:uFillTx/>
              <a:latin typeface="Arial Black" panose="020B0A04020102020204"/>
              <a:ea typeface="Inter" panose="02000503000000020004" pitchFamily="2" charset="0"/>
              <a:cs typeface="Times New Roman" panose="02020603050405020304" pitchFamily="18" charset="0"/>
            </a:endParaRPr>
          </a:p>
        </p:txBody>
      </p:sp>
      <p:sp>
        <p:nvSpPr>
          <p:cNvPr id="22" name="TextBox 6">
            <a:extLst>
              <a:ext uri="{FF2B5EF4-FFF2-40B4-BE49-F238E27FC236}">
                <a16:creationId xmlns:a16="http://schemas.microsoft.com/office/drawing/2014/main" id="{F9CAD2F0-5907-B1DD-FBF1-D616465D00D8}"/>
              </a:ext>
            </a:extLst>
          </p:cNvPr>
          <p:cNvSpPr txBox="1">
            <a:spLocks/>
          </p:cNvSpPr>
          <p:nvPr userDrawn="1"/>
        </p:nvSpPr>
        <p:spPr>
          <a:xfrm>
            <a:off x="423659" y="1973954"/>
            <a:ext cx="3168000" cy="123110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fi-FI" sz="2000" b="1" i="0" u="none" strike="noStrike" kern="1200" cap="none" spc="0" normalizeH="0" baseline="0" noProof="0">
                <a:ln>
                  <a:noFill/>
                </a:ln>
                <a:solidFill>
                  <a:srgbClr val="00FF00">
                    <a:lumMod val="50000"/>
                  </a:srgbClr>
                </a:solidFill>
                <a:effectLst/>
                <a:uLnTx/>
                <a:uFillTx/>
                <a:latin typeface="Arial Black" panose="020B0A04020102020204"/>
                <a:ea typeface="Inter" panose="02000503000000020004" pitchFamily="2" charset="0"/>
                <a:cs typeface="Times New Roman" panose="02020603050405020304" pitchFamily="18" charset="0"/>
              </a:rPr>
              <a:t>Toimintayksikön tiedot</a:t>
            </a: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fi-FI" sz="1200" b="0" i="0" u="none" strike="noStrike" kern="1200" cap="none" spc="0" normalizeH="0" baseline="0" noProof="0">
              <a:ln>
                <a:noFill/>
              </a:ln>
              <a:solidFill>
                <a:srgbClr val="00FF00">
                  <a:lumMod val="50000"/>
                </a:srgbClr>
              </a:solidFill>
              <a:effectLst/>
              <a:uLnTx/>
              <a:uFillTx/>
              <a:latin typeface="Arial Black" panose="020B0A04020102020204"/>
              <a:ea typeface="Inter" panose="02000503000000020004" pitchFamily="2"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fi-FI" sz="1200" b="0" i="0" u="none" strike="noStrike" kern="1200" cap="none" spc="0" normalizeH="0" baseline="0" noProof="0">
              <a:ln>
                <a:noFill/>
              </a:ln>
              <a:solidFill>
                <a:srgbClr val="000000"/>
              </a:solidFill>
              <a:effectLst/>
              <a:uLnTx/>
              <a:uFillTx/>
              <a:latin typeface="Inter" panose="02000503000000020004" pitchFamily="2" charset="0"/>
              <a:ea typeface="Inter" panose="02000503000000020004" pitchFamily="2" charset="0"/>
              <a:cs typeface="+mn-cs"/>
            </a:endParaRPr>
          </a:p>
        </p:txBody>
      </p:sp>
      <p:cxnSp>
        <p:nvCxnSpPr>
          <p:cNvPr id="23" name="Straight Connector 12">
            <a:extLst>
              <a:ext uri="{FF2B5EF4-FFF2-40B4-BE49-F238E27FC236}">
                <a16:creationId xmlns:a16="http://schemas.microsoft.com/office/drawing/2014/main" id="{A3CE86BA-5D61-3C93-C8F8-50DF341428CD}"/>
              </a:ext>
            </a:extLst>
          </p:cNvPr>
          <p:cNvCxnSpPr>
            <a:cxnSpLocks/>
          </p:cNvCxnSpPr>
          <p:nvPr userDrawn="1"/>
        </p:nvCxnSpPr>
        <p:spPr>
          <a:xfrm>
            <a:off x="3793281" y="2085277"/>
            <a:ext cx="0" cy="3843323"/>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16">
            <a:extLst>
              <a:ext uri="{FF2B5EF4-FFF2-40B4-BE49-F238E27FC236}">
                <a16:creationId xmlns:a16="http://schemas.microsoft.com/office/drawing/2014/main" id="{7D563F2C-DE2D-FC1F-E66F-F23680AC2F5E}"/>
              </a:ext>
            </a:extLst>
          </p:cNvPr>
          <p:cNvCxnSpPr>
            <a:cxnSpLocks/>
          </p:cNvCxnSpPr>
          <p:nvPr userDrawn="1"/>
        </p:nvCxnSpPr>
        <p:spPr>
          <a:xfrm>
            <a:off x="8300019" y="2085278"/>
            <a:ext cx="0" cy="3843322"/>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5" name="TextBox 8">
            <a:extLst>
              <a:ext uri="{FF2B5EF4-FFF2-40B4-BE49-F238E27FC236}">
                <a16:creationId xmlns:a16="http://schemas.microsoft.com/office/drawing/2014/main" id="{08BDFEE3-10D8-1120-B523-53FA7D2AB18F}"/>
              </a:ext>
            </a:extLst>
          </p:cNvPr>
          <p:cNvSpPr txBox="1"/>
          <p:nvPr userDrawn="1"/>
        </p:nvSpPr>
        <p:spPr>
          <a:xfrm>
            <a:off x="4060761" y="1984726"/>
            <a:ext cx="4060127" cy="707886"/>
          </a:xfrm>
          <a:prstGeom prst="rect">
            <a:avLst/>
          </a:prstGeom>
          <a:noFill/>
        </p:spPr>
        <p:txBody>
          <a:bodyPr wrap="square">
            <a:spAutoFit/>
          </a:bodyPr>
          <a:lstStyle/>
          <a:p>
            <a:pPr marL="0" marR="0" lvl="1" indent="0" algn="l" defTabSz="914377" rtl="0" eaLnBrk="1" fontAlgn="auto" latinLnBrk="0" hangingPunct="1">
              <a:lnSpc>
                <a:spcPct val="100000"/>
              </a:lnSpc>
              <a:spcBef>
                <a:spcPts val="0"/>
              </a:spcBef>
              <a:spcAft>
                <a:spcPts val="600"/>
              </a:spcAft>
              <a:buClrTx/>
              <a:buSzTx/>
              <a:buFontTx/>
              <a:buNone/>
              <a:tabLst/>
              <a:defRPr/>
            </a:pPr>
            <a:r>
              <a:rPr kumimoji="0" lang="fi-FI" sz="2000" b="1" i="0" u="none" strike="noStrike" kern="1200" cap="none" spc="0" normalizeH="0" baseline="0" noProof="0">
                <a:ln>
                  <a:noFill/>
                </a:ln>
                <a:solidFill>
                  <a:srgbClr val="00008B"/>
                </a:solidFill>
                <a:effectLst/>
                <a:uLnTx/>
                <a:uFillTx/>
                <a:latin typeface="Arial Black" panose="020B0A04020102020204"/>
                <a:ea typeface="Inter" panose="02000503000000020004" pitchFamily="2" charset="0"/>
                <a:cs typeface="+mn-cs"/>
              </a:rPr>
              <a:t>Toimintaperiaatteet ja käytännöt</a:t>
            </a:r>
            <a:endParaRPr kumimoji="0" lang="fi-FI" sz="1200" b="0" i="0" u="none" strike="noStrike" kern="1200" cap="none" spc="0" normalizeH="0" baseline="0" noProof="0">
              <a:ln>
                <a:noFill/>
              </a:ln>
              <a:solidFill>
                <a:srgbClr val="00008B"/>
              </a:solidFill>
              <a:effectLst/>
              <a:uLnTx/>
              <a:uFillTx/>
              <a:latin typeface="Arial Black" panose="020B0A04020102020204"/>
              <a:ea typeface="Inter" panose="02000503000000020004" pitchFamily="2" charset="0"/>
              <a:cs typeface="Times New Roman" panose="02020603050405020304" pitchFamily="18" charset="0"/>
            </a:endParaRPr>
          </a:p>
        </p:txBody>
      </p:sp>
      <p:sp>
        <p:nvSpPr>
          <p:cNvPr id="28" name="Rectangle 33">
            <a:extLst>
              <a:ext uri="{FF2B5EF4-FFF2-40B4-BE49-F238E27FC236}">
                <a16:creationId xmlns:a16="http://schemas.microsoft.com/office/drawing/2014/main" id="{F2ED44E9-313B-CB6D-8383-4569D58DFF78}"/>
              </a:ext>
            </a:extLst>
          </p:cNvPr>
          <p:cNvSpPr/>
          <p:nvPr userDrawn="1"/>
        </p:nvSpPr>
        <p:spPr>
          <a:xfrm>
            <a:off x="1071632" y="4850441"/>
            <a:ext cx="200246" cy="132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9" name="Kuva 28">
            <a:extLst>
              <a:ext uri="{FF2B5EF4-FFF2-40B4-BE49-F238E27FC236}">
                <a16:creationId xmlns:a16="http://schemas.microsoft.com/office/drawing/2014/main" id="{4CEAC39C-D9E3-F4D9-305B-6FFC9BC4D0FB}"/>
              </a:ext>
            </a:extLst>
          </p:cNvPr>
          <p:cNvPicPr>
            <a:picLocks noChangeAspect="1"/>
          </p:cNvPicPr>
          <p:nvPr userDrawn="1"/>
        </p:nvPicPr>
        <p:blipFill>
          <a:blip r:embed="rId5"/>
          <a:srcRect/>
          <a:stretch/>
        </p:blipFill>
        <p:spPr>
          <a:xfrm>
            <a:off x="156873" y="6158852"/>
            <a:ext cx="1583792" cy="573640"/>
          </a:xfrm>
          <a:prstGeom prst="rect">
            <a:avLst/>
          </a:prstGeom>
        </p:spPr>
      </p:pic>
    </p:spTree>
    <p:extLst>
      <p:ext uri="{BB962C8B-B14F-4D97-AF65-F5344CB8AC3E}">
        <p14:creationId xmlns:p14="http://schemas.microsoft.com/office/powerpoint/2010/main" val="12143097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2 sisältöä + vinjetti">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1C0E48E-24CF-D5EE-78F7-5DBE20077D23}"/>
              </a:ext>
            </a:extLst>
          </p:cNvPr>
          <p:cNvGraphicFramePr>
            <a:graphicFrameLocks noChangeAspect="1"/>
          </p:cNvGraphicFramePr>
          <p:nvPr userDrawn="1">
            <p:custDataLst>
              <p:tags r:id="rId1"/>
            </p:custDataLst>
            <p:extLst>
              <p:ext uri="{D42A27DB-BD31-4B8C-83A1-F6EECF244321}">
                <p14:modId xmlns:p14="http://schemas.microsoft.com/office/powerpoint/2010/main" val="2525497999"/>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11C0E48E-24CF-D5EE-78F7-5DBE20077D23}"/>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67449369-040D-DA8F-BC32-67C4A1FC2838}"/>
              </a:ext>
            </a:extLst>
          </p:cNvPr>
          <p:cNvSpPr>
            <a:spLocks noGrp="1"/>
          </p:cNvSpPr>
          <p:nvPr>
            <p:ph type="title"/>
          </p:nvPr>
        </p:nvSpPr>
        <p:spPr>
          <a:xfrm>
            <a:off x="839788" y="987424"/>
            <a:ext cx="3932237"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28C7785-E96C-4915-E791-B1239DF379E9}"/>
              </a:ext>
            </a:extLst>
          </p:cNvPr>
          <p:cNvSpPr>
            <a:spLocks noGrp="1"/>
          </p:cNvSpPr>
          <p:nvPr>
            <p:ph idx="1"/>
          </p:nvPr>
        </p:nvSpPr>
        <p:spPr>
          <a:xfrm>
            <a:off x="5183188" y="987432"/>
            <a:ext cx="6172200" cy="4873625"/>
          </a:xfrm>
        </p:spPr>
        <p:txBody>
          <a:bodyPr/>
          <a:lstStyle>
            <a:lvl1pPr rtl="0">
              <a:defRPr sz="2200"/>
            </a:lvl1pPr>
            <a:lvl2pPr rtl="0">
              <a:defRPr sz="2000"/>
            </a:lvl2pPr>
            <a:lvl3pPr rtl="0">
              <a:defRPr sz="1800"/>
            </a:lvl3pPr>
            <a:lvl4pPr rtl="0">
              <a:defRPr sz="1800"/>
            </a:lvl4pPr>
            <a:lvl5pPr rtl="0">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BEFCE9C-F690-FCB9-8192-B0B5481D9187}"/>
              </a:ext>
            </a:extLst>
          </p:cNvPr>
          <p:cNvSpPr>
            <a:spLocks noGrp="1"/>
          </p:cNvSpPr>
          <p:nvPr>
            <p:ph type="body" sz="half" idx="2"/>
          </p:nvPr>
        </p:nvSpPr>
        <p:spPr>
          <a:xfrm>
            <a:off x="839788" y="2552700"/>
            <a:ext cx="3932237"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8" name="Päivämäärän paikkamerkki 3">
            <a:extLst>
              <a:ext uri="{FF2B5EF4-FFF2-40B4-BE49-F238E27FC236}">
                <a16:creationId xmlns:a16="http://schemas.microsoft.com/office/drawing/2014/main" id="{B056715C-2651-5B8A-05E6-F48782E40F61}"/>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9" name="Dian numeron paikkamerkki 5">
            <a:extLst>
              <a:ext uri="{FF2B5EF4-FFF2-40B4-BE49-F238E27FC236}">
                <a16:creationId xmlns:a16="http://schemas.microsoft.com/office/drawing/2014/main" id="{31129085-A295-0A6E-94FC-47D277F0D613}"/>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pic>
        <p:nvPicPr>
          <p:cNvPr id="6" name="Kuva 5">
            <a:extLst>
              <a:ext uri="{FF2B5EF4-FFF2-40B4-BE49-F238E27FC236}">
                <a16:creationId xmlns:a16="http://schemas.microsoft.com/office/drawing/2014/main" id="{0859320E-18D8-AEB2-AD42-5D2A9F728955}"/>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68516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C1886DA-F28F-1854-FC46-A503CBB019C2}"/>
              </a:ext>
            </a:extLst>
          </p:cNvPr>
          <p:cNvGraphicFramePr>
            <a:graphicFrameLocks noChangeAspect="1"/>
          </p:cNvGraphicFramePr>
          <p:nvPr userDrawn="1">
            <p:custDataLst>
              <p:tags r:id="rId1"/>
            </p:custDataLst>
            <p:extLst>
              <p:ext uri="{D42A27DB-BD31-4B8C-83A1-F6EECF244321}">
                <p14:modId xmlns:p14="http://schemas.microsoft.com/office/powerpoint/2010/main" val="2287266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8" name="think-cell data - do not delete" hidden="1">
                        <a:extLst>
                          <a:ext uri="{FF2B5EF4-FFF2-40B4-BE49-F238E27FC236}">
                            <a16:creationId xmlns:a16="http://schemas.microsoft.com/office/drawing/2014/main" id="{DC1886DA-F28F-1854-FC46-A503CBB019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dirty="0"/>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dirty="0"/>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5"/>
          <a:srcRect/>
          <a:stretch/>
        </p:blipFill>
        <p:spPr>
          <a:xfrm>
            <a:off x="156873" y="6158852"/>
            <a:ext cx="1583792" cy="573640"/>
          </a:xfrm>
          <a:prstGeom prst="rect">
            <a:avLst/>
          </a:prstGeom>
        </p:spPr>
      </p:pic>
      <p:sp>
        <p:nvSpPr>
          <p:cNvPr id="2" name="Otsikko 1">
            <a:extLst>
              <a:ext uri="{FF2B5EF4-FFF2-40B4-BE49-F238E27FC236}">
                <a16:creationId xmlns:a16="http://schemas.microsoft.com/office/drawing/2014/main" id="{D206A697-3848-96B1-C43E-3E0946CF8332}"/>
              </a:ext>
            </a:extLst>
          </p:cNvPr>
          <p:cNvSpPr>
            <a:spLocks noGrp="1"/>
          </p:cNvSpPr>
          <p:nvPr>
            <p:ph type="title"/>
          </p:nvPr>
        </p:nvSpPr>
        <p:spPr>
          <a:xfrm>
            <a:off x="838200" y="365125"/>
            <a:ext cx="10515600" cy="1325563"/>
          </a:xfrm>
        </p:spPr>
        <p:txBody>
          <a:bodyPr vert="horz">
            <a:normAutofit/>
          </a:bodyPr>
          <a:lstStyle>
            <a:lvl1pPr rtl="0">
              <a:defRPr sz="4000" b="1" i="0">
                <a:latin typeface="Arial Black" panose="020B0604020202020204" pitchFamily="34" charset="0"/>
                <a:cs typeface="Arial Black"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Sisällön paikkamerkki 2">
            <a:extLst>
              <a:ext uri="{FF2B5EF4-FFF2-40B4-BE49-F238E27FC236}">
                <a16:creationId xmlns:a16="http://schemas.microsoft.com/office/drawing/2014/main" id="{506909AB-B27E-69E4-676B-884F600AF8C8}"/>
              </a:ext>
            </a:extLst>
          </p:cNvPr>
          <p:cNvSpPr>
            <a:spLocks noGrp="1"/>
          </p:cNvSpPr>
          <p:nvPr>
            <p:ph sz="half" idx="1"/>
          </p:nvPr>
        </p:nvSpPr>
        <p:spPr>
          <a:xfrm>
            <a:off x="838200" y="1825625"/>
            <a:ext cx="5181600" cy="4351339"/>
          </a:xfrm>
        </p:spPr>
        <p:txBody>
          <a:bodyPr/>
          <a:lstStyle>
            <a:lvl1pPr rtl="0">
              <a:defRPr sz="2200"/>
            </a:lvl1pPr>
            <a:lvl2pPr rtl="0">
              <a:defRPr sz="2000"/>
            </a:lvl2pPr>
            <a:lvl3pPr rtl="0">
              <a:defRPr sz="1800"/>
            </a:lvl3pPr>
            <a:lvl4pPr rtl="0">
              <a:defRPr/>
            </a:lvl4pPr>
            <a:lvl5pPr rtl="0">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0648662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 vinjetti ja kuv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608478A-06A5-4C6D-2499-D6A7F36A2F75}"/>
              </a:ext>
            </a:extLst>
          </p:cNvPr>
          <p:cNvGraphicFramePr>
            <a:graphicFrameLocks noChangeAspect="1"/>
          </p:cNvGraphicFramePr>
          <p:nvPr userDrawn="1">
            <p:custDataLst>
              <p:tags r:id="rId1"/>
            </p:custDataLst>
            <p:extLst>
              <p:ext uri="{D42A27DB-BD31-4B8C-83A1-F6EECF244321}">
                <p14:modId xmlns:p14="http://schemas.microsoft.com/office/powerpoint/2010/main" val="4039569905"/>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2608478A-06A5-4C6D-2499-D6A7F36A2F75}"/>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609600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2875633" y="6176736"/>
            <a:ext cx="1445067" cy="365125"/>
          </a:xfrm>
        </p:spPr>
        <p:txBody>
          <a:bodyPr/>
          <a:lstStyle>
            <a:lvl1pPr algn="r" rtl="0">
              <a:defRPr/>
            </a:lvl1pPr>
          </a:lstStyle>
          <a:p>
            <a:fld id="{E82995AC-F008-1E4B-9263-D2B18A52AAEA}" type="datetimeFigureOut">
              <a:rPr lang="fi-FI" smtClean="0"/>
              <a:pPr/>
              <a:t>14.6.2024</a:t>
            </a:fld>
            <a:endParaRPr lang="fi-FI"/>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4567917" y="6176736"/>
            <a:ext cx="673555" cy="365125"/>
          </a:xfrm>
        </p:spPr>
        <p:txBody>
          <a:bodyPr/>
          <a:lstStyle>
            <a:lvl1pPr rtl="0">
              <a:defRPr/>
            </a:lvl1pPr>
          </a:lstStyle>
          <a:p>
            <a:fld id="{CF4BB44F-7B72-EC4D-BE8A-419BCE6CF7A5}" type="slidenum">
              <a:rPr lang="fi-FI" smtClean="0"/>
              <a:pPr/>
              <a:t>‹#›</a:t>
            </a:fld>
            <a:endParaRPr lang="fi-FI"/>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839789" y="987424"/>
            <a:ext cx="4401683"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839789" y="2552700"/>
            <a:ext cx="4401683"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pic>
        <p:nvPicPr>
          <p:cNvPr id="4" name="Kuva 3">
            <a:extLst>
              <a:ext uri="{FF2B5EF4-FFF2-40B4-BE49-F238E27FC236}">
                <a16:creationId xmlns:a16="http://schemas.microsoft.com/office/drawing/2014/main" id="{421647B9-5E69-D268-3BC9-167E49B2B56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33583749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5A6927-B0C2-FCEC-8A77-77CAB2961E89}"/>
              </a:ext>
            </a:extLst>
          </p:cNvPr>
          <p:cNvGraphicFramePr>
            <a:graphicFrameLocks noChangeAspect="1"/>
          </p:cNvGraphicFramePr>
          <p:nvPr userDrawn="1">
            <p:custDataLst>
              <p:tags r:id="rId1"/>
            </p:custDataLst>
            <p:extLst>
              <p:ext uri="{D42A27DB-BD31-4B8C-83A1-F6EECF244321}">
                <p14:modId xmlns:p14="http://schemas.microsoft.com/office/powerpoint/2010/main" val="2120623394"/>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825A6927-B0C2-FCEC-8A77-77CAB2961E89}"/>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0" y="7"/>
            <a:ext cx="6096000" cy="6857999"/>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7744222" y="6176736"/>
            <a:ext cx="1201476" cy="365125"/>
          </a:xfrm>
        </p:spPr>
        <p:txBody>
          <a:bodyPr/>
          <a:lstStyle>
            <a:lvl1pPr algn="l" rtl="0">
              <a:defRPr/>
            </a:lvl1pPr>
          </a:lstStyle>
          <a:p>
            <a:fld id="{E82995AC-F008-1E4B-9263-D2B18A52AAEA}" type="datetimeFigureOut">
              <a:rPr lang="fi-FI" smtClean="0"/>
              <a:pPr/>
              <a:t>14.6.2024</a:t>
            </a:fld>
            <a:endParaRPr lang="fi-FI"/>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6723029" y="6176736"/>
            <a:ext cx="673555" cy="365125"/>
          </a:xfrm>
        </p:spPr>
        <p:txBody>
          <a:bodyPr/>
          <a:lstStyle>
            <a:lvl1pPr algn="l" rtl="0">
              <a:defRPr/>
            </a:lvl1pPr>
          </a:lstStyle>
          <a:p>
            <a:fld id="{CF4BB44F-7B72-EC4D-BE8A-419BCE6CF7A5}" type="slidenum">
              <a:rPr lang="fi-FI" smtClean="0"/>
              <a:pPr/>
              <a:t>‹#›</a:t>
            </a:fld>
            <a:endParaRPr lang="fi-FI"/>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6723031" y="987424"/>
            <a:ext cx="4739628" cy="1349149"/>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6723031" y="2552700"/>
            <a:ext cx="4739628" cy="3316288"/>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pic>
        <p:nvPicPr>
          <p:cNvPr id="4" name="Kuva 3">
            <a:extLst>
              <a:ext uri="{FF2B5EF4-FFF2-40B4-BE49-F238E27FC236}">
                <a16:creationId xmlns:a16="http://schemas.microsoft.com/office/drawing/2014/main" id="{50E52B0A-0B78-653F-234B-9DFCD31340D8}"/>
              </a:ext>
            </a:extLst>
          </p:cNvPr>
          <p:cNvPicPr>
            <a:picLocks noChangeAspect="1"/>
          </p:cNvPicPr>
          <p:nvPr userDrawn="1"/>
        </p:nvPicPr>
        <p:blipFill>
          <a:blip r:embed="rId6"/>
          <a:srcRect/>
          <a:stretch/>
        </p:blipFill>
        <p:spPr>
          <a:xfrm>
            <a:off x="10380527" y="6158852"/>
            <a:ext cx="1583792" cy="573640"/>
          </a:xfrm>
          <a:prstGeom prst="rect">
            <a:avLst/>
          </a:prstGeom>
        </p:spPr>
      </p:pic>
    </p:spTree>
    <p:extLst>
      <p:ext uri="{BB962C8B-B14F-4D97-AF65-F5344CB8AC3E}">
        <p14:creationId xmlns:p14="http://schemas.microsoft.com/office/powerpoint/2010/main" val="15374749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793FF85-0C73-FE84-85CB-BC3CC2DFCBFF}"/>
              </a:ext>
            </a:extLst>
          </p:cNvPr>
          <p:cNvGraphicFramePr>
            <a:graphicFrameLocks noChangeAspect="1"/>
          </p:cNvGraphicFramePr>
          <p:nvPr userDrawn="1">
            <p:custDataLst>
              <p:tags r:id="rId1"/>
            </p:custDataLst>
            <p:extLst>
              <p:ext uri="{D42A27DB-BD31-4B8C-83A1-F6EECF244321}">
                <p14:modId xmlns:p14="http://schemas.microsoft.com/office/powerpoint/2010/main" val="3556486193"/>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793FF85-0C73-FE84-85CB-BC3CC2DFCBFF}"/>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5056841"/>
            <a:ext cx="4739628" cy="831681"/>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5056841"/>
            <a:ext cx="4739628" cy="831681"/>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6" name="Tekstin paikkamerkki 5">
            <a:extLst>
              <a:ext uri="{FF2B5EF4-FFF2-40B4-BE49-F238E27FC236}">
                <a16:creationId xmlns:a16="http://schemas.microsoft.com/office/drawing/2014/main" id="{CC7BA447-1873-C592-EA63-3630F2CCFD7D}"/>
              </a:ext>
            </a:extLst>
          </p:cNvPr>
          <p:cNvSpPr>
            <a:spLocks noGrp="1"/>
          </p:cNvSpPr>
          <p:nvPr>
            <p:ph type="body" sz="quarter" idx="14"/>
          </p:nvPr>
        </p:nvSpPr>
        <p:spPr>
          <a:xfrm>
            <a:off x="915989" y="4237364"/>
            <a:ext cx="4740275" cy="617557"/>
          </a:xfrm>
        </p:spPr>
        <p:txBody>
          <a:bodyPr>
            <a:noAutofit/>
          </a:bodyPr>
          <a:lstStyle>
            <a:lvl1pPr marL="0" indent="0" rtl="0">
              <a:buNone/>
              <a:defRPr sz="2000" b="1" i="0">
                <a:latin typeface="Arial Black" panose="020B0604020202020204" pitchFamily="34" charset="0"/>
                <a:cs typeface="Arial Black" panose="020B0604020202020204" pitchFamily="34" charset="0"/>
              </a:defRPr>
            </a:lvl1pPr>
          </a:lstStyle>
          <a:p>
            <a:pPr lvl="0"/>
            <a:r>
              <a:rPr lang="fi-FI"/>
              <a:t>Muokkaa tekstin perustyylejä napsauttamalla</a:t>
            </a:r>
          </a:p>
        </p:txBody>
      </p:sp>
      <p:sp>
        <p:nvSpPr>
          <p:cNvPr id="7" name="Tekstin paikkamerkki 5">
            <a:extLst>
              <a:ext uri="{FF2B5EF4-FFF2-40B4-BE49-F238E27FC236}">
                <a16:creationId xmlns:a16="http://schemas.microsoft.com/office/drawing/2014/main" id="{506028D9-AF11-D8ED-D5DD-848D162F88B6}"/>
              </a:ext>
            </a:extLst>
          </p:cNvPr>
          <p:cNvSpPr>
            <a:spLocks noGrp="1"/>
          </p:cNvSpPr>
          <p:nvPr>
            <p:ph type="body" sz="quarter" idx="15"/>
          </p:nvPr>
        </p:nvSpPr>
        <p:spPr>
          <a:xfrm>
            <a:off x="6093917" y="4237364"/>
            <a:ext cx="4740275" cy="617557"/>
          </a:xfrm>
        </p:spPr>
        <p:txBody>
          <a:bodyPr>
            <a:noAutofit/>
          </a:bodyPr>
          <a:lstStyle>
            <a:lvl1pPr marL="0" indent="0" rtl="0">
              <a:buNone/>
              <a:defRPr sz="2000" b="1" i="0">
                <a:latin typeface="Arial Black" panose="020B0604020202020204" pitchFamily="34" charset="0"/>
                <a:cs typeface="Arial Black" panose="020B0604020202020204" pitchFamily="34" charset="0"/>
              </a:defRPr>
            </a:lvl1pPr>
          </a:lstStyle>
          <a:p>
            <a:pPr lvl="0"/>
            <a:r>
              <a:rPr lang="fi-FI"/>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166085"/>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sp>
        <p:nvSpPr>
          <p:cNvPr id="17" name="Otsikko 1">
            <a:extLst>
              <a:ext uri="{FF2B5EF4-FFF2-40B4-BE49-F238E27FC236}">
                <a16:creationId xmlns:a16="http://schemas.microsoft.com/office/drawing/2014/main" id="{91E238C5-4CAF-A5F3-215C-1AB18F2F1631}"/>
              </a:ext>
            </a:extLst>
          </p:cNvPr>
          <p:cNvSpPr>
            <a:spLocks noGrp="1"/>
          </p:cNvSpPr>
          <p:nvPr>
            <p:ph type="title"/>
          </p:nvPr>
        </p:nvSpPr>
        <p:spPr>
          <a:xfrm>
            <a:off x="839789" y="386357"/>
            <a:ext cx="9983299" cy="674575"/>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5" name="Kuva 4">
            <a:extLst>
              <a:ext uri="{FF2B5EF4-FFF2-40B4-BE49-F238E27FC236}">
                <a16:creationId xmlns:a16="http://schemas.microsoft.com/office/drawing/2014/main" id="{1B501269-DCCB-1198-DC48-AFCD0D68CB1D}"/>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22320295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Kuva ja sisältö">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1B751F-FE5B-5B85-1290-642BCC6B5EA3}"/>
              </a:ext>
            </a:extLst>
          </p:cNvPr>
          <p:cNvGraphicFramePr>
            <a:graphicFrameLocks noChangeAspect="1"/>
          </p:cNvGraphicFramePr>
          <p:nvPr userDrawn="1">
            <p:custDataLst>
              <p:tags r:id="rId1"/>
            </p:custDataLst>
            <p:extLst>
              <p:ext uri="{D42A27DB-BD31-4B8C-83A1-F6EECF244321}">
                <p14:modId xmlns:p14="http://schemas.microsoft.com/office/powerpoint/2010/main" val="1617404094"/>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871B751F-FE5B-5B85-1290-642BCC6B5EA3}"/>
                          </a:ext>
                        </a:extLst>
                      </p:cNvPr>
                      <p:cNvPicPr/>
                      <p:nvPr/>
                    </p:nvPicPr>
                    <p:blipFill>
                      <a:blip r:embed="rId5"/>
                      <a:stretch>
                        <a:fillRect/>
                      </a:stretch>
                    </p:blipFill>
                    <p:spPr>
                      <a:xfrm>
                        <a:off x="1589" y="1591"/>
                        <a:ext cx="1227" cy="1588"/>
                      </a:xfrm>
                      <a:prstGeom prst="rect">
                        <a:avLst/>
                      </a:prstGeom>
                    </p:spPr>
                  </p:pic>
                </p:oleObj>
              </mc:Fallback>
            </mc:AlternateContent>
          </a:graphicData>
        </a:graphic>
      </p:graphicFrame>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91"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51" y="4556761"/>
            <a:ext cx="4739628" cy="1331755"/>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3" y="4556761"/>
            <a:ext cx="4739628" cy="1331755"/>
          </a:xfrm>
        </p:spPr>
        <p:txBody>
          <a:bodyPr/>
          <a:lstStyle>
            <a:lvl1pPr marL="0" indent="0" rtl="0">
              <a:buNone/>
              <a:defRPr sz="1600"/>
            </a:lvl1pPr>
            <a:lvl2pPr marL="457143" indent="0">
              <a:buNone/>
              <a:defRPr sz="1400"/>
            </a:lvl2pPr>
            <a:lvl3pPr marL="914286" indent="0">
              <a:buNone/>
              <a:defRPr sz="1200"/>
            </a:lvl3pPr>
            <a:lvl4pPr marL="1371430" indent="0">
              <a:buNone/>
              <a:defRPr sz="1000"/>
            </a:lvl4pPr>
            <a:lvl5pPr marL="1828573" indent="0">
              <a:buNone/>
              <a:defRPr sz="1000"/>
            </a:lvl5pPr>
            <a:lvl6pPr marL="2285718" indent="0">
              <a:buNone/>
              <a:defRPr sz="1000"/>
            </a:lvl6pPr>
            <a:lvl7pPr marL="2742858" indent="0">
              <a:buNone/>
              <a:defRPr sz="1000"/>
            </a:lvl7pPr>
            <a:lvl8pPr marL="3200000" indent="0">
              <a:buNone/>
              <a:defRPr sz="1000"/>
            </a:lvl8pPr>
            <a:lvl9pPr marL="3657143" indent="0">
              <a:buNone/>
              <a:defRPr sz="1000"/>
            </a:lvl9pPr>
          </a:lstStyle>
          <a:p>
            <a:pPr lvl="0"/>
            <a:r>
              <a:rPr lang="fi-FI"/>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452560"/>
            <a:ext cx="4740188" cy="286936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i-FI"/>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2"/>
            <a:ext cx="2743200" cy="365125"/>
          </a:xfrm>
        </p:spPr>
        <p:txBody>
          <a:bodyPr/>
          <a:lstStyle>
            <a:lvl1pPr algn="ctr" rtl="0">
              <a:defRPr/>
            </a:lvl1pPr>
          </a:lstStyle>
          <a:p>
            <a:fld id="{E82995AC-F008-1E4B-9263-D2B18A52AAEA}" type="datetimeFigureOut">
              <a:rPr lang="fi-FI" smtClean="0"/>
              <a:pPr/>
              <a:t>14.6.2024</a:t>
            </a:fld>
            <a:endParaRPr lang="fi-FI"/>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2"/>
            <a:ext cx="2743200" cy="365125"/>
          </a:xfrm>
        </p:spPr>
        <p:txBody>
          <a:bodyPr/>
          <a:lstStyle>
            <a:lvl1pPr rtl="0">
              <a:defRPr/>
            </a:lvl1pPr>
          </a:lstStyle>
          <a:p>
            <a:fld id="{CF4BB44F-7B72-EC4D-BE8A-419BCE6CF7A5}" type="slidenum">
              <a:rPr lang="fi-FI" smtClean="0"/>
              <a:pPr/>
              <a:t>‹#›</a:t>
            </a:fld>
            <a:endParaRPr lang="fi-FI"/>
          </a:p>
        </p:txBody>
      </p:sp>
      <p:sp>
        <p:nvSpPr>
          <p:cNvPr id="2" name="Otsikko 1">
            <a:extLst>
              <a:ext uri="{FF2B5EF4-FFF2-40B4-BE49-F238E27FC236}">
                <a16:creationId xmlns:a16="http://schemas.microsoft.com/office/drawing/2014/main" id="{2E6A33BC-36D7-37FB-0D9B-A57B5CDF3F57}"/>
              </a:ext>
            </a:extLst>
          </p:cNvPr>
          <p:cNvSpPr>
            <a:spLocks noGrp="1"/>
          </p:cNvSpPr>
          <p:nvPr>
            <p:ph type="title"/>
          </p:nvPr>
        </p:nvSpPr>
        <p:spPr>
          <a:xfrm>
            <a:off x="839789" y="386357"/>
            <a:ext cx="9983299" cy="674575"/>
          </a:xfrm>
        </p:spPr>
        <p:txBody>
          <a:bodyPr vert="horz" anchor="t">
            <a:normAutofit/>
          </a:bodyPr>
          <a:lstStyle>
            <a:lvl1pPr rtl="0">
              <a:defRPr sz="3000" b="1" i="0">
                <a:latin typeface="Arial Black" panose="020B0604020202020204" pitchFamily="34" charset="0"/>
                <a:cs typeface="Arial Black"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6" name="Kuva 5">
            <a:extLst>
              <a:ext uri="{FF2B5EF4-FFF2-40B4-BE49-F238E27FC236}">
                <a16:creationId xmlns:a16="http://schemas.microsoft.com/office/drawing/2014/main" id="{CFF3C920-4211-0212-CE5E-86D9879EFB20}"/>
              </a:ext>
            </a:extLst>
          </p:cNvPr>
          <p:cNvPicPr>
            <a:picLocks noChangeAspect="1"/>
          </p:cNvPicPr>
          <p:nvPr userDrawn="1"/>
        </p:nvPicPr>
        <p:blipFill>
          <a:blip r:embed="rId6"/>
          <a:srcRect/>
          <a:stretch/>
        </p:blipFill>
        <p:spPr>
          <a:xfrm>
            <a:off x="156873" y="6158852"/>
            <a:ext cx="1583792" cy="573640"/>
          </a:xfrm>
          <a:prstGeom prst="rect">
            <a:avLst/>
          </a:prstGeom>
        </p:spPr>
      </p:pic>
    </p:spTree>
    <p:extLst>
      <p:ext uri="{BB962C8B-B14F-4D97-AF65-F5344CB8AC3E}">
        <p14:creationId xmlns:p14="http://schemas.microsoft.com/office/powerpoint/2010/main" val="50362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0A338E2-C699-C7F2-5F5E-63869CC17F72}"/>
              </a:ext>
            </a:extLst>
          </p:cNvPr>
          <p:cNvGraphicFramePr>
            <a:graphicFrameLocks noChangeAspect="1"/>
          </p:cNvGraphicFramePr>
          <p:nvPr userDrawn="1">
            <p:custDataLst>
              <p:tags r:id="rId1"/>
            </p:custDataLst>
            <p:extLst>
              <p:ext uri="{D42A27DB-BD31-4B8C-83A1-F6EECF244321}">
                <p14:modId xmlns:p14="http://schemas.microsoft.com/office/powerpoint/2010/main" val="1003234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7" name="think-cell data - do not delete" hidden="1">
                        <a:extLst>
                          <a:ext uri="{FF2B5EF4-FFF2-40B4-BE49-F238E27FC236}">
                            <a16:creationId xmlns:a16="http://schemas.microsoft.com/office/drawing/2014/main" id="{40A338E2-C699-C7F2-5F5E-63869CC17F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C3355CC-01A2-68A7-29ED-11CD53C75DDB}"/>
              </a:ext>
            </a:extLst>
          </p:cNvPr>
          <p:cNvSpPr>
            <a:spLocks noGrp="1"/>
          </p:cNvSpPr>
          <p:nvPr>
            <p:ph type="title"/>
          </p:nvPr>
        </p:nvSpPr>
        <p:spPr/>
        <p:txBody>
          <a:bodyPr vert="horz"/>
          <a:lstStyle>
            <a:lvl1pPr rtl="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825CBE83-F192-235E-F7DC-836AB0F66654}"/>
              </a:ext>
            </a:extLst>
          </p:cNvPr>
          <p:cNvSpPr>
            <a:spLocks noGrp="1"/>
          </p:cNvSpPr>
          <p:nvPr>
            <p:ph type="dt" sz="half" idx="10"/>
          </p:nvPr>
        </p:nvSpPr>
        <p:spPr/>
        <p:txBody>
          <a:bodyPr/>
          <a:lstStyle>
            <a:lvl1pPr rtl="0">
              <a:defRPr/>
            </a:lvl1pPr>
          </a:lstStyle>
          <a:p>
            <a:fld id="{E82995AC-F008-1E4B-9263-D2B18A52AAEA}" type="datetimeFigureOut">
              <a:rPr lang="fi-FI" smtClean="0"/>
              <a:pPr/>
              <a:t>14.6.2024</a:t>
            </a:fld>
            <a:endParaRPr lang="fi-FI" dirty="0"/>
          </a:p>
        </p:txBody>
      </p:sp>
      <p:sp>
        <p:nvSpPr>
          <p:cNvPr id="4" name="Alatunnisteen paikkamerkki 3">
            <a:extLst>
              <a:ext uri="{FF2B5EF4-FFF2-40B4-BE49-F238E27FC236}">
                <a16:creationId xmlns:a16="http://schemas.microsoft.com/office/drawing/2014/main" id="{B1BFAE4E-829F-08B4-328F-32E16A510500}"/>
              </a:ext>
            </a:extLst>
          </p:cNvPr>
          <p:cNvSpPr>
            <a:spLocks noGrp="1"/>
          </p:cNvSpPr>
          <p:nvPr>
            <p:ph type="ftr" sz="quarter" idx="11"/>
          </p:nvPr>
        </p:nvSpPr>
        <p:spPr/>
        <p:txBody>
          <a:bodyPr/>
          <a:lstStyle>
            <a:lvl1pPr rtl="0">
              <a:defRPr/>
            </a:lvl1pPr>
          </a:lstStyle>
          <a:p>
            <a:endParaRPr lang="fi-FI" dirty="0"/>
          </a:p>
        </p:txBody>
      </p:sp>
      <p:sp>
        <p:nvSpPr>
          <p:cNvPr id="5" name="Dian numeron paikkamerkki 4">
            <a:extLst>
              <a:ext uri="{FF2B5EF4-FFF2-40B4-BE49-F238E27FC236}">
                <a16:creationId xmlns:a16="http://schemas.microsoft.com/office/drawing/2014/main" id="{A52D7BFC-82F6-EEBD-4F87-4931CF51499B}"/>
              </a:ext>
            </a:extLst>
          </p:cNvPr>
          <p:cNvSpPr>
            <a:spLocks noGrp="1"/>
          </p:cNvSpPr>
          <p:nvPr>
            <p:ph type="sldNum" sz="quarter" idx="12"/>
          </p:nvPr>
        </p:nvSpPr>
        <p:spPr/>
        <p:txBody>
          <a:bodyPr/>
          <a:lstStyle>
            <a:lvl1pPr rtl="0">
              <a:defRPr/>
            </a:lvl1pPr>
          </a:lstStyle>
          <a:p>
            <a:fld id="{CF4BB44F-7B72-EC4D-BE8A-419BCE6CF7A5}" type="slidenum">
              <a:rPr lang="fi-FI" smtClean="0"/>
              <a:pPr/>
              <a:t>‹#›</a:t>
            </a:fld>
            <a:endParaRPr lang="fi-FI" dirty="0"/>
          </a:p>
        </p:txBody>
      </p:sp>
    </p:spTree>
    <p:extLst>
      <p:ext uri="{BB962C8B-B14F-4D97-AF65-F5344CB8AC3E}">
        <p14:creationId xmlns:p14="http://schemas.microsoft.com/office/powerpoint/2010/main" val="38629884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theme/theme1.xml" Type="http://schemas.openxmlformats.org/officeDocument/2006/relationships/theme"/><Relationship Id="rId28" Target="../tags/tag2.xml" Type="http://schemas.openxmlformats.org/officeDocument/2006/relationships/tags"/><Relationship Id="rId29" Target="../embeddings/oleObject1.bin" Type="http://schemas.openxmlformats.org/officeDocument/2006/relationships/oleObject"/><Relationship Id="rId3" Target="../slideLayouts/slideLayout3.xml" Type="http://schemas.openxmlformats.org/officeDocument/2006/relationships/slideLayout"/><Relationship Id="rId30" Target="../media/image1.emf" Type="http://schemas.openxmlformats.org/officeDocument/2006/relationships/image"/><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7.xml" Type="http://schemas.openxmlformats.org/officeDocument/2006/relationships/slideLayout"/><Relationship Id="rId10" Target="../slideLayouts/slideLayout36.xml" Type="http://schemas.openxmlformats.org/officeDocument/2006/relationships/slideLayout"/><Relationship Id="rId11" Target="../slideLayouts/slideLayout37.xml" Type="http://schemas.openxmlformats.org/officeDocument/2006/relationships/slideLayout"/><Relationship Id="rId12" Target="../theme/theme2.xml" Type="http://schemas.openxmlformats.org/officeDocument/2006/relationships/theme"/><Relationship Id="rId13" Target="../tags/tag28.xml" Type="http://schemas.openxmlformats.org/officeDocument/2006/relationships/tags"/><Relationship Id="rId14" Target="../embeddings/oleObject27.bin" Type="http://schemas.openxmlformats.org/officeDocument/2006/relationships/oleObject"/><Relationship Id="rId15" Target="../media/image18.emf" Type="http://schemas.openxmlformats.org/officeDocument/2006/relationships/image"/><Relationship Id="rId2" Target="../slideLayouts/slideLayout28.xml" Type="http://schemas.openxmlformats.org/officeDocument/2006/relationships/slideLayout"/><Relationship Id="rId3" Target="../slideLayouts/slideLayout29.xml" Type="http://schemas.openxmlformats.org/officeDocument/2006/relationships/slideLayout"/><Relationship Id="rId4" Target="../slideLayouts/slideLayout30.xml" Type="http://schemas.openxmlformats.org/officeDocument/2006/relationships/slideLayout"/><Relationship Id="rId5" Target="../slideLayouts/slideLayout31.xml" Type="http://schemas.openxmlformats.org/officeDocument/2006/relationships/slideLayout"/><Relationship Id="rId6" Target="../slideLayouts/slideLayout32.xml" Type="http://schemas.openxmlformats.org/officeDocument/2006/relationships/slideLayout"/><Relationship Id="rId7" Target="../slideLayouts/slideLayout33.xml" Type="http://schemas.openxmlformats.org/officeDocument/2006/relationships/slideLayout"/><Relationship Id="rId8" Target="../slideLayouts/slideLayout34.xml" Type="http://schemas.openxmlformats.org/officeDocument/2006/relationships/slideLayout"/><Relationship Id="rId9" Target="../slideLayouts/slideLayout35.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38.xml" Type="http://schemas.openxmlformats.org/officeDocument/2006/relationships/slideLayout"/><Relationship Id="rId10" Target="../slideLayouts/slideLayout47.xml" Type="http://schemas.openxmlformats.org/officeDocument/2006/relationships/slideLayout"/><Relationship Id="rId11" Target="../slideLayouts/slideLayout48.xml" Type="http://schemas.openxmlformats.org/officeDocument/2006/relationships/slideLayout"/><Relationship Id="rId12" Target="../slideLayouts/slideLayout49.xml" Type="http://schemas.openxmlformats.org/officeDocument/2006/relationships/slideLayout"/><Relationship Id="rId13" Target="../slideLayouts/slideLayout50.xml" Type="http://schemas.openxmlformats.org/officeDocument/2006/relationships/slideLayout"/><Relationship Id="rId14" Target="../slideLayouts/slideLayout51.xml" Type="http://schemas.openxmlformats.org/officeDocument/2006/relationships/slideLayout"/><Relationship Id="rId15" Target="../slideLayouts/slideLayout52.xml" Type="http://schemas.openxmlformats.org/officeDocument/2006/relationships/slideLayout"/><Relationship Id="rId16" Target="../slideLayouts/slideLayout53.xml" Type="http://schemas.openxmlformats.org/officeDocument/2006/relationships/slideLayout"/><Relationship Id="rId17" Target="../slideLayouts/slideLayout54.xml" Type="http://schemas.openxmlformats.org/officeDocument/2006/relationships/slideLayout"/><Relationship Id="rId18" Target="../slideLayouts/slideLayout55.xml" Type="http://schemas.openxmlformats.org/officeDocument/2006/relationships/slideLayout"/><Relationship Id="rId19" Target="../slideLayouts/slideLayout56.xml" Type="http://schemas.openxmlformats.org/officeDocument/2006/relationships/slideLayout"/><Relationship Id="rId2" Target="../slideLayouts/slideLayout39.xml" Type="http://schemas.openxmlformats.org/officeDocument/2006/relationships/slideLayout"/><Relationship Id="rId20" Target="../slideLayouts/slideLayout57.xml" Type="http://schemas.openxmlformats.org/officeDocument/2006/relationships/slideLayout"/><Relationship Id="rId21" Target="../theme/theme3.xml" Type="http://schemas.openxmlformats.org/officeDocument/2006/relationships/theme"/><Relationship Id="rId22" Target="../tags/tag40.xml" Type="http://schemas.openxmlformats.org/officeDocument/2006/relationships/tags"/><Relationship Id="rId23" Target="../embeddings/oleObject39.bin" Type="http://schemas.openxmlformats.org/officeDocument/2006/relationships/oleObject"/><Relationship Id="rId24" Target="../media/image1.emf" Type="http://schemas.openxmlformats.org/officeDocument/2006/relationships/image"/><Relationship Id="rId3" Target="../slideLayouts/slideLayout40.xml" Type="http://schemas.openxmlformats.org/officeDocument/2006/relationships/slideLayout"/><Relationship Id="rId4" Target="../slideLayouts/slideLayout41.xml" Type="http://schemas.openxmlformats.org/officeDocument/2006/relationships/slideLayout"/><Relationship Id="rId5" Target="../slideLayouts/slideLayout42.xml" Type="http://schemas.openxmlformats.org/officeDocument/2006/relationships/slideLayout"/><Relationship Id="rId6" Target="../slideLayouts/slideLayout43.xml" Type="http://schemas.openxmlformats.org/officeDocument/2006/relationships/slideLayout"/><Relationship Id="rId7" Target="../slideLayouts/slideLayout44.xml" Type="http://schemas.openxmlformats.org/officeDocument/2006/relationships/slideLayout"/><Relationship Id="rId8" Target="../slideLayouts/slideLayout45.xml" Type="http://schemas.openxmlformats.org/officeDocument/2006/relationships/slideLayout"/><Relationship Id="rId9" Target="../slideLayouts/slideLayout46.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58.xml" Type="http://schemas.openxmlformats.org/officeDocument/2006/relationships/slideLayout"/><Relationship Id="rId10" Target="../slideLayouts/slideLayout67.xml" Type="http://schemas.openxmlformats.org/officeDocument/2006/relationships/slideLayout"/><Relationship Id="rId11" Target="../slideLayouts/slideLayout68.xml" Type="http://schemas.openxmlformats.org/officeDocument/2006/relationships/slideLayout"/><Relationship Id="rId12" Target="../slideLayouts/slideLayout69.xml" Type="http://schemas.openxmlformats.org/officeDocument/2006/relationships/slideLayout"/><Relationship Id="rId13" Target="../slideLayouts/slideLayout70.xml" Type="http://schemas.openxmlformats.org/officeDocument/2006/relationships/slideLayout"/><Relationship Id="rId14" Target="../slideLayouts/slideLayout71.xml" Type="http://schemas.openxmlformats.org/officeDocument/2006/relationships/slideLayout"/><Relationship Id="rId15" Target="../slideLayouts/slideLayout72.xml" Type="http://schemas.openxmlformats.org/officeDocument/2006/relationships/slideLayout"/><Relationship Id="rId16" Target="../slideLayouts/slideLayout73.xml" Type="http://schemas.openxmlformats.org/officeDocument/2006/relationships/slideLayout"/><Relationship Id="rId17" Target="../slideLayouts/slideLayout74.xml" Type="http://schemas.openxmlformats.org/officeDocument/2006/relationships/slideLayout"/><Relationship Id="rId18" Target="../slideLayouts/slideLayout75.xml" Type="http://schemas.openxmlformats.org/officeDocument/2006/relationships/slideLayout"/><Relationship Id="rId19" Target="../slideLayouts/slideLayout76.xml" Type="http://schemas.openxmlformats.org/officeDocument/2006/relationships/slideLayout"/><Relationship Id="rId2" Target="../slideLayouts/slideLayout59.xml" Type="http://schemas.openxmlformats.org/officeDocument/2006/relationships/slideLayout"/><Relationship Id="rId20" Target="../slideLayouts/slideLayout77.xml" Type="http://schemas.openxmlformats.org/officeDocument/2006/relationships/slideLayout"/><Relationship Id="rId21" Target="../slideLayouts/slideLayout78.xml" Type="http://schemas.openxmlformats.org/officeDocument/2006/relationships/slideLayout"/><Relationship Id="rId22" Target="../slideLayouts/slideLayout79.xml" Type="http://schemas.openxmlformats.org/officeDocument/2006/relationships/slideLayout"/><Relationship Id="rId23" Target="../slideLayouts/slideLayout80.xml" Type="http://schemas.openxmlformats.org/officeDocument/2006/relationships/slideLayout"/><Relationship Id="rId24" Target="../slideLayouts/slideLayout81.xml" Type="http://schemas.openxmlformats.org/officeDocument/2006/relationships/slideLayout"/><Relationship Id="rId25" Target="../slideLayouts/slideLayout82.xml" Type="http://schemas.openxmlformats.org/officeDocument/2006/relationships/slideLayout"/><Relationship Id="rId26" Target="../slideLayouts/slideLayout83.xml" Type="http://schemas.openxmlformats.org/officeDocument/2006/relationships/slideLayout"/><Relationship Id="rId27" Target="../theme/theme4.xml" Type="http://schemas.openxmlformats.org/officeDocument/2006/relationships/theme"/><Relationship Id="rId28" Target="../tags/tag60.xml" Type="http://schemas.openxmlformats.org/officeDocument/2006/relationships/tags"/><Relationship Id="rId29" Target="../embeddings/oleObject59.bin" Type="http://schemas.openxmlformats.org/officeDocument/2006/relationships/oleObject"/><Relationship Id="rId3" Target="../slideLayouts/slideLayout60.xml" Type="http://schemas.openxmlformats.org/officeDocument/2006/relationships/slideLayout"/><Relationship Id="rId30" Target="../media/image1.emf" Type="http://schemas.openxmlformats.org/officeDocument/2006/relationships/image"/><Relationship Id="rId4" Target="../slideLayouts/slideLayout61.xml" Type="http://schemas.openxmlformats.org/officeDocument/2006/relationships/slideLayout"/><Relationship Id="rId5" Target="../slideLayouts/slideLayout62.xml" Type="http://schemas.openxmlformats.org/officeDocument/2006/relationships/slideLayout"/><Relationship Id="rId6" Target="../slideLayouts/slideLayout63.xml" Type="http://schemas.openxmlformats.org/officeDocument/2006/relationships/slideLayout"/><Relationship Id="rId7" Target="../slideLayouts/slideLayout64.xml" Type="http://schemas.openxmlformats.org/officeDocument/2006/relationships/slideLayout"/><Relationship Id="rId8" Target="../slideLayouts/slideLayout65.xml" Type="http://schemas.openxmlformats.org/officeDocument/2006/relationships/slideLayout"/><Relationship Id="rId9" Target="../slideLayouts/slideLayout6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29417C8-CEFC-4D53-B53C-19A6987FDBD7}"/>
              </a:ext>
            </a:extLst>
          </p:cNvPr>
          <p:cNvGraphicFramePr>
            <a:graphicFrameLocks noChangeAspect="1"/>
          </p:cNvGraphicFramePr>
          <p:nvPr userDrawn="1">
            <p:custDataLst>
              <p:tags r:id="rId28"/>
            </p:custDataLst>
            <p:extLst>
              <p:ext uri="{D42A27DB-BD31-4B8C-83A1-F6EECF244321}">
                <p14:modId xmlns:p14="http://schemas.microsoft.com/office/powerpoint/2010/main" val="203129546"/>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29" imgW="7772400" imgH="10058400" progId="TCLayout.ActiveDocument.1">
                  <p:embed/>
                </p:oleObj>
              </mc:Choice>
              <mc:Fallback>
                <p:oleObj name="think-cell Slide" r:id="rId29" imgW="7772400" imgH="10058400" progId="TCLayout.ActiveDocument.1">
                  <p:embed/>
                  <p:pic>
                    <p:nvPicPr>
                      <p:cNvPr id="8" name="Object 7" hidden="1">
                        <a:extLst>
                          <a:ext uri="{FF2B5EF4-FFF2-40B4-BE49-F238E27FC236}">
                            <a16:creationId xmlns:a16="http://schemas.microsoft.com/office/drawing/2014/main" id="{929417C8-CEFC-4D53-B53C-19A6987FDBD7}"/>
                          </a:ext>
                        </a:extLst>
                      </p:cNvPr>
                      <p:cNvPicPr/>
                      <p:nvPr/>
                    </p:nvPicPr>
                    <p:blipFill>
                      <a:blip r:embed="rId30"/>
                      <a:stretch>
                        <a:fillRect/>
                      </a:stretch>
                    </p:blipFill>
                    <p:spPr>
                      <a:xfrm>
                        <a:off x="1589" y="1591"/>
                        <a:ext cx="1227" cy="1588"/>
                      </a:xfrm>
                      <a:prstGeom prst="rect">
                        <a:avLst/>
                      </a:prstGeom>
                    </p:spPr>
                  </p:pic>
                </p:oleObj>
              </mc:Fallback>
            </mc:AlternateContent>
          </a:graphicData>
        </a:graphic>
      </p:graphicFrame>
      <p:sp>
        <p:nvSpPr>
          <p:cNvPr id="2" name="Otsikon paikkamerkki 1">
            <a:extLst>
              <a:ext uri="{FF2B5EF4-FFF2-40B4-BE49-F238E27FC236}">
                <a16:creationId xmlns:a16="http://schemas.microsoft.com/office/drawing/2014/main" id="{23E2E6E3-D8CD-96E5-EEFB-D7347DBE5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79DF8075-5D79-C9DB-6488-A7558887D04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24580783-332B-12B8-6E62-53A75BA12C5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rtl="0">
              <a:defRPr sz="1200">
                <a:solidFill>
                  <a:schemeClr val="tx1">
                    <a:tint val="75000"/>
                  </a:schemeClr>
                </a:solidFill>
                <a:latin typeface="Arial" panose="020B0604020202020204" pitchFamily="34" charset="0"/>
                <a:cs typeface="Arial" panose="020B0604020202020204" pitchFamily="34" charset="0"/>
              </a:defRPr>
            </a:lvl1pPr>
          </a:lstStyle>
          <a:p>
            <a:fld id="{E82995AC-F008-1E4B-9263-D2B18A52AAEA}" type="datetimeFigureOut">
              <a:rPr lang="fi-FI" smtClean="0"/>
              <a:pPr/>
              <a:t>14.6.2024</a:t>
            </a:fld>
            <a:endParaRPr lang="fi-FI" dirty="0"/>
          </a:p>
        </p:txBody>
      </p:sp>
      <p:sp>
        <p:nvSpPr>
          <p:cNvPr id="5" name="Alatunnisteen paikkamerkki 4">
            <a:extLst>
              <a:ext uri="{FF2B5EF4-FFF2-40B4-BE49-F238E27FC236}">
                <a16:creationId xmlns:a16="http://schemas.microsoft.com/office/drawing/2014/main" id="{74E995EC-EE78-8382-02AB-CC15E3AF627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rtl="0">
              <a:defRPr sz="1200">
                <a:solidFill>
                  <a:schemeClr val="tx1">
                    <a:tint val="75000"/>
                  </a:schemeClr>
                </a:solidFill>
                <a:latin typeface="Arial" panose="020B0604020202020204" pitchFamily="34" charset="0"/>
                <a:cs typeface="Arial" panose="020B0604020202020204" pitchFamily="34" charset="0"/>
              </a:defRPr>
            </a:lvl1pPr>
          </a:lstStyle>
          <a:p>
            <a:endParaRPr lang="fi-FI" dirty="0"/>
          </a:p>
        </p:txBody>
      </p:sp>
      <p:sp>
        <p:nvSpPr>
          <p:cNvPr id="6" name="Dian numeron paikkamerkki 5">
            <a:extLst>
              <a:ext uri="{FF2B5EF4-FFF2-40B4-BE49-F238E27FC236}">
                <a16:creationId xmlns:a16="http://schemas.microsoft.com/office/drawing/2014/main" id="{579579D0-C8D7-1BFD-58EB-E0BB4139BB4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rtl="0">
              <a:defRPr sz="1200">
                <a:solidFill>
                  <a:schemeClr val="tx1">
                    <a:tint val="75000"/>
                  </a:schemeClr>
                </a:solidFill>
                <a:latin typeface="Arial" panose="020B0604020202020204" pitchFamily="34" charset="0"/>
                <a:cs typeface="Arial" panose="020B0604020202020204" pitchFamily="34" charset="0"/>
              </a:defRPr>
            </a:lvl1pPr>
          </a:lstStyle>
          <a:p>
            <a:fld id="{CF4BB44F-7B72-EC4D-BE8A-419BCE6CF7A5}" type="slidenum">
              <a:rPr lang="fi-FI" smtClean="0"/>
              <a:pPr/>
              <a:t>‹#›</a:t>
            </a:fld>
            <a:endParaRPr lang="fi-FI" dirty="0"/>
          </a:p>
        </p:txBody>
      </p:sp>
    </p:spTree>
    <p:extLst>
      <p:ext uri="{BB962C8B-B14F-4D97-AF65-F5344CB8AC3E}">
        <p14:creationId xmlns:p14="http://schemas.microsoft.com/office/powerpoint/2010/main" val="4090532122"/>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63" r:id="rId3"/>
    <p:sldLayoutId id="2147483651" r:id="rId4"/>
    <p:sldLayoutId id="2147483652" r:id="rId5"/>
    <p:sldLayoutId id="2147483653" r:id="rId6"/>
    <p:sldLayoutId id="2147483654" r:id="rId7"/>
    <p:sldLayoutId id="2147483655" r:id="rId8"/>
    <p:sldLayoutId id="2147483692" r:id="rId9"/>
    <p:sldLayoutId id="2147483675" r:id="rId10"/>
    <p:sldLayoutId id="2147483696" r:id="rId11"/>
    <p:sldLayoutId id="2147483676" r:id="rId12"/>
    <p:sldLayoutId id="2147483693" r:id="rId13"/>
    <p:sldLayoutId id="2147483677" r:id="rId14"/>
    <p:sldLayoutId id="2147483694" r:id="rId15"/>
    <p:sldLayoutId id="2147483679" r:id="rId16"/>
    <p:sldLayoutId id="2147483718" r:id="rId17"/>
    <p:sldLayoutId id="2147483678" r:id="rId18"/>
    <p:sldLayoutId id="2147483665" r:id="rId19"/>
    <p:sldLayoutId id="2147483664" r:id="rId20"/>
    <p:sldLayoutId id="2147483719" r:id="rId21"/>
    <p:sldLayoutId id="2147483667" r:id="rId22"/>
    <p:sldLayoutId id="2147483657" r:id="rId23"/>
    <p:sldLayoutId id="2147483662" r:id="rId24"/>
    <p:sldLayoutId id="2147483672" r:id="rId25"/>
    <p:sldLayoutId id="2147483673" r:id="rId26"/>
  </p:sldLayoutIdLst>
  <p:txStyles>
    <p:titleStyle>
      <a:lvl1pPr algn="l" defTabSz="914286"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573" indent="-228573" algn="l" defTabSz="914286"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71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85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00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143" indent="-228573" algn="l" defTabSz="914286"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819A26C-FFD0-D5D5-CDC7-D75149BB4215}"/>
              </a:ext>
            </a:extLst>
          </p:cNvPr>
          <p:cNvGraphicFramePr>
            <a:graphicFrameLocks noChangeAspect="1"/>
          </p:cNvGraphicFramePr>
          <p:nvPr userDrawn="1">
            <p:custDataLst>
              <p:tags r:id="rId13"/>
            </p:custDataLst>
            <p:extLst>
              <p:ext uri="{D42A27DB-BD31-4B8C-83A1-F6EECF244321}">
                <p14:modId xmlns:p14="http://schemas.microsoft.com/office/powerpoint/2010/main" val="2324176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84" imgH="486" progId="TCLayout.ActiveDocument.1">
                  <p:embed/>
                </p:oleObj>
              </mc:Choice>
              <mc:Fallback>
                <p:oleObj name="think-cell Slide" r:id="rId14" imgW="484" imgH="486" progId="TCLayout.ActiveDocument.1">
                  <p:embed/>
                  <p:pic>
                    <p:nvPicPr>
                      <p:cNvPr id="8" name="think-cell data - do not delete" hidden="1">
                        <a:extLst>
                          <a:ext uri="{FF2B5EF4-FFF2-40B4-BE49-F238E27FC236}">
                            <a16:creationId xmlns:a16="http://schemas.microsoft.com/office/drawing/2014/main" id="{4819A26C-FFD0-D5D5-CDC7-D75149BB4215}"/>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Otsikon paikkamerkki 1">
            <a:extLst>
              <a:ext uri="{FF2B5EF4-FFF2-40B4-BE49-F238E27FC236}">
                <a16:creationId xmlns:a16="http://schemas.microsoft.com/office/drawing/2014/main" id="{3170F20A-3C56-8221-65A9-7AECBD84FD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01DECE69-BEB6-4273-2FEB-C1571CE1D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7DBF0452-F04D-4FCA-7D0E-3D97E8D14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fld id="{04D2B43B-D51B-40A9-8805-927622F36108}" type="datetimeFigureOut">
              <a:rPr lang="fi-FI" smtClean="0"/>
              <a:pPr/>
              <a:t>14.6.2024</a:t>
            </a:fld>
            <a:endParaRPr lang="fi-FI" dirty="0"/>
          </a:p>
        </p:txBody>
      </p:sp>
      <p:sp>
        <p:nvSpPr>
          <p:cNvPr id="5" name="Alatunnisteen paikkamerkki 4">
            <a:extLst>
              <a:ext uri="{FF2B5EF4-FFF2-40B4-BE49-F238E27FC236}">
                <a16:creationId xmlns:a16="http://schemas.microsoft.com/office/drawing/2014/main" id="{36B5F741-FE2A-A25B-9BBC-10D4AC1633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07096A0-04DC-8DED-A1BC-43B41A0EB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D6FB1C08-6F3E-43A9-A475-D0DFDF636038}" type="slidenum">
              <a:rPr lang="fi-FI" smtClean="0"/>
              <a:pPr/>
              <a:t>‹#›</a:t>
            </a:fld>
            <a:endParaRPr lang="fi-FI" dirty="0"/>
          </a:p>
        </p:txBody>
      </p:sp>
    </p:spTree>
    <p:extLst>
      <p:ext uri="{BB962C8B-B14F-4D97-AF65-F5344CB8AC3E}">
        <p14:creationId xmlns:p14="http://schemas.microsoft.com/office/powerpoint/2010/main" val="401520328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29417C8-CEFC-4D53-B53C-19A6987FDBD7}"/>
              </a:ext>
            </a:extLst>
          </p:cNvPr>
          <p:cNvGraphicFramePr>
            <a:graphicFrameLocks noChangeAspect="1"/>
          </p:cNvGraphicFramePr>
          <p:nvPr userDrawn="1">
            <p:custDataLst>
              <p:tags r:id="rId22"/>
            </p:custDataLst>
            <p:extLst>
              <p:ext uri="{D42A27DB-BD31-4B8C-83A1-F6EECF244321}">
                <p14:modId xmlns:p14="http://schemas.microsoft.com/office/powerpoint/2010/main" val="1437501484"/>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23" imgW="7772400" imgH="10058400" progId="TCLayout.ActiveDocument.1">
                  <p:embed/>
                </p:oleObj>
              </mc:Choice>
              <mc:Fallback>
                <p:oleObj name="think-cell Slide" r:id="rId23" imgW="7772400" imgH="10058400" progId="TCLayout.ActiveDocument.1">
                  <p:embed/>
                  <p:pic>
                    <p:nvPicPr>
                      <p:cNvPr id="8" name="Object 7" hidden="1">
                        <a:extLst>
                          <a:ext uri="{FF2B5EF4-FFF2-40B4-BE49-F238E27FC236}">
                            <a16:creationId xmlns:a16="http://schemas.microsoft.com/office/drawing/2014/main" id="{929417C8-CEFC-4D53-B53C-19A6987FDBD7}"/>
                          </a:ext>
                        </a:extLst>
                      </p:cNvPr>
                      <p:cNvPicPr/>
                      <p:nvPr/>
                    </p:nvPicPr>
                    <p:blipFill>
                      <a:blip r:embed="rId24"/>
                      <a:stretch>
                        <a:fillRect/>
                      </a:stretch>
                    </p:blipFill>
                    <p:spPr>
                      <a:xfrm>
                        <a:off x="1589" y="1591"/>
                        <a:ext cx="1227" cy="1588"/>
                      </a:xfrm>
                      <a:prstGeom prst="rect">
                        <a:avLst/>
                      </a:prstGeom>
                    </p:spPr>
                  </p:pic>
                </p:oleObj>
              </mc:Fallback>
            </mc:AlternateContent>
          </a:graphicData>
        </a:graphic>
      </p:graphicFrame>
      <p:sp>
        <p:nvSpPr>
          <p:cNvPr id="2" name="Otsikon paikkamerkki 1">
            <a:extLst>
              <a:ext uri="{FF2B5EF4-FFF2-40B4-BE49-F238E27FC236}">
                <a16:creationId xmlns:a16="http://schemas.microsoft.com/office/drawing/2014/main" id="{23E2E6E3-D8CD-96E5-EEFB-D7347DBE5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79DF8075-5D79-C9DB-6488-A7558887D04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24580783-332B-12B8-6E62-53A75BA12C5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rtl="0">
              <a:defRPr sz="1200">
                <a:solidFill>
                  <a:schemeClr val="tx1">
                    <a:tint val="75000"/>
                  </a:schemeClr>
                </a:solidFill>
                <a:latin typeface="Arial" panose="020B0604020202020204" pitchFamily="34" charset="0"/>
                <a:cs typeface="Arial" panose="020B0604020202020204" pitchFamily="34" charset="0"/>
              </a:defRPr>
            </a:lvl1pPr>
          </a:lstStyle>
          <a:p>
            <a:fld id="{E82995AC-F008-1E4B-9263-D2B18A52AAEA}" type="datetimeFigureOut">
              <a:rPr lang="fi-FI" smtClean="0"/>
              <a:pPr/>
              <a:t>14.6.2024</a:t>
            </a:fld>
            <a:endParaRPr lang="fi-FI" dirty="0"/>
          </a:p>
        </p:txBody>
      </p:sp>
      <p:sp>
        <p:nvSpPr>
          <p:cNvPr id="5" name="Alatunnisteen paikkamerkki 4">
            <a:extLst>
              <a:ext uri="{FF2B5EF4-FFF2-40B4-BE49-F238E27FC236}">
                <a16:creationId xmlns:a16="http://schemas.microsoft.com/office/drawing/2014/main" id="{74E995EC-EE78-8382-02AB-CC15E3AF627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rtl="0">
              <a:defRPr sz="1200">
                <a:solidFill>
                  <a:schemeClr val="tx1">
                    <a:tint val="75000"/>
                  </a:schemeClr>
                </a:solidFill>
                <a:latin typeface="Arial" panose="020B0604020202020204" pitchFamily="34" charset="0"/>
                <a:cs typeface="Arial" panose="020B0604020202020204" pitchFamily="34" charset="0"/>
              </a:defRPr>
            </a:lvl1pPr>
          </a:lstStyle>
          <a:p>
            <a:endParaRPr lang="fi-FI" dirty="0"/>
          </a:p>
        </p:txBody>
      </p:sp>
      <p:sp>
        <p:nvSpPr>
          <p:cNvPr id="6" name="Dian numeron paikkamerkki 5">
            <a:extLst>
              <a:ext uri="{FF2B5EF4-FFF2-40B4-BE49-F238E27FC236}">
                <a16:creationId xmlns:a16="http://schemas.microsoft.com/office/drawing/2014/main" id="{579579D0-C8D7-1BFD-58EB-E0BB4139BB4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rtl="0">
              <a:defRPr sz="1200">
                <a:solidFill>
                  <a:schemeClr val="tx1">
                    <a:tint val="75000"/>
                  </a:schemeClr>
                </a:solidFill>
                <a:latin typeface="Arial" panose="020B0604020202020204" pitchFamily="34" charset="0"/>
                <a:cs typeface="Arial" panose="020B0604020202020204" pitchFamily="34" charset="0"/>
              </a:defRPr>
            </a:lvl1pPr>
          </a:lstStyle>
          <a:p>
            <a:fld id="{CF4BB44F-7B72-EC4D-BE8A-419BCE6CF7A5}" type="slidenum">
              <a:rPr lang="fi-FI" smtClean="0"/>
              <a:pPr/>
              <a:t>‹#›</a:t>
            </a:fld>
            <a:endParaRPr lang="fi-FI" dirty="0"/>
          </a:p>
        </p:txBody>
      </p:sp>
    </p:spTree>
    <p:extLst>
      <p:ext uri="{BB962C8B-B14F-4D97-AF65-F5344CB8AC3E}">
        <p14:creationId xmlns:p14="http://schemas.microsoft.com/office/powerpoint/2010/main" val="24475545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Lst>
  <p:txStyles>
    <p:titleStyle>
      <a:lvl1pPr algn="l" defTabSz="914286"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573" indent="-228573" algn="l" defTabSz="914286"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71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85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00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143" indent="-228573" algn="l" defTabSz="914286"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29417C8-CEFC-4D53-B53C-19A6987FDBD7}"/>
              </a:ext>
            </a:extLst>
          </p:cNvPr>
          <p:cNvGraphicFramePr>
            <a:graphicFrameLocks noChangeAspect="1"/>
          </p:cNvGraphicFramePr>
          <p:nvPr userDrawn="1">
            <p:custDataLst>
              <p:tags r:id="rId28"/>
            </p:custDataLst>
            <p:extLst>
              <p:ext uri="{D42A27DB-BD31-4B8C-83A1-F6EECF244321}">
                <p14:modId xmlns:p14="http://schemas.microsoft.com/office/powerpoint/2010/main" val="1187898594"/>
              </p:ext>
            </p:extLst>
          </p:nvPr>
        </p:nvGraphicFramePr>
        <p:xfrm>
          <a:off x="1589" y="1591"/>
          <a:ext cx="1227" cy="1588"/>
        </p:xfrm>
        <a:graphic>
          <a:graphicData uri="http://schemas.openxmlformats.org/presentationml/2006/ole">
            <mc:AlternateContent xmlns:mc="http://schemas.openxmlformats.org/markup-compatibility/2006">
              <mc:Choice xmlns:v="urn:schemas-microsoft-com:vml" Requires="v">
                <p:oleObj name="think-cell Slide" r:id="rId29" imgW="7772400" imgH="10058400" progId="TCLayout.ActiveDocument.1">
                  <p:embed/>
                </p:oleObj>
              </mc:Choice>
              <mc:Fallback>
                <p:oleObj name="think-cell Slide" r:id="rId29" imgW="7772400" imgH="10058400" progId="TCLayout.ActiveDocument.1">
                  <p:embed/>
                  <p:pic>
                    <p:nvPicPr>
                      <p:cNvPr id="8" name="Object 7" hidden="1">
                        <a:extLst>
                          <a:ext uri="{FF2B5EF4-FFF2-40B4-BE49-F238E27FC236}">
                            <a16:creationId xmlns:a16="http://schemas.microsoft.com/office/drawing/2014/main" id="{929417C8-CEFC-4D53-B53C-19A6987FDBD7}"/>
                          </a:ext>
                        </a:extLst>
                      </p:cNvPr>
                      <p:cNvPicPr/>
                      <p:nvPr/>
                    </p:nvPicPr>
                    <p:blipFill>
                      <a:blip r:embed="rId30"/>
                      <a:stretch>
                        <a:fillRect/>
                      </a:stretch>
                    </p:blipFill>
                    <p:spPr>
                      <a:xfrm>
                        <a:off x="1589" y="1591"/>
                        <a:ext cx="1227" cy="1588"/>
                      </a:xfrm>
                      <a:prstGeom prst="rect">
                        <a:avLst/>
                      </a:prstGeom>
                    </p:spPr>
                  </p:pic>
                </p:oleObj>
              </mc:Fallback>
            </mc:AlternateContent>
          </a:graphicData>
        </a:graphic>
      </p:graphicFrame>
      <p:sp>
        <p:nvSpPr>
          <p:cNvPr id="2" name="Otsikon paikkamerkki 1">
            <a:extLst>
              <a:ext uri="{FF2B5EF4-FFF2-40B4-BE49-F238E27FC236}">
                <a16:creationId xmlns:a16="http://schemas.microsoft.com/office/drawing/2014/main" id="{23E2E6E3-D8CD-96E5-EEFB-D7347DBE5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79DF8075-5D79-C9DB-6488-A7558887D04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4580783-332B-12B8-6E62-53A75BA12C5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rtl="0">
              <a:defRPr sz="1200">
                <a:solidFill>
                  <a:schemeClr val="tx1">
                    <a:tint val="75000"/>
                  </a:schemeClr>
                </a:solidFill>
                <a:latin typeface="Arial" panose="020B0604020202020204" pitchFamily="34" charset="0"/>
                <a:cs typeface="Arial" panose="020B0604020202020204" pitchFamily="34" charset="0"/>
              </a:defRPr>
            </a:lvl1pPr>
          </a:lstStyle>
          <a:p>
            <a:fld id="{E82995AC-F008-1E4B-9263-D2B18A52AAEA}" type="datetimeFigureOut">
              <a:rPr lang="fi-FI" smtClean="0"/>
              <a:pPr/>
              <a:t>14.6.2024</a:t>
            </a:fld>
            <a:endParaRPr lang="fi-FI"/>
          </a:p>
        </p:txBody>
      </p:sp>
      <p:sp>
        <p:nvSpPr>
          <p:cNvPr id="5" name="Alatunnisteen paikkamerkki 4">
            <a:extLst>
              <a:ext uri="{FF2B5EF4-FFF2-40B4-BE49-F238E27FC236}">
                <a16:creationId xmlns:a16="http://schemas.microsoft.com/office/drawing/2014/main" id="{74E995EC-EE78-8382-02AB-CC15E3AF627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rtl="0">
              <a:defRPr sz="1200">
                <a:solidFill>
                  <a:schemeClr val="tx1">
                    <a:tint val="75000"/>
                  </a:schemeClr>
                </a:solidFill>
                <a:latin typeface="Arial" panose="020B0604020202020204" pitchFamily="34" charset="0"/>
                <a:cs typeface="Arial" panose="020B0604020202020204" pitchFamily="34" charset="0"/>
              </a:defRPr>
            </a:lvl1pPr>
          </a:lstStyle>
          <a:p>
            <a:endParaRPr lang="fi-FI"/>
          </a:p>
        </p:txBody>
      </p:sp>
      <p:sp>
        <p:nvSpPr>
          <p:cNvPr id="6" name="Dian numeron paikkamerkki 5">
            <a:extLst>
              <a:ext uri="{FF2B5EF4-FFF2-40B4-BE49-F238E27FC236}">
                <a16:creationId xmlns:a16="http://schemas.microsoft.com/office/drawing/2014/main" id="{579579D0-C8D7-1BFD-58EB-E0BB4139BB4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rtl="0">
              <a:defRPr sz="1200">
                <a:solidFill>
                  <a:schemeClr val="tx1">
                    <a:tint val="75000"/>
                  </a:schemeClr>
                </a:solidFill>
                <a:latin typeface="Arial" panose="020B0604020202020204" pitchFamily="34" charset="0"/>
                <a:cs typeface="Arial" panose="020B0604020202020204" pitchFamily="34" charset="0"/>
              </a:defRPr>
            </a:lvl1pPr>
          </a:lstStyle>
          <a:p>
            <a:fld id="{CF4BB44F-7B72-EC4D-BE8A-419BCE6CF7A5}" type="slidenum">
              <a:rPr lang="fi-FI" smtClean="0"/>
              <a:pPr/>
              <a:t>‹#›</a:t>
            </a:fld>
            <a:endParaRPr lang="fi-FI"/>
          </a:p>
        </p:txBody>
      </p:sp>
    </p:spTree>
    <p:extLst>
      <p:ext uri="{BB962C8B-B14F-4D97-AF65-F5344CB8AC3E}">
        <p14:creationId xmlns:p14="http://schemas.microsoft.com/office/powerpoint/2010/main" val="33222030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Lst>
  <p:txStyles>
    <p:titleStyle>
      <a:lvl1pPr algn="l" defTabSz="914286"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573" indent="-228573" algn="l" defTabSz="914286"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71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85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00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143" indent="-228573" algn="l" defTabSz="914286"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Relationships xmlns="http://schemas.openxmlformats.org/package/2006/relationships"><Relationship Id="rId1" Target="../tags/tag86.xml" Type="http://schemas.openxmlformats.org/officeDocument/2006/relationships/tags"/><Relationship Id="rId2" Target="../slideLayouts/slideLayout8.xml" Type="http://schemas.openxmlformats.org/officeDocument/2006/relationships/slideLayout"/><Relationship Id="rId3" Target="../notesSlides/notesSlide1.xml" Type="http://schemas.openxmlformats.org/officeDocument/2006/relationships/notesSlide"/><Relationship Id="rId4" Target="../embeddings/oleObject85.bin" Type="http://schemas.openxmlformats.org/officeDocument/2006/relationships/oleObject"/><Relationship Id="rId5" Target="../media/image18.emf" Type="http://schemas.openxmlformats.org/officeDocument/2006/relationships/image"/><Relationship Id="rId6" Target="../media/image28.jpe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7.xml" Type="http://schemas.openxmlformats.org/officeDocument/2006/relationships/slideLayout"/><Relationship Id="rId2" Target="../notesSlides/notesSlide10.xml" Type="http://schemas.openxmlformats.org/officeDocument/2006/relationships/notesSlide"/><Relationship Id="rId3" Target="slide11.xml" Type="http://schemas.openxmlformats.org/officeDocument/2006/relationships/slide"/><Relationship Id="rId4" Target="slide16.xml" Type="http://schemas.openxmlformats.org/officeDocument/2006/relationships/slide"/><Relationship Id="rId5" Target="slide26.xml" Type="http://schemas.openxmlformats.org/officeDocument/2006/relationships/slide"/><Relationship Id="rId6" Target="slide33.xml" Type="http://schemas.openxmlformats.org/officeDocument/2006/relationships/slide"/><Relationship Id="rId7" Target="slide45.xml" Type="http://schemas.openxmlformats.org/officeDocument/2006/relationships/slide"/><Relationship Id="rId8" Target="slide54.xml" Type="http://schemas.openxmlformats.org/officeDocument/2006/relationships/slid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3.xml" Type="http://schemas.openxmlformats.org/officeDocument/2006/relationships/notesSlide"/><Relationship Id="rId3" Target="https://etelasavonha.fi/eloisa/tutkimus-ja-kehittamistyo/ikaohjelma-2030/"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4.xml" Type="http://schemas.openxmlformats.org/officeDocument/2006/relationships/notesSlide"/><Relationship Id="rId3" Target="../media/image49.jpe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69.xml" Type="http://schemas.openxmlformats.org/officeDocument/2006/relationships/slideLayout"/><Relationship Id="rId2" Target="../notesSlides/notesSlide16.xml" Type="http://schemas.openxmlformats.org/officeDocument/2006/relationships/notesSlide"/><Relationship Id="rId3" Target="https://etelasavonha.fi/asiakkaan-opas/asiakas-ja-potilasturvallisuus-ja-valvonta/oma-ilmoitus-vaaratilanteesta/"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0.xml" Type="http://schemas.openxmlformats.org/officeDocument/2006/relationships/slideLayout"/><Relationship Id="rId2" Target="../notesSlides/notesSlide17.xml" Type="http://schemas.openxmlformats.org/officeDocument/2006/relationships/notesSlide"/></Relationships>
</file>

<file path=ppt/slides/_rels/slide19.xml.rels><?xml version="1.0" encoding="UTF-8" standalone="yes"?><Relationships xmlns="http://schemas.openxmlformats.org/package/2006/relationships"><Relationship Id="rId1" Target="../tags/tag90.xml" Type="http://schemas.openxmlformats.org/officeDocument/2006/relationships/tags"/><Relationship Id="rId2" Target="../slideLayouts/slideLayout69.xml" Type="http://schemas.openxmlformats.org/officeDocument/2006/relationships/slideLayout"/><Relationship Id="rId3" Target="../notesSlides/notesSlide18.xml" Type="http://schemas.openxmlformats.org/officeDocument/2006/relationships/notesSlide"/><Relationship Id="rId4" Target="../embeddings/oleObject89.bin" Type="http://schemas.openxmlformats.org/officeDocument/2006/relationships/oleObject"/><Relationship Id="rId5" Target="../media/image18.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xml" Type="http://schemas.openxmlformats.org/officeDocument/2006/relationships/notesSlide"/><Relationship Id="rId3" Target="../media/image31.jpeg" Type="http://schemas.openxmlformats.org/officeDocument/2006/relationships/image"/></Relationships>
</file>

<file path=ppt/slides/_rels/slide20.xml.rels><?xml version="1.0" encoding="UTF-8" standalone="yes"?><Relationships xmlns="http://schemas.openxmlformats.org/package/2006/relationships"><Relationship Id="rId1" Target="../tags/tag91.xml" Type="http://schemas.openxmlformats.org/officeDocument/2006/relationships/tags"/><Relationship Id="rId2" Target="../slideLayouts/slideLayout69.xml" Type="http://schemas.openxmlformats.org/officeDocument/2006/relationships/slideLayout"/><Relationship Id="rId3" Target="../notesSlides/notesSlide19.xml" Type="http://schemas.openxmlformats.org/officeDocument/2006/relationships/notesSlide"/><Relationship Id="rId4" Target="../embeddings/oleObject90.bin" Type="http://schemas.openxmlformats.org/officeDocument/2006/relationships/oleObject"/><Relationship Id="rId5" Target="../media/image18.emf" Type="http://schemas.openxmlformats.org/officeDocument/2006/relationships/image"/></Relationships>
</file>

<file path=ppt/slides/_rels/slide21.xml.rels><?xml version="1.0" encoding="UTF-8" standalone="yes"?><Relationships xmlns="http://schemas.openxmlformats.org/package/2006/relationships"><Relationship Id="rId1" Target="../tags/tag92.xml" Type="http://schemas.openxmlformats.org/officeDocument/2006/relationships/tags"/><Relationship Id="rId2" Target="../slideLayouts/slideLayout69.xml" Type="http://schemas.openxmlformats.org/officeDocument/2006/relationships/slideLayout"/><Relationship Id="rId3" Target="../notesSlides/notesSlide20.xml" Type="http://schemas.openxmlformats.org/officeDocument/2006/relationships/notesSlide"/><Relationship Id="rId4" Target="../embeddings/oleObject91.bin" Type="http://schemas.openxmlformats.org/officeDocument/2006/relationships/oleObject"/><Relationship Id="rId5" Target="../media/image18.emf" Type="http://schemas.openxmlformats.org/officeDocument/2006/relationships/image"/><Relationship Id="rId6" Target="https://julkaisut.valtioneuvosto.fi/bitstream/handle/10024/163858/STM_2022_2.pdf?sequence=1&amp;isAllowed=y" TargetMode="External" Type="http://schemas.openxmlformats.org/officeDocument/2006/relationships/hyperlink"/></Relationships>
</file>

<file path=ppt/slides/_rels/slide22.xml.rels><?xml version="1.0" encoding="UTF-8" standalone="yes"?><Relationships xmlns="http://schemas.openxmlformats.org/package/2006/relationships"><Relationship Id="rId1" Target="../slideLayouts/slideLayout70.xml" Type="http://schemas.openxmlformats.org/officeDocument/2006/relationships/slideLayout"/><Relationship Id="rId10" Target="../media/image59.svg" Type="http://schemas.openxmlformats.org/officeDocument/2006/relationships/image"/><Relationship Id="rId11" Target="../media/image60.png" Type="http://schemas.openxmlformats.org/officeDocument/2006/relationships/image"/><Relationship Id="rId12" Target="../media/image61.svg" Type="http://schemas.openxmlformats.org/officeDocument/2006/relationships/image"/><Relationship Id="rId13" Target="https://etelasavonha.fi/asiakkaan-opas/asiakas-ja-potilasturvallisuus-ja-valvonta/omavalvontaohjelma-ja-suunnitelmat/" TargetMode="External" Type="http://schemas.openxmlformats.org/officeDocument/2006/relationships/hyperlink"/><Relationship Id="rId14" Target="../media/image62.png" Type="http://schemas.openxmlformats.org/officeDocument/2006/relationships/image"/><Relationship Id="rId15" Target="../media/image63.svg" Type="http://schemas.openxmlformats.org/officeDocument/2006/relationships/image"/><Relationship Id="rId2" Target="../notesSlides/notesSlide21.xml" Type="http://schemas.openxmlformats.org/officeDocument/2006/relationships/notesSlide"/><Relationship Id="rId3" Target="../media/image52.png" Type="http://schemas.openxmlformats.org/officeDocument/2006/relationships/image"/><Relationship Id="rId4" Target="../media/image53.svg" Type="http://schemas.openxmlformats.org/officeDocument/2006/relationships/image"/><Relationship Id="rId5" Target="../media/image54.png" Type="http://schemas.openxmlformats.org/officeDocument/2006/relationships/image"/><Relationship Id="rId6" Target="../media/image55.svg" Type="http://schemas.openxmlformats.org/officeDocument/2006/relationships/image"/><Relationship Id="rId7" Target="../media/image56.png" Type="http://schemas.openxmlformats.org/officeDocument/2006/relationships/image"/><Relationship Id="rId8" Target="../media/image57.svg" Type="http://schemas.openxmlformats.org/officeDocument/2006/relationships/image"/><Relationship Id="rId9" Target="../media/image5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0.xml" Type="http://schemas.openxmlformats.org/officeDocument/2006/relationships/slideLayout"/><Relationship Id="rId10" Target="../media/image57.svg" Type="http://schemas.openxmlformats.org/officeDocument/2006/relationships/image"/><Relationship Id="rId11" Target="../media/image64.png" Type="http://schemas.openxmlformats.org/officeDocument/2006/relationships/image"/><Relationship Id="rId12" Target="../media/image65.svg" Type="http://schemas.openxmlformats.org/officeDocument/2006/relationships/image"/><Relationship Id="rId13" Target="../media/image66.png" Type="http://schemas.openxmlformats.org/officeDocument/2006/relationships/image"/><Relationship Id="rId14" Target="../media/image67.svg" Type="http://schemas.openxmlformats.org/officeDocument/2006/relationships/image"/><Relationship Id="rId2" Target="../notesSlides/notesSlide22.xml" Type="http://schemas.openxmlformats.org/officeDocument/2006/relationships/notesSlide"/><Relationship Id="rId3" Target="../media/image60.png" Type="http://schemas.openxmlformats.org/officeDocument/2006/relationships/image"/><Relationship Id="rId4" Target="../media/image61.svg" Type="http://schemas.openxmlformats.org/officeDocument/2006/relationships/image"/><Relationship Id="rId5" Target="../media/image52.png" Type="http://schemas.openxmlformats.org/officeDocument/2006/relationships/image"/><Relationship Id="rId6" Target="../media/image53.svg" Type="http://schemas.openxmlformats.org/officeDocument/2006/relationships/image"/><Relationship Id="rId7" Target="../media/image54.png" Type="http://schemas.openxmlformats.org/officeDocument/2006/relationships/image"/><Relationship Id="rId8" Target="../media/image55.svg" Type="http://schemas.openxmlformats.org/officeDocument/2006/relationships/image"/><Relationship Id="rId9" Target="../media/image5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0.xml" Type="http://schemas.openxmlformats.org/officeDocument/2006/relationships/slideLayout"/><Relationship Id="rId10" Target="../media/image56.png" Type="http://schemas.openxmlformats.org/officeDocument/2006/relationships/image"/><Relationship Id="rId11" Target="../media/image57.svg" Type="http://schemas.openxmlformats.org/officeDocument/2006/relationships/image"/><Relationship Id="rId2" Target="../notesSlides/notesSlide23.xml" Type="http://schemas.openxmlformats.org/officeDocument/2006/relationships/notesSlide"/><Relationship Id="rId3" Target="https://eloisa.ims.fi/spring/share/process/19562/fi" TargetMode="External" Type="http://schemas.openxmlformats.org/officeDocument/2006/relationships/hyperlink"/><Relationship Id="rId4" Target="../media/image60.png" Type="http://schemas.openxmlformats.org/officeDocument/2006/relationships/image"/><Relationship Id="rId5" Target="../media/image61.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25.xml.rels><?xml version="1.0" encoding="UTF-8" standalone="yes"?><Relationships xmlns="http://schemas.openxmlformats.org/package/2006/relationships"><Relationship Id="rId1" Target="../tags/tag93.xml" Type="http://schemas.openxmlformats.org/officeDocument/2006/relationships/tags"/><Relationship Id="rId10" Target="../media/image72.png" Type="http://schemas.openxmlformats.org/officeDocument/2006/relationships/image"/><Relationship Id="rId11" Target="../media/image73.svg" Type="http://schemas.openxmlformats.org/officeDocument/2006/relationships/image"/><Relationship Id="rId12" Target="https://julkaisut.valtioneuvosto.fi/handle/10024/72811" TargetMode="External" Type="http://schemas.openxmlformats.org/officeDocument/2006/relationships/hyperlink"/><Relationship Id="rId2" Target="../slideLayouts/slideLayout69.xml" Type="http://schemas.openxmlformats.org/officeDocument/2006/relationships/slideLayout"/><Relationship Id="rId3" Target="../notesSlides/notesSlide24.xml" Type="http://schemas.openxmlformats.org/officeDocument/2006/relationships/notesSlide"/><Relationship Id="rId4" Target="../embeddings/oleObject92.bin" Type="http://schemas.openxmlformats.org/officeDocument/2006/relationships/oleObject"/><Relationship Id="rId5" Target="../media/image18.emf" Type="http://schemas.openxmlformats.org/officeDocument/2006/relationships/image"/><Relationship Id="rId6" Target="../media/image68.png" Type="http://schemas.openxmlformats.org/officeDocument/2006/relationships/image"/><Relationship Id="rId7" Target="../media/image69.svg" Type="http://schemas.openxmlformats.org/officeDocument/2006/relationships/image"/><Relationship Id="rId8" Target="../media/image70.png" Type="http://schemas.openxmlformats.org/officeDocument/2006/relationships/image"/><Relationship Id="rId9" Target="../media/image71.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5.xml" Type="http://schemas.openxmlformats.org/officeDocument/2006/relationships/notesSlide"/></Relationships>
</file>

<file path=ppt/slides/_rels/slide27.xml.rels><?xml version="1.0" encoding="UTF-8" standalone="yes"?><Relationships xmlns="http://schemas.openxmlformats.org/package/2006/relationships"><Relationship Id="rId1" Target="../tags/tag94.xml" Type="http://schemas.openxmlformats.org/officeDocument/2006/relationships/tags"/><Relationship Id="rId10" Target="../media/image78.png" Type="http://schemas.openxmlformats.org/officeDocument/2006/relationships/image"/><Relationship Id="rId11" Target="../media/image79.svg" Type="http://schemas.openxmlformats.org/officeDocument/2006/relationships/image"/><Relationship Id="rId12" Target="../media/image80.png" Type="http://schemas.openxmlformats.org/officeDocument/2006/relationships/image"/><Relationship Id="rId13" Target="../media/image81.svg" Type="http://schemas.openxmlformats.org/officeDocument/2006/relationships/image"/><Relationship Id="rId14" Target="../media/image82.png" Type="http://schemas.openxmlformats.org/officeDocument/2006/relationships/image"/><Relationship Id="rId15" Target="../media/image83.svg" Type="http://schemas.openxmlformats.org/officeDocument/2006/relationships/image"/><Relationship Id="rId2" Target="../slideLayouts/slideLayout9.xml" Type="http://schemas.openxmlformats.org/officeDocument/2006/relationships/slideLayout"/><Relationship Id="rId3" Target="../notesSlides/notesSlide26.xml" Type="http://schemas.openxmlformats.org/officeDocument/2006/relationships/notesSlide"/><Relationship Id="rId4" Target="../embeddings/oleObject93.bin" Type="http://schemas.openxmlformats.org/officeDocument/2006/relationships/oleObject"/><Relationship Id="rId5" Target="../media/image18.emf" Type="http://schemas.openxmlformats.org/officeDocument/2006/relationships/image"/><Relationship Id="rId6" Target="../media/image74.png" Type="http://schemas.openxmlformats.org/officeDocument/2006/relationships/image"/><Relationship Id="rId7" Target="../media/image75.svg" Type="http://schemas.openxmlformats.org/officeDocument/2006/relationships/image"/><Relationship Id="rId8" Target="../media/image76.png" Type="http://schemas.openxmlformats.org/officeDocument/2006/relationships/image"/><Relationship Id="rId9" Target="../media/image77.svg" Type="http://schemas.openxmlformats.org/officeDocument/2006/relationships/image"/></Relationships>
</file>

<file path=ppt/slides/_rels/slide28.xml.rels><?xml version="1.0" encoding="UTF-8" standalone="yes"?><Relationships xmlns="http://schemas.openxmlformats.org/package/2006/relationships"><Relationship Id="rId1" Target="../tags/tag95.xml" Type="http://schemas.openxmlformats.org/officeDocument/2006/relationships/tags"/><Relationship Id="rId2" Target="../slideLayouts/slideLayout12.xml" Type="http://schemas.openxmlformats.org/officeDocument/2006/relationships/slideLayout"/><Relationship Id="rId3" Target="../notesSlides/notesSlide27.xml" Type="http://schemas.openxmlformats.org/officeDocument/2006/relationships/notesSlide"/><Relationship Id="rId4" Target="../embeddings/oleObject94.bin" Type="http://schemas.openxmlformats.org/officeDocument/2006/relationships/oleObject"/><Relationship Id="rId5" Target="../media/image18.emf" Type="http://schemas.openxmlformats.org/officeDocument/2006/relationships/image"/></Relationships>
</file>

<file path=ppt/slides/_rels/slide29.xml.rels><?xml version="1.0" encoding="UTF-8" standalone="yes"?><Relationships xmlns="http://schemas.openxmlformats.org/package/2006/relationships"><Relationship Id="rId1" Target="../tags/tag96.xml" Type="http://schemas.openxmlformats.org/officeDocument/2006/relationships/tags"/><Relationship Id="rId2" Target="../slideLayouts/slideLayout12.xml" Type="http://schemas.openxmlformats.org/officeDocument/2006/relationships/slideLayout"/><Relationship Id="rId3" Target="../notesSlides/notesSlide28.xml" Type="http://schemas.openxmlformats.org/officeDocument/2006/relationships/notesSlide"/><Relationship Id="rId4" Target="../embeddings/oleObject95.bin" Type="http://schemas.openxmlformats.org/officeDocument/2006/relationships/oleObject"/><Relationship Id="rId5" Target="../media/image18.emf" Type="http://schemas.openxmlformats.org/officeDocument/2006/relationships/image"/><Relationship Id="rId6" Target="../media/image78.png" Type="http://schemas.openxmlformats.org/officeDocument/2006/relationships/image"/><Relationship Id="rId7" Target="../media/image84.svg" Type="http://schemas.openxmlformats.org/officeDocument/2006/relationships/image"/></Relationships>
</file>

<file path=ppt/slides/_rels/slide3.xml.rels><?xml version="1.0" encoding="UTF-8" standalone="yes"?><Relationships xmlns="http://schemas.openxmlformats.org/package/2006/relationships"><Relationship Id="rId1" Target="../tags/tag87.xml" Type="http://schemas.openxmlformats.org/officeDocument/2006/relationships/tags"/><Relationship Id="rId2" Target="../slideLayouts/slideLayout8.xml" Type="http://schemas.openxmlformats.org/officeDocument/2006/relationships/slideLayout"/><Relationship Id="rId3" Target="../notesSlides/notesSlide3.xml" Type="http://schemas.openxmlformats.org/officeDocument/2006/relationships/notesSlide"/><Relationship Id="rId4" Target="../embeddings/oleObject86.bin" Type="http://schemas.openxmlformats.org/officeDocument/2006/relationships/oleObject"/><Relationship Id="rId5" Target="../media/image18.emf" Type="http://schemas.openxmlformats.org/officeDocument/2006/relationships/image"/><Relationship Id="rId6" Target="../media/image32.png" Type="http://schemas.openxmlformats.org/officeDocument/2006/relationships/image"/><Relationship Id="rId7" Target="../media/image33.png" Type="http://schemas.openxmlformats.org/officeDocument/2006/relationships/image"/></Relationships>
</file>

<file path=ppt/slides/_rels/slide30.xml.rels><?xml version="1.0" encoding="UTF-8" standalone="yes"?><Relationships xmlns="http://schemas.openxmlformats.org/package/2006/relationships"><Relationship Id="rId1" Target="../tags/tag97.xml" Type="http://schemas.openxmlformats.org/officeDocument/2006/relationships/tags"/><Relationship Id="rId2" Target="../slideLayouts/slideLayout12.xml" Type="http://schemas.openxmlformats.org/officeDocument/2006/relationships/slideLayout"/><Relationship Id="rId3" Target="../notesSlides/notesSlide29.xml" Type="http://schemas.openxmlformats.org/officeDocument/2006/relationships/notesSlide"/><Relationship Id="rId4" Target="../embeddings/oleObject96.bin" Type="http://schemas.openxmlformats.org/officeDocument/2006/relationships/oleObject"/><Relationship Id="rId5" Target="../media/image18.emf" Type="http://schemas.openxmlformats.org/officeDocument/2006/relationships/image"/><Relationship Id="rId6" Target="../media/image76.png" Type="http://schemas.openxmlformats.org/officeDocument/2006/relationships/image"/><Relationship Id="rId7" Target="../media/image85.svg" Type="http://schemas.openxmlformats.org/officeDocument/2006/relationships/image"/></Relationships>
</file>

<file path=ppt/slides/_rels/slide31.xml.rels><?xml version="1.0" encoding="UTF-8" standalone="yes"?><Relationships xmlns="http://schemas.openxmlformats.org/package/2006/relationships"><Relationship Id="rId1" Target="../tags/tag98.xml" Type="http://schemas.openxmlformats.org/officeDocument/2006/relationships/tags"/><Relationship Id="rId10" Target="../media/image74.png" Type="http://schemas.openxmlformats.org/officeDocument/2006/relationships/image"/><Relationship Id="rId11" Target="../media/image75.svg" Type="http://schemas.openxmlformats.org/officeDocument/2006/relationships/image"/><Relationship Id="rId12" Target="../media/image82.png" Type="http://schemas.openxmlformats.org/officeDocument/2006/relationships/image"/><Relationship Id="rId13" Target="../media/image83.svg" Type="http://schemas.openxmlformats.org/officeDocument/2006/relationships/image"/><Relationship Id="rId2" Target="../slideLayouts/slideLayout12.xml" Type="http://schemas.openxmlformats.org/officeDocument/2006/relationships/slideLayout"/><Relationship Id="rId3" Target="../notesSlides/notesSlide30.xml" Type="http://schemas.openxmlformats.org/officeDocument/2006/relationships/notesSlide"/><Relationship Id="rId4" Target="../embeddings/oleObject97.bin" Type="http://schemas.openxmlformats.org/officeDocument/2006/relationships/oleObject"/><Relationship Id="rId5" Target="../media/image18.emf" Type="http://schemas.openxmlformats.org/officeDocument/2006/relationships/image"/><Relationship Id="rId6" Target="https://etelasavonha.fi/asiakkaan-opas/palaute-etela-savon-hyvinvointialueelle/" TargetMode="External" Type="http://schemas.openxmlformats.org/officeDocument/2006/relationships/hyperlink"/><Relationship Id="rId7" Target="https://etelasavonha.fi/asiakkaan-opas/asiakas-ja-potilasturvallisuus-ja-valvonta/oma-ilmoitus-vaaratilanteesta/" TargetMode="External" Type="http://schemas.openxmlformats.org/officeDocument/2006/relationships/hyperlink"/><Relationship Id="rId8" Target="../media/image86.png" Type="http://schemas.openxmlformats.org/officeDocument/2006/relationships/image"/><Relationship Id="rId9" Target="../media/image87.svg" Type="http://schemas.openxmlformats.org/officeDocument/2006/relationships/image"/></Relationships>
</file>

<file path=ppt/slides/_rels/slide32.xml.rels><?xml version="1.0" encoding="UTF-8" standalone="yes"?><Relationships xmlns="http://schemas.openxmlformats.org/package/2006/relationships"><Relationship Id="rId1" Target="../tags/tag99.xml" Type="http://schemas.openxmlformats.org/officeDocument/2006/relationships/tags"/><Relationship Id="rId10" Target="../media/image46.svg" Type="http://schemas.openxmlformats.org/officeDocument/2006/relationships/image"/><Relationship Id="rId11" Target="mailto:sosiaali.potilasasiamies@etelasavonha.fi" TargetMode="External" Type="http://schemas.openxmlformats.org/officeDocument/2006/relationships/hyperlink"/><Relationship Id="rId12" Target="../media/image47.png" Type="http://schemas.openxmlformats.org/officeDocument/2006/relationships/image"/><Relationship Id="rId13" Target="../media/image48.svg" Type="http://schemas.openxmlformats.org/officeDocument/2006/relationships/image"/><Relationship Id="rId2" Target="../tags/tag100.xml" Type="http://schemas.openxmlformats.org/officeDocument/2006/relationships/tags"/><Relationship Id="rId3" Target="../slideLayouts/slideLayout12.xml" Type="http://schemas.openxmlformats.org/officeDocument/2006/relationships/slideLayout"/><Relationship Id="rId4" Target="../notesSlides/notesSlide31.xml" Type="http://schemas.openxmlformats.org/officeDocument/2006/relationships/notesSlide"/><Relationship Id="rId5" Target="../embeddings/oleObject98.bin" Type="http://schemas.openxmlformats.org/officeDocument/2006/relationships/oleObject"/><Relationship Id="rId6" Target="../media/image18.emf" Type="http://schemas.openxmlformats.org/officeDocument/2006/relationships/image"/><Relationship Id="rId7" Target="../embeddings/oleObject99.bin" Type="http://schemas.openxmlformats.org/officeDocument/2006/relationships/oleObject"/><Relationship Id="rId8" Target="https://etelasavonha.fi/asiakkaan-opas/lomakkeet-ja-hakemukset/" TargetMode="External" Type="http://schemas.openxmlformats.org/officeDocument/2006/relationships/hyperlink"/><Relationship Id="rId9" Target="../media/image45.png" Type="http://schemas.openxmlformats.org/officeDocument/2006/relationships/image"/></Relationships>
</file>

<file path=ppt/slides/_rels/slide33.xml.rels><?xml version="1.0" encoding="UTF-8" standalone="yes"?><Relationships xmlns="http://schemas.openxmlformats.org/package/2006/relationships"><Relationship Id="rId1" Target="../tags/tag101.xml" Type="http://schemas.openxmlformats.org/officeDocument/2006/relationships/tags"/><Relationship Id="rId2" Target="../slideLayouts/slideLayout12.xml" Type="http://schemas.openxmlformats.org/officeDocument/2006/relationships/slideLayout"/><Relationship Id="rId3" Target="../notesSlides/notesSlide32.xml" Type="http://schemas.openxmlformats.org/officeDocument/2006/relationships/notesSlide"/><Relationship Id="rId4" Target="../embeddings/oleObject100.bin" Type="http://schemas.openxmlformats.org/officeDocument/2006/relationships/oleObject"/><Relationship Id="rId5" Target="../media/image18.emf" Type="http://schemas.openxmlformats.org/officeDocument/2006/relationships/image"/></Relationships>
</file>

<file path=ppt/slides/_rels/slide34.xml.rels><?xml version="1.0" encoding="UTF-8" standalone="yes"?><Relationships xmlns="http://schemas.openxmlformats.org/package/2006/relationships"><Relationship Id="rId1" Target="../tags/tag102.xml" Type="http://schemas.openxmlformats.org/officeDocument/2006/relationships/tags"/><Relationship Id="rId2" Target="../slideLayouts/slideLayout12.xml" Type="http://schemas.openxmlformats.org/officeDocument/2006/relationships/slideLayout"/><Relationship Id="rId3" Target="../notesSlides/notesSlide33.xml" Type="http://schemas.openxmlformats.org/officeDocument/2006/relationships/notesSlide"/><Relationship Id="rId4" Target="../embeddings/oleObject101.bin" Type="http://schemas.openxmlformats.org/officeDocument/2006/relationships/oleObject"/><Relationship Id="rId5" Target="../media/image18.emf" Type="http://schemas.openxmlformats.org/officeDocument/2006/relationships/image"/><Relationship Id="rId6" Target="https://etelasavonha.fi/wp-content/uploads/2023/03/Etela-Savon_hyvinvointialue_Eloisa_Ikaantyneiden_palvelut_palveluopas_07032023_DIGI.pdf" TargetMode="External" Type="http://schemas.openxmlformats.org/officeDocument/2006/relationships/hyperlink"/><Relationship Id="rId7" Target="https://etelasavonha.fi/asiakkaan-opas/palveluoppaat/" TargetMode="External" Type="http://schemas.openxmlformats.org/officeDocument/2006/relationships/hyperlink"/><Relationship Id="rId8" Target="../media/image88.png" Type="http://schemas.openxmlformats.org/officeDocument/2006/relationships/image"/></Relationships>
</file>

<file path=ppt/slides/_rels/slide35.xml.rels><?xml version="1.0" encoding="UTF-8" standalone="yes"?><Relationships xmlns="http://schemas.openxmlformats.org/package/2006/relationships"><Relationship Id="rId1" Target="../tags/tag103.xml" Type="http://schemas.openxmlformats.org/officeDocument/2006/relationships/tags"/><Relationship Id="rId2" Target="../slideLayouts/slideLayout12.xml" Type="http://schemas.openxmlformats.org/officeDocument/2006/relationships/slideLayout"/><Relationship Id="rId3" Target="../notesSlides/notesSlide34.xml" Type="http://schemas.openxmlformats.org/officeDocument/2006/relationships/notesSlide"/><Relationship Id="rId4" Target="../embeddings/oleObject102.bin" Type="http://schemas.openxmlformats.org/officeDocument/2006/relationships/oleObject"/><Relationship Id="rId5" Target="../media/image18.emf" Type="http://schemas.openxmlformats.org/officeDocument/2006/relationships/image"/><Relationship Id="rId6" Target="../media/image89.png" Type="http://schemas.openxmlformats.org/officeDocument/2006/relationships/image"/><Relationship Id="rId7" Target="../media/image90.svg" Type="http://schemas.openxmlformats.org/officeDocument/2006/relationships/image"/></Relationships>
</file>

<file path=ppt/slides/_rels/slide36.xml.rels><?xml version="1.0" encoding="UTF-8" standalone="yes"?><Relationships xmlns="http://schemas.openxmlformats.org/package/2006/relationships"><Relationship Id="rId1" Target="../tags/tag104.xml" Type="http://schemas.openxmlformats.org/officeDocument/2006/relationships/tags"/><Relationship Id="rId2" Target="../slideLayouts/slideLayout13.xml" Type="http://schemas.openxmlformats.org/officeDocument/2006/relationships/slideLayout"/><Relationship Id="rId3" Target="../notesSlides/notesSlide35.xml" Type="http://schemas.openxmlformats.org/officeDocument/2006/relationships/notesSlide"/><Relationship Id="rId4" Target="../embeddings/oleObject103.bin" Type="http://schemas.openxmlformats.org/officeDocument/2006/relationships/oleObject"/><Relationship Id="rId5" Target="../media/image18.emf" Type="http://schemas.openxmlformats.org/officeDocument/2006/relationships/image"/></Relationships>
</file>

<file path=ppt/slides/_rels/slide37.xml.rels><?xml version="1.0" encoding="UTF-8" standalone="yes"?><Relationships xmlns="http://schemas.openxmlformats.org/package/2006/relationships"><Relationship Id="rId1" Target="../tags/tag105.xml" Type="http://schemas.openxmlformats.org/officeDocument/2006/relationships/tags"/><Relationship Id="rId2" Target="../slideLayouts/slideLayout12.xml" Type="http://schemas.openxmlformats.org/officeDocument/2006/relationships/slideLayout"/><Relationship Id="rId3" Target="../notesSlides/notesSlide36.xml" Type="http://schemas.openxmlformats.org/officeDocument/2006/relationships/notesSlide"/><Relationship Id="rId4" Target="../embeddings/oleObject104.bin" Type="http://schemas.openxmlformats.org/officeDocument/2006/relationships/oleObject"/><Relationship Id="rId5" Target="../media/image18.emf" Type="http://schemas.openxmlformats.org/officeDocument/2006/relationships/image"/><Relationship Id="rId6" Target="https://www.julkari.fi/bitstream/handle/10024/139415/THL_OHJ_4_2020_Vireytt%c3%a4%20seniorivuosiin_verkko.pdf?sequence=4&amp;isAllowed=y" TargetMode="External" Type="http://schemas.openxmlformats.org/officeDocument/2006/relationships/hyperlink"/><Relationship Id="rId7" Target="https://www.ruokavirasto.fi/elintarvikkeet/terveytta-edistava-ruokavalio/ravitsemus--ja-ruokasuositukset/" TargetMode="External" Type="http://schemas.openxmlformats.org/officeDocument/2006/relationships/hyperlink"/><Relationship Id="rId8" Target="https://www.julkari.fi/bitstream/handle/10024/144684/URN_ISBN_978-952-343-825-5.pdf?sequence=4&amp;isAllowed=y" TargetMode="External" Type="http://schemas.openxmlformats.org/officeDocument/2006/relationships/hyperlink"/></Relationships>
</file>

<file path=ppt/slides/_rels/slide38.xml.rels><?xml version="1.0" encoding="UTF-8" standalone="yes"?><Relationships xmlns="http://schemas.openxmlformats.org/package/2006/relationships"><Relationship Id="rId1" Target="../tags/tag106.xml" Type="http://schemas.openxmlformats.org/officeDocument/2006/relationships/tags"/><Relationship Id="rId2" Target="../slideLayouts/slideLayout12.xml" Type="http://schemas.openxmlformats.org/officeDocument/2006/relationships/slideLayout"/><Relationship Id="rId3" Target="../notesSlides/notesSlide37.xml" Type="http://schemas.openxmlformats.org/officeDocument/2006/relationships/notesSlide"/><Relationship Id="rId4" Target="../embeddings/oleObject105.bin" Type="http://schemas.openxmlformats.org/officeDocument/2006/relationships/oleObject"/><Relationship Id="rId5" Target="../media/image18.emf" Type="http://schemas.openxmlformats.org/officeDocument/2006/relationships/image"/></Relationships>
</file>

<file path=ppt/slides/_rels/slide39.xml.rels><?xml version="1.0" encoding="UTF-8" standalone="yes"?><Relationships xmlns="http://schemas.openxmlformats.org/package/2006/relationships"><Relationship Id="rId1" Target="../tags/tag107.xml" Type="http://schemas.openxmlformats.org/officeDocument/2006/relationships/tags"/><Relationship Id="rId2" Target="../slideLayouts/slideLayout12.xml" Type="http://schemas.openxmlformats.org/officeDocument/2006/relationships/slideLayout"/><Relationship Id="rId3" Target="../notesSlides/notesSlide38.xml" Type="http://schemas.openxmlformats.org/officeDocument/2006/relationships/notesSlide"/><Relationship Id="rId4" Target="../embeddings/oleObject106.bin" Type="http://schemas.openxmlformats.org/officeDocument/2006/relationships/oleObject"/><Relationship Id="rId5" Target="../media/image18.emf" Type="http://schemas.openxmlformats.org/officeDocument/2006/relationships/image"/><Relationship Id="rId6" Target="../media/image91.png" Type="http://schemas.openxmlformats.org/officeDocument/2006/relationships/image"/><Relationship Id="rId7" Target="../media/image9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10" Target="../media/image41.svg" Type="http://schemas.openxmlformats.org/officeDocument/2006/relationships/image"/><Relationship Id="rId2" Target="../notesSlides/notesSlide4.xml" Type="http://schemas.openxmlformats.org/officeDocument/2006/relationships/notesSlide"/><Relationship Id="rId3" Target="../media/image34.png" Type="http://schemas.openxmlformats.org/officeDocument/2006/relationships/image"/><Relationship Id="rId4" Target="../media/image35.svg" Type="http://schemas.openxmlformats.org/officeDocument/2006/relationships/image"/><Relationship Id="rId5" Target="../media/image36.png" Type="http://schemas.openxmlformats.org/officeDocument/2006/relationships/image"/><Relationship Id="rId6" Target="../media/image37.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40.xml.rels><?xml version="1.0" encoding="UTF-8" standalone="yes"?><Relationships xmlns="http://schemas.openxmlformats.org/package/2006/relationships"><Relationship Id="rId1" Target="../tags/tag108.xml" Type="http://schemas.openxmlformats.org/officeDocument/2006/relationships/tags"/><Relationship Id="rId2" Target="../slideLayouts/slideLayout12.xml" Type="http://schemas.openxmlformats.org/officeDocument/2006/relationships/slideLayout"/><Relationship Id="rId3" Target="../notesSlides/notesSlide39.xml" Type="http://schemas.openxmlformats.org/officeDocument/2006/relationships/notesSlide"/><Relationship Id="rId4" Target="../embeddings/oleObject107.bin" Type="http://schemas.openxmlformats.org/officeDocument/2006/relationships/oleObject"/><Relationship Id="rId5" Target="../media/image18.emf" Type="http://schemas.openxmlformats.org/officeDocument/2006/relationships/image"/><Relationship Id="rId6" Target="https://essote.terveytesi.fi/citizenportal/#/login" TargetMode="External" Type="http://schemas.openxmlformats.org/officeDocument/2006/relationships/hyperlink"/></Relationships>
</file>

<file path=ppt/slides/_rels/slide41.xml.rels><?xml version="1.0" encoding="UTF-8" standalone="yes"?><Relationships xmlns="http://schemas.openxmlformats.org/package/2006/relationships"><Relationship Id="rId1" Target="../tags/tag109.xml" Type="http://schemas.openxmlformats.org/officeDocument/2006/relationships/tags"/><Relationship Id="rId2" Target="../slideLayouts/slideLayout12.xml" Type="http://schemas.openxmlformats.org/officeDocument/2006/relationships/slideLayout"/><Relationship Id="rId3" Target="../notesSlides/notesSlide40.xml" Type="http://schemas.openxmlformats.org/officeDocument/2006/relationships/notesSlide"/><Relationship Id="rId4" Target="../embeddings/oleObject108.bin" Type="http://schemas.openxmlformats.org/officeDocument/2006/relationships/oleObject"/><Relationship Id="rId5" Target="../media/image18.emf" Type="http://schemas.openxmlformats.org/officeDocument/2006/relationships/image"/><Relationship Id="rId6" Target="https://julkaisut.valtioneuvosto.fi/handle/10024/162847" TargetMode="External" Type="http://schemas.openxmlformats.org/officeDocument/2006/relationships/hyperlink"/><Relationship Id="rId7" Target="https://valvira.fi/sosiaali-ja-terveydenhuolto/rajattu-laakevarasto" TargetMode="External" Type="http://schemas.openxmlformats.org/officeDocument/2006/relationships/hyperlink"/></Relationships>
</file>

<file path=ppt/slides/_rels/slide42.xml.rels><?xml version="1.0" encoding="UTF-8" standalone="yes"?><Relationships xmlns="http://schemas.openxmlformats.org/package/2006/relationships"><Relationship Id="rId1" Target="../tags/tag110.xml" Type="http://schemas.openxmlformats.org/officeDocument/2006/relationships/tags"/><Relationship Id="rId2" Target="../slideLayouts/slideLayout12.xml" Type="http://schemas.openxmlformats.org/officeDocument/2006/relationships/slideLayout"/><Relationship Id="rId3" Target="../notesSlides/notesSlide41.xml" Type="http://schemas.openxmlformats.org/officeDocument/2006/relationships/notesSlide"/><Relationship Id="rId4" Target="../embeddings/oleObject109.bin" Type="http://schemas.openxmlformats.org/officeDocument/2006/relationships/oleObject"/><Relationship Id="rId5" Target="../media/image18.emf" Type="http://schemas.openxmlformats.org/officeDocument/2006/relationships/image"/><Relationship Id="rId6" Target="../media/image93.png" Type="http://schemas.openxmlformats.org/officeDocument/2006/relationships/image"/><Relationship Id="rId7" Target="../media/image94.svg" Type="http://schemas.openxmlformats.org/officeDocument/2006/relationships/image"/></Relationships>
</file>

<file path=ppt/slides/_rels/slide43.xml.rels><?xml version="1.0" encoding="UTF-8" standalone="yes"?><Relationships xmlns="http://schemas.openxmlformats.org/package/2006/relationships"><Relationship Id="rId1" Target="../tags/tag111.xml" Type="http://schemas.openxmlformats.org/officeDocument/2006/relationships/tags"/><Relationship Id="rId2" Target="../tags/tag112.xml" Type="http://schemas.openxmlformats.org/officeDocument/2006/relationships/tags"/><Relationship Id="rId3" Target="../slideLayouts/slideLayout47.xml" Type="http://schemas.openxmlformats.org/officeDocument/2006/relationships/slideLayout"/><Relationship Id="rId4" Target="../notesSlides/notesSlide42.xml" Type="http://schemas.openxmlformats.org/officeDocument/2006/relationships/notesSlide"/><Relationship Id="rId5" Target="../embeddings/oleObject110.bin" Type="http://schemas.openxmlformats.org/officeDocument/2006/relationships/oleObject"/><Relationship Id="rId6" Target="../media/image18.emf" Type="http://schemas.openxmlformats.org/officeDocument/2006/relationships/image"/><Relationship Id="rId7" Target="../embeddings/oleObject111.bin" Type="http://schemas.openxmlformats.org/officeDocument/2006/relationships/oleObject"/><Relationship Id="rId8" Target="../media/image95.jpeg" Type="http://schemas.openxmlformats.org/officeDocument/2006/relationships/image"/><Relationship Id="rId9" Target="../media/image96.jpeg" Type="http://schemas.openxmlformats.org/officeDocument/2006/relationships/image"/></Relationships>
</file>

<file path=ppt/slides/_rels/slide44.xml.rels><?xml version="1.0" encoding="UTF-8" standalone="yes"?><Relationships xmlns="http://schemas.openxmlformats.org/package/2006/relationships"><Relationship Id="rId1" Target="../tags/tag113.xml" Type="http://schemas.openxmlformats.org/officeDocument/2006/relationships/tags"/><Relationship Id="rId2" Target="../slideLayouts/slideLayout12.xml" Type="http://schemas.openxmlformats.org/officeDocument/2006/relationships/slideLayout"/><Relationship Id="rId3" Target="../notesSlides/notesSlide43.xml" Type="http://schemas.openxmlformats.org/officeDocument/2006/relationships/notesSlide"/><Relationship Id="rId4" Target="../embeddings/oleObject112.bin" Type="http://schemas.openxmlformats.org/officeDocument/2006/relationships/oleObject"/><Relationship Id="rId5" Target="../media/image18.emf" Type="http://schemas.openxmlformats.org/officeDocument/2006/relationships/image"/></Relationships>
</file>

<file path=ppt/slides/_rels/slide45.xml.rels><?xml version="1.0" encoding="UTF-8" standalone="yes"?><Relationships xmlns="http://schemas.openxmlformats.org/package/2006/relationships"><Relationship Id="rId1" Target="../tags/tag114.xml" Type="http://schemas.openxmlformats.org/officeDocument/2006/relationships/tags"/><Relationship Id="rId2" Target="../tags/tag115.xml" Type="http://schemas.openxmlformats.org/officeDocument/2006/relationships/tags"/><Relationship Id="rId3" Target="../slideLayouts/slideLayout12.xml" Type="http://schemas.openxmlformats.org/officeDocument/2006/relationships/slideLayout"/><Relationship Id="rId4" Target="../notesSlides/notesSlide44.xml" Type="http://schemas.openxmlformats.org/officeDocument/2006/relationships/notesSlide"/><Relationship Id="rId5" Target="../embeddings/oleObject113.bin" Type="http://schemas.openxmlformats.org/officeDocument/2006/relationships/oleObject"/><Relationship Id="rId6" Target="../media/image18.emf" Type="http://schemas.openxmlformats.org/officeDocument/2006/relationships/image"/><Relationship Id="rId7" Target="../embeddings/oleObject114.bin" Type="http://schemas.openxmlformats.org/officeDocument/2006/relationships/oleObject"/></Relationships>
</file>

<file path=ppt/slides/_rels/slide46.xml.rels><?xml version="1.0" encoding="UTF-8" standalone="yes"?><Relationships xmlns="http://schemas.openxmlformats.org/package/2006/relationships"><Relationship Id="rId1" Target="../tags/tag116.xml" Type="http://schemas.openxmlformats.org/officeDocument/2006/relationships/tags"/><Relationship Id="rId2" Target="../slideLayouts/slideLayout12.xml" Type="http://schemas.openxmlformats.org/officeDocument/2006/relationships/slideLayout"/><Relationship Id="rId3" Target="../notesSlides/notesSlide45.xml" Type="http://schemas.openxmlformats.org/officeDocument/2006/relationships/notesSlide"/><Relationship Id="rId4" Target="../embeddings/oleObject115.bin" Type="http://schemas.openxmlformats.org/officeDocument/2006/relationships/oleObject"/><Relationship Id="rId5" Target="../media/image18.emf" Type="http://schemas.openxmlformats.org/officeDocument/2006/relationships/image"/><Relationship Id="rId6" Target="https://dvv.fi/nain-ilmoitat-edunvalvontaa-tarvitsevasta-henkilosta" TargetMode="External" Type="http://schemas.openxmlformats.org/officeDocument/2006/relationships/hyperlink"/><Relationship Id="rId7" Target="https://pelastustoimi.fi/asiointi/lomakkeet/ilmoitus-ilmeinen-palonvaara" TargetMode="External" Type="http://schemas.openxmlformats.org/officeDocument/2006/relationships/hyperlink"/><Relationship Id="rId8" Target="https://etelasavonha.fi/asiakkaan-opas/huoli/" TargetMode="External" Type="http://schemas.openxmlformats.org/officeDocument/2006/relationships/hyperlink"/></Relationships>
</file>

<file path=ppt/slides/_rels/slide47.xml.rels><?xml version="1.0" encoding="UTF-8" standalone="yes"?><Relationships xmlns="http://schemas.openxmlformats.org/package/2006/relationships"><Relationship Id="rId1" Target="../tags/tag117.xml" Type="http://schemas.openxmlformats.org/officeDocument/2006/relationships/tags"/><Relationship Id="rId2" Target="../tags/tag118.xml" Type="http://schemas.openxmlformats.org/officeDocument/2006/relationships/tags"/><Relationship Id="rId3" Target="../slideLayouts/slideLayout12.xml" Type="http://schemas.openxmlformats.org/officeDocument/2006/relationships/slideLayout"/><Relationship Id="rId4" Target="../notesSlides/notesSlide46.xml" Type="http://schemas.openxmlformats.org/officeDocument/2006/relationships/notesSlide"/><Relationship Id="rId5" Target="../embeddings/oleObject116.bin" Type="http://schemas.openxmlformats.org/officeDocument/2006/relationships/oleObject"/><Relationship Id="rId6" Target="../media/image18.emf" Type="http://schemas.openxmlformats.org/officeDocument/2006/relationships/image"/><Relationship Id="rId7" Target="../embeddings/oleObject117.bin" Type="http://schemas.openxmlformats.org/officeDocument/2006/relationships/oleObject"/></Relationships>
</file>

<file path=ppt/slides/_rels/slide48.xml.rels><?xml version="1.0" encoding="UTF-8" standalone="yes"?><Relationships xmlns="http://schemas.openxmlformats.org/package/2006/relationships"><Relationship Id="rId1" Target="../tags/tag119.xml" Type="http://schemas.openxmlformats.org/officeDocument/2006/relationships/tags"/><Relationship Id="rId2" Target="../slideLayouts/slideLayout12.xml" Type="http://schemas.openxmlformats.org/officeDocument/2006/relationships/slideLayout"/><Relationship Id="rId3" Target="../notesSlides/notesSlide47.xml" Type="http://schemas.openxmlformats.org/officeDocument/2006/relationships/notesSlide"/><Relationship Id="rId4" Target="../embeddings/oleObject118.bin" Type="http://schemas.openxmlformats.org/officeDocument/2006/relationships/oleObject"/><Relationship Id="rId5" Target="../media/image18.emf" Type="http://schemas.openxmlformats.org/officeDocument/2006/relationships/image"/><Relationship Id="rId6" Target="https://www.kuntarekry.fi/fi/tyonantajat/etela-savon-hyvinvointialue/" TargetMode="External" Type="http://schemas.openxmlformats.org/officeDocument/2006/relationships/hyperlink"/><Relationship Id="rId7" Target="https://valvira.fi/ammattioikeudet/riittava-kielitaito" TargetMode="External" Type="http://schemas.openxmlformats.org/officeDocument/2006/relationships/hyperlink"/></Relationships>
</file>

<file path=ppt/slides/_rels/slide49.xml.rels><?xml version="1.0" encoding="UTF-8" standalone="yes"?><Relationships xmlns="http://schemas.openxmlformats.org/package/2006/relationships"><Relationship Id="rId1" Target="../tags/tag120.xml" Type="http://schemas.openxmlformats.org/officeDocument/2006/relationships/tags"/><Relationship Id="rId2" Target="../slideLayouts/slideLayout12.xml" Type="http://schemas.openxmlformats.org/officeDocument/2006/relationships/slideLayout"/><Relationship Id="rId3" Target="../notesSlides/notesSlide48.xml" Type="http://schemas.openxmlformats.org/officeDocument/2006/relationships/notesSlide"/><Relationship Id="rId4" Target="../embeddings/oleObject119.bin" Type="http://schemas.openxmlformats.org/officeDocument/2006/relationships/oleObject"/><Relationship Id="rId5" Target="../media/image18.em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xml" Type="http://schemas.openxmlformats.org/officeDocument/2006/relationships/notesSlide"/><Relationship Id="rId3" Target="../media/image42.png" Type="http://schemas.openxmlformats.org/officeDocument/2006/relationships/image"/></Relationships>
</file>

<file path=ppt/slides/_rels/slide50.xml.rels><?xml version="1.0" encoding="UTF-8" standalone="yes"?><Relationships xmlns="http://schemas.openxmlformats.org/package/2006/relationships"><Relationship Id="rId1" Target="../tags/tag121.xml" Type="http://schemas.openxmlformats.org/officeDocument/2006/relationships/tags"/><Relationship Id="rId2" Target="../slideLayouts/slideLayout12.xml" Type="http://schemas.openxmlformats.org/officeDocument/2006/relationships/slideLayout"/><Relationship Id="rId3" Target="../notesSlides/notesSlide49.xml" Type="http://schemas.openxmlformats.org/officeDocument/2006/relationships/notesSlide"/><Relationship Id="rId4" Target="../embeddings/oleObject120.bin" Type="http://schemas.openxmlformats.org/officeDocument/2006/relationships/oleObject"/><Relationship Id="rId5" Target="../media/image18.emf" Type="http://schemas.openxmlformats.org/officeDocument/2006/relationships/image"/></Relationships>
</file>

<file path=ppt/slides/_rels/slide51.xml.rels><?xml version="1.0" encoding="UTF-8" standalone="yes"?><Relationships xmlns="http://schemas.openxmlformats.org/package/2006/relationships"><Relationship Id="rId1" Target="../tags/tag122.xml" Type="http://schemas.openxmlformats.org/officeDocument/2006/relationships/tags"/><Relationship Id="rId2" Target="../slideLayouts/slideLayout12.xml" Type="http://schemas.openxmlformats.org/officeDocument/2006/relationships/slideLayout"/><Relationship Id="rId3" Target="../notesSlides/notesSlide50.xml" Type="http://schemas.openxmlformats.org/officeDocument/2006/relationships/notesSlide"/><Relationship Id="rId4" Target="../embeddings/oleObject121.bin" Type="http://schemas.openxmlformats.org/officeDocument/2006/relationships/oleObject"/><Relationship Id="rId5" Target="../media/image18.emf" Type="http://schemas.openxmlformats.org/officeDocument/2006/relationships/image"/></Relationships>
</file>

<file path=ppt/slides/_rels/slide52.xml.rels><?xml version="1.0" encoding="UTF-8" standalone="yes"?><Relationships xmlns="http://schemas.openxmlformats.org/package/2006/relationships"><Relationship Id="rId1" Target="../tags/tag123.xml" Type="http://schemas.openxmlformats.org/officeDocument/2006/relationships/tags"/><Relationship Id="rId2" Target="../slideLayouts/slideLayout12.xml" Type="http://schemas.openxmlformats.org/officeDocument/2006/relationships/slideLayout"/><Relationship Id="rId3" Target="../notesSlides/notesSlide51.xml" Type="http://schemas.openxmlformats.org/officeDocument/2006/relationships/notesSlide"/><Relationship Id="rId4" Target="../embeddings/oleObject122.bin" Type="http://schemas.openxmlformats.org/officeDocument/2006/relationships/oleObject"/><Relationship Id="rId5" Target="../media/image18.emf" Type="http://schemas.openxmlformats.org/officeDocument/2006/relationships/image"/></Relationships>
</file>

<file path=ppt/slides/_rels/slide53.xml.rels><?xml version="1.0" encoding="UTF-8" standalone="yes"?><Relationships xmlns="http://schemas.openxmlformats.org/package/2006/relationships"><Relationship Id="rId1" Target="../tags/tag124.xml" Type="http://schemas.openxmlformats.org/officeDocument/2006/relationships/tags"/><Relationship Id="rId10" Target="../media/image101.png" Type="http://schemas.openxmlformats.org/officeDocument/2006/relationships/image"/><Relationship Id="rId11" Target="../media/image102.svg" Type="http://schemas.openxmlformats.org/officeDocument/2006/relationships/image"/><Relationship Id="rId12" Target="../media/image103.png" Type="http://schemas.openxmlformats.org/officeDocument/2006/relationships/image"/><Relationship Id="rId13" Target="../media/image104.svg" Type="http://schemas.openxmlformats.org/officeDocument/2006/relationships/image"/><Relationship Id="rId2" Target="../slideLayouts/slideLayout13.xml" Type="http://schemas.openxmlformats.org/officeDocument/2006/relationships/slideLayout"/><Relationship Id="rId3" Target="../notesSlides/notesSlide52.xml" Type="http://schemas.openxmlformats.org/officeDocument/2006/relationships/notesSlide"/><Relationship Id="rId4" Target="../embeddings/oleObject123.bin" Type="http://schemas.openxmlformats.org/officeDocument/2006/relationships/oleObject"/><Relationship Id="rId5" Target="../media/image18.emf" Type="http://schemas.openxmlformats.org/officeDocument/2006/relationships/image"/><Relationship Id="rId6" Target="../media/image97.png" Type="http://schemas.openxmlformats.org/officeDocument/2006/relationships/image"/><Relationship Id="rId7" Target="../media/image98.svg" Type="http://schemas.openxmlformats.org/officeDocument/2006/relationships/image"/><Relationship Id="rId8" Target="../media/image99.png" Type="http://schemas.openxmlformats.org/officeDocument/2006/relationships/image"/><Relationship Id="rId9" Target="../media/image100.svg" Type="http://schemas.openxmlformats.org/officeDocument/2006/relationships/image"/></Relationships>
</file>

<file path=ppt/slides/_rels/slide54.xml.rels><?xml version="1.0" encoding="UTF-8" standalone="yes"?><Relationships xmlns="http://schemas.openxmlformats.org/package/2006/relationships"><Relationship Id="rId1" Target="../tags/tag125.xml" Type="http://schemas.openxmlformats.org/officeDocument/2006/relationships/tags"/><Relationship Id="rId2" Target="../slideLayouts/slideLayout12.xml" Type="http://schemas.openxmlformats.org/officeDocument/2006/relationships/slideLayout"/><Relationship Id="rId3" Target="../notesSlides/notesSlide53.xml" Type="http://schemas.openxmlformats.org/officeDocument/2006/relationships/notesSlide"/><Relationship Id="rId4" Target="../embeddings/oleObject124.bin" Type="http://schemas.openxmlformats.org/officeDocument/2006/relationships/oleObject"/><Relationship Id="rId5" Target="../media/image18.emf" Type="http://schemas.openxmlformats.org/officeDocument/2006/relationships/image"/></Relationships>
</file>

<file path=ppt/slides/_rels/slide55.xml.rels><?xml version="1.0" encoding="UTF-8" standalone="yes"?><Relationships xmlns="http://schemas.openxmlformats.org/package/2006/relationships"><Relationship Id="rId1" Target="../tags/tag126.xml" Type="http://schemas.openxmlformats.org/officeDocument/2006/relationships/tags"/><Relationship Id="rId10" Target="../media/image48.svg" Type="http://schemas.openxmlformats.org/officeDocument/2006/relationships/image"/><Relationship Id="rId11" Target="https://thl.fi/documents/920442/2816495/THL_maarays_1_2021sosiaalihuollon_asiakasasiakirjoista_ja_niihin_merkittavista_tiedoista.pdf/f11f6fce-d7c5-9fff-7a92-d40460dbde80?t=1637222140211" TargetMode="External" Type="http://schemas.openxmlformats.org/officeDocument/2006/relationships/hyperlink"/><Relationship Id="rId12" Target="https://tietosuoja.fi/documents/6927448/10594424/Sosiaalihuollon+asiakatietojen+k%C3%A4sittely.pdf/fc9f4ce8-caee-3161-f3ae-8962a87007b6/Sosiaalihuollon+asiakatietojen+k%C3%A4sittely.pdf?t=1664534736382" TargetMode="External" Type="http://schemas.openxmlformats.org/officeDocument/2006/relationships/hyperlink"/><Relationship Id="rId2" Target="../slideLayouts/slideLayout12.xml" Type="http://schemas.openxmlformats.org/officeDocument/2006/relationships/slideLayout"/><Relationship Id="rId3" Target="../notesSlides/notesSlide54.xml" Type="http://schemas.openxmlformats.org/officeDocument/2006/relationships/notesSlide"/><Relationship Id="rId4" Target="../embeddings/oleObject125.bin" Type="http://schemas.openxmlformats.org/officeDocument/2006/relationships/oleObject"/><Relationship Id="rId5" Target="../media/image18.emf" Type="http://schemas.openxmlformats.org/officeDocument/2006/relationships/image"/><Relationship Id="rId6" Target="https://etelasavonha.fi/asiakkaan-opas/asiakas-ja-potilasturvallisuus-ja-valvonta/rekisterit/" TargetMode="External" Type="http://schemas.openxmlformats.org/officeDocument/2006/relationships/hyperlink"/><Relationship Id="rId7" Target="../media/image45.png" Type="http://schemas.openxmlformats.org/officeDocument/2006/relationships/image"/><Relationship Id="rId8" Target="../media/image46.svg" Type="http://schemas.openxmlformats.org/officeDocument/2006/relationships/image"/><Relationship Id="rId9" Target="../media/image47.png" Type="http://schemas.openxmlformats.org/officeDocument/2006/relationships/image"/></Relationships>
</file>

<file path=ppt/slides/_rels/slide56.xml.rels><?xml version="1.0" encoding="UTF-8" standalone="yes"?><Relationships xmlns="http://schemas.openxmlformats.org/package/2006/relationships"><Relationship Id="rId1" Target="../tags/tag127.xml" Type="http://schemas.openxmlformats.org/officeDocument/2006/relationships/tags"/><Relationship Id="rId2" Target="../slideLayouts/slideLayout12.xml" Type="http://schemas.openxmlformats.org/officeDocument/2006/relationships/slideLayout"/><Relationship Id="rId3" Target="../notesSlides/notesSlide55.xml" Type="http://schemas.openxmlformats.org/officeDocument/2006/relationships/notesSlide"/><Relationship Id="rId4" Target="../embeddings/oleObject126.bin" Type="http://schemas.openxmlformats.org/officeDocument/2006/relationships/oleObject"/><Relationship Id="rId5" Target="../media/image18.emf"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6.xml" Type="http://schemas.openxmlformats.org/officeDocument/2006/relationships/notesSlide"/></Relationships>
</file>

<file path=ppt/slides/_rels/slide58.xml.rels><?xml version="1.0" encoding="UTF-8" standalone="yes"?><Relationships xmlns="http://schemas.openxmlformats.org/package/2006/relationships"><Relationship Id="rId1" Target="../tags/tag128.xml" Type="http://schemas.openxmlformats.org/officeDocument/2006/relationships/tags"/><Relationship Id="rId2" Target="../slideLayouts/slideLayout15.xml" Type="http://schemas.openxmlformats.org/officeDocument/2006/relationships/slideLayout"/><Relationship Id="rId3" Target="../notesSlides/notesSlide57.xml" Type="http://schemas.openxmlformats.org/officeDocument/2006/relationships/notesSlide"/><Relationship Id="rId4" Target="../embeddings/oleObject127.bin" Type="http://schemas.openxmlformats.org/officeDocument/2006/relationships/oleObject"/><Relationship Id="rId5" Target="../media/image18.emf" Type="http://schemas.openxmlformats.org/officeDocument/2006/relationships/image"/></Relationships>
</file>

<file path=ppt/slides/_rels/slide59.xml.rels><?xml version="1.0" encoding="UTF-8" standalone="yes"?><Relationships xmlns="http://schemas.openxmlformats.org/package/2006/relationships"><Relationship Id="rId1" Target="../tags/tag129.xml" Type="http://schemas.openxmlformats.org/officeDocument/2006/relationships/tags"/><Relationship Id="rId2" Target="../slideLayouts/slideLayout15.xml" Type="http://schemas.openxmlformats.org/officeDocument/2006/relationships/slideLayout"/><Relationship Id="rId3" Target="../notesSlides/notesSlide58.xml" Type="http://schemas.openxmlformats.org/officeDocument/2006/relationships/notesSlide"/><Relationship Id="rId4" Target="../embeddings/oleObject128.bin" Type="http://schemas.openxmlformats.org/officeDocument/2006/relationships/oleObject"/><Relationship Id="rId5" Target="../media/image18.emf" Type="http://schemas.openxmlformats.org/officeDocument/2006/relationships/image"/><Relationship Id="rId6" Target="https://etelasavonha.fi/asiakkaan-opas/asiakas-ja-potilasturvallisuus-ja-valvonta/omavalvontaohjelma-ja-suunnitelmat/" TargetMode="External" Type="http://schemas.openxmlformats.org/officeDocument/2006/relationships/hyperlink"/><Relationship Id="rId7" Target="https://etelasavonha.fi/asiakkaan-opas/asiakas-ja-potilasturvallisuus-ja-valvonta/valvonnan-yhteystiedot/"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21.xml" Type="http://schemas.openxmlformats.org/officeDocument/2006/relationships/slideLayout"/><Relationship Id="rId10" Target="slide58.xml" Type="http://schemas.openxmlformats.org/officeDocument/2006/relationships/slide"/><Relationship Id="rId11" Target="slide61.xml" Type="http://schemas.openxmlformats.org/officeDocument/2006/relationships/slide"/><Relationship Id="rId12" Target="../media/image43.png" Type="http://schemas.openxmlformats.org/officeDocument/2006/relationships/image"/><Relationship Id="rId13" Target="../media/image44.svg" Type="http://schemas.openxmlformats.org/officeDocument/2006/relationships/image"/><Relationship Id="rId2" Target="../notesSlides/notesSlide6.xml" Type="http://schemas.openxmlformats.org/officeDocument/2006/relationships/notesSlide"/><Relationship Id="rId3" Target="slide8.xml" Type="http://schemas.openxmlformats.org/officeDocument/2006/relationships/slide"/><Relationship Id="rId4" Target="slide16.xml" Type="http://schemas.openxmlformats.org/officeDocument/2006/relationships/slide"/><Relationship Id="rId5" Target="slide26.xml" Type="http://schemas.openxmlformats.org/officeDocument/2006/relationships/slide"/><Relationship Id="rId6" Target="slide33.xml" Type="http://schemas.openxmlformats.org/officeDocument/2006/relationships/slide"/><Relationship Id="rId7" Target="slide45.xml" Type="http://schemas.openxmlformats.org/officeDocument/2006/relationships/slide"/><Relationship Id="rId8" Target="slide54.xml" Type="http://schemas.openxmlformats.org/officeDocument/2006/relationships/slide"/><Relationship Id="rId9" Target="slide9.xml" Type="http://schemas.openxmlformats.org/officeDocument/2006/relationships/slide"/></Relationships>
</file>

<file path=ppt/slides/_rels/slide60.xml.rels><?xml version="1.0" encoding="UTF-8" standalone="yes"?><Relationships xmlns="http://schemas.openxmlformats.org/package/2006/relationships"><Relationship Id="rId1" Target="../tags/tag130.xml" Type="http://schemas.openxmlformats.org/officeDocument/2006/relationships/tags"/><Relationship Id="rId10" Target="../media/image106.svg" Type="http://schemas.openxmlformats.org/officeDocument/2006/relationships/image"/><Relationship Id="rId2" Target="../slideLayouts/slideLayout16.xml" Type="http://schemas.openxmlformats.org/officeDocument/2006/relationships/slideLayout"/><Relationship Id="rId3" Target="../notesSlides/notesSlide59.xml" Type="http://schemas.openxmlformats.org/officeDocument/2006/relationships/notesSlide"/><Relationship Id="rId4" Target="../embeddings/oleObject129.bin" Type="http://schemas.openxmlformats.org/officeDocument/2006/relationships/oleObject"/><Relationship Id="rId5" Target="../media/image18.emf" Type="http://schemas.openxmlformats.org/officeDocument/2006/relationships/image"/><Relationship Id="rId6" Target="../ink/ink1.xml" Type="http://schemas.openxmlformats.org/officeDocument/2006/relationships/customXml"/><Relationship Id="rId8" Target="../media/image890.png" Type="http://schemas.openxmlformats.org/officeDocument/2006/relationships/image"/><Relationship Id="rId9" Target="../media/image105.png" Type="http://schemas.openxmlformats.org/officeDocument/2006/relationships/image"/></Relationships>
</file>

<file path=ppt/slides/_rels/slide61.xml.rels><?xml version="1.0" encoding="UTF-8" standalone="yes"?><Relationships xmlns="http://schemas.openxmlformats.org/package/2006/relationships"><Relationship Id="rId1" Target="../tags/tag131.xml" Type="http://schemas.openxmlformats.org/officeDocument/2006/relationships/tags"/><Relationship Id="rId2" Target="../slideLayouts/slideLayout15.xml" Type="http://schemas.openxmlformats.org/officeDocument/2006/relationships/slideLayout"/><Relationship Id="rId3" Target="../notesSlides/notesSlide60.xml" Type="http://schemas.openxmlformats.org/officeDocument/2006/relationships/notesSlide"/><Relationship Id="rId4" Target="../embeddings/oleObject130.bin" Type="http://schemas.openxmlformats.org/officeDocument/2006/relationships/oleObject"/><Relationship Id="rId5" Target="../media/image18.emf" Type="http://schemas.openxmlformats.org/officeDocument/2006/relationships/image"/></Relationships>
</file>

<file path=ppt/slides/_rels/slide62.xml.rels><?xml version="1.0" encoding="UTF-8" standalone="yes"?><Relationships xmlns="http://schemas.openxmlformats.org/package/2006/relationships"><Relationship Id="rId1" Target="../tags/tag132.xml" Type="http://schemas.openxmlformats.org/officeDocument/2006/relationships/tags"/><Relationship Id="rId2" Target="../slideLayouts/slideLayout17.xml" Type="http://schemas.openxmlformats.org/officeDocument/2006/relationships/slideLayout"/><Relationship Id="rId3" Target="../notesSlides/notesSlide61.xml" Type="http://schemas.openxmlformats.org/officeDocument/2006/relationships/notesSlide"/><Relationship Id="rId4" Target="../embeddings/oleObject131.bin" Type="http://schemas.openxmlformats.org/officeDocument/2006/relationships/oleObject"/><Relationship Id="rId5" Target="../media/image18.emf" Type="http://schemas.openxmlformats.org/officeDocument/2006/relationships/image"/></Relationships>
</file>

<file path=ppt/slides/_rels/slide63.xml.rels><?xml version="1.0" encoding="UTF-8" standalone="yes"?><Relationships xmlns="http://schemas.openxmlformats.org/package/2006/relationships"><Relationship Id="rId1" Target="../tags/tag133.xml" Type="http://schemas.openxmlformats.org/officeDocument/2006/relationships/tags"/><Relationship Id="rId10" Target="https://pelastustoimi.fi/asiointi/lomakkeet/ilmoitus-ilmeinen-palonvaara" TargetMode="External" Type="http://schemas.openxmlformats.org/officeDocument/2006/relationships/hyperlink"/><Relationship Id="rId11" Target="https://urldefense.proofpoint.com/v2/url?u=https-3A__www.savonlinna.fi_asukas_terveysvalvonta_asumisterveys_&amp;d=DwMFAw&amp;c=euGZstcaTDllvimEN8b7jXrwqOf-v5A_CdpgnVfiiMM&amp;r=mc_BQWkfQO8xQBgHnlkDa0syIeHuwRe1MVW24M-zU6A&amp;m=rh-clCKp1Nzbv9CRjRVHVHhvsbhsxfaGWN7DBI9zuPEFlBVDBc0_tFFxXnvt-5o6&amp;s=QqMsBFvP9m59CpE43Eb2h68w_4bHLJu7ll6Pz5XBLjM&amp;e=" TargetMode="External" Type="http://schemas.openxmlformats.org/officeDocument/2006/relationships/hyperlink"/><Relationship Id="rId12" Target="https://urldefense.proofpoint.com/v2/url?u=https-3A__mikkeli.fi_palvelut_ymparisto_ymparistoterveydenhuolto-2D2_asumisterveys-2Dja-2Dsisailma_&amp;d=DwMFAw&amp;c=euGZstcaTDllvimEN8b7jXrwqOf-v5A_CdpgnVfiiMM&amp;r=mc_BQWkfQO8xQBgHnlkDa0syIeHuwRe1MVW24M-zU6A&amp;m=rh-clCKp1Nzbv9CRjRVHVHhvsbhsxfaGWN7DBI9zuPEFlBVDBc0_tFFxXnvt-5o6&amp;s=t3PoO75kO1TQgDv3VH0HRofQmzsadkjOj0EpDCEYEZo&amp;e=" TargetMode="External" Type="http://schemas.openxmlformats.org/officeDocument/2006/relationships/hyperlink"/><Relationship Id="rId13" Target="https://urldefense.proofpoint.com/v2/url?u=https-3A__keskisavonymparistotoimi.fi_terveysvalvonta_asumisterveys-2D2_&amp;d=DwMFAw&amp;c=euGZstcaTDllvimEN8b7jXrwqOf-v5A_CdpgnVfiiMM&amp;r=mc_BQWkfQO8xQBgHnlkDa0syIeHuwRe1MVW24M-zU6A&amp;m=rh-clCKp1Nzbv9CRjRVHVHhvsbhsxfaGWN7DBI9zuPEFlBVDBc0_tFFxXnvt-5o6&amp;s=YC2VFsqiGJKMWNU4K0EKxg8oVCXaAt-96uh1tjKFBfU&amp;e=" TargetMode="External" Type="http://schemas.openxmlformats.org/officeDocument/2006/relationships/hyperlink"/><Relationship Id="rId14" Target="https://poliisi.fi/tee-rikosilmoitus" TargetMode="External" Type="http://schemas.openxmlformats.org/officeDocument/2006/relationships/hyperlink"/><Relationship Id="rId2" Target="../slideLayouts/slideLayout9.xml" Type="http://schemas.openxmlformats.org/officeDocument/2006/relationships/slideLayout"/><Relationship Id="rId3" Target="../notesSlides/notesSlide62.xml" Type="http://schemas.openxmlformats.org/officeDocument/2006/relationships/notesSlide"/><Relationship Id="rId4" Target="../embeddings/oleObject132.bin" Type="http://schemas.openxmlformats.org/officeDocument/2006/relationships/oleObject"/><Relationship Id="rId5" Target="../media/image18.emf" Type="http://schemas.openxmlformats.org/officeDocument/2006/relationships/image"/><Relationship Id="rId6" Target="https://etelasavonha.fi/asiakkaan-opas/huoli/" TargetMode="External" Type="http://schemas.openxmlformats.org/officeDocument/2006/relationships/hyperlink"/><Relationship Id="rId7" Target="https://etelasavonha.fi/asiakkaan-opas/asiakas-ja-potilasturvallisuus-ja-valvonta/oma-ilmoitus-vaaratilanteesta/" TargetMode="External" Type="http://schemas.openxmlformats.org/officeDocument/2006/relationships/hyperlink"/><Relationship Id="rId8" Target="https://etelasavonha.fi/asiakkaan-opas/lomakkeet-ja-hakemukset/" TargetMode="External" Type="http://schemas.openxmlformats.org/officeDocument/2006/relationships/hyperlink"/><Relationship Id="rId9" Target="https://dvv.fi/nain-ilmoitat-edunvalvontaa-tarvitsevasta-henkilosta" TargetMode="External" Type="http://schemas.openxmlformats.org/officeDocument/2006/relationships/hyperlink"/></Relationships>
</file>

<file path=ppt/slides/_rels/slide64.xml.rels><?xml version="1.0" encoding="UTF-8" standalone="yes"?><Relationships xmlns="http://schemas.openxmlformats.org/package/2006/relationships"><Relationship Id="rId1" Target="../tags/tag134.xml" Type="http://schemas.openxmlformats.org/officeDocument/2006/relationships/tags"/><Relationship Id="rId10" Target="https://etelasavonha.fi/asiakkaan-opas/asiakas-ja-potilasturvallisuus-ja-valvonta/valvonnan-yhteystiedot/" TargetMode="External" Type="http://schemas.openxmlformats.org/officeDocument/2006/relationships/hyperlink"/><Relationship Id="rId11" Target="https://julkaisut.valtioneuvosto.fi/bitstream/handle/10024/163858/STM_2022_2.pdf?sequence=1&amp;isAllowed=y" TargetMode="External" Type="http://schemas.openxmlformats.org/officeDocument/2006/relationships/hyperlink"/><Relationship Id="rId12" Target="https://julkaisut.valtioneuvosto.fi/handle/10024/72811" TargetMode="External" Type="http://schemas.openxmlformats.org/officeDocument/2006/relationships/hyperlink"/><Relationship Id="rId13" Target="https://www.julkari.fi/bitstream/handle/10024/139415/THL_OHJ_4_2020_Vireytt%c3%a4%20seniorivuosiin_verkko.pdf?sequence=4&amp;isAllowed=y" TargetMode="External" Type="http://schemas.openxmlformats.org/officeDocument/2006/relationships/hyperlink"/><Relationship Id="rId14" Target="https://www.ruokavirasto.fi/elintarvikkeet/terveytta-edistava-ruokavalio/ravitsemus--ja-ruokasuositukset/" TargetMode="External" Type="http://schemas.openxmlformats.org/officeDocument/2006/relationships/hyperlink"/><Relationship Id="rId15" Target="https://julkaisut.valtioneuvosto.fi/handle/10024/162847" TargetMode="External" Type="http://schemas.openxmlformats.org/officeDocument/2006/relationships/hyperlink"/><Relationship Id="rId16" Target="https://valvira.fi/sosiaali-ja-terveydenhuolto/rajattu-laakevarasto" TargetMode="External" Type="http://schemas.openxmlformats.org/officeDocument/2006/relationships/hyperlink"/><Relationship Id="rId17" Target="https://www.kuntarekry.fi/fi/tyonantajat/etela-savon-hyvinvointialue/" TargetMode="External" Type="http://schemas.openxmlformats.org/officeDocument/2006/relationships/hyperlink"/><Relationship Id="rId18" Target="https://valvira.fi/ammattioikeudet/riittava-kielitaito" TargetMode="External" Type="http://schemas.openxmlformats.org/officeDocument/2006/relationships/hyperlink"/><Relationship Id="rId19" Target="https://thl.fi/documents/920442/2816495/THL_maarays_1_2021sosiaalihuollon_asiakasasiakirjoista_ja_niihin_merkittavista_tiedoista.pdf/f11f6fce-d7c5-9fff-7a92-d40460dbde80?t=1637222140211" TargetMode="External" Type="http://schemas.openxmlformats.org/officeDocument/2006/relationships/hyperlink"/><Relationship Id="rId2" Target="../slideLayouts/slideLayout18.xml" Type="http://schemas.openxmlformats.org/officeDocument/2006/relationships/slideLayout"/><Relationship Id="rId20" Target="https://tietosuoja.fi/documents/6927448/10594424/Sosiaalihuollon+asiakatietojen+k%C3%A4sittely.pdf/fc9f4ce8-caee-3161-f3ae-8962a87007b6/Sosiaalihuollon+asiakatietojen+k%C3%A4sittely.pdf?t=1664534736382" TargetMode="External" Type="http://schemas.openxmlformats.org/officeDocument/2006/relationships/hyperlink"/><Relationship Id="rId3" Target="../notesSlides/notesSlide63.xml" Type="http://schemas.openxmlformats.org/officeDocument/2006/relationships/notesSlide"/><Relationship Id="rId4" Target="../embeddings/oleObject133.bin" Type="http://schemas.openxmlformats.org/officeDocument/2006/relationships/oleObject"/><Relationship Id="rId5" Target="../media/image18.emf" Type="http://schemas.openxmlformats.org/officeDocument/2006/relationships/image"/><Relationship Id="rId6" Target="https://etelasavonha.fi/eloisa/tutkimus-ja-kehittamistyo/ikaohjelma-2030/" TargetMode="External" Type="http://schemas.openxmlformats.org/officeDocument/2006/relationships/hyperlink"/><Relationship Id="rId7" Target="https://etelasavonha.fi/asiakkaan-opas/palveluoppaat/" TargetMode="External" Type="http://schemas.openxmlformats.org/officeDocument/2006/relationships/hyperlink"/><Relationship Id="rId8" Target="https://etelasavonha.fi/asiakkaan-opas/asiakas-ja-potilasturvallisuus-ja-valvonta/rekisterit/" TargetMode="External" Type="http://schemas.openxmlformats.org/officeDocument/2006/relationships/hyperlink"/><Relationship Id="rId9" Target="https://etelasavonha.fi/asiakkaan-opas/asiakas-ja-potilasturvallisuus-ja-valvonta/omavalvontaohjelma-ja-suunnitelmat/"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4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tags/tag88.xml" Type="http://schemas.openxmlformats.org/officeDocument/2006/relationships/tags"/><Relationship Id="rId2" Target="../slideLayouts/slideLayout11.xml" Type="http://schemas.openxmlformats.org/officeDocument/2006/relationships/slideLayout"/><Relationship Id="rId3" Target="../notesSlides/notesSlide8.xml" Type="http://schemas.openxmlformats.org/officeDocument/2006/relationships/notesSlide"/><Relationship Id="rId4" Target="../embeddings/oleObject87.bin" Type="http://schemas.openxmlformats.org/officeDocument/2006/relationships/oleObject"/><Relationship Id="rId5" Target="../media/image18.emf" Type="http://schemas.openxmlformats.org/officeDocument/2006/relationships/image"/></Relationships>
</file>

<file path=ppt/slides/_rels/slide9.xml.rels><?xml version="1.0" encoding="UTF-8" standalone="yes"?><Relationships xmlns="http://schemas.openxmlformats.org/package/2006/relationships"><Relationship Id="rId1" Target="../tags/tag89.xml" Type="http://schemas.openxmlformats.org/officeDocument/2006/relationships/tags"/><Relationship Id="rId2" Target="../slideLayouts/slideLayout11.xml" Type="http://schemas.openxmlformats.org/officeDocument/2006/relationships/slideLayout"/><Relationship Id="rId3" Target="../notesSlides/notesSlide9.xml" Type="http://schemas.openxmlformats.org/officeDocument/2006/relationships/notesSlide"/><Relationship Id="rId4" Target="../embeddings/oleObject88.bin" Type="http://schemas.openxmlformats.org/officeDocument/2006/relationships/oleObject"/><Relationship Id="rId5" Target="../media/image18.emf"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9EE3100-5E23-0A26-BDF8-D9B9663E1752}"/>
              </a:ext>
            </a:extLst>
          </p:cNvPr>
          <p:cNvGraphicFramePr>
            <a:graphicFrameLocks noChangeAspect="1"/>
          </p:cNvGraphicFramePr>
          <p:nvPr>
            <p:custDataLst>
              <p:tags r:id="rId1"/>
            </p:custDataLst>
            <p:extLst>
              <p:ext uri="{D42A27DB-BD31-4B8C-83A1-F6EECF244321}">
                <p14:modId xmlns:p14="http://schemas.microsoft.com/office/powerpoint/2010/main" val="2988999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2" name="think-cell data - do not delete" hidden="1">
                        <a:extLst>
                          <a:ext uri="{FF2B5EF4-FFF2-40B4-BE49-F238E27FC236}">
                            <a16:creationId xmlns:a16="http://schemas.microsoft.com/office/drawing/2014/main" id="{09EE3100-5E23-0A26-BDF8-D9B9663E17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83547D8E-2C3C-BE33-F647-880681E2D150}"/>
              </a:ext>
            </a:extLst>
          </p:cNvPr>
          <p:cNvGrpSpPr/>
          <p:nvPr/>
        </p:nvGrpSpPr>
        <p:grpSpPr>
          <a:xfrm>
            <a:off x="6471560" y="665320"/>
            <a:ext cx="5641245" cy="5285725"/>
            <a:chOff x="1670960" y="1142723"/>
            <a:chExt cx="5641245" cy="5285725"/>
          </a:xfrm>
        </p:grpSpPr>
        <p:pic>
          <p:nvPicPr>
            <p:cNvPr id="15" name="Picture 14">
              <a:extLst>
                <a:ext uri="{FF2B5EF4-FFF2-40B4-BE49-F238E27FC236}">
                  <a16:creationId xmlns:a16="http://schemas.microsoft.com/office/drawing/2014/main" id="{13343B6D-F980-3790-7275-F780AD04FC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6174" y="2132173"/>
              <a:ext cx="4714875" cy="3143250"/>
            </a:xfrm>
            <a:prstGeom prst="rect">
              <a:avLst/>
            </a:prstGeom>
          </p:spPr>
        </p:pic>
        <p:pic>
          <p:nvPicPr>
            <p:cNvPr id="16" name="Graphic 15">
              <a:extLst>
                <a:ext uri="{FF2B5EF4-FFF2-40B4-BE49-F238E27FC236}">
                  <a16:creationId xmlns:a16="http://schemas.microsoft.com/office/drawing/2014/main" id="{309E1002-4B3A-6365-23BC-5B1AAD1B0A88}"/>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8507" r="16114"/>
            <a:stretch/>
          </p:blipFill>
          <p:spPr>
            <a:xfrm>
              <a:off x="1670960" y="1142723"/>
              <a:ext cx="5641245" cy="5285725"/>
            </a:xfrm>
            <a:prstGeom prst="rect">
              <a:avLst/>
            </a:prstGeom>
          </p:spPr>
        </p:pic>
      </p:grpSp>
      <p:sp>
        <p:nvSpPr>
          <p:cNvPr id="9" name="Sisällön paikkamerkki 2">
            <a:extLst>
              <a:ext uri="{FF2B5EF4-FFF2-40B4-BE49-F238E27FC236}">
                <a16:creationId xmlns:a16="http://schemas.microsoft.com/office/drawing/2014/main" id="{3233CC60-49AA-8583-4A5E-53B34BAD0F1A}"/>
              </a:ext>
            </a:extLst>
          </p:cNvPr>
          <p:cNvSpPr txBox="1">
            <a:spLocks/>
          </p:cNvSpPr>
          <p:nvPr/>
        </p:nvSpPr>
        <p:spPr>
          <a:xfrm>
            <a:off x="1007016" y="1377319"/>
            <a:ext cx="4803045" cy="663844"/>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b="1" spc="40" dirty="0">
                <a:latin typeface="+mj-lt"/>
                <a:ea typeface="Inter" panose="02000503000000020004" pitchFamily="2" charset="0"/>
              </a:rPr>
              <a:t>[TOIMINTAYKSIKÖN NIMI]</a:t>
            </a:r>
          </a:p>
        </p:txBody>
      </p:sp>
      <p:sp>
        <p:nvSpPr>
          <p:cNvPr id="10" name="Otsikko 1">
            <a:extLst>
              <a:ext uri="{FF2B5EF4-FFF2-40B4-BE49-F238E27FC236}">
                <a16:creationId xmlns:a16="http://schemas.microsoft.com/office/drawing/2014/main" id="{424094F7-DF5A-CE2F-8741-AFFA7E4F428D}"/>
              </a:ext>
            </a:extLst>
          </p:cNvPr>
          <p:cNvSpPr txBox="1">
            <a:spLocks/>
          </p:cNvSpPr>
          <p:nvPr/>
        </p:nvSpPr>
        <p:spPr>
          <a:xfrm>
            <a:off x="838200" y="2235200"/>
            <a:ext cx="8671560" cy="2387600"/>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r>
              <a:rPr lang="fi-FI" sz="6400" dirty="0">
                <a:latin typeface="+mj-lt"/>
                <a:ea typeface="Inter" panose="02000503000000020004" pitchFamily="2" charset="0"/>
              </a:rPr>
              <a:t>Omavalvonta-suunnitelma</a:t>
            </a:r>
          </a:p>
        </p:txBody>
      </p:sp>
    </p:spTree>
    <p:extLst>
      <p:ext uri="{BB962C8B-B14F-4D97-AF65-F5344CB8AC3E}">
        <p14:creationId xmlns:p14="http://schemas.microsoft.com/office/powerpoint/2010/main" val="97439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8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AA148-C9F3-0437-A710-D6CA15D52955}"/>
              </a:ext>
            </a:extLst>
          </p:cNvPr>
          <p:cNvSpPr txBox="1">
            <a:spLocks/>
          </p:cNvSpPr>
          <p:nvPr/>
        </p:nvSpPr>
        <p:spPr>
          <a:xfrm>
            <a:off x="784520" y="2466780"/>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fi-FI" sz="6000" b="1" i="0" u="none" strike="noStrike" kern="1200" cap="none" spc="0" normalizeH="0" baseline="0" noProof="0" dirty="0">
                <a:ln>
                  <a:noFill/>
                </a:ln>
                <a:solidFill>
                  <a:srgbClr val="00008B"/>
                </a:solidFill>
                <a:effectLst/>
                <a:uLnTx/>
                <a:uFillTx/>
                <a:latin typeface="Arial Black" panose="020B0A04020102020204"/>
                <a:ea typeface="Inter" panose="02000503000000020004" pitchFamily="2" charset="0"/>
              </a:rPr>
              <a:t>Toimintaperiaatteet </a:t>
            </a:r>
            <a:br>
              <a:rPr kumimoji="0" lang="fi-FI" sz="6000" b="1" i="0" u="none" strike="noStrike" kern="1200" cap="none" spc="0" normalizeH="0" baseline="0" noProof="0" dirty="0">
                <a:ln>
                  <a:noFill/>
                </a:ln>
                <a:solidFill>
                  <a:srgbClr val="00008B"/>
                </a:solidFill>
                <a:effectLst/>
                <a:uLnTx/>
                <a:uFillTx/>
                <a:latin typeface="Arial Black" panose="020B0A04020102020204"/>
                <a:ea typeface="Inter" panose="02000503000000020004" pitchFamily="2" charset="0"/>
              </a:rPr>
            </a:br>
            <a:r>
              <a:rPr kumimoji="0" lang="fi-FI" sz="6000" b="1" i="0" u="none" strike="noStrike" kern="1200" cap="none" spc="0" normalizeH="0" baseline="0" noProof="0" dirty="0">
                <a:ln>
                  <a:noFill/>
                </a:ln>
                <a:solidFill>
                  <a:srgbClr val="00008B"/>
                </a:solidFill>
                <a:effectLst/>
                <a:uLnTx/>
                <a:uFillTx/>
                <a:latin typeface="Arial Black" panose="020B0A04020102020204"/>
                <a:ea typeface="Inter" panose="02000503000000020004" pitchFamily="2" charset="0"/>
              </a:rPr>
              <a:t>&amp; käytännöt</a:t>
            </a:r>
          </a:p>
        </p:txBody>
      </p:sp>
      <p:sp>
        <p:nvSpPr>
          <p:cNvPr id="13" name="TextBox 5">
            <a:extLst>
              <a:ext uri="{FF2B5EF4-FFF2-40B4-BE49-F238E27FC236}">
                <a16:creationId xmlns:a16="http://schemas.microsoft.com/office/drawing/2014/main" id="{3D37FFB7-E776-7FB3-3CAD-DC3C9A0C45F1}"/>
              </a:ext>
            </a:extLst>
          </p:cNvPr>
          <p:cNvSpPr txBox="1"/>
          <p:nvPr/>
        </p:nvSpPr>
        <p:spPr>
          <a:xfrm>
            <a:off x="1934375" y="4689774"/>
            <a:ext cx="9241017" cy="1905650"/>
          </a:xfrm>
          <a:prstGeom prst="rect">
            <a:avLst/>
          </a:prstGeom>
          <a:noFill/>
        </p:spPr>
        <p:txBody>
          <a:bodyPr wrap="square" rtlCol="0">
            <a:spAutoFit/>
          </a:bodyPr>
          <a:lstStyle/>
          <a:p>
            <a:pPr marL="0" marR="0" lvl="1" indent="0" algn="l" defTabSz="914377" eaLnBrk="1" fontAlgn="auto" latinLnBrk="0" hangingPunct="1">
              <a:lnSpc>
                <a:spcPct val="100000"/>
              </a:lnSpc>
              <a:spcBef>
                <a:spcPts val="900"/>
              </a:spcBef>
              <a:spcAft>
                <a:spcPts val="200"/>
              </a:spcAft>
              <a:buClrTx/>
              <a:buSzTx/>
              <a:buFontTx/>
              <a:buNone/>
              <a:tabLst/>
              <a:defRPr/>
            </a:pPr>
            <a:r>
              <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hlinkClick r:id="rId3" action="ppaction://hlinksldjump">
                  <a:extLst>
                    <a:ext uri="{A12FA001-AC4F-418D-AE19-62706E023703}">
                      <ahyp:hlinkClr xmlns:ahyp="http://schemas.microsoft.com/office/drawing/2018/hyperlinkcolor" val="tx"/>
                    </a:ext>
                  </a:extLst>
                </a:hlinkClick>
              </a:rPr>
              <a:t>Toiminta-ajatus, arvot ja periaatteet</a:t>
            </a:r>
            <a:endPar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endParaRPr>
          </a:p>
          <a:p>
            <a:pPr marL="0" marR="0" lvl="1" indent="0" algn="l" defTabSz="914377" eaLnBrk="1" fontAlgn="auto" latinLnBrk="0" hangingPunct="1">
              <a:lnSpc>
                <a:spcPct val="100000"/>
              </a:lnSpc>
              <a:spcBef>
                <a:spcPts val="900"/>
              </a:spcBef>
              <a:spcAft>
                <a:spcPts val="200"/>
              </a:spcAft>
              <a:buClrTx/>
              <a:buSzTx/>
              <a:buFontTx/>
              <a:buNone/>
              <a:tabLst/>
              <a:defRPr/>
            </a:pPr>
            <a:r>
              <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hlinkClick r:id="rId4" action="ppaction://hlinksldjump">
                  <a:extLst>
                    <a:ext uri="{A12FA001-AC4F-418D-AE19-62706E023703}">
                      <ahyp:hlinkClr xmlns:ahyp="http://schemas.microsoft.com/office/drawing/2018/hyperlinkcolor" val="tx"/>
                    </a:ext>
                  </a:extLst>
                </a:hlinkClick>
              </a:rPr>
              <a:t>Omavalvonnan toimeenpano </a:t>
            </a:r>
            <a:endPar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endParaRPr>
          </a:p>
          <a:p>
            <a:pPr marL="0" marR="0" lvl="1" indent="0" algn="l" defTabSz="914377" eaLnBrk="1" fontAlgn="auto" latinLnBrk="0" hangingPunct="1">
              <a:lnSpc>
                <a:spcPct val="100000"/>
              </a:lnSpc>
              <a:spcBef>
                <a:spcPts val="900"/>
              </a:spcBef>
              <a:spcAft>
                <a:spcPts val="200"/>
              </a:spcAft>
              <a:buClrTx/>
              <a:buSzTx/>
              <a:buFontTx/>
              <a:buNone/>
              <a:tabLst/>
              <a:defRPr/>
            </a:pPr>
            <a:r>
              <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hlinkClick r:id="rId5" action="ppaction://hlinksldjump">
                  <a:extLst>
                    <a:ext uri="{A12FA001-AC4F-418D-AE19-62706E023703}">
                      <ahyp:hlinkClr xmlns:ahyp="http://schemas.microsoft.com/office/drawing/2018/hyperlinkcolor" val="tx"/>
                    </a:ext>
                  </a:extLst>
                </a:hlinkClick>
              </a:rPr>
              <a:t>Asiakkaan asema ja oikeudet</a:t>
            </a:r>
            <a:endPar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endParaRPr>
          </a:p>
          <a:p>
            <a:pPr marL="0" marR="0" lvl="1" indent="0" algn="l" defTabSz="914377" eaLnBrk="1" fontAlgn="auto" latinLnBrk="0" hangingPunct="1">
              <a:lnSpc>
                <a:spcPct val="100000"/>
              </a:lnSpc>
              <a:spcBef>
                <a:spcPts val="900"/>
              </a:spcBef>
              <a:spcAft>
                <a:spcPts val="200"/>
              </a:spcAft>
              <a:buClrTx/>
              <a:buSzTx/>
              <a:buFontTx/>
              <a:buNone/>
              <a:tabLst/>
              <a:defRPr/>
            </a:pPr>
            <a:r>
              <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hlinkClick r:id="rId6" action="ppaction://hlinksldjump">
                  <a:extLst>
                    <a:ext uri="{A12FA001-AC4F-418D-AE19-62706E023703}">
                      <ahyp:hlinkClr xmlns:ahyp="http://schemas.microsoft.com/office/drawing/2018/hyperlinkcolor" val="tx"/>
                    </a:ext>
                  </a:extLst>
                </a:hlinkClick>
              </a:rPr>
              <a:t>Palvelun sisällön omavalvonta</a:t>
            </a:r>
            <a:endPar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endParaRPr>
          </a:p>
          <a:p>
            <a:pPr marL="0" marR="0" lvl="1" indent="0" algn="l" defTabSz="914377" eaLnBrk="1" fontAlgn="auto" latinLnBrk="0" hangingPunct="1">
              <a:lnSpc>
                <a:spcPct val="100000"/>
              </a:lnSpc>
              <a:spcBef>
                <a:spcPts val="900"/>
              </a:spcBef>
              <a:spcAft>
                <a:spcPts val="200"/>
              </a:spcAft>
              <a:buClrTx/>
              <a:buSzTx/>
              <a:buFontTx/>
              <a:buNone/>
              <a:tabLst/>
              <a:defRPr/>
            </a:pPr>
            <a:r>
              <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hlinkClick r:id="rId7" action="ppaction://hlinksldjump">
                  <a:extLst>
                    <a:ext uri="{A12FA001-AC4F-418D-AE19-62706E023703}">
                      <ahyp:hlinkClr xmlns:ahyp="http://schemas.microsoft.com/office/drawing/2018/hyperlinkcolor" val="tx"/>
                    </a:ext>
                  </a:extLst>
                </a:hlinkClick>
              </a:rPr>
              <a:t>Asiakasturvallisuus</a:t>
            </a:r>
            <a:endParaRPr kumimoji="0" lang="fi-FI" sz="1200" b="0" i="0" u="none" strike="noStrike" kern="1200" cap="none" spc="0" normalizeH="0" baseline="0" noProof="0" dirty="0">
              <a:ln>
                <a:noFill/>
              </a:ln>
              <a:solidFill>
                <a:schemeClr val="accent5"/>
              </a:solidFill>
              <a:effectLst/>
              <a:uLnTx/>
              <a:uFillTx/>
              <a:latin typeface="Arial Black" panose="020B0A04020102020204"/>
              <a:ea typeface="+mn-ea"/>
              <a:cs typeface="+mn-cs"/>
            </a:endParaRPr>
          </a:p>
          <a:p>
            <a:pPr marL="0" marR="0" lvl="1" indent="0" algn="l" defTabSz="914377" eaLnBrk="1" fontAlgn="auto" latinLnBrk="0" hangingPunct="1">
              <a:lnSpc>
                <a:spcPct val="100000"/>
              </a:lnSpc>
              <a:spcBef>
                <a:spcPts val="900"/>
              </a:spcBef>
              <a:spcAft>
                <a:spcPts val="200"/>
              </a:spcAft>
              <a:buClrTx/>
              <a:buSzTx/>
              <a:buFontTx/>
              <a:buNone/>
              <a:tabLst/>
              <a:defRPr/>
            </a:pPr>
            <a:r>
              <a:rPr kumimoji="0" lang="fi-FI" sz="1200" b="0" i="0" u="none" strike="noStrike" kern="1200" cap="none" spc="0" normalizeH="0" baseline="0" noProof="0" dirty="0">
                <a:ln>
                  <a:noFill/>
                </a:ln>
                <a:solidFill>
                  <a:schemeClr val="accent5"/>
                </a:solidFill>
                <a:effectLst/>
                <a:uLnTx/>
                <a:uFillTx/>
                <a:latin typeface="Arial Black" panose="020B0A04020102020204"/>
                <a:ea typeface="Inter" panose="02000503000000020004" pitchFamily="2" charset="0"/>
                <a:cs typeface="+mn-cs"/>
                <a:hlinkClick r:id="rId8" action="ppaction://hlinksldjump">
                  <a:extLst>
                    <a:ext uri="{A12FA001-AC4F-418D-AE19-62706E023703}">
                      <ahyp:hlinkClr xmlns:ahyp="http://schemas.microsoft.com/office/drawing/2018/hyperlinkcolor" val="tx"/>
                    </a:ext>
                  </a:extLst>
                </a:hlinkClick>
              </a:rPr>
              <a:t>Asiakas- ja potilastietojen käsittely ja kirjaaminen</a:t>
            </a:r>
            <a:endParaRPr kumimoji="0" lang="fi-FI" sz="1200" b="0" i="0" u="none" strike="noStrike" kern="1200" cap="none" spc="0" normalizeH="0" baseline="0" noProof="0" dirty="0">
              <a:ln>
                <a:noFill/>
              </a:ln>
              <a:solidFill>
                <a:schemeClr val="accent5"/>
              </a:solidFill>
              <a:effectLst/>
              <a:uLnTx/>
              <a:uFillTx/>
              <a:latin typeface="Arial Black" panose="020B0A04020102020204"/>
              <a:ea typeface="Inter" panose="02000503000000020004" pitchFamily="2" charset="0"/>
              <a:cs typeface="+mn-cs"/>
            </a:endParaRPr>
          </a:p>
        </p:txBody>
      </p:sp>
    </p:spTree>
    <p:extLst>
      <p:ext uri="{BB962C8B-B14F-4D97-AF65-F5344CB8AC3E}">
        <p14:creationId xmlns:p14="http://schemas.microsoft.com/office/powerpoint/2010/main" val="850368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5"/>
                </a:solidFill>
                <a:latin typeface="+mj-lt"/>
                <a:ea typeface="Inter" panose="02000503000000020004" pitchFamily="2" charset="0"/>
              </a:rPr>
              <a:t>Toiminta-ajatus, arvot &amp; toimintaperiaatteet</a:t>
            </a:r>
          </a:p>
        </p:txBody>
      </p:sp>
      <p:sp>
        <p:nvSpPr>
          <p:cNvPr id="4" name="Rectangle 3">
            <a:extLst>
              <a:ext uri="{FF2B5EF4-FFF2-40B4-BE49-F238E27FC236}">
                <a16:creationId xmlns:a16="http://schemas.microsoft.com/office/drawing/2014/main" id="{928B7CB5-84F6-C681-4D64-776C13CA405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5" name="Rectangle 4">
            <a:extLst>
              <a:ext uri="{FF2B5EF4-FFF2-40B4-BE49-F238E27FC236}">
                <a16:creationId xmlns:a16="http://schemas.microsoft.com/office/drawing/2014/main" id="{EF4CFBEF-55F6-CDAE-264B-1A306228F60D}"/>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6" name="Rectangle 5">
            <a:extLst>
              <a:ext uri="{FF2B5EF4-FFF2-40B4-BE49-F238E27FC236}">
                <a16:creationId xmlns:a16="http://schemas.microsoft.com/office/drawing/2014/main" id="{3271BA78-AF38-04E2-BB34-66F49F12CB18}"/>
              </a:ext>
            </a:extLst>
          </p:cNvPr>
          <p:cNvSpPr>
            <a:spLocks/>
          </p:cNvSpPr>
          <p:nvPr/>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7" name="Rectangle 6">
            <a:extLst>
              <a:ext uri="{FF2B5EF4-FFF2-40B4-BE49-F238E27FC236}">
                <a16:creationId xmlns:a16="http://schemas.microsoft.com/office/drawing/2014/main" id="{29D5F99D-A208-11A9-8E56-AA72D4B56728}"/>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8" name="Rectangle 7">
            <a:extLst>
              <a:ext uri="{FF2B5EF4-FFF2-40B4-BE49-F238E27FC236}">
                <a16:creationId xmlns:a16="http://schemas.microsoft.com/office/drawing/2014/main" id="{3C987A92-41F0-1850-E67C-02C7445AC8A0}"/>
              </a:ext>
            </a:extLst>
          </p:cNvPr>
          <p:cNvSpPr>
            <a:spLocks/>
          </p:cNvSpPr>
          <p:nvPr/>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9" name="Rectangle 8">
            <a:extLst>
              <a:ext uri="{FF2B5EF4-FFF2-40B4-BE49-F238E27FC236}">
                <a16:creationId xmlns:a16="http://schemas.microsoft.com/office/drawing/2014/main" id="{AB901CF3-3F85-2ADD-5134-7417E1932172}"/>
              </a:ext>
            </a:extLst>
          </p:cNvPr>
          <p:cNvSpPr>
            <a:spLocks/>
          </p:cNvSpPr>
          <p:nvPr/>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10" name="Rectangle 9">
            <a:extLst>
              <a:ext uri="{FF2B5EF4-FFF2-40B4-BE49-F238E27FC236}">
                <a16:creationId xmlns:a16="http://schemas.microsoft.com/office/drawing/2014/main" id="{711A2673-A70D-63DB-391A-A92788FDF038}"/>
              </a:ext>
            </a:extLst>
          </p:cNvPr>
          <p:cNvSpPr>
            <a:spLocks/>
          </p:cNvSpPr>
          <p:nvPr/>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11" name="Straight Connector 10">
            <a:extLst>
              <a:ext uri="{FF2B5EF4-FFF2-40B4-BE49-F238E27FC236}">
                <a16:creationId xmlns:a16="http://schemas.microsoft.com/office/drawing/2014/main" id="{F5B42757-E8E4-C756-386B-499FDB61B012}"/>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849C66-8284-887F-22EA-EF0755031011}"/>
              </a:ext>
            </a:extLst>
          </p:cNvPr>
          <p:cNvCxnSpPr>
            <a:cxnSpLocks/>
          </p:cNvCxnSpPr>
          <p:nvPr/>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8C9B93-8CB5-4060-B15A-0611BE634B6F}"/>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A3348B-ED50-B60C-203C-6BD0FFCC11D8}"/>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6C09F6-E61E-35E1-B5F2-9B37779AE4F1}"/>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DC0C04-552A-8D48-C826-7E60B26E2653}"/>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28">
            <a:extLst>
              <a:ext uri="{FF2B5EF4-FFF2-40B4-BE49-F238E27FC236}">
                <a16:creationId xmlns:a16="http://schemas.microsoft.com/office/drawing/2014/main" id="{2F1422B6-F0E9-8F33-75DB-9E2BF4E0808F}"/>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nvGrpSpPr>
          <p:cNvPr id="14" name="Ryhmä 13">
            <a:extLst>
              <a:ext uri="{FF2B5EF4-FFF2-40B4-BE49-F238E27FC236}">
                <a16:creationId xmlns:a16="http://schemas.microsoft.com/office/drawing/2014/main" id="{C2CF32A9-73BA-94E1-B55D-C3A95CB71A73}"/>
              </a:ext>
            </a:extLst>
          </p:cNvPr>
          <p:cNvGrpSpPr/>
          <p:nvPr/>
        </p:nvGrpSpPr>
        <p:grpSpPr>
          <a:xfrm>
            <a:off x="4928896" y="468949"/>
            <a:ext cx="2338976" cy="45719"/>
            <a:chOff x="4928896" y="468949"/>
            <a:chExt cx="2338976" cy="45719"/>
          </a:xfrm>
        </p:grpSpPr>
        <p:sp>
          <p:nvSpPr>
            <p:cNvPr id="15" name="Rectangle 42">
              <a:extLst>
                <a:ext uri="{FF2B5EF4-FFF2-40B4-BE49-F238E27FC236}">
                  <a16:creationId xmlns:a16="http://schemas.microsoft.com/office/drawing/2014/main" id="{48F5428A-DF2E-5FCB-FFEB-0F7E4EFEDE66}"/>
                </a:ext>
              </a:extLst>
            </p:cNvPr>
            <p:cNvSpPr/>
            <p:nvPr/>
          </p:nvSpPr>
          <p:spPr>
            <a:xfrm>
              <a:off x="4928896" y="468949"/>
              <a:ext cx="318110" cy="45719"/>
            </a:xfrm>
            <a:prstGeom prst="rect">
              <a:avLst/>
            </a:prstGeom>
            <a:solidFill>
              <a:srgbClr val="000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Rectangle 43">
              <a:extLst>
                <a:ext uri="{FF2B5EF4-FFF2-40B4-BE49-F238E27FC236}">
                  <a16:creationId xmlns:a16="http://schemas.microsoft.com/office/drawing/2014/main" id="{C6DF03C2-9089-A308-8CC3-AC3C2C197B09}"/>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4">
              <a:extLst>
                <a:ext uri="{FF2B5EF4-FFF2-40B4-BE49-F238E27FC236}">
                  <a16:creationId xmlns:a16="http://schemas.microsoft.com/office/drawing/2014/main" id="{A469076B-3FE9-9EA5-98A5-5FA6D3469288}"/>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5">
              <a:extLst>
                <a:ext uri="{FF2B5EF4-FFF2-40B4-BE49-F238E27FC236}">
                  <a16:creationId xmlns:a16="http://schemas.microsoft.com/office/drawing/2014/main" id="{2936D695-C8FE-8A10-30F3-9829723B8602}"/>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6">
              <a:extLst>
                <a:ext uri="{FF2B5EF4-FFF2-40B4-BE49-F238E27FC236}">
                  <a16:creationId xmlns:a16="http://schemas.microsoft.com/office/drawing/2014/main" id="{3FBB102F-AE6A-6859-0E45-42D7D0ADA057}"/>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7">
              <a:extLst>
                <a:ext uri="{FF2B5EF4-FFF2-40B4-BE49-F238E27FC236}">
                  <a16:creationId xmlns:a16="http://schemas.microsoft.com/office/drawing/2014/main" id="{171309EF-06E5-8640-0026-8543B1726196}"/>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333416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9FF827-2964-8CF3-4F91-274AB6518AF4}"/>
              </a:ext>
            </a:extLst>
          </p:cNvPr>
          <p:cNvSpPr/>
          <p:nvPr/>
        </p:nvSpPr>
        <p:spPr>
          <a:xfrm>
            <a:off x="5603240" y="2761845"/>
            <a:ext cx="6394789" cy="306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2000"/>
              </a:lnSpc>
            </a:pPr>
            <a:r>
              <a:rPr lang="fi-FI" sz="1300" b="1" dirty="0">
                <a:solidFill>
                  <a:schemeClr val="accent5"/>
                </a:solidFill>
                <a:latin typeface="+mj-lt"/>
              </a:rPr>
              <a:t>YHDENVERTAISU.      </a:t>
            </a:r>
            <a:r>
              <a:rPr lang="fi-FI" sz="1300" dirty="0">
                <a:solidFill>
                  <a:schemeClr val="accent5"/>
                </a:solidFill>
              </a:rPr>
              <a:t>– Palvelumme ovat kaikkien lähellä ja tukena.</a:t>
            </a:r>
          </a:p>
          <a:p>
            <a:pPr>
              <a:lnSpc>
                <a:spcPct val="122000"/>
              </a:lnSpc>
            </a:pPr>
            <a:endParaRPr lang="fi-FI" sz="1300" dirty="0">
              <a:solidFill>
                <a:schemeClr val="accent5"/>
              </a:solidFill>
            </a:endParaRPr>
          </a:p>
          <a:p>
            <a:pPr>
              <a:lnSpc>
                <a:spcPct val="122000"/>
              </a:lnSpc>
            </a:pPr>
            <a:r>
              <a:rPr lang="fi-FI" sz="1300" b="1" dirty="0">
                <a:solidFill>
                  <a:schemeClr val="accent5"/>
                </a:solidFill>
                <a:latin typeface="+mj-lt"/>
              </a:rPr>
              <a:t>VAIKUTTAVUU   </a:t>
            </a:r>
            <a:r>
              <a:rPr lang="fi-FI" sz="1300" dirty="0">
                <a:solidFill>
                  <a:schemeClr val="accent5"/>
                </a:solidFill>
              </a:rPr>
              <a:t>– Toimintamme on tarkoituksenmukaista ja vastuullista.</a:t>
            </a:r>
          </a:p>
          <a:p>
            <a:pPr>
              <a:lnSpc>
                <a:spcPct val="122000"/>
              </a:lnSpc>
            </a:pPr>
            <a:endParaRPr lang="fi-FI" sz="1300" b="1" dirty="0">
              <a:solidFill>
                <a:schemeClr val="accent5"/>
              </a:solidFill>
              <a:latin typeface="+mj-lt"/>
            </a:endParaRPr>
          </a:p>
          <a:p>
            <a:pPr>
              <a:lnSpc>
                <a:spcPct val="122000"/>
              </a:lnSpc>
            </a:pPr>
            <a:r>
              <a:rPr lang="fi-FI" sz="1300" b="1" dirty="0">
                <a:solidFill>
                  <a:schemeClr val="accent5"/>
                </a:solidFill>
                <a:latin typeface="+mj-lt"/>
              </a:rPr>
              <a:t>ASIAKASLÄHTÖISYYS   – </a:t>
            </a:r>
            <a:r>
              <a:rPr lang="fi-FI" sz="1300" dirty="0">
                <a:solidFill>
                  <a:schemeClr val="accent5"/>
                </a:solidFill>
              </a:rPr>
              <a:t>Palvelemme asiakkaita inhimillisesti ja arvostavasti.</a:t>
            </a:r>
          </a:p>
          <a:p>
            <a:pPr>
              <a:lnSpc>
                <a:spcPct val="122000"/>
              </a:lnSpc>
            </a:pPr>
            <a:endParaRPr lang="fi-FI" sz="1300" b="1" dirty="0">
              <a:solidFill>
                <a:schemeClr val="accent5"/>
              </a:solidFill>
              <a:latin typeface="+mj-lt"/>
            </a:endParaRPr>
          </a:p>
          <a:p>
            <a:pPr>
              <a:lnSpc>
                <a:spcPct val="122000"/>
              </a:lnSpc>
            </a:pPr>
            <a:r>
              <a:rPr lang="fi-FI" sz="1300" b="1" dirty="0">
                <a:solidFill>
                  <a:schemeClr val="accent5"/>
                </a:solidFill>
                <a:latin typeface="+mj-lt"/>
              </a:rPr>
              <a:t>ROHKEU </a:t>
            </a:r>
            <a:r>
              <a:rPr lang="fi-FI" sz="1300" dirty="0">
                <a:solidFill>
                  <a:schemeClr val="accent5"/>
                </a:solidFill>
              </a:rPr>
              <a:t>– Uudistumme luovasti ja ennakkoluulottomasti.</a:t>
            </a:r>
          </a:p>
          <a:p>
            <a:pPr>
              <a:lnSpc>
                <a:spcPct val="122000"/>
              </a:lnSpc>
            </a:pPr>
            <a:endParaRPr lang="fi-FI" sz="1300" b="1" dirty="0">
              <a:solidFill>
                <a:schemeClr val="accent5"/>
              </a:solidFill>
              <a:latin typeface="+mj-lt"/>
            </a:endParaRPr>
          </a:p>
          <a:p>
            <a:pPr>
              <a:lnSpc>
                <a:spcPct val="122000"/>
              </a:lnSpc>
            </a:pPr>
            <a:r>
              <a:rPr lang="fi-FI" sz="1300" b="1" dirty="0">
                <a:solidFill>
                  <a:schemeClr val="accent5"/>
                </a:solidFill>
                <a:latin typeface="+mj-lt"/>
              </a:rPr>
              <a:t>TURVALLISUU   </a:t>
            </a:r>
            <a:r>
              <a:rPr lang="fi-FI" sz="1300" dirty="0">
                <a:solidFill>
                  <a:schemeClr val="accent5"/>
                </a:solidFill>
              </a:rPr>
              <a:t>– Luomme turvaa asumiseen, työhön ja vapaa-aikaan.</a:t>
            </a:r>
          </a:p>
          <a:p>
            <a:pPr>
              <a:lnSpc>
                <a:spcPct val="122000"/>
              </a:lnSpc>
            </a:pPr>
            <a:endParaRPr lang="fi-FI" sz="1400" b="1" dirty="0">
              <a:solidFill>
                <a:schemeClr val="accent5"/>
              </a:solidFill>
              <a:latin typeface="+mj-lt"/>
            </a:endParaRPr>
          </a:p>
        </p:txBody>
      </p:sp>
      <p:sp>
        <p:nvSpPr>
          <p:cNvPr id="28" name="Title 27">
            <a:extLst>
              <a:ext uri="{FF2B5EF4-FFF2-40B4-BE49-F238E27FC236}">
                <a16:creationId xmlns:a16="http://schemas.microsoft.com/office/drawing/2014/main" id="{73C1ACFB-FC30-0CB3-D36F-D81C330A84CC}"/>
              </a:ext>
            </a:extLst>
          </p:cNvPr>
          <p:cNvSpPr>
            <a:spLocks noGrp="1"/>
          </p:cNvSpPr>
          <p:nvPr>
            <p:ph type="title"/>
          </p:nvPr>
        </p:nvSpPr>
        <p:spPr/>
        <p:txBody>
          <a:bodyPr vert="horz">
            <a:normAutofit/>
          </a:bodyPr>
          <a:lstStyle/>
          <a:p>
            <a:r>
              <a:rPr lang="fi-FI" dirty="0">
                <a:solidFill>
                  <a:schemeClr val="accent5"/>
                </a:solidFill>
                <a:latin typeface="+mj-lt"/>
                <a:ea typeface="Inter" panose="02000503000000020004" pitchFamily="2" charset="0"/>
                <a:cs typeface="Times New Roman" panose="02020603050405020304" pitchFamily="18" charset="0"/>
              </a:rPr>
              <a:t>Yksikön toiminta toteuttaa Eloisan yhteistä missiota ja </a:t>
            </a:r>
            <a:r>
              <a:rPr lang="fi-FI">
                <a:solidFill>
                  <a:schemeClr val="accent5"/>
                </a:solidFill>
                <a:latin typeface="+mj-lt"/>
                <a:ea typeface="Inter" panose="02000503000000020004" pitchFamily="2" charset="0"/>
                <a:cs typeface="Times New Roman" panose="02020603050405020304" pitchFamily="18" charset="0"/>
              </a:rPr>
              <a:t>arvoja!</a:t>
            </a:r>
            <a:endParaRPr lang="fi-FI" dirty="0"/>
          </a:p>
        </p:txBody>
      </p:sp>
      <p:sp>
        <p:nvSpPr>
          <p:cNvPr id="20" name="Rectangle 19">
            <a:extLst>
              <a:ext uri="{FF2B5EF4-FFF2-40B4-BE49-F238E27FC236}">
                <a16:creationId xmlns:a16="http://schemas.microsoft.com/office/drawing/2014/main" id="{85B6E7AF-6D09-FB0D-CA51-CEDE77D34EC8}"/>
              </a:ext>
            </a:extLst>
          </p:cNvPr>
          <p:cNvSpPr/>
          <p:nvPr/>
        </p:nvSpPr>
        <p:spPr>
          <a:xfrm>
            <a:off x="565099" y="2242617"/>
            <a:ext cx="4414403" cy="3438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000" b="1" dirty="0" err="1">
                <a:solidFill>
                  <a:schemeClr val="accent5"/>
                </a:solidFill>
                <a:latin typeface="+mj-lt"/>
              </a:rPr>
              <a:t>Myö</a:t>
            </a:r>
            <a:r>
              <a:rPr lang="fi-FI" sz="4000" b="1" dirty="0">
                <a:solidFill>
                  <a:schemeClr val="accent5"/>
                </a:solidFill>
                <a:latin typeface="+mj-lt"/>
              </a:rPr>
              <a:t> </a:t>
            </a:r>
            <a:r>
              <a:rPr lang="fi-FI" sz="4000" b="1" dirty="0" err="1">
                <a:solidFill>
                  <a:schemeClr val="accent5"/>
                </a:solidFill>
                <a:latin typeface="+mj-lt"/>
              </a:rPr>
              <a:t>yhessä</a:t>
            </a:r>
            <a:r>
              <a:rPr lang="fi-FI" sz="4000" b="1" dirty="0">
                <a:solidFill>
                  <a:schemeClr val="accent5"/>
                </a:solidFill>
                <a:latin typeface="+mj-lt"/>
              </a:rPr>
              <a:t> – Terveyttä ja turvaa Etelä-Savossa</a:t>
            </a:r>
          </a:p>
        </p:txBody>
      </p:sp>
      <p:sp>
        <p:nvSpPr>
          <p:cNvPr id="2" name="Rectangle 1">
            <a:extLst>
              <a:ext uri="{FF2B5EF4-FFF2-40B4-BE49-F238E27FC236}">
                <a16:creationId xmlns:a16="http://schemas.microsoft.com/office/drawing/2014/main" id="{AC7411C1-23F6-A219-84B9-A4162F6318DE}"/>
              </a:ext>
            </a:extLst>
          </p:cNvPr>
          <p:cNvSpPr/>
          <p:nvPr/>
        </p:nvSpPr>
        <p:spPr>
          <a:xfrm>
            <a:off x="5300095" y="2682623"/>
            <a:ext cx="2239086" cy="4952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t>YHDENVERTAISUUS</a:t>
            </a:r>
            <a:endParaRPr lang="fi-FI" sz="1600" dirty="0"/>
          </a:p>
        </p:txBody>
      </p:sp>
      <p:sp>
        <p:nvSpPr>
          <p:cNvPr id="5" name="Rectangle 4">
            <a:extLst>
              <a:ext uri="{FF2B5EF4-FFF2-40B4-BE49-F238E27FC236}">
                <a16:creationId xmlns:a16="http://schemas.microsoft.com/office/drawing/2014/main" id="{5D548383-C1FC-A19A-3D77-936315374F0B}"/>
              </a:ext>
            </a:extLst>
          </p:cNvPr>
          <p:cNvSpPr/>
          <p:nvPr/>
        </p:nvSpPr>
        <p:spPr>
          <a:xfrm>
            <a:off x="5300095" y="3175860"/>
            <a:ext cx="1773426" cy="4952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t>VAIKUTTAVUUS</a:t>
            </a:r>
            <a:endParaRPr lang="fi-FI" sz="1600" dirty="0"/>
          </a:p>
        </p:txBody>
      </p:sp>
      <p:sp>
        <p:nvSpPr>
          <p:cNvPr id="6" name="Rectangle 5">
            <a:extLst>
              <a:ext uri="{FF2B5EF4-FFF2-40B4-BE49-F238E27FC236}">
                <a16:creationId xmlns:a16="http://schemas.microsoft.com/office/drawing/2014/main" id="{10BB6E66-1132-1D2A-C234-79A6C719CF63}"/>
              </a:ext>
            </a:extLst>
          </p:cNvPr>
          <p:cNvSpPr/>
          <p:nvPr/>
        </p:nvSpPr>
        <p:spPr>
          <a:xfrm>
            <a:off x="5300095" y="3662527"/>
            <a:ext cx="2420672" cy="4952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t>ASIAKASLÄHTÖISYYS</a:t>
            </a:r>
            <a:endParaRPr lang="fi-FI" sz="1600" dirty="0"/>
          </a:p>
        </p:txBody>
      </p:sp>
      <p:sp>
        <p:nvSpPr>
          <p:cNvPr id="8" name="Rectangle 7">
            <a:extLst>
              <a:ext uri="{FF2B5EF4-FFF2-40B4-BE49-F238E27FC236}">
                <a16:creationId xmlns:a16="http://schemas.microsoft.com/office/drawing/2014/main" id="{FD72A78D-A693-07A7-788B-EEA74DD8095D}"/>
              </a:ext>
            </a:extLst>
          </p:cNvPr>
          <p:cNvSpPr/>
          <p:nvPr/>
        </p:nvSpPr>
        <p:spPr>
          <a:xfrm>
            <a:off x="5300095" y="4110003"/>
            <a:ext cx="1205482" cy="4952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t>ROHKEUS</a:t>
            </a:r>
            <a:endParaRPr lang="fi-FI" sz="1600" dirty="0"/>
          </a:p>
        </p:txBody>
      </p:sp>
      <p:sp>
        <p:nvSpPr>
          <p:cNvPr id="9" name="Rectangle 8">
            <a:extLst>
              <a:ext uri="{FF2B5EF4-FFF2-40B4-BE49-F238E27FC236}">
                <a16:creationId xmlns:a16="http://schemas.microsoft.com/office/drawing/2014/main" id="{EB933D6E-CFFD-5366-5EE5-B9B7D44F1F55}"/>
              </a:ext>
            </a:extLst>
          </p:cNvPr>
          <p:cNvSpPr/>
          <p:nvPr/>
        </p:nvSpPr>
        <p:spPr>
          <a:xfrm>
            <a:off x="5300095" y="4584374"/>
            <a:ext cx="1773426" cy="4952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t>TURVALLISUUS</a:t>
            </a:r>
            <a:endParaRPr lang="fi-FI" sz="1600" dirty="0"/>
          </a:p>
        </p:txBody>
      </p:sp>
      <p:cxnSp>
        <p:nvCxnSpPr>
          <p:cNvPr id="12" name="Straight Connector 11">
            <a:extLst>
              <a:ext uri="{FF2B5EF4-FFF2-40B4-BE49-F238E27FC236}">
                <a16:creationId xmlns:a16="http://schemas.microsoft.com/office/drawing/2014/main" id="{F23A4B58-B159-59BA-8693-CF452982E1BB}"/>
              </a:ext>
            </a:extLst>
          </p:cNvPr>
          <p:cNvCxnSpPr>
            <a:cxnSpLocks/>
          </p:cNvCxnSpPr>
          <p:nvPr/>
        </p:nvCxnSpPr>
        <p:spPr>
          <a:xfrm flipV="1">
            <a:off x="5139799" y="1796142"/>
            <a:ext cx="0" cy="42312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952B63C-8776-5F27-1A06-EBEA8E843CE0}"/>
              </a:ext>
            </a:extLst>
          </p:cNvPr>
          <p:cNvCxnSpPr>
            <a:cxnSpLocks/>
          </p:cNvCxnSpPr>
          <p:nvPr/>
        </p:nvCxnSpPr>
        <p:spPr>
          <a:xfrm>
            <a:off x="565099" y="1805639"/>
            <a:ext cx="110514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55FC07-D5F2-B67D-0056-5587551E14BE}"/>
              </a:ext>
            </a:extLst>
          </p:cNvPr>
          <p:cNvCxnSpPr>
            <a:cxnSpLocks/>
          </p:cNvCxnSpPr>
          <p:nvPr/>
        </p:nvCxnSpPr>
        <p:spPr>
          <a:xfrm>
            <a:off x="607297" y="6027395"/>
            <a:ext cx="110514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054BB73-235F-BF50-6BCB-1C8F69C43278}"/>
              </a:ext>
            </a:extLst>
          </p:cNvPr>
          <p:cNvSpPr/>
          <p:nvPr/>
        </p:nvSpPr>
        <p:spPr>
          <a:xfrm>
            <a:off x="5130836" y="2054718"/>
            <a:ext cx="6496066" cy="423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fi-FI" sz="1400" spc="300" dirty="0">
                <a:solidFill>
                  <a:schemeClr val="tx1"/>
                </a:solidFill>
              </a:rPr>
              <a:t>ARVOT:</a:t>
            </a:r>
          </a:p>
          <a:p>
            <a:pPr>
              <a:lnSpc>
                <a:spcPct val="110000"/>
              </a:lnSpc>
            </a:pPr>
            <a:endParaRPr lang="fi-FI" sz="1400" b="1" dirty="0">
              <a:solidFill>
                <a:schemeClr val="tx1"/>
              </a:solidFill>
              <a:latin typeface="+mj-lt"/>
            </a:endParaRPr>
          </a:p>
        </p:txBody>
      </p:sp>
      <p:sp>
        <p:nvSpPr>
          <p:cNvPr id="35" name="Rectangle 34">
            <a:extLst>
              <a:ext uri="{FF2B5EF4-FFF2-40B4-BE49-F238E27FC236}">
                <a16:creationId xmlns:a16="http://schemas.microsoft.com/office/drawing/2014/main" id="{B83B3E8C-A7D7-8C01-096B-48DD3A83EE57}"/>
              </a:ext>
            </a:extLst>
          </p:cNvPr>
          <p:cNvSpPr/>
          <p:nvPr/>
        </p:nvSpPr>
        <p:spPr>
          <a:xfrm>
            <a:off x="565099" y="2003630"/>
            <a:ext cx="4565736" cy="667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i-FI" sz="1351" spc="300" dirty="0">
                <a:solidFill>
                  <a:schemeClr val="tx1"/>
                </a:solidFill>
              </a:rPr>
              <a:t>MISSIO:</a:t>
            </a:r>
            <a:endParaRPr lang="fi-FI" sz="4000" b="1" dirty="0">
              <a:solidFill>
                <a:schemeClr val="tx1"/>
              </a:solidFill>
              <a:latin typeface="+mj-lt"/>
            </a:endParaRPr>
          </a:p>
        </p:txBody>
      </p:sp>
      <p:grpSp>
        <p:nvGrpSpPr>
          <p:cNvPr id="4" name="Ryhmä 3">
            <a:extLst>
              <a:ext uri="{FF2B5EF4-FFF2-40B4-BE49-F238E27FC236}">
                <a16:creationId xmlns:a16="http://schemas.microsoft.com/office/drawing/2014/main" id="{3B18AED4-3C66-47AB-8657-3F92D4FBBF1C}"/>
              </a:ext>
            </a:extLst>
          </p:cNvPr>
          <p:cNvGrpSpPr/>
          <p:nvPr/>
        </p:nvGrpSpPr>
        <p:grpSpPr>
          <a:xfrm>
            <a:off x="4928896" y="468949"/>
            <a:ext cx="2338976" cy="45719"/>
            <a:chOff x="4928896" y="468949"/>
            <a:chExt cx="2338976" cy="45719"/>
          </a:xfrm>
        </p:grpSpPr>
        <p:sp>
          <p:nvSpPr>
            <p:cNvPr id="37" name="Rectangle 42">
              <a:extLst>
                <a:ext uri="{FF2B5EF4-FFF2-40B4-BE49-F238E27FC236}">
                  <a16:creationId xmlns:a16="http://schemas.microsoft.com/office/drawing/2014/main" id="{9D37DD45-1B76-BAC5-9BA6-FBB239B70ECE}"/>
                </a:ext>
              </a:extLst>
            </p:cNvPr>
            <p:cNvSpPr/>
            <p:nvPr/>
          </p:nvSpPr>
          <p:spPr>
            <a:xfrm>
              <a:off x="4928896" y="468949"/>
              <a:ext cx="318110" cy="45719"/>
            </a:xfrm>
            <a:prstGeom prst="rect">
              <a:avLst/>
            </a:prstGeom>
            <a:solidFill>
              <a:srgbClr val="000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8" name="Rectangle 43">
              <a:extLst>
                <a:ext uri="{FF2B5EF4-FFF2-40B4-BE49-F238E27FC236}">
                  <a16:creationId xmlns:a16="http://schemas.microsoft.com/office/drawing/2014/main" id="{D0E0306D-744F-67FC-69CD-84A4F1DC2620}"/>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9" name="Rectangle 44">
              <a:extLst>
                <a:ext uri="{FF2B5EF4-FFF2-40B4-BE49-F238E27FC236}">
                  <a16:creationId xmlns:a16="http://schemas.microsoft.com/office/drawing/2014/main" id="{C0B73645-5003-7E51-170B-CC8EC6D744F3}"/>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1" name="Rectangle 45">
              <a:extLst>
                <a:ext uri="{FF2B5EF4-FFF2-40B4-BE49-F238E27FC236}">
                  <a16:creationId xmlns:a16="http://schemas.microsoft.com/office/drawing/2014/main" id="{7CB4B7B2-3538-4220-F18C-B1D9B984B059}"/>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2" name="Rectangle 46">
              <a:extLst>
                <a:ext uri="{FF2B5EF4-FFF2-40B4-BE49-F238E27FC236}">
                  <a16:creationId xmlns:a16="http://schemas.microsoft.com/office/drawing/2014/main" id="{87FE52A6-D662-1B17-0CC5-FDC04F4DA4E4}"/>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3" name="Rectangle 47">
              <a:extLst>
                <a:ext uri="{FF2B5EF4-FFF2-40B4-BE49-F238E27FC236}">
                  <a16:creationId xmlns:a16="http://schemas.microsoft.com/office/drawing/2014/main" id="{737986CC-CB88-D13F-CFB6-CFD6C7EC445C}"/>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25158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73C1ACFB-FC30-0CB3-D36F-D81C330A84CC}"/>
              </a:ext>
            </a:extLst>
          </p:cNvPr>
          <p:cNvSpPr>
            <a:spLocks noGrp="1"/>
          </p:cNvSpPr>
          <p:nvPr>
            <p:ph type="title"/>
          </p:nvPr>
        </p:nvSpPr>
        <p:spPr/>
        <p:txBody>
          <a:bodyPr vert="horz">
            <a:normAutofit/>
          </a:bodyPr>
          <a:lstStyle/>
          <a:p>
            <a:r>
              <a:rPr lang="fi-FI" dirty="0">
                <a:latin typeface="+mj-lt"/>
                <a:ea typeface="Inter" panose="02000503000000020004" pitchFamily="2" charset="0"/>
                <a:cs typeface="Times New Roman"/>
              </a:rPr>
              <a:t>Toiminta-ajatus, arvot ja toimintaperiaatteet</a:t>
            </a:r>
          </a:p>
        </p:txBody>
      </p:sp>
      <p:sp>
        <p:nvSpPr>
          <p:cNvPr id="41" name="Content Placeholder 30">
            <a:extLst>
              <a:ext uri="{FF2B5EF4-FFF2-40B4-BE49-F238E27FC236}">
                <a16:creationId xmlns:a16="http://schemas.microsoft.com/office/drawing/2014/main" id="{A0F75A8B-6339-1E2F-889A-DF4810DE8FF8}"/>
              </a:ext>
            </a:extLst>
          </p:cNvPr>
          <p:cNvSpPr>
            <a:spLocks noGrp="1"/>
          </p:cNvSpPr>
          <p:nvPr>
            <p:ph sz="half" idx="1"/>
          </p:nvPr>
        </p:nvSpPr>
        <p:spPr>
          <a:xfrm>
            <a:off x="451413" y="1825625"/>
            <a:ext cx="5529132" cy="4514194"/>
          </a:xfrm>
        </p:spPr>
        <p:txBody>
          <a:bodyPr vert="horz" lIns="91440" tIns="45720" rIns="91440" bIns="45720" numCol="1" spcCol="720000" rtlCol="0" anchor="t">
            <a:noAutofit/>
          </a:bodyPr>
          <a:lstStyle/>
          <a:p>
            <a:pPr marL="0" lvl="1">
              <a:spcBef>
                <a:spcPts val="900"/>
              </a:spcBef>
              <a:spcAft>
                <a:spcPts val="200"/>
              </a:spcAft>
            </a:pPr>
            <a:r>
              <a:rPr lang="fi-FI" sz="2000" b="1" dirty="0"/>
              <a:t>Toiminta-ajatus</a:t>
            </a:r>
          </a:p>
          <a:p>
            <a:pPr marL="0" lvl="1">
              <a:spcBef>
                <a:spcPts val="900"/>
              </a:spcBef>
              <a:spcAft>
                <a:spcPts val="200"/>
              </a:spcAft>
            </a:pPr>
            <a:r>
              <a:rPr lang="fi-FI" dirty="0"/>
              <a:t>Ikääntyneiden sosiaalihuollon palveluiden toiminta-ajatukset perustuvat lainsäädäntöön eli sosiaalihuoltolakiin, lakiin sosiaalihuollon asiakkaan asemasta ja oikeuksista sekä vanhuspalvelulakiin. </a:t>
            </a:r>
            <a:r>
              <a:rPr lang="fi-FI" b="1" dirty="0"/>
              <a:t>Palvelut toteutetaan niin, että ne tukevat iäkkään henkilön hyvinvointia, terveyttä, toimintakykyä, itsenäistä suoriutumista ja osallisuutta. </a:t>
            </a:r>
          </a:p>
          <a:p>
            <a:pPr marL="0" lvl="1">
              <a:spcBef>
                <a:spcPts val="900"/>
              </a:spcBef>
              <a:spcAft>
                <a:spcPts val="200"/>
              </a:spcAft>
            </a:pPr>
            <a:r>
              <a:rPr lang="fi-FI" b="1" i="1" dirty="0">
                <a:solidFill>
                  <a:schemeClr val="accent5"/>
                </a:solidFill>
                <a:latin typeface="Arial"/>
                <a:cs typeface="Arial"/>
              </a:rPr>
              <a:t>[</a:t>
            </a:r>
            <a:r>
              <a:rPr kumimoji="0" lang="fi-FI" sz="1200" b="1" i="1" strike="noStrike" kern="1200" cap="none" spc="0" normalizeH="0" baseline="0" noProof="0" dirty="0">
                <a:ln>
                  <a:noFill/>
                </a:ln>
                <a:solidFill>
                  <a:schemeClr val="accent5"/>
                </a:solidFill>
                <a:effectLst/>
                <a:uLnTx/>
                <a:uFillTx/>
                <a:latin typeface="Arial" panose="020B0604020202020204"/>
                <a:ea typeface="Inter" panose="02000503000000020004" pitchFamily="2" charset="0"/>
                <a:cs typeface="+mn-cs"/>
              </a:rPr>
              <a:t>Korvaa tä</a:t>
            </a:r>
            <a:r>
              <a:rPr lang="fi-FI" b="1" i="1" dirty="0">
                <a:solidFill>
                  <a:schemeClr val="accent5"/>
                </a:solidFill>
                <a:latin typeface="Arial" panose="020B0604020202020204"/>
                <a:ea typeface="Inter" panose="02000503000000020004" pitchFamily="2" charset="0"/>
                <a:cs typeface="+mn-cs"/>
              </a:rPr>
              <a:t>mä tekstikappale kuvauksella palvelun toiminta-ajatuksesta.</a:t>
            </a:r>
            <a:r>
              <a:rPr lang="fi-FI" b="1" i="1" dirty="0">
                <a:solidFill>
                  <a:schemeClr val="accent5"/>
                </a:solidFill>
                <a:latin typeface="Arial"/>
                <a:cs typeface="Arial"/>
              </a:rPr>
              <a:t> </a:t>
            </a:r>
            <a:r>
              <a:rPr lang="fi-FI" sz="1200" b="1" i="1" dirty="0">
                <a:solidFill>
                  <a:schemeClr val="accent5"/>
                </a:solidFill>
                <a:latin typeface="Arial"/>
                <a:cs typeface="Arial"/>
              </a:rPr>
              <a:t>Mikä on yksikön/palvelun toiminta-ajatus? </a:t>
            </a:r>
            <a:r>
              <a:rPr kumimoji="0" lang="fi-FI" sz="1200" b="0" i="1" u="none" strike="noStrike" kern="1200" cap="none" spc="0" normalizeH="0" baseline="0" noProof="0" dirty="0">
                <a:ln>
                  <a:noFill/>
                </a:ln>
                <a:solidFill>
                  <a:schemeClr val="accent5"/>
                </a:solidFill>
                <a:effectLst/>
                <a:highlight>
                  <a:srgbClr val="FFFF00"/>
                </a:highlight>
                <a:uLnTx/>
                <a:uFillTx/>
                <a:latin typeface="Arial" panose="020B0604020202020204"/>
                <a:ea typeface="Inter" panose="02000503000000020004" pitchFamily="2" charset="0"/>
                <a:cs typeface="+mn-cs"/>
              </a:rPr>
              <a:t>Toiminta-ajatus ilmaisee kenelle ja mitä</a:t>
            </a:r>
            <a:r>
              <a:rPr lang="fi-FI" i="1" dirty="0">
                <a:solidFill>
                  <a:schemeClr val="accent5"/>
                </a:solidFill>
                <a:highlight>
                  <a:srgbClr val="FFFF00"/>
                </a:highlight>
                <a:latin typeface="Arial" panose="020B0604020202020204"/>
                <a:ea typeface="Inter" panose="02000503000000020004" pitchFamily="2" charset="0"/>
                <a:cs typeface="+mn-cs"/>
              </a:rPr>
              <a:t>/miten</a:t>
            </a:r>
            <a:r>
              <a:rPr kumimoji="0" lang="fi-FI" sz="1200" b="0" i="1" u="none" strike="noStrike" kern="1200" cap="none" spc="0" normalizeH="0" baseline="0" noProof="0" dirty="0">
                <a:ln>
                  <a:noFill/>
                </a:ln>
                <a:solidFill>
                  <a:schemeClr val="accent5"/>
                </a:solidFill>
                <a:effectLst/>
                <a:highlight>
                  <a:srgbClr val="FFFF00"/>
                </a:highlight>
                <a:uLnTx/>
                <a:uFillTx/>
                <a:latin typeface="Arial" panose="020B0604020202020204"/>
                <a:ea typeface="Inter" panose="02000503000000020004" pitchFamily="2" charset="0"/>
                <a:cs typeface="+mn-cs"/>
              </a:rPr>
              <a:t> palvelua tuotetaan. Toiminta-ajatuksen tulee perustua toimialaa koskevaan lainsäädäntöön</a:t>
            </a:r>
            <a:r>
              <a:rPr lang="fi-FI" i="1" dirty="0">
                <a:solidFill>
                  <a:schemeClr val="accent5"/>
                </a:solidFill>
                <a:highlight>
                  <a:srgbClr val="FFFF00"/>
                </a:highlight>
                <a:latin typeface="Arial" panose="020B0604020202020204"/>
                <a:ea typeface="Inter" panose="02000503000000020004" pitchFamily="2" charset="0"/>
                <a:cs typeface="+mn-cs"/>
              </a:rPr>
              <a:t>.</a:t>
            </a:r>
            <a:r>
              <a:rPr lang="fi-FI" i="1" dirty="0">
                <a:solidFill>
                  <a:schemeClr val="accent5"/>
                </a:solidFill>
                <a:highlight>
                  <a:srgbClr val="FFFF00"/>
                </a:highlight>
                <a:latin typeface="Arial" panose="020B0604020202020204"/>
                <a:cs typeface="+mn-cs"/>
              </a:rPr>
              <a:t> M</a:t>
            </a:r>
            <a:r>
              <a:rPr lang="en-US" i="1" dirty="0" err="1">
                <a:solidFill>
                  <a:schemeClr val="accent5"/>
                </a:solidFill>
                <a:highlight>
                  <a:srgbClr val="FFFF00"/>
                </a:highlight>
                <a:latin typeface="Arial" panose="020B0604020202020204"/>
                <a:cs typeface="+mn-cs"/>
              </a:rPr>
              <a:t>itkä</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ovat</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palveluyksikön</a:t>
            </a:r>
            <a:r>
              <a:rPr lang="en-US" i="1" dirty="0">
                <a:solidFill>
                  <a:schemeClr val="accent5"/>
                </a:solidFill>
                <a:highlight>
                  <a:srgbClr val="FFFF00"/>
                </a:highlight>
                <a:latin typeface="Arial" panose="020B0604020202020204"/>
                <a:cs typeface="+mn-cs"/>
              </a:rPr>
              <a:t> ja </a:t>
            </a:r>
            <a:r>
              <a:rPr lang="en-US" i="1" dirty="0" err="1">
                <a:solidFill>
                  <a:schemeClr val="accent5"/>
                </a:solidFill>
                <a:highlight>
                  <a:srgbClr val="FFFF00"/>
                </a:highlight>
                <a:latin typeface="Arial" panose="020B0604020202020204"/>
                <a:cs typeface="+mn-cs"/>
              </a:rPr>
              <a:t>omavalvontasuunnitelman</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kattamat</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palvelut</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Missä</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toimintayksiköissä</a:t>
            </a:r>
            <a:r>
              <a:rPr lang="en-US" i="1" dirty="0">
                <a:solidFill>
                  <a:schemeClr val="accent5"/>
                </a:solidFill>
                <a:highlight>
                  <a:srgbClr val="FFFF00"/>
                </a:highlight>
                <a:latin typeface="Arial" panose="020B0604020202020204"/>
                <a:cs typeface="+mn-cs"/>
              </a:rPr>
              <a:t> ja </a:t>
            </a:r>
            <a:r>
              <a:rPr lang="en-US" i="1" dirty="0" err="1">
                <a:solidFill>
                  <a:schemeClr val="accent5"/>
                </a:solidFill>
                <a:highlight>
                  <a:srgbClr val="FFFF00"/>
                </a:highlight>
                <a:latin typeface="Arial" panose="020B0604020202020204"/>
                <a:cs typeface="+mn-cs"/>
              </a:rPr>
              <a:t>miten</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palveluja</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tuotetaan</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esim</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läsnäpalvelu</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etäpalvelu</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Tuotetaanko</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palveluja</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ostopalveluna</a:t>
            </a:r>
            <a:r>
              <a:rPr lang="en-US" i="1" dirty="0">
                <a:solidFill>
                  <a:schemeClr val="accent5"/>
                </a:solidFill>
                <a:highlight>
                  <a:srgbClr val="FFFF00"/>
                </a:highlight>
                <a:latin typeface="Arial" panose="020B0604020202020204"/>
                <a:cs typeface="+mn-cs"/>
              </a:rPr>
              <a:t> tai </a:t>
            </a:r>
            <a:r>
              <a:rPr lang="en-US" i="1" dirty="0" err="1">
                <a:solidFill>
                  <a:schemeClr val="accent5"/>
                </a:solidFill>
                <a:highlight>
                  <a:srgbClr val="FFFF00"/>
                </a:highlight>
                <a:latin typeface="Arial" panose="020B0604020202020204"/>
                <a:cs typeface="+mn-cs"/>
              </a:rPr>
              <a:t>alihankintana</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toiselle</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palveluntuottajalle</a:t>
            </a:r>
            <a:r>
              <a:rPr lang="en-US" i="1" dirty="0">
                <a:solidFill>
                  <a:schemeClr val="accent5"/>
                </a:solidFill>
                <a:highlight>
                  <a:srgbClr val="FFFF00"/>
                </a:highlight>
                <a:latin typeface="Arial" panose="020B0604020202020204"/>
                <a:cs typeface="+mn-cs"/>
              </a:rPr>
              <a:t> tai -</a:t>
            </a:r>
            <a:r>
              <a:rPr lang="en-US" i="1" dirty="0" err="1">
                <a:solidFill>
                  <a:schemeClr val="accent5"/>
                </a:solidFill>
                <a:highlight>
                  <a:srgbClr val="FFFF00"/>
                </a:highlight>
                <a:latin typeface="Arial" panose="020B0604020202020204"/>
                <a:cs typeface="+mn-cs"/>
              </a:rPr>
              <a:t>järjestäjälle</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sopimuksen</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perusteella</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suoraan</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asiakkaalle</a:t>
            </a:r>
            <a:r>
              <a:rPr lang="en-US" i="1" dirty="0">
                <a:solidFill>
                  <a:schemeClr val="accent5"/>
                </a:solidFill>
                <a:highlight>
                  <a:srgbClr val="FFFF00"/>
                </a:highlight>
                <a:latin typeface="Arial" panose="020B0604020202020204"/>
                <a:cs typeface="+mn-cs"/>
              </a:rPr>
              <a:t> tai </a:t>
            </a:r>
            <a:r>
              <a:rPr lang="en-US" i="1" dirty="0" err="1">
                <a:solidFill>
                  <a:schemeClr val="accent5"/>
                </a:solidFill>
                <a:highlight>
                  <a:srgbClr val="FFFF00"/>
                </a:highlight>
                <a:latin typeface="Arial" panose="020B0604020202020204"/>
                <a:cs typeface="+mn-cs"/>
              </a:rPr>
              <a:t>potilaalle</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taikka</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hankitaanko</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palveluja</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toiselta</a:t>
            </a:r>
            <a:r>
              <a:rPr lang="en-US" i="1" dirty="0">
                <a:solidFill>
                  <a:schemeClr val="accent5"/>
                </a:solidFill>
                <a:highlight>
                  <a:srgbClr val="FFFF00"/>
                </a:highlight>
                <a:latin typeface="Arial" panose="020B0604020202020204"/>
                <a:cs typeface="+mn-cs"/>
              </a:rPr>
              <a:t>  </a:t>
            </a:r>
            <a:r>
              <a:rPr lang="en-US" i="1" dirty="0" err="1">
                <a:solidFill>
                  <a:schemeClr val="accent5"/>
                </a:solidFill>
                <a:highlight>
                  <a:srgbClr val="FFFF00"/>
                </a:highlight>
                <a:latin typeface="Arial" panose="020B0604020202020204"/>
                <a:cs typeface="+mn-cs"/>
              </a:rPr>
              <a:t>palveluntuottajalta</a:t>
            </a:r>
            <a:r>
              <a:rPr lang="en-US" i="1" dirty="0">
                <a:solidFill>
                  <a:schemeClr val="accent5"/>
                </a:solidFill>
                <a:highlight>
                  <a:srgbClr val="FFFF00"/>
                </a:highlight>
                <a:latin typeface="Arial" panose="020B0604020202020204"/>
                <a:cs typeface="+mn-cs"/>
              </a:rPr>
              <a:t>) </a:t>
            </a:r>
            <a:r>
              <a:rPr lang="fi-FI" b="1" i="1" dirty="0">
                <a:solidFill>
                  <a:schemeClr val="accent5"/>
                </a:solidFill>
                <a:highlight>
                  <a:srgbClr val="FFFF00"/>
                </a:highlight>
                <a:latin typeface="Arial" panose="020B0604020202020204"/>
                <a:ea typeface="Inter" panose="02000503000000020004" pitchFamily="2" charset="0"/>
                <a:cs typeface="+mn-cs"/>
              </a:rPr>
              <a:t>]</a:t>
            </a:r>
            <a:endParaRPr lang="fi-FI" b="1" i="1" dirty="0">
              <a:solidFill>
                <a:schemeClr val="accent5"/>
              </a:solidFill>
              <a:highlight>
                <a:srgbClr val="FFFF00"/>
              </a:highlight>
            </a:endParaRPr>
          </a:p>
          <a:p>
            <a:pPr marL="0" lvl="1">
              <a:spcBef>
                <a:spcPts val="900"/>
              </a:spcBef>
              <a:spcAft>
                <a:spcPts val="200"/>
              </a:spcAft>
            </a:pPr>
            <a:r>
              <a:rPr lang="fi-FI" b="1" i="1" dirty="0">
                <a:solidFill>
                  <a:schemeClr val="accent5"/>
                </a:solidFill>
              </a:rPr>
              <a:t>[Bonus: Ikäohjelman mukaisten ikäihmisen turvakehän painopisteiden esille tuonti: Miten ikäohjelma ja sen painopisteet on huomioitu toiminta-ajatuksessa? </a:t>
            </a:r>
            <a:r>
              <a:rPr lang="fi-FI" i="1" dirty="0">
                <a:solidFill>
                  <a:schemeClr val="accent5"/>
                </a:solidFill>
              </a:rPr>
              <a:t>Tutustu tarkemmin Eloisan ikäohjelmaan: </a:t>
            </a:r>
            <a:r>
              <a:rPr kumimoji="0" lang="fi-FI" sz="1200" i="1" u="none" strike="noStrike" kern="1200" cap="none" spc="0" normalizeH="0" baseline="0" noProof="0" dirty="0">
                <a:ln>
                  <a:noFill/>
                </a:ln>
                <a:solidFill>
                  <a:schemeClr val="accent5"/>
                </a:solidFill>
                <a:effectLst/>
                <a:uLnTx/>
                <a:uFillTx/>
                <a:latin typeface="Arial" panose="020B0604020202020204"/>
                <a:ea typeface="Inter" panose="02000503000000020004" pitchFamily="2" charset="0"/>
                <a:cs typeface="+mn-cs"/>
                <a:hlinkClick r:id="rId3">
                  <a:extLst>
                    <a:ext uri="{A12FA001-AC4F-418D-AE19-62706E023703}">
                      <ahyp:hlinkClr xmlns:ahyp="http://schemas.microsoft.com/office/drawing/2018/hyperlinkcolor" val="tx"/>
                    </a:ext>
                  </a:extLst>
                </a:hlinkClick>
              </a:rPr>
              <a:t>ikäohjelmassa 2030 </a:t>
            </a:r>
            <a:r>
              <a:rPr lang="fi-FI" b="1" i="1" dirty="0">
                <a:solidFill>
                  <a:schemeClr val="accent5"/>
                </a:solidFill>
              </a:rPr>
              <a:t>]</a:t>
            </a:r>
          </a:p>
          <a:p>
            <a:pPr marL="0" lvl="1">
              <a:spcAft>
                <a:spcPts val="600"/>
              </a:spcAft>
            </a:pPr>
            <a:endParaRPr lang="fi-FI" sz="1200" dirty="0">
              <a:highlight>
                <a:srgbClr val="FFFF00"/>
              </a:highlight>
              <a:ea typeface="Inter" panose="02000503000000020004" pitchFamily="2" charset="0"/>
            </a:endParaRPr>
          </a:p>
          <a:p>
            <a:pPr marL="0" lvl="1">
              <a:spcBef>
                <a:spcPts val="900"/>
              </a:spcBef>
              <a:spcAft>
                <a:spcPts val="200"/>
              </a:spcAft>
            </a:pPr>
            <a:endParaRPr lang="fi-FI" sz="2000" b="1" dirty="0">
              <a:ea typeface="Inter" panose="02000503000000020004" pitchFamily="2" charset="0"/>
              <a:cs typeface="Times New Roman" panose="02020603050405020304" pitchFamily="18" charset="0"/>
            </a:endParaRPr>
          </a:p>
          <a:p>
            <a:pPr marL="0" lvl="1">
              <a:spcBef>
                <a:spcPts val="900"/>
              </a:spcBef>
              <a:spcAft>
                <a:spcPts val="200"/>
              </a:spcAft>
            </a:pPr>
            <a:endParaRPr lang="fi-FI" sz="2000" b="1" dirty="0">
              <a:ea typeface="Inter" panose="02000503000000020004" pitchFamily="2" charset="0"/>
              <a:cs typeface="Times New Roman" panose="02020603050405020304" pitchFamily="18" charset="0"/>
            </a:endParaRPr>
          </a:p>
          <a:p>
            <a:pPr marL="0" lvl="1">
              <a:spcBef>
                <a:spcPts val="900"/>
              </a:spcBef>
              <a:spcAft>
                <a:spcPts val="200"/>
              </a:spcAft>
            </a:pPr>
            <a:endParaRPr lang="fi-FI" sz="2000" b="1" dirty="0">
              <a:ea typeface="Inter" panose="02000503000000020004" pitchFamily="2" charset="0"/>
              <a:cs typeface="Times New Roman" panose="02020603050405020304" pitchFamily="18" charset="0"/>
            </a:endParaRPr>
          </a:p>
          <a:p>
            <a:pPr marL="0" lvl="1">
              <a:spcBef>
                <a:spcPts val="900"/>
              </a:spcBef>
              <a:spcAft>
                <a:spcPts val="200"/>
              </a:spcAft>
            </a:pPr>
            <a:endParaRPr lang="fi-FI" sz="2000" b="1" dirty="0">
              <a:ea typeface="Inter" panose="02000503000000020004" pitchFamily="2" charset="0"/>
              <a:cs typeface="Times New Roman" panose="02020603050405020304" pitchFamily="18" charset="0"/>
            </a:endParaRPr>
          </a:p>
          <a:p>
            <a:pPr marL="0" lvl="1">
              <a:spcBef>
                <a:spcPts val="900"/>
              </a:spcBef>
              <a:spcAft>
                <a:spcPts val="200"/>
              </a:spcAft>
            </a:pPr>
            <a:endParaRPr lang="fi-FI" sz="2000" b="1" dirty="0">
              <a:ea typeface="Inter" panose="02000503000000020004" pitchFamily="2" charset="0"/>
              <a:cs typeface="Times New Roman" panose="02020603050405020304" pitchFamily="18" charset="0"/>
            </a:endParaRPr>
          </a:p>
          <a:p>
            <a:pPr marL="0" lvl="1">
              <a:spcBef>
                <a:spcPts val="900"/>
              </a:spcBef>
              <a:spcAft>
                <a:spcPts val="200"/>
              </a:spcAft>
            </a:pPr>
            <a:endParaRPr lang="fi-FI" sz="2000" b="1" dirty="0">
              <a:ea typeface="Inter" panose="02000503000000020004" pitchFamily="2" charset="0"/>
              <a:cs typeface="Times New Roman" panose="02020603050405020304" pitchFamily="18" charset="0"/>
            </a:endParaRPr>
          </a:p>
          <a:p>
            <a:pPr marL="0" lvl="1">
              <a:lnSpc>
                <a:spcPct val="100000"/>
              </a:lnSpc>
              <a:spcAft>
                <a:spcPts val="600"/>
              </a:spcAft>
              <a:defRPr/>
            </a:pPr>
            <a:endParaRPr lang="fi-FI" sz="1200" dirty="0">
              <a:latin typeface="+mn-lt"/>
            </a:endParaRPr>
          </a:p>
        </p:txBody>
      </p:sp>
      <p:sp>
        <p:nvSpPr>
          <p:cNvPr id="33" name="Content Placeholder 30">
            <a:extLst>
              <a:ext uri="{FF2B5EF4-FFF2-40B4-BE49-F238E27FC236}">
                <a16:creationId xmlns:a16="http://schemas.microsoft.com/office/drawing/2014/main" id="{AF05345F-4EFD-F972-1D17-A3DA0981C209}"/>
              </a:ext>
            </a:extLst>
          </p:cNvPr>
          <p:cNvSpPr txBox="1">
            <a:spLocks/>
          </p:cNvSpPr>
          <p:nvPr/>
        </p:nvSpPr>
        <p:spPr>
          <a:xfrm>
            <a:off x="6300470" y="1825625"/>
            <a:ext cx="5529132" cy="4514194"/>
          </a:xfrm>
          <a:prstGeom prst="rect">
            <a:avLst/>
          </a:prstGeom>
        </p:spPr>
        <p:txBody>
          <a:bodyPr vert="horz" lIns="91440" tIns="45720" rIns="91440" bIns="45720" numCol="1" spcCol="720000" rtlCol="0" anchor="t">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900"/>
              </a:spcBef>
              <a:spcAft>
                <a:spcPts val="200"/>
              </a:spcAft>
            </a:pPr>
            <a:r>
              <a:rPr lang="fi-FI" sz="2000" b="1" dirty="0">
                <a:latin typeface="Arial"/>
                <a:ea typeface="Inter" panose="02000503000000020004" pitchFamily="2" charset="0"/>
                <a:cs typeface="Times New Roman"/>
              </a:rPr>
              <a:t>Arvot ja toimintaperiaatteet</a:t>
            </a:r>
            <a:endParaRPr lang="fi-FI" sz="2000" b="1" dirty="0">
              <a:highlight>
                <a:srgbClr val="FFFF00"/>
              </a:highlight>
              <a:ea typeface="Inter" panose="02000503000000020004" pitchFamily="2" charset="0"/>
              <a:cs typeface="Times New Roman" panose="02020603050405020304" pitchFamily="18" charset="0"/>
            </a:endParaRPr>
          </a:p>
          <a:p>
            <a:pPr marL="0" lvl="1">
              <a:spcAft>
                <a:spcPts val="600"/>
              </a:spcAft>
              <a:defRPr/>
            </a:pPr>
            <a:r>
              <a:rPr lang="fi-FI" dirty="0">
                <a:latin typeface="Arial"/>
                <a:ea typeface="Inter" panose="02000503000000020004" pitchFamily="2" charset="0"/>
                <a:cs typeface="Arial"/>
              </a:rPr>
              <a:t>Eloisan yhteiset arvo (</a:t>
            </a:r>
            <a:r>
              <a:rPr lang="fi-FI" i="1" dirty="0">
                <a:latin typeface="Arial"/>
                <a:ea typeface="Inter" panose="02000503000000020004" pitchFamily="2" charset="0"/>
                <a:cs typeface="Arial"/>
              </a:rPr>
              <a:t>yhdenvertaisuus, vaikuttavuus, asiakaslähtöisyys, turvallisuus, rohkeus</a:t>
            </a:r>
            <a:r>
              <a:rPr lang="fi-FI" dirty="0">
                <a:latin typeface="Arial"/>
                <a:ea typeface="Inter" panose="02000503000000020004" pitchFamily="2" charset="0"/>
                <a:cs typeface="Arial"/>
              </a:rPr>
              <a:t>) ohjaavat yksikön toimintaa.</a:t>
            </a:r>
            <a:endParaRPr lang="fi-FI" dirty="0">
              <a:highlight>
                <a:srgbClr val="FFFF00"/>
              </a:highlight>
              <a:latin typeface="Arial"/>
              <a:ea typeface="Inter" panose="02000503000000020004" pitchFamily="2" charset="0"/>
            </a:endParaRPr>
          </a:p>
          <a:p>
            <a:pPr>
              <a:defRPr/>
            </a:pPr>
            <a:r>
              <a:rPr lang="fi-FI" b="1" i="1" dirty="0">
                <a:solidFill>
                  <a:schemeClr val="accent5"/>
                </a:solidFill>
                <a:latin typeface="+mn-lt"/>
                <a:cs typeface="Arial"/>
              </a:rPr>
              <a:t>[Korvaa tämä tekstikappale kuvauksella, ja täydennä lisäksi seuraavan sivun kalvo. Kuvaus arvojen näkymisestä toiminnasta ja toimintaa ohjaavista periaatteista. </a:t>
            </a:r>
            <a:r>
              <a:rPr lang="fi-FI" i="1" dirty="0">
                <a:solidFill>
                  <a:schemeClr val="accent5"/>
                </a:solidFill>
                <a:latin typeface="+mn-lt"/>
                <a:cs typeface="Arial"/>
              </a:rPr>
              <a:t>Miten Eloisan arvojen merkitystä ja näkymistä on käsitelty toimintayksikössä? Mitkä ovat toimintaa ohjaavat toimintaperiaatteet palvelussa? </a:t>
            </a:r>
            <a:r>
              <a:rPr lang="fi-FI" i="1" dirty="0">
                <a:solidFill>
                  <a:schemeClr val="accent5"/>
                </a:solidFill>
                <a:highlight>
                  <a:srgbClr val="FFFF00"/>
                </a:highlight>
                <a:latin typeface="+mn-lt"/>
                <a:cs typeface="Arial"/>
              </a:rPr>
              <a:t>M</a:t>
            </a:r>
            <a:r>
              <a:rPr lang="en-US" i="1" dirty="0" err="1">
                <a:solidFill>
                  <a:schemeClr val="accent5"/>
                </a:solidFill>
                <a:highlight>
                  <a:srgbClr val="FFFF00"/>
                </a:highlight>
                <a:latin typeface="+mn-lt"/>
                <a:cs typeface="Arial"/>
              </a:rPr>
              <a:t>itkä</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ovat</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palveluille</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asetetut</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laatuvaatimukset</a:t>
            </a:r>
            <a:r>
              <a:rPr lang="en-US" i="1" dirty="0">
                <a:solidFill>
                  <a:schemeClr val="accent5"/>
                </a:solidFill>
                <a:highlight>
                  <a:srgbClr val="FFFF00"/>
                </a:highlight>
                <a:latin typeface="+mn-lt"/>
                <a:cs typeface="Arial"/>
              </a:rPr>
              <a:t> ja </a:t>
            </a:r>
            <a:r>
              <a:rPr lang="en-US" i="1" dirty="0" err="1">
                <a:solidFill>
                  <a:schemeClr val="accent5"/>
                </a:solidFill>
                <a:highlight>
                  <a:srgbClr val="FFFF00"/>
                </a:highlight>
                <a:latin typeface="+mn-lt"/>
                <a:cs typeface="Arial"/>
              </a:rPr>
              <a:t>laadunhallinnan</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toteuttamistavat</a:t>
            </a:r>
            <a:r>
              <a:rPr lang="en-US" i="1" dirty="0">
                <a:solidFill>
                  <a:schemeClr val="accent5"/>
                </a:solidFill>
                <a:highlight>
                  <a:srgbClr val="FFFF00"/>
                </a:highlight>
                <a:latin typeface="+mn-lt"/>
                <a:cs typeface="Arial"/>
              </a:rPr>
              <a:t> ja </a:t>
            </a:r>
            <a:r>
              <a:rPr lang="en-US" i="1" dirty="0" err="1">
                <a:solidFill>
                  <a:schemeClr val="accent5"/>
                </a:solidFill>
                <a:highlight>
                  <a:srgbClr val="FFFF00"/>
                </a:highlight>
                <a:latin typeface="+mn-lt"/>
                <a:cs typeface="Arial"/>
              </a:rPr>
              <a:t>miten</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palveluiden</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laatu</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varmistetaan</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Mitä</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mittareita</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käytetään</a:t>
            </a:r>
            <a:r>
              <a:rPr lang="en-US" i="1" dirty="0">
                <a:solidFill>
                  <a:schemeClr val="accent5"/>
                </a:solidFill>
                <a:highlight>
                  <a:srgbClr val="FFFF00"/>
                </a:highlight>
                <a:latin typeface="+mn-lt"/>
                <a:cs typeface="Arial"/>
              </a:rPr>
              <a:t>? Kuvauksessa on </a:t>
            </a:r>
            <a:r>
              <a:rPr lang="en-US" i="1" dirty="0" err="1">
                <a:solidFill>
                  <a:schemeClr val="accent5"/>
                </a:solidFill>
                <a:highlight>
                  <a:srgbClr val="FFFF00"/>
                </a:highlight>
                <a:latin typeface="+mn-lt"/>
                <a:cs typeface="Arial"/>
              </a:rPr>
              <a:t>otettava</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huomioon</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mahdolliset</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erityislainsäädännössä</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palveluille</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asetetut</a:t>
            </a:r>
            <a:r>
              <a:rPr lang="en-US" i="1" dirty="0">
                <a:solidFill>
                  <a:schemeClr val="accent5"/>
                </a:solidFill>
                <a:highlight>
                  <a:srgbClr val="FFFF00"/>
                </a:highlight>
                <a:latin typeface="+mn-lt"/>
                <a:cs typeface="Arial"/>
              </a:rPr>
              <a:t> </a:t>
            </a:r>
            <a:r>
              <a:rPr lang="en-US" i="1" dirty="0" err="1">
                <a:solidFill>
                  <a:schemeClr val="accent5"/>
                </a:solidFill>
                <a:highlight>
                  <a:srgbClr val="FFFF00"/>
                </a:highlight>
                <a:latin typeface="+mn-lt"/>
                <a:cs typeface="Arial"/>
              </a:rPr>
              <a:t>laatuvaatimukset</a:t>
            </a:r>
            <a:r>
              <a:rPr lang="en-US" i="1" dirty="0">
                <a:solidFill>
                  <a:schemeClr val="accent5"/>
                </a:solidFill>
                <a:highlight>
                  <a:srgbClr val="FFFF00"/>
                </a:highlight>
                <a:latin typeface="+mn-lt"/>
                <a:cs typeface="Arial"/>
              </a:rPr>
              <a:t>.</a:t>
            </a:r>
            <a:r>
              <a:rPr lang="fi-FI" i="1" dirty="0">
                <a:solidFill>
                  <a:schemeClr val="accent5"/>
                </a:solidFill>
                <a:highlight>
                  <a:srgbClr val="FFFF00"/>
                </a:highlight>
                <a:latin typeface="+mn-lt"/>
                <a:cs typeface="Arial"/>
              </a:rPr>
              <a:t>]</a:t>
            </a:r>
          </a:p>
          <a:p>
            <a:pPr marL="0" lvl="1">
              <a:lnSpc>
                <a:spcPct val="100000"/>
              </a:lnSpc>
              <a:spcAft>
                <a:spcPts val="600"/>
              </a:spcAft>
              <a:defRPr/>
            </a:pPr>
            <a:endParaRPr lang="fi-FI" dirty="0">
              <a:latin typeface="+mn-lt"/>
            </a:endParaRPr>
          </a:p>
        </p:txBody>
      </p:sp>
      <p:grpSp>
        <p:nvGrpSpPr>
          <p:cNvPr id="4" name="Ryhmä 3">
            <a:extLst>
              <a:ext uri="{FF2B5EF4-FFF2-40B4-BE49-F238E27FC236}">
                <a16:creationId xmlns:a16="http://schemas.microsoft.com/office/drawing/2014/main" id="{12192642-DF26-9378-7917-2BA47DA73E18}"/>
              </a:ext>
            </a:extLst>
          </p:cNvPr>
          <p:cNvGrpSpPr/>
          <p:nvPr/>
        </p:nvGrpSpPr>
        <p:grpSpPr>
          <a:xfrm>
            <a:off x="4928896" y="468949"/>
            <a:ext cx="2338976" cy="45719"/>
            <a:chOff x="4928896" y="468949"/>
            <a:chExt cx="2338976" cy="45719"/>
          </a:xfrm>
        </p:grpSpPr>
        <p:sp>
          <p:nvSpPr>
            <p:cNvPr id="5" name="Rectangle 42">
              <a:extLst>
                <a:ext uri="{FF2B5EF4-FFF2-40B4-BE49-F238E27FC236}">
                  <a16:creationId xmlns:a16="http://schemas.microsoft.com/office/drawing/2014/main" id="{9408E5DE-40DD-EB00-4BC8-EEA4884AB2B5}"/>
                </a:ext>
              </a:extLst>
            </p:cNvPr>
            <p:cNvSpPr/>
            <p:nvPr/>
          </p:nvSpPr>
          <p:spPr>
            <a:xfrm>
              <a:off x="4928896" y="468949"/>
              <a:ext cx="318110" cy="45719"/>
            </a:xfrm>
            <a:prstGeom prst="rect">
              <a:avLst/>
            </a:prstGeom>
            <a:solidFill>
              <a:srgbClr val="000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Rectangle 43">
              <a:extLst>
                <a:ext uri="{FF2B5EF4-FFF2-40B4-BE49-F238E27FC236}">
                  <a16:creationId xmlns:a16="http://schemas.microsoft.com/office/drawing/2014/main" id="{A6590940-CBF3-8A42-3918-5E5D9A54E652}"/>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Rectangle 44">
              <a:extLst>
                <a:ext uri="{FF2B5EF4-FFF2-40B4-BE49-F238E27FC236}">
                  <a16:creationId xmlns:a16="http://schemas.microsoft.com/office/drawing/2014/main" id="{FB2AABBF-663D-C427-862B-D1481FD651E8}"/>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Rectangle 45">
              <a:extLst>
                <a:ext uri="{FF2B5EF4-FFF2-40B4-BE49-F238E27FC236}">
                  <a16:creationId xmlns:a16="http://schemas.microsoft.com/office/drawing/2014/main" id="{D8FD0C10-5FA8-C50B-09A6-698619EBDD22}"/>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6">
              <a:extLst>
                <a:ext uri="{FF2B5EF4-FFF2-40B4-BE49-F238E27FC236}">
                  <a16:creationId xmlns:a16="http://schemas.microsoft.com/office/drawing/2014/main" id="{F864AE21-7B09-D5A0-EC86-5EEAE702A410}"/>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7">
              <a:extLst>
                <a:ext uri="{FF2B5EF4-FFF2-40B4-BE49-F238E27FC236}">
                  <a16:creationId xmlns:a16="http://schemas.microsoft.com/office/drawing/2014/main" id="{829EBEA0-67D8-4365-2535-CC51A16B95AD}"/>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109792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38FA98-EFBB-64D4-E465-4BD08ED9F504}"/>
              </a:ext>
            </a:extLst>
          </p:cNvPr>
          <p:cNvSpPr>
            <a:spLocks noGrp="1"/>
          </p:cNvSpPr>
          <p:nvPr>
            <p:ph type="title"/>
          </p:nvPr>
        </p:nvSpPr>
        <p:spPr>
          <a:xfrm>
            <a:off x="451413" y="822684"/>
            <a:ext cx="11289174" cy="641464"/>
          </a:xfrm>
        </p:spPr>
        <p:txBody>
          <a:bodyPr/>
          <a:lstStyle/>
          <a:p>
            <a:r>
              <a:rPr lang="fi-FI" dirty="0">
                <a:highlight>
                  <a:srgbClr val="FFFF00"/>
                </a:highlight>
                <a:latin typeface="Arial Black"/>
              </a:rPr>
              <a:t>Omavalvonnan johtaminen ja valvonta</a:t>
            </a:r>
            <a:endParaRPr lang="fi-FI" b="0" dirty="0">
              <a:highlight>
                <a:srgbClr val="FFFF00"/>
              </a:highlight>
              <a:latin typeface="Arial Black"/>
            </a:endParaRPr>
          </a:p>
          <a:p>
            <a:endParaRPr lang="fi-FI" dirty="0">
              <a:highlight>
                <a:srgbClr val="FFFF00"/>
              </a:highlight>
            </a:endParaRPr>
          </a:p>
        </p:txBody>
      </p:sp>
      <p:sp>
        <p:nvSpPr>
          <p:cNvPr id="5" name="Content Placeholder 30">
            <a:extLst>
              <a:ext uri="{FF2B5EF4-FFF2-40B4-BE49-F238E27FC236}">
                <a16:creationId xmlns:a16="http://schemas.microsoft.com/office/drawing/2014/main" id="{97E32E48-02A4-74BB-5EE6-1F0C161F7935}"/>
              </a:ext>
            </a:extLst>
          </p:cNvPr>
          <p:cNvSpPr txBox="1">
            <a:spLocks/>
          </p:cNvSpPr>
          <p:nvPr/>
        </p:nvSpPr>
        <p:spPr>
          <a:xfrm>
            <a:off x="371667" y="1464148"/>
            <a:ext cx="11061054" cy="4553778"/>
          </a:xfrm>
          <a:prstGeom prst="rect">
            <a:avLst/>
          </a:prstGeom>
        </p:spPr>
        <p:txBody>
          <a:bodyPr vert="horz" lIns="91440" tIns="45720" rIns="91440" bIns="45720" numCol="1" spcCol="720000" rtlCol="0" anchor="t">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900"/>
              </a:spcBef>
              <a:spcAft>
                <a:spcPts val="200"/>
              </a:spcAft>
              <a:defRPr/>
            </a:pPr>
            <a:r>
              <a:rPr lang="fi-FI" sz="1050" b="1" dirty="0">
                <a:highlight>
                  <a:srgbClr val="FFFF00"/>
                </a:highlight>
                <a:latin typeface="Arial"/>
                <a:ea typeface="Inter" panose="02000503000000020004" pitchFamily="2" charset="0"/>
                <a:cs typeface="Arial"/>
              </a:rPr>
              <a:t>Palveluesihenkilö </a:t>
            </a:r>
            <a:r>
              <a:rPr lang="fi-FI" sz="1050" dirty="0">
                <a:highlight>
                  <a:srgbClr val="FFFF00"/>
                </a:highlight>
                <a:latin typeface="Arial"/>
                <a:ea typeface="Inter" panose="02000503000000020004" pitchFamily="2" charset="0"/>
                <a:cs typeface="Arial"/>
              </a:rPr>
              <a:t>vastaa palvelupisteen omavalvonnan toteutumisesta. Laatii omavalvontasuunnitelman palvelupisteeseen yhteistyössä henkilöstön kanssa. Käsittelee epäkohdat, korjaa ne ja raportoi palvelualuepäällikölle ja valvontatiimille. Ohjaa henkilöstöä ilmoitusvelvollisuudesta ja omavalvonnan toteuttamisesta palvelupisteessä. Raportoi omavalvontasuunnitelman seurannasta ja kehittämistoimenpiteistä. </a:t>
            </a:r>
            <a:endParaRPr lang="fi-FI" sz="1050" dirty="0"/>
          </a:p>
          <a:p>
            <a:pPr marL="0" lvl="1">
              <a:spcAft>
                <a:spcPts val="600"/>
              </a:spcAft>
              <a:defRPr/>
            </a:pPr>
            <a:r>
              <a:rPr lang="fi-FI" sz="1050" b="1" dirty="0">
                <a:highlight>
                  <a:srgbClr val="FFFF00"/>
                </a:highlight>
                <a:latin typeface="Arial"/>
                <a:ea typeface="Inter" panose="02000503000000020004" pitchFamily="2" charset="0"/>
                <a:cs typeface="Arial"/>
              </a:rPr>
              <a:t>Palvelualuepäällikkö  </a:t>
            </a:r>
            <a:r>
              <a:rPr lang="fi-FI" sz="1050" dirty="0">
                <a:highlight>
                  <a:srgbClr val="FFFF00"/>
                </a:highlight>
                <a:latin typeface="Arial"/>
                <a:ea typeface="Inter" panose="02000503000000020004" pitchFamily="2" charset="0"/>
                <a:cs typeface="Arial"/>
              </a:rPr>
              <a:t>johtaa palvelualueen toimintaa ja vastaa sen toiminnasta ja taloudesta. Vastaa palveluntuottajan, oman toiminnan ja alihankkijan omavalvonnasta, toiminnan laadusta ja asianmukaisuudesta. Tekee yhteistyötä valvontatiimin kanssa valvonnan yhteydessä (välittää sopimustietoa valvontatiimille valvonnan yhteydessä). Vastaa palvelualueensa yksityisten palveluntuottajien kanssa tehtyjen sopimusten noudattamisesta. Vastaa omavalvonnan toteutumisesta omalla palvelualueellaan yhteistyössä toimintayksikön palveluesihenkilön kanssa. On palveluyksikön vastuuhenkilö. Vastaa hoitoon pääsyn, määräaikojen ja mitoitusten omavalvonnasta ja raportoinnista. Huolehtii palvelualueensa omavalvontasuunnitelmien laadinnan toimeenpanosta. Toimii valvontatiimin yhteyshenkilönä ja osallistuu valvontakäynneille sovitusti. Ohjaa yksityistä palvelutuotantoa tuottamiseen liittyvistä asioista. Osallistuu vuosittaisen valvontasuunnitelman laadintaan yhteistyössä valvontatiimin kanssa.</a:t>
            </a:r>
            <a:endParaRPr lang="fi-FI" sz="1050" dirty="0">
              <a:highlight>
                <a:srgbClr val="FFFF00"/>
              </a:highlight>
              <a:latin typeface="+mn-lt"/>
            </a:endParaRPr>
          </a:p>
          <a:p>
            <a:pPr marL="0" lvl="1">
              <a:spcAft>
                <a:spcPts val="600"/>
              </a:spcAft>
              <a:defRPr/>
            </a:pPr>
            <a:r>
              <a:rPr lang="fi-FI" sz="1050" dirty="0">
                <a:solidFill>
                  <a:srgbClr val="000000"/>
                </a:solidFill>
                <a:highlight>
                  <a:srgbClr val="FFFF00"/>
                </a:highlight>
                <a:latin typeface="+mn-lt"/>
                <a:cs typeface="Arial"/>
              </a:rPr>
              <a:t>Palvelualuepäälliköt vastaavat osaltaan myös riskien arvioinnista, tunnistamisesta ja toimenpiteiden toteutuksesta mukaan lukien varautuminen. </a:t>
            </a:r>
            <a:endParaRPr lang="fi-FI" sz="1050" dirty="0">
              <a:solidFill>
                <a:srgbClr val="000000"/>
              </a:solidFill>
            </a:endParaRPr>
          </a:p>
          <a:p>
            <a:pPr marL="0" lvl="1">
              <a:spcAft>
                <a:spcPts val="600"/>
              </a:spcAft>
              <a:defRPr/>
            </a:pPr>
            <a:r>
              <a:rPr lang="fi-FI" sz="1050" b="1" dirty="0">
                <a:solidFill>
                  <a:srgbClr val="000000"/>
                </a:solidFill>
                <a:highlight>
                  <a:srgbClr val="FFFF00"/>
                </a:highlight>
                <a:latin typeface="+mn-lt"/>
                <a:cs typeface="Arial"/>
              </a:rPr>
              <a:t>Toimialajohtajalla </a:t>
            </a:r>
            <a:r>
              <a:rPr lang="fi-FI" sz="1050" dirty="0">
                <a:solidFill>
                  <a:srgbClr val="000000"/>
                </a:solidFill>
                <a:highlight>
                  <a:srgbClr val="FFFF00"/>
                </a:highlight>
                <a:latin typeface="+mn-lt"/>
                <a:cs typeface="Arial"/>
              </a:rPr>
              <a:t>ja muilla esihenkilöillä on taloudellinen ja tuotannollinen kokonaisvastuu. Toimialajohtaja vastaa palveluntuottajan, oman toiminnan ja alihankkijan omavalvonnasta, toiminnan laadusta, asianmukaisuudesta yhdessä palvelualuepäällikön kanssa. Vastaa omavalvonnan toimeenpanosta omalla toimialallaan omavalvontaohjelman mukaisesti.</a:t>
            </a:r>
            <a:endParaRPr lang="fi-FI" sz="1050" dirty="0"/>
          </a:p>
          <a:p>
            <a:pPr>
              <a:defRPr/>
            </a:pPr>
            <a:r>
              <a:rPr lang="fi-FI" sz="1050" b="1" dirty="0">
                <a:highlight>
                  <a:srgbClr val="FFFF00"/>
                </a:highlight>
                <a:latin typeface="+mn-lt"/>
                <a:cs typeface="Arial"/>
              </a:rPr>
              <a:t>Sosiaali- ja integraatiojohtaja </a:t>
            </a:r>
            <a:r>
              <a:rPr lang="fi-FI" sz="1050" dirty="0">
                <a:highlight>
                  <a:srgbClr val="FFFF00"/>
                </a:highlight>
                <a:latin typeface="+mn-lt"/>
                <a:cs typeface="Arial"/>
              </a:rPr>
              <a:t>on sosiaalihuollon johtava viranhaltija. Varmistaa osaltaan sosiaalihuollon järjestämisen asianmukaisuutta, laatua ja yhdenvertaisuutta yhteistyössä järjestämistoiminnon ja toimialajohdon kanssa. Ohjaa viranomaisten omavalvonnallisesti käsiteltäväksi siirretyt asiat valvontatiimin käsittelyyn.</a:t>
            </a:r>
          </a:p>
          <a:p>
            <a:pPr>
              <a:defRPr/>
            </a:pPr>
            <a:r>
              <a:rPr lang="fi-FI" sz="1050" b="1" dirty="0">
                <a:highlight>
                  <a:srgbClr val="FFFF00"/>
                </a:highlight>
              </a:rPr>
              <a:t>Johtajaylilääkäri </a:t>
            </a:r>
            <a:r>
              <a:rPr lang="fi-FI" sz="1050" dirty="0">
                <a:highlight>
                  <a:srgbClr val="FFFF00"/>
                </a:highlight>
              </a:rPr>
              <a:t>toimii terveydenhuollon toimintayksikön vastaavana lääkärinä ja johtaa ja valvoo hyvinvointialueen terveyden- ja sairaanhoitoa. Valvoo toiminnan laatua ja potilasturvallisuutta. Voi antaa laissa määriteltyjä tehtäviä ja muuta johto- ja valvontavastuuta organisaatiossa alemmalle viranhaltijalle. Vastaa hyvinvointialueen terveydenhuollon yleisestä ohjauksesta, suunnittelusta, kehittämisestä ja omavalvonnan valvonnasta. Toimii valvontatiimin työtä ohjaavana esihenkilönä. Käsittelee terveydenhuollon kantelut ja muistutukset. Ohjaa viranomaisten omavalvonnallisesti käsiteltäväksi siirretyt asiat </a:t>
            </a:r>
            <a:r>
              <a:rPr lang="fi-FI" sz="1050" dirty="0" err="1">
                <a:highlight>
                  <a:srgbClr val="FFFF00"/>
                </a:highlight>
              </a:rPr>
              <a:t>valvontatiimi</a:t>
            </a:r>
            <a:r>
              <a:rPr lang="fi-FI" sz="1050" dirty="0">
                <a:highlight>
                  <a:srgbClr val="FFFF00"/>
                </a:highlight>
              </a:rPr>
              <a:t> käsittelyyn. Laatii vuosittaisen valvontasuunnitelman yhteistyössä valvontatiimin kanssa. Vastaa terveydenhuollon osalta (esim. hoitoon pääsy) raportoinnista. </a:t>
            </a:r>
          </a:p>
          <a:p>
            <a:pPr>
              <a:defRPr/>
            </a:pPr>
            <a:r>
              <a:rPr lang="fi-FI" sz="1050" b="1" dirty="0">
                <a:highlight>
                  <a:srgbClr val="FFFF00"/>
                </a:highlight>
                <a:latin typeface="Arial"/>
                <a:cs typeface="Arial"/>
              </a:rPr>
              <a:t>Valvontatiimi </a:t>
            </a:r>
            <a:r>
              <a:rPr lang="fi-FI" sz="1050" dirty="0">
                <a:highlight>
                  <a:srgbClr val="FFFF00"/>
                </a:highlight>
                <a:latin typeface="Arial"/>
                <a:cs typeface="Arial"/>
              </a:rPr>
              <a:t>valvoo hyvinvointialueen järjestämisvastuulla olevan oman palvelutuotannon ja yksityisten palvelutuottajien omavalvonnan toteutumista. Valvoo sopimusten noudattamista valvonnan yhteydessä. Vastaa palvelunjärjestäjän toteuttamasta ohjaus- ja valvontavelvoitteesta. Vastaa osaltaan viranomaisyhteistyöstä. Vastaa omavalvontaohjelman päivittämisestä. Käsittelee ne epäkohdat, jotka tulevat valvontatiimin. Vastaa lakisääteisten mitoitusten määräaikojen omavalvonnan valvonnasta. Ilmoittaa viranomaiselle ne poikkeamat, joita ei saada omavalvonnallisesti korjattua. Toteuttaa valvontakäyntejä (ennakollinen, suunnitelmallinen ja reaktiivinen). Kirjaa valvonnan toimenpiteet asianmukaisesti asianhallintajärjestelmään ja/tai valvontatyökaluun. Tekee vuosittaisen valvontasuunnitelman. Seuraa ja raportoi omavalvontaohjelman mukaisesti 4 kk:n välein. Tuottaa valvonnan toimenpiteiden vuosiraportin aluehallitukselle.</a:t>
            </a:r>
            <a:endParaRPr lang="fi-FI" sz="1050" dirty="0">
              <a:latin typeface="Arial"/>
              <a:cs typeface="Arial"/>
            </a:endParaRPr>
          </a:p>
          <a:p>
            <a:pPr>
              <a:defRPr/>
            </a:pPr>
            <a:endParaRPr lang="fi-FI" dirty="0">
              <a:solidFill>
                <a:schemeClr val="accent5"/>
              </a:solidFill>
              <a:highlight>
                <a:srgbClr val="FFFF00"/>
              </a:highlight>
            </a:endParaRPr>
          </a:p>
          <a:p>
            <a:pPr>
              <a:defRPr/>
            </a:pPr>
            <a:endParaRPr lang="fi-FI" dirty="0">
              <a:solidFill>
                <a:schemeClr val="accent5"/>
              </a:solidFill>
              <a:highlight>
                <a:srgbClr val="FFFF00"/>
              </a:highlight>
            </a:endParaRPr>
          </a:p>
          <a:p>
            <a:pPr>
              <a:defRPr/>
            </a:pPr>
            <a:endParaRPr lang="fi-FI" dirty="0">
              <a:solidFill>
                <a:schemeClr val="accent5"/>
              </a:solidFill>
              <a:highlight>
                <a:srgbClr val="FFFF00"/>
              </a:highlight>
              <a:latin typeface="+mn-lt"/>
            </a:endParaRPr>
          </a:p>
          <a:p>
            <a:pPr marL="456565" lvl="1">
              <a:lnSpc>
                <a:spcPct val="100000"/>
              </a:lnSpc>
              <a:spcAft>
                <a:spcPts val="600"/>
              </a:spcAft>
              <a:defRPr/>
            </a:pPr>
            <a:endParaRPr lang="fi-FI" dirty="0">
              <a:solidFill>
                <a:srgbClr val="000000"/>
              </a:solidFill>
              <a:latin typeface="+mn-lt"/>
            </a:endParaRPr>
          </a:p>
        </p:txBody>
      </p:sp>
    </p:spTree>
    <p:extLst>
      <p:ext uri="{BB962C8B-B14F-4D97-AF65-F5344CB8AC3E}">
        <p14:creationId xmlns:p14="http://schemas.microsoft.com/office/powerpoint/2010/main" val="320669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4D9D95-C582-9A15-6F37-2B65900BE4DB}"/>
              </a:ext>
            </a:extLst>
          </p:cNvPr>
          <p:cNvGrpSpPr/>
          <p:nvPr/>
        </p:nvGrpSpPr>
        <p:grpSpPr>
          <a:xfrm>
            <a:off x="3104089" y="719624"/>
            <a:ext cx="6180317" cy="5196842"/>
            <a:chOff x="3104089" y="719624"/>
            <a:chExt cx="6180317" cy="5196842"/>
          </a:xfrm>
        </p:grpSpPr>
        <p:grpSp>
          <p:nvGrpSpPr>
            <p:cNvPr id="60" name="Group 59">
              <a:extLst>
                <a:ext uri="{FF2B5EF4-FFF2-40B4-BE49-F238E27FC236}">
                  <a16:creationId xmlns:a16="http://schemas.microsoft.com/office/drawing/2014/main" id="{41978C7B-5C61-CBD4-127D-7996321B645A}"/>
                </a:ext>
              </a:extLst>
            </p:cNvPr>
            <p:cNvGrpSpPr/>
            <p:nvPr/>
          </p:nvGrpSpPr>
          <p:grpSpPr>
            <a:xfrm>
              <a:off x="3104089" y="719624"/>
              <a:ext cx="5555406" cy="5196842"/>
              <a:chOff x="2740240" y="706000"/>
              <a:chExt cx="5555406" cy="5196842"/>
            </a:xfrm>
          </p:grpSpPr>
          <p:grpSp>
            <p:nvGrpSpPr>
              <p:cNvPr id="53" name="Group 52">
                <a:extLst>
                  <a:ext uri="{FF2B5EF4-FFF2-40B4-BE49-F238E27FC236}">
                    <a16:creationId xmlns:a16="http://schemas.microsoft.com/office/drawing/2014/main" id="{44EE7630-1EBE-C3B5-4F52-AEC640D9DF9B}"/>
                  </a:ext>
                </a:extLst>
              </p:cNvPr>
              <p:cNvGrpSpPr/>
              <p:nvPr/>
            </p:nvGrpSpPr>
            <p:grpSpPr>
              <a:xfrm>
                <a:off x="2809795" y="1158110"/>
                <a:ext cx="5468640" cy="4663441"/>
                <a:chOff x="2396968" y="3241023"/>
                <a:chExt cx="5468640" cy="5123999"/>
              </a:xfrm>
              <a:solidFill>
                <a:srgbClr val="EDEDFC"/>
              </a:solidFill>
            </p:grpSpPr>
            <p:pic>
              <p:nvPicPr>
                <p:cNvPr id="58" name="Picture 57">
                  <a:extLst>
                    <a:ext uri="{FF2B5EF4-FFF2-40B4-BE49-F238E27FC236}">
                      <a16:creationId xmlns:a16="http://schemas.microsoft.com/office/drawing/2014/main" id="{56E70A4A-201B-A251-9F6F-A89C9887D6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574869" y="3863816"/>
                  <a:ext cx="4780569" cy="3809725"/>
                </a:xfrm>
                <a:prstGeom prst="rect">
                  <a:avLst/>
                </a:prstGeom>
                <a:grpFill/>
              </p:spPr>
            </p:pic>
            <p:pic>
              <p:nvPicPr>
                <p:cNvPr id="59" name="Graphic 58">
                  <a:extLst>
                    <a:ext uri="{FF2B5EF4-FFF2-40B4-BE49-F238E27FC236}">
                      <a16:creationId xmlns:a16="http://schemas.microsoft.com/office/drawing/2014/main" id="{C688E09C-D413-3146-C285-D07407B1DD5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507" r="16114"/>
                <a:stretch/>
              </p:blipFill>
              <p:spPr>
                <a:xfrm>
                  <a:off x="2396968" y="3241023"/>
                  <a:ext cx="5468640" cy="5123999"/>
                </a:xfrm>
                <a:prstGeom prst="rect">
                  <a:avLst/>
                </a:prstGeom>
              </p:spPr>
            </p:pic>
          </p:grpSp>
          <p:sp>
            <p:nvSpPr>
              <p:cNvPr id="54" name="Rectangle 53">
                <a:extLst>
                  <a:ext uri="{FF2B5EF4-FFF2-40B4-BE49-F238E27FC236}">
                    <a16:creationId xmlns:a16="http://schemas.microsoft.com/office/drawing/2014/main" id="{DEF162A7-953E-8132-840A-03EAACC428DD}"/>
                  </a:ext>
                </a:extLst>
              </p:cNvPr>
              <p:cNvSpPr/>
              <p:nvPr/>
            </p:nvSpPr>
            <p:spPr>
              <a:xfrm>
                <a:off x="2740240" y="706000"/>
                <a:ext cx="5538894" cy="521664"/>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5" name="Rectangle 54">
                <a:extLst>
                  <a:ext uri="{FF2B5EF4-FFF2-40B4-BE49-F238E27FC236}">
                    <a16:creationId xmlns:a16="http://schemas.microsoft.com/office/drawing/2014/main" id="{31FEFB84-FD1E-1CFD-3EB3-DE66C962012C}"/>
                  </a:ext>
                </a:extLst>
              </p:cNvPr>
              <p:cNvSpPr/>
              <p:nvPr/>
            </p:nvSpPr>
            <p:spPr>
              <a:xfrm>
                <a:off x="2740240" y="5575130"/>
                <a:ext cx="5555406" cy="327712"/>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4" name="Rectangle 3">
              <a:extLst>
                <a:ext uri="{FF2B5EF4-FFF2-40B4-BE49-F238E27FC236}">
                  <a16:creationId xmlns:a16="http://schemas.microsoft.com/office/drawing/2014/main" id="{ECE61FE3-E9C5-74BA-2DF7-A0D53221DC98}"/>
                </a:ext>
              </a:extLst>
            </p:cNvPr>
            <p:cNvSpPr/>
            <p:nvPr/>
          </p:nvSpPr>
          <p:spPr>
            <a:xfrm>
              <a:off x="8503770" y="1156381"/>
              <a:ext cx="780636" cy="4694546"/>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cxnSp>
        <p:nvCxnSpPr>
          <p:cNvPr id="23" name="Straight Connector 22">
            <a:extLst>
              <a:ext uri="{FF2B5EF4-FFF2-40B4-BE49-F238E27FC236}">
                <a16:creationId xmlns:a16="http://schemas.microsoft.com/office/drawing/2014/main" id="{7E82048B-FFAF-AC31-2A7C-5CB18838F9E1}"/>
              </a:ext>
            </a:extLst>
          </p:cNvPr>
          <p:cNvCxnSpPr>
            <a:cxnSpLocks/>
            <a:stCxn id="49" idx="1"/>
            <a:endCxn id="24" idx="5"/>
          </p:cNvCxnSpPr>
          <p:nvPr/>
        </p:nvCxnSpPr>
        <p:spPr>
          <a:xfrm flipH="1" flipV="1">
            <a:off x="8019668" y="4140197"/>
            <a:ext cx="1007727" cy="549884"/>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617F44A-17E9-E027-717D-4A2B465EB6F4}"/>
              </a:ext>
            </a:extLst>
          </p:cNvPr>
          <p:cNvSpPr/>
          <p:nvPr/>
        </p:nvSpPr>
        <p:spPr>
          <a:xfrm>
            <a:off x="7841029" y="3961558"/>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27" name="Straight Connector 26">
            <a:extLst>
              <a:ext uri="{FF2B5EF4-FFF2-40B4-BE49-F238E27FC236}">
                <a16:creationId xmlns:a16="http://schemas.microsoft.com/office/drawing/2014/main" id="{5D130E20-71F3-2A85-D640-4A9803D27C00}"/>
              </a:ext>
            </a:extLst>
          </p:cNvPr>
          <p:cNvCxnSpPr>
            <a:cxnSpLocks/>
            <a:stCxn id="42" idx="3"/>
            <a:endCxn id="28" idx="3"/>
          </p:cNvCxnSpPr>
          <p:nvPr/>
        </p:nvCxnSpPr>
        <p:spPr>
          <a:xfrm flipV="1">
            <a:off x="3849003" y="4826960"/>
            <a:ext cx="510269" cy="483531"/>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CFF9267A-D4A7-5AA9-A66A-6BDFE3B3F4B9}"/>
              </a:ext>
            </a:extLst>
          </p:cNvPr>
          <p:cNvSpPr/>
          <p:nvPr/>
        </p:nvSpPr>
        <p:spPr>
          <a:xfrm>
            <a:off x="4328622" y="4648321"/>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29" name="Straight Connector 28">
            <a:extLst>
              <a:ext uri="{FF2B5EF4-FFF2-40B4-BE49-F238E27FC236}">
                <a16:creationId xmlns:a16="http://schemas.microsoft.com/office/drawing/2014/main" id="{D05B3E8F-337E-D454-203F-2D7EAF764D38}"/>
              </a:ext>
            </a:extLst>
          </p:cNvPr>
          <p:cNvCxnSpPr>
            <a:cxnSpLocks/>
            <a:endCxn id="30" idx="2"/>
          </p:cNvCxnSpPr>
          <p:nvPr/>
        </p:nvCxnSpPr>
        <p:spPr>
          <a:xfrm flipV="1">
            <a:off x="3397857" y="2513395"/>
            <a:ext cx="451146" cy="19906"/>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E300536A-4FDF-3544-EE79-9C2FB267176E}"/>
              </a:ext>
            </a:extLst>
          </p:cNvPr>
          <p:cNvSpPr/>
          <p:nvPr/>
        </p:nvSpPr>
        <p:spPr>
          <a:xfrm>
            <a:off x="3849003" y="2408750"/>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35" name="Straight Connector 34">
            <a:extLst>
              <a:ext uri="{FF2B5EF4-FFF2-40B4-BE49-F238E27FC236}">
                <a16:creationId xmlns:a16="http://schemas.microsoft.com/office/drawing/2014/main" id="{1C725B09-C19C-7875-4586-DD1C8118CF97}"/>
              </a:ext>
            </a:extLst>
          </p:cNvPr>
          <p:cNvCxnSpPr>
            <a:cxnSpLocks/>
            <a:stCxn id="37" idx="0"/>
            <a:endCxn id="36" idx="5"/>
          </p:cNvCxnSpPr>
          <p:nvPr/>
        </p:nvCxnSpPr>
        <p:spPr>
          <a:xfrm flipH="1" flipV="1">
            <a:off x="6651687" y="4659431"/>
            <a:ext cx="539250" cy="192684"/>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7D9974B-CECE-DABA-C292-3F52D19615E9}"/>
              </a:ext>
            </a:extLst>
          </p:cNvPr>
          <p:cNvSpPr/>
          <p:nvPr/>
        </p:nvSpPr>
        <p:spPr>
          <a:xfrm>
            <a:off x="6473048" y="4480792"/>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6" name="Rectangle 45">
            <a:extLst>
              <a:ext uri="{FF2B5EF4-FFF2-40B4-BE49-F238E27FC236}">
                <a16:creationId xmlns:a16="http://schemas.microsoft.com/office/drawing/2014/main" id="{E9991BD6-953D-A421-3BA5-A552B9E1F91D}"/>
              </a:ext>
            </a:extLst>
          </p:cNvPr>
          <p:cNvSpPr>
            <a:spLocks/>
          </p:cNvSpPr>
          <p:nvPr/>
        </p:nvSpPr>
        <p:spPr>
          <a:xfrm>
            <a:off x="8540217" y="1103090"/>
            <a:ext cx="2825441" cy="1916872"/>
          </a:xfrm>
          <a:prstGeom prst="rect">
            <a:avLst/>
          </a:prstGeom>
          <a:solidFill>
            <a:srgbClr val="E7F1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0000" tIns="360000" rIns="90000" bIns="46800" rtlCol="0" anchor="t">
            <a:normAutofit/>
          </a:bodyPr>
          <a:lstStyle/>
          <a:p>
            <a:pPr marL="171450" lvl="1" indent="-17145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a</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b</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i="1" dirty="0">
                <a:solidFill>
                  <a:schemeClr val="accent5"/>
                </a:solidFill>
              </a:rPr>
              <a:t>…</a:t>
            </a:r>
          </a:p>
        </p:txBody>
      </p:sp>
      <p:cxnSp>
        <p:nvCxnSpPr>
          <p:cNvPr id="25" name="Straight Connector 24">
            <a:extLst>
              <a:ext uri="{FF2B5EF4-FFF2-40B4-BE49-F238E27FC236}">
                <a16:creationId xmlns:a16="http://schemas.microsoft.com/office/drawing/2014/main" id="{2D462810-124D-2656-DC51-945C3FC8FC31}"/>
              </a:ext>
            </a:extLst>
          </p:cNvPr>
          <p:cNvCxnSpPr>
            <a:cxnSpLocks/>
            <a:stCxn id="46" idx="1"/>
          </p:cNvCxnSpPr>
          <p:nvPr/>
        </p:nvCxnSpPr>
        <p:spPr>
          <a:xfrm flipH="1">
            <a:off x="7877717" y="2061526"/>
            <a:ext cx="662500" cy="67879"/>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D214E134-4348-1952-854F-974488A87B45}"/>
              </a:ext>
            </a:extLst>
          </p:cNvPr>
          <p:cNvSpPr/>
          <p:nvPr/>
        </p:nvSpPr>
        <p:spPr>
          <a:xfrm>
            <a:off x="7685042" y="2049981"/>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7" name="Ryhmä 16">
            <a:extLst>
              <a:ext uri="{FF2B5EF4-FFF2-40B4-BE49-F238E27FC236}">
                <a16:creationId xmlns:a16="http://schemas.microsoft.com/office/drawing/2014/main" id="{638F6813-A742-2D85-B5EF-730280FC2E94}"/>
              </a:ext>
            </a:extLst>
          </p:cNvPr>
          <p:cNvGrpSpPr>
            <a:grpSpLocks/>
          </p:cNvGrpSpPr>
          <p:nvPr/>
        </p:nvGrpSpPr>
        <p:grpSpPr>
          <a:xfrm>
            <a:off x="1035149" y="4255756"/>
            <a:ext cx="2813854" cy="2109469"/>
            <a:chOff x="1303745" y="4516545"/>
            <a:chExt cx="2608886" cy="1367411"/>
          </a:xfrm>
          <a:solidFill>
            <a:srgbClr val="E7F1F0"/>
          </a:solidFill>
        </p:grpSpPr>
        <p:sp>
          <p:nvSpPr>
            <p:cNvPr id="42" name="Rectangle 41">
              <a:extLst>
                <a:ext uri="{FF2B5EF4-FFF2-40B4-BE49-F238E27FC236}">
                  <a16:creationId xmlns:a16="http://schemas.microsoft.com/office/drawing/2014/main" id="{EB346586-7322-89D7-FE1B-3286690FC931}"/>
                </a:ext>
              </a:extLst>
            </p:cNvPr>
            <p:cNvSpPr/>
            <p:nvPr/>
          </p:nvSpPr>
          <p:spPr>
            <a:xfrm>
              <a:off x="1303745" y="4516545"/>
              <a:ext cx="2608886" cy="1367411"/>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0000" tIns="360000" rIns="90000" bIns="46800" rtlCol="0" anchor="t">
              <a:normAutofit/>
            </a:bodyPr>
            <a:lstStyle/>
            <a:p>
              <a:pPr marL="171450" lvl="1" indent="-17145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a</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b</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i="1" dirty="0">
                  <a:solidFill>
                    <a:schemeClr val="accent5"/>
                  </a:solidFill>
                </a:rPr>
                <a:t>…</a:t>
              </a:r>
            </a:p>
          </p:txBody>
        </p:sp>
        <p:sp>
          <p:nvSpPr>
            <p:cNvPr id="11" name="Rectangle 4">
              <a:extLst>
                <a:ext uri="{FF2B5EF4-FFF2-40B4-BE49-F238E27FC236}">
                  <a16:creationId xmlns:a16="http://schemas.microsoft.com/office/drawing/2014/main" id="{F05A1FA9-2F02-CE8A-AFB2-54095A16C56B}"/>
                </a:ext>
              </a:extLst>
            </p:cNvPr>
            <p:cNvSpPr/>
            <p:nvPr/>
          </p:nvSpPr>
          <p:spPr>
            <a:xfrm>
              <a:off x="1366898" y="4526170"/>
              <a:ext cx="2518984" cy="212431"/>
            </a:xfrm>
            <a:prstGeom prst="rect">
              <a:avLst/>
            </a:prstGeom>
            <a:grpFill/>
          </p:spPr>
          <p:txBody>
            <a:bodyPr wrap="none">
              <a:normAutofit lnSpcReduction="10000"/>
            </a:bodyPr>
            <a:lstStyle/>
            <a:p>
              <a:pPr algn="ctr"/>
              <a:r>
                <a:rPr lang="fi-FI" sz="1600" b="1" spc="60" dirty="0">
                  <a:solidFill>
                    <a:schemeClr val="accent1">
                      <a:lumMod val="50000"/>
                      <a:alpha val="50000"/>
                    </a:schemeClr>
                  </a:solidFill>
                  <a:latin typeface="+mj-lt"/>
                </a:rPr>
                <a:t>YHDENVERTAISUUS</a:t>
              </a:r>
              <a:endParaRPr lang="fi-FI" sz="1600" spc="100" dirty="0">
                <a:solidFill>
                  <a:schemeClr val="tx1">
                    <a:lumMod val="75000"/>
                    <a:lumOff val="25000"/>
                  </a:schemeClr>
                </a:solidFill>
              </a:endParaRPr>
            </a:p>
          </p:txBody>
        </p:sp>
      </p:grpSp>
      <p:grpSp>
        <p:nvGrpSpPr>
          <p:cNvPr id="22" name="Ryhmä 21">
            <a:extLst>
              <a:ext uri="{FF2B5EF4-FFF2-40B4-BE49-F238E27FC236}">
                <a16:creationId xmlns:a16="http://schemas.microsoft.com/office/drawing/2014/main" id="{0FCF53C1-2441-BC31-6A68-AC5E82603EB4}"/>
              </a:ext>
            </a:extLst>
          </p:cNvPr>
          <p:cNvGrpSpPr/>
          <p:nvPr/>
        </p:nvGrpSpPr>
        <p:grpSpPr>
          <a:xfrm>
            <a:off x="572416" y="1197926"/>
            <a:ext cx="2825441" cy="2273113"/>
            <a:chOff x="572416" y="1197926"/>
            <a:chExt cx="2825441" cy="2801265"/>
          </a:xfrm>
          <a:solidFill>
            <a:srgbClr val="E7F1F0"/>
          </a:solidFill>
        </p:grpSpPr>
        <p:sp>
          <p:nvSpPr>
            <p:cNvPr id="39" name="Rectangle 38">
              <a:extLst>
                <a:ext uri="{FF2B5EF4-FFF2-40B4-BE49-F238E27FC236}">
                  <a16:creationId xmlns:a16="http://schemas.microsoft.com/office/drawing/2014/main" id="{3D7AC905-1044-D7AB-B712-418F797A0181}"/>
                </a:ext>
              </a:extLst>
            </p:cNvPr>
            <p:cNvSpPr>
              <a:spLocks/>
            </p:cNvSpPr>
            <p:nvPr/>
          </p:nvSpPr>
          <p:spPr>
            <a:xfrm>
              <a:off x="572416" y="1197926"/>
              <a:ext cx="2825441" cy="2801265"/>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0000" tIns="360000" rIns="90000" bIns="46800" rtlCol="0" anchor="t">
              <a:normAutofit/>
            </a:bodyPr>
            <a:lstStyle/>
            <a:p>
              <a:pPr marL="171450" lvl="1" indent="-171450" defTabSz="914400">
                <a:lnSpc>
                  <a:spcPct val="90000"/>
                </a:lnSpc>
                <a:spcBef>
                  <a:spcPts val="800"/>
                </a:spcBef>
                <a:buClr>
                  <a:schemeClr val="accent5"/>
                </a:buClr>
                <a:buFont typeface="Arial"/>
                <a:buChar char="•"/>
              </a:pPr>
              <a:r>
                <a:rPr lang="fi-FI" sz="1100" b="1" i="1" dirty="0">
                  <a:solidFill>
                    <a:schemeClr val="accent5"/>
                  </a:solidFill>
                </a:rPr>
                <a:t>[</a:t>
              </a:r>
              <a:r>
                <a:rPr lang="fi-FI" sz="1100" i="1" dirty="0">
                  <a:solidFill>
                    <a:schemeClr val="accent5"/>
                  </a:solidFill>
                </a:rPr>
                <a:t>Toimintaperiaate a</a:t>
              </a:r>
              <a:r>
                <a:rPr lang="fi-FI" sz="1100" b="1" i="1" dirty="0">
                  <a:solidFill>
                    <a:schemeClr val="accent5"/>
                  </a:solidFill>
                </a:rPr>
                <a:t>]</a:t>
              </a:r>
              <a:endParaRPr lang="en-US">
                <a:solidFill>
                  <a:schemeClr val="accent5"/>
                </a:solidFill>
                <a:cs typeface="Arial" panose="020B0604020202020204"/>
              </a:endParaRPr>
            </a:p>
            <a:p>
              <a:pPr marL="170815" lvl="1" indent="-170815"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b</a:t>
              </a:r>
              <a:r>
                <a:rPr lang="fi-FI" sz="1100" b="1" i="1" dirty="0">
                  <a:solidFill>
                    <a:schemeClr val="accent5"/>
                  </a:solidFill>
                </a:rPr>
                <a:t>]</a:t>
              </a:r>
              <a:endParaRPr lang="fi-FI" sz="1100" b="1" i="1" dirty="0">
                <a:solidFill>
                  <a:schemeClr val="accent5"/>
                </a:solidFill>
                <a:cs typeface="Arial" panose="020B0604020202020204"/>
              </a:endParaRPr>
            </a:p>
            <a:p>
              <a:pPr marL="170815" lvl="1" indent="-170815" defTabSz="914400">
                <a:lnSpc>
                  <a:spcPct val="90000"/>
                </a:lnSpc>
                <a:spcBef>
                  <a:spcPts val="800"/>
                </a:spcBef>
                <a:buClr>
                  <a:schemeClr val="accent5"/>
                </a:buClr>
                <a:buFont typeface="Arial" panose="020B0604020202020204" pitchFamily="34" charset="0"/>
                <a:buChar char="•"/>
              </a:pPr>
              <a:r>
                <a:rPr lang="fi-FI" sz="1100" i="1" dirty="0">
                  <a:solidFill>
                    <a:schemeClr val="accent5"/>
                  </a:solidFill>
                </a:rPr>
                <a:t>…</a:t>
              </a:r>
              <a:endParaRPr lang="fi-FI" sz="1100" i="1" dirty="0">
                <a:solidFill>
                  <a:schemeClr val="accent5"/>
                </a:solidFill>
                <a:cs typeface="Arial" panose="020B0604020202020204"/>
              </a:endParaRPr>
            </a:p>
          </p:txBody>
        </p:sp>
        <p:sp>
          <p:nvSpPr>
            <p:cNvPr id="18" name="Rectangle 7">
              <a:extLst>
                <a:ext uri="{FF2B5EF4-FFF2-40B4-BE49-F238E27FC236}">
                  <a16:creationId xmlns:a16="http://schemas.microsoft.com/office/drawing/2014/main" id="{2DD7D920-C998-7BB3-84A5-F6CBC358DCA6}"/>
                </a:ext>
              </a:extLst>
            </p:cNvPr>
            <p:cNvSpPr/>
            <p:nvPr/>
          </p:nvSpPr>
          <p:spPr>
            <a:xfrm>
              <a:off x="972424" y="1223266"/>
              <a:ext cx="2113442" cy="338554"/>
            </a:xfrm>
            <a:prstGeom prst="rect">
              <a:avLst/>
            </a:prstGeom>
            <a:grpFill/>
          </p:spPr>
          <p:txBody>
            <a:bodyPr wrap="square">
              <a:normAutofit fontScale="85000" lnSpcReduction="20000"/>
            </a:bodyPr>
            <a:lstStyle/>
            <a:p>
              <a:r>
                <a:rPr lang="fi-FI" sz="1600" b="1" spc="60" dirty="0">
                  <a:solidFill>
                    <a:schemeClr val="accent1">
                      <a:lumMod val="50000"/>
                      <a:alpha val="50000"/>
                    </a:schemeClr>
                  </a:solidFill>
                  <a:latin typeface="+mj-lt"/>
                </a:rPr>
                <a:t>VAIKUTTAVUUS</a:t>
              </a:r>
            </a:p>
          </p:txBody>
        </p:sp>
      </p:grpSp>
      <p:grpSp>
        <p:nvGrpSpPr>
          <p:cNvPr id="31" name="Ryhmä 30">
            <a:extLst>
              <a:ext uri="{FF2B5EF4-FFF2-40B4-BE49-F238E27FC236}">
                <a16:creationId xmlns:a16="http://schemas.microsoft.com/office/drawing/2014/main" id="{26418302-B839-49FB-673B-8F1FA14B9D98}"/>
              </a:ext>
            </a:extLst>
          </p:cNvPr>
          <p:cNvGrpSpPr/>
          <p:nvPr/>
        </p:nvGrpSpPr>
        <p:grpSpPr>
          <a:xfrm>
            <a:off x="5778216" y="4852115"/>
            <a:ext cx="2825441" cy="1780082"/>
            <a:chOff x="5778216" y="4846449"/>
            <a:chExt cx="2825441" cy="1780082"/>
          </a:xfrm>
          <a:solidFill>
            <a:srgbClr val="E7F1F0"/>
          </a:solidFill>
        </p:grpSpPr>
        <p:sp>
          <p:nvSpPr>
            <p:cNvPr id="37" name="Rectangle 36">
              <a:extLst>
                <a:ext uri="{FF2B5EF4-FFF2-40B4-BE49-F238E27FC236}">
                  <a16:creationId xmlns:a16="http://schemas.microsoft.com/office/drawing/2014/main" id="{D4AFF689-7E14-7776-202C-32CC745A8EEA}"/>
                </a:ext>
              </a:extLst>
            </p:cNvPr>
            <p:cNvSpPr>
              <a:spLocks/>
            </p:cNvSpPr>
            <p:nvPr/>
          </p:nvSpPr>
          <p:spPr>
            <a:xfrm>
              <a:off x="5778216" y="4846449"/>
              <a:ext cx="2825441" cy="1780082"/>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171450" lvl="1" indent="-17145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a</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b</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i="1" dirty="0">
                  <a:solidFill>
                    <a:schemeClr val="accent5"/>
                  </a:solidFill>
                </a:rPr>
                <a:t>…</a:t>
              </a:r>
            </a:p>
            <a:p>
              <a:pPr algn="ctr"/>
              <a:endParaRPr lang="fi-FI" dirty="0"/>
            </a:p>
          </p:txBody>
        </p:sp>
        <p:sp>
          <p:nvSpPr>
            <p:cNvPr id="19" name="Rectangle 5">
              <a:extLst>
                <a:ext uri="{FF2B5EF4-FFF2-40B4-BE49-F238E27FC236}">
                  <a16:creationId xmlns:a16="http://schemas.microsoft.com/office/drawing/2014/main" id="{C8B91526-2B79-079E-1167-2BC047C97FD9}"/>
                </a:ext>
              </a:extLst>
            </p:cNvPr>
            <p:cNvSpPr/>
            <p:nvPr/>
          </p:nvSpPr>
          <p:spPr>
            <a:xfrm>
              <a:off x="5804153" y="4866734"/>
              <a:ext cx="2799504" cy="338554"/>
            </a:xfrm>
            <a:prstGeom prst="rect">
              <a:avLst/>
            </a:prstGeom>
            <a:grpFill/>
          </p:spPr>
          <p:txBody>
            <a:bodyPr wrap="square">
              <a:normAutofit/>
            </a:bodyPr>
            <a:lstStyle/>
            <a:p>
              <a:r>
                <a:rPr lang="fi-FI" sz="1600" b="1" spc="60" dirty="0">
                  <a:solidFill>
                    <a:schemeClr val="accent1">
                      <a:lumMod val="50000"/>
                      <a:alpha val="50000"/>
                    </a:schemeClr>
                  </a:solidFill>
                  <a:latin typeface="+mj-lt"/>
                </a:rPr>
                <a:t>ASIAKASLÄHTÖISYYS</a:t>
              </a:r>
            </a:p>
          </p:txBody>
        </p:sp>
      </p:grpSp>
      <p:grpSp>
        <p:nvGrpSpPr>
          <p:cNvPr id="56" name="Ryhmä 55">
            <a:extLst>
              <a:ext uri="{FF2B5EF4-FFF2-40B4-BE49-F238E27FC236}">
                <a16:creationId xmlns:a16="http://schemas.microsoft.com/office/drawing/2014/main" id="{AD931CE6-4E99-409E-26F6-6830214D5224}"/>
              </a:ext>
            </a:extLst>
          </p:cNvPr>
          <p:cNvGrpSpPr/>
          <p:nvPr/>
        </p:nvGrpSpPr>
        <p:grpSpPr>
          <a:xfrm>
            <a:off x="9027395" y="3338577"/>
            <a:ext cx="2825441" cy="2703007"/>
            <a:chOff x="9006954" y="3338577"/>
            <a:chExt cx="2825441" cy="2703007"/>
          </a:xfrm>
          <a:solidFill>
            <a:srgbClr val="E7F1F0"/>
          </a:solidFill>
        </p:grpSpPr>
        <p:sp>
          <p:nvSpPr>
            <p:cNvPr id="49" name="Rectangle 48">
              <a:extLst>
                <a:ext uri="{FF2B5EF4-FFF2-40B4-BE49-F238E27FC236}">
                  <a16:creationId xmlns:a16="http://schemas.microsoft.com/office/drawing/2014/main" id="{6D4BE364-39E7-85AC-E27A-18FC2B152C58}"/>
                </a:ext>
              </a:extLst>
            </p:cNvPr>
            <p:cNvSpPr>
              <a:spLocks/>
            </p:cNvSpPr>
            <p:nvPr/>
          </p:nvSpPr>
          <p:spPr>
            <a:xfrm>
              <a:off x="9006954" y="3338577"/>
              <a:ext cx="2825441" cy="2703007"/>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0000" tIns="360000" rIns="90000" bIns="46800" rtlCol="0" anchor="t">
              <a:normAutofit/>
            </a:bodyPr>
            <a:lstStyle/>
            <a:p>
              <a:pPr marL="171450" lvl="1" indent="-17145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a</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b="1" i="1" dirty="0">
                  <a:solidFill>
                    <a:schemeClr val="accent5"/>
                  </a:solidFill>
                </a:rPr>
                <a:t>[</a:t>
              </a:r>
              <a:r>
                <a:rPr lang="fi-FI" sz="1100" i="1" dirty="0">
                  <a:solidFill>
                    <a:schemeClr val="accent5"/>
                  </a:solidFill>
                </a:rPr>
                <a:t>Toimintaperiaate b</a:t>
              </a:r>
              <a:r>
                <a:rPr lang="fi-FI" sz="1100" b="1" i="1" dirty="0">
                  <a:solidFill>
                    <a:schemeClr val="accent5"/>
                  </a:solidFill>
                </a:rPr>
                <a:t>]</a:t>
              </a:r>
            </a:p>
            <a:p>
              <a:pPr marL="171430" lvl="1" indent="-171430" defTabSz="914400">
                <a:lnSpc>
                  <a:spcPct val="90000"/>
                </a:lnSpc>
                <a:spcBef>
                  <a:spcPts val="800"/>
                </a:spcBef>
                <a:buClr>
                  <a:schemeClr val="accent5"/>
                </a:buClr>
                <a:buFont typeface="Arial" panose="020B0604020202020204" pitchFamily="34" charset="0"/>
                <a:buChar char="•"/>
              </a:pPr>
              <a:r>
                <a:rPr lang="fi-FI" sz="1100" i="1" dirty="0">
                  <a:solidFill>
                    <a:schemeClr val="accent5"/>
                  </a:solidFill>
                </a:rPr>
                <a:t>…</a:t>
              </a:r>
            </a:p>
            <a:p>
              <a:pPr algn="ctr"/>
              <a:endParaRPr lang="fi-FI" dirty="0"/>
            </a:p>
          </p:txBody>
        </p:sp>
        <p:sp>
          <p:nvSpPr>
            <p:cNvPr id="52" name="Rectangle 6">
              <a:extLst>
                <a:ext uri="{FF2B5EF4-FFF2-40B4-BE49-F238E27FC236}">
                  <a16:creationId xmlns:a16="http://schemas.microsoft.com/office/drawing/2014/main" id="{B3C3A5B2-0355-0673-30D5-E4005611E5C2}"/>
                </a:ext>
              </a:extLst>
            </p:cNvPr>
            <p:cNvSpPr/>
            <p:nvPr/>
          </p:nvSpPr>
          <p:spPr>
            <a:xfrm>
              <a:off x="9650800" y="3352466"/>
              <a:ext cx="2089787" cy="338554"/>
            </a:xfrm>
            <a:prstGeom prst="rect">
              <a:avLst/>
            </a:prstGeom>
            <a:grpFill/>
          </p:spPr>
          <p:txBody>
            <a:bodyPr wrap="square">
              <a:spAutoFit/>
            </a:bodyPr>
            <a:lstStyle/>
            <a:p>
              <a:r>
                <a:rPr lang="fi-FI" sz="1600" b="1" spc="60" dirty="0">
                  <a:solidFill>
                    <a:schemeClr val="accent1">
                      <a:lumMod val="50000"/>
                      <a:alpha val="50000"/>
                    </a:schemeClr>
                  </a:solidFill>
                  <a:latin typeface="+mj-lt"/>
                </a:rPr>
                <a:t>ROHKEUS</a:t>
              </a:r>
            </a:p>
          </p:txBody>
        </p:sp>
      </p:grpSp>
      <p:sp>
        <p:nvSpPr>
          <p:cNvPr id="57" name="Rectangle 2">
            <a:extLst>
              <a:ext uri="{FF2B5EF4-FFF2-40B4-BE49-F238E27FC236}">
                <a16:creationId xmlns:a16="http://schemas.microsoft.com/office/drawing/2014/main" id="{0FDA2B56-6EB2-4BB6-FF01-9D7CC387EA35}"/>
              </a:ext>
            </a:extLst>
          </p:cNvPr>
          <p:cNvSpPr/>
          <p:nvPr/>
        </p:nvSpPr>
        <p:spPr>
          <a:xfrm>
            <a:off x="8855976" y="1103090"/>
            <a:ext cx="2439683" cy="338554"/>
          </a:xfrm>
          <a:prstGeom prst="rect">
            <a:avLst/>
          </a:prstGeom>
        </p:spPr>
        <p:txBody>
          <a:bodyPr wrap="square">
            <a:spAutoFit/>
          </a:bodyPr>
          <a:lstStyle/>
          <a:p>
            <a:r>
              <a:rPr lang="fi-FI" sz="1600" b="1" spc="60" dirty="0">
                <a:solidFill>
                  <a:schemeClr val="accent1">
                    <a:lumMod val="50000"/>
                    <a:alpha val="50000"/>
                  </a:schemeClr>
                </a:solidFill>
                <a:latin typeface="+mj-lt"/>
              </a:rPr>
              <a:t>TURVALLISUUS</a:t>
            </a:r>
          </a:p>
        </p:txBody>
      </p:sp>
      <p:sp>
        <p:nvSpPr>
          <p:cNvPr id="9" name="Title 1">
            <a:extLst>
              <a:ext uri="{FF2B5EF4-FFF2-40B4-BE49-F238E27FC236}">
                <a16:creationId xmlns:a16="http://schemas.microsoft.com/office/drawing/2014/main" id="{03EDADC2-326D-EFF5-B5EB-CE787A7DD5BB}"/>
              </a:ext>
            </a:extLst>
          </p:cNvPr>
          <p:cNvSpPr>
            <a:spLocks noGrp="1"/>
          </p:cNvSpPr>
          <p:nvPr>
            <p:ph type="title"/>
          </p:nvPr>
        </p:nvSpPr>
        <p:spPr>
          <a:xfrm>
            <a:off x="451413" y="194943"/>
            <a:ext cx="11289174" cy="868004"/>
          </a:xfrm>
        </p:spPr>
        <p:txBody>
          <a:bodyPr vert="horz">
            <a:normAutofit/>
          </a:bodyPr>
          <a:lstStyle/>
          <a:p>
            <a:r>
              <a:rPr lang="fi-FI"/>
              <a:t>Palvelun toimintaperiaatteet</a:t>
            </a:r>
            <a:endParaRPr lang="fi-FI" dirty="0"/>
          </a:p>
        </p:txBody>
      </p:sp>
    </p:spTree>
    <p:extLst>
      <p:ext uri="{BB962C8B-B14F-4D97-AF65-F5344CB8AC3E}">
        <p14:creationId xmlns:p14="http://schemas.microsoft.com/office/powerpoint/2010/main" val="131265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5"/>
                </a:solidFill>
                <a:latin typeface="+mj-lt"/>
                <a:ea typeface="Inter" panose="02000503000000020004" pitchFamily="2" charset="0"/>
              </a:rPr>
              <a:t>Omavalvonnan toimeenpano</a:t>
            </a:r>
          </a:p>
        </p:txBody>
      </p:sp>
      <p:grpSp>
        <p:nvGrpSpPr>
          <p:cNvPr id="14" name="Ryhmä 13">
            <a:extLst>
              <a:ext uri="{FF2B5EF4-FFF2-40B4-BE49-F238E27FC236}">
                <a16:creationId xmlns:a16="http://schemas.microsoft.com/office/drawing/2014/main" id="{23266E1D-B50B-24FC-1124-65F196BF8B8E}"/>
              </a:ext>
            </a:extLst>
          </p:cNvPr>
          <p:cNvGrpSpPr/>
          <p:nvPr/>
        </p:nvGrpSpPr>
        <p:grpSpPr>
          <a:xfrm>
            <a:off x="4928896" y="468949"/>
            <a:ext cx="2338976" cy="45719"/>
            <a:chOff x="4928896" y="468949"/>
            <a:chExt cx="2338976" cy="45719"/>
          </a:xfrm>
        </p:grpSpPr>
        <p:sp>
          <p:nvSpPr>
            <p:cNvPr id="15" name="Rectangle 42">
              <a:extLst>
                <a:ext uri="{FF2B5EF4-FFF2-40B4-BE49-F238E27FC236}">
                  <a16:creationId xmlns:a16="http://schemas.microsoft.com/office/drawing/2014/main" id="{890804CB-13C1-047A-484F-49AE7EDB6C46}"/>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Rectangle 43">
              <a:extLst>
                <a:ext uri="{FF2B5EF4-FFF2-40B4-BE49-F238E27FC236}">
                  <a16:creationId xmlns:a16="http://schemas.microsoft.com/office/drawing/2014/main" id="{D9F023A9-D593-19C8-966B-06713259EFFE}"/>
                </a:ext>
              </a:extLst>
            </p:cNvPr>
            <p:cNvSpPr/>
            <p:nvPr/>
          </p:nvSpPr>
          <p:spPr>
            <a:xfrm>
              <a:off x="5333069"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4">
              <a:extLst>
                <a:ext uri="{FF2B5EF4-FFF2-40B4-BE49-F238E27FC236}">
                  <a16:creationId xmlns:a16="http://schemas.microsoft.com/office/drawing/2014/main" id="{1A47B21B-C509-B0E1-978A-3CE061C9DDBF}"/>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5">
              <a:extLst>
                <a:ext uri="{FF2B5EF4-FFF2-40B4-BE49-F238E27FC236}">
                  <a16:creationId xmlns:a16="http://schemas.microsoft.com/office/drawing/2014/main" id="{07FC38E1-7ADF-050F-5358-5C428B427317}"/>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6">
              <a:extLst>
                <a:ext uri="{FF2B5EF4-FFF2-40B4-BE49-F238E27FC236}">
                  <a16:creationId xmlns:a16="http://schemas.microsoft.com/office/drawing/2014/main" id="{9530E738-7A2D-7013-0968-121B752509DD}"/>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7">
              <a:extLst>
                <a:ext uri="{FF2B5EF4-FFF2-40B4-BE49-F238E27FC236}">
                  <a16:creationId xmlns:a16="http://schemas.microsoft.com/office/drawing/2014/main" id="{77C0B05F-6000-0139-A563-A692F82893AE}"/>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227388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30">
            <a:extLst>
              <a:ext uri="{FF2B5EF4-FFF2-40B4-BE49-F238E27FC236}">
                <a16:creationId xmlns:a16="http://schemas.microsoft.com/office/drawing/2014/main" id="{5806FA1A-1849-7FE0-0B1E-F76412087378}"/>
              </a:ext>
            </a:extLst>
          </p:cNvPr>
          <p:cNvSpPr>
            <a:spLocks noGrp="1"/>
          </p:cNvSpPr>
          <p:nvPr>
            <p:ph sz="half" idx="1"/>
          </p:nvPr>
        </p:nvSpPr>
        <p:spPr>
          <a:xfrm>
            <a:off x="496828" y="1766841"/>
            <a:ext cx="11289174" cy="4268475"/>
          </a:xfrm>
        </p:spPr>
        <p:txBody>
          <a:bodyPr vert="horz" lIns="91440" tIns="45720" rIns="91440" bIns="45720" numCol="2" spcCol="720000" rtlCol="0" anchor="t">
            <a:noAutofit/>
          </a:bodyPr>
          <a:lstStyle/>
          <a:p>
            <a:pPr marL="0" lvl="1">
              <a:lnSpc>
                <a:spcPct val="110000"/>
              </a:lnSpc>
              <a:spcBef>
                <a:spcPts val="789"/>
              </a:spcBef>
              <a:spcAft>
                <a:spcPts val="175"/>
              </a:spcAft>
            </a:pPr>
            <a:r>
              <a:rPr lang="fi-FI" sz="1200" b="1" dirty="0">
                <a:latin typeface="Arial"/>
                <a:ea typeface="Inter" panose="02000503000000020004" pitchFamily="2" charset="0"/>
                <a:cs typeface="Arial"/>
              </a:rPr>
              <a:t>Asiakas- ja potilasturvallisuutta vaarantavien riskien tunnistaminen on omavalvontasuunnitelman ja omavalvonnan toimeenpanon lähtökohta</a:t>
            </a:r>
            <a:r>
              <a:rPr lang="fi-FI" sz="1200" dirty="0">
                <a:latin typeface="Arial"/>
                <a:ea typeface="Inter" panose="02000503000000020004" pitchFamily="2" charset="0"/>
                <a:cs typeface="Arial"/>
              </a:rPr>
              <a:t>. Ilman riskien tunnistamista ei riskejä voida ennaltaehkäistä eikä toteutuneisiin epäkohtiin voida puuttua suunnitelmallisesti. Omavalvonta perustuu riskienhallintaan, jossa palveluun liittyviä riskejä ja mahdollisia epäkohtien uhkia arvioidaan monipuolisesti asiakkaan saaman palvelun näkökulmasta.</a:t>
            </a:r>
          </a:p>
          <a:p>
            <a:pPr marL="0" lvl="1">
              <a:lnSpc>
                <a:spcPct val="110000"/>
              </a:lnSpc>
              <a:spcBef>
                <a:spcPts val="789"/>
              </a:spcBef>
              <a:spcAft>
                <a:spcPts val="175"/>
              </a:spcAft>
            </a:pPr>
            <a:r>
              <a:rPr lang="fi-FI" sz="1200" b="1" dirty="0">
                <a:latin typeface="Arial"/>
                <a:ea typeface="Inter" panose="02000503000000020004" pitchFamily="2" charset="0"/>
                <a:cs typeface="Arial"/>
              </a:rPr>
              <a:t>Riskit voivat aiheutua esimerkiksi</a:t>
            </a:r>
            <a:r>
              <a:rPr lang="fi-FI" sz="1200" dirty="0">
                <a:latin typeface="Arial"/>
                <a:ea typeface="Inter" panose="02000503000000020004" pitchFamily="2" charset="0"/>
                <a:cs typeface="Arial"/>
              </a:rPr>
              <a:t> riittämättömästä henkilöstömitoituksesta, toimintakulttuurista, perusteettomasta asiakkaan itsemääräämisoikeuden rajoittamisesta</a:t>
            </a:r>
            <a:r>
              <a:rPr lang="fi-FI" dirty="0">
                <a:latin typeface="Arial"/>
                <a:ea typeface="Inter" panose="02000503000000020004" pitchFamily="2" charset="0"/>
                <a:cs typeface="Arial"/>
              </a:rPr>
              <a:t> tai </a:t>
            </a:r>
            <a:r>
              <a:rPr lang="fi-FI" sz="1200" dirty="0">
                <a:latin typeface="Arial"/>
                <a:ea typeface="Inter" panose="02000503000000020004" pitchFamily="2" charset="0"/>
                <a:cs typeface="Arial"/>
              </a:rPr>
              <a:t>fyysisestä toimintaympäristöstä (esim. esteettömyydessä ja toimitilojen soveltuvuudessa esiintyy ongelmia tai vaikeakäyttöiset laitteet). Usein riskit ovat monien toimintojen summa. </a:t>
            </a:r>
            <a:r>
              <a:rPr lang="fi-FI" sz="1200" b="1" dirty="0">
                <a:latin typeface="Arial"/>
                <a:ea typeface="Inter" panose="02000503000000020004" pitchFamily="2" charset="0"/>
                <a:cs typeface="Arial"/>
              </a:rPr>
              <a:t>Riskienhallinnan onnistuminen edellyttää, että työyhteisössä on avoin ja turvallinen keskusteluilmapiiri</a:t>
            </a:r>
            <a:r>
              <a:rPr lang="fi-FI" sz="1200" dirty="0">
                <a:latin typeface="Arial"/>
                <a:ea typeface="Inter" panose="02000503000000020004" pitchFamily="2" charset="0"/>
                <a:cs typeface="Arial"/>
              </a:rPr>
              <a:t>, jossa sekä henkilöstö että asiakkaat ja heidän omaisensa uskaltavat tuoda esille laatuun ja asiakasturvallisuuteen liittyviä havaintojaan. Riskienhallinnan luonteeseen kuuluu, ettei työ ole koskaan valmista.</a:t>
            </a:r>
          </a:p>
          <a:p>
            <a:pPr marL="0" lvl="1">
              <a:lnSpc>
                <a:spcPct val="110000"/>
              </a:lnSpc>
              <a:spcBef>
                <a:spcPts val="789"/>
              </a:spcBef>
              <a:spcAft>
                <a:spcPts val="175"/>
              </a:spcAft>
              <a:defRPr/>
            </a:pPr>
            <a:r>
              <a:rPr lang="fi-FI" b="1" dirty="0">
                <a:latin typeface="Arial"/>
                <a:cs typeface="Arial"/>
              </a:rPr>
              <a:t>Ikääntyneiden palveluissa mahdollisesti ilmeneviä riskejä ja/tai epäkohtia </a:t>
            </a:r>
            <a:r>
              <a:rPr lang="fi-FI" dirty="0">
                <a:latin typeface="Arial"/>
                <a:cs typeface="Arial"/>
              </a:rPr>
              <a:t>ovat turvallisuusriskit, </a:t>
            </a:r>
            <a:r>
              <a:rPr lang="fi-FI" sz="1200" b="0" kern="100" dirty="0">
                <a:effectLst/>
                <a:latin typeface="Arial"/>
                <a:cs typeface="Arial"/>
              </a:rPr>
              <a:t>asiakkaalle tapahtuneet </a:t>
            </a:r>
            <a:r>
              <a:rPr lang="fi-FI" sz="1200" b="0" strike="noStrike" kern="100" dirty="0">
                <a:effectLst/>
                <a:latin typeface="Arial"/>
                <a:cs typeface="Arial"/>
              </a:rPr>
              <a:t>vaaratilanteet, kuten </a:t>
            </a:r>
            <a:r>
              <a:rPr lang="fi-FI" kern="100" dirty="0">
                <a:latin typeface="Arial"/>
                <a:cs typeface="Arial"/>
              </a:rPr>
              <a:t>l</a:t>
            </a:r>
            <a:r>
              <a:rPr lang="fi-FI" sz="1200" b="0" kern="100" noProof="0" dirty="0">
                <a:effectLst/>
                <a:latin typeface="Arial"/>
                <a:cs typeface="Arial"/>
              </a:rPr>
              <a:t>äheltä piti </a:t>
            </a:r>
            <a:r>
              <a:rPr lang="fi-FI" i="1" kern="100" noProof="0" dirty="0">
                <a:effectLst/>
                <a:latin typeface="Arial"/>
                <a:cs typeface="Arial"/>
              </a:rPr>
              <a:t>-</a:t>
            </a:r>
            <a:r>
              <a:rPr lang="fi-FI" sz="1200" kern="100" noProof="0" dirty="0">
                <a:effectLst/>
                <a:latin typeface="Arial"/>
                <a:cs typeface="Arial"/>
              </a:rPr>
              <a:t>tilantee</a:t>
            </a:r>
            <a:r>
              <a:rPr lang="fi-FI" kern="100" dirty="0">
                <a:latin typeface="Arial"/>
                <a:cs typeface="Arial"/>
              </a:rPr>
              <a:t>t</a:t>
            </a:r>
            <a:r>
              <a:rPr lang="fi-FI" sz="1200" b="0" kern="100" noProof="0" dirty="0">
                <a:effectLst/>
                <a:latin typeface="Arial"/>
                <a:cs typeface="Arial"/>
              </a:rPr>
              <a:t>, haittatapahtumat ja </a:t>
            </a:r>
            <a:r>
              <a:rPr lang="fi-FI" sz="1200" b="0" strike="noStrike" kern="100" dirty="0">
                <a:effectLst/>
                <a:latin typeface="Arial"/>
                <a:cs typeface="Arial"/>
              </a:rPr>
              <a:t>lääkepoikkeamat sekä </a:t>
            </a:r>
            <a:r>
              <a:rPr lang="fi-FI" sz="1200" b="0" kern="100" noProof="0" dirty="0">
                <a:effectLst/>
                <a:latin typeface="Arial"/>
                <a:cs typeface="Arial"/>
              </a:rPr>
              <a:t>asiakkaan epäasiallinen kohtelu. </a:t>
            </a:r>
            <a:r>
              <a:rPr lang="fi-FI" dirty="0">
                <a:latin typeface="Arial"/>
                <a:cs typeface="Arial"/>
              </a:rPr>
              <a:t>Henkilökunta tekee kaikista läheltä piti -tilanteista tai asiakkaalle tapahtuneista poikkeamatilanteista ilmoituksen ja lähettää sen esihenkilön käsiteltäväksi. </a:t>
            </a:r>
            <a:endParaRPr lang="fi-FI" dirty="0">
              <a:ea typeface="Inter" panose="02000503000000020004" pitchFamily="2" charset="0"/>
            </a:endParaRPr>
          </a:p>
          <a:p>
            <a:pPr marL="0" lvl="1">
              <a:lnSpc>
                <a:spcPct val="110000"/>
              </a:lnSpc>
              <a:spcBef>
                <a:spcPts val="789"/>
              </a:spcBef>
              <a:spcAft>
                <a:spcPts val="175"/>
              </a:spcAft>
              <a:defRPr/>
            </a:pPr>
            <a:r>
              <a:rPr lang="fi-FI" b="1" dirty="0">
                <a:latin typeface="Arial"/>
                <a:ea typeface="Inter" panose="02000503000000020004" pitchFamily="2" charset="0"/>
                <a:cs typeface="Arial"/>
              </a:rPr>
              <a:t>Asiakkaat voivat kertoa havaitsemistaan riskeistä</a:t>
            </a:r>
            <a:r>
              <a:rPr lang="fi-FI" dirty="0">
                <a:latin typeface="Arial"/>
                <a:ea typeface="Inter" panose="02000503000000020004" pitchFamily="2" charset="0"/>
                <a:cs typeface="Arial"/>
              </a:rPr>
              <a:t>, uhista, epäkohdista tai laatupoikkeamista suoraan työntekijöille, jotka vievät tiedon esihenkilölle käsiteltäväksi tilanteen mukaisesti. Asiakkailla ja omaisilla on mahdollisuus tehdä myös </a:t>
            </a:r>
            <a:r>
              <a:rPr lang="fi-FI" dirty="0">
                <a:latin typeface="Arial"/>
                <a:ea typeface="Inter" panose="02000503000000020004" pitchFamily="2" charset="0"/>
                <a:cs typeface="Arial"/>
                <a:hlinkClick r:id="rId3"/>
              </a:rPr>
              <a:t>Eloisan internetsivuilla</a:t>
            </a:r>
            <a:r>
              <a:rPr lang="fi-FI" dirty="0">
                <a:latin typeface="Arial"/>
                <a:ea typeface="Inter" panose="02000503000000020004" pitchFamily="2" charset="0"/>
                <a:cs typeface="Arial"/>
              </a:rPr>
              <a:t>. </a:t>
            </a:r>
            <a:endParaRPr lang="fi-FI" dirty="0">
              <a:ea typeface="Inter" panose="02000503000000020004" pitchFamily="2" charset="0"/>
            </a:endParaRPr>
          </a:p>
          <a:p>
            <a:pPr marL="0" lvl="1">
              <a:lnSpc>
                <a:spcPct val="110000"/>
              </a:lnSpc>
              <a:spcBef>
                <a:spcPts val="789"/>
              </a:spcBef>
              <a:spcAft>
                <a:spcPts val="175"/>
              </a:spcAft>
              <a:defRPr/>
            </a:pPr>
            <a:r>
              <a:rPr lang="fi-FI" sz="2000" b="1" dirty="0">
                <a:latin typeface="Arial"/>
                <a:ea typeface="Inter" panose="02000503000000020004" pitchFamily="2" charset="0"/>
                <a:cs typeface="Arial"/>
              </a:rPr>
              <a:t>Ilmoitusvelvollisuus </a:t>
            </a:r>
            <a:r>
              <a:rPr lang="fi-FI" b="1" dirty="0">
                <a:latin typeface="Arial"/>
                <a:ea typeface="Inter" panose="02000503000000020004" pitchFamily="2" charset="0"/>
                <a:cs typeface="Arial"/>
              </a:rPr>
              <a:t>(Valvontalaki 29§)</a:t>
            </a:r>
            <a:endParaRPr lang="fi-FI" b="1" dirty="0">
              <a:solidFill>
                <a:srgbClr val="444444"/>
              </a:solidFill>
            </a:endParaRPr>
          </a:p>
          <a:p>
            <a:pPr marL="0" lvl="1">
              <a:lnSpc>
                <a:spcPct val="110000"/>
              </a:lnSpc>
              <a:spcBef>
                <a:spcPts val="789"/>
              </a:spcBef>
              <a:spcAft>
                <a:spcPts val="175"/>
              </a:spcAft>
              <a:defRPr/>
            </a:pPr>
            <a:r>
              <a:rPr lang="fi-FI" b="1" dirty="0">
                <a:solidFill>
                  <a:srgbClr val="444444"/>
                </a:solidFill>
                <a:highlight>
                  <a:srgbClr val="FFFF00"/>
                </a:highlight>
                <a:latin typeface="Arial"/>
                <a:cs typeface="Arial"/>
              </a:rPr>
              <a:t>Työntekijän on ilmoitettava viipymättä salassapitosäännösten estämättä palveluyksikön esihenkilölle, jos hän tehtävissään huomaa tai saa tietoonsa epäkohdan tai ilmeisen epäkohdan uhan asiakkaan tai potilaan sosiaali- tai terveydenhuollon toteuttamisessa taikka muun lainvastaisuuden.</a:t>
            </a:r>
            <a:endParaRPr lang="fi-FI" dirty="0">
              <a:solidFill>
                <a:srgbClr val="444444"/>
              </a:solidFill>
              <a:highlight>
                <a:srgbClr val="FFFF00"/>
              </a:highlight>
            </a:endParaRPr>
          </a:p>
          <a:p>
            <a:pPr marL="0" lvl="1">
              <a:lnSpc>
                <a:spcPct val="110000"/>
              </a:lnSpc>
              <a:spcBef>
                <a:spcPts val="789"/>
              </a:spcBef>
              <a:spcAft>
                <a:spcPts val="175"/>
              </a:spcAft>
              <a:defRPr/>
            </a:pPr>
            <a:r>
              <a:rPr lang="fi-FI" dirty="0">
                <a:solidFill>
                  <a:srgbClr val="444444"/>
                </a:solidFill>
                <a:highlight>
                  <a:srgbClr val="FFFF00"/>
                </a:highlight>
                <a:latin typeface="Arial"/>
                <a:cs typeface="Arial"/>
              </a:rPr>
              <a:t>Ilmoituksen vastaanottaneen henkilön on ilmoitettava asiasta palvelualuepäällikölle. Esihenkilön ja palvelualuepäällikön on ryhdyttävä toimenpiteisiin epäkohdan tai ilmeisen epäkohdan uhan taikka muun lainvastaisuuden korjaamiseksi. </a:t>
            </a:r>
            <a:endParaRPr lang="fi-FI" dirty="0">
              <a:solidFill>
                <a:srgbClr val="444444"/>
              </a:solidFill>
              <a:highlight>
                <a:srgbClr val="FFFF00"/>
              </a:highlight>
            </a:endParaRPr>
          </a:p>
          <a:p>
            <a:pPr marL="456565" lvl="1">
              <a:defRPr/>
            </a:pPr>
            <a:endParaRPr lang="fi-FI" dirty="0">
              <a:solidFill>
                <a:srgbClr val="444444"/>
              </a:solidFill>
              <a:highlight>
                <a:srgbClr val="FFFF00"/>
              </a:highlight>
              <a:latin typeface="Arial"/>
              <a:cs typeface="Arial"/>
            </a:endParaRPr>
          </a:p>
          <a:p>
            <a:pPr marL="456565" lvl="1">
              <a:defRPr/>
            </a:pPr>
            <a:r>
              <a:rPr lang="fi-FI" dirty="0">
                <a:highlight>
                  <a:srgbClr val="FFFF00"/>
                </a:highlight>
                <a:latin typeface="Arial"/>
                <a:cs typeface="Arial"/>
              </a:rPr>
              <a:t>Ilmoitus tehdään Kerralla-valikossa olevalla sähköisellä Henkilöstön ilmoitusvelvollisuus-lomakkeella, jonka yksikön esihenkilö käsittelee. </a:t>
            </a:r>
            <a:endParaRPr lang="fi-FI" dirty="0">
              <a:highlight>
                <a:srgbClr val="FFFF00"/>
              </a:highlight>
            </a:endParaRPr>
          </a:p>
          <a:p>
            <a:pPr marL="0" lvl="1">
              <a:lnSpc>
                <a:spcPct val="110000"/>
              </a:lnSpc>
              <a:spcBef>
                <a:spcPts val="789"/>
              </a:spcBef>
              <a:spcAft>
                <a:spcPts val="175"/>
              </a:spcAft>
              <a:defRPr/>
            </a:pPr>
            <a:endParaRPr lang="fi-FI" sz="2000" b="1" dirty="0">
              <a:cs typeface="Times New Roman"/>
            </a:endParaRPr>
          </a:p>
        </p:txBody>
      </p:sp>
      <p:cxnSp>
        <p:nvCxnSpPr>
          <p:cNvPr id="30" name="Straight Connector 29">
            <a:extLst>
              <a:ext uri="{FF2B5EF4-FFF2-40B4-BE49-F238E27FC236}">
                <a16:creationId xmlns:a16="http://schemas.microsoft.com/office/drawing/2014/main" id="{4BDD89E9-7686-420D-E45B-9EB9C93B0D0C}"/>
              </a:ext>
            </a:extLst>
          </p:cNvPr>
          <p:cNvCxnSpPr>
            <a:cxnSpLocks/>
          </p:cNvCxnSpPr>
          <p:nvPr/>
        </p:nvCxnSpPr>
        <p:spPr>
          <a:xfrm flipH="1">
            <a:off x="5249260" y="1211481"/>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16" name="Title 27">
            <a:extLst>
              <a:ext uri="{FF2B5EF4-FFF2-40B4-BE49-F238E27FC236}">
                <a16:creationId xmlns:a16="http://schemas.microsoft.com/office/drawing/2014/main" id="{8B27A281-EB9B-B3AE-7BB5-18379EAF01FF}"/>
              </a:ext>
            </a:extLst>
          </p:cNvPr>
          <p:cNvSpPr txBox="1">
            <a:spLocks/>
          </p:cNvSpPr>
          <p:nvPr/>
        </p:nvSpPr>
        <p:spPr>
          <a:xfrm>
            <a:off x="451413" y="822684"/>
            <a:ext cx="11289174"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pPr marL="0" marR="0" lvl="0" indent="0" algn="l" defTabSz="914286" rtl="0" eaLnBrk="1" fontAlgn="auto" latinLnBrk="0" hangingPunct="1">
              <a:lnSpc>
                <a:spcPct val="90000"/>
              </a:lnSpc>
              <a:spcBef>
                <a:spcPct val="0"/>
              </a:spcBef>
              <a:spcAft>
                <a:spcPts val="0"/>
              </a:spcAft>
              <a:buClrTx/>
              <a:buSzTx/>
              <a:buFontTx/>
              <a:buNone/>
              <a:tabLst/>
              <a:defRPr/>
            </a:pPr>
            <a:r>
              <a:rPr kumimoji="0" lang="fi-FI" sz="2600" b="1" i="0" u="none" strike="noStrike" kern="1200" cap="none" spc="0" normalizeH="0" baseline="0" noProof="0">
                <a:ln>
                  <a:noFill/>
                </a:ln>
                <a:solidFill>
                  <a:srgbClr val="00008B"/>
                </a:solidFill>
                <a:effectLst/>
                <a:uLnTx/>
                <a:uFillTx/>
                <a:latin typeface="Arial Black" panose="020B0A04020102020204"/>
                <a:ea typeface="Inter" panose="02000503000000020004" pitchFamily="2" charset="0"/>
                <a:cs typeface="Times New Roman" panose="02020603050405020304" pitchFamily="18" charset="0"/>
              </a:rPr>
              <a:t>Riskien ja epäkohtien tunnistaminen ja niiden korjaaminen</a:t>
            </a:r>
          </a:p>
        </p:txBody>
      </p:sp>
      <p:sp>
        <p:nvSpPr>
          <p:cNvPr id="37" name="TextBox 36">
            <a:extLst>
              <a:ext uri="{FF2B5EF4-FFF2-40B4-BE49-F238E27FC236}">
                <a16:creationId xmlns:a16="http://schemas.microsoft.com/office/drawing/2014/main" id="{6FE2F186-0CC1-3E81-EB1A-EF46BF296254}"/>
              </a:ext>
            </a:extLst>
          </p:cNvPr>
          <p:cNvSpPr txBox="1"/>
          <p:nvPr/>
        </p:nvSpPr>
        <p:spPr>
          <a:xfrm>
            <a:off x="451413" y="746532"/>
            <a:ext cx="2626338" cy="215444"/>
          </a:xfrm>
          <a:prstGeom prst="rect">
            <a:avLst/>
          </a:prstGeom>
          <a:noFill/>
        </p:spPr>
        <p:txBody>
          <a:bodyPr wrap="none" lIns="90000" tIns="0" rIns="90000" bIns="0"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008B"/>
                </a:solidFill>
                <a:effectLst/>
                <a:uLnTx/>
                <a:uFillTx/>
                <a:latin typeface="Arial" panose="020B0604020202020204"/>
                <a:ea typeface="Inter" panose="02000503000000020004" pitchFamily="2" charset="0"/>
                <a:cs typeface="Times New Roman" panose="02020603050405020304" pitchFamily="18" charset="0"/>
              </a:rPr>
              <a:t>Omavalvonnan toimeenpano</a:t>
            </a:r>
            <a:endParaRPr kumimoji="0" lang="fi-FI" sz="1400" b="1" i="0" u="none" strike="noStrike" kern="1200" cap="none" spc="0" normalizeH="0" baseline="0" noProof="0">
              <a:ln>
                <a:noFill/>
              </a:ln>
              <a:solidFill>
                <a:srgbClr val="00FF00"/>
              </a:solidFill>
              <a:effectLst/>
              <a:uLnTx/>
              <a:uFillTx/>
              <a:latin typeface="Arial" panose="020B0604020202020204"/>
              <a:ea typeface="+mn-ea"/>
              <a:cs typeface="+mn-cs"/>
            </a:endParaRPr>
          </a:p>
        </p:txBody>
      </p:sp>
      <p:grpSp>
        <p:nvGrpSpPr>
          <p:cNvPr id="11" name="Ryhmä 10">
            <a:extLst>
              <a:ext uri="{FF2B5EF4-FFF2-40B4-BE49-F238E27FC236}">
                <a16:creationId xmlns:a16="http://schemas.microsoft.com/office/drawing/2014/main" id="{234C3B79-AB49-F0AB-6D43-F59E3E6C5453}"/>
              </a:ext>
            </a:extLst>
          </p:cNvPr>
          <p:cNvGrpSpPr/>
          <p:nvPr/>
        </p:nvGrpSpPr>
        <p:grpSpPr>
          <a:xfrm>
            <a:off x="4928896" y="468949"/>
            <a:ext cx="2338976" cy="45719"/>
            <a:chOff x="4928896" y="468949"/>
            <a:chExt cx="2338976" cy="45719"/>
          </a:xfrm>
        </p:grpSpPr>
        <p:sp>
          <p:nvSpPr>
            <p:cNvPr id="12" name="Rectangle 42">
              <a:extLst>
                <a:ext uri="{FF2B5EF4-FFF2-40B4-BE49-F238E27FC236}">
                  <a16:creationId xmlns:a16="http://schemas.microsoft.com/office/drawing/2014/main" id="{31D14321-115E-15B4-04B8-622F193AAFC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43">
              <a:extLst>
                <a:ext uri="{FF2B5EF4-FFF2-40B4-BE49-F238E27FC236}">
                  <a16:creationId xmlns:a16="http://schemas.microsoft.com/office/drawing/2014/main" id="{07C92492-53AC-83EB-204C-6E7963DF0FD5}"/>
                </a:ext>
              </a:extLst>
            </p:cNvPr>
            <p:cNvSpPr/>
            <p:nvPr/>
          </p:nvSpPr>
          <p:spPr>
            <a:xfrm>
              <a:off x="5333069"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44">
              <a:extLst>
                <a:ext uri="{FF2B5EF4-FFF2-40B4-BE49-F238E27FC236}">
                  <a16:creationId xmlns:a16="http://schemas.microsoft.com/office/drawing/2014/main" id="{D7BF28D3-2315-912E-37AC-EEC28E8219C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45">
              <a:extLst>
                <a:ext uri="{FF2B5EF4-FFF2-40B4-BE49-F238E27FC236}">
                  <a16:creationId xmlns:a16="http://schemas.microsoft.com/office/drawing/2014/main" id="{FE9F09EC-6619-4C08-EE0C-F35162889C2C}"/>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46">
              <a:extLst>
                <a:ext uri="{FF2B5EF4-FFF2-40B4-BE49-F238E27FC236}">
                  <a16:creationId xmlns:a16="http://schemas.microsoft.com/office/drawing/2014/main" id="{8150C08D-A58D-BD6D-581C-ECE5DD24F28E}"/>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Rectangle 47">
              <a:extLst>
                <a:ext uri="{FF2B5EF4-FFF2-40B4-BE49-F238E27FC236}">
                  <a16:creationId xmlns:a16="http://schemas.microsoft.com/office/drawing/2014/main" id="{3D8D2EA5-EA89-5D2F-1B2D-07CA044A9BD4}"/>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83981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D40D19-8995-20C2-CC22-29D6AE9B8E3C}"/>
              </a:ext>
            </a:extLst>
          </p:cNvPr>
          <p:cNvSpPr>
            <a:spLocks noGrp="1"/>
          </p:cNvSpPr>
          <p:nvPr>
            <p:ph type="title"/>
          </p:nvPr>
        </p:nvSpPr>
        <p:spPr>
          <a:xfrm>
            <a:off x="451413" y="432189"/>
            <a:ext cx="11289174" cy="868004"/>
          </a:xfrm>
        </p:spPr>
        <p:txBody>
          <a:bodyPr vert="horz"/>
          <a:lstStyle/>
          <a:p>
            <a:r>
              <a:rPr lang="fi-FI" sz="2400" b="1">
                <a:ea typeface="Inter" panose="02000503000000020004" pitchFamily="2" charset="0"/>
                <a:cs typeface="Times New Roman" panose="02020603050405020304" pitchFamily="18" charset="0"/>
              </a:rPr>
              <a:t>Käsitteet ja käsitehierarkia </a:t>
            </a:r>
            <a:endParaRPr lang="fi-FI"/>
          </a:p>
        </p:txBody>
      </p:sp>
      <p:sp>
        <p:nvSpPr>
          <p:cNvPr id="4" name="Content Placeholder 29">
            <a:extLst>
              <a:ext uri="{FF2B5EF4-FFF2-40B4-BE49-F238E27FC236}">
                <a16:creationId xmlns:a16="http://schemas.microsoft.com/office/drawing/2014/main" id="{EB006210-9E46-7CFC-8B7F-1146A9A6E142}"/>
              </a:ext>
            </a:extLst>
          </p:cNvPr>
          <p:cNvSpPr>
            <a:spLocks noGrp="1"/>
          </p:cNvSpPr>
          <p:nvPr>
            <p:ph sz="half" idx="1"/>
          </p:nvPr>
        </p:nvSpPr>
        <p:spPr>
          <a:xfrm>
            <a:off x="451413" y="1435130"/>
            <a:ext cx="11289174" cy="4351339"/>
          </a:xfrm>
        </p:spPr>
        <p:txBody>
          <a:bodyPr vert="horz" lIns="0" tIns="45720" rIns="0" bIns="45720" numCol="3" spcCol="720000" rtlCol="0" anchor="t">
            <a:noAutofit/>
          </a:bodyPr>
          <a:lstStyle/>
          <a:p>
            <a:pPr marL="0" lvl="1">
              <a:lnSpc>
                <a:spcPct val="100000"/>
              </a:lnSpc>
              <a:spcBef>
                <a:spcPts val="0"/>
              </a:spcBef>
              <a:spcAft>
                <a:spcPts val="600"/>
              </a:spcAft>
            </a:pPr>
            <a:r>
              <a:rPr lang="fi-FI" sz="2000" b="1" dirty="0">
                <a:latin typeface="Arial"/>
                <a:ea typeface="Inter" panose="02000503000000020004" pitchFamily="2" charset="0"/>
                <a:cs typeface="Times New Roman"/>
              </a:rPr>
              <a:t>Riski</a:t>
            </a:r>
          </a:p>
          <a:p>
            <a:pPr marL="0" lvl="1">
              <a:lnSpc>
                <a:spcPct val="100000"/>
              </a:lnSpc>
              <a:spcBef>
                <a:spcPts val="0"/>
              </a:spcBef>
              <a:spcAft>
                <a:spcPts val="175"/>
              </a:spcAft>
            </a:pPr>
            <a:r>
              <a:rPr lang="fi-FI" dirty="0">
                <a:latin typeface="Arial"/>
                <a:cs typeface="Arial"/>
              </a:rPr>
              <a:t>Asiakas- ja potilasturvallisuutta vaarantava riski:</a:t>
            </a:r>
          </a:p>
          <a:p>
            <a:pPr marL="171450" lvl="1" indent="-171450">
              <a:lnSpc>
                <a:spcPct val="100000"/>
              </a:lnSpc>
              <a:spcBef>
                <a:spcPts val="0"/>
              </a:spcBef>
              <a:spcAft>
                <a:spcPts val="175"/>
              </a:spcAft>
              <a:buFont typeface="Arial" panose="020B0604020202020204" pitchFamily="34" charset="0"/>
              <a:buChar char="•"/>
            </a:pPr>
            <a:r>
              <a:rPr lang="fi-FI" dirty="0">
                <a:latin typeface="Arial"/>
                <a:cs typeface="Arial"/>
              </a:rPr>
              <a:t>laite / laitteen käyttö</a:t>
            </a:r>
          </a:p>
          <a:p>
            <a:pPr marL="171450" lvl="1" indent="-171450">
              <a:lnSpc>
                <a:spcPct val="100000"/>
              </a:lnSpc>
              <a:spcBef>
                <a:spcPts val="0"/>
              </a:spcBef>
              <a:spcAft>
                <a:spcPts val="175"/>
              </a:spcAft>
              <a:buFont typeface="Arial" panose="020B0604020202020204" pitchFamily="34" charset="0"/>
              <a:buChar char="•"/>
            </a:pPr>
            <a:r>
              <a:rPr lang="fi-FI" dirty="0">
                <a:latin typeface="Arial"/>
                <a:cs typeface="Arial"/>
              </a:rPr>
              <a:t>hoitomenetelmä / hoitaminen </a:t>
            </a:r>
          </a:p>
          <a:p>
            <a:pPr marL="171450" lvl="1" indent="-171450">
              <a:lnSpc>
                <a:spcPct val="100000"/>
              </a:lnSpc>
              <a:spcBef>
                <a:spcPts val="0"/>
              </a:spcBef>
              <a:spcAft>
                <a:spcPts val="175"/>
              </a:spcAft>
              <a:buFont typeface="Arial" panose="020B0604020202020204" pitchFamily="34" charset="0"/>
              <a:buChar char="•"/>
            </a:pPr>
            <a:r>
              <a:rPr lang="fi-FI" dirty="0">
                <a:latin typeface="Arial"/>
                <a:cs typeface="Arial"/>
              </a:rPr>
              <a:t>lääke / lääkitys</a:t>
            </a:r>
          </a:p>
          <a:p>
            <a:pPr marL="171450" lvl="1" indent="-171450">
              <a:lnSpc>
                <a:spcPct val="100000"/>
              </a:lnSpc>
              <a:spcBef>
                <a:spcPts val="0"/>
              </a:spcBef>
              <a:spcAft>
                <a:spcPts val="175"/>
              </a:spcAft>
              <a:buFont typeface="Arial" panose="020B0604020202020204" pitchFamily="34" charset="0"/>
              <a:buChar char="•"/>
            </a:pPr>
            <a:r>
              <a:rPr lang="fi-FI" dirty="0">
                <a:latin typeface="Arial"/>
                <a:cs typeface="Arial"/>
              </a:rPr>
              <a:t>asiakaskohteeseen liittyvä turvallisuusriski</a:t>
            </a:r>
          </a:p>
          <a:p>
            <a:pPr marL="0" lvl="1">
              <a:lnSpc>
                <a:spcPct val="100000"/>
              </a:lnSpc>
              <a:spcBef>
                <a:spcPts val="0"/>
              </a:spcBef>
              <a:spcAft>
                <a:spcPts val="175"/>
              </a:spcAft>
            </a:pPr>
            <a:endParaRPr lang="fi-FI"/>
          </a:p>
          <a:p>
            <a:pPr marL="0" lvl="1">
              <a:lnSpc>
                <a:spcPct val="100000"/>
              </a:lnSpc>
              <a:spcBef>
                <a:spcPts val="0"/>
              </a:spcBef>
              <a:spcAft>
                <a:spcPts val="600"/>
              </a:spcAft>
            </a:pPr>
            <a:r>
              <a:rPr lang="fi-FI" sz="2000" b="1" dirty="0">
                <a:latin typeface="Arial"/>
                <a:ea typeface="Inter" panose="02000503000000020004" pitchFamily="2" charset="0"/>
                <a:cs typeface="Times New Roman"/>
              </a:rPr>
              <a:t>Riskienhallinta</a:t>
            </a:r>
          </a:p>
          <a:p>
            <a:pPr marL="0" lvl="1">
              <a:lnSpc>
                <a:spcPct val="100000"/>
              </a:lnSpc>
              <a:spcBef>
                <a:spcPts val="0"/>
              </a:spcBef>
              <a:spcAft>
                <a:spcPts val="175"/>
              </a:spcAft>
            </a:pPr>
            <a:r>
              <a:rPr lang="fi-FI" dirty="0">
                <a:latin typeface="Arial"/>
                <a:cs typeface="Arial"/>
              </a:rPr>
              <a:t>Seurauksiltaan merkittävien kielteisten tapahtumien järjestelmällistä määrittelyä ja niihin varautumista. Riskienhallinnalla varmistetaan, että organisaatiolla on riittävästi tietoa toiminnan, toimijoiden ja toimintaympäristön riskeistä. </a:t>
            </a:r>
            <a:endParaRPr lang="fi-FI" dirty="0">
              <a:ea typeface="Inter" panose="02000503000000020004" pitchFamily="2" charset="0"/>
              <a:cs typeface="Arial"/>
            </a:endParaRPr>
          </a:p>
          <a:p>
            <a:pPr marL="0" lvl="1">
              <a:lnSpc>
                <a:spcPct val="100000"/>
              </a:lnSpc>
              <a:spcBef>
                <a:spcPts val="0"/>
              </a:spcBef>
              <a:spcAft>
                <a:spcPts val="175"/>
              </a:spcAft>
            </a:pPr>
            <a:endParaRPr lang="fi-FI" dirty="0">
              <a:latin typeface="Arial"/>
              <a:ea typeface="Inter" panose="02000503000000020004" pitchFamily="2" charset="0"/>
              <a:cs typeface="Arial"/>
            </a:endParaRPr>
          </a:p>
          <a:p>
            <a:pPr marL="0" lvl="1">
              <a:lnSpc>
                <a:spcPct val="100000"/>
              </a:lnSpc>
              <a:spcBef>
                <a:spcPts val="0"/>
              </a:spcBef>
              <a:spcAft>
                <a:spcPts val="600"/>
              </a:spcAft>
            </a:pPr>
            <a:r>
              <a:rPr lang="fi-FI" sz="2000" b="1" dirty="0">
                <a:ea typeface="Inter" panose="02000503000000020004" pitchFamily="2" charset="0"/>
                <a:cs typeface="Times New Roman" panose="02020603050405020304" pitchFamily="18" charset="0"/>
              </a:rPr>
              <a:t>Poikkeama</a:t>
            </a:r>
            <a:endParaRPr lang="fi-FI" sz="2000" dirty="0">
              <a:ea typeface="Inter" panose="02000503000000020004" pitchFamily="2" charset="0"/>
              <a:cs typeface="Times New Roman" panose="02020603050405020304" pitchFamily="18" charset="0"/>
            </a:endParaRPr>
          </a:p>
          <a:p>
            <a:pPr marL="0" lvl="1">
              <a:lnSpc>
                <a:spcPct val="100000"/>
              </a:lnSpc>
              <a:spcBef>
                <a:spcPts val="0"/>
              </a:spcBef>
              <a:spcAft>
                <a:spcPts val="175"/>
              </a:spcAft>
            </a:pPr>
            <a:r>
              <a:rPr lang="fi-FI" dirty="0"/>
              <a:t>Mikä tahansa suunnitellusta tai sovitusta poikkeava tapahtuma, joka voi johtaa haittatapahtumaan. Poikkeama voi johtua tekemisestä, tekemättä jättämisestä tai suojausten pettämisestä.</a:t>
            </a:r>
          </a:p>
          <a:p>
            <a:br>
              <a:rPr lang="fi-FI" sz="2000" b="1" dirty="0">
                <a:cs typeface="Times New Roman" panose="02020603050405020304" pitchFamily="18" charset="0"/>
              </a:rPr>
            </a:br>
            <a:r>
              <a:rPr lang="fi-FI" sz="2000" b="1" dirty="0">
                <a:latin typeface="Arial"/>
                <a:cs typeface="Arial"/>
              </a:rPr>
              <a:t>Epäkohta tai </a:t>
            </a:r>
            <a:br>
              <a:rPr lang="fi-FI" sz="2000" b="1" dirty="0">
                <a:cs typeface="Arial"/>
              </a:rPr>
            </a:br>
            <a:r>
              <a:rPr lang="fi-FI" sz="2000" b="1" dirty="0">
                <a:latin typeface="Arial"/>
                <a:cs typeface="Arial"/>
              </a:rPr>
              <a:t>epäkohdan uhka </a:t>
            </a:r>
          </a:p>
          <a:p>
            <a:pPr marL="456565" lvl="1"/>
            <a:r>
              <a:rPr lang="fi-FI" dirty="0">
                <a:highlight>
                  <a:srgbClr val="FFFF00"/>
                </a:highlight>
                <a:latin typeface="Arial"/>
                <a:cs typeface="Arial"/>
              </a:rPr>
              <a:t>Epäkohdalla tarkoitetaan esim. asiakas- ja potilasturvallisuudessa ilmeneviä puutteita, </a:t>
            </a:r>
            <a:r>
              <a:rPr lang="fi-FI" b="0" i="0" dirty="0">
                <a:effectLst/>
                <a:highlight>
                  <a:srgbClr val="FFFF00"/>
                </a:highlight>
                <a:latin typeface="Arial"/>
                <a:cs typeface="Arial"/>
              </a:rPr>
              <a:t>asiakkaan </a:t>
            </a:r>
            <a:r>
              <a:rPr lang="fi-FI" dirty="0">
                <a:highlight>
                  <a:srgbClr val="FFFF00"/>
                </a:highlight>
                <a:latin typeface="Arial"/>
                <a:cs typeface="Arial"/>
              </a:rPr>
              <a:t>tai potilaan kaltoinkohtelua </a:t>
            </a:r>
            <a:r>
              <a:rPr lang="fi-FI" b="0" i="0" dirty="0">
                <a:effectLst/>
                <a:highlight>
                  <a:srgbClr val="FFFF00"/>
                </a:highlight>
                <a:latin typeface="Arial"/>
                <a:cs typeface="Arial"/>
              </a:rPr>
              <a:t>ja </a:t>
            </a:r>
            <a:r>
              <a:rPr lang="fi-FI" dirty="0">
                <a:highlight>
                  <a:srgbClr val="FFFF00"/>
                </a:highlight>
                <a:latin typeface="Arial"/>
                <a:cs typeface="Arial"/>
              </a:rPr>
              <a:t>toimintakulttuuriin sisältyviä </a:t>
            </a:r>
            <a:r>
              <a:rPr lang="fi-FI" b="0" i="0" dirty="0">
                <a:effectLst/>
                <a:highlight>
                  <a:srgbClr val="FFFF00"/>
                </a:highlight>
                <a:latin typeface="Arial"/>
                <a:cs typeface="Arial"/>
              </a:rPr>
              <a:t>asiakkaalle </a:t>
            </a:r>
            <a:r>
              <a:rPr lang="fi-FI" dirty="0">
                <a:highlight>
                  <a:srgbClr val="FFFF00"/>
                </a:highlight>
                <a:latin typeface="Arial"/>
                <a:cs typeface="Arial"/>
              </a:rPr>
              <a:t>tai potilaalle </a:t>
            </a:r>
            <a:r>
              <a:rPr lang="fi-FI" b="0" i="0" dirty="0">
                <a:effectLst/>
                <a:highlight>
                  <a:srgbClr val="FFFF00"/>
                </a:highlight>
                <a:latin typeface="Arial"/>
                <a:cs typeface="Arial"/>
              </a:rPr>
              <a:t>vahingollisia toimia. </a:t>
            </a:r>
            <a:r>
              <a:rPr lang="fi-FI" dirty="0">
                <a:solidFill>
                  <a:schemeClr val="dk1"/>
                </a:solidFill>
                <a:highlight>
                  <a:srgbClr val="FFFF00"/>
                </a:highlight>
                <a:latin typeface="+mn-lt"/>
                <a:cs typeface="+mn-cs"/>
              </a:rPr>
              <a:t>Kaltoin kohtelulla tarkoitetaan fyysistä, psyykkistä tai lääkkeillä aiheutettua toimintaa. Toimintakulttuuriin sisältyvissä ongelmissa voi olla kyse esimerkiksi yksilön perusoikeuksien tosiasiallisesta rajoittamisesta vakiintuneena käytäntönä ilman lainsäädännössä olevien edellytysten täyttymistä. Muulla lainvastaisuudella tarkoitetaan palveluja ja niiden saatavuutta tai järjestämistä tai asiakkaan ja potilaan oikeuksista annetun sääntelyn rikkomista.</a:t>
            </a:r>
            <a:endParaRPr lang="fi-FI">
              <a:solidFill>
                <a:schemeClr val="dk1"/>
              </a:solidFill>
              <a:highlight>
                <a:srgbClr val="FFFF00"/>
              </a:highlight>
            </a:endParaRPr>
          </a:p>
          <a:p>
            <a:pPr marL="0" lvl="1">
              <a:lnSpc>
                <a:spcPct val="100000"/>
              </a:lnSpc>
              <a:spcBef>
                <a:spcPts val="0"/>
              </a:spcBef>
              <a:spcAft>
                <a:spcPts val="600"/>
              </a:spcAft>
            </a:pPr>
            <a:endParaRPr lang="fi-FI" sz="2000" b="1" dirty="0">
              <a:highlight>
                <a:srgbClr val="FFFF00"/>
              </a:highlight>
              <a:latin typeface="+mn-lt"/>
              <a:cs typeface="Times New Roman" panose="02020603050405020304" pitchFamily="18" charset="0"/>
            </a:endParaRPr>
          </a:p>
          <a:p>
            <a:pPr marL="0" lvl="1">
              <a:lnSpc>
                <a:spcPct val="100000"/>
              </a:lnSpc>
              <a:spcBef>
                <a:spcPts val="0"/>
              </a:spcBef>
              <a:spcAft>
                <a:spcPts val="600"/>
              </a:spcAft>
            </a:pPr>
            <a:endParaRPr lang="fi-FI" b="1" dirty="0">
              <a:highlight>
                <a:srgbClr val="FFFF00"/>
              </a:highlight>
              <a:cs typeface="Times New Roman" panose="02020603050405020304" pitchFamily="18" charset="0"/>
            </a:endParaRPr>
          </a:p>
          <a:p>
            <a:pPr marL="0" lvl="1">
              <a:lnSpc>
                <a:spcPct val="100000"/>
              </a:lnSpc>
              <a:spcBef>
                <a:spcPts val="0"/>
              </a:spcBef>
              <a:spcAft>
                <a:spcPts val="600"/>
              </a:spcAft>
            </a:pPr>
            <a:endParaRPr lang="fi-FI" sz="2000" b="1">
              <a:cs typeface="Times New Roman" panose="02020603050405020304" pitchFamily="18" charset="0"/>
            </a:endParaRPr>
          </a:p>
          <a:p>
            <a:pPr marL="0" lvl="1">
              <a:lnSpc>
                <a:spcPct val="100000"/>
              </a:lnSpc>
              <a:spcBef>
                <a:spcPts val="0"/>
              </a:spcBef>
              <a:spcAft>
                <a:spcPts val="600"/>
              </a:spcAft>
            </a:pPr>
            <a:r>
              <a:rPr lang="fi-FI" sz="2000" b="1" dirty="0">
                <a:cs typeface="Times New Roman" panose="02020603050405020304" pitchFamily="18" charset="0"/>
              </a:rPr>
              <a:t>Vaaratilanne</a:t>
            </a:r>
          </a:p>
          <a:p>
            <a:pPr marL="0" lvl="1">
              <a:lnSpc>
                <a:spcPct val="100000"/>
              </a:lnSpc>
              <a:spcBef>
                <a:spcPts val="0"/>
              </a:spcBef>
              <a:spcAft>
                <a:spcPts val="175"/>
              </a:spcAft>
            </a:pPr>
            <a:r>
              <a:rPr lang="fi-FI" dirty="0">
                <a:latin typeface="Arial"/>
                <a:cs typeface="Arial"/>
              </a:rPr>
              <a:t>Asiakkaan turvallisuuden vaarantava tapahtuma, joka aiheuttaa haittaa asiakkaalle (= haittatapahtuma) tai voi aiheuttaa haittaa asiakkaalle (= läheltä piti -tapahtuma). Vaaratilannejärjestelmällä tarkoitetaan järjestelmää, johon vaaratilanteet raportoidaan (esim. </a:t>
            </a:r>
            <a:r>
              <a:rPr lang="fi-FI" dirty="0" err="1">
                <a:latin typeface="Arial"/>
                <a:cs typeface="Arial"/>
              </a:rPr>
              <a:t>HaiPro</a:t>
            </a:r>
            <a:r>
              <a:rPr lang="fi-FI" dirty="0">
                <a:latin typeface="Arial"/>
                <a:cs typeface="Arial"/>
              </a:rPr>
              <a:t>)</a:t>
            </a:r>
            <a:endParaRPr lang="fi-FI" dirty="0"/>
          </a:p>
          <a:p>
            <a:pPr>
              <a:lnSpc>
                <a:spcPct val="100000"/>
              </a:lnSpc>
              <a:spcBef>
                <a:spcPts val="0"/>
              </a:spcBef>
            </a:pPr>
            <a:endParaRPr lang="fi-FI" kern="100">
              <a:latin typeface="+mn-lt"/>
              <a:cs typeface="Times New Roman" panose="02020603050405020304" pitchFamily="18" charset="0"/>
            </a:endParaRPr>
          </a:p>
          <a:p>
            <a:pPr marL="342900" lvl="1" indent="-342900">
              <a:lnSpc>
                <a:spcPct val="100000"/>
              </a:lnSpc>
              <a:spcBef>
                <a:spcPts val="0"/>
              </a:spcBef>
              <a:spcAft>
                <a:spcPts val="600"/>
              </a:spcAft>
              <a:buFont typeface="Arial" panose="020B0604020202020204" pitchFamily="34" charset="0"/>
              <a:buChar char="•"/>
            </a:pPr>
            <a:r>
              <a:rPr lang="fi-FI" sz="2000" b="1" dirty="0">
                <a:latin typeface="Arial"/>
                <a:cs typeface="Times New Roman"/>
              </a:rPr>
              <a:t>Haittatapahtuma</a:t>
            </a:r>
            <a:br>
              <a:rPr lang="fi-FI" sz="2000" b="1" dirty="0">
                <a:cs typeface="Times New Roman" panose="02020603050405020304" pitchFamily="18" charset="0"/>
              </a:rPr>
            </a:br>
            <a:r>
              <a:rPr lang="fi-FI" dirty="0">
                <a:latin typeface="Arial"/>
                <a:cs typeface="Arial"/>
              </a:rPr>
              <a:t>Asiakkaan turvallisuuden vaarantava tapahtuma, joka aiheuttaa haittaa asiakkaalle</a:t>
            </a:r>
          </a:p>
          <a:p>
            <a:pPr marL="171450" indent="-171450">
              <a:lnSpc>
                <a:spcPct val="100000"/>
              </a:lnSpc>
              <a:spcBef>
                <a:spcPts val="0"/>
              </a:spcBef>
              <a:buFont typeface="Arial" panose="020B0604020202020204" pitchFamily="34" charset="0"/>
              <a:buChar char="•"/>
            </a:pPr>
            <a:endParaRPr lang="fi-FI" kern="100">
              <a:latin typeface="+mn-lt"/>
              <a:cs typeface="Times New Roman" panose="02020603050405020304" pitchFamily="18" charset="0"/>
            </a:endParaRPr>
          </a:p>
          <a:p>
            <a:pPr marL="342900" lvl="1" indent="-342900">
              <a:lnSpc>
                <a:spcPct val="100000"/>
              </a:lnSpc>
              <a:spcBef>
                <a:spcPts val="0"/>
              </a:spcBef>
              <a:spcAft>
                <a:spcPts val="600"/>
              </a:spcAft>
              <a:buFont typeface="Arial" panose="020B0604020202020204" pitchFamily="34" charset="0"/>
              <a:buChar char="•"/>
            </a:pPr>
            <a:r>
              <a:rPr lang="fi-FI" sz="2000" b="1" dirty="0">
                <a:latin typeface="Arial"/>
                <a:cs typeface="Times New Roman"/>
              </a:rPr>
              <a:t>Läheltä piti </a:t>
            </a:r>
            <a:r>
              <a:rPr lang="fi-FI" sz="2000" b="1" i="1" dirty="0">
                <a:latin typeface="Arial"/>
                <a:cs typeface="Times New Roman"/>
              </a:rPr>
              <a:t>-</a:t>
            </a:r>
            <a:r>
              <a:rPr lang="fi-FI" sz="2000" b="1" dirty="0">
                <a:latin typeface="Arial"/>
                <a:cs typeface="Times New Roman"/>
              </a:rPr>
              <a:t>tilanne</a:t>
            </a:r>
            <a:br>
              <a:rPr lang="fi-FI" sz="2000" b="1" dirty="0">
                <a:cs typeface="Times New Roman" panose="02020603050405020304" pitchFamily="18" charset="0"/>
              </a:rPr>
            </a:br>
            <a:r>
              <a:rPr lang="fi-FI" dirty="0">
                <a:latin typeface="Arial"/>
                <a:cs typeface="Arial"/>
              </a:rPr>
              <a:t>Vaaratilanne, joka olisi voinut aiheuttaa haittaa asiakkaalle. Haitalta vältyttiin joko sattumalta tai siksi, että poikkeama tai vaaratilanne havaittiin ja haitalliset seuraukset pystyttiin estämään ajoissa </a:t>
            </a:r>
            <a:endParaRPr lang="fi-FI" dirty="0"/>
          </a:p>
          <a:p>
            <a:pPr marL="0" lvl="1">
              <a:lnSpc>
                <a:spcPct val="100000"/>
              </a:lnSpc>
              <a:spcBef>
                <a:spcPts val="0"/>
              </a:spcBef>
              <a:spcAft>
                <a:spcPts val="600"/>
              </a:spcAft>
            </a:pPr>
            <a:endParaRPr lang="fi-FI" sz="2000" b="1">
              <a:cs typeface="Times New Roman" panose="02020603050405020304" pitchFamily="18" charset="0"/>
            </a:endParaRPr>
          </a:p>
        </p:txBody>
      </p:sp>
    </p:spTree>
    <p:extLst>
      <p:ext uri="{BB962C8B-B14F-4D97-AF65-F5344CB8AC3E}">
        <p14:creationId xmlns:p14="http://schemas.microsoft.com/office/powerpoint/2010/main" val="154276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3639917E-E440-F42D-8014-9274BCA50D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6" name="think-cell data - do not delete" hidden="1">
                        <a:extLst>
                          <a:ext uri="{FF2B5EF4-FFF2-40B4-BE49-F238E27FC236}">
                            <a16:creationId xmlns:a16="http://schemas.microsoft.com/office/drawing/2014/main" id="{3639917E-E440-F42D-8014-9274BCA50D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Content Placeholder 30">
            <a:extLst>
              <a:ext uri="{FF2B5EF4-FFF2-40B4-BE49-F238E27FC236}">
                <a16:creationId xmlns:a16="http://schemas.microsoft.com/office/drawing/2014/main" id="{5806FA1A-1849-7FE0-0B1E-F76412087378}"/>
              </a:ext>
            </a:extLst>
          </p:cNvPr>
          <p:cNvSpPr>
            <a:spLocks noGrp="1"/>
          </p:cNvSpPr>
          <p:nvPr>
            <p:ph sz="half" idx="1"/>
          </p:nvPr>
        </p:nvSpPr>
        <p:spPr>
          <a:xfrm>
            <a:off x="451413" y="1825627"/>
            <a:ext cx="11289174" cy="4368985"/>
          </a:xfrm>
        </p:spPr>
        <p:txBody>
          <a:bodyPr vert="horz" lIns="91440" tIns="45720" rIns="91440" bIns="45720" numCol="2" spcCol="720000" rtlCol="0" anchor="t">
            <a:noAutofit/>
          </a:bodyPr>
          <a:lstStyle/>
          <a:p>
            <a:pPr marL="0" lvl="1">
              <a:lnSpc>
                <a:spcPct val="110000"/>
              </a:lnSpc>
              <a:spcBef>
                <a:spcPts val="789"/>
              </a:spcBef>
              <a:spcAft>
                <a:spcPts val="175"/>
              </a:spcAft>
            </a:pPr>
            <a:r>
              <a:rPr lang="fi-FI" sz="1200" dirty="0">
                <a:latin typeface="Arial"/>
                <a:ea typeface="Inter" panose="02000503000000020004" pitchFamily="2" charset="0"/>
                <a:cs typeface="Arial"/>
              </a:rPr>
              <a:t>Riskienhallinnassa laatua ja asiakasturvallisuutta parannetaan tunnistamalla jo ennalta ne kriittiset työvaiheet, joissa toiminnalle asetettujen vaatimusten ja tavoitteiden toteutuminen on vaarassa. Riskienhallintaan kuuluu suunnitelmallinen toiminta epäkohtien ja todettujen riskien poistamiseksi tai minimoimiseksi. Riskienhallinta ja omavalvont</a:t>
            </a:r>
            <a:r>
              <a:rPr lang="fi-FI" dirty="0">
                <a:latin typeface="Arial"/>
                <a:cs typeface="Arial"/>
              </a:rPr>
              <a:t>a ovat osa jokapäiväistä arjen työtä palveluissa. </a:t>
            </a:r>
            <a:r>
              <a:rPr lang="fi-FI" dirty="0">
                <a:highlight>
                  <a:srgbClr val="FFFF00"/>
                </a:highlight>
                <a:latin typeface="Arial"/>
                <a:cs typeface="Arial"/>
              </a:rPr>
              <a:t>Sen lisäksi, työyksikön vaarojen ja riskien arviointi tehdään </a:t>
            </a:r>
            <a:r>
              <a:rPr lang="fi-FI" err="1">
                <a:highlight>
                  <a:srgbClr val="FFFF00"/>
                </a:highlight>
                <a:latin typeface="Arial"/>
                <a:cs typeface="Arial"/>
              </a:rPr>
              <a:t>HaiPro</a:t>
            </a:r>
            <a:r>
              <a:rPr lang="fi-FI" dirty="0">
                <a:highlight>
                  <a:srgbClr val="FFFF00"/>
                </a:highlight>
                <a:latin typeface="Arial"/>
                <a:cs typeface="Arial"/>
              </a:rPr>
              <a:t>-riskienarviointilomakkeelle kaikissa työpisteissä. Riskienarviointi tulee päivittää aina tarpeen mukaan sekä säännöllisesti, esimerkiksi toimintaan tai työtapoihin kohdistuvien muutosten yhteydessä. Hyvin toteutettu ja kattava riskienarviointi nostaa esille työpaikan turvallisuuteen liittyvät kehittämistarpeet.</a:t>
            </a:r>
          </a:p>
          <a:p>
            <a:pPr marL="0" lvl="1">
              <a:lnSpc>
                <a:spcPct val="110000"/>
              </a:lnSpc>
              <a:spcBef>
                <a:spcPts val="789"/>
              </a:spcBef>
              <a:spcAft>
                <a:spcPts val="175"/>
              </a:spcAft>
            </a:pPr>
            <a:r>
              <a:rPr lang="fi-FI" sz="1200" dirty="0">
                <a:ea typeface="Inter" panose="02000503000000020004" pitchFamily="2" charset="0"/>
              </a:rPr>
              <a:t>Osana riskienhallinnan toimeenpanoa </a:t>
            </a:r>
            <a:r>
              <a:rPr lang="fi-FI" sz="1200" b="1" dirty="0">
                <a:ea typeface="Inter" panose="02000503000000020004" pitchFamily="2" charset="0"/>
              </a:rPr>
              <a:t>toteutuneet vaaratilanteet </a:t>
            </a:r>
            <a:r>
              <a:rPr lang="fi-FI" sz="1200" dirty="0">
                <a:ea typeface="Inter" panose="02000503000000020004" pitchFamily="2" charset="0"/>
              </a:rPr>
              <a:t>(läheltä piti -tilanteet ja haittatapahtumat)</a:t>
            </a:r>
            <a:r>
              <a:rPr lang="fi-FI" dirty="0">
                <a:ea typeface="Inter" panose="02000503000000020004" pitchFamily="2" charset="0"/>
              </a:rPr>
              <a:t> </a:t>
            </a:r>
            <a:r>
              <a:rPr lang="fi-FI" sz="1200" b="1" dirty="0">
                <a:ea typeface="Inter" panose="02000503000000020004" pitchFamily="2" charset="0"/>
              </a:rPr>
              <a:t>ilmoitetaan, käsitellään, raportoidaan ja toteutetaan korjaavat toimenpiteet</a:t>
            </a:r>
            <a:r>
              <a:rPr lang="fi-FI" sz="1200" dirty="0">
                <a:ea typeface="Inter" panose="02000503000000020004" pitchFamily="2" charset="0"/>
              </a:rPr>
              <a:t>.</a:t>
            </a:r>
            <a:r>
              <a:rPr lang="fi-FI" dirty="0">
                <a:ea typeface="Inter" panose="02000503000000020004" pitchFamily="2" charset="0"/>
              </a:rPr>
              <a:t> </a:t>
            </a:r>
            <a:r>
              <a:rPr lang="fi-FI" sz="1200" dirty="0">
                <a:ea typeface="Inter" panose="02000503000000020004" pitchFamily="2" charset="0"/>
              </a:rPr>
              <a:t>Työkaluna toimii </a:t>
            </a:r>
            <a:r>
              <a:rPr lang="fi-FI" sz="1200" b="1" dirty="0" err="1">
                <a:ea typeface="Inter" panose="02000503000000020004" pitchFamily="2" charset="0"/>
              </a:rPr>
              <a:t>HaiPro</a:t>
            </a:r>
            <a:r>
              <a:rPr lang="fi-FI" sz="1200" dirty="0">
                <a:ea typeface="Inter" panose="02000503000000020004" pitchFamily="2" charset="0"/>
              </a:rPr>
              <a:t>-järjestelmä. </a:t>
            </a:r>
            <a:r>
              <a:rPr lang="fi-FI" dirty="0"/>
              <a:t>Henkilökunta tekee kaikista läheltä piti -tilanteista tai asiakkaalle tapahtuneista poikkeamatilanteista sähköisesti ilmoituksen ja lähettää sen lähiesihenkilön käsiteltäväksi. </a:t>
            </a:r>
            <a:endParaRPr lang="fi-FI" sz="1200" dirty="0">
              <a:ea typeface="Inter" panose="02000503000000020004" pitchFamily="2" charset="0"/>
            </a:endParaRPr>
          </a:p>
          <a:p>
            <a:pPr marL="0" lvl="1">
              <a:lnSpc>
                <a:spcPct val="110000"/>
              </a:lnSpc>
              <a:spcBef>
                <a:spcPts val="789"/>
              </a:spcBef>
              <a:spcAft>
                <a:spcPts val="175"/>
              </a:spcAft>
            </a:pPr>
            <a:r>
              <a:rPr lang="fi-FI" b="1" dirty="0">
                <a:ea typeface="Inter" panose="02000503000000020004" pitchFamily="2" charset="0"/>
              </a:rPr>
              <a:t>Muista palvelussa havaituista laatupoikkeamista tai epäkohdista </a:t>
            </a:r>
            <a:r>
              <a:rPr lang="fi-FI" dirty="0">
                <a:ea typeface="Inter" panose="02000503000000020004" pitchFamily="2" charset="0"/>
              </a:rPr>
              <a:t>(esim. asiakkaan epäasiallinen kohtelu) </a:t>
            </a:r>
            <a:r>
              <a:rPr lang="fi-FI" b="1" dirty="0">
                <a:ea typeface="Inter" panose="02000503000000020004" pitchFamily="2" charset="0"/>
              </a:rPr>
              <a:t>tehdään ilmoitus </a:t>
            </a:r>
            <a:r>
              <a:rPr lang="fi-FI" dirty="0">
                <a:ea typeface="Inter" panose="02000503000000020004" pitchFamily="2" charset="0"/>
              </a:rPr>
              <a:t>toiminnasta vastaavalle taholle esim. omalle esihenkilölle.</a:t>
            </a:r>
          </a:p>
          <a:p>
            <a:pPr marL="0" lvl="1">
              <a:lnSpc>
                <a:spcPct val="110000"/>
              </a:lnSpc>
              <a:spcBef>
                <a:spcPts val="789"/>
              </a:spcBef>
              <a:spcAft>
                <a:spcPts val="175"/>
              </a:spcAft>
            </a:pPr>
            <a:r>
              <a:rPr lang="fi-FI" dirty="0">
                <a:ea typeface="Inter" panose="02000503000000020004" pitchFamily="2" charset="0"/>
              </a:rPr>
              <a:t>Henkilökunta perehdytetään o</a:t>
            </a:r>
            <a:r>
              <a:rPr lang="fi-FI" sz="1200" dirty="0">
                <a:ea typeface="Inter" panose="02000503000000020004" pitchFamily="2" charset="0"/>
              </a:rPr>
              <a:t>mavalvonnan periaatteisiin ja toimeenpanoon ja näitä koskeviin ohjeistuksiin mukaan lukien henkilökunnalle laissa asetettu velvollisuus ilmoittaa asiakasturvallisuutta ja palvelun laatua koskevista epäkohdista ja niiden uhista. </a:t>
            </a:r>
          </a:p>
          <a:p>
            <a:pPr marL="0" lvl="1">
              <a:lnSpc>
                <a:spcPct val="110000"/>
              </a:lnSpc>
              <a:spcBef>
                <a:spcPts val="789"/>
              </a:spcBef>
              <a:spcAft>
                <a:spcPts val="175"/>
              </a:spcAft>
            </a:pPr>
            <a:r>
              <a:rPr lang="fi-FI" b="1" i="1" dirty="0">
                <a:solidFill>
                  <a:schemeClr val="accent5"/>
                </a:solidFill>
              </a:rPr>
              <a:t>[Korvaa tämä tekstikappale kuvauksella muista tärkeistä riskienhallinnan menettelytavoista</a:t>
            </a:r>
            <a:r>
              <a:rPr lang="fi-FI" i="1" dirty="0">
                <a:solidFill>
                  <a:schemeClr val="accent5"/>
                </a:solidFill>
              </a:rPr>
              <a:t>: esim. ennakoiva työote tai asiakaskohteista tarvittaessa tehtävä turvallisuuskartoitus.</a:t>
            </a:r>
            <a:r>
              <a:rPr lang="fi-FI" b="1" i="1" dirty="0">
                <a:solidFill>
                  <a:schemeClr val="accent5"/>
                </a:solidFill>
              </a:rPr>
              <a:t>]</a:t>
            </a:r>
            <a:endParaRPr lang="fi-FI" i="1" dirty="0">
              <a:solidFill>
                <a:schemeClr val="accent5"/>
              </a:solidFill>
            </a:endParaRPr>
          </a:p>
          <a:p>
            <a:pPr>
              <a:lnSpc>
                <a:spcPct val="110000"/>
              </a:lnSpc>
              <a:spcBef>
                <a:spcPts val="789"/>
              </a:spcBef>
              <a:spcAft>
                <a:spcPts val="175"/>
              </a:spcAft>
            </a:pPr>
            <a:endParaRPr lang="fi-FI" dirty="0"/>
          </a:p>
        </p:txBody>
      </p:sp>
      <p:sp>
        <p:nvSpPr>
          <p:cNvPr id="4" name="TextBox 3">
            <a:extLst>
              <a:ext uri="{FF2B5EF4-FFF2-40B4-BE49-F238E27FC236}">
                <a16:creationId xmlns:a16="http://schemas.microsoft.com/office/drawing/2014/main" id="{87939B38-F077-CAA9-6B56-A5DB985812F2}"/>
              </a:ext>
            </a:extLst>
          </p:cNvPr>
          <p:cNvSpPr txBox="1"/>
          <p:nvPr/>
        </p:nvSpPr>
        <p:spPr>
          <a:xfrm>
            <a:off x="451413" y="746532"/>
            <a:ext cx="2626338" cy="215444"/>
          </a:xfrm>
          <a:prstGeom prst="rect">
            <a:avLst/>
          </a:prstGeom>
          <a:noFill/>
        </p:spPr>
        <p:txBody>
          <a:bodyPr wrap="none" lIns="90000" tIns="0" rIns="90000" bIns="0"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008B"/>
                </a:solidFill>
                <a:effectLst/>
                <a:uLnTx/>
                <a:uFillTx/>
                <a:latin typeface="Arial" panose="020B0604020202020204"/>
                <a:ea typeface="Inter" panose="02000503000000020004" pitchFamily="2" charset="0"/>
                <a:cs typeface="Times New Roman" panose="02020603050405020304" pitchFamily="18" charset="0"/>
              </a:rPr>
              <a:t>Omavalvonnan toimeenpano</a:t>
            </a:r>
            <a:endParaRPr kumimoji="0" lang="fi-FI" sz="1400" b="1" i="0" u="none" strike="noStrike" kern="1200" cap="none" spc="0" normalizeH="0" baseline="0" noProof="0">
              <a:ln>
                <a:noFill/>
              </a:ln>
              <a:solidFill>
                <a:srgbClr val="00FF00"/>
              </a:solidFill>
              <a:effectLst/>
              <a:uLnTx/>
              <a:uFillTx/>
              <a:latin typeface="Arial" panose="020B0604020202020204"/>
              <a:ea typeface="+mn-ea"/>
              <a:cs typeface="+mn-cs"/>
            </a:endParaRPr>
          </a:p>
        </p:txBody>
      </p:sp>
      <p:sp>
        <p:nvSpPr>
          <p:cNvPr id="33" name="Title 27">
            <a:extLst>
              <a:ext uri="{FF2B5EF4-FFF2-40B4-BE49-F238E27FC236}">
                <a16:creationId xmlns:a16="http://schemas.microsoft.com/office/drawing/2014/main" id="{1CFEC4E6-3867-1050-8098-86A4EFE7F0D0}"/>
              </a:ext>
            </a:extLst>
          </p:cNvPr>
          <p:cNvSpPr>
            <a:spLocks noGrp="1"/>
          </p:cNvSpPr>
          <p:nvPr>
            <p:ph type="title"/>
          </p:nvPr>
        </p:nvSpPr>
        <p:spPr>
          <a:xfrm>
            <a:off x="451413" y="822684"/>
            <a:ext cx="11289174" cy="868004"/>
          </a:xfrm>
        </p:spPr>
        <p:txBody>
          <a:bodyPr vert="horz">
            <a:normAutofit/>
          </a:bodyPr>
          <a:lstStyle/>
          <a:p>
            <a:r>
              <a:rPr lang="fi-FI">
                <a:solidFill>
                  <a:schemeClr val="accent5"/>
                </a:solidFill>
                <a:latin typeface="+mj-lt"/>
                <a:ea typeface="Inter" panose="02000503000000020004" pitchFamily="2" charset="0"/>
                <a:cs typeface="Times New Roman" panose="02020603050405020304" pitchFamily="18" charset="0"/>
              </a:rPr>
              <a:t>Riskienhallinnan järjestelmät ja menettelytavat (1/3)</a:t>
            </a:r>
          </a:p>
        </p:txBody>
      </p:sp>
      <p:grpSp>
        <p:nvGrpSpPr>
          <p:cNvPr id="5" name="Ryhmä 4">
            <a:extLst>
              <a:ext uri="{FF2B5EF4-FFF2-40B4-BE49-F238E27FC236}">
                <a16:creationId xmlns:a16="http://schemas.microsoft.com/office/drawing/2014/main" id="{EEEC2C3C-9B6A-9D1A-AE89-DCD4B51AC3BC}"/>
              </a:ext>
            </a:extLst>
          </p:cNvPr>
          <p:cNvGrpSpPr/>
          <p:nvPr/>
        </p:nvGrpSpPr>
        <p:grpSpPr>
          <a:xfrm>
            <a:off x="6359985" y="4565915"/>
            <a:ext cx="5380602" cy="1823136"/>
            <a:chOff x="6359985" y="4473387"/>
            <a:chExt cx="5380602" cy="1628697"/>
          </a:xfrm>
        </p:grpSpPr>
        <p:grpSp>
          <p:nvGrpSpPr>
            <p:cNvPr id="10" name="Group 9">
              <a:extLst>
                <a:ext uri="{FF2B5EF4-FFF2-40B4-BE49-F238E27FC236}">
                  <a16:creationId xmlns:a16="http://schemas.microsoft.com/office/drawing/2014/main" id="{E2547C16-77B0-8DB6-9018-FA23AEB83133}"/>
                </a:ext>
              </a:extLst>
            </p:cNvPr>
            <p:cNvGrpSpPr/>
            <p:nvPr/>
          </p:nvGrpSpPr>
          <p:grpSpPr>
            <a:xfrm>
              <a:off x="6359985" y="4473387"/>
              <a:ext cx="5380602" cy="1628697"/>
              <a:chOff x="6359985" y="4867835"/>
              <a:chExt cx="5380602" cy="1628697"/>
            </a:xfrm>
          </p:grpSpPr>
          <p:sp>
            <p:nvSpPr>
              <p:cNvPr id="2" name="Rectangle 1">
                <a:extLst>
                  <a:ext uri="{FF2B5EF4-FFF2-40B4-BE49-F238E27FC236}">
                    <a16:creationId xmlns:a16="http://schemas.microsoft.com/office/drawing/2014/main" id="{10622B43-51CE-2FA3-5DED-77D2DDE1C44F}"/>
                  </a:ext>
                </a:extLst>
              </p:cNvPr>
              <p:cNvSpPr/>
              <p:nvPr/>
            </p:nvSpPr>
            <p:spPr>
              <a:xfrm>
                <a:off x="6359985" y="4867835"/>
                <a:ext cx="5380602" cy="1628697"/>
              </a:xfrm>
              <a:prstGeom prst="rect">
                <a:avLst/>
              </a:prstGeom>
              <a:solidFill>
                <a:schemeClr val="bg1"/>
              </a:solidFill>
              <a:ln w="19050">
                <a:solidFill>
                  <a:schemeClr val="accent5">
                    <a:lumMod val="20000"/>
                    <a:lumOff val="8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288000" rIns="90000" bIns="46800" numCol="2"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B9C05DE-BABB-ED0E-1520-9D89E464F846}"/>
                  </a:ext>
                </a:extLst>
              </p:cNvPr>
              <p:cNvSpPr txBox="1"/>
              <p:nvPr/>
            </p:nvSpPr>
            <p:spPr>
              <a:xfrm>
                <a:off x="6359985" y="4867835"/>
                <a:ext cx="5130051" cy="46166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Arial" panose="020B0604020202020204"/>
                    <a:ea typeface="+mn-ea"/>
                    <a:cs typeface="+mn-cs"/>
                  </a:rPr>
                  <a:t>Luettelo käytössä olevista riskienhallinnan / omavalvonnan toimeenpanon ohjeista:</a:t>
                </a:r>
              </a:p>
            </p:txBody>
          </p:sp>
        </p:grpSp>
        <p:sp>
          <p:nvSpPr>
            <p:cNvPr id="3" name="Tekstiruutu 2">
              <a:extLst>
                <a:ext uri="{FF2B5EF4-FFF2-40B4-BE49-F238E27FC236}">
                  <a16:creationId xmlns:a16="http://schemas.microsoft.com/office/drawing/2014/main" id="{B87176AB-DD60-B592-78F2-F58C1EA77391}"/>
                </a:ext>
              </a:extLst>
            </p:cNvPr>
            <p:cNvSpPr txBox="1"/>
            <p:nvPr/>
          </p:nvSpPr>
          <p:spPr>
            <a:xfrm>
              <a:off x="6359985" y="4935051"/>
              <a:ext cx="5380602" cy="1167033"/>
            </a:xfrm>
            <a:prstGeom prst="rect">
              <a:avLst/>
            </a:prstGeom>
            <a:noFill/>
          </p:spPr>
          <p:txBody>
            <a:bodyPr wrap="square" numCol="2" rtlCol="0">
              <a:normAutofit/>
            </a:bodyPr>
            <a:lstStyle/>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1" i="0" u="none" strike="noStrike" kern="1200" cap="none" spc="0" normalizeH="0" baseline="0" noProof="0">
                  <a:ln>
                    <a:noFill/>
                  </a:ln>
                  <a:solidFill>
                    <a:srgbClr val="000000"/>
                  </a:solidFill>
                  <a:effectLst/>
                  <a:uLnTx/>
                  <a:uFillTx/>
                  <a:latin typeface="Arial" panose="020B0604020202020204"/>
                  <a:ea typeface="Inter" panose="02000503000000020004" pitchFamily="2" charset="0"/>
                  <a:cs typeface="+mn-cs"/>
                </a:rPr>
                <a:t>[</a:t>
              </a:r>
              <a:r>
                <a:rPr kumimoji="0" lang="fi-FI" sz="1200" b="0" i="0" u="none" strike="noStrike" kern="1200" cap="none" spc="0" normalizeH="0" baseline="0" noProof="0">
                  <a:ln>
                    <a:noFill/>
                  </a:ln>
                  <a:solidFill>
                    <a:srgbClr val="000000"/>
                  </a:solidFill>
                  <a:effectLst/>
                  <a:uLnTx/>
                  <a:uFillTx/>
                  <a:latin typeface="Arial" panose="020B0604020202020204"/>
                  <a:ea typeface="Inter" panose="02000503000000020004" pitchFamily="2" charset="0"/>
                  <a:cs typeface="+mn-cs"/>
                </a:rPr>
                <a:t>Ohje a. Kirjoita tänne ja poista hakasulkeet</a:t>
              </a:r>
              <a:r>
                <a:rPr kumimoji="0" lang="fi-FI" sz="1200" b="1" i="0" u="none" strike="noStrike" kern="1200" cap="none" spc="0" normalizeH="0" baseline="0" noProof="0">
                  <a:ln>
                    <a:noFill/>
                  </a:ln>
                  <a:solidFill>
                    <a:srgbClr val="000000"/>
                  </a:solidFill>
                  <a:effectLst/>
                  <a:uLnTx/>
                  <a:uFillTx/>
                  <a:latin typeface="Arial" panose="020B0604020202020204"/>
                  <a:ea typeface="Inter" panose="02000503000000020004" pitchFamily="2" charset="0"/>
                  <a:cs typeface="+mn-cs"/>
                </a:rPr>
                <a:t>.] </a:t>
              </a: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1" i="0" u="none" strike="noStrike" kern="1200" cap="none" spc="0" normalizeH="0" baseline="0" noProof="0">
                  <a:ln>
                    <a:noFill/>
                  </a:ln>
                  <a:solidFill>
                    <a:srgbClr val="000000"/>
                  </a:solidFill>
                  <a:effectLst/>
                  <a:uLnTx/>
                  <a:uFillTx/>
                  <a:latin typeface="Arial" panose="020B0604020202020204"/>
                  <a:ea typeface="Inter" panose="02000503000000020004" pitchFamily="2" charset="0"/>
                  <a:cs typeface="+mn-cs"/>
                </a:rPr>
                <a:t>[</a:t>
              </a:r>
              <a:r>
                <a:rPr kumimoji="0" lang="fi-FI" sz="1200" b="0" i="0" u="none" strike="noStrike" kern="1200" cap="none" spc="0" normalizeH="0" baseline="0" noProof="0">
                  <a:ln>
                    <a:noFill/>
                  </a:ln>
                  <a:solidFill>
                    <a:srgbClr val="000000"/>
                  </a:solidFill>
                  <a:effectLst/>
                  <a:uLnTx/>
                  <a:uFillTx/>
                  <a:latin typeface="Arial" panose="020B0604020202020204"/>
                  <a:ea typeface="Inter" panose="02000503000000020004" pitchFamily="2" charset="0"/>
                  <a:cs typeface="+mn-cs"/>
                </a:rPr>
                <a:t>Ohje b</a:t>
              </a:r>
              <a:r>
                <a:rPr kumimoji="0" lang="fi-FI" sz="1200" b="1" i="0" u="none" strike="noStrike" kern="1200" cap="none" spc="0" normalizeH="0" baseline="0" noProof="0">
                  <a:ln>
                    <a:noFill/>
                  </a:ln>
                  <a:solidFill>
                    <a:srgbClr val="000000"/>
                  </a:solidFill>
                  <a:effectLst/>
                  <a:uLnTx/>
                  <a:uFillTx/>
                  <a:latin typeface="Arial" panose="020B0604020202020204"/>
                  <a:ea typeface="Inter" panose="02000503000000020004" pitchFamily="2" charset="0"/>
                  <a:cs typeface="+mn-cs"/>
                </a:rPr>
                <a:t>]</a:t>
              </a: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1" i="0" u="none" strike="noStrike" kern="1200" cap="none" spc="0" normalizeH="0" baseline="0" noProof="0">
                  <a:ln>
                    <a:noFill/>
                  </a:ln>
                  <a:solidFill>
                    <a:srgbClr val="000000"/>
                  </a:solidFill>
                  <a:effectLst/>
                  <a:uLnTx/>
                  <a:uFillTx/>
                  <a:latin typeface="Arial" panose="020B0604020202020204"/>
                  <a:ea typeface="Inter" panose="02000503000000020004" pitchFamily="2" charset="0"/>
                  <a:cs typeface="+mn-cs"/>
                </a:rPr>
                <a:t>[</a:t>
              </a:r>
              <a:r>
                <a:rPr kumimoji="0" lang="fi-FI" sz="1200" b="0" i="0" u="none" strike="noStrike" kern="1200" cap="none" spc="0" normalizeH="0" baseline="0" noProof="0">
                  <a:ln>
                    <a:noFill/>
                  </a:ln>
                  <a:solidFill>
                    <a:srgbClr val="000000"/>
                  </a:solidFill>
                  <a:effectLst/>
                  <a:uLnTx/>
                  <a:uFillTx/>
                  <a:latin typeface="Arial" panose="020B0604020202020204"/>
                  <a:ea typeface="Inter" panose="02000503000000020004" pitchFamily="2" charset="0"/>
                  <a:cs typeface="+mn-cs"/>
                </a:rPr>
                <a:t>…</a:t>
              </a:r>
              <a:r>
                <a:rPr kumimoji="0" lang="fi-FI" sz="1200" b="1" i="0" u="none" strike="noStrike" kern="1200" cap="none" spc="0" normalizeH="0" baseline="0" noProof="0">
                  <a:ln>
                    <a:noFill/>
                  </a:ln>
                  <a:solidFill>
                    <a:srgbClr val="000000"/>
                  </a:solidFill>
                  <a:effectLst/>
                  <a:uLnTx/>
                  <a:uFillTx/>
                  <a:latin typeface="Arial" panose="020B0604020202020204"/>
                  <a:ea typeface="Inter" panose="02000503000000020004" pitchFamily="2" charset="0"/>
                  <a:cs typeface="+mn-cs"/>
                </a:rPr>
                <a:t>]</a:t>
              </a:r>
            </a:p>
            <a:p>
              <a:pPr marL="171450" marR="0" lvl="0" indent="-1714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fi-FI" sz="1200" b="0" i="0" u="none" strike="noStrike" kern="1200" cap="none" spc="0" normalizeH="0" baseline="0" noProof="0">
                <a:ln>
                  <a:noFill/>
                </a:ln>
                <a:solidFill>
                  <a:srgbClr val="000000"/>
                </a:solidFill>
                <a:effectLst/>
                <a:uLnTx/>
                <a:uFillTx/>
                <a:latin typeface="Arial" panose="020B0604020202020204"/>
                <a:ea typeface="Inter" panose="02000503000000020004" pitchFamily="2" charset="0"/>
                <a:cs typeface="+mn-cs"/>
              </a:endParaRPr>
            </a:p>
          </p:txBody>
        </p:sp>
      </p:grpSp>
      <p:grpSp>
        <p:nvGrpSpPr>
          <p:cNvPr id="6" name="Ryhmä 5">
            <a:extLst>
              <a:ext uri="{FF2B5EF4-FFF2-40B4-BE49-F238E27FC236}">
                <a16:creationId xmlns:a16="http://schemas.microsoft.com/office/drawing/2014/main" id="{3CB1CE74-130B-53BD-166B-FF57377B2B8A}"/>
              </a:ext>
            </a:extLst>
          </p:cNvPr>
          <p:cNvGrpSpPr/>
          <p:nvPr/>
        </p:nvGrpSpPr>
        <p:grpSpPr>
          <a:xfrm>
            <a:off x="4928896" y="468949"/>
            <a:ext cx="2338976" cy="45719"/>
            <a:chOff x="4928896" y="468949"/>
            <a:chExt cx="2338976" cy="45719"/>
          </a:xfrm>
        </p:grpSpPr>
        <p:sp>
          <p:nvSpPr>
            <p:cNvPr id="7" name="Rectangle 42">
              <a:extLst>
                <a:ext uri="{FF2B5EF4-FFF2-40B4-BE49-F238E27FC236}">
                  <a16:creationId xmlns:a16="http://schemas.microsoft.com/office/drawing/2014/main" id="{5AF893AA-EDE6-DF9B-8513-6E5D62A3E271}"/>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43">
              <a:extLst>
                <a:ext uri="{FF2B5EF4-FFF2-40B4-BE49-F238E27FC236}">
                  <a16:creationId xmlns:a16="http://schemas.microsoft.com/office/drawing/2014/main" id="{351FDE38-C7F3-3A43-F21D-2AA5592B8429}"/>
                </a:ext>
              </a:extLst>
            </p:cNvPr>
            <p:cNvSpPr/>
            <p:nvPr/>
          </p:nvSpPr>
          <p:spPr>
            <a:xfrm>
              <a:off x="5333069"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44">
              <a:extLst>
                <a:ext uri="{FF2B5EF4-FFF2-40B4-BE49-F238E27FC236}">
                  <a16:creationId xmlns:a16="http://schemas.microsoft.com/office/drawing/2014/main" id="{D90D96EC-F3C2-03BB-5794-57F226B76F8F}"/>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45">
              <a:extLst>
                <a:ext uri="{FF2B5EF4-FFF2-40B4-BE49-F238E27FC236}">
                  <a16:creationId xmlns:a16="http://schemas.microsoft.com/office/drawing/2014/main" id="{35424217-FB3E-F95F-3807-3317EA8931EF}"/>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46">
              <a:extLst>
                <a:ext uri="{FF2B5EF4-FFF2-40B4-BE49-F238E27FC236}">
                  <a16:creationId xmlns:a16="http://schemas.microsoft.com/office/drawing/2014/main" id="{2C8CD536-CB8B-DD0F-590C-4672EE621921}"/>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47">
              <a:extLst>
                <a:ext uri="{FF2B5EF4-FFF2-40B4-BE49-F238E27FC236}">
                  <a16:creationId xmlns:a16="http://schemas.microsoft.com/office/drawing/2014/main" id="{6B14B898-E525-E6AE-5785-3832F2FDDFF9}"/>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62344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on the side of the road&#10;&#10;Description automatically generated">
            <a:extLst>
              <a:ext uri="{FF2B5EF4-FFF2-40B4-BE49-F238E27FC236}">
                <a16:creationId xmlns:a16="http://schemas.microsoft.com/office/drawing/2014/main" id="{80D62194-14F1-6702-CD97-6AA7253407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4037" y="1511171"/>
            <a:ext cx="5405879" cy="3835657"/>
          </a:xfrm>
          <a:prstGeom prst="rect">
            <a:avLst/>
          </a:prstGeom>
        </p:spPr>
      </p:pic>
      <p:sp>
        <p:nvSpPr>
          <p:cNvPr id="49" name="Title 48">
            <a:extLst>
              <a:ext uri="{FF2B5EF4-FFF2-40B4-BE49-F238E27FC236}">
                <a16:creationId xmlns:a16="http://schemas.microsoft.com/office/drawing/2014/main" id="{7E891381-DCA0-18F7-7EBC-7AA48E0AB49E}"/>
              </a:ext>
            </a:extLst>
          </p:cNvPr>
          <p:cNvSpPr>
            <a:spLocks noGrp="1"/>
          </p:cNvSpPr>
          <p:nvPr>
            <p:ph type="title"/>
          </p:nvPr>
        </p:nvSpPr>
        <p:spPr/>
        <p:txBody>
          <a:bodyPr vert="horz"/>
          <a:lstStyle/>
          <a:p>
            <a:r>
              <a:rPr lang="fi-FI" sz="2600">
                <a:latin typeface="+mj-lt"/>
                <a:ea typeface="Inter" panose="02000503000000020004" pitchFamily="2" charset="0"/>
              </a:rPr>
              <a:t>Lukijalle</a:t>
            </a:r>
            <a:endParaRPr lang="fi-FI" dirty="0"/>
          </a:p>
        </p:txBody>
      </p:sp>
      <p:sp>
        <p:nvSpPr>
          <p:cNvPr id="2" name="Otsikko 1">
            <a:extLst>
              <a:ext uri="{FF2B5EF4-FFF2-40B4-BE49-F238E27FC236}">
                <a16:creationId xmlns:a16="http://schemas.microsoft.com/office/drawing/2014/main" id="{7EBAA148-C9F3-0437-A710-D6CA15D52955}"/>
              </a:ext>
            </a:extLst>
          </p:cNvPr>
          <p:cNvSpPr txBox="1">
            <a:spLocks/>
          </p:cNvSpPr>
          <p:nvPr/>
        </p:nvSpPr>
        <p:spPr>
          <a:xfrm>
            <a:off x="838201" y="1205309"/>
            <a:ext cx="10781715" cy="681323"/>
          </a:xfrm>
          <a:prstGeom prst="rect">
            <a:avLst/>
          </a:prstGeom>
        </p:spPr>
        <p:txBody>
          <a:bodyPr anchor="b"/>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endParaRPr lang="fi-FI" sz="2600" dirty="0">
              <a:latin typeface="+mj-lt"/>
              <a:ea typeface="Inter" panose="02000503000000020004" pitchFamily="2" charset="0"/>
            </a:endParaRPr>
          </a:p>
        </p:txBody>
      </p:sp>
      <p:sp>
        <p:nvSpPr>
          <p:cNvPr id="35" name="Rectangle 34">
            <a:extLst>
              <a:ext uri="{FF2B5EF4-FFF2-40B4-BE49-F238E27FC236}">
                <a16:creationId xmlns:a16="http://schemas.microsoft.com/office/drawing/2014/main" id="{F1DC9D12-00D1-3C63-ED73-EB79BADB4691}"/>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8" name="Content Placeholder 4">
            <a:extLst>
              <a:ext uri="{FF2B5EF4-FFF2-40B4-BE49-F238E27FC236}">
                <a16:creationId xmlns:a16="http://schemas.microsoft.com/office/drawing/2014/main" id="{42C25015-C74F-C0C3-7718-26DC6F17B4FE}"/>
              </a:ext>
            </a:extLst>
          </p:cNvPr>
          <p:cNvSpPr txBox="1">
            <a:spLocks/>
          </p:cNvSpPr>
          <p:nvPr/>
        </p:nvSpPr>
        <p:spPr>
          <a:xfrm>
            <a:off x="451413" y="1825626"/>
            <a:ext cx="11289174" cy="2299565"/>
          </a:xfrm>
          <a:prstGeom prst="rect">
            <a:avLst/>
          </a:prstGeom>
        </p:spPr>
        <p:txBody>
          <a:bodyPr vert="horz" lIns="91440" tIns="45720" rIns="91440" bIns="45720" numCol="2" spcCol="720000" rtlCol="0" anchor="t">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i-FI" dirty="0">
                <a:latin typeface="+mn-lt"/>
                <a:ea typeface="Inter" panose="02000503000000020004" pitchFamily="2" charset="0"/>
                <a:cs typeface="Arial"/>
              </a:rPr>
              <a:t>Tämä on Eloisan ikääntyneiden palveluiden omavalvontasuunnitelma, jollaisia on laadittu yksi kullekin palvelulle ja toimintayksikölle Eloisan alueella. Dokumentti on tuotettu perinteisen tekstidokumentin sijaan näyttöruuduille sopivassa 16:9-muodossa, ja siihen on lisätty erilaisia kuvia ja kaavioita, jotta omavalvontasuunnitelma olisi mahdollisimman helposti luettavissa ja omaksuttavissa niin henkilöstön kuin asiakkaidenkin toimesta, ja sen käsittely yhteisesti valkokankaalta olisi mahdollisimman helppoa. </a:t>
            </a:r>
            <a:r>
              <a:rPr lang="fi-FI" dirty="0">
                <a:highlight>
                  <a:srgbClr val="FFFF00"/>
                </a:highlight>
                <a:latin typeface="+mn-lt"/>
                <a:ea typeface="Inter" panose="02000503000000020004" pitchFamily="2" charset="0"/>
                <a:cs typeface="Arial"/>
              </a:rPr>
              <a:t>Dokumentti on laadittu Valviran antaman määräyksen (1/2024) mukaisesti, joka tuli voimaan 15.5.2024.</a:t>
            </a:r>
            <a:r>
              <a:rPr lang="fi-FI" dirty="0">
                <a:latin typeface="+mn-lt"/>
                <a:ea typeface="Inter" panose="02000503000000020004" pitchFamily="2" charset="0"/>
                <a:cs typeface="Arial"/>
              </a:rPr>
              <a:t> Lomake kattaa kaikki määräyksen asiakokonaisuudet ja jokainen toimintayksikkö ottaa omassa omavalvontasuunnitelmassaan esille ne asiat, jotka toteutuvat palvelun käytännössä. </a:t>
            </a:r>
            <a:endParaRPr lang="fi-FI"/>
          </a:p>
          <a:p>
            <a:pPr>
              <a:lnSpc>
                <a:spcPct val="100000"/>
              </a:lnSpc>
            </a:pPr>
            <a:endParaRPr lang="fi-FI" dirty="0">
              <a:latin typeface="+mn-lt"/>
              <a:ea typeface="Inter" panose="02000503000000020004" pitchFamily="2" charset="0"/>
            </a:endParaRPr>
          </a:p>
          <a:p>
            <a:pPr>
              <a:lnSpc>
                <a:spcPct val="100000"/>
              </a:lnSpc>
            </a:pPr>
            <a:endParaRPr lang="fi-FI" dirty="0">
              <a:latin typeface="+mn-lt"/>
              <a:ea typeface="Inter" panose="02000503000000020004" pitchFamily="2" charset="0"/>
            </a:endParaRPr>
          </a:p>
          <a:p>
            <a:pPr>
              <a:lnSpc>
                <a:spcPct val="100000"/>
              </a:lnSpc>
            </a:pPr>
            <a:endParaRPr lang="fi-FI" dirty="0">
              <a:latin typeface="+mn-lt"/>
              <a:ea typeface="Inter" panose="02000503000000020004" pitchFamily="2" charset="0"/>
            </a:endParaRPr>
          </a:p>
        </p:txBody>
      </p:sp>
    </p:spTree>
    <p:extLst>
      <p:ext uri="{BB962C8B-B14F-4D97-AF65-F5344CB8AC3E}">
        <p14:creationId xmlns:p14="http://schemas.microsoft.com/office/powerpoint/2010/main" val="695973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9D7079E-75CA-5EE8-A655-04BCB59A387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0" name="think-cell data - do not delete" hidden="1">
                        <a:extLst>
                          <a:ext uri="{FF2B5EF4-FFF2-40B4-BE49-F238E27FC236}">
                            <a16:creationId xmlns:a16="http://schemas.microsoft.com/office/drawing/2014/main" id="{79D7079E-75CA-5EE8-A655-04BCB59A38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Content Placeholder 28">
            <a:extLst>
              <a:ext uri="{FF2B5EF4-FFF2-40B4-BE49-F238E27FC236}">
                <a16:creationId xmlns:a16="http://schemas.microsoft.com/office/drawing/2014/main" id="{975122AF-0A04-DD9F-1A57-F6D5245A65C1}"/>
              </a:ext>
            </a:extLst>
          </p:cNvPr>
          <p:cNvSpPr>
            <a:spLocks noGrp="1"/>
          </p:cNvSpPr>
          <p:nvPr>
            <p:ph sz="half" idx="1"/>
          </p:nvPr>
        </p:nvSpPr>
        <p:spPr>
          <a:xfrm>
            <a:off x="509102" y="1597275"/>
            <a:ext cx="11289174" cy="4514193"/>
          </a:xfrm>
        </p:spPr>
        <p:txBody>
          <a:bodyPr vert="horz" lIns="91440" tIns="45720" rIns="0" bIns="45720" numCol="2" spcCol="720000" rtlCol="0" anchor="t">
            <a:noAutofit/>
          </a:bodyPr>
          <a:lstStyle/>
          <a:p>
            <a:pPr defTabSz="914377">
              <a:lnSpc>
                <a:spcPct val="107000"/>
              </a:lnSpc>
              <a:spcBef>
                <a:spcPts val="0"/>
              </a:spcBef>
              <a:spcAft>
                <a:spcPts val="600"/>
              </a:spcAft>
              <a:defRPr/>
            </a:pPr>
            <a:r>
              <a:rPr lang="fi-FI" sz="2000" b="1" dirty="0">
                <a:solidFill>
                  <a:srgbClr val="000000"/>
                </a:solidFill>
                <a:latin typeface="Arial"/>
                <a:cs typeface="Times New Roman"/>
              </a:rPr>
              <a:t>Haittatapahtumien ja läheltä piti -tilanteiden raportointi ja käsittely</a:t>
            </a:r>
          </a:p>
          <a:p>
            <a:pPr marL="0" lvl="1">
              <a:lnSpc>
                <a:spcPct val="100000"/>
              </a:lnSpc>
              <a:spcBef>
                <a:spcPts val="0"/>
              </a:spcBef>
              <a:spcAft>
                <a:spcPts val="175"/>
              </a:spcAft>
            </a:pPr>
            <a:r>
              <a:rPr lang="fi-FI" dirty="0">
                <a:latin typeface="Arial"/>
                <a:cs typeface="Arial"/>
              </a:rPr>
              <a:t>Haittatapahtumien ja läheltä piti -tilanteiden käsittelyyn kuuluu tapahtumien kirjaaminen, käsittely ja raportointi sekä korjaavien toimenpiteiden toteuttaminen. Lisäksi tapahtumista keskustellaan työntekijöiden, asiakkaan ja tarvittaessa omaisten kanssa. Jos tapahtuu vakava, korvattavia seurauksia aiheuttanut haittatapahtuma, asiakasta tai omaisia informoidaan korvausten hakemisesta. Vakavista haittatapahtumista ilmoitetaan Eloisan valvontatiimille. Haittatapahtumat ja läheltä piti -tilanteet raportoidaan ja käsitellään seuraavasti: </a:t>
            </a:r>
            <a:endParaRPr lang="fi-FI" dirty="0"/>
          </a:p>
          <a:p>
            <a:pPr marL="228600" lvl="1" indent="-228600">
              <a:lnSpc>
                <a:spcPct val="100000"/>
              </a:lnSpc>
              <a:spcBef>
                <a:spcPts val="300"/>
              </a:spcBef>
              <a:buFont typeface="Arial" panose="020B0604020202020204" pitchFamily="34" charset="0"/>
              <a:buAutoNum type="arabicPeriod"/>
            </a:pPr>
            <a:r>
              <a:rPr lang="fi-FI" dirty="0">
                <a:latin typeface="Arial"/>
                <a:ea typeface="Inter" panose="02000503000000020004" pitchFamily="2" charset="0"/>
                <a:cs typeface="Arial"/>
              </a:rPr>
              <a:t>Potilasturvallisuuteen ja työturvallisuuteen liittyvät haittatapahtumat ja läheltä piti -tilanteet kirjataan </a:t>
            </a:r>
            <a:r>
              <a:rPr lang="fi-FI" dirty="0" err="1">
                <a:latin typeface="Arial"/>
                <a:ea typeface="Inter" panose="02000503000000020004" pitchFamily="2" charset="0"/>
                <a:cs typeface="Arial"/>
              </a:rPr>
              <a:t>HaiPro</a:t>
            </a:r>
            <a:r>
              <a:rPr lang="fi-FI" dirty="0">
                <a:latin typeface="Arial"/>
                <a:ea typeface="Inter" panose="02000503000000020004" pitchFamily="2" charset="0"/>
                <a:cs typeface="Arial"/>
              </a:rPr>
              <a:t>-järjestelmään. Lääkepoikkeamista otetaan lisäksi yhteys lääkäriin toimintaohjeiden saamiseksi </a:t>
            </a:r>
            <a:endParaRPr lang="fi-FI" dirty="0">
              <a:ea typeface="Inter" panose="02000503000000020004" pitchFamily="2" charset="0"/>
            </a:endParaRPr>
          </a:p>
          <a:p>
            <a:pPr marL="228600" lvl="1" indent="-228600">
              <a:lnSpc>
                <a:spcPct val="100000"/>
              </a:lnSpc>
              <a:spcBef>
                <a:spcPts val="300"/>
              </a:spcBef>
              <a:buAutoNum type="arabicPeriod"/>
            </a:pPr>
            <a:r>
              <a:rPr lang="fi-FI" dirty="0">
                <a:latin typeface="Arial"/>
                <a:ea typeface="Inter" panose="02000503000000020004" pitchFamily="2" charset="0"/>
                <a:cs typeface="Arial"/>
              </a:rPr>
              <a:t>Yksikön esihenkilö käy läpi yksikkönsä </a:t>
            </a:r>
            <a:r>
              <a:rPr lang="fi-FI" dirty="0" err="1">
                <a:latin typeface="Arial"/>
                <a:ea typeface="Inter" panose="02000503000000020004" pitchFamily="2" charset="0"/>
                <a:cs typeface="Arial"/>
              </a:rPr>
              <a:t>HaiPro</a:t>
            </a:r>
            <a:r>
              <a:rPr lang="fi-FI" dirty="0">
                <a:latin typeface="Arial"/>
                <a:ea typeface="Inter" panose="02000503000000020004" pitchFamily="2" charset="0"/>
                <a:cs typeface="Arial"/>
              </a:rPr>
              <a:t>-ilmoitukset, ja ne käsitellään säännöllisesti tiimipalavereissa </a:t>
            </a:r>
            <a:endParaRPr lang="fi-FI" dirty="0">
              <a:ea typeface="Inter" panose="02000503000000020004" pitchFamily="2" charset="0"/>
            </a:endParaRPr>
          </a:p>
          <a:p>
            <a:pPr marL="228600" lvl="1" indent="-228600">
              <a:lnSpc>
                <a:spcPct val="100000"/>
              </a:lnSpc>
              <a:spcBef>
                <a:spcPts val="300"/>
              </a:spcBef>
              <a:buAutoNum type="arabicPeriod"/>
            </a:pPr>
            <a:r>
              <a:rPr lang="fi-FI" dirty="0">
                <a:latin typeface="Arial"/>
                <a:ea typeface="Inter" panose="02000503000000020004" pitchFamily="2" charset="0"/>
                <a:cs typeface="Arial"/>
              </a:rPr>
              <a:t>Esihenkilö käynnistää korjaavat toimenpiteet, ja kirjaa ne </a:t>
            </a:r>
            <a:r>
              <a:rPr lang="fi-FI" dirty="0" err="1">
                <a:latin typeface="Arial"/>
                <a:ea typeface="Inter" panose="02000503000000020004" pitchFamily="2" charset="0"/>
                <a:cs typeface="Arial"/>
              </a:rPr>
              <a:t>HaiPro</a:t>
            </a:r>
            <a:r>
              <a:rPr lang="fi-FI" dirty="0">
                <a:latin typeface="Arial"/>
                <a:ea typeface="Inter" panose="02000503000000020004" pitchFamily="2" charset="0"/>
                <a:cs typeface="Arial"/>
              </a:rPr>
              <a:t>-järjestelmään</a:t>
            </a:r>
          </a:p>
          <a:p>
            <a:pPr marL="228600" lvl="1" indent="-228600">
              <a:lnSpc>
                <a:spcPct val="100000"/>
              </a:lnSpc>
              <a:spcBef>
                <a:spcPts val="300"/>
              </a:spcBef>
              <a:buAutoNum type="arabicPeriod"/>
            </a:pPr>
            <a:r>
              <a:rPr lang="fi-FI" dirty="0">
                <a:latin typeface="Arial"/>
                <a:ea typeface="Inter" panose="02000503000000020004" pitchFamily="2" charset="0"/>
                <a:cs typeface="Arial"/>
              </a:rPr>
              <a:t>Yksikön esihenkilö käy säännöllisesti läpi </a:t>
            </a:r>
            <a:r>
              <a:rPr lang="fi-FI" dirty="0" err="1">
                <a:latin typeface="Arial"/>
                <a:ea typeface="Inter" panose="02000503000000020004" pitchFamily="2" charset="0"/>
                <a:cs typeface="Arial"/>
              </a:rPr>
              <a:t>HaiPro</a:t>
            </a:r>
            <a:r>
              <a:rPr lang="fi-FI" dirty="0">
                <a:latin typeface="Arial"/>
                <a:ea typeface="Inter" panose="02000503000000020004" pitchFamily="2" charset="0"/>
                <a:cs typeface="Arial"/>
              </a:rPr>
              <a:t>-tilastot </a:t>
            </a:r>
            <a:endParaRPr lang="fi-FI" dirty="0">
              <a:ea typeface="Inter" panose="02000503000000020004" pitchFamily="2" charset="0"/>
            </a:endParaRPr>
          </a:p>
          <a:p>
            <a:pPr marL="228600" lvl="1" indent="-228600">
              <a:lnSpc>
                <a:spcPct val="100000"/>
              </a:lnSpc>
              <a:spcBef>
                <a:spcPts val="300"/>
              </a:spcBef>
              <a:buAutoNum type="arabicPeriod"/>
            </a:pPr>
            <a:r>
              <a:rPr lang="fi-FI" dirty="0">
                <a:latin typeface="Arial"/>
                <a:ea typeface="Inter" panose="02000503000000020004" pitchFamily="2" charset="0"/>
                <a:cs typeface="Arial"/>
              </a:rPr>
              <a:t>Tiedottaminen kootusti sovituista muutoksista toimintatavoissa tapahtuu kirjallisesti neljän kuukauden välein, ja ne julkaistaan Eloisan verkkosivuilla</a:t>
            </a:r>
          </a:p>
          <a:p>
            <a:pPr defTabSz="914377">
              <a:lnSpc>
                <a:spcPct val="107000"/>
              </a:lnSpc>
              <a:spcBef>
                <a:spcPts val="0"/>
              </a:spcBef>
              <a:spcAft>
                <a:spcPts val="600"/>
              </a:spcAft>
              <a:defRPr/>
            </a:pPr>
            <a:endParaRPr lang="fi-FI" sz="2000" b="1">
              <a:solidFill>
                <a:srgbClr val="000000"/>
              </a:solidFill>
              <a:cs typeface="Times New Roman" panose="02020603050405020304" pitchFamily="18" charset="0"/>
            </a:endParaRPr>
          </a:p>
          <a:p>
            <a:pPr defTabSz="914377">
              <a:lnSpc>
                <a:spcPct val="107000"/>
              </a:lnSpc>
              <a:spcBef>
                <a:spcPts val="0"/>
              </a:spcBef>
              <a:spcAft>
                <a:spcPts val="600"/>
              </a:spcAft>
              <a:defRPr/>
            </a:pPr>
            <a:r>
              <a:rPr lang="fi-FI" sz="2000" b="1" dirty="0">
                <a:solidFill>
                  <a:srgbClr val="000000"/>
                </a:solidFill>
                <a:latin typeface="Arial"/>
                <a:cs typeface="Times New Roman"/>
              </a:rPr>
              <a:t>Epäkohtailmoitusten käsittely</a:t>
            </a:r>
          </a:p>
          <a:p>
            <a:pPr marL="0" lvl="1">
              <a:lnSpc>
                <a:spcPct val="100000"/>
              </a:lnSpc>
              <a:spcBef>
                <a:spcPts val="0"/>
              </a:spcBef>
              <a:spcAft>
                <a:spcPts val="175"/>
              </a:spcAft>
            </a:pPr>
            <a:r>
              <a:rPr lang="fi-FI" dirty="0">
                <a:latin typeface="Arial"/>
                <a:cs typeface="Arial"/>
              </a:rPr>
              <a:t>Henkilöstön on ilmoitettava viipymättä salassapitosäännösten estämättä toiminnasta vastaavalle henkilölle, jos tehtävissään huomaa tai saa tietoonsa epäkohdan tai ilmeisen epäkohdan uhan taikka muun lainvastaisuuden asiakkaan sosiaali- tai terveydenhuollon toteuttamisessa. Ilmoitus tehdään henkilöstön intran kautta sähköisesti täytettävällä lomakkeella, jonka toimintayksikön vastuuhenkilö käsittelee. Vastaava henkilö </a:t>
            </a:r>
            <a:r>
              <a:rPr lang="fi-FI" sz="1200" kern="1200" dirty="0">
                <a:latin typeface="+mn-lt"/>
                <a:ea typeface="+mn-ea"/>
                <a:cs typeface="+mn-cs"/>
              </a:rPr>
              <a:t>tekee tarvittavat selvitykset ja toimenpiteet epäkohdan tai sen uhan poistamiseksi</a:t>
            </a:r>
            <a:r>
              <a:rPr lang="fi-FI" dirty="0">
                <a:latin typeface="+mn-lt"/>
                <a:cs typeface="+mn-cs"/>
              </a:rPr>
              <a:t>.</a:t>
            </a:r>
            <a:endParaRPr lang="fi-FI" dirty="0"/>
          </a:p>
          <a:p>
            <a:pPr>
              <a:lnSpc>
                <a:spcPct val="107000"/>
              </a:lnSpc>
              <a:spcBef>
                <a:spcPts val="200"/>
              </a:spcBef>
              <a:defRPr/>
            </a:pPr>
            <a:endParaRPr lang="fi-FI">
              <a:solidFill>
                <a:srgbClr val="000000"/>
              </a:solidFill>
            </a:endParaRPr>
          </a:p>
          <a:p>
            <a:pPr>
              <a:lnSpc>
                <a:spcPct val="107000"/>
              </a:lnSpc>
              <a:spcBef>
                <a:spcPts val="200"/>
              </a:spcBef>
              <a:defRPr/>
            </a:pPr>
            <a:r>
              <a:rPr lang="fi-FI" dirty="0">
                <a:latin typeface="Arial"/>
                <a:cs typeface="Arial"/>
              </a:rPr>
              <a:t>Seuraavilla sivuilla on määritelty, miten yksikön riskienhallinnan prosessissa toteutetaan epäkohtiin liittyvät korjaavat toimenpiteet. Jos epäkohta on sellainen, että se on korjattavissa yksikön omavalvonnan menettelyssä, se otetaan välittömästi työn alle. Jos epäkohta on sellainen, että se vaatii järjestämisvastuussa olevan tahon toimenpiteitä, siirretään vastuu korjaavista toimenpiteistä toimivaltaiselle taholle. </a:t>
            </a:r>
            <a:endParaRPr lang="fi-FI" dirty="0"/>
          </a:p>
          <a:p>
            <a:pPr marR="0" lvl="0" algn="l" defTabSz="914286" eaLnBrk="1" fontAlgn="auto" latinLnBrk="0" hangingPunct="1">
              <a:lnSpc>
                <a:spcPct val="107000"/>
              </a:lnSpc>
              <a:spcBef>
                <a:spcPts val="200"/>
              </a:spcBef>
              <a:spcAft>
                <a:spcPts val="0"/>
              </a:spcAft>
              <a:buClrTx/>
              <a:buSzTx/>
              <a:tabLst/>
              <a:defRPr/>
            </a:pPr>
            <a:endParaRPr lang="fi-FI" kern="100">
              <a:latin typeface="+mn-lt"/>
              <a:ea typeface="Calibri" panose="020F050202020403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id="{28DD3B31-00C1-A9C5-AE0D-690CE3F78160}"/>
              </a:ext>
            </a:extLst>
          </p:cNvPr>
          <p:cNvSpPr txBox="1">
            <a:spLocks/>
          </p:cNvSpPr>
          <p:nvPr/>
        </p:nvSpPr>
        <p:spPr>
          <a:xfrm>
            <a:off x="472519" y="1360222"/>
            <a:ext cx="11152690" cy="868004"/>
          </a:xfrm>
          <a:prstGeom prst="rect">
            <a:avLst/>
          </a:prstGeom>
        </p:spPr>
        <p:txBody>
          <a:bodyPr vert="horz" lIns="91440" tIns="45720" rIns="91440" bIns="45720" rtlCol="0" anchor="ctr">
            <a:no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pPr marL="0" marR="0" lvl="0" indent="0" algn="l" defTabSz="914286" rtl="0" eaLnBrk="1" fontAlgn="auto" latinLnBrk="0" hangingPunct="1">
              <a:lnSpc>
                <a:spcPct val="100000"/>
              </a:lnSpc>
              <a:spcBef>
                <a:spcPct val="0"/>
              </a:spcBef>
              <a:spcAft>
                <a:spcPts val="60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panose="020B0604020202020204" pitchFamily="34" charset="0"/>
              <a:ea typeface="+mj-ea"/>
              <a:cs typeface="Times New Roman" panose="02020603050405020304" pitchFamily="18" charset="0"/>
            </a:endParaRPr>
          </a:p>
        </p:txBody>
      </p:sp>
      <p:sp>
        <p:nvSpPr>
          <p:cNvPr id="12" name="TextBox 11">
            <a:extLst>
              <a:ext uri="{FF2B5EF4-FFF2-40B4-BE49-F238E27FC236}">
                <a16:creationId xmlns:a16="http://schemas.microsoft.com/office/drawing/2014/main" id="{7DCD2460-3FCA-08B5-643A-BF0753EF7BD5}"/>
              </a:ext>
            </a:extLst>
          </p:cNvPr>
          <p:cNvSpPr txBox="1"/>
          <p:nvPr/>
        </p:nvSpPr>
        <p:spPr>
          <a:xfrm>
            <a:off x="451413" y="746532"/>
            <a:ext cx="2626338" cy="215444"/>
          </a:xfrm>
          <a:prstGeom prst="rect">
            <a:avLst/>
          </a:prstGeom>
          <a:noFill/>
        </p:spPr>
        <p:txBody>
          <a:bodyPr wrap="none" lIns="90000" tIns="0" rIns="90000" bIns="0"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008B"/>
                </a:solidFill>
                <a:effectLst/>
                <a:uLnTx/>
                <a:uFillTx/>
                <a:latin typeface="Arial" panose="020B0604020202020204"/>
                <a:ea typeface="Inter" panose="02000503000000020004" pitchFamily="2" charset="0"/>
                <a:cs typeface="Times New Roman" panose="02020603050405020304" pitchFamily="18" charset="0"/>
              </a:rPr>
              <a:t>Omavalvonnan toimeenpano</a:t>
            </a:r>
            <a:endParaRPr kumimoji="0" lang="fi-FI" sz="1400" b="1" i="0" u="none" strike="noStrike" kern="1200" cap="none" spc="0" normalizeH="0" baseline="0" noProof="0">
              <a:ln>
                <a:noFill/>
              </a:ln>
              <a:solidFill>
                <a:srgbClr val="00FF00"/>
              </a:solidFill>
              <a:effectLst/>
              <a:uLnTx/>
              <a:uFillTx/>
              <a:latin typeface="Arial" panose="020B0604020202020204"/>
              <a:ea typeface="+mn-ea"/>
              <a:cs typeface="+mn-cs"/>
            </a:endParaRPr>
          </a:p>
        </p:txBody>
      </p:sp>
      <p:sp>
        <p:nvSpPr>
          <p:cNvPr id="36" name="Title 27">
            <a:extLst>
              <a:ext uri="{FF2B5EF4-FFF2-40B4-BE49-F238E27FC236}">
                <a16:creationId xmlns:a16="http://schemas.microsoft.com/office/drawing/2014/main" id="{5D864ADE-4E4F-F90B-C116-83A877E378B2}"/>
              </a:ext>
            </a:extLst>
          </p:cNvPr>
          <p:cNvSpPr>
            <a:spLocks noGrp="1"/>
          </p:cNvSpPr>
          <p:nvPr>
            <p:ph type="title"/>
          </p:nvPr>
        </p:nvSpPr>
        <p:spPr>
          <a:xfrm>
            <a:off x="451413" y="822684"/>
            <a:ext cx="11289174" cy="868004"/>
          </a:xfrm>
        </p:spPr>
        <p:txBody>
          <a:bodyPr vert="horz">
            <a:normAutofit/>
          </a:bodyPr>
          <a:lstStyle/>
          <a:p>
            <a:r>
              <a:rPr lang="fi-FI">
                <a:solidFill>
                  <a:schemeClr val="accent5"/>
                </a:solidFill>
                <a:latin typeface="+mj-lt"/>
                <a:ea typeface="Inter" panose="02000503000000020004" pitchFamily="2" charset="0"/>
                <a:cs typeface="Times New Roman" panose="02020603050405020304" pitchFamily="18" charset="0"/>
              </a:rPr>
              <a:t>Riskienhallinnan järjestelmät ja menettelytavat (2/3)</a:t>
            </a:r>
          </a:p>
        </p:txBody>
      </p:sp>
      <p:grpSp>
        <p:nvGrpSpPr>
          <p:cNvPr id="2" name="Ryhmä 1">
            <a:extLst>
              <a:ext uri="{FF2B5EF4-FFF2-40B4-BE49-F238E27FC236}">
                <a16:creationId xmlns:a16="http://schemas.microsoft.com/office/drawing/2014/main" id="{435DA521-1F51-06FC-8BF4-544DA94677F4}"/>
              </a:ext>
            </a:extLst>
          </p:cNvPr>
          <p:cNvGrpSpPr/>
          <p:nvPr/>
        </p:nvGrpSpPr>
        <p:grpSpPr>
          <a:xfrm>
            <a:off x="4928896" y="468949"/>
            <a:ext cx="2338976" cy="45719"/>
            <a:chOff x="4928896" y="468949"/>
            <a:chExt cx="2338976" cy="45719"/>
          </a:xfrm>
        </p:grpSpPr>
        <p:sp>
          <p:nvSpPr>
            <p:cNvPr id="4" name="Rectangle 42">
              <a:extLst>
                <a:ext uri="{FF2B5EF4-FFF2-40B4-BE49-F238E27FC236}">
                  <a16:creationId xmlns:a16="http://schemas.microsoft.com/office/drawing/2014/main" id="{BBDD14D6-68C4-C98A-0FF2-941002E90F38}"/>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3">
              <a:extLst>
                <a:ext uri="{FF2B5EF4-FFF2-40B4-BE49-F238E27FC236}">
                  <a16:creationId xmlns:a16="http://schemas.microsoft.com/office/drawing/2014/main" id="{8FDFA7EF-E78F-F760-1529-A30B10FE4114}"/>
                </a:ext>
              </a:extLst>
            </p:cNvPr>
            <p:cNvSpPr/>
            <p:nvPr/>
          </p:nvSpPr>
          <p:spPr>
            <a:xfrm>
              <a:off x="5333069"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44">
              <a:extLst>
                <a:ext uri="{FF2B5EF4-FFF2-40B4-BE49-F238E27FC236}">
                  <a16:creationId xmlns:a16="http://schemas.microsoft.com/office/drawing/2014/main" id="{AF27D62D-5CE3-6684-8DA9-39E63209029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45">
              <a:extLst>
                <a:ext uri="{FF2B5EF4-FFF2-40B4-BE49-F238E27FC236}">
                  <a16:creationId xmlns:a16="http://schemas.microsoft.com/office/drawing/2014/main" id="{11CA27E8-D899-126A-9A7A-216A3DD7157C}"/>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46">
              <a:extLst>
                <a:ext uri="{FF2B5EF4-FFF2-40B4-BE49-F238E27FC236}">
                  <a16:creationId xmlns:a16="http://schemas.microsoft.com/office/drawing/2014/main" id="{900943E0-AB2E-1BDC-D3A2-090381FD4E8B}"/>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47">
              <a:extLst>
                <a:ext uri="{FF2B5EF4-FFF2-40B4-BE49-F238E27FC236}">
                  <a16:creationId xmlns:a16="http://schemas.microsoft.com/office/drawing/2014/main" id="{A82226D6-9EBA-2409-CF9B-220AC18F8AA1}"/>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910018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034427EE-070D-01DB-26D7-418FFE44BF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1" name="think-cell data - do not delete" hidden="1">
                        <a:extLst>
                          <a:ext uri="{FF2B5EF4-FFF2-40B4-BE49-F238E27FC236}">
                            <a16:creationId xmlns:a16="http://schemas.microsoft.com/office/drawing/2014/main" id="{034427EE-070D-01DB-26D7-418FFE44BF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orakulmio: Pyöristetyt kulmat 2">
            <a:extLst>
              <a:ext uri="{FF2B5EF4-FFF2-40B4-BE49-F238E27FC236}">
                <a16:creationId xmlns:a16="http://schemas.microsoft.com/office/drawing/2014/main" id="{CA231627-BBD8-127B-CD3B-CF985C89D866}"/>
              </a:ext>
            </a:extLst>
          </p:cNvPr>
          <p:cNvSpPr/>
          <p:nvPr/>
        </p:nvSpPr>
        <p:spPr>
          <a:xfrm>
            <a:off x="6406010" y="5743258"/>
            <a:ext cx="5380602" cy="490520"/>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Lue lisää: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sng"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Asiakas- ja potilasturvallisuusstrategia ja toimeenpanosuunnitelma 2022-2026 </a:t>
            </a:r>
            <a:r>
              <a:rPr kumimoji="0" lang="fi-FI" sz="1000" b="0" i="0" u="sng"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STM</a:t>
            </a:r>
            <a:endParaRPr kumimoji="0" lang="fi-FI" sz="1000" b="0"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Content Placeholder 34">
            <a:extLst>
              <a:ext uri="{FF2B5EF4-FFF2-40B4-BE49-F238E27FC236}">
                <a16:creationId xmlns:a16="http://schemas.microsoft.com/office/drawing/2014/main" id="{509F0565-D4C8-4FF9-3B42-883C4F792B61}"/>
              </a:ext>
            </a:extLst>
          </p:cNvPr>
          <p:cNvSpPr>
            <a:spLocks noGrp="1"/>
          </p:cNvSpPr>
          <p:nvPr>
            <p:ph sz="half" idx="1"/>
          </p:nvPr>
        </p:nvSpPr>
        <p:spPr>
          <a:xfrm>
            <a:off x="451413" y="1825626"/>
            <a:ext cx="5853593" cy="4285842"/>
          </a:xfrm>
        </p:spPr>
        <p:txBody>
          <a:bodyPr vert="horz" lIns="91440" tIns="45720" rIns="91440" bIns="45720" numCol="1" spcCol="720000" rtlCol="0" anchor="t">
            <a:noAutofit/>
          </a:bodyPr>
          <a:lstStyle/>
          <a:p>
            <a:pPr marL="0" marR="0" lvl="0" indent="0" algn="l" defTabSz="914377" eaLnBrk="1" fontAlgn="auto" latinLnBrk="0" hangingPunct="1">
              <a:lnSpc>
                <a:spcPct val="100000"/>
              </a:lnSpc>
              <a:spcBef>
                <a:spcPts val="0"/>
              </a:spcBef>
              <a:spcAft>
                <a:spcPts val="600"/>
              </a:spcAft>
              <a:buClrTx/>
              <a:buSzTx/>
              <a:buFontTx/>
              <a:buNone/>
              <a:tabLst/>
              <a:defRPr/>
            </a:pPr>
            <a:r>
              <a:rPr kumimoji="0" lang="fi-FI" sz="2000" b="1" i="0" u="none" strike="noStrike" kern="1200" cap="none" spc="0" normalizeH="0" baseline="0" noProof="0" dirty="0">
                <a:ln>
                  <a:noFill/>
                </a:ln>
                <a:solidFill>
                  <a:srgbClr val="000000"/>
                </a:solidFill>
                <a:effectLst/>
                <a:uLnTx/>
                <a:uFillTx/>
                <a:latin typeface="Arial"/>
                <a:cs typeface="Times New Roman"/>
              </a:rPr>
              <a:t>Korjaavat toimenpiteet</a:t>
            </a:r>
          </a:p>
          <a:p>
            <a:pPr marL="0" lvl="1">
              <a:lnSpc>
                <a:spcPct val="110000"/>
              </a:lnSpc>
              <a:spcBef>
                <a:spcPts val="789"/>
              </a:spcBef>
              <a:spcAft>
                <a:spcPts val="175"/>
              </a:spcAft>
            </a:pPr>
            <a:r>
              <a:rPr lang="fi-FI" dirty="0">
                <a:latin typeface="Arial"/>
                <a:cs typeface="Arial"/>
              </a:rPr>
              <a:t>Riskienhallinnan prosessissa sovitaan todettujen haittatapahtumien ja epäkohtien korjaamiseen liittyvistä toimenpiteistä. Muutosta vaativien laatupoikkeamien juurisyyt selvitetään ja suunnitellaan tarvittavat toimenpiteet muutoksen aikaansaamiseksi. </a:t>
            </a:r>
            <a:r>
              <a:rPr lang="fi-FI" b="1" i="1" dirty="0">
                <a:latin typeface="Arial"/>
                <a:cs typeface="Arial"/>
              </a:rPr>
              <a:t>Korjaavista toimenpiteistä tehdään kirjaukset</a:t>
            </a:r>
            <a:r>
              <a:rPr lang="fi-FI" b="1" i="1" dirty="0">
                <a:highlight>
                  <a:srgbClr val="FFFF00"/>
                </a:highlight>
                <a:latin typeface="Arial"/>
                <a:cs typeface="Arial"/>
              </a:rPr>
              <a:t> vaaratilanne-järjestelmään. </a:t>
            </a:r>
            <a:endParaRPr lang="fi-FI" b="1" i="1">
              <a:highlight>
                <a:srgbClr val="FFFF00"/>
              </a:highlight>
            </a:endParaRPr>
          </a:p>
          <a:p>
            <a:pPr marL="0" lvl="1">
              <a:lnSpc>
                <a:spcPct val="110000"/>
              </a:lnSpc>
              <a:spcBef>
                <a:spcPts val="789"/>
              </a:spcBef>
              <a:spcAft>
                <a:spcPts val="175"/>
              </a:spcAft>
            </a:pPr>
            <a:r>
              <a:rPr lang="fi-FI" sz="1200" dirty="0">
                <a:latin typeface="Arial"/>
                <a:ea typeface="Inter" panose="02000503000000020004" pitchFamily="2" charset="0"/>
                <a:cs typeface="Arial"/>
              </a:rPr>
              <a:t>Yksikön esihenkilö seuraa säännöllisesti korjaavien toimenpiteiden toteutumista. Sovituista muutoksista työskentelyssä ja korjaavista toimenpiteistä tiedotetaan viipymättä henkilökunnalle ja muille yhteistyötahoille. </a:t>
            </a:r>
            <a:r>
              <a:rPr lang="fi-FI" dirty="0">
                <a:latin typeface="Arial"/>
                <a:ea typeface="Inter" panose="02000503000000020004" pitchFamily="2" charset="0"/>
                <a:cs typeface="Arial"/>
              </a:rPr>
              <a:t>P</a:t>
            </a:r>
            <a:r>
              <a:rPr lang="fi-FI" sz="1200" dirty="0">
                <a:latin typeface="Arial"/>
                <a:ea typeface="Inter" panose="02000503000000020004" pitchFamily="2" charset="0"/>
                <a:cs typeface="Arial"/>
              </a:rPr>
              <a:t>äivittäise</a:t>
            </a:r>
            <a:r>
              <a:rPr lang="fi-FI" dirty="0">
                <a:latin typeface="Arial"/>
                <a:ea typeface="Inter" panose="02000503000000020004" pitchFamily="2" charset="0"/>
                <a:cs typeface="Arial"/>
              </a:rPr>
              <a:t>ssä </a:t>
            </a:r>
            <a:r>
              <a:rPr lang="fi-FI" sz="1200" dirty="0">
                <a:latin typeface="Arial"/>
                <a:ea typeface="Inter" panose="02000503000000020004" pitchFamily="2" charset="0"/>
                <a:cs typeface="Arial"/>
              </a:rPr>
              <a:t>viestinnässä henkilökunnan kesken käytetään viestisovelluksia tai työkaluja, joilla henkilökunta pysyy ajan tasalla</a:t>
            </a:r>
            <a:r>
              <a:rPr lang="fi-FI" dirty="0">
                <a:latin typeface="Arial"/>
                <a:ea typeface="Inter" panose="02000503000000020004" pitchFamily="2" charset="0"/>
                <a:cs typeface="Arial"/>
              </a:rPr>
              <a:t> toimenpiteistä</a:t>
            </a:r>
            <a:r>
              <a:rPr lang="fi-FI" sz="1200" dirty="0">
                <a:latin typeface="Arial"/>
                <a:ea typeface="Inter" panose="02000503000000020004" pitchFamily="2" charset="0"/>
                <a:cs typeface="Arial"/>
              </a:rPr>
              <a:t>.</a:t>
            </a:r>
            <a:r>
              <a:rPr lang="fi-FI" dirty="0">
                <a:latin typeface="Arial"/>
                <a:ea typeface="Inter" panose="02000503000000020004" pitchFamily="2" charset="0"/>
                <a:cs typeface="Arial"/>
              </a:rPr>
              <a:t> </a:t>
            </a:r>
            <a:endParaRPr lang="fi-FI" sz="1200" dirty="0">
              <a:ea typeface="Inter" panose="02000503000000020004" pitchFamily="2" charset="0"/>
            </a:endParaRPr>
          </a:p>
          <a:p>
            <a:pPr marL="0" lvl="1">
              <a:lnSpc>
                <a:spcPct val="110000"/>
              </a:lnSpc>
              <a:spcBef>
                <a:spcPts val="789"/>
              </a:spcBef>
              <a:spcAft>
                <a:spcPts val="175"/>
              </a:spcAft>
            </a:pPr>
            <a:r>
              <a:rPr lang="fi-FI" b="1" i="1" dirty="0">
                <a:solidFill>
                  <a:schemeClr val="accent5"/>
                </a:solidFill>
                <a:latin typeface="Arial"/>
                <a:ea typeface="Inter" panose="02000503000000020004" pitchFamily="2" charset="0"/>
                <a:cs typeface="Arial"/>
              </a:rPr>
              <a:t>[Korvaa ja kuvaa tähän tarvittaessa tarkemmin korjaavien toimenpiteiden </a:t>
            </a:r>
            <a:r>
              <a:rPr lang="fi-FI" b="1" i="1" dirty="0">
                <a:solidFill>
                  <a:schemeClr val="accent5"/>
                </a:solidFill>
                <a:latin typeface="+mn-lt"/>
                <a:ea typeface="Inter" panose="02000503000000020004" pitchFamily="2" charset="0"/>
                <a:cs typeface="Arial"/>
              </a:rPr>
              <a:t>seuranta ja kirjaaminen.]</a:t>
            </a:r>
          </a:p>
        </p:txBody>
      </p:sp>
      <p:sp>
        <p:nvSpPr>
          <p:cNvPr id="13" name="Rectangle 12">
            <a:extLst>
              <a:ext uri="{FF2B5EF4-FFF2-40B4-BE49-F238E27FC236}">
                <a16:creationId xmlns:a16="http://schemas.microsoft.com/office/drawing/2014/main" id="{C8D307F4-6725-C95B-0579-E060FF0CFC77}"/>
              </a:ext>
            </a:extLst>
          </p:cNvPr>
          <p:cNvSpPr/>
          <p:nvPr/>
        </p:nvSpPr>
        <p:spPr>
          <a:xfrm>
            <a:off x="6406010" y="1825626"/>
            <a:ext cx="5380602" cy="3782694"/>
          </a:xfrm>
          <a:prstGeom prst="rect">
            <a:avLst/>
          </a:prstGeom>
          <a:solidFill>
            <a:schemeClr val="bg1"/>
          </a:solidFill>
          <a:ln w="19050">
            <a:solidFill>
              <a:schemeClr val="accent5">
                <a:lumMod val="20000"/>
                <a:lumOff val="8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Henkilöstön osallistaminen korjaavien toimenpiteiden suunnitteluun ja toteutukseen:</a:t>
            </a: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a:t>
            </a:r>
            <a:r>
              <a:rPr kumimoji="0" lang="fi-FI"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Korvaa tämä tekstikappale kuvauksella: Miten henkilöstöä </a:t>
            </a:r>
            <a:r>
              <a:rPr kumimoji="0" lang="fi-FI" sz="1200" b="0" i="0" u="none" strike="noStrike" kern="1200" cap="none" spc="0" normalizeH="0" baseline="0" noProof="0" dirty="0" err="1">
                <a:ln>
                  <a:noFill/>
                </a:ln>
                <a:solidFill>
                  <a:srgbClr val="000000"/>
                </a:solidFill>
                <a:effectLst/>
                <a:uLnTx/>
                <a:uFillTx/>
                <a:latin typeface="Arial" panose="020B0604020202020204"/>
                <a:ea typeface="Inter" panose="02000503000000020004" pitchFamily="2" charset="0"/>
                <a:cs typeface="+mn-cs"/>
              </a:rPr>
              <a:t>osallistetaan</a:t>
            </a:r>
            <a:r>
              <a:rPr kumimoji="0" lang="fi-FI"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 korjaavien toimenpiteiden suunnitteluun ja toteutukseen? Miten sovituista muutoksista työskentelyssä ja muista korjaavista toimenpiteistä tiedotetaan henkilökunnalle ja muille yhteistyötahoille</a:t>
            </a:r>
            <a:r>
              <a:rPr lang="fi-FI" sz="1200" dirty="0">
                <a:solidFill>
                  <a:srgbClr val="000000"/>
                </a:solidFill>
                <a:latin typeface="Arial" panose="020B0604020202020204"/>
                <a:ea typeface="Inter" panose="02000503000000020004" pitchFamily="2" charset="0"/>
              </a:rPr>
              <a:t>?</a:t>
            </a:r>
            <a:endParaRPr lang="fi-FI" sz="1200" dirty="0">
              <a:solidFill>
                <a:srgbClr val="000000"/>
              </a:solidFill>
              <a:latin typeface="Arial" panose="020B0604020202020204"/>
              <a:ea typeface="Inter" panose="02000503000000020004" pitchFamily="2" charset="0"/>
              <a:cs typeface="Arial"/>
            </a:endParaRPr>
          </a:p>
          <a:p>
            <a:pPr>
              <a:spcAft>
                <a:spcPts val="600"/>
              </a:spcAft>
              <a:defRPr/>
            </a:pPr>
            <a:endParaRPr lang="fi-FI" sz="1200" b="1" dirty="0">
              <a:solidFill>
                <a:srgbClr val="000000"/>
              </a:solidFill>
              <a:latin typeface="Arial" panose="020B0604020202020204"/>
              <a:ea typeface="Inter" panose="02000503000000020004" pitchFamily="2" charset="0"/>
            </a:endParaRPr>
          </a:p>
          <a:p>
            <a:pPr>
              <a:defRPr/>
            </a:pPr>
            <a:r>
              <a:rPr lang="en-US" sz="1200" dirty="0">
                <a:solidFill>
                  <a:srgbClr val="000000"/>
                </a:solidFill>
                <a:highlight>
                  <a:srgbClr val="FFFF00"/>
                </a:highlight>
                <a:latin typeface="Arial" panose="020B0604020202020204"/>
                <a:ea typeface="Inter" panose="02000503000000020004" pitchFamily="2" charset="0"/>
              </a:rPr>
              <a:t>[</a:t>
            </a:r>
            <a:r>
              <a:rPr lang="en-US" sz="1200" err="1">
                <a:solidFill>
                  <a:srgbClr val="000000"/>
                </a:solidFill>
                <a:highlight>
                  <a:srgbClr val="FFFF00"/>
                </a:highlight>
                <a:latin typeface="Arial" panose="020B0604020202020204"/>
                <a:ea typeface="Inter" panose="02000503000000020004" pitchFamily="2" charset="0"/>
              </a:rPr>
              <a:t>Mitkä</a:t>
            </a:r>
            <a:r>
              <a:rPr lang="en-US" sz="1200" dirty="0">
                <a:solidFill>
                  <a:srgbClr val="000000"/>
                </a:solidFill>
                <a:highlight>
                  <a:srgbClr val="FFFF00"/>
                </a:highlight>
                <a:latin typeface="Arial" panose="020B0604020202020204"/>
                <a:ea typeface="Inter" panose="02000503000000020004" pitchFamily="2" charset="0"/>
              </a:rPr>
              <a:t> </a:t>
            </a:r>
            <a:r>
              <a:rPr lang="en-US" sz="1200" err="1">
                <a:solidFill>
                  <a:srgbClr val="000000"/>
                </a:solidFill>
                <a:highlight>
                  <a:srgbClr val="FFFF00"/>
                </a:highlight>
                <a:latin typeface="Arial" panose="020B0604020202020204"/>
                <a:ea typeface="Inter" panose="02000503000000020004" pitchFamily="2" charset="0"/>
              </a:rPr>
              <a:t>ovat</a:t>
            </a:r>
            <a:r>
              <a:rPr lang="en-US" sz="1200" dirty="0">
                <a:solidFill>
                  <a:srgbClr val="000000"/>
                </a:solidFill>
                <a:highlight>
                  <a:srgbClr val="FFFF00"/>
                </a:highlight>
                <a:latin typeface="Arial" panose="020B0604020202020204"/>
                <a:ea typeface="Inter" panose="02000503000000020004" pitchFamily="2" charset="0"/>
              </a:rPr>
              <a:t>  </a:t>
            </a:r>
            <a:r>
              <a:rPr lang="en-US" sz="1200" err="1">
                <a:solidFill>
                  <a:srgbClr val="000000"/>
                </a:solidFill>
                <a:highlight>
                  <a:srgbClr val="FFFF00"/>
                </a:highlight>
                <a:latin typeface="Arial" panose="020B0604020202020204"/>
                <a:ea typeface="Inter" panose="02000503000000020004" pitchFamily="2" charset="0"/>
              </a:rPr>
              <a:t>asiakas</a:t>
            </a:r>
            <a:r>
              <a:rPr lang="en-US" sz="1200" dirty="0">
                <a:solidFill>
                  <a:srgbClr val="000000"/>
                </a:solidFill>
                <a:highlight>
                  <a:srgbClr val="FFFF00"/>
                </a:highlight>
                <a:latin typeface="Arial" panose="020B0604020202020204"/>
                <a:ea typeface="Inter" panose="02000503000000020004" pitchFamily="2" charset="0"/>
              </a:rPr>
              <a:t>- ja </a:t>
            </a:r>
            <a:r>
              <a:rPr lang="en-US" sz="1200" err="1">
                <a:solidFill>
                  <a:srgbClr val="000000"/>
                </a:solidFill>
                <a:highlight>
                  <a:srgbClr val="FFFF00"/>
                </a:highlight>
                <a:latin typeface="Arial" panose="020B0604020202020204"/>
                <a:ea typeface="Inter" panose="02000503000000020004" pitchFamily="2" charset="0"/>
              </a:rPr>
              <a:t>potilasturvallisuuden</a:t>
            </a:r>
            <a:r>
              <a:rPr lang="en-US" sz="1200" dirty="0">
                <a:solidFill>
                  <a:srgbClr val="000000"/>
                </a:solidFill>
                <a:highlight>
                  <a:srgbClr val="FFFF00"/>
                </a:highlight>
                <a:latin typeface="Arial" panose="020B0604020202020204"/>
                <a:ea typeface="Inter" panose="02000503000000020004" pitchFamily="2" charset="0"/>
              </a:rPr>
              <a:t> </a:t>
            </a:r>
            <a:r>
              <a:rPr lang="en-US" sz="1200" err="1">
                <a:solidFill>
                  <a:srgbClr val="000000"/>
                </a:solidFill>
                <a:highlight>
                  <a:srgbClr val="FFFF00"/>
                </a:highlight>
                <a:latin typeface="Arial" panose="020B0604020202020204"/>
                <a:ea typeface="Inter" panose="02000503000000020004" pitchFamily="2" charset="0"/>
              </a:rPr>
              <a:t>kannalta</a:t>
            </a:r>
            <a:r>
              <a:rPr lang="en-US" sz="1200" dirty="0">
                <a:solidFill>
                  <a:srgbClr val="000000"/>
                </a:solidFill>
                <a:highlight>
                  <a:srgbClr val="FFFF00"/>
                </a:highlight>
                <a:latin typeface="Arial" panose="020B0604020202020204"/>
                <a:ea typeface="Inter" panose="02000503000000020004" pitchFamily="2" charset="0"/>
              </a:rPr>
              <a:t> </a:t>
            </a:r>
            <a:r>
              <a:rPr lang="en-US" sz="1200" err="1">
                <a:solidFill>
                  <a:srgbClr val="000000"/>
                </a:solidFill>
                <a:highlight>
                  <a:srgbClr val="FFFF00"/>
                </a:highlight>
                <a:latin typeface="Arial" panose="020B0604020202020204"/>
                <a:ea typeface="Inter" panose="02000503000000020004" pitchFamily="2" charset="0"/>
              </a:rPr>
              <a:t>palveluyksikön</a:t>
            </a:r>
            <a:r>
              <a:rPr lang="en-US" sz="1200" dirty="0">
                <a:solidFill>
                  <a:srgbClr val="000000"/>
                </a:solidFill>
                <a:highlight>
                  <a:srgbClr val="FFFF00"/>
                </a:highlight>
                <a:latin typeface="Arial" panose="020B0604020202020204"/>
                <a:ea typeface="Inter" panose="02000503000000020004" pitchFamily="2" charset="0"/>
              </a:rPr>
              <a:t> </a:t>
            </a:r>
            <a:r>
              <a:rPr lang="en-US" sz="1200" err="1">
                <a:solidFill>
                  <a:srgbClr val="000000"/>
                </a:solidFill>
                <a:highlight>
                  <a:srgbClr val="FFFF00"/>
                </a:highlight>
                <a:latin typeface="Arial" panose="020B0604020202020204"/>
                <a:ea typeface="Inter" panose="02000503000000020004" pitchFamily="2" charset="0"/>
              </a:rPr>
              <a:t>toiminnan</a:t>
            </a:r>
            <a:r>
              <a:rPr lang="en-US" sz="1200" dirty="0">
                <a:solidFill>
                  <a:srgbClr val="000000"/>
                </a:solidFill>
                <a:highlight>
                  <a:srgbClr val="FFFF00"/>
                </a:highlight>
                <a:latin typeface="Arial" panose="020B0604020202020204"/>
                <a:ea typeface="Inter" panose="02000503000000020004" pitchFamily="2" charset="0"/>
              </a:rPr>
              <a:t> </a:t>
            </a:r>
            <a:r>
              <a:rPr lang="en-US" sz="1200" err="1">
                <a:solidFill>
                  <a:srgbClr val="000000"/>
                </a:solidFill>
                <a:highlight>
                  <a:srgbClr val="FFFF00"/>
                </a:highlight>
                <a:latin typeface="Arial" panose="020B0604020202020204"/>
                <a:ea typeface="Inter" panose="02000503000000020004" pitchFamily="2" charset="0"/>
              </a:rPr>
              <a:t>keskeiset</a:t>
            </a:r>
            <a:r>
              <a:rPr lang="en-US" sz="1200" dirty="0">
                <a:solidFill>
                  <a:srgbClr val="000000"/>
                </a:solidFill>
                <a:highlight>
                  <a:srgbClr val="FFFF00"/>
                </a:highlight>
                <a:latin typeface="Arial" panose="020B0604020202020204"/>
                <a:ea typeface="Inter" panose="02000503000000020004" pitchFamily="2" charset="0"/>
              </a:rPr>
              <a:t> </a:t>
            </a:r>
            <a:r>
              <a:rPr lang="en-US" sz="1200" err="1">
                <a:solidFill>
                  <a:srgbClr val="000000"/>
                </a:solidFill>
                <a:highlight>
                  <a:srgbClr val="FFFF00"/>
                </a:highlight>
                <a:latin typeface="Arial" panose="020B0604020202020204"/>
                <a:ea typeface="Inter" panose="02000503000000020004" pitchFamily="2" charset="0"/>
              </a:rPr>
              <a:t>riskit</a:t>
            </a:r>
            <a:r>
              <a:rPr lang="en-US" sz="1200" dirty="0">
                <a:solidFill>
                  <a:srgbClr val="000000"/>
                </a:solidFill>
                <a:highlight>
                  <a:srgbClr val="FFFF00"/>
                </a:highlight>
                <a:latin typeface="Arial" panose="020B0604020202020204"/>
                <a:ea typeface="Inter" panose="02000503000000020004" pitchFamily="2" charset="0"/>
              </a:rPr>
              <a:t>]</a:t>
            </a:r>
            <a:endParaRPr lang="en-US" sz="800" baseline="30000" dirty="0">
              <a:solidFill>
                <a:srgbClr val="000000"/>
              </a:solidFill>
              <a:highlight>
                <a:srgbClr val="FFFF00"/>
              </a:highlight>
              <a:cs typeface="Arial"/>
            </a:endParaRPr>
          </a:p>
        </p:txBody>
      </p:sp>
      <p:sp>
        <p:nvSpPr>
          <p:cNvPr id="14" name="TextBox 13">
            <a:extLst>
              <a:ext uri="{FF2B5EF4-FFF2-40B4-BE49-F238E27FC236}">
                <a16:creationId xmlns:a16="http://schemas.microsoft.com/office/drawing/2014/main" id="{4CC3D14E-1476-AB25-CC94-07C627623504}"/>
              </a:ext>
            </a:extLst>
          </p:cNvPr>
          <p:cNvSpPr txBox="1"/>
          <p:nvPr/>
        </p:nvSpPr>
        <p:spPr>
          <a:xfrm>
            <a:off x="451413" y="746532"/>
            <a:ext cx="2626338" cy="215444"/>
          </a:xfrm>
          <a:prstGeom prst="rect">
            <a:avLst/>
          </a:prstGeom>
          <a:noFill/>
        </p:spPr>
        <p:txBody>
          <a:bodyPr wrap="none" lIns="90000" tIns="0" rIns="90000" bIns="0"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008B"/>
                </a:solidFill>
                <a:effectLst/>
                <a:uLnTx/>
                <a:uFillTx/>
                <a:latin typeface="Arial" panose="020B0604020202020204"/>
                <a:ea typeface="Inter" panose="02000503000000020004" pitchFamily="2" charset="0"/>
                <a:cs typeface="Times New Roman" panose="02020603050405020304" pitchFamily="18" charset="0"/>
              </a:rPr>
              <a:t>Omavalvonnan toimeenpano</a:t>
            </a:r>
            <a:endParaRPr kumimoji="0" lang="fi-FI" sz="1400" b="1" i="0" u="none" strike="noStrike" kern="1200" cap="none" spc="0" normalizeH="0" baseline="0" noProof="0">
              <a:ln>
                <a:noFill/>
              </a:ln>
              <a:solidFill>
                <a:srgbClr val="00FF00"/>
              </a:solidFill>
              <a:effectLst/>
              <a:uLnTx/>
              <a:uFillTx/>
              <a:latin typeface="Arial" panose="020B0604020202020204"/>
              <a:ea typeface="+mn-ea"/>
              <a:cs typeface="+mn-cs"/>
            </a:endParaRPr>
          </a:p>
        </p:txBody>
      </p:sp>
      <p:sp>
        <p:nvSpPr>
          <p:cNvPr id="39" name="Title 27">
            <a:extLst>
              <a:ext uri="{FF2B5EF4-FFF2-40B4-BE49-F238E27FC236}">
                <a16:creationId xmlns:a16="http://schemas.microsoft.com/office/drawing/2014/main" id="{394A72EB-34D9-5FC2-AB20-86EA13EB8856}"/>
              </a:ext>
            </a:extLst>
          </p:cNvPr>
          <p:cNvSpPr>
            <a:spLocks noGrp="1"/>
          </p:cNvSpPr>
          <p:nvPr>
            <p:ph type="title"/>
          </p:nvPr>
        </p:nvSpPr>
        <p:spPr>
          <a:xfrm>
            <a:off x="451413" y="822684"/>
            <a:ext cx="11289174" cy="868004"/>
          </a:xfrm>
        </p:spPr>
        <p:txBody>
          <a:bodyPr vert="horz">
            <a:normAutofit/>
          </a:bodyPr>
          <a:lstStyle/>
          <a:p>
            <a:r>
              <a:rPr lang="fi-FI">
                <a:solidFill>
                  <a:schemeClr val="accent5"/>
                </a:solidFill>
                <a:latin typeface="+mj-lt"/>
                <a:ea typeface="Inter" panose="02000503000000020004" pitchFamily="2" charset="0"/>
                <a:cs typeface="Times New Roman" panose="02020603050405020304" pitchFamily="18" charset="0"/>
              </a:rPr>
              <a:t>Riskienhallinnan järjestelmät ja menettelytavat (3/3)</a:t>
            </a:r>
          </a:p>
        </p:txBody>
      </p:sp>
      <p:grpSp>
        <p:nvGrpSpPr>
          <p:cNvPr id="2" name="Ryhmä 1">
            <a:extLst>
              <a:ext uri="{FF2B5EF4-FFF2-40B4-BE49-F238E27FC236}">
                <a16:creationId xmlns:a16="http://schemas.microsoft.com/office/drawing/2014/main" id="{42DBE7B7-824D-D5E6-056C-10DCE08D6AAB}"/>
              </a:ext>
            </a:extLst>
          </p:cNvPr>
          <p:cNvGrpSpPr/>
          <p:nvPr/>
        </p:nvGrpSpPr>
        <p:grpSpPr>
          <a:xfrm>
            <a:off x="4928896" y="468949"/>
            <a:ext cx="2338976" cy="45719"/>
            <a:chOff x="4928896" y="468949"/>
            <a:chExt cx="2338976" cy="45719"/>
          </a:xfrm>
        </p:grpSpPr>
        <p:sp>
          <p:nvSpPr>
            <p:cNvPr id="4" name="Rectangle 42">
              <a:extLst>
                <a:ext uri="{FF2B5EF4-FFF2-40B4-BE49-F238E27FC236}">
                  <a16:creationId xmlns:a16="http://schemas.microsoft.com/office/drawing/2014/main" id="{E253CF61-1F65-0439-FAC8-4F1F7E464C6D}"/>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3">
              <a:extLst>
                <a:ext uri="{FF2B5EF4-FFF2-40B4-BE49-F238E27FC236}">
                  <a16:creationId xmlns:a16="http://schemas.microsoft.com/office/drawing/2014/main" id="{E5B2B6E3-22D0-4EFF-AD4D-8B5D29623348}"/>
                </a:ext>
              </a:extLst>
            </p:cNvPr>
            <p:cNvSpPr/>
            <p:nvPr/>
          </p:nvSpPr>
          <p:spPr>
            <a:xfrm>
              <a:off x="5333069"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44">
              <a:extLst>
                <a:ext uri="{FF2B5EF4-FFF2-40B4-BE49-F238E27FC236}">
                  <a16:creationId xmlns:a16="http://schemas.microsoft.com/office/drawing/2014/main" id="{50C5F6E3-24E6-3301-216A-5B476230687D}"/>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45">
              <a:extLst>
                <a:ext uri="{FF2B5EF4-FFF2-40B4-BE49-F238E27FC236}">
                  <a16:creationId xmlns:a16="http://schemas.microsoft.com/office/drawing/2014/main" id="{400CA21A-3C5D-1D28-231E-C6715BA14D1C}"/>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46">
              <a:extLst>
                <a:ext uri="{FF2B5EF4-FFF2-40B4-BE49-F238E27FC236}">
                  <a16:creationId xmlns:a16="http://schemas.microsoft.com/office/drawing/2014/main" id="{1F04EFDC-8824-131A-4126-92A8BB73A5FE}"/>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47">
              <a:extLst>
                <a:ext uri="{FF2B5EF4-FFF2-40B4-BE49-F238E27FC236}">
                  <a16:creationId xmlns:a16="http://schemas.microsoft.com/office/drawing/2014/main" id="{F2A55AFF-2617-E570-E85A-F950DAA0C21F}"/>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4292021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F0F31A7-3682-9E4D-1442-ED08F5E530F0}"/>
              </a:ext>
            </a:extLst>
          </p:cNvPr>
          <p:cNvSpPr/>
          <p:nvPr/>
        </p:nvSpPr>
        <p:spPr>
          <a:xfrm>
            <a:off x="572755" y="1010349"/>
            <a:ext cx="1618571"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BD8BDFD7-16B8-934F-F9DF-DEF4D9DB04B0}"/>
              </a:ext>
            </a:extLst>
          </p:cNvPr>
          <p:cNvSpPr/>
          <p:nvPr/>
        </p:nvSpPr>
        <p:spPr>
          <a:xfrm>
            <a:off x="2326353" y="1010349"/>
            <a:ext cx="1933344"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F79E353B-B4F8-6173-0062-068F91DCF2F5}"/>
              </a:ext>
            </a:extLst>
          </p:cNvPr>
          <p:cNvSpPr/>
          <p:nvPr/>
        </p:nvSpPr>
        <p:spPr>
          <a:xfrm>
            <a:off x="4400754" y="1010349"/>
            <a:ext cx="3155360"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DAD4B160-0472-5C68-C4DA-1B49092E330A}"/>
              </a:ext>
            </a:extLst>
          </p:cNvPr>
          <p:cNvSpPr/>
          <p:nvPr/>
        </p:nvSpPr>
        <p:spPr>
          <a:xfrm>
            <a:off x="7697172" y="1010349"/>
            <a:ext cx="2404650"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9FAEA14E-E8C0-2D08-55F5-13C398F17975}"/>
              </a:ext>
            </a:extLst>
          </p:cNvPr>
          <p:cNvSpPr/>
          <p:nvPr/>
        </p:nvSpPr>
        <p:spPr>
          <a:xfrm>
            <a:off x="10236847" y="1010349"/>
            <a:ext cx="1493154"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8" name="Straight Connector 37">
            <a:extLst>
              <a:ext uri="{FF2B5EF4-FFF2-40B4-BE49-F238E27FC236}">
                <a16:creationId xmlns:a16="http://schemas.microsoft.com/office/drawing/2014/main" id="{58D80CAE-9841-9236-0A98-B946F9C253A4}"/>
              </a:ext>
            </a:extLst>
          </p:cNvPr>
          <p:cNvCxnSpPr>
            <a:cxnSpLocks/>
          </p:cNvCxnSpPr>
          <p:nvPr/>
        </p:nvCxnSpPr>
        <p:spPr>
          <a:xfrm>
            <a:off x="1489941" y="2075875"/>
            <a:ext cx="9177401" cy="0"/>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D2809E9-8CB0-B61B-D7A6-106D6A743F0F}"/>
              </a:ext>
            </a:extLst>
          </p:cNvPr>
          <p:cNvSpPr/>
          <p:nvPr/>
        </p:nvSpPr>
        <p:spPr>
          <a:xfrm>
            <a:off x="451413" y="2629837"/>
            <a:ext cx="2030960" cy="23639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3443E7B0-4063-49E2-6A84-2AC168071D49}"/>
              </a:ext>
            </a:extLst>
          </p:cNvPr>
          <p:cNvSpPr/>
          <p:nvPr/>
        </p:nvSpPr>
        <p:spPr>
          <a:xfrm>
            <a:off x="7726608" y="2447046"/>
            <a:ext cx="2375114" cy="17455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9450" marR="0" lvl="0" indent="-99450" algn="ctr"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784B4C5B-D429-514A-79E3-E6B4E520756E}"/>
              </a:ext>
            </a:extLst>
          </p:cNvPr>
          <p:cNvSpPr/>
          <p:nvPr/>
        </p:nvSpPr>
        <p:spPr>
          <a:xfrm>
            <a:off x="9754468" y="2701409"/>
            <a:ext cx="2030960" cy="23639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9" name="Straight Connector 28">
            <a:extLst>
              <a:ext uri="{FF2B5EF4-FFF2-40B4-BE49-F238E27FC236}">
                <a16:creationId xmlns:a16="http://schemas.microsoft.com/office/drawing/2014/main" id="{D3B9094E-9D52-4E42-20ED-746429835959}"/>
              </a:ext>
            </a:extLst>
          </p:cNvPr>
          <p:cNvCxnSpPr>
            <a:cxnSpLocks/>
          </p:cNvCxnSpPr>
          <p:nvPr/>
        </p:nvCxnSpPr>
        <p:spPr>
          <a:xfrm>
            <a:off x="451413" y="2629837"/>
            <a:ext cx="11403552" cy="0"/>
          </a:xfrm>
          <a:prstGeom prst="line">
            <a:avLst/>
          </a:prstGeom>
          <a:ln w="22225">
            <a:solidFill>
              <a:srgbClr val="EDEDF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A48B8E9-D627-1CAB-1108-ED5BB16EEFC3}"/>
              </a:ext>
            </a:extLst>
          </p:cNvPr>
          <p:cNvCxnSpPr>
            <a:cxnSpLocks/>
          </p:cNvCxnSpPr>
          <p:nvPr/>
        </p:nvCxnSpPr>
        <p:spPr>
          <a:xfrm>
            <a:off x="2118429" y="2253129"/>
            <a:ext cx="8842836" cy="726"/>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0FA7B37-8285-AD2F-4162-0FBAF6F2C113}"/>
              </a:ext>
            </a:extLst>
          </p:cNvPr>
          <p:cNvSpPr>
            <a:spLocks/>
          </p:cNvSpPr>
          <p:nvPr/>
        </p:nvSpPr>
        <p:spPr>
          <a:xfrm>
            <a:off x="2297000" y="2552497"/>
            <a:ext cx="1880665" cy="8765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Arial"/>
              </a:rPr>
              <a:t>•Ilmoitus esihenkilölle ja täyttämällä henkilökunnan ilmoitusvelvollisuus -lomake</a:t>
            </a:r>
            <a:r>
              <a:rPr kumimoji="0" lang="fi-FI" sz="900" b="1" i="1" u="none" strike="noStrike" kern="1200" cap="none" spc="0" normalizeH="0" baseline="0" noProof="0" dirty="0">
                <a:ln>
                  <a:noFill/>
                </a:ln>
                <a:solidFill>
                  <a:srgbClr val="000000"/>
                </a:solidFill>
                <a:effectLst/>
                <a:uLnTx/>
                <a:uFillTx/>
                <a:latin typeface="Arial" panose="020B0604020202020204"/>
                <a:ea typeface="+mn-ea"/>
                <a:cs typeface="Arial"/>
              </a:rPr>
              <a:t>*</a:t>
            </a: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Arial"/>
              </a:rPr>
              <a:t>•Yksityisen palveluntuottajan velvollisuus on ilmoittaa palvelun järjestäjälle (sopimuksen vastuuhenkilö) epäkohdista </a:t>
            </a:r>
            <a:endParaRPr kumimoji="0" lang="fi-FI" sz="900"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a:p>
            <a:pPr marL="0" marR="0" lvl="0" indent="0" algn="l" defTabSz="914286"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fi-FI" sz="800" b="1" i="1"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16" name="Rectangle 15">
            <a:extLst>
              <a:ext uri="{FF2B5EF4-FFF2-40B4-BE49-F238E27FC236}">
                <a16:creationId xmlns:a16="http://schemas.microsoft.com/office/drawing/2014/main" id="{AA6DEBE2-2138-109F-C0AE-7F672FD398BC}"/>
              </a:ext>
            </a:extLst>
          </p:cNvPr>
          <p:cNvSpPr>
            <a:spLocks/>
          </p:cNvSpPr>
          <p:nvPr/>
        </p:nvSpPr>
        <p:spPr>
          <a:xfrm>
            <a:off x="4348160" y="2552497"/>
            <a:ext cx="3207954" cy="8816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rPr>
              <a:t>•Esihenkilö käsittelee ilmoituksen ja tekee tarvittavat selvitykset ja toimenpiteet epäkohdan tai sen uhan poistamiseksi yksikössä</a:t>
            </a: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Arial"/>
            </a:endParaRPr>
          </a:p>
          <a:p>
            <a:pPr marL="171450" marR="0" lvl="0" indent="-171450" algn="l" defTabSz="914286" rtl="0" eaLnBrk="1" fontAlgn="auto" latinLnBrk="0" hangingPunct="1">
              <a:lnSpc>
                <a:spcPct val="100000"/>
              </a:lnSpc>
              <a:spcBef>
                <a:spcPts val="0"/>
              </a:spcBef>
              <a:spcAft>
                <a:spcPts val="0"/>
              </a:spcAft>
              <a:buClrTx/>
              <a:buSzTx/>
              <a:buFont typeface="Arial"/>
              <a:buChar char="•"/>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Arial"/>
              </a:rPr>
              <a:t>Esihenkilö ilmoittaa asiasta palvelu- tai tulosaluepäällikölle</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Arial"/>
              </a:rPr>
              <a:t>•Esihenkilö toimittaa lomakkeen Eloisan kirjaamoon, josta asia avataan asianhallintajärjestelmässä yksikön vastuuhenkilölle (palvelu- tai tulosaluepäällikkö) </a:t>
            </a: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rPr>
              <a:t>•Keskustelu tarvittaessa asiakkaan ja omaisen kanssa</a:t>
            </a:r>
            <a:endParaRPr kumimoji="0" lang="fi-FI" sz="9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rPr>
              <a:t>•Asian selvittäminen tarvittaessa palvelualuetasolla</a:t>
            </a:r>
            <a:endParaRPr kumimoji="0" lang="fi-FI" sz="9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rPr>
              <a:t>•Yksikön vastuuhenkilö (palvelu- tai tulosaluepäällikkö) käy läpi ilmoituksen ja toimenpiteet, joihin on ryhdytty, ja tekee tarvittaessa täydennykset lomakkeeseen ja määrittää ovatko tehdyt toimenpiteet riittävät.</a:t>
            </a:r>
            <a:endParaRPr kumimoji="0" lang="fi-FI" sz="900"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a:p>
            <a:pPr marL="0" marR="0" lvl="0" indent="0" algn="l" defTabSz="914286" rtl="0" eaLnBrk="1" fontAlgn="auto" latinLnBrk="0" hangingPunct="1">
              <a:lnSpc>
                <a:spcPct val="100000"/>
              </a:lnSpc>
              <a:spcBef>
                <a:spcPts val="200"/>
              </a:spcBef>
              <a:spcAft>
                <a:spcPts val="0"/>
              </a:spcAft>
              <a:buClrTx/>
              <a:buSzTx/>
              <a:buFontTx/>
              <a:buNone/>
              <a:tabLst/>
              <a:defRPr/>
            </a:pPr>
            <a:endParaRPr kumimoji="0" lang="fi-FI" sz="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l" defTabSz="914286" rtl="0" eaLnBrk="1" fontAlgn="auto" latinLnBrk="0" hangingPunct="1">
              <a:lnSpc>
                <a:spcPct val="100000"/>
              </a:lnSpc>
              <a:spcBef>
                <a:spcPts val="200"/>
              </a:spcBef>
              <a:spcAft>
                <a:spcPts val="0"/>
              </a:spcAft>
              <a:buClrTx/>
              <a:buSzTx/>
              <a:buFontTx/>
              <a:buNone/>
              <a:tabLst/>
              <a:defRPr/>
            </a:pPr>
            <a:endParaRPr kumimoji="0" lang="fi-FI" sz="800" b="0" i="0" u="none" strike="noStrike" kern="1200" cap="none" spc="0" normalizeH="0" baseline="0" noProof="0">
              <a:ln>
                <a:noFill/>
              </a:ln>
              <a:solidFill>
                <a:srgbClr val="00008B">
                  <a:lumMod val="75000"/>
                </a:srgbClr>
              </a:solidFill>
              <a:effectLst/>
              <a:uLnTx/>
              <a:uFillTx/>
              <a:latin typeface="Arial" panose="020B0604020202020204"/>
              <a:ea typeface="+mn-ea"/>
              <a:cs typeface="Arial" panose="020B0604020202020204"/>
            </a:endParaRPr>
          </a:p>
        </p:txBody>
      </p:sp>
      <p:sp>
        <p:nvSpPr>
          <p:cNvPr id="20" name="TextBox 19">
            <a:extLst>
              <a:ext uri="{FF2B5EF4-FFF2-40B4-BE49-F238E27FC236}">
                <a16:creationId xmlns:a16="http://schemas.microsoft.com/office/drawing/2014/main" id="{0816D907-1F6A-CDA0-FF3A-91C668025684}"/>
              </a:ext>
            </a:extLst>
          </p:cNvPr>
          <p:cNvSpPr txBox="1">
            <a:spLocks/>
          </p:cNvSpPr>
          <p:nvPr/>
        </p:nvSpPr>
        <p:spPr>
          <a:xfrm>
            <a:off x="635926" y="1042366"/>
            <a:ext cx="1492802" cy="492443"/>
          </a:xfrm>
          <a:prstGeom prst="rect">
            <a:avLst/>
          </a:prstGeom>
          <a:noFill/>
        </p:spPr>
        <p:txBody>
          <a:bodyPr wrap="square" lIns="36000" rIns="3600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Haittatapahtuman huomaaminen</a:t>
            </a:r>
          </a:p>
        </p:txBody>
      </p:sp>
      <p:sp>
        <p:nvSpPr>
          <p:cNvPr id="24" name="TextBox 23">
            <a:extLst>
              <a:ext uri="{FF2B5EF4-FFF2-40B4-BE49-F238E27FC236}">
                <a16:creationId xmlns:a16="http://schemas.microsoft.com/office/drawing/2014/main" id="{062E4186-A0E2-AFBE-15A1-8B25F3273BF3}"/>
              </a:ext>
            </a:extLst>
          </p:cNvPr>
          <p:cNvSpPr txBox="1">
            <a:spLocks/>
          </p:cNvSpPr>
          <p:nvPr/>
        </p:nvSpPr>
        <p:spPr>
          <a:xfrm>
            <a:off x="2439262" y="1042366"/>
            <a:ext cx="1695074" cy="49244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Tapahtuman kirjaus</a:t>
            </a:r>
          </a:p>
        </p:txBody>
      </p:sp>
      <p:sp>
        <p:nvSpPr>
          <p:cNvPr id="25" name="TextBox 24">
            <a:extLst>
              <a:ext uri="{FF2B5EF4-FFF2-40B4-BE49-F238E27FC236}">
                <a16:creationId xmlns:a16="http://schemas.microsoft.com/office/drawing/2014/main" id="{10085E3F-3798-F3E7-1FA8-A7BC530F5EC8}"/>
              </a:ext>
            </a:extLst>
          </p:cNvPr>
          <p:cNvSpPr txBox="1"/>
          <p:nvPr/>
        </p:nvSpPr>
        <p:spPr>
          <a:xfrm>
            <a:off x="4434164" y="1047560"/>
            <a:ext cx="3121950" cy="49244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Ilmoituksen käsittely ja korjaavat toimenpiteet</a:t>
            </a:r>
          </a:p>
        </p:txBody>
      </p:sp>
      <p:sp>
        <p:nvSpPr>
          <p:cNvPr id="26" name="TextBox 25">
            <a:extLst>
              <a:ext uri="{FF2B5EF4-FFF2-40B4-BE49-F238E27FC236}">
                <a16:creationId xmlns:a16="http://schemas.microsoft.com/office/drawing/2014/main" id="{4AB51011-CFB2-FFAC-E7A4-8AF896E849BD}"/>
              </a:ext>
            </a:extLst>
          </p:cNvPr>
          <p:cNvSpPr txBox="1"/>
          <p:nvPr/>
        </p:nvSpPr>
        <p:spPr>
          <a:xfrm>
            <a:off x="7761731" y="997603"/>
            <a:ext cx="2475116" cy="49244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Tapahtuman dokumentointi, </a:t>
            </a:r>
            <a:b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viestintä ja raportointi</a:t>
            </a:r>
          </a:p>
        </p:txBody>
      </p:sp>
      <p:sp>
        <p:nvSpPr>
          <p:cNvPr id="27" name="TextBox 26">
            <a:extLst>
              <a:ext uri="{FF2B5EF4-FFF2-40B4-BE49-F238E27FC236}">
                <a16:creationId xmlns:a16="http://schemas.microsoft.com/office/drawing/2014/main" id="{B0E94D6F-BE6C-F6BB-5AE4-B3289A0571E3}"/>
              </a:ext>
            </a:extLst>
          </p:cNvPr>
          <p:cNvSpPr txBox="1"/>
          <p:nvPr/>
        </p:nvSpPr>
        <p:spPr>
          <a:xfrm>
            <a:off x="10442464" y="1138297"/>
            <a:ext cx="1038698" cy="29238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Seuranta</a:t>
            </a:r>
          </a:p>
        </p:txBody>
      </p:sp>
      <p:sp>
        <p:nvSpPr>
          <p:cNvPr id="35" name="Oval 34">
            <a:extLst>
              <a:ext uri="{FF2B5EF4-FFF2-40B4-BE49-F238E27FC236}">
                <a16:creationId xmlns:a16="http://schemas.microsoft.com/office/drawing/2014/main" id="{8B9A5313-DAB3-E615-D71B-6D022CABF9EE}"/>
              </a:ext>
            </a:extLst>
          </p:cNvPr>
          <p:cNvSpPr>
            <a:spLocks noChangeAspect="1"/>
          </p:cNvSpPr>
          <p:nvPr/>
        </p:nvSpPr>
        <p:spPr>
          <a:xfrm>
            <a:off x="901017" y="182352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Oval 39">
            <a:extLst>
              <a:ext uri="{FF2B5EF4-FFF2-40B4-BE49-F238E27FC236}">
                <a16:creationId xmlns:a16="http://schemas.microsoft.com/office/drawing/2014/main" id="{A3CD600F-687A-9DEC-2C05-92AAEB4CA633}"/>
              </a:ext>
            </a:extLst>
          </p:cNvPr>
          <p:cNvSpPr>
            <a:spLocks noChangeAspect="1"/>
          </p:cNvSpPr>
          <p:nvPr/>
        </p:nvSpPr>
        <p:spPr>
          <a:xfrm>
            <a:off x="2860152" y="1802108"/>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036F2911-5542-A02E-2ABC-AED70F2DCF58}"/>
              </a:ext>
            </a:extLst>
          </p:cNvPr>
          <p:cNvSpPr>
            <a:spLocks noChangeAspect="1"/>
          </p:cNvSpPr>
          <p:nvPr/>
        </p:nvSpPr>
        <p:spPr>
          <a:xfrm>
            <a:off x="5577316" y="1802108"/>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 name="Oval 45">
            <a:extLst>
              <a:ext uri="{FF2B5EF4-FFF2-40B4-BE49-F238E27FC236}">
                <a16:creationId xmlns:a16="http://schemas.microsoft.com/office/drawing/2014/main" id="{D62E56D5-1DF2-62E6-9433-C3F6CB124DCE}"/>
              </a:ext>
            </a:extLst>
          </p:cNvPr>
          <p:cNvSpPr>
            <a:spLocks noChangeAspect="1"/>
          </p:cNvSpPr>
          <p:nvPr/>
        </p:nvSpPr>
        <p:spPr>
          <a:xfrm>
            <a:off x="8675254" y="1802108"/>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Oval 49">
            <a:extLst>
              <a:ext uri="{FF2B5EF4-FFF2-40B4-BE49-F238E27FC236}">
                <a16:creationId xmlns:a16="http://schemas.microsoft.com/office/drawing/2014/main" id="{001A593A-5F82-B023-D672-5C0D9A7F5FFF}"/>
              </a:ext>
            </a:extLst>
          </p:cNvPr>
          <p:cNvSpPr>
            <a:spLocks noChangeAspect="1"/>
          </p:cNvSpPr>
          <p:nvPr/>
        </p:nvSpPr>
        <p:spPr>
          <a:xfrm>
            <a:off x="10625224" y="1802108"/>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77515231-6C90-7DF4-774E-7DCDA7DE35EF}"/>
              </a:ext>
            </a:extLst>
          </p:cNvPr>
          <p:cNvSpPr txBox="1"/>
          <p:nvPr/>
        </p:nvSpPr>
        <p:spPr>
          <a:xfrm>
            <a:off x="329925" y="2597450"/>
            <a:ext cx="1695074" cy="461665"/>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Arial" panose="020B0604020202020204"/>
                <a:ea typeface="+mn-ea"/>
                <a:cs typeface="+mn-cs"/>
              </a:rPr>
              <a:t>Asiakkaan epä-asiallinen kohtelu</a:t>
            </a:r>
          </a:p>
        </p:txBody>
      </p:sp>
      <p:pic>
        <p:nvPicPr>
          <p:cNvPr id="23" name="Graphic 22">
            <a:extLst>
              <a:ext uri="{FF2B5EF4-FFF2-40B4-BE49-F238E27FC236}">
                <a16:creationId xmlns:a16="http://schemas.microsoft.com/office/drawing/2014/main" id="{90332157-C4F0-6756-B33C-5B71073BA6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4042" y="1959667"/>
            <a:ext cx="404882" cy="404882"/>
          </a:xfrm>
          <a:prstGeom prst="rect">
            <a:avLst/>
          </a:prstGeom>
        </p:spPr>
      </p:pic>
      <p:pic>
        <p:nvPicPr>
          <p:cNvPr id="30" name="Graphic 29">
            <a:extLst>
              <a:ext uri="{FF2B5EF4-FFF2-40B4-BE49-F238E27FC236}">
                <a16:creationId xmlns:a16="http://schemas.microsoft.com/office/drawing/2014/main" id="{0FEFC240-C757-E185-70F5-8261AB47E3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3079" y="1907547"/>
            <a:ext cx="509122" cy="509122"/>
          </a:xfrm>
          <a:prstGeom prst="rect">
            <a:avLst/>
          </a:prstGeom>
        </p:spPr>
      </p:pic>
      <p:pic>
        <p:nvPicPr>
          <p:cNvPr id="31" name="Graphic 30">
            <a:extLst>
              <a:ext uri="{FF2B5EF4-FFF2-40B4-BE49-F238E27FC236}">
                <a16:creationId xmlns:a16="http://schemas.microsoft.com/office/drawing/2014/main" id="{AF9AF21A-C989-1103-123E-7AF05FDB79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1744" y="1959667"/>
            <a:ext cx="404882" cy="404882"/>
          </a:xfrm>
          <a:prstGeom prst="rect">
            <a:avLst/>
          </a:prstGeom>
        </p:spPr>
      </p:pic>
      <p:pic>
        <p:nvPicPr>
          <p:cNvPr id="33" name="Graphic 32">
            <a:extLst>
              <a:ext uri="{FF2B5EF4-FFF2-40B4-BE49-F238E27FC236}">
                <a16:creationId xmlns:a16="http://schemas.microsoft.com/office/drawing/2014/main" id="{CDC6C8E7-96F0-95EF-0DB8-679B94E99C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80843" y="1940134"/>
            <a:ext cx="443949" cy="443949"/>
          </a:xfrm>
          <a:prstGeom prst="rect">
            <a:avLst/>
          </a:prstGeom>
        </p:spPr>
      </p:pic>
      <p:sp>
        <p:nvSpPr>
          <p:cNvPr id="11" name="Rectangle 10">
            <a:extLst>
              <a:ext uri="{FF2B5EF4-FFF2-40B4-BE49-F238E27FC236}">
                <a16:creationId xmlns:a16="http://schemas.microsoft.com/office/drawing/2014/main" id="{CD541E48-8EA0-85C6-4F9F-F3F0F08A3A97}"/>
              </a:ext>
            </a:extLst>
          </p:cNvPr>
          <p:cNvSpPr>
            <a:spLocks/>
          </p:cNvSpPr>
          <p:nvPr/>
        </p:nvSpPr>
        <p:spPr>
          <a:xfrm>
            <a:off x="7726608" y="2552497"/>
            <a:ext cx="2166035" cy="17455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rPr>
              <a:t>•Ilmoitukset käsitellään työyksiköissä ja tulosyksiköissä sekä palvelualueen esimiesten kanssa sekä organisaation omissa työkokouksissa koulutusmielessä noudattaen tietosuojaa </a:t>
            </a: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rPr>
              <a:t>•Jos epäkohtaa ei korjata viivytyksettä, ilmoituksen vastaanottaneen henkilön on ilmoitettava ja ilmoituksen tehnyt henkilö voi ilmoittaa asiasta valvontaviranomaiselle.</a:t>
            </a:r>
          </a:p>
          <a:p>
            <a:pPr marL="171450" marR="0" lvl="0" indent="-171450"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rPr>
              <a:t>Yksikön vastuuhenkilö käy valvontatiimin kanssa 4kk välein läpi tulleet ilmoitukset läpi</a:t>
            </a:r>
          </a:p>
          <a:p>
            <a:pPr marL="171450" marR="0" lvl="0" indent="-171450"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rPr>
              <a:t>Yksikön vastuuhenkilö kuittaa asian käsitellyksi asianhallintajärjestelmässä.</a:t>
            </a:r>
          </a:p>
          <a:p>
            <a:pPr marL="171450" marR="0" lvl="0" indent="-171450"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00" b="0" i="0" u="none" strike="noStrike" kern="1200" cap="none" spc="0" normalizeH="0" baseline="0" noProof="0">
              <a:ln>
                <a:noFill/>
              </a:ln>
              <a:solidFill>
                <a:srgbClr val="000000"/>
              </a:solidFill>
              <a:effectLst/>
              <a:uLnTx/>
              <a:uFillTx/>
              <a:latin typeface="Arial" panose="020B0604020202020204"/>
              <a:ea typeface="+mn-ea"/>
              <a:cs typeface="Arial"/>
            </a:endParaRPr>
          </a:p>
          <a:p>
            <a:pPr marL="171450" marR="0" lvl="0" indent="-171450"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00"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99060" marR="0" lvl="0" indent="-99060" algn="ctr"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800"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p:txBody>
      </p:sp>
      <p:sp>
        <p:nvSpPr>
          <p:cNvPr id="22" name="TextBox 21">
            <a:extLst>
              <a:ext uri="{FF2B5EF4-FFF2-40B4-BE49-F238E27FC236}">
                <a16:creationId xmlns:a16="http://schemas.microsoft.com/office/drawing/2014/main" id="{7C9ED558-CCE5-AA28-5AEA-12BF191DC338}"/>
              </a:ext>
            </a:extLst>
          </p:cNvPr>
          <p:cNvSpPr txBox="1">
            <a:spLocks/>
          </p:cNvSpPr>
          <p:nvPr/>
        </p:nvSpPr>
        <p:spPr>
          <a:xfrm>
            <a:off x="9815119" y="2528350"/>
            <a:ext cx="2075305" cy="3979616"/>
          </a:xfrm>
          <a:prstGeom prst="rect">
            <a:avLst/>
          </a:prstGeom>
          <a:noFill/>
        </p:spPr>
        <p:txBody>
          <a:bodyPr wrap="square" lIns="91440" tIns="45720" rIns="91440" bIns="45720" anchor="t">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000000"/>
                </a:solidFill>
                <a:effectLst/>
                <a:uLnTx/>
                <a:uFillTx/>
                <a:latin typeface="Arial" panose="020B0604020202020204"/>
                <a:ea typeface="+mn-ea"/>
                <a:cs typeface="Arial"/>
              </a:rPr>
              <a:t>•Ilmoitus valvontatiimille, mikäli korjaavia toimenpiteitä ei käynnistetä, tai epäkohtaa ei saada korjattua.</a:t>
            </a: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000000"/>
                </a:solidFill>
                <a:effectLst/>
                <a:uLnTx/>
                <a:uFillTx/>
                <a:latin typeface="Arial" panose="020B0604020202020204"/>
                <a:ea typeface="+mn-ea"/>
                <a:cs typeface="Arial"/>
              </a:rPr>
              <a:t>•Valvontatiimi selvittää asiaa ja ilmoittaa selvittelyjen ja omien toimenpiteidensä jälkeen valvontaviranomaiselle asiakas- ja potilasturvallisuutta olennaisesti vaarantavat epäkohdat sekä asiakas- ja potilasturvallisuutta vakavasti vaarantaneet tapahtumat, vahingot tai vaaratilanteet sekä muut sellaiset puutteet, joita omavalvonnallisin toimin ei pystytä korjaamaan.</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000000"/>
                </a:solidFill>
                <a:effectLst/>
                <a:uLnTx/>
                <a:uFillTx/>
                <a:latin typeface="Arial" panose="020B0604020202020204"/>
                <a:ea typeface="+mn-ea"/>
                <a:cs typeface="Arial"/>
              </a:rPr>
              <a:t> •Ilmoitusten perusteella kehitetään toimintaa.</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000000"/>
                </a:solidFill>
                <a:effectLst/>
                <a:uLnTx/>
                <a:uFillTx/>
                <a:latin typeface="Arial" panose="020B0604020202020204"/>
                <a:ea typeface="+mn-ea"/>
                <a:cs typeface="Arial"/>
              </a:rPr>
              <a:t>•Palveluyksikön omavalvontasuunnitelmassa kuvatun toiminnan toteutumista seurataan. Seurannasta tehdään selvitys ja sen perusteella tehtävät muutokset julkaistaan neljän kuukauden välein yleisellä tasolla Eloisan nettisivuilla sekä pidetään julkisesti nähtävänä palveluyksikössä. </a:t>
            </a:r>
            <a:r>
              <a:rPr kumimoji="0" lang="fi-FI" sz="900" b="0" i="0" u="none" strike="noStrike" kern="1200" cap="none" spc="0" normalizeH="0" baseline="0" noProof="0" err="1">
                <a:ln>
                  <a:noFill/>
                </a:ln>
                <a:solidFill>
                  <a:srgbClr val="000000"/>
                </a:solidFill>
                <a:effectLst/>
                <a:uLnTx/>
                <a:uFillTx/>
                <a:latin typeface="Arial" panose="020B0604020202020204"/>
                <a:ea typeface="+mn-ea"/>
                <a:cs typeface="Arial"/>
              </a:rPr>
              <a:t>Salassapidettäviä</a:t>
            </a:r>
            <a:r>
              <a:rPr kumimoji="0" lang="fi-FI" sz="900" b="0" i="0" u="none" strike="noStrike" kern="1200" cap="none" spc="0" normalizeH="0" baseline="0" noProof="0">
                <a:ln>
                  <a:noFill/>
                </a:ln>
                <a:solidFill>
                  <a:srgbClr val="000000"/>
                </a:solidFill>
                <a:effectLst/>
                <a:uLnTx/>
                <a:uFillTx/>
                <a:latin typeface="Arial" panose="020B0604020202020204"/>
                <a:ea typeface="+mn-ea"/>
                <a:cs typeface="Arial"/>
              </a:rPr>
              <a:t> tietoja ei saa julkaista.</a:t>
            </a:r>
            <a:endParaRPr kumimoji="0" lang="fi-FI" sz="9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286" rtl="0" eaLnBrk="1" fontAlgn="auto" latinLnBrk="0" hangingPunct="1">
              <a:lnSpc>
                <a:spcPct val="107000"/>
              </a:lnSpc>
              <a:spcBef>
                <a:spcPts val="200"/>
              </a:spcBef>
              <a:spcAft>
                <a:spcPts val="0"/>
              </a:spcAft>
              <a:buClrTx/>
              <a:buSzTx/>
              <a:buFontTx/>
              <a:buNone/>
              <a:tabLst/>
              <a:defRPr/>
            </a:pPr>
            <a:endParaRPr kumimoji="0" lang="fi-FI" sz="800" b="0" i="0" u="none" strike="noStrike" kern="1200" cap="none" spc="0" normalizeH="0" baseline="0" noProof="0">
              <a:ln>
                <a:noFill/>
              </a:ln>
              <a:solidFill>
                <a:srgbClr val="000000"/>
              </a:solidFill>
              <a:effectLst/>
              <a:uLnTx/>
              <a:uFillTx/>
              <a:latin typeface="Arial" panose="020B0604020202020204"/>
              <a:ea typeface="+mn-ea"/>
              <a:cs typeface="Arial"/>
            </a:endParaRPr>
          </a:p>
        </p:txBody>
      </p:sp>
      <p:grpSp>
        <p:nvGrpSpPr>
          <p:cNvPr id="78" name="Group 77">
            <a:extLst>
              <a:ext uri="{FF2B5EF4-FFF2-40B4-BE49-F238E27FC236}">
                <a16:creationId xmlns:a16="http://schemas.microsoft.com/office/drawing/2014/main" id="{338547B9-99B8-3B8D-8B98-A1A8B826AEDA}"/>
              </a:ext>
            </a:extLst>
          </p:cNvPr>
          <p:cNvGrpSpPr/>
          <p:nvPr/>
        </p:nvGrpSpPr>
        <p:grpSpPr>
          <a:xfrm flipH="1">
            <a:off x="1008297" y="2253130"/>
            <a:ext cx="1151685" cy="1860762"/>
            <a:chOff x="7462824" y="2253131"/>
            <a:chExt cx="1151685" cy="1860762"/>
          </a:xfrm>
        </p:grpSpPr>
        <p:grpSp>
          <p:nvGrpSpPr>
            <p:cNvPr id="79" name="Group 78">
              <a:extLst>
                <a:ext uri="{FF2B5EF4-FFF2-40B4-BE49-F238E27FC236}">
                  <a16:creationId xmlns:a16="http://schemas.microsoft.com/office/drawing/2014/main" id="{860E3173-4907-5BC2-D7B2-DC5C7ABC2AC3}"/>
                </a:ext>
              </a:extLst>
            </p:cNvPr>
            <p:cNvGrpSpPr/>
            <p:nvPr/>
          </p:nvGrpSpPr>
          <p:grpSpPr>
            <a:xfrm>
              <a:off x="7462824" y="2253131"/>
              <a:ext cx="1151685" cy="1860762"/>
              <a:chOff x="2216903" y="2812200"/>
              <a:chExt cx="2232275" cy="3606658"/>
            </a:xfrm>
          </p:grpSpPr>
          <p:sp>
            <p:nvSpPr>
              <p:cNvPr id="82" name="Rounded Rectangle 35">
                <a:extLst>
                  <a:ext uri="{FF2B5EF4-FFF2-40B4-BE49-F238E27FC236}">
                    <a16:creationId xmlns:a16="http://schemas.microsoft.com/office/drawing/2014/main" id="{DECB7116-0B30-B31A-C19B-60C477D1BDFA}"/>
                  </a:ext>
                </a:extLst>
              </p:cNvPr>
              <p:cNvSpPr/>
              <p:nvPr/>
            </p:nvSpPr>
            <p:spPr>
              <a:xfrm>
                <a:off x="2519814" y="4904345"/>
                <a:ext cx="1929364" cy="1514513"/>
              </a:xfrm>
              <a:custGeom>
                <a:avLst/>
                <a:gdLst>
                  <a:gd name="connsiteX0" fmla="*/ 0 w 2232275"/>
                  <a:gd name="connsiteY0" fmla="*/ 302910 h 1817424"/>
                  <a:gd name="connsiteX1" fmla="*/ 302910 w 2232275"/>
                  <a:gd name="connsiteY1" fmla="*/ 0 h 1817424"/>
                  <a:gd name="connsiteX2" fmla="*/ 1929365 w 2232275"/>
                  <a:gd name="connsiteY2" fmla="*/ 0 h 1817424"/>
                  <a:gd name="connsiteX3" fmla="*/ 2232275 w 2232275"/>
                  <a:gd name="connsiteY3" fmla="*/ 302910 h 1817424"/>
                  <a:gd name="connsiteX4" fmla="*/ 2232275 w 2232275"/>
                  <a:gd name="connsiteY4" fmla="*/ 1514514 h 1817424"/>
                  <a:gd name="connsiteX5" fmla="*/ 1929365 w 2232275"/>
                  <a:gd name="connsiteY5" fmla="*/ 1817424 h 1817424"/>
                  <a:gd name="connsiteX6" fmla="*/ 302910 w 2232275"/>
                  <a:gd name="connsiteY6" fmla="*/ 1817424 h 1817424"/>
                  <a:gd name="connsiteX7" fmla="*/ 0 w 2232275"/>
                  <a:gd name="connsiteY7" fmla="*/ 1514514 h 1817424"/>
                  <a:gd name="connsiteX8" fmla="*/ 0 w 2232275"/>
                  <a:gd name="connsiteY8" fmla="*/ 302910 h 1817424"/>
                  <a:gd name="connsiteX0" fmla="*/ 2232275 w 2323715"/>
                  <a:gd name="connsiteY0" fmla="*/ 1514514 h 1817424"/>
                  <a:gd name="connsiteX1" fmla="*/ 1929365 w 2323715"/>
                  <a:gd name="connsiteY1" fmla="*/ 1817424 h 1817424"/>
                  <a:gd name="connsiteX2" fmla="*/ 302910 w 2323715"/>
                  <a:gd name="connsiteY2" fmla="*/ 1817424 h 1817424"/>
                  <a:gd name="connsiteX3" fmla="*/ 0 w 2323715"/>
                  <a:gd name="connsiteY3" fmla="*/ 1514514 h 1817424"/>
                  <a:gd name="connsiteX4" fmla="*/ 0 w 2323715"/>
                  <a:gd name="connsiteY4" fmla="*/ 302910 h 1817424"/>
                  <a:gd name="connsiteX5" fmla="*/ 302910 w 2323715"/>
                  <a:gd name="connsiteY5" fmla="*/ 0 h 1817424"/>
                  <a:gd name="connsiteX6" fmla="*/ 1929365 w 2323715"/>
                  <a:gd name="connsiteY6" fmla="*/ 0 h 1817424"/>
                  <a:gd name="connsiteX7" fmla="*/ 2232275 w 2323715"/>
                  <a:gd name="connsiteY7" fmla="*/ 302910 h 1817424"/>
                  <a:gd name="connsiteX8" fmla="*/ 2323715 w 2323715"/>
                  <a:gd name="connsiteY8" fmla="*/ 1605954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7" fmla="*/ 2232275 w 2232275"/>
                  <a:gd name="connsiteY7" fmla="*/ 30291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0" fmla="*/ 2232275 w 2232275"/>
                  <a:gd name="connsiteY0" fmla="*/ 1211604 h 1514514"/>
                  <a:gd name="connsiteX1" fmla="*/ 1929365 w 2232275"/>
                  <a:gd name="connsiteY1" fmla="*/ 1514514 h 1514514"/>
                  <a:gd name="connsiteX2" fmla="*/ 302910 w 2232275"/>
                  <a:gd name="connsiteY2" fmla="*/ 1514514 h 1514514"/>
                  <a:gd name="connsiteX3" fmla="*/ 0 w 2232275"/>
                  <a:gd name="connsiteY3" fmla="*/ 1211604 h 1514514"/>
                  <a:gd name="connsiteX4" fmla="*/ 0 w 2232275"/>
                  <a:gd name="connsiteY4" fmla="*/ 0 h 1514514"/>
                  <a:gd name="connsiteX0" fmla="*/ 1929365 w 1929365"/>
                  <a:gd name="connsiteY0" fmla="*/ 1514514 h 1514514"/>
                  <a:gd name="connsiteX1" fmla="*/ 302910 w 1929365"/>
                  <a:gd name="connsiteY1" fmla="*/ 1514514 h 1514514"/>
                  <a:gd name="connsiteX2" fmla="*/ 0 w 1929365"/>
                  <a:gd name="connsiteY2" fmla="*/ 1211604 h 1514514"/>
                  <a:gd name="connsiteX3" fmla="*/ 0 w 1929365"/>
                  <a:gd name="connsiteY3" fmla="*/ 0 h 1514514"/>
                </a:gdLst>
                <a:ahLst/>
                <a:cxnLst>
                  <a:cxn ang="0">
                    <a:pos x="connsiteX0" y="connsiteY0"/>
                  </a:cxn>
                  <a:cxn ang="0">
                    <a:pos x="connsiteX1" y="connsiteY1"/>
                  </a:cxn>
                  <a:cxn ang="0">
                    <a:pos x="connsiteX2" y="connsiteY2"/>
                  </a:cxn>
                  <a:cxn ang="0">
                    <a:pos x="connsiteX3" y="connsiteY3"/>
                  </a:cxn>
                </a:cxnLst>
                <a:rect l="l" t="t" r="r" b="b"/>
                <a:pathLst>
                  <a:path w="1929365" h="1514514">
                    <a:moveTo>
                      <a:pt x="1929365" y="1514514"/>
                    </a:moveTo>
                    <a:lnTo>
                      <a:pt x="302910" y="1514514"/>
                    </a:lnTo>
                    <a:cubicBezTo>
                      <a:pt x="135617" y="1514514"/>
                      <a:pt x="0" y="1378897"/>
                      <a:pt x="0" y="1211604"/>
                    </a:cubicBezTo>
                    <a:lnTo>
                      <a:pt x="0" y="0"/>
                    </a:lnTo>
                  </a:path>
                </a:pathLst>
              </a:custGeom>
              <a:noFill/>
              <a:ln w="9842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4" name="Rounded Rectangle 35">
                <a:extLst>
                  <a:ext uri="{FF2B5EF4-FFF2-40B4-BE49-F238E27FC236}">
                    <a16:creationId xmlns:a16="http://schemas.microsoft.com/office/drawing/2014/main" id="{F1410382-45DC-E13F-A229-ED8DCBD1049E}"/>
                  </a:ext>
                </a:extLst>
              </p:cNvPr>
              <p:cNvSpPr/>
              <p:nvPr/>
            </p:nvSpPr>
            <p:spPr>
              <a:xfrm rot="10800000">
                <a:off x="2216903" y="2812200"/>
                <a:ext cx="302911" cy="1514515"/>
              </a:xfrm>
              <a:custGeom>
                <a:avLst/>
                <a:gdLst>
                  <a:gd name="connsiteX0" fmla="*/ 0 w 2232275"/>
                  <a:gd name="connsiteY0" fmla="*/ 302910 h 1817424"/>
                  <a:gd name="connsiteX1" fmla="*/ 302910 w 2232275"/>
                  <a:gd name="connsiteY1" fmla="*/ 0 h 1817424"/>
                  <a:gd name="connsiteX2" fmla="*/ 1929365 w 2232275"/>
                  <a:gd name="connsiteY2" fmla="*/ 0 h 1817424"/>
                  <a:gd name="connsiteX3" fmla="*/ 2232275 w 2232275"/>
                  <a:gd name="connsiteY3" fmla="*/ 302910 h 1817424"/>
                  <a:gd name="connsiteX4" fmla="*/ 2232275 w 2232275"/>
                  <a:gd name="connsiteY4" fmla="*/ 1514514 h 1817424"/>
                  <a:gd name="connsiteX5" fmla="*/ 1929365 w 2232275"/>
                  <a:gd name="connsiteY5" fmla="*/ 1817424 h 1817424"/>
                  <a:gd name="connsiteX6" fmla="*/ 302910 w 2232275"/>
                  <a:gd name="connsiteY6" fmla="*/ 1817424 h 1817424"/>
                  <a:gd name="connsiteX7" fmla="*/ 0 w 2232275"/>
                  <a:gd name="connsiteY7" fmla="*/ 1514514 h 1817424"/>
                  <a:gd name="connsiteX8" fmla="*/ 0 w 2232275"/>
                  <a:gd name="connsiteY8" fmla="*/ 302910 h 1817424"/>
                  <a:gd name="connsiteX0" fmla="*/ 2232275 w 2323715"/>
                  <a:gd name="connsiteY0" fmla="*/ 1514514 h 1817424"/>
                  <a:gd name="connsiteX1" fmla="*/ 1929365 w 2323715"/>
                  <a:gd name="connsiteY1" fmla="*/ 1817424 h 1817424"/>
                  <a:gd name="connsiteX2" fmla="*/ 302910 w 2323715"/>
                  <a:gd name="connsiteY2" fmla="*/ 1817424 h 1817424"/>
                  <a:gd name="connsiteX3" fmla="*/ 0 w 2323715"/>
                  <a:gd name="connsiteY3" fmla="*/ 1514514 h 1817424"/>
                  <a:gd name="connsiteX4" fmla="*/ 0 w 2323715"/>
                  <a:gd name="connsiteY4" fmla="*/ 302910 h 1817424"/>
                  <a:gd name="connsiteX5" fmla="*/ 302910 w 2323715"/>
                  <a:gd name="connsiteY5" fmla="*/ 0 h 1817424"/>
                  <a:gd name="connsiteX6" fmla="*/ 1929365 w 2323715"/>
                  <a:gd name="connsiteY6" fmla="*/ 0 h 1817424"/>
                  <a:gd name="connsiteX7" fmla="*/ 2232275 w 2323715"/>
                  <a:gd name="connsiteY7" fmla="*/ 302910 h 1817424"/>
                  <a:gd name="connsiteX8" fmla="*/ 2323715 w 2323715"/>
                  <a:gd name="connsiteY8" fmla="*/ 1605954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7" fmla="*/ 2232275 w 2232275"/>
                  <a:gd name="connsiteY7" fmla="*/ 30291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0" fmla="*/ 2232275 w 2232275"/>
                  <a:gd name="connsiteY0" fmla="*/ 1211604 h 1514514"/>
                  <a:gd name="connsiteX1" fmla="*/ 1929365 w 2232275"/>
                  <a:gd name="connsiteY1" fmla="*/ 1514514 h 1514514"/>
                  <a:gd name="connsiteX2" fmla="*/ 302910 w 2232275"/>
                  <a:gd name="connsiteY2" fmla="*/ 1514514 h 1514514"/>
                  <a:gd name="connsiteX3" fmla="*/ 0 w 2232275"/>
                  <a:gd name="connsiteY3" fmla="*/ 1211604 h 1514514"/>
                  <a:gd name="connsiteX4" fmla="*/ 0 w 2232275"/>
                  <a:gd name="connsiteY4" fmla="*/ 0 h 1514514"/>
                  <a:gd name="connsiteX0" fmla="*/ 1929365 w 1929365"/>
                  <a:gd name="connsiteY0" fmla="*/ 1514514 h 1514514"/>
                  <a:gd name="connsiteX1" fmla="*/ 302910 w 1929365"/>
                  <a:gd name="connsiteY1" fmla="*/ 1514514 h 1514514"/>
                  <a:gd name="connsiteX2" fmla="*/ 0 w 1929365"/>
                  <a:gd name="connsiteY2" fmla="*/ 1211604 h 1514514"/>
                  <a:gd name="connsiteX3" fmla="*/ 0 w 1929365"/>
                  <a:gd name="connsiteY3" fmla="*/ 0 h 1514514"/>
                  <a:gd name="connsiteX0" fmla="*/ 302910 w 302910"/>
                  <a:gd name="connsiteY0" fmla="*/ 1514514 h 1514514"/>
                  <a:gd name="connsiteX1" fmla="*/ 0 w 302910"/>
                  <a:gd name="connsiteY1" fmla="*/ 1211604 h 1514514"/>
                  <a:gd name="connsiteX2" fmla="*/ 0 w 302910"/>
                  <a:gd name="connsiteY2" fmla="*/ 0 h 1514514"/>
                </a:gdLst>
                <a:ahLst/>
                <a:cxnLst>
                  <a:cxn ang="0">
                    <a:pos x="connsiteX0" y="connsiteY0"/>
                  </a:cxn>
                  <a:cxn ang="0">
                    <a:pos x="connsiteX1" y="connsiteY1"/>
                  </a:cxn>
                  <a:cxn ang="0">
                    <a:pos x="connsiteX2" y="connsiteY2"/>
                  </a:cxn>
                </a:cxnLst>
                <a:rect l="l" t="t" r="r" b="b"/>
                <a:pathLst>
                  <a:path w="302910" h="1514514">
                    <a:moveTo>
                      <a:pt x="302910" y="1514514"/>
                    </a:moveTo>
                    <a:cubicBezTo>
                      <a:pt x="135617" y="1514514"/>
                      <a:pt x="0" y="1378897"/>
                      <a:pt x="0" y="1211604"/>
                    </a:cubicBezTo>
                    <a:lnTo>
                      <a:pt x="0" y="0"/>
                    </a:lnTo>
                  </a:path>
                </a:pathLst>
              </a:custGeom>
              <a:noFill/>
              <a:ln w="9842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cxnSp>
          <p:nvCxnSpPr>
            <p:cNvPr id="81" name="Straight Connector 80">
              <a:extLst>
                <a:ext uri="{FF2B5EF4-FFF2-40B4-BE49-F238E27FC236}">
                  <a16:creationId xmlns:a16="http://schemas.microsoft.com/office/drawing/2014/main" id="{6B1D3711-4C06-86F5-7178-1FE8FE3F9A5D}"/>
                </a:ext>
              </a:extLst>
            </p:cNvPr>
            <p:cNvCxnSpPr>
              <a:cxnSpLocks/>
            </p:cNvCxnSpPr>
            <p:nvPr/>
          </p:nvCxnSpPr>
          <p:spPr>
            <a:xfrm>
              <a:off x="7619103" y="3029732"/>
              <a:ext cx="0" cy="325653"/>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A40460C1-73D7-D500-8163-889FA72958AF}"/>
              </a:ext>
            </a:extLst>
          </p:cNvPr>
          <p:cNvSpPr txBox="1"/>
          <p:nvPr/>
        </p:nvSpPr>
        <p:spPr>
          <a:xfrm>
            <a:off x="309273" y="4528868"/>
            <a:ext cx="1796122" cy="830997"/>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Arial" panose="020B0604020202020204"/>
                <a:ea typeface="+mn-ea"/>
                <a:cs typeface="+mn-cs"/>
              </a:rPr>
              <a:t>Muu epäkohta palvelun toteutuksessa tai epäkohdan uhka</a:t>
            </a:r>
          </a:p>
        </p:txBody>
      </p:sp>
      <p:sp>
        <p:nvSpPr>
          <p:cNvPr id="60" name="Oval 59">
            <a:extLst>
              <a:ext uri="{FF2B5EF4-FFF2-40B4-BE49-F238E27FC236}">
                <a16:creationId xmlns:a16="http://schemas.microsoft.com/office/drawing/2014/main" id="{7193D22D-22C9-5A78-5DA4-7800B9A2A83A}"/>
              </a:ext>
            </a:extLst>
          </p:cNvPr>
          <p:cNvSpPr>
            <a:spLocks noChangeAspect="1"/>
          </p:cNvSpPr>
          <p:nvPr/>
        </p:nvSpPr>
        <p:spPr>
          <a:xfrm>
            <a:off x="901016" y="3757544"/>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9" name="Graphic 98">
            <a:extLst>
              <a:ext uri="{FF2B5EF4-FFF2-40B4-BE49-F238E27FC236}">
                <a16:creationId xmlns:a16="http://schemas.microsoft.com/office/drawing/2014/main" id="{4AE782D4-1518-5D72-64FE-2C2561B5B2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2741" y="1875523"/>
            <a:ext cx="457200" cy="533400"/>
          </a:xfrm>
          <a:prstGeom prst="rect">
            <a:avLst/>
          </a:prstGeom>
        </p:spPr>
      </p:pic>
      <p:pic>
        <p:nvPicPr>
          <p:cNvPr id="100" name="Graphic 99">
            <a:extLst>
              <a:ext uri="{FF2B5EF4-FFF2-40B4-BE49-F238E27FC236}">
                <a16:creationId xmlns:a16="http://schemas.microsoft.com/office/drawing/2014/main" id="{76FABE90-5E90-4DFC-0F56-F0C9DC863CB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6707" y="3849106"/>
            <a:ext cx="469266" cy="422339"/>
          </a:xfrm>
          <a:prstGeom prst="rect">
            <a:avLst/>
          </a:prstGeom>
        </p:spPr>
      </p:pic>
      <p:sp>
        <p:nvSpPr>
          <p:cNvPr id="3" name="Tekstiruutu 2">
            <a:extLst>
              <a:ext uri="{FF2B5EF4-FFF2-40B4-BE49-F238E27FC236}">
                <a16:creationId xmlns:a16="http://schemas.microsoft.com/office/drawing/2014/main" id="{F0CA00F1-9F40-BE7B-4340-3367AFBA267B}"/>
              </a:ext>
            </a:extLst>
          </p:cNvPr>
          <p:cNvSpPr txBox="1"/>
          <p:nvPr/>
        </p:nvSpPr>
        <p:spPr>
          <a:xfrm>
            <a:off x="329924" y="5308071"/>
            <a:ext cx="1796123" cy="95410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esimerkiksi asiakasturvallisuudessa ilmenevät puutteet, asiakkaan kaltoinkohtelu ja toimintakulttuurista johtuvat asiakkaalle vahingolliset toimet taikka lainvastaisuus, sekä epäkohdan uhka, joka on ilmeinen tai voi johtaa epäkohtaan. </a:t>
            </a:r>
            <a:endParaRPr kumimoji="0" lang="fi-FI" sz="1100" b="0"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Tekstiruutu 8">
            <a:extLst>
              <a:ext uri="{FF2B5EF4-FFF2-40B4-BE49-F238E27FC236}">
                <a16:creationId xmlns:a16="http://schemas.microsoft.com/office/drawing/2014/main" id="{0F0C8E88-F891-1E4B-49F2-39BDAEF816A0}"/>
              </a:ext>
            </a:extLst>
          </p:cNvPr>
          <p:cNvSpPr txBox="1"/>
          <p:nvPr/>
        </p:nvSpPr>
        <p:spPr>
          <a:xfrm>
            <a:off x="329924" y="3029815"/>
            <a:ext cx="1706881"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esimerkiksi asiakkaan epäasiallinen kohtaaminen, kaltoinkohtelua tai loukkaamista sanoilla</a:t>
            </a:r>
            <a:endParaRPr kumimoji="0" lang="fi-FI"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 name="Ryhmä 1">
            <a:extLst>
              <a:ext uri="{FF2B5EF4-FFF2-40B4-BE49-F238E27FC236}">
                <a16:creationId xmlns:a16="http://schemas.microsoft.com/office/drawing/2014/main" id="{A88540ED-38AC-910E-29DE-3EDE72386C9F}"/>
              </a:ext>
            </a:extLst>
          </p:cNvPr>
          <p:cNvGrpSpPr/>
          <p:nvPr/>
        </p:nvGrpSpPr>
        <p:grpSpPr>
          <a:xfrm>
            <a:off x="3145282" y="5159234"/>
            <a:ext cx="4410831" cy="1613989"/>
            <a:chOff x="7726608" y="5359865"/>
            <a:chExt cx="4003393" cy="918855"/>
          </a:xfrm>
        </p:grpSpPr>
        <p:sp>
          <p:nvSpPr>
            <p:cNvPr id="47" name="Suorakulmio: Pyöristetyt kulmat 46">
              <a:extLst>
                <a:ext uri="{FF2B5EF4-FFF2-40B4-BE49-F238E27FC236}">
                  <a16:creationId xmlns:a16="http://schemas.microsoft.com/office/drawing/2014/main" id="{2B5DAA19-9465-DF10-5A98-B44E96ECE492}"/>
                </a:ext>
              </a:extLst>
            </p:cNvPr>
            <p:cNvSpPr/>
            <p:nvPr/>
          </p:nvSpPr>
          <p:spPr>
            <a:xfrm>
              <a:off x="7726608" y="5359865"/>
              <a:ext cx="4003393" cy="707886"/>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8D0E8E46-D746-FF64-5F06-DE81F42BEC7E}"/>
                </a:ext>
              </a:extLst>
            </p:cNvPr>
            <p:cNvSpPr txBox="1"/>
            <p:nvPr/>
          </p:nvSpPr>
          <p:spPr>
            <a:xfrm>
              <a:off x="8249627" y="5425267"/>
              <a:ext cx="3349012" cy="853453"/>
            </a:xfrm>
            <a:prstGeom prst="rect">
              <a:avLst/>
            </a:prstGeom>
            <a:noFill/>
          </p:spPr>
          <p:txBody>
            <a:bodyPr wrap="square" lIns="91440" tIns="45720" rIns="91440" bIns="4572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mn-cs"/>
                </a:rPr>
                <a:t>Täytettävä Henkilöstön ilmoitusvelvollisuus - lomake Eloisan henkilöstölle löytyy Kerralla-valikosta ja yksityiselle palvelutuottajalle </a:t>
              </a: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mn-cs"/>
                  <a:hlinkClick r:id="rId13"/>
                </a:rPr>
                <a:t>https://etelasavonha.fi/asiakkaan-opas/asiakas-ja-potilasturvallisuus-ja-valvonta/omavalvontaohjelma-ja-suunnitelmat/</a:t>
              </a: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mn-cs"/>
                </a:rPr>
                <a:t> </a:t>
              </a:r>
              <a:endParaRPr kumimoji="0" lang="fi-FI" sz="1050" b="0" i="1" u="none" strike="noStrike" kern="1200" cap="none" spc="0" normalizeH="0" baseline="0" noProof="0" dirty="0">
                <a:ln>
                  <a:noFill/>
                </a:ln>
                <a:solidFill>
                  <a:srgbClr val="FF0000"/>
                </a:solidFill>
                <a:effectLst/>
                <a:uLnTx/>
                <a:uFillTx/>
                <a:latin typeface="Arial" panose="020B0604020202020204"/>
                <a:ea typeface="+mn-ea"/>
                <a:cs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dirty="0">
                <a:ln>
                  <a:noFill/>
                </a:ln>
                <a:solidFill>
                  <a:srgbClr val="FF0000"/>
                </a:solidFill>
                <a:effectLst/>
                <a:uLnTx/>
                <a:uFillTx/>
                <a:latin typeface="Arial" panose="020B0604020202020204"/>
                <a:ea typeface="+mn-ea"/>
                <a:cs typeface="Arial"/>
              </a:endParaRPr>
            </a:p>
          </p:txBody>
        </p:sp>
        <p:pic>
          <p:nvPicPr>
            <p:cNvPr id="37" name="Graphic 22">
              <a:extLst>
                <a:ext uri="{FF2B5EF4-FFF2-40B4-BE49-F238E27FC236}">
                  <a16:creationId xmlns:a16="http://schemas.microsoft.com/office/drawing/2014/main" id="{AED4A8EF-30EE-B276-6F3E-C4D0B3F4DF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44745" y="5524975"/>
              <a:ext cx="404882" cy="404882"/>
            </a:xfrm>
            <a:prstGeom prst="rect">
              <a:avLst/>
            </a:prstGeom>
          </p:spPr>
        </p:pic>
      </p:grpSp>
      <p:sp>
        <p:nvSpPr>
          <p:cNvPr id="19" name="Title 12">
            <a:extLst>
              <a:ext uri="{FF2B5EF4-FFF2-40B4-BE49-F238E27FC236}">
                <a16:creationId xmlns:a16="http://schemas.microsoft.com/office/drawing/2014/main" id="{9A8CCA65-02F4-E68B-086D-568AE7394E3F}"/>
              </a:ext>
            </a:extLst>
          </p:cNvPr>
          <p:cNvSpPr>
            <a:spLocks noGrp="1"/>
          </p:cNvSpPr>
          <p:nvPr>
            <p:ph type="title"/>
          </p:nvPr>
        </p:nvSpPr>
        <p:spPr>
          <a:xfrm>
            <a:off x="461999" y="450426"/>
            <a:ext cx="11289174" cy="868004"/>
          </a:xfrm>
        </p:spPr>
        <p:txBody>
          <a:bodyPr vert="horz" anchor="t">
            <a:normAutofit/>
          </a:bodyPr>
          <a:lstStyle/>
          <a:p>
            <a:r>
              <a:rPr lang="fi-FI" sz="2000" dirty="0">
                <a:latin typeface="+mj-lt"/>
                <a:ea typeface="Inter" panose="02000503000000020004" pitchFamily="2" charset="0"/>
                <a:cs typeface="Times New Roman"/>
              </a:rPr>
              <a:t>Riski- ja epäkohtailmoitusten käsittely (1/3) </a:t>
            </a:r>
            <a:endParaRPr lang="fi-FI" sz="2000" dirty="0">
              <a:solidFill>
                <a:srgbClr val="FF0000"/>
              </a:solidFill>
              <a:cs typeface="Times New Roman"/>
            </a:endParaRPr>
          </a:p>
        </p:txBody>
      </p:sp>
    </p:spTree>
    <p:extLst>
      <p:ext uri="{BB962C8B-B14F-4D97-AF65-F5344CB8AC3E}">
        <p14:creationId xmlns:p14="http://schemas.microsoft.com/office/powerpoint/2010/main" val="1951585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74AFD251-8884-7A83-4A81-CE7A195D8807}"/>
              </a:ext>
            </a:extLst>
          </p:cNvPr>
          <p:cNvSpPr/>
          <p:nvPr/>
        </p:nvSpPr>
        <p:spPr>
          <a:xfrm>
            <a:off x="45241" y="6051234"/>
            <a:ext cx="2351742" cy="764763"/>
          </a:xfrm>
          <a:prstGeom prst="rect">
            <a:avLst/>
          </a:prstGeom>
          <a:solidFill>
            <a:srgbClr val="EDED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EF0F31A7-3682-9E4D-1442-ED08F5E530F0}"/>
              </a:ext>
            </a:extLst>
          </p:cNvPr>
          <p:cNvSpPr/>
          <p:nvPr/>
        </p:nvSpPr>
        <p:spPr>
          <a:xfrm>
            <a:off x="572755" y="1010349"/>
            <a:ext cx="1618571"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BD8BDFD7-16B8-934F-F9DF-DEF4D9DB04B0}"/>
              </a:ext>
            </a:extLst>
          </p:cNvPr>
          <p:cNvSpPr/>
          <p:nvPr/>
        </p:nvSpPr>
        <p:spPr>
          <a:xfrm>
            <a:off x="2326353" y="1010349"/>
            <a:ext cx="1933344"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F79E353B-B4F8-6173-0062-068F91DCF2F5}"/>
              </a:ext>
            </a:extLst>
          </p:cNvPr>
          <p:cNvSpPr/>
          <p:nvPr/>
        </p:nvSpPr>
        <p:spPr>
          <a:xfrm>
            <a:off x="4400754" y="1010349"/>
            <a:ext cx="3155360"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DAD4B160-0472-5C68-C4DA-1B49092E330A}"/>
              </a:ext>
            </a:extLst>
          </p:cNvPr>
          <p:cNvSpPr/>
          <p:nvPr/>
        </p:nvSpPr>
        <p:spPr>
          <a:xfrm>
            <a:off x="7697172" y="1010349"/>
            <a:ext cx="2404650"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9FAEA14E-E8C0-2D08-55F5-13C398F17975}"/>
              </a:ext>
            </a:extLst>
          </p:cNvPr>
          <p:cNvSpPr/>
          <p:nvPr/>
        </p:nvSpPr>
        <p:spPr>
          <a:xfrm>
            <a:off x="10236847" y="1010349"/>
            <a:ext cx="1493154"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8" name="Straight Connector 37">
            <a:extLst>
              <a:ext uri="{FF2B5EF4-FFF2-40B4-BE49-F238E27FC236}">
                <a16:creationId xmlns:a16="http://schemas.microsoft.com/office/drawing/2014/main" id="{58D80CAE-9841-9236-0A98-B946F9C253A4}"/>
              </a:ext>
            </a:extLst>
          </p:cNvPr>
          <p:cNvCxnSpPr>
            <a:cxnSpLocks/>
          </p:cNvCxnSpPr>
          <p:nvPr/>
        </p:nvCxnSpPr>
        <p:spPr>
          <a:xfrm>
            <a:off x="1466893" y="2075875"/>
            <a:ext cx="9200449" cy="0"/>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D2809E9-8CB0-B61B-D7A6-106D6A743F0F}"/>
              </a:ext>
            </a:extLst>
          </p:cNvPr>
          <p:cNvSpPr/>
          <p:nvPr/>
        </p:nvSpPr>
        <p:spPr>
          <a:xfrm>
            <a:off x="451413" y="2629837"/>
            <a:ext cx="2030960" cy="23639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3443E7B0-4063-49E2-6A84-2AC168071D49}"/>
              </a:ext>
            </a:extLst>
          </p:cNvPr>
          <p:cNvSpPr/>
          <p:nvPr/>
        </p:nvSpPr>
        <p:spPr>
          <a:xfrm>
            <a:off x="7726608" y="2447046"/>
            <a:ext cx="2375114" cy="17455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9450" marR="0" lvl="0" indent="-99450" algn="l" defTabSz="914286"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Esihenkilö kirjaa korjaavat toimenpiteet </a:t>
            </a:r>
            <a:r>
              <a:rPr kumimoji="0" lang="fi-FI" sz="800" b="1" i="1" u="none" strike="noStrike" kern="1200" cap="none" spc="0" normalizeH="0" baseline="0" noProof="0">
                <a:ln>
                  <a:noFill/>
                </a:ln>
                <a:solidFill>
                  <a:srgbClr val="000000"/>
                </a:solidFill>
                <a:effectLst/>
                <a:uLnTx/>
                <a:uFillTx/>
                <a:latin typeface="Arial" panose="020B0604020202020204"/>
                <a:ea typeface="+mn-ea"/>
                <a:cs typeface="+mn-cs"/>
              </a:rPr>
              <a:t>vaaratilanne</a:t>
            </a: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-järjestelmään</a:t>
            </a:r>
          </a:p>
          <a:p>
            <a:pPr marL="99450" marR="0" lvl="0" indent="-99450" algn="l" defTabSz="914286"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Korjaavista toimenpiteistä keskustellaan työntekijöiden kanssa tiimipalaverissa ja tiedotetaan yhteistyötahoja</a:t>
            </a:r>
          </a:p>
          <a:p>
            <a:pPr marL="99450" marR="0" lvl="0" indent="-99450" algn="l" defTabSz="914286"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Tiedottaminen korjaavista toimenpiteistä kirjallisesti kolmen kuukauden välein, ja julkaisu Eloisan verkkosivuilla</a:t>
            </a:r>
          </a:p>
          <a:p>
            <a:pPr marL="99450" marR="0" lvl="0" indent="-99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784B4C5B-D429-514A-79E3-E6B4E520756E}"/>
              </a:ext>
            </a:extLst>
          </p:cNvPr>
          <p:cNvSpPr/>
          <p:nvPr/>
        </p:nvSpPr>
        <p:spPr>
          <a:xfrm>
            <a:off x="9754468" y="2701409"/>
            <a:ext cx="2030960" cy="23639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A40460C1-73D7-D500-8163-889FA72958AF}"/>
              </a:ext>
            </a:extLst>
          </p:cNvPr>
          <p:cNvSpPr txBox="1"/>
          <p:nvPr/>
        </p:nvSpPr>
        <p:spPr>
          <a:xfrm>
            <a:off x="395204" y="3974862"/>
            <a:ext cx="169507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Arial" panose="020B0604020202020204"/>
                <a:ea typeface="+mn-ea"/>
                <a:cs typeface="+mn-cs"/>
              </a:rPr>
              <a:t>Lääkepoikkeama</a:t>
            </a:r>
          </a:p>
        </p:txBody>
      </p:sp>
      <p:cxnSp>
        <p:nvCxnSpPr>
          <p:cNvPr id="44" name="Straight Connector 43">
            <a:extLst>
              <a:ext uri="{FF2B5EF4-FFF2-40B4-BE49-F238E27FC236}">
                <a16:creationId xmlns:a16="http://schemas.microsoft.com/office/drawing/2014/main" id="{9A48B8E9-D627-1CAB-1108-ED5BB16EEFC3}"/>
              </a:ext>
            </a:extLst>
          </p:cNvPr>
          <p:cNvCxnSpPr>
            <a:cxnSpLocks/>
          </p:cNvCxnSpPr>
          <p:nvPr/>
        </p:nvCxnSpPr>
        <p:spPr>
          <a:xfrm>
            <a:off x="1466893" y="3547831"/>
            <a:ext cx="5245506" cy="0"/>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35B9A25D-2D15-7C59-EB86-D5EF3A9C305D}"/>
              </a:ext>
            </a:extLst>
          </p:cNvPr>
          <p:cNvGrpSpPr/>
          <p:nvPr/>
        </p:nvGrpSpPr>
        <p:grpSpPr>
          <a:xfrm flipH="1">
            <a:off x="6656046" y="2078203"/>
            <a:ext cx="1151685" cy="1469628"/>
            <a:chOff x="2216903" y="3063930"/>
            <a:chExt cx="2232275" cy="2848536"/>
          </a:xfrm>
        </p:grpSpPr>
        <p:sp>
          <p:nvSpPr>
            <p:cNvPr id="48" name="Rounded Rectangle 35">
              <a:extLst>
                <a:ext uri="{FF2B5EF4-FFF2-40B4-BE49-F238E27FC236}">
                  <a16:creationId xmlns:a16="http://schemas.microsoft.com/office/drawing/2014/main" id="{6E3F5D2D-4746-9E44-4200-1B9B5D97B6F7}"/>
                </a:ext>
              </a:extLst>
            </p:cNvPr>
            <p:cNvSpPr/>
            <p:nvPr/>
          </p:nvSpPr>
          <p:spPr>
            <a:xfrm>
              <a:off x="2519813" y="4397952"/>
              <a:ext cx="1929365" cy="1514514"/>
            </a:xfrm>
            <a:custGeom>
              <a:avLst/>
              <a:gdLst>
                <a:gd name="connsiteX0" fmla="*/ 0 w 2232275"/>
                <a:gd name="connsiteY0" fmla="*/ 302910 h 1817424"/>
                <a:gd name="connsiteX1" fmla="*/ 302910 w 2232275"/>
                <a:gd name="connsiteY1" fmla="*/ 0 h 1817424"/>
                <a:gd name="connsiteX2" fmla="*/ 1929365 w 2232275"/>
                <a:gd name="connsiteY2" fmla="*/ 0 h 1817424"/>
                <a:gd name="connsiteX3" fmla="*/ 2232275 w 2232275"/>
                <a:gd name="connsiteY3" fmla="*/ 302910 h 1817424"/>
                <a:gd name="connsiteX4" fmla="*/ 2232275 w 2232275"/>
                <a:gd name="connsiteY4" fmla="*/ 1514514 h 1817424"/>
                <a:gd name="connsiteX5" fmla="*/ 1929365 w 2232275"/>
                <a:gd name="connsiteY5" fmla="*/ 1817424 h 1817424"/>
                <a:gd name="connsiteX6" fmla="*/ 302910 w 2232275"/>
                <a:gd name="connsiteY6" fmla="*/ 1817424 h 1817424"/>
                <a:gd name="connsiteX7" fmla="*/ 0 w 2232275"/>
                <a:gd name="connsiteY7" fmla="*/ 1514514 h 1817424"/>
                <a:gd name="connsiteX8" fmla="*/ 0 w 2232275"/>
                <a:gd name="connsiteY8" fmla="*/ 302910 h 1817424"/>
                <a:gd name="connsiteX0" fmla="*/ 2232275 w 2323715"/>
                <a:gd name="connsiteY0" fmla="*/ 1514514 h 1817424"/>
                <a:gd name="connsiteX1" fmla="*/ 1929365 w 2323715"/>
                <a:gd name="connsiteY1" fmla="*/ 1817424 h 1817424"/>
                <a:gd name="connsiteX2" fmla="*/ 302910 w 2323715"/>
                <a:gd name="connsiteY2" fmla="*/ 1817424 h 1817424"/>
                <a:gd name="connsiteX3" fmla="*/ 0 w 2323715"/>
                <a:gd name="connsiteY3" fmla="*/ 1514514 h 1817424"/>
                <a:gd name="connsiteX4" fmla="*/ 0 w 2323715"/>
                <a:gd name="connsiteY4" fmla="*/ 302910 h 1817424"/>
                <a:gd name="connsiteX5" fmla="*/ 302910 w 2323715"/>
                <a:gd name="connsiteY5" fmla="*/ 0 h 1817424"/>
                <a:gd name="connsiteX6" fmla="*/ 1929365 w 2323715"/>
                <a:gd name="connsiteY6" fmla="*/ 0 h 1817424"/>
                <a:gd name="connsiteX7" fmla="*/ 2232275 w 2323715"/>
                <a:gd name="connsiteY7" fmla="*/ 302910 h 1817424"/>
                <a:gd name="connsiteX8" fmla="*/ 2323715 w 2323715"/>
                <a:gd name="connsiteY8" fmla="*/ 1605954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7" fmla="*/ 2232275 w 2232275"/>
                <a:gd name="connsiteY7" fmla="*/ 30291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0" fmla="*/ 2232275 w 2232275"/>
                <a:gd name="connsiteY0" fmla="*/ 1211604 h 1514514"/>
                <a:gd name="connsiteX1" fmla="*/ 1929365 w 2232275"/>
                <a:gd name="connsiteY1" fmla="*/ 1514514 h 1514514"/>
                <a:gd name="connsiteX2" fmla="*/ 302910 w 2232275"/>
                <a:gd name="connsiteY2" fmla="*/ 1514514 h 1514514"/>
                <a:gd name="connsiteX3" fmla="*/ 0 w 2232275"/>
                <a:gd name="connsiteY3" fmla="*/ 1211604 h 1514514"/>
                <a:gd name="connsiteX4" fmla="*/ 0 w 2232275"/>
                <a:gd name="connsiteY4" fmla="*/ 0 h 1514514"/>
                <a:gd name="connsiteX0" fmla="*/ 1929365 w 1929365"/>
                <a:gd name="connsiteY0" fmla="*/ 1514514 h 1514514"/>
                <a:gd name="connsiteX1" fmla="*/ 302910 w 1929365"/>
                <a:gd name="connsiteY1" fmla="*/ 1514514 h 1514514"/>
                <a:gd name="connsiteX2" fmla="*/ 0 w 1929365"/>
                <a:gd name="connsiteY2" fmla="*/ 1211604 h 1514514"/>
                <a:gd name="connsiteX3" fmla="*/ 0 w 1929365"/>
                <a:gd name="connsiteY3" fmla="*/ 0 h 1514514"/>
              </a:gdLst>
              <a:ahLst/>
              <a:cxnLst>
                <a:cxn ang="0">
                  <a:pos x="connsiteX0" y="connsiteY0"/>
                </a:cxn>
                <a:cxn ang="0">
                  <a:pos x="connsiteX1" y="connsiteY1"/>
                </a:cxn>
                <a:cxn ang="0">
                  <a:pos x="connsiteX2" y="connsiteY2"/>
                </a:cxn>
                <a:cxn ang="0">
                  <a:pos x="connsiteX3" y="connsiteY3"/>
                </a:cxn>
              </a:cxnLst>
              <a:rect l="l" t="t" r="r" b="b"/>
              <a:pathLst>
                <a:path w="1929365" h="1514514">
                  <a:moveTo>
                    <a:pt x="1929365" y="1514514"/>
                  </a:moveTo>
                  <a:lnTo>
                    <a:pt x="302910" y="1514514"/>
                  </a:lnTo>
                  <a:cubicBezTo>
                    <a:pt x="135617" y="1514514"/>
                    <a:pt x="0" y="1378897"/>
                    <a:pt x="0" y="1211604"/>
                  </a:cubicBezTo>
                  <a:lnTo>
                    <a:pt x="0" y="0"/>
                  </a:lnTo>
                </a:path>
              </a:pathLst>
            </a:custGeom>
            <a:noFill/>
            <a:ln w="9842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Rounded Rectangle 35">
              <a:extLst>
                <a:ext uri="{FF2B5EF4-FFF2-40B4-BE49-F238E27FC236}">
                  <a16:creationId xmlns:a16="http://schemas.microsoft.com/office/drawing/2014/main" id="{4A855585-A754-628B-DA65-7767DBE11056}"/>
                </a:ext>
              </a:extLst>
            </p:cNvPr>
            <p:cNvSpPr/>
            <p:nvPr/>
          </p:nvSpPr>
          <p:spPr>
            <a:xfrm rot="10800000">
              <a:off x="2216903" y="3063930"/>
              <a:ext cx="302911" cy="1514516"/>
            </a:xfrm>
            <a:custGeom>
              <a:avLst/>
              <a:gdLst>
                <a:gd name="connsiteX0" fmla="*/ 0 w 2232275"/>
                <a:gd name="connsiteY0" fmla="*/ 302910 h 1817424"/>
                <a:gd name="connsiteX1" fmla="*/ 302910 w 2232275"/>
                <a:gd name="connsiteY1" fmla="*/ 0 h 1817424"/>
                <a:gd name="connsiteX2" fmla="*/ 1929365 w 2232275"/>
                <a:gd name="connsiteY2" fmla="*/ 0 h 1817424"/>
                <a:gd name="connsiteX3" fmla="*/ 2232275 w 2232275"/>
                <a:gd name="connsiteY3" fmla="*/ 302910 h 1817424"/>
                <a:gd name="connsiteX4" fmla="*/ 2232275 w 2232275"/>
                <a:gd name="connsiteY4" fmla="*/ 1514514 h 1817424"/>
                <a:gd name="connsiteX5" fmla="*/ 1929365 w 2232275"/>
                <a:gd name="connsiteY5" fmla="*/ 1817424 h 1817424"/>
                <a:gd name="connsiteX6" fmla="*/ 302910 w 2232275"/>
                <a:gd name="connsiteY6" fmla="*/ 1817424 h 1817424"/>
                <a:gd name="connsiteX7" fmla="*/ 0 w 2232275"/>
                <a:gd name="connsiteY7" fmla="*/ 1514514 h 1817424"/>
                <a:gd name="connsiteX8" fmla="*/ 0 w 2232275"/>
                <a:gd name="connsiteY8" fmla="*/ 302910 h 1817424"/>
                <a:gd name="connsiteX0" fmla="*/ 2232275 w 2323715"/>
                <a:gd name="connsiteY0" fmla="*/ 1514514 h 1817424"/>
                <a:gd name="connsiteX1" fmla="*/ 1929365 w 2323715"/>
                <a:gd name="connsiteY1" fmla="*/ 1817424 h 1817424"/>
                <a:gd name="connsiteX2" fmla="*/ 302910 w 2323715"/>
                <a:gd name="connsiteY2" fmla="*/ 1817424 h 1817424"/>
                <a:gd name="connsiteX3" fmla="*/ 0 w 2323715"/>
                <a:gd name="connsiteY3" fmla="*/ 1514514 h 1817424"/>
                <a:gd name="connsiteX4" fmla="*/ 0 w 2323715"/>
                <a:gd name="connsiteY4" fmla="*/ 302910 h 1817424"/>
                <a:gd name="connsiteX5" fmla="*/ 302910 w 2323715"/>
                <a:gd name="connsiteY5" fmla="*/ 0 h 1817424"/>
                <a:gd name="connsiteX6" fmla="*/ 1929365 w 2323715"/>
                <a:gd name="connsiteY6" fmla="*/ 0 h 1817424"/>
                <a:gd name="connsiteX7" fmla="*/ 2232275 w 2323715"/>
                <a:gd name="connsiteY7" fmla="*/ 302910 h 1817424"/>
                <a:gd name="connsiteX8" fmla="*/ 2323715 w 2323715"/>
                <a:gd name="connsiteY8" fmla="*/ 1605954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7" fmla="*/ 2232275 w 2232275"/>
                <a:gd name="connsiteY7" fmla="*/ 30291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0" fmla="*/ 2232275 w 2232275"/>
                <a:gd name="connsiteY0" fmla="*/ 1211604 h 1514514"/>
                <a:gd name="connsiteX1" fmla="*/ 1929365 w 2232275"/>
                <a:gd name="connsiteY1" fmla="*/ 1514514 h 1514514"/>
                <a:gd name="connsiteX2" fmla="*/ 302910 w 2232275"/>
                <a:gd name="connsiteY2" fmla="*/ 1514514 h 1514514"/>
                <a:gd name="connsiteX3" fmla="*/ 0 w 2232275"/>
                <a:gd name="connsiteY3" fmla="*/ 1211604 h 1514514"/>
                <a:gd name="connsiteX4" fmla="*/ 0 w 2232275"/>
                <a:gd name="connsiteY4" fmla="*/ 0 h 1514514"/>
                <a:gd name="connsiteX0" fmla="*/ 1929365 w 1929365"/>
                <a:gd name="connsiteY0" fmla="*/ 1514514 h 1514514"/>
                <a:gd name="connsiteX1" fmla="*/ 302910 w 1929365"/>
                <a:gd name="connsiteY1" fmla="*/ 1514514 h 1514514"/>
                <a:gd name="connsiteX2" fmla="*/ 0 w 1929365"/>
                <a:gd name="connsiteY2" fmla="*/ 1211604 h 1514514"/>
                <a:gd name="connsiteX3" fmla="*/ 0 w 1929365"/>
                <a:gd name="connsiteY3" fmla="*/ 0 h 1514514"/>
                <a:gd name="connsiteX0" fmla="*/ 302910 w 302910"/>
                <a:gd name="connsiteY0" fmla="*/ 1514514 h 1514514"/>
                <a:gd name="connsiteX1" fmla="*/ 0 w 302910"/>
                <a:gd name="connsiteY1" fmla="*/ 1211604 h 1514514"/>
                <a:gd name="connsiteX2" fmla="*/ 0 w 302910"/>
                <a:gd name="connsiteY2" fmla="*/ 0 h 1514514"/>
              </a:gdLst>
              <a:ahLst/>
              <a:cxnLst>
                <a:cxn ang="0">
                  <a:pos x="connsiteX0" y="connsiteY0"/>
                </a:cxn>
                <a:cxn ang="0">
                  <a:pos x="connsiteX1" y="connsiteY1"/>
                </a:cxn>
                <a:cxn ang="0">
                  <a:pos x="connsiteX2" y="connsiteY2"/>
                </a:cxn>
              </a:cxnLst>
              <a:rect l="l" t="t" r="r" b="b"/>
              <a:pathLst>
                <a:path w="302910" h="1514514">
                  <a:moveTo>
                    <a:pt x="302910" y="1514514"/>
                  </a:moveTo>
                  <a:cubicBezTo>
                    <a:pt x="135617" y="1514514"/>
                    <a:pt x="0" y="1378897"/>
                    <a:pt x="0" y="1211604"/>
                  </a:cubicBezTo>
                  <a:lnTo>
                    <a:pt x="0" y="0"/>
                  </a:lnTo>
                </a:path>
              </a:pathLst>
            </a:custGeom>
            <a:noFill/>
            <a:ln w="9842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1" name="Rectangle 50">
            <a:extLst>
              <a:ext uri="{FF2B5EF4-FFF2-40B4-BE49-F238E27FC236}">
                <a16:creationId xmlns:a16="http://schemas.microsoft.com/office/drawing/2014/main" id="{95F22E94-E4CD-53F5-7C4E-4904ACE34A07}"/>
              </a:ext>
            </a:extLst>
          </p:cNvPr>
          <p:cNvSpPr>
            <a:spLocks/>
          </p:cNvSpPr>
          <p:nvPr/>
        </p:nvSpPr>
        <p:spPr>
          <a:xfrm>
            <a:off x="2176108" y="3923634"/>
            <a:ext cx="2212834" cy="6197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Yhteys lääkäriin toimintaohjeiden saamiseksi</a:t>
            </a: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1" i="1" u="none" strike="noStrike" kern="1200" cap="none" spc="0" normalizeH="0" baseline="0" noProof="0">
                <a:ln>
                  <a:noFill/>
                </a:ln>
                <a:solidFill>
                  <a:srgbClr val="000000"/>
                </a:solidFill>
                <a:effectLst/>
                <a:uLnTx/>
                <a:uFillTx/>
                <a:latin typeface="Arial" panose="020B0604020202020204"/>
                <a:ea typeface="+mn-ea"/>
                <a:cs typeface="+mn-cs"/>
              </a:rPr>
              <a:t>vaaratilanne</a:t>
            </a: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 ja </a:t>
            </a:r>
            <a:r>
              <a:rPr kumimoji="0" lang="fi-FI" sz="800" b="0" i="0" u="none" strike="noStrike" kern="1200" cap="none" spc="0" normalizeH="0" baseline="0" noProof="0" err="1">
                <a:ln>
                  <a:noFill/>
                </a:ln>
                <a:solidFill>
                  <a:srgbClr val="000000"/>
                </a:solidFill>
                <a:effectLst/>
                <a:uLnTx/>
                <a:uFillTx/>
                <a:latin typeface="Arial" panose="020B0604020202020204"/>
                <a:ea typeface="+mn-ea"/>
                <a:cs typeface="+mn-cs"/>
              </a:rPr>
              <a:t>aptj</a:t>
            </a: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 –kirjaus </a:t>
            </a:r>
          </a:p>
        </p:txBody>
      </p:sp>
      <p:sp>
        <p:nvSpPr>
          <p:cNvPr id="15" name="Rectangle 14">
            <a:extLst>
              <a:ext uri="{FF2B5EF4-FFF2-40B4-BE49-F238E27FC236}">
                <a16:creationId xmlns:a16="http://schemas.microsoft.com/office/drawing/2014/main" id="{20FA7B37-8285-AD2F-4162-0FBAF6F2C113}"/>
              </a:ext>
            </a:extLst>
          </p:cNvPr>
          <p:cNvSpPr>
            <a:spLocks/>
          </p:cNvSpPr>
          <p:nvPr/>
        </p:nvSpPr>
        <p:spPr>
          <a:xfrm>
            <a:off x="2176108" y="2446116"/>
            <a:ext cx="2253002" cy="8765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1" i="0" u="none" strike="noStrike" kern="1200" cap="none" spc="0" normalizeH="0" baseline="0" noProof="0">
                <a:ln>
                  <a:noFill/>
                </a:ln>
                <a:solidFill>
                  <a:srgbClr val="000000"/>
                </a:solidFill>
                <a:effectLst/>
                <a:uLnTx/>
                <a:uFillTx/>
                <a:latin typeface="Arial" panose="020B0604020202020204"/>
                <a:ea typeface="+mn-ea"/>
                <a:cs typeface="+mn-cs"/>
              </a:rPr>
              <a:t>Vakavissa vaaratilanteissa välitön yhteys toiminnasta vastaavalle taholle, jotka ilmoittavat valvontatiimille</a:t>
            </a: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1"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fi-FI" sz="800" b="1" i="1" u="none" strike="noStrike" kern="1200" cap="none" spc="0" normalizeH="0" baseline="0" noProof="0">
                <a:ln>
                  <a:noFill/>
                </a:ln>
                <a:solidFill>
                  <a:srgbClr val="000000"/>
                </a:solidFill>
                <a:effectLst/>
                <a:uLnTx/>
                <a:uFillTx/>
                <a:latin typeface="Arial" panose="020B0604020202020204"/>
                <a:ea typeface="+mn-ea"/>
                <a:cs typeface="+mn-cs"/>
              </a:rPr>
              <a:t>vaaratilanne</a:t>
            </a: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 ja </a:t>
            </a:r>
            <a:r>
              <a:rPr kumimoji="0" lang="fi-FI" sz="800" b="0" i="0" u="none" strike="noStrike" kern="1200" cap="none" spc="0" normalizeH="0" baseline="0" noProof="0" err="1">
                <a:ln>
                  <a:noFill/>
                </a:ln>
                <a:solidFill>
                  <a:srgbClr val="000000"/>
                </a:solidFill>
                <a:effectLst/>
                <a:uLnTx/>
                <a:uFillTx/>
                <a:latin typeface="Arial" panose="020B0604020202020204"/>
                <a:ea typeface="+mn-ea"/>
                <a:cs typeface="+mn-cs"/>
              </a:rPr>
              <a:t>aptj</a:t>
            </a: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 –kirjaus </a:t>
            </a:r>
          </a:p>
          <a:p>
            <a:pPr marL="99450" marR="0" lvl="0" indent="-99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AA6DEBE2-2138-109F-C0AE-7F672FD398BC}"/>
              </a:ext>
            </a:extLst>
          </p:cNvPr>
          <p:cNvSpPr/>
          <p:nvPr/>
        </p:nvSpPr>
        <p:spPr>
          <a:xfrm>
            <a:off x="4492064" y="2447046"/>
            <a:ext cx="3349012" cy="8816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Esihenkilö käsittelee ilmoituksen </a:t>
            </a:r>
          </a:p>
          <a:p>
            <a:pPr marL="99450" marR="0" lvl="0" indent="-99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Keskustelu tarvittaessa asiakkaan ja omaisen kanssa</a:t>
            </a:r>
            <a:endParaRPr kumimoji="0" lang="fi-FI" sz="8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Toteutetaan korjaavat toimenpiteet</a:t>
            </a:r>
          </a:p>
          <a:p>
            <a:pPr marL="99450" marR="0" lvl="0" indent="-99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7EAA6586-7CC2-8352-84AC-32B76551CE2A}"/>
              </a:ext>
            </a:extLst>
          </p:cNvPr>
          <p:cNvSpPr txBox="1"/>
          <p:nvPr/>
        </p:nvSpPr>
        <p:spPr>
          <a:xfrm>
            <a:off x="4511237" y="3918854"/>
            <a:ext cx="3296494" cy="810478"/>
          </a:xfrm>
          <a:prstGeom prst="rect">
            <a:avLst/>
          </a:prstGeom>
          <a:noFill/>
        </p:spPr>
        <p:txBody>
          <a:bodyPr wrap="square">
            <a:spAutoFit/>
          </a:bodyPr>
          <a:lstStyle/>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00" cap="none" spc="0" normalizeH="0" baseline="0" noProof="0">
                <a:ln>
                  <a:noFill/>
                </a:ln>
                <a:solidFill>
                  <a:srgbClr val="000000"/>
                </a:solidFill>
                <a:effectLst/>
                <a:uLnTx/>
                <a:uFillTx/>
                <a:latin typeface="Arial" panose="020B0604020202020204"/>
                <a:ea typeface="+mn-ea"/>
                <a:cs typeface="+mn-cs"/>
              </a:rPr>
              <a:t>Lääkäri arvioi tilanteen ja antaa toimintaohjeet</a:t>
            </a:r>
            <a:endParaRPr kumimoji="0" lang="fi-FI" sz="8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Esihenkilö käsittelee ilmoituksen</a:t>
            </a: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K</a:t>
            </a:r>
            <a:r>
              <a:rPr kumimoji="0" lang="fi-FI" sz="800" b="0" i="0" u="none" strike="noStrike" kern="1200" cap="none" spc="0" normalizeH="0" baseline="0" noProof="0" err="1">
                <a:ln>
                  <a:noFill/>
                </a:ln>
                <a:solidFill>
                  <a:srgbClr val="000000"/>
                </a:solidFill>
                <a:effectLst/>
                <a:uLnTx/>
                <a:uFillTx/>
                <a:latin typeface="Arial" panose="020B0604020202020204"/>
                <a:ea typeface="+mn-ea"/>
                <a:cs typeface="+mn-cs"/>
              </a:rPr>
              <a:t>eskustellaan</a:t>
            </a: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 työntekijöiden kanssa tiimipalaverissa </a:t>
            </a: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Keskustelu tarvittaessa asiakkaan ja omaisen kanssa</a:t>
            </a:r>
            <a:endParaRPr kumimoji="0" lang="fi-FI" sz="800" b="0" i="0" u="none" strike="noStrike" kern="100" cap="none" spc="0" normalizeH="0" baseline="0" noProof="0">
              <a:ln>
                <a:noFill/>
              </a:ln>
              <a:solidFill>
                <a:srgbClr val="000000"/>
              </a:solidFill>
              <a:effectLst/>
              <a:uLnTx/>
              <a:uFillTx/>
              <a:latin typeface="Calibri" panose="020F0502020204030204" pitchFamily="34" charset="0"/>
              <a:ea typeface="+mn-ea"/>
              <a:cs typeface="Times New Roman" panose="02020603050405020304" pitchFamily="18" charset="0"/>
            </a:endParaRP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Toteutetaan korjaavat toimenpiteet</a:t>
            </a:r>
          </a:p>
        </p:txBody>
      </p:sp>
      <p:sp>
        <p:nvSpPr>
          <p:cNvPr id="63" name="TextBox 62">
            <a:extLst>
              <a:ext uri="{FF2B5EF4-FFF2-40B4-BE49-F238E27FC236}">
                <a16:creationId xmlns:a16="http://schemas.microsoft.com/office/drawing/2014/main" id="{C6B9796E-C80D-DD6C-522B-6940A16D5EA5}"/>
              </a:ext>
            </a:extLst>
          </p:cNvPr>
          <p:cNvSpPr txBox="1"/>
          <p:nvPr/>
        </p:nvSpPr>
        <p:spPr>
          <a:xfrm>
            <a:off x="10117329" y="2522274"/>
            <a:ext cx="1790394" cy="1846211"/>
          </a:xfrm>
          <a:prstGeom prst="rect">
            <a:avLst/>
          </a:prstGeom>
          <a:noFill/>
        </p:spPr>
        <p:txBody>
          <a:bodyPr wrap="square">
            <a:spAutoFit/>
          </a:bodyPr>
          <a:lstStyle/>
          <a:p>
            <a:pPr marL="99450" marR="0" lvl="0" indent="-99450" algn="l" defTabSz="914286" rtl="0" eaLnBrk="1" fontAlgn="auto" latinLnBrk="0" hangingPunct="1">
              <a:lnSpc>
                <a:spcPct val="107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Esihenkilö seuraa </a:t>
            </a:r>
            <a:r>
              <a:rPr kumimoji="0" lang="fi-FI" sz="800" b="1" i="1" u="none" strike="noStrike" kern="1200" cap="none" spc="0" normalizeH="0" baseline="0" noProof="0">
                <a:ln>
                  <a:noFill/>
                </a:ln>
                <a:solidFill>
                  <a:srgbClr val="000000"/>
                </a:solidFill>
                <a:effectLst/>
                <a:uLnTx/>
                <a:uFillTx/>
                <a:latin typeface="Arial" panose="020B0604020202020204"/>
                <a:ea typeface="+mn-ea"/>
                <a:cs typeface="+mn-cs"/>
              </a:rPr>
              <a:t>vaaratilanne</a:t>
            </a: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 tilastoja ja korjaavien </a:t>
            </a:r>
            <a:r>
              <a:rPr kumimoji="0" lang="fi-FI" sz="800" b="0" i="0" u="none" strike="noStrike" kern="100" cap="none" spc="0" normalizeH="0" baseline="0" noProof="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toimenpiteiden toteutumista</a:t>
            </a:r>
            <a:endParaRPr kumimoji="0" lang="fi-FI" sz="800" b="0" i="0" u="none" strike="noStrike" kern="1200" cap="none" spc="0" normalizeH="0" baseline="0" noProof="0">
              <a:ln>
                <a:noFill/>
              </a:ln>
              <a:solidFill>
                <a:srgbClr val="000000"/>
              </a:solidFill>
              <a:effectLst/>
              <a:uLnTx/>
              <a:uFillTx/>
              <a:latin typeface="Arial" panose="020B0604020202020204"/>
              <a:ea typeface="+mn-ea"/>
              <a:cs typeface="+mn-cs"/>
            </a:endParaRPr>
          </a:p>
          <a:p>
            <a:pPr marL="99450" marR="0" lvl="0" indent="-99450" algn="l" defTabSz="914286" rtl="0" eaLnBrk="1" fontAlgn="auto" latinLnBrk="0" hangingPunct="1">
              <a:lnSpc>
                <a:spcPct val="107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Ilmoitus </a:t>
            </a:r>
            <a:r>
              <a:rPr kumimoji="0" lang="fi-FI" sz="800" b="0" i="0" u="none" strike="noStrike" kern="100" cap="none" spc="0" normalizeH="0" baseline="0" noProof="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valvontatiimille, mikäli korjaavia toimenpiteitä ei käynnistetä, tai </a:t>
            </a: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epäkohtaa ei saada korjattua</a:t>
            </a:r>
          </a:p>
          <a:p>
            <a:pPr marL="99450" marR="0" lvl="0" indent="-99450" algn="l" defTabSz="914286" rtl="0" eaLnBrk="1" fontAlgn="auto" latinLnBrk="0" hangingPunct="1">
              <a:lnSpc>
                <a:spcPct val="107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Valvontatiimi selvittää asiaa ja ilmoittaa selvittelyjen ja omien toimenpiteidensä jälkeen </a:t>
            </a:r>
            <a:r>
              <a:rPr kumimoji="0" lang="fi-FI" sz="800" b="0" i="0" u="none" strike="noStrike" kern="1200" cap="none" spc="0" normalizeH="0" baseline="0" noProof="0" err="1">
                <a:ln>
                  <a:noFill/>
                </a:ln>
                <a:solidFill>
                  <a:srgbClr val="000000"/>
                </a:solidFill>
                <a:effectLst/>
                <a:uLnTx/>
                <a:uFillTx/>
                <a:latin typeface="Arial" panose="020B0604020202020204"/>
                <a:ea typeface="+mn-ea"/>
                <a:cs typeface="+mn-cs"/>
              </a:rPr>
              <a:t>AVI:lle</a:t>
            </a: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 jos edelleenkään toimenpiteitä ei käynnistetä tai epäkohtaa ei saada korjattua </a:t>
            </a:r>
          </a:p>
        </p:txBody>
      </p:sp>
      <p:sp>
        <p:nvSpPr>
          <p:cNvPr id="20" name="TextBox 19">
            <a:extLst>
              <a:ext uri="{FF2B5EF4-FFF2-40B4-BE49-F238E27FC236}">
                <a16:creationId xmlns:a16="http://schemas.microsoft.com/office/drawing/2014/main" id="{0816D907-1F6A-CDA0-FF3A-91C668025684}"/>
              </a:ext>
            </a:extLst>
          </p:cNvPr>
          <p:cNvSpPr txBox="1">
            <a:spLocks/>
          </p:cNvSpPr>
          <p:nvPr/>
        </p:nvSpPr>
        <p:spPr>
          <a:xfrm>
            <a:off x="635926" y="1042366"/>
            <a:ext cx="1492802" cy="492443"/>
          </a:xfrm>
          <a:prstGeom prst="rect">
            <a:avLst/>
          </a:prstGeom>
          <a:noFill/>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Haittatapahtuman huomaaminen</a:t>
            </a:r>
          </a:p>
        </p:txBody>
      </p:sp>
      <p:sp>
        <p:nvSpPr>
          <p:cNvPr id="24" name="TextBox 23">
            <a:extLst>
              <a:ext uri="{FF2B5EF4-FFF2-40B4-BE49-F238E27FC236}">
                <a16:creationId xmlns:a16="http://schemas.microsoft.com/office/drawing/2014/main" id="{062E4186-A0E2-AFBE-15A1-8B25F3273BF3}"/>
              </a:ext>
            </a:extLst>
          </p:cNvPr>
          <p:cNvSpPr txBox="1">
            <a:spLocks/>
          </p:cNvSpPr>
          <p:nvPr/>
        </p:nvSpPr>
        <p:spPr>
          <a:xfrm>
            <a:off x="2439262" y="1042366"/>
            <a:ext cx="169507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Tapahtuman kirjaus</a:t>
            </a:r>
          </a:p>
        </p:txBody>
      </p:sp>
      <p:sp>
        <p:nvSpPr>
          <p:cNvPr id="25" name="TextBox 24">
            <a:extLst>
              <a:ext uri="{FF2B5EF4-FFF2-40B4-BE49-F238E27FC236}">
                <a16:creationId xmlns:a16="http://schemas.microsoft.com/office/drawing/2014/main" id="{10085E3F-3798-F3E7-1FA8-A7BC530F5EC8}"/>
              </a:ext>
            </a:extLst>
          </p:cNvPr>
          <p:cNvSpPr txBox="1"/>
          <p:nvPr/>
        </p:nvSpPr>
        <p:spPr>
          <a:xfrm>
            <a:off x="4434164" y="1047560"/>
            <a:ext cx="312195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Ilmoituksen käsittely ja korjaavat toimenpiteet</a:t>
            </a:r>
          </a:p>
        </p:txBody>
      </p:sp>
      <p:sp>
        <p:nvSpPr>
          <p:cNvPr id="26" name="TextBox 25">
            <a:extLst>
              <a:ext uri="{FF2B5EF4-FFF2-40B4-BE49-F238E27FC236}">
                <a16:creationId xmlns:a16="http://schemas.microsoft.com/office/drawing/2014/main" id="{4AB51011-CFB2-FFAC-E7A4-8AF896E849BD}"/>
              </a:ext>
            </a:extLst>
          </p:cNvPr>
          <p:cNvSpPr txBox="1"/>
          <p:nvPr/>
        </p:nvSpPr>
        <p:spPr>
          <a:xfrm>
            <a:off x="7715545" y="1025326"/>
            <a:ext cx="240178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Tapahtuman dokumentointi, </a:t>
            </a:r>
            <a:b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viestintä ja raportointi</a:t>
            </a:r>
          </a:p>
        </p:txBody>
      </p:sp>
      <p:sp>
        <p:nvSpPr>
          <p:cNvPr id="27" name="TextBox 26">
            <a:extLst>
              <a:ext uri="{FF2B5EF4-FFF2-40B4-BE49-F238E27FC236}">
                <a16:creationId xmlns:a16="http://schemas.microsoft.com/office/drawing/2014/main" id="{B0E94D6F-BE6C-F6BB-5AE4-B3289A0571E3}"/>
              </a:ext>
            </a:extLst>
          </p:cNvPr>
          <p:cNvSpPr txBox="1"/>
          <p:nvPr/>
        </p:nvSpPr>
        <p:spPr>
          <a:xfrm>
            <a:off x="10442464" y="1138297"/>
            <a:ext cx="1038698"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Seuranta</a:t>
            </a:r>
          </a:p>
        </p:txBody>
      </p:sp>
      <p:sp>
        <p:nvSpPr>
          <p:cNvPr id="35" name="Oval 34">
            <a:extLst>
              <a:ext uri="{FF2B5EF4-FFF2-40B4-BE49-F238E27FC236}">
                <a16:creationId xmlns:a16="http://schemas.microsoft.com/office/drawing/2014/main" id="{8B9A5313-DAB3-E615-D71B-6D022CABF9EE}"/>
              </a:ext>
            </a:extLst>
          </p:cNvPr>
          <p:cNvSpPr>
            <a:spLocks noChangeAspect="1"/>
          </p:cNvSpPr>
          <p:nvPr/>
        </p:nvSpPr>
        <p:spPr>
          <a:xfrm>
            <a:off x="901016" y="1719877"/>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Oval 39">
            <a:extLst>
              <a:ext uri="{FF2B5EF4-FFF2-40B4-BE49-F238E27FC236}">
                <a16:creationId xmlns:a16="http://schemas.microsoft.com/office/drawing/2014/main" id="{A3CD600F-687A-9DEC-2C05-92AAEB4CA633}"/>
              </a:ext>
            </a:extLst>
          </p:cNvPr>
          <p:cNvSpPr>
            <a:spLocks noChangeAspect="1"/>
          </p:cNvSpPr>
          <p:nvPr/>
        </p:nvSpPr>
        <p:spPr>
          <a:xfrm>
            <a:off x="2860152" y="1719877"/>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036F2911-5542-A02E-2ABC-AED70F2DCF58}"/>
              </a:ext>
            </a:extLst>
          </p:cNvPr>
          <p:cNvSpPr>
            <a:spLocks noChangeAspect="1"/>
          </p:cNvSpPr>
          <p:nvPr/>
        </p:nvSpPr>
        <p:spPr>
          <a:xfrm>
            <a:off x="5577316" y="1719877"/>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 name="Oval 45">
            <a:extLst>
              <a:ext uri="{FF2B5EF4-FFF2-40B4-BE49-F238E27FC236}">
                <a16:creationId xmlns:a16="http://schemas.microsoft.com/office/drawing/2014/main" id="{D62E56D5-1DF2-62E6-9433-C3F6CB124DCE}"/>
              </a:ext>
            </a:extLst>
          </p:cNvPr>
          <p:cNvSpPr>
            <a:spLocks noChangeAspect="1"/>
          </p:cNvSpPr>
          <p:nvPr/>
        </p:nvSpPr>
        <p:spPr>
          <a:xfrm>
            <a:off x="8675254" y="1693075"/>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Oval 49">
            <a:extLst>
              <a:ext uri="{FF2B5EF4-FFF2-40B4-BE49-F238E27FC236}">
                <a16:creationId xmlns:a16="http://schemas.microsoft.com/office/drawing/2014/main" id="{001A593A-5F82-B023-D672-5C0D9A7F5FFF}"/>
              </a:ext>
            </a:extLst>
          </p:cNvPr>
          <p:cNvSpPr>
            <a:spLocks noChangeAspect="1"/>
          </p:cNvSpPr>
          <p:nvPr/>
        </p:nvSpPr>
        <p:spPr>
          <a:xfrm>
            <a:off x="10625224" y="1678627"/>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Oval 53">
            <a:extLst>
              <a:ext uri="{FF2B5EF4-FFF2-40B4-BE49-F238E27FC236}">
                <a16:creationId xmlns:a16="http://schemas.microsoft.com/office/drawing/2014/main" id="{2D2B4052-BAE3-D82A-2042-BC4D0F80E2BD}"/>
              </a:ext>
            </a:extLst>
          </p:cNvPr>
          <p:cNvSpPr>
            <a:spLocks noChangeAspect="1"/>
          </p:cNvSpPr>
          <p:nvPr/>
        </p:nvSpPr>
        <p:spPr>
          <a:xfrm>
            <a:off x="2860152" y="318824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9B9B5422-4863-34A1-D2B6-284C7EE91675}"/>
              </a:ext>
            </a:extLst>
          </p:cNvPr>
          <p:cNvSpPr>
            <a:spLocks noChangeAspect="1"/>
          </p:cNvSpPr>
          <p:nvPr/>
        </p:nvSpPr>
        <p:spPr>
          <a:xfrm>
            <a:off x="5577316" y="318824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77515231-6C90-7DF4-774E-7DCDA7DE35EF}"/>
              </a:ext>
            </a:extLst>
          </p:cNvPr>
          <p:cNvSpPr txBox="1"/>
          <p:nvPr/>
        </p:nvSpPr>
        <p:spPr>
          <a:xfrm>
            <a:off x="329924" y="2493798"/>
            <a:ext cx="16950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Arial" panose="020B0604020202020204"/>
                <a:ea typeface="+mn-ea"/>
                <a:cs typeface="+mn-cs"/>
              </a:rPr>
              <a:t>Läheltä piti - tai haittatapahtuma</a:t>
            </a:r>
          </a:p>
        </p:txBody>
      </p:sp>
      <p:sp>
        <p:nvSpPr>
          <p:cNvPr id="60" name="Oval 59">
            <a:extLst>
              <a:ext uri="{FF2B5EF4-FFF2-40B4-BE49-F238E27FC236}">
                <a16:creationId xmlns:a16="http://schemas.microsoft.com/office/drawing/2014/main" id="{7193D22D-22C9-5A78-5DA4-7800B9A2A83A}"/>
              </a:ext>
            </a:extLst>
          </p:cNvPr>
          <p:cNvSpPr>
            <a:spLocks noChangeAspect="1"/>
          </p:cNvSpPr>
          <p:nvPr/>
        </p:nvSpPr>
        <p:spPr>
          <a:xfrm>
            <a:off x="901016" y="318824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4" name="TextBox 63">
            <a:extLst>
              <a:ext uri="{FF2B5EF4-FFF2-40B4-BE49-F238E27FC236}">
                <a16:creationId xmlns:a16="http://schemas.microsoft.com/office/drawing/2014/main" id="{BA77397C-504B-BD84-EA9B-20D376F98F67}"/>
              </a:ext>
            </a:extLst>
          </p:cNvPr>
          <p:cNvSpPr txBox="1"/>
          <p:nvPr/>
        </p:nvSpPr>
        <p:spPr>
          <a:xfrm>
            <a:off x="313482" y="5712428"/>
            <a:ext cx="189571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Arial" panose="020B0604020202020204"/>
                <a:ea typeface="+mn-ea"/>
                <a:cs typeface="+mn-cs"/>
              </a:rPr>
              <a:t>Terveydenhuollon laitteeseen / tarvikkeeseen liittyvä vaaratilanne</a:t>
            </a:r>
          </a:p>
        </p:txBody>
      </p:sp>
      <p:sp>
        <p:nvSpPr>
          <p:cNvPr id="66" name="TextBox 65">
            <a:extLst>
              <a:ext uri="{FF2B5EF4-FFF2-40B4-BE49-F238E27FC236}">
                <a16:creationId xmlns:a16="http://schemas.microsoft.com/office/drawing/2014/main" id="{FCBA9DD2-A6DB-A9AE-5A2E-1A9CA29EFA28}"/>
              </a:ext>
            </a:extLst>
          </p:cNvPr>
          <p:cNvSpPr txBox="1">
            <a:spLocks/>
          </p:cNvSpPr>
          <p:nvPr/>
        </p:nvSpPr>
        <p:spPr>
          <a:xfrm>
            <a:off x="2176108" y="5706189"/>
            <a:ext cx="2253002" cy="882293"/>
          </a:xfrm>
          <a:prstGeom prst="rect">
            <a:avLst/>
          </a:prstGeom>
          <a:noFill/>
        </p:spPr>
        <p:txBody>
          <a:bodyPr wrap="square">
            <a:spAutoFit/>
          </a:bodyPr>
          <a:lstStyle/>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1" i="1" u="none" strike="noStrike" kern="1200" cap="none" spc="0" normalizeH="0" baseline="0" noProof="0">
                <a:ln>
                  <a:noFill/>
                </a:ln>
                <a:solidFill>
                  <a:srgbClr val="000000"/>
                </a:solidFill>
                <a:effectLst/>
                <a:uLnTx/>
                <a:uFillTx/>
                <a:latin typeface="Arial" panose="020B0604020202020204"/>
                <a:ea typeface="+mn-ea"/>
                <a:cs typeface="+mn-cs"/>
              </a:rPr>
              <a:t>vaaratilanne</a:t>
            </a: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 ja </a:t>
            </a:r>
            <a:r>
              <a:rPr kumimoji="0" lang="fi-FI" sz="800" b="0" i="0" u="none" strike="noStrike" kern="1200" cap="none" spc="0" normalizeH="0" baseline="0" noProof="0" err="1">
                <a:ln>
                  <a:noFill/>
                </a:ln>
                <a:solidFill>
                  <a:srgbClr val="000000"/>
                </a:solidFill>
                <a:effectLst/>
                <a:uLnTx/>
                <a:uFillTx/>
                <a:latin typeface="Arial" panose="020B0604020202020204"/>
                <a:ea typeface="+mn-ea"/>
                <a:cs typeface="+mn-cs"/>
              </a:rPr>
              <a:t>aptj</a:t>
            </a: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 –kirjaus </a:t>
            </a: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Ilmoitus Fimealle (sekä valmistajalle tai valtuutetulle edustajalle) vaaratilanne-ilmoituksen yhteydessä valitsemalla asianomainen valinta järjestelmästä</a:t>
            </a:r>
          </a:p>
          <a:p>
            <a:pPr marL="0" marR="0" lvl="0" indent="0" algn="l" defTabSz="914286" rtl="0" eaLnBrk="1" fontAlgn="auto" latinLnBrk="0" hangingPunct="1">
              <a:lnSpc>
                <a:spcPct val="100000"/>
              </a:lnSpc>
              <a:spcBef>
                <a:spcPts val="200"/>
              </a:spcBef>
              <a:spcAft>
                <a:spcPts val="0"/>
              </a:spcAft>
              <a:buClrTx/>
              <a:buSzTx/>
              <a:buFontTx/>
              <a:buNone/>
              <a:tabLst/>
              <a:defRPr/>
            </a:pPr>
            <a:endParaRPr kumimoji="0" lang="fi-FI"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67" name="Straight Connector 66">
            <a:extLst>
              <a:ext uri="{FF2B5EF4-FFF2-40B4-BE49-F238E27FC236}">
                <a16:creationId xmlns:a16="http://schemas.microsoft.com/office/drawing/2014/main" id="{3E2EBB15-690D-8566-25F0-9E148F59C510}"/>
              </a:ext>
            </a:extLst>
          </p:cNvPr>
          <p:cNvCxnSpPr>
            <a:cxnSpLocks/>
          </p:cNvCxnSpPr>
          <p:nvPr/>
        </p:nvCxnSpPr>
        <p:spPr>
          <a:xfrm>
            <a:off x="1626511" y="5350353"/>
            <a:ext cx="5558454" cy="0"/>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7CB3D1FA-4204-5A23-7B6F-7961585AA53A}"/>
              </a:ext>
            </a:extLst>
          </p:cNvPr>
          <p:cNvSpPr>
            <a:spLocks noChangeAspect="1"/>
          </p:cNvSpPr>
          <p:nvPr/>
        </p:nvSpPr>
        <p:spPr>
          <a:xfrm>
            <a:off x="2864482" y="498618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2" name="Oval 71">
            <a:extLst>
              <a:ext uri="{FF2B5EF4-FFF2-40B4-BE49-F238E27FC236}">
                <a16:creationId xmlns:a16="http://schemas.microsoft.com/office/drawing/2014/main" id="{C04BCB20-F4C9-CAC9-C48D-B277808B6589}"/>
              </a:ext>
            </a:extLst>
          </p:cNvPr>
          <p:cNvSpPr>
            <a:spLocks noChangeAspect="1"/>
          </p:cNvSpPr>
          <p:nvPr/>
        </p:nvSpPr>
        <p:spPr>
          <a:xfrm>
            <a:off x="5574317" y="498618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3" name="Oval 72">
            <a:extLst>
              <a:ext uri="{FF2B5EF4-FFF2-40B4-BE49-F238E27FC236}">
                <a16:creationId xmlns:a16="http://schemas.microsoft.com/office/drawing/2014/main" id="{881D2A4D-D29C-07F0-DFDE-387B4810DE22}"/>
              </a:ext>
            </a:extLst>
          </p:cNvPr>
          <p:cNvSpPr>
            <a:spLocks noChangeAspect="1"/>
          </p:cNvSpPr>
          <p:nvPr/>
        </p:nvSpPr>
        <p:spPr>
          <a:xfrm>
            <a:off x="905863" y="4986189"/>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Graphic 18">
            <a:extLst>
              <a:ext uri="{FF2B5EF4-FFF2-40B4-BE49-F238E27FC236}">
                <a16:creationId xmlns:a16="http://schemas.microsoft.com/office/drawing/2014/main" id="{C1BA7503-4282-C2C5-EA87-8DBA4B3FBB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706" y="1829074"/>
            <a:ext cx="469266" cy="422339"/>
          </a:xfrm>
          <a:prstGeom prst="rect">
            <a:avLst/>
          </a:prstGeom>
        </p:spPr>
      </p:pic>
      <p:pic>
        <p:nvPicPr>
          <p:cNvPr id="23" name="Graphic 22">
            <a:extLst>
              <a:ext uri="{FF2B5EF4-FFF2-40B4-BE49-F238E27FC236}">
                <a16:creationId xmlns:a16="http://schemas.microsoft.com/office/drawing/2014/main" id="{90332157-C4F0-6756-B33C-5B71073BA6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64042" y="1873749"/>
            <a:ext cx="404882" cy="404882"/>
          </a:xfrm>
          <a:prstGeom prst="rect">
            <a:avLst/>
          </a:prstGeom>
        </p:spPr>
      </p:pic>
      <p:pic>
        <p:nvPicPr>
          <p:cNvPr id="30" name="Graphic 29">
            <a:extLst>
              <a:ext uri="{FF2B5EF4-FFF2-40B4-BE49-F238E27FC236}">
                <a16:creationId xmlns:a16="http://schemas.microsoft.com/office/drawing/2014/main" id="{0FEFC240-C757-E185-70F5-8261AB47E3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3079" y="1784025"/>
            <a:ext cx="509122" cy="509122"/>
          </a:xfrm>
          <a:prstGeom prst="rect">
            <a:avLst/>
          </a:prstGeom>
        </p:spPr>
      </p:pic>
      <p:pic>
        <p:nvPicPr>
          <p:cNvPr id="31" name="Graphic 30">
            <a:extLst>
              <a:ext uri="{FF2B5EF4-FFF2-40B4-BE49-F238E27FC236}">
                <a16:creationId xmlns:a16="http://schemas.microsoft.com/office/drawing/2014/main" id="{AF9AF21A-C989-1103-123E-7AF05FDB79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91744" y="1853416"/>
            <a:ext cx="404882" cy="404882"/>
          </a:xfrm>
          <a:prstGeom prst="rect">
            <a:avLst/>
          </a:prstGeom>
        </p:spPr>
      </p:pic>
      <p:pic>
        <p:nvPicPr>
          <p:cNvPr id="33" name="Graphic 32">
            <a:extLst>
              <a:ext uri="{FF2B5EF4-FFF2-40B4-BE49-F238E27FC236}">
                <a16:creationId xmlns:a16="http://schemas.microsoft.com/office/drawing/2014/main" id="{CDC6C8E7-96F0-95EF-0DB8-679B94E99C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80843" y="1809907"/>
            <a:ext cx="443949" cy="443949"/>
          </a:xfrm>
          <a:prstGeom prst="rect">
            <a:avLst/>
          </a:prstGeom>
        </p:spPr>
      </p:pic>
      <p:grpSp>
        <p:nvGrpSpPr>
          <p:cNvPr id="83" name="Group 82">
            <a:extLst>
              <a:ext uri="{FF2B5EF4-FFF2-40B4-BE49-F238E27FC236}">
                <a16:creationId xmlns:a16="http://schemas.microsoft.com/office/drawing/2014/main" id="{06AEDC37-F9F2-5621-0543-A3F1392A582F}"/>
              </a:ext>
            </a:extLst>
          </p:cNvPr>
          <p:cNvGrpSpPr/>
          <p:nvPr/>
        </p:nvGrpSpPr>
        <p:grpSpPr>
          <a:xfrm>
            <a:off x="6656046" y="3339884"/>
            <a:ext cx="996828" cy="2010471"/>
            <a:chOff x="6687691" y="3309906"/>
            <a:chExt cx="996828" cy="2010471"/>
          </a:xfrm>
        </p:grpSpPr>
        <p:grpSp>
          <p:nvGrpSpPr>
            <p:cNvPr id="68" name="Group 67">
              <a:extLst>
                <a:ext uri="{FF2B5EF4-FFF2-40B4-BE49-F238E27FC236}">
                  <a16:creationId xmlns:a16="http://schemas.microsoft.com/office/drawing/2014/main" id="{AABFE452-46E8-D97E-D068-89B6763BBB1A}"/>
                </a:ext>
              </a:extLst>
            </p:cNvPr>
            <p:cNvGrpSpPr/>
            <p:nvPr/>
          </p:nvGrpSpPr>
          <p:grpSpPr>
            <a:xfrm flipH="1">
              <a:off x="6687691" y="3930856"/>
              <a:ext cx="996828" cy="1389521"/>
              <a:chOff x="2517058" y="3219203"/>
              <a:chExt cx="1932120" cy="2693263"/>
            </a:xfrm>
          </p:grpSpPr>
          <p:sp>
            <p:nvSpPr>
              <p:cNvPr id="69" name="Rounded Rectangle 35">
                <a:extLst>
                  <a:ext uri="{FF2B5EF4-FFF2-40B4-BE49-F238E27FC236}">
                    <a16:creationId xmlns:a16="http://schemas.microsoft.com/office/drawing/2014/main" id="{C8A2CAD4-DD60-A547-D4E3-C5513B4FC088}"/>
                  </a:ext>
                </a:extLst>
              </p:cNvPr>
              <p:cNvSpPr/>
              <p:nvPr/>
            </p:nvSpPr>
            <p:spPr>
              <a:xfrm>
                <a:off x="2519813" y="4397952"/>
                <a:ext cx="1929365" cy="1514514"/>
              </a:xfrm>
              <a:custGeom>
                <a:avLst/>
                <a:gdLst>
                  <a:gd name="connsiteX0" fmla="*/ 0 w 2232275"/>
                  <a:gd name="connsiteY0" fmla="*/ 302910 h 1817424"/>
                  <a:gd name="connsiteX1" fmla="*/ 302910 w 2232275"/>
                  <a:gd name="connsiteY1" fmla="*/ 0 h 1817424"/>
                  <a:gd name="connsiteX2" fmla="*/ 1929365 w 2232275"/>
                  <a:gd name="connsiteY2" fmla="*/ 0 h 1817424"/>
                  <a:gd name="connsiteX3" fmla="*/ 2232275 w 2232275"/>
                  <a:gd name="connsiteY3" fmla="*/ 302910 h 1817424"/>
                  <a:gd name="connsiteX4" fmla="*/ 2232275 w 2232275"/>
                  <a:gd name="connsiteY4" fmla="*/ 1514514 h 1817424"/>
                  <a:gd name="connsiteX5" fmla="*/ 1929365 w 2232275"/>
                  <a:gd name="connsiteY5" fmla="*/ 1817424 h 1817424"/>
                  <a:gd name="connsiteX6" fmla="*/ 302910 w 2232275"/>
                  <a:gd name="connsiteY6" fmla="*/ 1817424 h 1817424"/>
                  <a:gd name="connsiteX7" fmla="*/ 0 w 2232275"/>
                  <a:gd name="connsiteY7" fmla="*/ 1514514 h 1817424"/>
                  <a:gd name="connsiteX8" fmla="*/ 0 w 2232275"/>
                  <a:gd name="connsiteY8" fmla="*/ 302910 h 1817424"/>
                  <a:gd name="connsiteX0" fmla="*/ 2232275 w 2323715"/>
                  <a:gd name="connsiteY0" fmla="*/ 1514514 h 1817424"/>
                  <a:gd name="connsiteX1" fmla="*/ 1929365 w 2323715"/>
                  <a:gd name="connsiteY1" fmla="*/ 1817424 h 1817424"/>
                  <a:gd name="connsiteX2" fmla="*/ 302910 w 2323715"/>
                  <a:gd name="connsiteY2" fmla="*/ 1817424 h 1817424"/>
                  <a:gd name="connsiteX3" fmla="*/ 0 w 2323715"/>
                  <a:gd name="connsiteY3" fmla="*/ 1514514 h 1817424"/>
                  <a:gd name="connsiteX4" fmla="*/ 0 w 2323715"/>
                  <a:gd name="connsiteY4" fmla="*/ 302910 h 1817424"/>
                  <a:gd name="connsiteX5" fmla="*/ 302910 w 2323715"/>
                  <a:gd name="connsiteY5" fmla="*/ 0 h 1817424"/>
                  <a:gd name="connsiteX6" fmla="*/ 1929365 w 2323715"/>
                  <a:gd name="connsiteY6" fmla="*/ 0 h 1817424"/>
                  <a:gd name="connsiteX7" fmla="*/ 2232275 w 2323715"/>
                  <a:gd name="connsiteY7" fmla="*/ 302910 h 1817424"/>
                  <a:gd name="connsiteX8" fmla="*/ 2323715 w 2323715"/>
                  <a:gd name="connsiteY8" fmla="*/ 1605954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7" fmla="*/ 2232275 w 2232275"/>
                  <a:gd name="connsiteY7" fmla="*/ 30291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0" fmla="*/ 2232275 w 2232275"/>
                  <a:gd name="connsiteY0" fmla="*/ 1211604 h 1514514"/>
                  <a:gd name="connsiteX1" fmla="*/ 1929365 w 2232275"/>
                  <a:gd name="connsiteY1" fmla="*/ 1514514 h 1514514"/>
                  <a:gd name="connsiteX2" fmla="*/ 302910 w 2232275"/>
                  <a:gd name="connsiteY2" fmla="*/ 1514514 h 1514514"/>
                  <a:gd name="connsiteX3" fmla="*/ 0 w 2232275"/>
                  <a:gd name="connsiteY3" fmla="*/ 1211604 h 1514514"/>
                  <a:gd name="connsiteX4" fmla="*/ 0 w 2232275"/>
                  <a:gd name="connsiteY4" fmla="*/ 0 h 1514514"/>
                  <a:gd name="connsiteX0" fmla="*/ 1929365 w 1929365"/>
                  <a:gd name="connsiteY0" fmla="*/ 1514514 h 1514514"/>
                  <a:gd name="connsiteX1" fmla="*/ 302910 w 1929365"/>
                  <a:gd name="connsiteY1" fmla="*/ 1514514 h 1514514"/>
                  <a:gd name="connsiteX2" fmla="*/ 0 w 1929365"/>
                  <a:gd name="connsiteY2" fmla="*/ 1211604 h 1514514"/>
                  <a:gd name="connsiteX3" fmla="*/ 0 w 1929365"/>
                  <a:gd name="connsiteY3" fmla="*/ 0 h 1514514"/>
                </a:gdLst>
                <a:ahLst/>
                <a:cxnLst>
                  <a:cxn ang="0">
                    <a:pos x="connsiteX0" y="connsiteY0"/>
                  </a:cxn>
                  <a:cxn ang="0">
                    <a:pos x="connsiteX1" y="connsiteY1"/>
                  </a:cxn>
                  <a:cxn ang="0">
                    <a:pos x="connsiteX2" y="connsiteY2"/>
                  </a:cxn>
                  <a:cxn ang="0">
                    <a:pos x="connsiteX3" y="connsiteY3"/>
                  </a:cxn>
                </a:cxnLst>
                <a:rect l="l" t="t" r="r" b="b"/>
                <a:pathLst>
                  <a:path w="1929365" h="1514514">
                    <a:moveTo>
                      <a:pt x="1929365" y="1514514"/>
                    </a:moveTo>
                    <a:lnTo>
                      <a:pt x="302910" y="1514514"/>
                    </a:lnTo>
                    <a:cubicBezTo>
                      <a:pt x="135617" y="1514514"/>
                      <a:pt x="0" y="1378897"/>
                      <a:pt x="0" y="1211604"/>
                    </a:cubicBezTo>
                    <a:lnTo>
                      <a:pt x="0" y="0"/>
                    </a:lnTo>
                  </a:path>
                </a:pathLst>
              </a:custGeom>
              <a:noFill/>
              <a:ln w="9842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0" name="Rounded Rectangle 35">
                <a:extLst>
                  <a:ext uri="{FF2B5EF4-FFF2-40B4-BE49-F238E27FC236}">
                    <a16:creationId xmlns:a16="http://schemas.microsoft.com/office/drawing/2014/main" id="{A91ED0BF-AB74-2D81-C0B7-8DE6B81C8A97}"/>
                  </a:ext>
                </a:extLst>
              </p:cNvPr>
              <p:cNvSpPr/>
              <p:nvPr/>
            </p:nvSpPr>
            <p:spPr>
              <a:xfrm rot="10800000">
                <a:off x="2517058" y="3219203"/>
                <a:ext cx="0" cy="1211604"/>
              </a:xfrm>
              <a:custGeom>
                <a:avLst/>
                <a:gdLst>
                  <a:gd name="connsiteX0" fmla="*/ 0 w 2232275"/>
                  <a:gd name="connsiteY0" fmla="*/ 302910 h 1817424"/>
                  <a:gd name="connsiteX1" fmla="*/ 302910 w 2232275"/>
                  <a:gd name="connsiteY1" fmla="*/ 0 h 1817424"/>
                  <a:gd name="connsiteX2" fmla="*/ 1929365 w 2232275"/>
                  <a:gd name="connsiteY2" fmla="*/ 0 h 1817424"/>
                  <a:gd name="connsiteX3" fmla="*/ 2232275 w 2232275"/>
                  <a:gd name="connsiteY3" fmla="*/ 302910 h 1817424"/>
                  <a:gd name="connsiteX4" fmla="*/ 2232275 w 2232275"/>
                  <a:gd name="connsiteY4" fmla="*/ 1514514 h 1817424"/>
                  <a:gd name="connsiteX5" fmla="*/ 1929365 w 2232275"/>
                  <a:gd name="connsiteY5" fmla="*/ 1817424 h 1817424"/>
                  <a:gd name="connsiteX6" fmla="*/ 302910 w 2232275"/>
                  <a:gd name="connsiteY6" fmla="*/ 1817424 h 1817424"/>
                  <a:gd name="connsiteX7" fmla="*/ 0 w 2232275"/>
                  <a:gd name="connsiteY7" fmla="*/ 1514514 h 1817424"/>
                  <a:gd name="connsiteX8" fmla="*/ 0 w 2232275"/>
                  <a:gd name="connsiteY8" fmla="*/ 302910 h 1817424"/>
                  <a:gd name="connsiteX0" fmla="*/ 2232275 w 2323715"/>
                  <a:gd name="connsiteY0" fmla="*/ 1514514 h 1817424"/>
                  <a:gd name="connsiteX1" fmla="*/ 1929365 w 2323715"/>
                  <a:gd name="connsiteY1" fmla="*/ 1817424 h 1817424"/>
                  <a:gd name="connsiteX2" fmla="*/ 302910 w 2323715"/>
                  <a:gd name="connsiteY2" fmla="*/ 1817424 h 1817424"/>
                  <a:gd name="connsiteX3" fmla="*/ 0 w 2323715"/>
                  <a:gd name="connsiteY3" fmla="*/ 1514514 h 1817424"/>
                  <a:gd name="connsiteX4" fmla="*/ 0 w 2323715"/>
                  <a:gd name="connsiteY4" fmla="*/ 302910 h 1817424"/>
                  <a:gd name="connsiteX5" fmla="*/ 302910 w 2323715"/>
                  <a:gd name="connsiteY5" fmla="*/ 0 h 1817424"/>
                  <a:gd name="connsiteX6" fmla="*/ 1929365 w 2323715"/>
                  <a:gd name="connsiteY6" fmla="*/ 0 h 1817424"/>
                  <a:gd name="connsiteX7" fmla="*/ 2232275 w 2323715"/>
                  <a:gd name="connsiteY7" fmla="*/ 302910 h 1817424"/>
                  <a:gd name="connsiteX8" fmla="*/ 2323715 w 2323715"/>
                  <a:gd name="connsiteY8" fmla="*/ 1605954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7" fmla="*/ 2232275 w 2232275"/>
                  <a:gd name="connsiteY7" fmla="*/ 30291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6" fmla="*/ 1929365 w 2232275"/>
                  <a:gd name="connsiteY6" fmla="*/ 0 h 1817424"/>
                  <a:gd name="connsiteX0" fmla="*/ 2232275 w 2232275"/>
                  <a:gd name="connsiteY0" fmla="*/ 1514514 h 1817424"/>
                  <a:gd name="connsiteX1" fmla="*/ 1929365 w 2232275"/>
                  <a:gd name="connsiteY1" fmla="*/ 1817424 h 1817424"/>
                  <a:gd name="connsiteX2" fmla="*/ 302910 w 2232275"/>
                  <a:gd name="connsiteY2" fmla="*/ 1817424 h 1817424"/>
                  <a:gd name="connsiteX3" fmla="*/ 0 w 2232275"/>
                  <a:gd name="connsiteY3" fmla="*/ 1514514 h 1817424"/>
                  <a:gd name="connsiteX4" fmla="*/ 0 w 2232275"/>
                  <a:gd name="connsiteY4" fmla="*/ 302910 h 1817424"/>
                  <a:gd name="connsiteX5" fmla="*/ 302910 w 2232275"/>
                  <a:gd name="connsiteY5" fmla="*/ 0 h 1817424"/>
                  <a:gd name="connsiteX0" fmla="*/ 2232275 w 2232275"/>
                  <a:gd name="connsiteY0" fmla="*/ 1211604 h 1514514"/>
                  <a:gd name="connsiteX1" fmla="*/ 1929365 w 2232275"/>
                  <a:gd name="connsiteY1" fmla="*/ 1514514 h 1514514"/>
                  <a:gd name="connsiteX2" fmla="*/ 302910 w 2232275"/>
                  <a:gd name="connsiteY2" fmla="*/ 1514514 h 1514514"/>
                  <a:gd name="connsiteX3" fmla="*/ 0 w 2232275"/>
                  <a:gd name="connsiteY3" fmla="*/ 1211604 h 1514514"/>
                  <a:gd name="connsiteX4" fmla="*/ 0 w 2232275"/>
                  <a:gd name="connsiteY4" fmla="*/ 0 h 1514514"/>
                  <a:gd name="connsiteX0" fmla="*/ 1929365 w 1929365"/>
                  <a:gd name="connsiteY0" fmla="*/ 1514514 h 1514514"/>
                  <a:gd name="connsiteX1" fmla="*/ 302910 w 1929365"/>
                  <a:gd name="connsiteY1" fmla="*/ 1514514 h 1514514"/>
                  <a:gd name="connsiteX2" fmla="*/ 0 w 1929365"/>
                  <a:gd name="connsiteY2" fmla="*/ 1211604 h 1514514"/>
                  <a:gd name="connsiteX3" fmla="*/ 0 w 1929365"/>
                  <a:gd name="connsiteY3" fmla="*/ 0 h 1514514"/>
                  <a:gd name="connsiteX0" fmla="*/ 302910 w 302910"/>
                  <a:gd name="connsiteY0" fmla="*/ 1514514 h 1514514"/>
                  <a:gd name="connsiteX1" fmla="*/ 0 w 302910"/>
                  <a:gd name="connsiteY1" fmla="*/ 1211604 h 1514514"/>
                  <a:gd name="connsiteX2" fmla="*/ 0 w 302910"/>
                  <a:gd name="connsiteY2" fmla="*/ 0 h 1514514"/>
                  <a:gd name="connsiteX0" fmla="*/ 0 w 0"/>
                  <a:gd name="connsiteY0" fmla="*/ 1211604 h 1211603"/>
                  <a:gd name="connsiteX1" fmla="*/ 0 w 0"/>
                  <a:gd name="connsiteY1" fmla="*/ 0 h 1211603"/>
                </a:gdLst>
                <a:ahLst/>
                <a:cxnLst>
                  <a:cxn ang="0">
                    <a:pos x="connsiteX0" y="connsiteY0"/>
                  </a:cxn>
                  <a:cxn ang="0">
                    <a:pos x="connsiteX1" y="connsiteY1"/>
                  </a:cxn>
                </a:cxnLst>
                <a:rect l="l" t="t" r="r" b="b"/>
                <a:pathLst>
                  <a:path h="1211603">
                    <a:moveTo>
                      <a:pt x="0" y="1211604"/>
                    </a:moveTo>
                    <a:lnTo>
                      <a:pt x="0" y="0"/>
                    </a:lnTo>
                  </a:path>
                </a:pathLst>
              </a:custGeom>
              <a:noFill/>
              <a:ln w="9842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cxnSp>
          <p:nvCxnSpPr>
            <p:cNvPr id="75" name="Straight Connector 74">
              <a:extLst>
                <a:ext uri="{FF2B5EF4-FFF2-40B4-BE49-F238E27FC236}">
                  <a16:creationId xmlns:a16="http://schemas.microsoft.com/office/drawing/2014/main" id="{74883BE5-CD85-FC48-2637-58757ED34601}"/>
                </a:ext>
              </a:extLst>
            </p:cNvPr>
            <p:cNvCxnSpPr>
              <a:cxnSpLocks/>
            </p:cNvCxnSpPr>
            <p:nvPr/>
          </p:nvCxnSpPr>
          <p:spPr>
            <a:xfrm flipV="1">
              <a:off x="7684413" y="3309906"/>
              <a:ext cx="0" cy="661771"/>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D7E4D7B4-A48F-185B-9110-9DFBBF38BCA1}"/>
              </a:ext>
            </a:extLst>
          </p:cNvPr>
          <p:cNvSpPr txBox="1">
            <a:spLocks/>
          </p:cNvSpPr>
          <p:nvPr/>
        </p:nvSpPr>
        <p:spPr>
          <a:xfrm>
            <a:off x="4492065" y="5677294"/>
            <a:ext cx="3159388" cy="933589"/>
          </a:xfrm>
          <a:prstGeom prst="rect">
            <a:avLst/>
          </a:prstGeom>
          <a:noFill/>
        </p:spPr>
        <p:txBody>
          <a:bodyPr wrap="square">
            <a:spAutoFit/>
          </a:bodyPr>
          <a:lstStyle/>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Poistetaan laite / tarvike käytöstä</a:t>
            </a: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Esihenkilö käsittelee ilmoituksen </a:t>
            </a: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Tieto turvallisuusriskeistä välitetään myös toimialuejohtajalle sekä palvelupäällikölle vaaratilanne-järjestelmässä</a:t>
            </a:r>
          </a:p>
          <a:p>
            <a:pPr marL="99450" marR="0" lvl="0" indent="-99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Keskustelu tarvittaessa asiakkaan ja omaisen kanssa</a:t>
            </a: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Toteutetaan korjaavat toimenpiteet</a:t>
            </a:r>
          </a:p>
        </p:txBody>
      </p:sp>
      <p:pic>
        <p:nvPicPr>
          <p:cNvPr id="89" name="Graphic 88">
            <a:extLst>
              <a:ext uri="{FF2B5EF4-FFF2-40B4-BE49-F238E27FC236}">
                <a16:creationId xmlns:a16="http://schemas.microsoft.com/office/drawing/2014/main" id="{6AA07F93-1771-9688-0228-43D4C601B1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5776" y="3290916"/>
            <a:ext cx="724807" cy="514994"/>
          </a:xfrm>
          <a:prstGeom prst="rect">
            <a:avLst/>
          </a:prstGeom>
        </p:spPr>
      </p:pic>
      <p:pic>
        <p:nvPicPr>
          <p:cNvPr id="90" name="Graphic 89">
            <a:extLst>
              <a:ext uri="{FF2B5EF4-FFF2-40B4-BE49-F238E27FC236}">
                <a16:creationId xmlns:a16="http://schemas.microsoft.com/office/drawing/2014/main" id="{8525F9D3-1A5F-3CB9-B175-926F64CACB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42731" y="3330851"/>
            <a:ext cx="404882" cy="404882"/>
          </a:xfrm>
          <a:prstGeom prst="rect">
            <a:avLst/>
          </a:prstGeom>
        </p:spPr>
      </p:pic>
      <p:pic>
        <p:nvPicPr>
          <p:cNvPr id="91" name="Graphic 90">
            <a:extLst>
              <a:ext uri="{FF2B5EF4-FFF2-40B4-BE49-F238E27FC236}">
                <a16:creationId xmlns:a16="http://schemas.microsoft.com/office/drawing/2014/main" id="{F600F34C-EFD3-2B3C-1B22-F372987FF3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9671" y="3251159"/>
            <a:ext cx="509122" cy="509122"/>
          </a:xfrm>
          <a:prstGeom prst="rect">
            <a:avLst/>
          </a:prstGeom>
        </p:spPr>
      </p:pic>
      <p:pic>
        <p:nvPicPr>
          <p:cNvPr id="93" name="Graphic 92">
            <a:extLst>
              <a:ext uri="{FF2B5EF4-FFF2-40B4-BE49-F238E27FC236}">
                <a16:creationId xmlns:a16="http://schemas.microsoft.com/office/drawing/2014/main" id="{8F146FE1-1E01-804C-90B9-652F1FEEC05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8236" y="5109373"/>
            <a:ext cx="480871" cy="422228"/>
          </a:xfrm>
          <a:prstGeom prst="rect">
            <a:avLst/>
          </a:prstGeom>
        </p:spPr>
      </p:pic>
      <p:pic>
        <p:nvPicPr>
          <p:cNvPr id="94" name="Graphic 93">
            <a:extLst>
              <a:ext uri="{FF2B5EF4-FFF2-40B4-BE49-F238E27FC236}">
                <a16:creationId xmlns:a16="http://schemas.microsoft.com/office/drawing/2014/main" id="{15B0276C-A2AF-ADCE-4433-6D9913CD5C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66370" y="5143748"/>
            <a:ext cx="404882" cy="404882"/>
          </a:xfrm>
          <a:prstGeom prst="rect">
            <a:avLst/>
          </a:prstGeom>
        </p:spPr>
      </p:pic>
      <p:pic>
        <p:nvPicPr>
          <p:cNvPr id="95" name="Graphic 94">
            <a:extLst>
              <a:ext uri="{FF2B5EF4-FFF2-40B4-BE49-F238E27FC236}">
                <a16:creationId xmlns:a16="http://schemas.microsoft.com/office/drawing/2014/main" id="{019186E4-A346-E6D6-B4FE-39EBF5FF0D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0080" y="5065321"/>
            <a:ext cx="509122" cy="509122"/>
          </a:xfrm>
          <a:prstGeom prst="rect">
            <a:avLst/>
          </a:prstGeom>
        </p:spPr>
      </p:pic>
      <p:sp>
        <p:nvSpPr>
          <p:cNvPr id="5" name="TextBox 4">
            <a:extLst>
              <a:ext uri="{FF2B5EF4-FFF2-40B4-BE49-F238E27FC236}">
                <a16:creationId xmlns:a16="http://schemas.microsoft.com/office/drawing/2014/main" id="{C7BCB5B9-DAD0-230A-F459-804EA7ECE178}"/>
              </a:ext>
            </a:extLst>
          </p:cNvPr>
          <p:cNvSpPr txBox="1">
            <a:spLocks/>
          </p:cNvSpPr>
          <p:nvPr/>
        </p:nvSpPr>
        <p:spPr>
          <a:xfrm>
            <a:off x="10204308" y="6565280"/>
            <a:ext cx="19876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0000"/>
                </a:solidFill>
                <a:effectLst/>
                <a:uLnTx/>
                <a:uFillTx/>
                <a:latin typeface="Arial" panose="020B0604020202020204"/>
                <a:ea typeface="+mn-ea"/>
                <a:cs typeface="+mn-cs"/>
              </a:rPr>
              <a:t>*Asiakas- ja potilastietojärjestelmä</a:t>
            </a:r>
          </a:p>
        </p:txBody>
      </p:sp>
      <p:sp>
        <p:nvSpPr>
          <p:cNvPr id="9" name="Title 12">
            <a:extLst>
              <a:ext uri="{FF2B5EF4-FFF2-40B4-BE49-F238E27FC236}">
                <a16:creationId xmlns:a16="http://schemas.microsoft.com/office/drawing/2014/main" id="{612C6B05-B4A7-2810-D6A8-12EE940F005F}"/>
              </a:ext>
            </a:extLst>
          </p:cNvPr>
          <p:cNvSpPr txBox="1">
            <a:spLocks/>
          </p:cNvSpPr>
          <p:nvPr/>
        </p:nvSpPr>
        <p:spPr>
          <a:xfrm>
            <a:off x="461999" y="450426"/>
            <a:ext cx="11289174" cy="868004"/>
          </a:xfrm>
          <a:prstGeom prst="rect">
            <a:avLst/>
          </a:prstGeom>
        </p:spPr>
        <p:txBody>
          <a:bodyPr vert="horz" lIns="91440" tIns="45720" rIns="91440" bIns="45720" rtlCol="0" anchor="t">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pPr marL="0" marR="0" lvl="0" indent="0" algn="l" defTabSz="914286"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008B"/>
                </a:solidFill>
                <a:effectLst/>
                <a:uLnTx/>
                <a:uFillTx/>
                <a:latin typeface="Arial Black" panose="020B0A04020102020204"/>
                <a:ea typeface="Inter" panose="02000503000000020004" pitchFamily="2" charset="0"/>
                <a:cs typeface="Times New Roman"/>
              </a:rPr>
              <a:t>Riski- ja epäkohtailmoitusten käsittely (2/3) </a:t>
            </a:r>
            <a:endParaRPr kumimoji="0" lang="fi-FI" sz="2400" b="1" i="0" u="none" strike="noStrike" kern="1200" cap="none" spc="0" normalizeH="0" baseline="0" noProof="0" dirty="0">
              <a:ln>
                <a:noFill/>
              </a:ln>
              <a:solidFill>
                <a:srgbClr val="FF0000"/>
              </a:solidFill>
              <a:effectLst/>
              <a:uLnTx/>
              <a:uFillTx/>
              <a:latin typeface="Arial Black" panose="020B0604020202020204" pitchFamily="34" charset="0"/>
              <a:ea typeface="+mj-ea"/>
              <a:cs typeface="Times New Roman"/>
            </a:endParaRPr>
          </a:p>
        </p:txBody>
      </p:sp>
    </p:spTree>
    <p:extLst>
      <p:ext uri="{BB962C8B-B14F-4D97-AF65-F5344CB8AC3E}">
        <p14:creationId xmlns:p14="http://schemas.microsoft.com/office/powerpoint/2010/main" val="103384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Ryhmä 36">
            <a:extLst>
              <a:ext uri="{FF2B5EF4-FFF2-40B4-BE49-F238E27FC236}">
                <a16:creationId xmlns:a16="http://schemas.microsoft.com/office/drawing/2014/main" id="{FD94E031-BD8E-4492-A538-E62030F436A6}"/>
              </a:ext>
            </a:extLst>
          </p:cNvPr>
          <p:cNvGrpSpPr/>
          <p:nvPr/>
        </p:nvGrpSpPr>
        <p:grpSpPr>
          <a:xfrm>
            <a:off x="676911" y="4258738"/>
            <a:ext cx="4609748" cy="2038414"/>
            <a:chOff x="7726608" y="5359865"/>
            <a:chExt cx="4003393" cy="707886"/>
          </a:xfrm>
        </p:grpSpPr>
        <p:sp>
          <p:nvSpPr>
            <p:cNvPr id="39" name="Suorakulmio: Pyöristetyt kulmat 38">
              <a:extLst>
                <a:ext uri="{FF2B5EF4-FFF2-40B4-BE49-F238E27FC236}">
                  <a16:creationId xmlns:a16="http://schemas.microsoft.com/office/drawing/2014/main" id="{1498E3AD-AC29-4BC8-9644-57DAE9BD645B}"/>
                </a:ext>
              </a:extLst>
            </p:cNvPr>
            <p:cNvSpPr/>
            <p:nvPr/>
          </p:nvSpPr>
          <p:spPr>
            <a:xfrm>
              <a:off x="7726608" y="5359865"/>
              <a:ext cx="4003393" cy="707886"/>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1" name="TextBox 6">
              <a:extLst>
                <a:ext uri="{FF2B5EF4-FFF2-40B4-BE49-F238E27FC236}">
                  <a16:creationId xmlns:a16="http://schemas.microsoft.com/office/drawing/2014/main" id="{0B4B4635-259E-4699-A787-C5C3E91B375A}"/>
                </a:ext>
              </a:extLst>
            </p:cNvPr>
            <p:cNvSpPr txBox="1"/>
            <p:nvPr/>
          </p:nvSpPr>
          <p:spPr>
            <a:xfrm>
              <a:off x="8249627" y="5425267"/>
              <a:ext cx="3349012" cy="144556"/>
            </a:xfrm>
            <a:prstGeom prst="rect">
              <a:avLst/>
            </a:prstGeom>
            <a:noFill/>
          </p:spPr>
          <p:txBody>
            <a:bodyPr wrap="square" lIns="91440" tIns="45720" rIns="91440" bIns="4572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dirty="0">
                <a:ln>
                  <a:noFill/>
                </a:ln>
                <a:solidFill>
                  <a:srgbClr val="FF0000"/>
                </a:solidFill>
                <a:effectLst/>
                <a:uLnTx/>
                <a:uFillTx/>
                <a:latin typeface="Arial" panose="020B0604020202020204"/>
                <a:ea typeface="+mn-ea"/>
                <a:cs typeface="Arial"/>
              </a:endParaRPr>
            </a:p>
          </p:txBody>
        </p:sp>
      </p:grpSp>
      <p:sp>
        <p:nvSpPr>
          <p:cNvPr id="14" name="Rectangle 13">
            <a:extLst>
              <a:ext uri="{FF2B5EF4-FFF2-40B4-BE49-F238E27FC236}">
                <a16:creationId xmlns:a16="http://schemas.microsoft.com/office/drawing/2014/main" id="{EF0F31A7-3682-9E4D-1442-ED08F5E530F0}"/>
              </a:ext>
            </a:extLst>
          </p:cNvPr>
          <p:cNvSpPr/>
          <p:nvPr/>
        </p:nvSpPr>
        <p:spPr>
          <a:xfrm>
            <a:off x="572755" y="1010349"/>
            <a:ext cx="1618571"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BD8BDFD7-16B8-934F-F9DF-DEF4D9DB04B0}"/>
              </a:ext>
            </a:extLst>
          </p:cNvPr>
          <p:cNvSpPr/>
          <p:nvPr/>
        </p:nvSpPr>
        <p:spPr>
          <a:xfrm>
            <a:off x="2326353" y="1010349"/>
            <a:ext cx="1933344"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F79E353B-B4F8-6173-0062-068F91DCF2F5}"/>
              </a:ext>
            </a:extLst>
          </p:cNvPr>
          <p:cNvSpPr/>
          <p:nvPr/>
        </p:nvSpPr>
        <p:spPr>
          <a:xfrm>
            <a:off x="4400754" y="1010349"/>
            <a:ext cx="3155360"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DAD4B160-0472-5C68-C4DA-1B49092E330A}"/>
              </a:ext>
            </a:extLst>
          </p:cNvPr>
          <p:cNvSpPr/>
          <p:nvPr/>
        </p:nvSpPr>
        <p:spPr>
          <a:xfrm>
            <a:off x="7697172" y="1010349"/>
            <a:ext cx="2404650"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9FAEA14E-E8C0-2D08-55F5-13C398F17975}"/>
              </a:ext>
            </a:extLst>
          </p:cNvPr>
          <p:cNvSpPr/>
          <p:nvPr/>
        </p:nvSpPr>
        <p:spPr>
          <a:xfrm>
            <a:off x="10236847" y="1010349"/>
            <a:ext cx="1493154" cy="55002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8" name="Straight Connector 37">
            <a:extLst>
              <a:ext uri="{FF2B5EF4-FFF2-40B4-BE49-F238E27FC236}">
                <a16:creationId xmlns:a16="http://schemas.microsoft.com/office/drawing/2014/main" id="{58D80CAE-9841-9236-0A98-B946F9C253A4}"/>
              </a:ext>
            </a:extLst>
          </p:cNvPr>
          <p:cNvCxnSpPr>
            <a:cxnSpLocks/>
          </p:cNvCxnSpPr>
          <p:nvPr/>
        </p:nvCxnSpPr>
        <p:spPr>
          <a:xfrm>
            <a:off x="1466893" y="2075875"/>
            <a:ext cx="9200449" cy="0"/>
          </a:xfrm>
          <a:prstGeom prst="line">
            <a:avLst/>
          </a:prstGeom>
          <a:ln w="9842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D2809E9-8CB0-B61B-D7A6-106D6A743F0F}"/>
              </a:ext>
            </a:extLst>
          </p:cNvPr>
          <p:cNvSpPr/>
          <p:nvPr/>
        </p:nvSpPr>
        <p:spPr>
          <a:xfrm>
            <a:off x="451413" y="2629837"/>
            <a:ext cx="2030960" cy="23639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3443E7B0-4063-49E2-6A84-2AC168071D49}"/>
              </a:ext>
            </a:extLst>
          </p:cNvPr>
          <p:cNvSpPr/>
          <p:nvPr/>
        </p:nvSpPr>
        <p:spPr>
          <a:xfrm>
            <a:off x="7743972" y="2515606"/>
            <a:ext cx="2375114" cy="17455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99060" marR="0" lvl="0" indent="-99060" algn="l" defTabSz="914286"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fi-FI" sz="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Vakavan vaaratapahtuman tutkintaprosessi</a:t>
            </a:r>
            <a:r>
              <a:rPr kumimoji="0" lang="fi-FI" sz="800" b="0" i="0" u="none" strike="noStrike" kern="1200" cap="none" spc="0" normalizeH="0" baseline="0" noProof="0" dirty="0">
                <a:ln>
                  <a:noFill/>
                </a:ln>
                <a:solidFill>
                  <a:srgbClr val="FF0000"/>
                </a:solidFill>
                <a:effectLst/>
                <a:uLnTx/>
                <a:uFillTx/>
                <a:latin typeface="Arial" panose="020B0604020202020204"/>
                <a:ea typeface="+mn-ea"/>
                <a:cs typeface="+mn-cs"/>
              </a:rPr>
              <a:t> </a:t>
            </a:r>
            <a:endParaRPr kumimoji="0" lang="fi-FI" sz="800" b="0" i="0" u="none" strike="noStrike" kern="1200" cap="none" spc="0" normalizeH="0" baseline="0" noProof="0" dirty="0">
              <a:ln>
                <a:noFill/>
              </a:ln>
              <a:solidFill>
                <a:srgbClr val="FF0000"/>
              </a:solidFill>
              <a:effectLst/>
              <a:uLnTx/>
              <a:uFillTx/>
              <a:latin typeface="Arial" panose="020B0604020202020204"/>
              <a:ea typeface="+mn-ea"/>
              <a:cs typeface="Arial"/>
            </a:endParaRPr>
          </a:p>
        </p:txBody>
      </p:sp>
      <p:sp>
        <p:nvSpPr>
          <p:cNvPr id="18" name="Rectangle 17">
            <a:extLst>
              <a:ext uri="{FF2B5EF4-FFF2-40B4-BE49-F238E27FC236}">
                <a16:creationId xmlns:a16="http://schemas.microsoft.com/office/drawing/2014/main" id="{784B4C5B-D429-514A-79E3-E6B4E520756E}"/>
              </a:ext>
            </a:extLst>
          </p:cNvPr>
          <p:cNvSpPr/>
          <p:nvPr/>
        </p:nvSpPr>
        <p:spPr>
          <a:xfrm>
            <a:off x="9754468" y="2701409"/>
            <a:ext cx="2030960" cy="23639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20FA7B37-8285-AD2F-4162-0FBAF6F2C113}"/>
              </a:ext>
            </a:extLst>
          </p:cNvPr>
          <p:cNvSpPr>
            <a:spLocks/>
          </p:cNvSpPr>
          <p:nvPr/>
        </p:nvSpPr>
        <p:spPr>
          <a:xfrm>
            <a:off x="2176108" y="2537497"/>
            <a:ext cx="2253002" cy="8765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1" i="0" u="none" strike="noStrike" kern="1200" cap="none" spc="0" normalizeH="0" baseline="0" noProof="0">
                <a:ln>
                  <a:noFill/>
                </a:ln>
                <a:solidFill>
                  <a:srgbClr val="000000"/>
                </a:solidFill>
                <a:effectLst/>
                <a:uLnTx/>
                <a:uFillTx/>
                <a:latin typeface="Arial" panose="020B0604020202020204"/>
                <a:ea typeface="+mn-ea"/>
                <a:cs typeface="+mn-cs"/>
              </a:rPr>
              <a:t>Vakavissa vaaratilanteissa välitön yhteys toiminnasta vastaavalle taholle (esihenkilö/palvelu- tai tulosaluepäällikkö), jotka ilmoittavat valvontatiimille puhelimitse/ sähköpostilla</a:t>
            </a:r>
            <a:endParaRPr kumimoji="0" lang="fi-FI" sz="800" b="1" i="1" u="none" strike="noStrike" kern="1200" cap="none" spc="0" normalizeH="0" baseline="0" noProof="0">
              <a:ln>
                <a:noFill/>
              </a:ln>
              <a:solidFill>
                <a:srgbClr val="000000"/>
              </a:solidFill>
              <a:effectLst/>
              <a:uLnTx/>
              <a:uFillTx/>
              <a:latin typeface="Arial" panose="020B0604020202020204"/>
              <a:ea typeface="+mn-ea"/>
              <a:cs typeface="+mn-cs"/>
            </a:endParaRP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fi-FI" sz="800" b="1" i="1" u="none" strike="noStrike" kern="1200" cap="none" spc="0" normalizeH="0" baseline="0" noProof="0">
              <a:ln>
                <a:noFill/>
              </a:ln>
              <a:solidFill>
                <a:srgbClr val="000000"/>
              </a:solidFill>
              <a:effectLst/>
              <a:uLnTx/>
              <a:uFillTx/>
              <a:latin typeface="Arial" panose="020B0604020202020204"/>
              <a:ea typeface="+mn-ea"/>
              <a:cs typeface="+mn-cs"/>
            </a:endParaRP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1" i="1" u="none" strike="noStrike" kern="1200" cap="none" spc="0" normalizeH="0" baseline="0" noProof="0">
                <a:ln>
                  <a:noFill/>
                </a:ln>
                <a:solidFill>
                  <a:srgbClr val="000000"/>
                </a:solidFill>
                <a:effectLst/>
                <a:uLnTx/>
                <a:uFillTx/>
                <a:latin typeface="Arial" panose="020B0604020202020204"/>
                <a:ea typeface="+mn-ea"/>
                <a:cs typeface="+mn-cs"/>
              </a:rPr>
              <a:t>vaaratilanne</a:t>
            </a: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 ja </a:t>
            </a:r>
            <a:r>
              <a:rPr kumimoji="0" lang="fi-FI" sz="800" b="0" i="0" u="none" strike="noStrike" kern="1200" cap="none" spc="0" normalizeH="0" baseline="0" noProof="0" err="1">
                <a:ln>
                  <a:noFill/>
                </a:ln>
                <a:solidFill>
                  <a:srgbClr val="000000"/>
                </a:solidFill>
                <a:effectLst/>
                <a:uLnTx/>
                <a:uFillTx/>
                <a:latin typeface="Arial" panose="020B0604020202020204"/>
                <a:ea typeface="+mn-ea"/>
                <a:cs typeface="+mn-cs"/>
              </a:rPr>
              <a:t>aptj</a:t>
            </a: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 –kirjaus </a:t>
            </a:r>
          </a:p>
          <a:p>
            <a:pPr marL="99450" marR="0" lvl="0" indent="-99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AA6DEBE2-2138-109F-C0AE-7F672FD398BC}"/>
              </a:ext>
            </a:extLst>
          </p:cNvPr>
          <p:cNvSpPr/>
          <p:nvPr/>
        </p:nvSpPr>
        <p:spPr>
          <a:xfrm>
            <a:off x="4375108" y="2515606"/>
            <a:ext cx="3349012" cy="981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Esihenkilö käsittelee vaaratapahtumailmoituksen ja luokittelee riskiluokan IV/V tai seuraus asiakkaalle/potilaalle on vakava</a:t>
            </a: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Valvonta-asiantuntija tekee asiasta esiselvityksen esim. soittamalla yksikköön</a:t>
            </a:r>
          </a:p>
          <a:p>
            <a:pPr marL="99450" marR="0" lvl="0" indent="-99450" algn="l" defTabSz="914286"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Jos tapauksessa ilmenee tutkinnan tarvetta, valvonta-asiantuntija esittelee tapauksen johtajaylilääkärille tai sosiaali- ja integraatiojohtajalle, joka tekee päätöksen tutkinnan aloituksesta</a:t>
            </a:r>
          </a:p>
          <a:p>
            <a:pPr marL="99450" marR="0" lvl="0" indent="-99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3" name="TextBox 62">
            <a:extLst>
              <a:ext uri="{FF2B5EF4-FFF2-40B4-BE49-F238E27FC236}">
                <a16:creationId xmlns:a16="http://schemas.microsoft.com/office/drawing/2014/main" id="{C6B9796E-C80D-DD6C-522B-6940A16D5EA5}"/>
              </a:ext>
            </a:extLst>
          </p:cNvPr>
          <p:cNvSpPr txBox="1"/>
          <p:nvPr/>
        </p:nvSpPr>
        <p:spPr>
          <a:xfrm>
            <a:off x="10187503" y="2529907"/>
            <a:ext cx="1790394" cy="766941"/>
          </a:xfrm>
          <a:prstGeom prst="rect">
            <a:avLst/>
          </a:prstGeom>
          <a:noFill/>
        </p:spPr>
        <p:txBody>
          <a:bodyPr wrap="square">
            <a:spAutoFit/>
          </a:bodyPr>
          <a:lstStyle/>
          <a:p>
            <a:pPr marL="99450" marR="0" lvl="0" indent="-99450" algn="l" defTabSz="914286" rtl="0" eaLnBrk="1" fontAlgn="auto" latinLnBrk="0" hangingPunct="1">
              <a:lnSpc>
                <a:spcPct val="107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Suositusten toimeenpano ja seuranta toimialalla</a:t>
            </a:r>
          </a:p>
          <a:p>
            <a:pPr marL="99450" marR="0" lvl="0" indent="-99450" algn="l" defTabSz="914286" rtl="0" eaLnBrk="1" fontAlgn="auto" latinLnBrk="0" hangingPunct="1">
              <a:lnSpc>
                <a:spcPct val="107000"/>
              </a:lnSpc>
              <a:spcBef>
                <a:spcPts val="20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000000"/>
                </a:solidFill>
                <a:effectLst/>
                <a:uLnTx/>
                <a:uFillTx/>
                <a:latin typeface="Arial" panose="020B0604020202020204"/>
                <a:ea typeface="+mn-ea"/>
                <a:cs typeface="+mn-cs"/>
              </a:rPr>
              <a:t>Valvontatiimi seuraa suositusten toimeenpanoa valvontakäyntien yhteydessä</a:t>
            </a:r>
          </a:p>
        </p:txBody>
      </p:sp>
      <p:sp>
        <p:nvSpPr>
          <p:cNvPr id="20" name="TextBox 19">
            <a:extLst>
              <a:ext uri="{FF2B5EF4-FFF2-40B4-BE49-F238E27FC236}">
                <a16:creationId xmlns:a16="http://schemas.microsoft.com/office/drawing/2014/main" id="{0816D907-1F6A-CDA0-FF3A-91C668025684}"/>
              </a:ext>
            </a:extLst>
          </p:cNvPr>
          <p:cNvSpPr txBox="1">
            <a:spLocks/>
          </p:cNvSpPr>
          <p:nvPr/>
        </p:nvSpPr>
        <p:spPr>
          <a:xfrm>
            <a:off x="635926" y="1042366"/>
            <a:ext cx="1492802" cy="492443"/>
          </a:xfrm>
          <a:prstGeom prst="rect">
            <a:avLst/>
          </a:prstGeom>
          <a:noFill/>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Haittatapahtuman huomaaminen</a:t>
            </a:r>
          </a:p>
        </p:txBody>
      </p:sp>
      <p:sp>
        <p:nvSpPr>
          <p:cNvPr id="24" name="TextBox 23">
            <a:extLst>
              <a:ext uri="{FF2B5EF4-FFF2-40B4-BE49-F238E27FC236}">
                <a16:creationId xmlns:a16="http://schemas.microsoft.com/office/drawing/2014/main" id="{062E4186-A0E2-AFBE-15A1-8B25F3273BF3}"/>
              </a:ext>
            </a:extLst>
          </p:cNvPr>
          <p:cNvSpPr txBox="1">
            <a:spLocks/>
          </p:cNvSpPr>
          <p:nvPr/>
        </p:nvSpPr>
        <p:spPr>
          <a:xfrm>
            <a:off x="2439262" y="1042366"/>
            <a:ext cx="169507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Tapahtuman kirjaus</a:t>
            </a:r>
          </a:p>
        </p:txBody>
      </p:sp>
      <p:sp>
        <p:nvSpPr>
          <p:cNvPr id="25" name="TextBox 24">
            <a:extLst>
              <a:ext uri="{FF2B5EF4-FFF2-40B4-BE49-F238E27FC236}">
                <a16:creationId xmlns:a16="http://schemas.microsoft.com/office/drawing/2014/main" id="{10085E3F-3798-F3E7-1FA8-A7BC530F5EC8}"/>
              </a:ext>
            </a:extLst>
          </p:cNvPr>
          <p:cNvSpPr txBox="1"/>
          <p:nvPr/>
        </p:nvSpPr>
        <p:spPr>
          <a:xfrm>
            <a:off x="4434164" y="1047560"/>
            <a:ext cx="312195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Ilmoituksen käsittely ja korjaavat toimenpiteet</a:t>
            </a:r>
          </a:p>
        </p:txBody>
      </p:sp>
      <p:sp>
        <p:nvSpPr>
          <p:cNvPr id="26" name="TextBox 25">
            <a:extLst>
              <a:ext uri="{FF2B5EF4-FFF2-40B4-BE49-F238E27FC236}">
                <a16:creationId xmlns:a16="http://schemas.microsoft.com/office/drawing/2014/main" id="{4AB51011-CFB2-FFAC-E7A4-8AF896E849BD}"/>
              </a:ext>
            </a:extLst>
          </p:cNvPr>
          <p:cNvSpPr txBox="1"/>
          <p:nvPr/>
        </p:nvSpPr>
        <p:spPr>
          <a:xfrm>
            <a:off x="7715545" y="1025326"/>
            <a:ext cx="2401784"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FFFFFF"/>
                </a:solidFill>
                <a:effectLst/>
                <a:uLnTx/>
                <a:uFillTx/>
                <a:latin typeface="Arial" panose="020B0604020202020204"/>
                <a:ea typeface="+mn-ea"/>
                <a:cs typeface="+mn-cs"/>
              </a:rPr>
              <a:t>Tapahtuman dokumentointi, </a:t>
            </a:r>
            <a:b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fi-FI" sz="1200" b="1" i="0" u="none" strike="noStrike" kern="1200" cap="none" spc="0" normalizeH="0" baseline="0" noProof="0" dirty="0">
                <a:ln>
                  <a:noFill/>
                </a:ln>
                <a:solidFill>
                  <a:srgbClr val="FFFFFF"/>
                </a:solidFill>
                <a:effectLst/>
                <a:uLnTx/>
                <a:uFillTx/>
                <a:latin typeface="Arial" panose="020B0604020202020204"/>
                <a:ea typeface="+mn-ea"/>
                <a:cs typeface="+mn-cs"/>
              </a:rPr>
              <a:t>viestintä ja raportointi</a:t>
            </a:r>
          </a:p>
        </p:txBody>
      </p:sp>
      <p:sp>
        <p:nvSpPr>
          <p:cNvPr id="27" name="TextBox 26">
            <a:extLst>
              <a:ext uri="{FF2B5EF4-FFF2-40B4-BE49-F238E27FC236}">
                <a16:creationId xmlns:a16="http://schemas.microsoft.com/office/drawing/2014/main" id="{B0E94D6F-BE6C-F6BB-5AE4-B3289A0571E3}"/>
              </a:ext>
            </a:extLst>
          </p:cNvPr>
          <p:cNvSpPr txBox="1"/>
          <p:nvPr/>
        </p:nvSpPr>
        <p:spPr>
          <a:xfrm>
            <a:off x="10442464" y="1138297"/>
            <a:ext cx="1038698"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Seuranta</a:t>
            </a:r>
          </a:p>
        </p:txBody>
      </p:sp>
      <p:sp>
        <p:nvSpPr>
          <p:cNvPr id="35" name="Oval 34">
            <a:extLst>
              <a:ext uri="{FF2B5EF4-FFF2-40B4-BE49-F238E27FC236}">
                <a16:creationId xmlns:a16="http://schemas.microsoft.com/office/drawing/2014/main" id="{8B9A5313-DAB3-E615-D71B-6D022CABF9EE}"/>
              </a:ext>
            </a:extLst>
          </p:cNvPr>
          <p:cNvSpPr>
            <a:spLocks noChangeAspect="1"/>
          </p:cNvSpPr>
          <p:nvPr/>
        </p:nvSpPr>
        <p:spPr>
          <a:xfrm>
            <a:off x="901016" y="1719877"/>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Oval 39">
            <a:extLst>
              <a:ext uri="{FF2B5EF4-FFF2-40B4-BE49-F238E27FC236}">
                <a16:creationId xmlns:a16="http://schemas.microsoft.com/office/drawing/2014/main" id="{A3CD600F-687A-9DEC-2C05-92AAEB4CA633}"/>
              </a:ext>
            </a:extLst>
          </p:cNvPr>
          <p:cNvSpPr>
            <a:spLocks noChangeAspect="1"/>
          </p:cNvSpPr>
          <p:nvPr/>
        </p:nvSpPr>
        <p:spPr>
          <a:xfrm>
            <a:off x="2860152" y="1719877"/>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036F2911-5542-A02E-2ABC-AED70F2DCF58}"/>
              </a:ext>
            </a:extLst>
          </p:cNvPr>
          <p:cNvSpPr>
            <a:spLocks noChangeAspect="1"/>
          </p:cNvSpPr>
          <p:nvPr/>
        </p:nvSpPr>
        <p:spPr>
          <a:xfrm>
            <a:off x="5577316" y="1719877"/>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 name="Oval 45">
            <a:extLst>
              <a:ext uri="{FF2B5EF4-FFF2-40B4-BE49-F238E27FC236}">
                <a16:creationId xmlns:a16="http://schemas.microsoft.com/office/drawing/2014/main" id="{D62E56D5-1DF2-62E6-9433-C3F6CB124DCE}"/>
              </a:ext>
            </a:extLst>
          </p:cNvPr>
          <p:cNvSpPr>
            <a:spLocks noChangeAspect="1"/>
          </p:cNvSpPr>
          <p:nvPr/>
        </p:nvSpPr>
        <p:spPr>
          <a:xfrm>
            <a:off x="8675254" y="1693075"/>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Oval 49">
            <a:extLst>
              <a:ext uri="{FF2B5EF4-FFF2-40B4-BE49-F238E27FC236}">
                <a16:creationId xmlns:a16="http://schemas.microsoft.com/office/drawing/2014/main" id="{001A593A-5F82-B023-D672-5C0D9A7F5FFF}"/>
              </a:ext>
            </a:extLst>
          </p:cNvPr>
          <p:cNvSpPr>
            <a:spLocks noChangeAspect="1"/>
          </p:cNvSpPr>
          <p:nvPr/>
        </p:nvSpPr>
        <p:spPr>
          <a:xfrm>
            <a:off x="10625224" y="1678627"/>
            <a:ext cx="720648" cy="72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77515231-6C90-7DF4-774E-7DCDA7DE35EF}"/>
              </a:ext>
            </a:extLst>
          </p:cNvPr>
          <p:cNvSpPr txBox="1"/>
          <p:nvPr/>
        </p:nvSpPr>
        <p:spPr>
          <a:xfrm>
            <a:off x="429656" y="2532217"/>
            <a:ext cx="16950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Arial" panose="020B0604020202020204"/>
                <a:ea typeface="+mn-ea"/>
                <a:cs typeface="+mn-cs"/>
              </a:rPr>
              <a:t>Vakava vaaratapahtuma</a:t>
            </a:r>
          </a:p>
        </p:txBody>
      </p:sp>
      <p:pic>
        <p:nvPicPr>
          <p:cNvPr id="19" name="Graphic 18">
            <a:extLst>
              <a:ext uri="{FF2B5EF4-FFF2-40B4-BE49-F238E27FC236}">
                <a16:creationId xmlns:a16="http://schemas.microsoft.com/office/drawing/2014/main" id="{C1BA7503-4282-C2C5-EA87-8DBA4B3FBB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6706" y="1829074"/>
            <a:ext cx="469266" cy="422339"/>
          </a:xfrm>
          <a:prstGeom prst="rect">
            <a:avLst/>
          </a:prstGeom>
        </p:spPr>
      </p:pic>
      <p:pic>
        <p:nvPicPr>
          <p:cNvPr id="23" name="Graphic 22">
            <a:extLst>
              <a:ext uri="{FF2B5EF4-FFF2-40B4-BE49-F238E27FC236}">
                <a16:creationId xmlns:a16="http://schemas.microsoft.com/office/drawing/2014/main" id="{90332157-C4F0-6756-B33C-5B71073BA6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4042" y="1873749"/>
            <a:ext cx="404882" cy="404882"/>
          </a:xfrm>
          <a:prstGeom prst="rect">
            <a:avLst/>
          </a:prstGeom>
        </p:spPr>
      </p:pic>
      <p:pic>
        <p:nvPicPr>
          <p:cNvPr id="30" name="Graphic 29">
            <a:extLst>
              <a:ext uri="{FF2B5EF4-FFF2-40B4-BE49-F238E27FC236}">
                <a16:creationId xmlns:a16="http://schemas.microsoft.com/office/drawing/2014/main" id="{0FEFC240-C757-E185-70F5-8261AB47E3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83079" y="1784025"/>
            <a:ext cx="509122" cy="509122"/>
          </a:xfrm>
          <a:prstGeom prst="rect">
            <a:avLst/>
          </a:prstGeom>
        </p:spPr>
      </p:pic>
      <p:pic>
        <p:nvPicPr>
          <p:cNvPr id="31" name="Graphic 30">
            <a:extLst>
              <a:ext uri="{FF2B5EF4-FFF2-40B4-BE49-F238E27FC236}">
                <a16:creationId xmlns:a16="http://schemas.microsoft.com/office/drawing/2014/main" id="{AF9AF21A-C989-1103-123E-7AF05FDB79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91744" y="1853416"/>
            <a:ext cx="404882" cy="404882"/>
          </a:xfrm>
          <a:prstGeom prst="rect">
            <a:avLst/>
          </a:prstGeom>
        </p:spPr>
      </p:pic>
      <p:pic>
        <p:nvPicPr>
          <p:cNvPr id="33" name="Graphic 32">
            <a:extLst>
              <a:ext uri="{FF2B5EF4-FFF2-40B4-BE49-F238E27FC236}">
                <a16:creationId xmlns:a16="http://schemas.microsoft.com/office/drawing/2014/main" id="{CDC6C8E7-96F0-95EF-0DB8-679B94E99C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80843" y="1809907"/>
            <a:ext cx="443949" cy="443949"/>
          </a:xfrm>
          <a:prstGeom prst="rect">
            <a:avLst/>
          </a:prstGeom>
        </p:spPr>
      </p:pic>
      <p:sp>
        <p:nvSpPr>
          <p:cNvPr id="5" name="TextBox 4">
            <a:extLst>
              <a:ext uri="{FF2B5EF4-FFF2-40B4-BE49-F238E27FC236}">
                <a16:creationId xmlns:a16="http://schemas.microsoft.com/office/drawing/2014/main" id="{C7BCB5B9-DAD0-230A-F459-804EA7ECE178}"/>
              </a:ext>
            </a:extLst>
          </p:cNvPr>
          <p:cNvSpPr txBox="1">
            <a:spLocks/>
          </p:cNvSpPr>
          <p:nvPr/>
        </p:nvSpPr>
        <p:spPr>
          <a:xfrm>
            <a:off x="10204308" y="6565280"/>
            <a:ext cx="19876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0000"/>
                </a:solidFill>
                <a:effectLst/>
                <a:uLnTx/>
                <a:uFillTx/>
                <a:latin typeface="Arial" panose="020B0604020202020204"/>
                <a:ea typeface="+mn-ea"/>
                <a:cs typeface="+mn-cs"/>
              </a:rPr>
              <a:t>*Asiakas- ja potilastietojärjestelmä</a:t>
            </a:r>
          </a:p>
        </p:txBody>
      </p:sp>
      <p:sp>
        <p:nvSpPr>
          <p:cNvPr id="9" name="Title 12">
            <a:extLst>
              <a:ext uri="{FF2B5EF4-FFF2-40B4-BE49-F238E27FC236}">
                <a16:creationId xmlns:a16="http://schemas.microsoft.com/office/drawing/2014/main" id="{612C6B05-B4A7-2810-D6A8-12EE940F005F}"/>
              </a:ext>
            </a:extLst>
          </p:cNvPr>
          <p:cNvSpPr txBox="1">
            <a:spLocks/>
          </p:cNvSpPr>
          <p:nvPr/>
        </p:nvSpPr>
        <p:spPr>
          <a:xfrm>
            <a:off x="461999" y="450426"/>
            <a:ext cx="11289174" cy="868004"/>
          </a:xfrm>
          <a:prstGeom prst="rect">
            <a:avLst/>
          </a:prstGeom>
        </p:spPr>
        <p:txBody>
          <a:bodyPr vert="horz" lIns="91440" tIns="45720" rIns="91440" bIns="45720" rtlCol="0" anchor="t">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pPr marL="0" marR="0" lvl="0" indent="0" algn="l" defTabSz="914286"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008B"/>
                </a:solidFill>
                <a:effectLst/>
                <a:uLnTx/>
                <a:uFillTx/>
                <a:latin typeface="Arial Black" panose="020B0A04020102020204"/>
                <a:ea typeface="Inter" panose="02000503000000020004" pitchFamily="2" charset="0"/>
                <a:cs typeface="Times New Roman"/>
              </a:rPr>
              <a:t>Riski- ja epäkohtailmoitusten käsittely (3/3) </a:t>
            </a:r>
            <a:endParaRPr kumimoji="0" lang="fi-FI" sz="2400" b="1" i="0" u="none" strike="noStrike" kern="1200" cap="none" spc="0" normalizeH="0" baseline="0" noProof="0" dirty="0">
              <a:ln>
                <a:noFill/>
              </a:ln>
              <a:solidFill>
                <a:srgbClr val="FF0000"/>
              </a:solidFill>
              <a:effectLst/>
              <a:uLnTx/>
              <a:uFillTx/>
              <a:latin typeface="Arial Black" panose="020B0604020202020204" pitchFamily="34" charset="0"/>
              <a:ea typeface="+mj-ea"/>
              <a:cs typeface="Times New Roman"/>
            </a:endParaRPr>
          </a:p>
        </p:txBody>
      </p:sp>
      <p:sp>
        <p:nvSpPr>
          <p:cNvPr id="36" name="Tekstiruutu 35">
            <a:extLst>
              <a:ext uri="{FF2B5EF4-FFF2-40B4-BE49-F238E27FC236}">
                <a16:creationId xmlns:a16="http://schemas.microsoft.com/office/drawing/2014/main" id="{995FBDCA-DF32-49A3-B8AA-9EFB5A3C1BA6}"/>
              </a:ext>
            </a:extLst>
          </p:cNvPr>
          <p:cNvSpPr txBox="1"/>
          <p:nvPr/>
        </p:nvSpPr>
        <p:spPr>
          <a:xfrm>
            <a:off x="920295" y="4504657"/>
            <a:ext cx="4287494" cy="154657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dirty="0">
                <a:ln>
                  <a:noFill/>
                </a:ln>
                <a:solidFill>
                  <a:srgbClr val="000000"/>
                </a:solidFill>
                <a:effectLst/>
                <a:uLnTx/>
                <a:uFillTx/>
                <a:latin typeface="Arial" panose="020B0604020202020204"/>
                <a:ea typeface="+mn-ea"/>
                <a:cs typeface="+mn-cs"/>
              </a:rPr>
              <a:t>Vakava vaaratapahtuma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Arial" panose="020B0604020202020204"/>
                <a:ea typeface="+mn-ea"/>
                <a:cs typeface="+mn-cs"/>
              </a:rPr>
              <a:t>Vakavassa vaaratapahtumassa asiakkaalle/potilaalle on aiheutunut tai olisi voinut aiheutua vakavaa tai huomattavaa pysyvää haittaa, taikka hänen henkeensä tai turvallisuuteensa kohdistuu vakava vaara. Vakavaksi haitaksi katsotaan tyypillisesti kuolemaan johtanut, henkeä uhannut, sairaalahoidon aloittamiseen tai jatkamiseen, pysyvään tai merkittävään vammaan, toimintaesteisyyteen tai -kyvyttömyyteen johtanut tilanne. Vakava vaaratapahtuma on myös tilanne, jossa uhka kohdistuu suureen joukkoon asiakkaita/potilaita.</a:t>
            </a:r>
          </a:p>
        </p:txBody>
      </p:sp>
    </p:spTree>
    <p:extLst>
      <p:ext uri="{BB962C8B-B14F-4D97-AF65-F5344CB8AC3E}">
        <p14:creationId xmlns:p14="http://schemas.microsoft.com/office/powerpoint/2010/main" val="1258791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6E2AB17-CAA8-6352-C306-C7AF7277A2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2" name="think-cell data - do not delete" hidden="1">
                        <a:extLst>
                          <a:ext uri="{FF2B5EF4-FFF2-40B4-BE49-F238E27FC236}">
                            <a16:creationId xmlns:a16="http://schemas.microsoft.com/office/drawing/2014/main" id="{B6E2AB17-CAA8-6352-C306-C7AF7277A29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id="{16E05865-29F4-331F-F0F1-3CEB01CE54EF}"/>
              </a:ext>
            </a:extLst>
          </p:cNvPr>
          <p:cNvSpPr/>
          <p:nvPr/>
        </p:nvSpPr>
        <p:spPr>
          <a:xfrm>
            <a:off x="9311215" y="1859668"/>
            <a:ext cx="2715123" cy="787553"/>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C0CFB8F2-F8CC-987D-2F86-1CA97F4B0C06}"/>
              </a:ext>
            </a:extLst>
          </p:cNvPr>
          <p:cNvSpPr/>
          <p:nvPr/>
        </p:nvSpPr>
        <p:spPr>
          <a:xfrm>
            <a:off x="4144431" y="1859670"/>
            <a:ext cx="4838505" cy="84198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84282CCA-2A82-ABDE-A8B5-0A66843E20E1}"/>
              </a:ext>
            </a:extLst>
          </p:cNvPr>
          <p:cNvSpPr/>
          <p:nvPr/>
        </p:nvSpPr>
        <p:spPr>
          <a:xfrm>
            <a:off x="554196" y="1859669"/>
            <a:ext cx="3454038" cy="841981"/>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59EE4D2-5C7F-978D-C832-785D8B865EC3}"/>
              </a:ext>
            </a:extLst>
          </p:cNvPr>
          <p:cNvSpPr txBox="1">
            <a:spLocks/>
          </p:cNvSpPr>
          <p:nvPr/>
        </p:nvSpPr>
        <p:spPr>
          <a:xfrm>
            <a:off x="455576" y="2725815"/>
            <a:ext cx="3690617" cy="3756640"/>
          </a:xfrm>
          <a:prstGeom prst="rect">
            <a:avLst/>
          </a:prstGeom>
          <a:noFill/>
        </p:spPr>
        <p:txBody>
          <a:bodyPr wrap="square" lIns="91440" tIns="45720" rIns="91440" bIns="45720" anchor="t">
            <a:spAutoFit/>
          </a:bodyPr>
          <a:lstStyle/>
          <a:p>
            <a:pPr marL="171450" marR="0" lvl="0" indent="-171450" algn="l" defTabSz="914286"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Calibri"/>
                <a:cs typeface="Times New Roman"/>
              </a:rPr>
              <a:t>On velvoitettu ilmoittamaan kaikista havaituista    riskeistä, vaaratilanteista ja epäkohdista:</a:t>
            </a:r>
          </a:p>
          <a:p>
            <a:pPr marL="361950" marR="0" lvl="1" indent="-184150" algn="l" defTabSz="914286" rtl="0" eaLnBrk="1" fontAlgn="auto" latinLnBrk="0" hangingPunct="1">
              <a:lnSpc>
                <a:spcPct val="107000"/>
              </a:lnSpc>
              <a:spcBef>
                <a:spcPts val="0"/>
              </a:spcBef>
              <a:spcAft>
                <a:spcPts val="300"/>
              </a:spcAft>
              <a:buClrTx/>
              <a:buSzTx/>
              <a:buFont typeface="+mj-lt"/>
              <a:buAutoNum type="arabicPeriod"/>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Calibri"/>
                <a:cs typeface="Times New Roman"/>
              </a:rPr>
              <a:t>suoraan omalle esihenkilölle ja</a:t>
            </a:r>
          </a:p>
          <a:p>
            <a:pPr marL="361950" marR="0" lvl="1" indent="-184150" algn="l" defTabSz="914286" rtl="0" eaLnBrk="1" fontAlgn="auto" latinLnBrk="0" hangingPunct="1">
              <a:lnSpc>
                <a:spcPct val="107000"/>
              </a:lnSpc>
              <a:spcBef>
                <a:spcPts val="0"/>
              </a:spcBef>
              <a:spcAft>
                <a:spcPts val="300"/>
              </a:spcAft>
              <a:buClrTx/>
              <a:buSzTx/>
              <a:buFont typeface="+mj-lt"/>
              <a:buAutoNum type="arabicPeriod"/>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Times New Roman"/>
              </a:rPr>
              <a:t>tekemällä vaaratilanne (</a:t>
            </a:r>
            <a:r>
              <a:rPr kumimoji="0" lang="fi-FI" sz="1050" b="0" i="0" u="none" strike="noStrike" kern="100" cap="none" spc="0" normalizeH="0" baseline="0" noProof="0" dirty="0" err="1">
                <a:ln>
                  <a:noFill/>
                </a:ln>
                <a:solidFill>
                  <a:srgbClr val="000000"/>
                </a:solidFill>
                <a:effectLst/>
                <a:uLnTx/>
                <a:uFillTx/>
                <a:latin typeface="Arial" panose="020B0604020202020204"/>
                <a:ea typeface="+mn-ea"/>
                <a:cs typeface="Times New Roman"/>
              </a:rPr>
              <a:t>HaiPro</a:t>
            </a: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Times New Roman"/>
              </a:rPr>
              <a:t>)-ilmoituksen tai </a:t>
            </a:r>
            <a:endParaRPr kumimoji="0" lang="fi-FI" sz="1050" b="0" i="0" u="none" strike="noStrike" kern="1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endParaRPr>
          </a:p>
          <a:p>
            <a:pPr marL="361950" marR="0" lvl="1" indent="-184150" algn="l" defTabSz="914286" rtl="0" eaLnBrk="1" fontAlgn="auto" latinLnBrk="0" hangingPunct="1">
              <a:lnSpc>
                <a:spcPct val="107000"/>
              </a:lnSpc>
              <a:spcBef>
                <a:spcPts val="0"/>
              </a:spcBef>
              <a:spcAft>
                <a:spcPts val="300"/>
              </a:spcAft>
              <a:buClrTx/>
              <a:buSzTx/>
              <a:buFont typeface="+mj-lt"/>
              <a:buAutoNum type="arabicPeriod"/>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Times New Roman"/>
              </a:rPr>
              <a:t>täyttämällä intran henkilöstön ilmoitusvelvollisuus -lomakkeen</a:t>
            </a: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mn-cs"/>
              </a:rPr>
              <a:t>Ottaa tarvittaessa yhteyttä lääkäriin lääkkeisiin tai lääkehoitoon liittyvän poikkeaman tapahtuessa</a:t>
            </a:r>
            <a:endParaRPr kumimoji="0" lang="fi-FI" sz="1050" b="0" i="0" u="none" strike="noStrike" kern="100" cap="none" spc="0" normalizeH="0" baseline="0" noProof="0" dirty="0">
              <a:ln>
                <a:noFill/>
              </a:ln>
              <a:solidFill>
                <a:srgbClr val="000000"/>
              </a:solidFill>
              <a:effectLst/>
              <a:uLnTx/>
              <a:uFillTx/>
              <a:latin typeface="Arial" panose="020B0604020202020204"/>
              <a:ea typeface="+mn-ea"/>
              <a:cs typeface="Arial"/>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mn-cs"/>
              </a:rPr>
              <a:t>Osallistuu turvallisuustason ja -riskien arviointiin, omavalvontasuunnitelman laatimiseen ja turvallisuutta parantavien toimenpiteiden toteuttamiseen </a:t>
            </a:r>
            <a:endParaRPr kumimoji="0" lang="fi-FI" sz="1050" b="0" i="0" u="none" strike="noStrike" kern="100" cap="none" spc="0" normalizeH="0" baseline="0" noProof="0" dirty="0">
              <a:ln>
                <a:noFill/>
              </a:ln>
              <a:solidFill>
                <a:srgbClr val="000000"/>
              </a:solidFill>
              <a:effectLst/>
              <a:uLnTx/>
              <a:uFillTx/>
              <a:latin typeface="Arial" panose="020B0604020202020204"/>
              <a:ea typeface="+mn-ea"/>
              <a:cs typeface="Arial"/>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mn-cs"/>
              </a:rPr>
              <a:t>Sitoutuu riskienhallintaan ja toteuttaa aktiivisesti kaikkia siihen liittyviä toimia</a:t>
            </a:r>
            <a:endParaRPr kumimoji="0" lang="fi-FI" sz="1050" b="0" i="0" u="none" strike="noStrike" kern="100" cap="none" spc="0" normalizeH="0" baseline="0" noProof="0" dirty="0">
              <a:ln>
                <a:noFill/>
              </a:ln>
              <a:solidFill>
                <a:srgbClr val="000000"/>
              </a:solidFill>
              <a:effectLst/>
              <a:uLnTx/>
              <a:uFillTx/>
              <a:latin typeface="Arial" panose="020B0604020202020204"/>
              <a:ea typeface="+mn-ea"/>
              <a:cs typeface="Arial"/>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200" cap="none" spc="0" normalizeH="0" baseline="0" noProof="0" dirty="0">
                <a:ln>
                  <a:noFill/>
                </a:ln>
                <a:solidFill>
                  <a:srgbClr val="000000"/>
                </a:solidFill>
                <a:effectLst/>
                <a:uLnTx/>
                <a:uFillTx/>
                <a:latin typeface="Arial" panose="020B0604020202020204"/>
                <a:ea typeface="+mn-ea"/>
                <a:cs typeface="+mn-cs"/>
              </a:rPr>
              <a:t>Huolehtii, että omalta osaltaan edistää luottamuksellista ilmapiiriä, jossa voidaan keskustella avoimesti riskeistä   ja laadun hallintaan liittyvistä asioista</a:t>
            </a:r>
            <a:endParaRPr kumimoji="0" lang="fi-FI" sz="105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0" marR="0" lvl="0" indent="0" algn="l" defTabSz="914286" rtl="0" eaLnBrk="1" fontAlgn="auto" latinLnBrk="0" hangingPunct="1">
              <a:lnSpc>
                <a:spcPct val="107000"/>
              </a:lnSpc>
              <a:spcBef>
                <a:spcPts val="0"/>
              </a:spcBef>
              <a:spcAft>
                <a:spcPts val="600"/>
              </a:spcAft>
              <a:buClrTx/>
              <a:buSzTx/>
              <a:buFontTx/>
              <a:buNone/>
              <a:tabLst/>
              <a:defRPr/>
            </a:pPr>
            <a:endParaRPr kumimoji="0" lang="fi-FI" sz="1050" b="0" i="0" u="none" strike="noStrike" kern="1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fi-FI" sz="105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1ECCAA5-3B84-22D0-F40D-3DC1CAF1D210}"/>
              </a:ext>
            </a:extLst>
          </p:cNvPr>
          <p:cNvSpPr txBox="1">
            <a:spLocks/>
          </p:cNvSpPr>
          <p:nvPr/>
        </p:nvSpPr>
        <p:spPr>
          <a:xfrm>
            <a:off x="4009698" y="2704044"/>
            <a:ext cx="5278037" cy="3902863"/>
          </a:xfrm>
          <a:prstGeom prst="rect">
            <a:avLst/>
          </a:prstGeom>
          <a:noFill/>
        </p:spPr>
        <p:txBody>
          <a:bodyPr wrap="square" lIns="91440" tIns="45720" rIns="91440" bIns="45720" anchor="t">
            <a:spAutoFit/>
          </a:bodyPr>
          <a:lstStyle/>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Calibri"/>
                <a:cs typeface="Times New Roman"/>
              </a:rPr>
              <a:t>On velvoitettu työtekijöiden tavoin ilmoittamaan kaikista havaituista riskeistä, vaaratilanteista ja epäkohdista </a:t>
            </a:r>
            <a:endParaRPr kumimoji="0" lang="fi-FI" sz="1050" b="0" i="0" u="none" strike="noStrike" kern="100" cap="none" spc="0" normalizeH="0" baseline="0" noProof="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mn-cs"/>
              </a:rPr>
              <a:t>Vastaa yksikön turvallisuustason ja -riskien arvioinnista, omavalvonta-suunnitelman laatimisesta ja turvallisuutta parantavien toimenpiteiden toteuttamisesta</a:t>
            </a:r>
            <a:endParaRPr kumimoji="0" lang="fi-FI" sz="1050" b="0" i="0" u="none" strike="noStrike" kern="100" cap="none" spc="0" normalizeH="0" baseline="0" noProof="0" dirty="0">
              <a:ln>
                <a:noFill/>
              </a:ln>
              <a:solidFill>
                <a:srgbClr val="000000"/>
              </a:solidFill>
              <a:effectLst/>
              <a:uLnTx/>
              <a:uFillTx/>
              <a:latin typeface="Arial" panose="020B0604020202020204"/>
              <a:ea typeface="+mn-ea"/>
              <a:cs typeface="Arial"/>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mn-cs"/>
              </a:rPr>
              <a:t>Vastaa henkilökunnan perehdyttämisestä omavalvonnan periaatteisiin ja toimeenpanoon ml. henkilöstön lakisääteinen ilmoitusvelvollisuus. Huolehtii omavalvonnan ohjeistamisesta ja järjestämisestä sekä siitä, että työntekijöillä on riittävästi tietoa turvallisuusasioista </a:t>
            </a:r>
            <a:endParaRPr kumimoji="0" lang="fi-FI" sz="1050" b="0" i="0" u="none" strike="noStrike" kern="100" cap="none" spc="0" normalizeH="0" baseline="0" noProof="0" dirty="0">
              <a:ln>
                <a:noFill/>
              </a:ln>
              <a:solidFill>
                <a:srgbClr val="000000"/>
              </a:solidFill>
              <a:effectLst/>
              <a:uLnTx/>
              <a:uFillTx/>
              <a:latin typeface="Arial" panose="020B0604020202020204"/>
              <a:ea typeface="+mn-ea"/>
              <a:cs typeface="Arial"/>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mn-cs"/>
              </a:rPr>
              <a:t>Vastaa siitä, että turvallisuuskysymysten käsittelylle on myönteinen asenneympäristö</a:t>
            </a:r>
            <a:endParaRPr kumimoji="0" lang="fi-FI" sz="1050" b="0" i="0" u="none" strike="noStrike" kern="100" cap="none" spc="0" normalizeH="0" baseline="0" noProof="0" dirty="0">
              <a:ln>
                <a:noFill/>
              </a:ln>
              <a:solidFill>
                <a:srgbClr val="000000"/>
              </a:solidFill>
              <a:effectLst/>
              <a:uLnTx/>
              <a:uFillTx/>
              <a:latin typeface="Arial" panose="020B0604020202020204"/>
              <a:ea typeface="+mn-ea"/>
              <a:cs typeface="Arial"/>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Käy läpi yksikkönsä vaaratilanne-ilmoitukset ja vie ne säännöllisesti käsittelyyn tiimipalavereissa</a:t>
            </a:r>
            <a:endParaRPr kumimoji="0" lang="fi-FI" sz="1050" b="0"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Vastaa yksikössä toteutettavista korjaavista toimenpiteistä ja niihin liittyvästä tiedottamisesta henkilökunnalle palvelualuepäällikölle sekä yhteistyökumppaneille</a:t>
            </a:r>
            <a:endParaRPr kumimoji="0" lang="fi-FI" sz="105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Arial"/>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Kirjaa korjaavat toimenpiteet vaaratilanne-järjestelmään ja seuraa </a:t>
            </a:r>
            <a:r>
              <a:rPr kumimoji="0" lang="fi-FI" sz="1050" b="0" i="0" u="none" strike="noStrike" kern="1200" cap="none" spc="0" normalizeH="0" baseline="0" noProof="0" dirty="0">
                <a:ln>
                  <a:noFill/>
                </a:ln>
                <a:solidFill>
                  <a:srgbClr val="000000"/>
                </a:solidFill>
                <a:effectLst/>
                <a:uLnTx/>
                <a:uFillTx/>
                <a:latin typeface="Arial" panose="020B0604020202020204"/>
                <a:ea typeface="+mn-ea"/>
                <a:cs typeface="+mn-cs"/>
              </a:rPr>
              <a:t>säännöllisesti niiden toteutumista</a:t>
            </a: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200" cap="none" spc="0" normalizeH="0" baseline="0" noProof="0" dirty="0">
                <a:ln>
                  <a:noFill/>
                </a:ln>
                <a:solidFill>
                  <a:srgbClr val="000000"/>
                </a:solidFill>
                <a:effectLst/>
                <a:uLnTx/>
                <a:uFillTx/>
                <a:latin typeface="Arial" panose="020B0604020202020204"/>
                <a:ea typeface="+mn-ea"/>
                <a:cs typeface="+mn-cs"/>
              </a:rPr>
              <a:t>Jos epäkohtaa ei korjata viivytyksettä, ilmoituksen vastaanottaneen henkilön on ilmoitettava ja ilmoituksen tehnyt henkilö voi ilmoittaa asiasta valvontatiimille ja valvontaviranomaiselle.</a:t>
            </a:r>
            <a:endParaRPr kumimoji="0" lang="fi-FI" sz="105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
        <p:nvSpPr>
          <p:cNvPr id="9" name="TextBox 8">
            <a:extLst>
              <a:ext uri="{FF2B5EF4-FFF2-40B4-BE49-F238E27FC236}">
                <a16:creationId xmlns:a16="http://schemas.microsoft.com/office/drawing/2014/main" id="{629385A2-BB47-B16D-343D-4AFE8C0332A5}"/>
              </a:ext>
            </a:extLst>
          </p:cNvPr>
          <p:cNvSpPr txBox="1">
            <a:spLocks/>
          </p:cNvSpPr>
          <p:nvPr/>
        </p:nvSpPr>
        <p:spPr>
          <a:xfrm>
            <a:off x="9137045" y="2714929"/>
            <a:ext cx="3056646" cy="3811813"/>
          </a:xfrm>
          <a:prstGeom prst="rect">
            <a:avLst/>
          </a:prstGeom>
          <a:noFill/>
        </p:spPr>
        <p:txBody>
          <a:bodyPr wrap="square" lIns="91440" tIns="45720" rIns="91440" bIns="45720" anchor="t">
            <a:spAutoFit/>
          </a:bodyPr>
          <a:lstStyle/>
          <a:p>
            <a:pPr marL="171450" marR="0" lvl="0" indent="-171450" algn="l" defTabSz="914377"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Calibri"/>
                <a:cs typeface="Times New Roman"/>
              </a:rPr>
              <a:t>On velvoitettu työntekijöiden tavoin ilmoittamaan kaikista havaituista riskeistä, vaaratilanteista ja epäkohdista </a:t>
            </a:r>
            <a:endParaRPr kumimoji="0" lang="fi-FI" sz="1050" b="0" i="0" u="none" strike="noStrike" kern="100" cap="none" spc="0" normalizeH="0" baseline="0" noProof="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mn-cs"/>
              </a:rPr>
              <a:t>Huolehtii omavalvonnan ohjeistamisesta ja järjestämisestä sekä siitä, että esihenkilöillä on riittävästi tietoa turvallisuusasioista</a:t>
            </a:r>
            <a:endParaRPr kumimoji="0" lang="fi-FI" sz="1050" b="0" i="0" u="none" strike="noStrike" kern="100" cap="none" spc="0" normalizeH="0" baseline="0" noProof="0" dirty="0">
              <a:ln>
                <a:noFill/>
              </a:ln>
              <a:solidFill>
                <a:srgbClr val="000000"/>
              </a:solidFill>
              <a:effectLst/>
              <a:uLnTx/>
              <a:uFillTx/>
              <a:latin typeface="Arial" panose="020B0604020202020204"/>
              <a:ea typeface="+mn-ea"/>
              <a:cs typeface="Arial"/>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mn-cs"/>
              </a:rPr>
              <a:t>Huolehtii siitä, että turvallisuuden varmistamiseen on osoitettu riittävästi resursseja </a:t>
            </a:r>
            <a:endParaRPr kumimoji="0" lang="fi-FI" sz="1050" b="0" i="0" u="none" strike="noStrike" kern="100" cap="none" spc="0" normalizeH="0" baseline="0" noProof="0" dirty="0">
              <a:ln>
                <a:noFill/>
              </a:ln>
              <a:solidFill>
                <a:srgbClr val="000000"/>
              </a:solidFill>
              <a:effectLst/>
              <a:uLnTx/>
              <a:uFillTx/>
              <a:latin typeface="Arial" panose="020B0604020202020204"/>
              <a:ea typeface="+mn-ea"/>
              <a:cs typeface="Arial"/>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mn-cs"/>
              </a:rPr>
              <a:t>Sitoutuu riskienhallintaan ja toteuttaa aktiivisesti toimia riskienhallintaan</a:t>
            </a:r>
            <a:endParaRPr kumimoji="0" lang="fi-FI" sz="1050" b="0" i="0" u="none" strike="noStrike" kern="100" cap="none" spc="0" normalizeH="0" baseline="0" noProof="0" dirty="0">
              <a:ln>
                <a:noFill/>
              </a:ln>
              <a:solidFill>
                <a:srgbClr val="000000"/>
              </a:solidFill>
              <a:effectLst/>
              <a:uLnTx/>
              <a:uFillTx/>
              <a:latin typeface="Arial" panose="020B0604020202020204"/>
              <a:ea typeface="+mn-ea"/>
              <a:cs typeface="Arial"/>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mn-cs"/>
              </a:rPr>
              <a:t>Vastaa asiakasturvallisuuden toteutumisesta häiriö- ja poikkeustilanteissa</a:t>
            </a:r>
            <a:endParaRPr kumimoji="0" lang="fi-FI" sz="1050" b="0" i="0" u="none" strike="noStrike" kern="100" cap="none" spc="0" normalizeH="0" baseline="0" noProof="0" dirty="0">
              <a:ln>
                <a:noFill/>
              </a:ln>
              <a:solidFill>
                <a:srgbClr val="000000"/>
              </a:solidFill>
              <a:effectLst/>
              <a:uLnTx/>
              <a:uFillTx/>
              <a:latin typeface="Arial" panose="020B0604020202020204"/>
              <a:ea typeface="+mn-ea"/>
              <a:cs typeface="Arial"/>
            </a:endParaRP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fi-FI" sz="1050" b="0" i="0" u="none" strike="noStrike" kern="100" cap="none" spc="0" normalizeH="0" baseline="0" noProof="0" dirty="0">
                <a:ln>
                  <a:noFill/>
                </a:ln>
                <a:solidFill>
                  <a:srgbClr val="000000"/>
                </a:solidFill>
                <a:effectLst/>
                <a:uLnTx/>
                <a:uFillTx/>
                <a:latin typeface="Arial" panose="020B0604020202020204"/>
                <a:ea typeface="+mn-ea"/>
                <a:cs typeface="Arial"/>
              </a:rPr>
              <a:t>Seuraa omavalvonnan toteutumista ja raportoi siitä 4kk  valvontatiimille</a:t>
            </a:r>
          </a:p>
          <a:p>
            <a:pPr marL="171450" marR="0" lvl="0" indent="-171450" algn="l" defTabSz="914286"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fi-FI" sz="1050" b="0" i="0" u="none" strike="noStrike" kern="100" cap="none" spc="0" normalizeH="0" baseline="0" noProof="0" dirty="0">
              <a:ln>
                <a:noFill/>
              </a:ln>
              <a:solidFill>
                <a:srgbClr val="000000"/>
              </a:solidFill>
              <a:effectLst/>
              <a:uLnTx/>
              <a:uFillTx/>
              <a:latin typeface="Arial" panose="020B0604020202020204"/>
              <a:ea typeface="+mn-ea"/>
              <a:cs typeface="Arial"/>
            </a:endParaRPr>
          </a:p>
          <a:p>
            <a:pPr marL="171450" marR="0" lvl="0" indent="-171450" algn="l" defTabSz="914377"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fi-FI" sz="1050" b="0" i="0" u="none" strike="noStrike" kern="100" cap="none" spc="0" normalizeH="0" baseline="0" noProof="0">
              <a:ln>
                <a:noFill/>
              </a:ln>
              <a:solidFill>
                <a:srgbClr val="000000"/>
              </a:solidFill>
              <a:effectLst/>
              <a:uLnTx/>
              <a:uFillTx/>
              <a:latin typeface="Arial" panose="020B0604020202020204"/>
              <a:ea typeface="Calibri" panose="020F0502020204030204" pitchFamily="34" charset="0"/>
              <a:cs typeface="Arial" panose="020B0604020202020204"/>
            </a:endParaRPr>
          </a:p>
          <a:p>
            <a:pPr marL="171450" marR="0" lvl="0" indent="-171450" algn="l" defTabSz="914377"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fi-FI" sz="105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9" name="Graphic 28">
            <a:extLst>
              <a:ext uri="{FF2B5EF4-FFF2-40B4-BE49-F238E27FC236}">
                <a16:creationId xmlns:a16="http://schemas.microsoft.com/office/drawing/2014/main" id="{B0A7AD45-8D7A-2245-21DD-E553FD35B3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52647" y="2015893"/>
            <a:ext cx="537176" cy="537176"/>
          </a:xfrm>
          <a:prstGeom prst="rect">
            <a:avLst/>
          </a:prstGeom>
        </p:spPr>
      </p:pic>
      <p:sp>
        <p:nvSpPr>
          <p:cNvPr id="31" name="TextBox 30">
            <a:extLst>
              <a:ext uri="{FF2B5EF4-FFF2-40B4-BE49-F238E27FC236}">
                <a16:creationId xmlns:a16="http://schemas.microsoft.com/office/drawing/2014/main" id="{7D50FC4C-477C-A4C7-7E46-E254FE373589}"/>
              </a:ext>
            </a:extLst>
          </p:cNvPr>
          <p:cNvSpPr txBox="1"/>
          <p:nvPr/>
        </p:nvSpPr>
        <p:spPr>
          <a:xfrm>
            <a:off x="710890" y="2096325"/>
            <a:ext cx="1623671" cy="397738"/>
          </a:xfrm>
          <a:prstGeom prst="rect">
            <a:avLst/>
          </a:prstGeom>
          <a:noFill/>
        </p:spPr>
        <p:txBody>
          <a:bodyPr wrap="square">
            <a:spAutoFit/>
          </a:bodyPr>
          <a:lstStyle/>
          <a:p>
            <a:pPr marL="0" marR="0" lvl="0" indent="0" algn="l" defTabSz="914286" rtl="0" eaLnBrk="1" fontAlgn="auto" latinLnBrk="0" hangingPunct="1">
              <a:lnSpc>
                <a:spcPct val="107000"/>
              </a:lnSpc>
              <a:spcBef>
                <a:spcPts val="0"/>
              </a:spcBef>
              <a:spcAft>
                <a:spcPts val="600"/>
              </a:spcAft>
              <a:buClrTx/>
              <a:buSzTx/>
              <a:buFontTx/>
              <a:buNone/>
              <a:tabLst/>
              <a:defRPr/>
            </a:pPr>
            <a:r>
              <a:rPr kumimoji="0" lang="fi-FI" sz="2000" b="1" i="0" u="none" strike="noStrike" kern="100" cap="none" spc="0" normalizeH="0" baseline="0" noProof="0">
                <a:ln>
                  <a:noFill/>
                </a:ln>
                <a:solidFill>
                  <a:srgbClr val="000000"/>
                </a:solidFill>
                <a:effectLst/>
                <a:uLnTx/>
                <a:uFillTx/>
                <a:latin typeface="Arial" panose="020B0604020202020204"/>
                <a:ea typeface="+mn-ea"/>
                <a:cs typeface="+mn-cs"/>
              </a:rPr>
              <a:t>Työntekijä</a:t>
            </a:r>
          </a:p>
        </p:txBody>
      </p:sp>
      <p:pic>
        <p:nvPicPr>
          <p:cNvPr id="35" name="Graphic 34">
            <a:extLst>
              <a:ext uri="{FF2B5EF4-FFF2-40B4-BE49-F238E27FC236}">
                <a16:creationId xmlns:a16="http://schemas.microsoft.com/office/drawing/2014/main" id="{14A1F912-2DE7-D98F-B626-F559DB6FB8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92363" y="2006811"/>
            <a:ext cx="594167" cy="594167"/>
          </a:xfrm>
          <a:prstGeom prst="rect">
            <a:avLst/>
          </a:prstGeom>
        </p:spPr>
      </p:pic>
      <p:sp>
        <p:nvSpPr>
          <p:cNvPr id="37" name="TextBox 36">
            <a:extLst>
              <a:ext uri="{FF2B5EF4-FFF2-40B4-BE49-F238E27FC236}">
                <a16:creationId xmlns:a16="http://schemas.microsoft.com/office/drawing/2014/main" id="{D099D6C8-0E68-70BE-C1B3-E367BDEC68A0}"/>
              </a:ext>
            </a:extLst>
          </p:cNvPr>
          <p:cNvSpPr txBox="1"/>
          <p:nvPr/>
        </p:nvSpPr>
        <p:spPr>
          <a:xfrm>
            <a:off x="4407450" y="2105027"/>
            <a:ext cx="2554923" cy="397738"/>
          </a:xfrm>
          <a:prstGeom prst="rect">
            <a:avLst/>
          </a:prstGeom>
          <a:noFill/>
        </p:spPr>
        <p:txBody>
          <a:bodyPr wrap="square">
            <a:spAutoFit/>
          </a:bodyPr>
          <a:lstStyle/>
          <a:p>
            <a:pPr marL="0" marR="0" lvl="0" indent="0" algn="l" defTabSz="914286" rtl="0" eaLnBrk="1" fontAlgn="auto" latinLnBrk="0" hangingPunct="1">
              <a:lnSpc>
                <a:spcPct val="107000"/>
              </a:lnSpc>
              <a:spcBef>
                <a:spcPts val="0"/>
              </a:spcBef>
              <a:spcAft>
                <a:spcPts val="600"/>
              </a:spcAft>
              <a:buClrTx/>
              <a:buSzTx/>
              <a:buFontTx/>
              <a:buNone/>
              <a:tabLst/>
              <a:defRPr/>
            </a:pPr>
            <a:r>
              <a:rPr kumimoji="0" lang="fi-FI" sz="2000" b="1" i="0" u="none" strike="noStrike" kern="100" cap="none" spc="0" normalizeH="0" baseline="0" noProof="0">
                <a:ln>
                  <a:noFill/>
                </a:ln>
                <a:solidFill>
                  <a:srgbClr val="000000"/>
                </a:solidFill>
                <a:effectLst/>
                <a:uLnTx/>
                <a:uFillTx/>
                <a:latin typeface="Arial" panose="020B0604020202020204"/>
                <a:ea typeface="+mn-ea"/>
                <a:cs typeface="+mn-cs"/>
              </a:rPr>
              <a:t>Esihenkilö</a:t>
            </a:r>
          </a:p>
        </p:txBody>
      </p:sp>
      <p:sp>
        <p:nvSpPr>
          <p:cNvPr id="40" name="TextBox 39">
            <a:extLst>
              <a:ext uri="{FF2B5EF4-FFF2-40B4-BE49-F238E27FC236}">
                <a16:creationId xmlns:a16="http://schemas.microsoft.com/office/drawing/2014/main" id="{61186684-25DA-2765-797C-377F47429B7C}"/>
              </a:ext>
            </a:extLst>
          </p:cNvPr>
          <p:cNvSpPr txBox="1"/>
          <p:nvPr/>
        </p:nvSpPr>
        <p:spPr>
          <a:xfrm>
            <a:off x="9494564" y="2119228"/>
            <a:ext cx="1388596" cy="369332"/>
          </a:xfrm>
          <a:prstGeom prst="rect">
            <a:avLst/>
          </a:prstGeom>
          <a:noFill/>
        </p:spPr>
        <p:txBody>
          <a:bodyPr wrap="square" anchor="ctr">
            <a:spAutoFit/>
          </a:bodyPr>
          <a:lstStyle/>
          <a:p>
            <a:pPr marL="0" marR="0" lvl="0" indent="0" algn="ctr" defTabSz="914377" rtl="0" eaLnBrk="1" fontAlgn="auto" latinLnBrk="0" hangingPunct="1">
              <a:lnSpc>
                <a:spcPct val="90000"/>
              </a:lnSpc>
              <a:spcBef>
                <a:spcPts val="0"/>
              </a:spcBef>
              <a:spcAft>
                <a:spcPts val="600"/>
              </a:spcAft>
              <a:buClrTx/>
              <a:buSzTx/>
              <a:buFontTx/>
              <a:buNone/>
              <a:tabLst/>
              <a:defRPr/>
            </a:pPr>
            <a:r>
              <a:rPr kumimoji="0" lang="fi-FI" sz="2000" b="1" i="0" u="none" strike="noStrike" kern="100" cap="none" spc="0" normalizeH="0" baseline="0" noProof="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Johto</a:t>
            </a:r>
            <a:endParaRPr kumimoji="0" lang="fi-FI" sz="1100" b="0" i="0" u="none" strike="noStrike" kern="100" cap="none" spc="0" normalizeH="0" baseline="0" noProof="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6535CD1-36A8-C742-C7CE-A9115D59A29A}"/>
              </a:ext>
            </a:extLst>
          </p:cNvPr>
          <p:cNvSpPr txBox="1"/>
          <p:nvPr/>
        </p:nvSpPr>
        <p:spPr>
          <a:xfrm>
            <a:off x="451413" y="746532"/>
            <a:ext cx="2626338" cy="215444"/>
          </a:xfrm>
          <a:prstGeom prst="rect">
            <a:avLst/>
          </a:prstGeom>
          <a:noFill/>
        </p:spPr>
        <p:txBody>
          <a:bodyPr wrap="none" lIns="90000" tIns="0" rIns="90000" bIns="0"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008B"/>
                </a:solidFill>
                <a:effectLst/>
                <a:uLnTx/>
                <a:uFillTx/>
                <a:latin typeface="Arial" panose="020B0604020202020204"/>
                <a:ea typeface="Inter" panose="02000503000000020004" pitchFamily="2" charset="0"/>
                <a:cs typeface="Times New Roman" panose="02020603050405020304" pitchFamily="18" charset="0"/>
              </a:rPr>
              <a:t>Omavalvonnan toimeenpano</a:t>
            </a:r>
            <a:endParaRPr kumimoji="0" lang="fi-FI" sz="1400" b="1" i="0" u="none" strike="noStrike" kern="1200" cap="none" spc="0" normalizeH="0" baseline="0" noProof="0">
              <a:ln>
                <a:noFill/>
              </a:ln>
              <a:solidFill>
                <a:srgbClr val="00FF00"/>
              </a:solidFill>
              <a:effectLst/>
              <a:uLnTx/>
              <a:uFillTx/>
              <a:latin typeface="Arial" panose="020B0604020202020204"/>
              <a:ea typeface="+mn-ea"/>
              <a:cs typeface="+mn-cs"/>
            </a:endParaRPr>
          </a:p>
        </p:txBody>
      </p:sp>
      <p:sp>
        <p:nvSpPr>
          <p:cNvPr id="36" name="Title 27">
            <a:extLst>
              <a:ext uri="{FF2B5EF4-FFF2-40B4-BE49-F238E27FC236}">
                <a16:creationId xmlns:a16="http://schemas.microsoft.com/office/drawing/2014/main" id="{7D194C3A-0791-CB10-58CC-935DD63F3E5A}"/>
              </a:ext>
            </a:extLst>
          </p:cNvPr>
          <p:cNvSpPr txBox="1">
            <a:spLocks/>
          </p:cNvSpPr>
          <p:nvPr/>
        </p:nvSpPr>
        <p:spPr>
          <a:xfrm>
            <a:off x="451413" y="822684"/>
            <a:ext cx="11289174"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pPr marL="0" marR="0" lvl="0" indent="0" algn="l" defTabSz="914286" rtl="0" eaLnBrk="1" fontAlgn="auto" latinLnBrk="0" hangingPunct="1">
              <a:lnSpc>
                <a:spcPct val="90000"/>
              </a:lnSpc>
              <a:spcBef>
                <a:spcPct val="0"/>
              </a:spcBef>
              <a:spcAft>
                <a:spcPts val="0"/>
              </a:spcAft>
              <a:buClrTx/>
              <a:buSzTx/>
              <a:buFontTx/>
              <a:buNone/>
              <a:tabLst/>
              <a:defRPr/>
            </a:pPr>
            <a:r>
              <a:rPr kumimoji="0" lang="fi-FI" sz="2600" b="1" i="0" u="none" strike="noStrike" kern="1200" cap="none" spc="0" normalizeH="0" baseline="0" noProof="0">
                <a:ln>
                  <a:noFill/>
                </a:ln>
                <a:solidFill>
                  <a:srgbClr val="00008B"/>
                </a:solidFill>
                <a:effectLst/>
                <a:uLnTx/>
                <a:uFillTx/>
                <a:latin typeface="Arial Black" panose="020B0A04020102020204"/>
                <a:ea typeface="Inter" panose="02000503000000020004" pitchFamily="2" charset="0"/>
                <a:cs typeface="Times New Roman" panose="02020603050405020304" pitchFamily="18" charset="0"/>
              </a:rPr>
              <a:t>Riskienhallinnan työnjako</a:t>
            </a:r>
          </a:p>
        </p:txBody>
      </p:sp>
      <p:pic>
        <p:nvPicPr>
          <p:cNvPr id="4" name="Graphic 3">
            <a:extLst>
              <a:ext uri="{FF2B5EF4-FFF2-40B4-BE49-F238E27FC236}">
                <a16:creationId xmlns:a16="http://schemas.microsoft.com/office/drawing/2014/main" id="{2DFEF05C-2D53-6A31-0D23-6BAE1F10EEC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91505" y="1912684"/>
            <a:ext cx="1008020" cy="765020"/>
          </a:xfrm>
          <a:prstGeom prst="rect">
            <a:avLst/>
          </a:prstGeom>
        </p:spPr>
      </p:pic>
      <p:sp>
        <p:nvSpPr>
          <p:cNvPr id="30" name="TextBox 29">
            <a:extLst>
              <a:ext uri="{FF2B5EF4-FFF2-40B4-BE49-F238E27FC236}">
                <a16:creationId xmlns:a16="http://schemas.microsoft.com/office/drawing/2014/main" id="{15DAC886-3F9F-1979-D2B6-DFF3B93D4E92}"/>
              </a:ext>
            </a:extLst>
          </p:cNvPr>
          <p:cNvSpPr txBox="1"/>
          <p:nvPr/>
        </p:nvSpPr>
        <p:spPr>
          <a:xfrm>
            <a:off x="451412" y="1504249"/>
            <a:ext cx="11186392" cy="338554"/>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srgbClr val="00008B"/>
                </a:solidFill>
                <a:effectLst/>
                <a:uLnTx/>
                <a:uFillTx/>
                <a:latin typeface="Arial" panose="020B0604020202020204"/>
                <a:ea typeface="Calibri" panose="020F0502020204030204" pitchFamily="34" charset="0"/>
                <a:cs typeface="Arial" panose="020B0604020202020204" pitchFamily="34" charset="0"/>
              </a:rPr>
              <a:t>Riskienhallinta vaatii sitoutumista ja aktiivisia toimia koko henkilökunnalta. </a:t>
            </a:r>
            <a:endParaRPr kumimoji="0" lang="fi-FI" sz="1600" b="0" i="1" u="none" strike="noStrike" kern="1200" cap="none" spc="0" normalizeH="0" baseline="0" noProof="0">
              <a:ln>
                <a:noFill/>
              </a:ln>
              <a:solidFill>
                <a:srgbClr val="00008B"/>
              </a:solidFill>
              <a:effectLst/>
              <a:uLnTx/>
              <a:uFillTx/>
              <a:latin typeface="Arial" panose="020B0604020202020204"/>
              <a:ea typeface="+mn-ea"/>
              <a:cs typeface="+mn-cs"/>
            </a:endParaRPr>
          </a:p>
        </p:txBody>
      </p:sp>
      <p:sp>
        <p:nvSpPr>
          <p:cNvPr id="3" name="Suorakulmio: Pyöristetyt kulmat 2">
            <a:extLst>
              <a:ext uri="{FF2B5EF4-FFF2-40B4-BE49-F238E27FC236}">
                <a16:creationId xmlns:a16="http://schemas.microsoft.com/office/drawing/2014/main" id="{B9955DAB-BB1D-3772-CD02-5AF5D9C23D59}"/>
              </a:ext>
            </a:extLst>
          </p:cNvPr>
          <p:cNvSpPr/>
          <p:nvPr/>
        </p:nvSpPr>
        <p:spPr>
          <a:xfrm>
            <a:off x="9130870" y="743554"/>
            <a:ext cx="2623326" cy="905516"/>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000" b="1" i="0" u="sng" strike="noStrike" kern="1200" cap="none" spc="0" normalizeH="0" baseline="0" noProof="0">
                <a:ln>
                  <a:noFill/>
                </a:ln>
                <a:solidFill>
                  <a:srgbClr val="000000"/>
                </a:solidFill>
                <a:effectLst/>
                <a:uLnTx/>
                <a:uFill>
                  <a:solidFill>
                    <a:srgbClr val="FFFFFF">
                      <a:lumMod val="95000"/>
                    </a:srgbClr>
                  </a:solidFill>
                </a:uFill>
                <a:latin typeface="Arial" panose="020B0604020202020204" pitchFamily="34" charset="0"/>
                <a:ea typeface="+mn-ea"/>
                <a:cs typeface="Arial" panose="020B0604020202020204" pitchFamily="34" charset="0"/>
              </a:rPr>
              <a:t>Lue lisää</a:t>
            </a:r>
            <a:r>
              <a:rPr kumimoji="0" lang="fi-FI" sz="1000" b="0" i="1" u="sng" strike="noStrike" kern="1200" cap="none" spc="0" normalizeH="0" baseline="0" noProof="0">
                <a:ln>
                  <a:noFill/>
                </a:ln>
                <a:solidFill>
                  <a:srgbClr val="000000"/>
                </a:solidFill>
                <a:effectLst/>
                <a:uLnTx/>
                <a:uFill>
                  <a:solidFill>
                    <a:srgbClr val="FFFFFF">
                      <a:lumMod val="95000"/>
                    </a:srgbClr>
                  </a:solidFill>
                </a:uFill>
                <a:latin typeface="Arial" panose="020B0604020202020204" pitchFamily="34" charset="0"/>
                <a:ea typeface="+mn-ea"/>
                <a:cs typeface="Arial" panose="020B0604020202020204" pitchFamily="34" charset="0"/>
              </a:rPr>
              <a: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2"/>
              </a:rPr>
              <a:t>Riskienhallinta ja turvallisuussuunnittelu. Opas sosiaali- ja terveydenhuollon johdolle ja turvallisuusasiantuntijoille</a:t>
            </a:r>
            <a:r>
              <a:rPr kumimoji="0" lang="fi-FI" sz="1000" b="0"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VN </a:t>
            </a:r>
            <a:endParaRPr kumimoji="0" lang="fi-FI" sz="1000" b="0" i="0" u="sng" strike="noStrike" kern="1200" cap="none" spc="0" normalizeH="0" baseline="0" noProof="0">
              <a:ln>
                <a:noFill/>
              </a:ln>
              <a:solidFill>
                <a:srgbClr val="00008B">
                  <a:lumMod val="60000"/>
                  <a:lumOff val="40000"/>
                </a:srgbClr>
              </a:solidFill>
              <a:effectLst/>
              <a:uLnTx/>
              <a:uFillTx/>
              <a:latin typeface="Arial" panose="020B0604020202020204" pitchFamily="34" charset="0"/>
              <a:ea typeface="+mn-ea"/>
              <a:cs typeface="Arial" panose="020B0604020202020204" pitchFamily="34" charset="0"/>
            </a:endParaRPr>
          </a:p>
        </p:txBody>
      </p:sp>
      <p:grpSp>
        <p:nvGrpSpPr>
          <p:cNvPr id="27" name="Ryhmä 26">
            <a:extLst>
              <a:ext uri="{FF2B5EF4-FFF2-40B4-BE49-F238E27FC236}">
                <a16:creationId xmlns:a16="http://schemas.microsoft.com/office/drawing/2014/main" id="{8178E15C-3913-BAE5-FA0C-9B76FC5A5EE7}"/>
              </a:ext>
            </a:extLst>
          </p:cNvPr>
          <p:cNvGrpSpPr/>
          <p:nvPr/>
        </p:nvGrpSpPr>
        <p:grpSpPr>
          <a:xfrm>
            <a:off x="4928896" y="468949"/>
            <a:ext cx="2338976" cy="45719"/>
            <a:chOff x="4928896" y="468949"/>
            <a:chExt cx="2338976" cy="45719"/>
          </a:xfrm>
        </p:grpSpPr>
        <p:sp>
          <p:nvSpPr>
            <p:cNvPr id="28" name="Rectangle 42">
              <a:extLst>
                <a:ext uri="{FF2B5EF4-FFF2-40B4-BE49-F238E27FC236}">
                  <a16:creationId xmlns:a16="http://schemas.microsoft.com/office/drawing/2014/main" id="{D7FFC187-9A52-8FFA-AEB9-2D2E5996BB5B}"/>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43">
              <a:extLst>
                <a:ext uri="{FF2B5EF4-FFF2-40B4-BE49-F238E27FC236}">
                  <a16:creationId xmlns:a16="http://schemas.microsoft.com/office/drawing/2014/main" id="{AF710B71-613E-7D81-6998-4BC61710426F}"/>
                </a:ext>
              </a:extLst>
            </p:cNvPr>
            <p:cNvSpPr/>
            <p:nvPr/>
          </p:nvSpPr>
          <p:spPr>
            <a:xfrm>
              <a:off x="5333069"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9" name="Rectangle 44">
              <a:extLst>
                <a:ext uri="{FF2B5EF4-FFF2-40B4-BE49-F238E27FC236}">
                  <a16:creationId xmlns:a16="http://schemas.microsoft.com/office/drawing/2014/main" id="{512F2178-6D3C-8822-A915-376EE05FFBE7}"/>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Rectangle 45">
              <a:extLst>
                <a:ext uri="{FF2B5EF4-FFF2-40B4-BE49-F238E27FC236}">
                  <a16:creationId xmlns:a16="http://schemas.microsoft.com/office/drawing/2014/main" id="{2D533783-0BE7-33A7-D613-448FFD7ED177}"/>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Rectangle 46">
              <a:extLst>
                <a:ext uri="{FF2B5EF4-FFF2-40B4-BE49-F238E27FC236}">
                  <a16:creationId xmlns:a16="http://schemas.microsoft.com/office/drawing/2014/main" id="{9CA45803-C842-FDBE-EBB2-C42AE556844A}"/>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3" name="Rectangle 47">
              <a:extLst>
                <a:ext uri="{FF2B5EF4-FFF2-40B4-BE49-F238E27FC236}">
                  <a16:creationId xmlns:a16="http://schemas.microsoft.com/office/drawing/2014/main" id="{48CE08EF-9823-49E0-6AAF-102EE9959840}"/>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145548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5"/>
                </a:solidFill>
                <a:latin typeface="+mj-lt"/>
                <a:ea typeface="Inter" panose="02000503000000020004" pitchFamily="2" charset="0"/>
              </a:rPr>
              <a:t>Asiakkaan asema ja oikeudet</a:t>
            </a:r>
          </a:p>
        </p:txBody>
      </p:sp>
      <p:grpSp>
        <p:nvGrpSpPr>
          <p:cNvPr id="13" name="Ryhmä 12">
            <a:extLst>
              <a:ext uri="{FF2B5EF4-FFF2-40B4-BE49-F238E27FC236}">
                <a16:creationId xmlns:a16="http://schemas.microsoft.com/office/drawing/2014/main" id="{A18DDFBD-D691-F4B0-2A62-5F076201C10F}"/>
              </a:ext>
            </a:extLst>
          </p:cNvPr>
          <p:cNvGrpSpPr/>
          <p:nvPr/>
        </p:nvGrpSpPr>
        <p:grpSpPr>
          <a:xfrm>
            <a:off x="4928896" y="468949"/>
            <a:ext cx="2338976" cy="45719"/>
            <a:chOff x="4928896" y="468949"/>
            <a:chExt cx="2338976" cy="45719"/>
          </a:xfrm>
        </p:grpSpPr>
        <p:sp>
          <p:nvSpPr>
            <p:cNvPr id="14" name="Rectangle 42">
              <a:extLst>
                <a:ext uri="{FF2B5EF4-FFF2-40B4-BE49-F238E27FC236}">
                  <a16:creationId xmlns:a16="http://schemas.microsoft.com/office/drawing/2014/main" id="{AC58DABF-CA8A-20AE-B43A-DBE37A30C156}"/>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Rectangle 43">
              <a:extLst>
                <a:ext uri="{FF2B5EF4-FFF2-40B4-BE49-F238E27FC236}">
                  <a16:creationId xmlns:a16="http://schemas.microsoft.com/office/drawing/2014/main" id="{27135C50-3E3A-888A-6E8D-9C967E767A7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Rectangle 44">
              <a:extLst>
                <a:ext uri="{FF2B5EF4-FFF2-40B4-BE49-F238E27FC236}">
                  <a16:creationId xmlns:a16="http://schemas.microsoft.com/office/drawing/2014/main" id="{A08E315A-B2D8-5EDE-FD48-72842187E73D}"/>
                </a:ext>
              </a:extLst>
            </p:cNvPr>
            <p:cNvSpPr/>
            <p:nvPr/>
          </p:nvSpPr>
          <p:spPr>
            <a:xfrm>
              <a:off x="573724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5">
              <a:extLst>
                <a:ext uri="{FF2B5EF4-FFF2-40B4-BE49-F238E27FC236}">
                  <a16:creationId xmlns:a16="http://schemas.microsoft.com/office/drawing/2014/main" id="{14A21A03-EE62-ACF6-A7E0-72EAF0A49440}"/>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6">
              <a:extLst>
                <a:ext uri="{FF2B5EF4-FFF2-40B4-BE49-F238E27FC236}">
                  <a16:creationId xmlns:a16="http://schemas.microsoft.com/office/drawing/2014/main" id="{4D858785-0366-AF7E-8CEA-C6A714AD6F48}"/>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7">
              <a:extLst>
                <a:ext uri="{FF2B5EF4-FFF2-40B4-BE49-F238E27FC236}">
                  <a16:creationId xmlns:a16="http://schemas.microsoft.com/office/drawing/2014/main" id="{90B9E70B-1267-3099-2E72-5DD02034234C}"/>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80134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B94A348-37C1-6C86-A7AC-34794B7E9488}"/>
              </a:ext>
            </a:extLst>
          </p:cNvPr>
          <p:cNvGraphicFramePr>
            <a:graphicFrameLocks noChangeAspect="1"/>
          </p:cNvGraphicFramePr>
          <p:nvPr>
            <p:custDataLst>
              <p:tags r:id="rId1"/>
            </p:custDataLst>
            <p:extLst>
              <p:ext uri="{D42A27DB-BD31-4B8C-83A1-F6EECF244321}">
                <p14:modId xmlns:p14="http://schemas.microsoft.com/office/powerpoint/2010/main" val="303497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8B94A348-37C1-6C86-A7AC-34794B7E94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2F6DE569-A520-4796-7A42-1034F9CE8E3B}"/>
              </a:ext>
            </a:extLst>
          </p:cNvPr>
          <p:cNvSpPr/>
          <p:nvPr/>
        </p:nvSpPr>
        <p:spPr>
          <a:xfrm>
            <a:off x="7795646" y="2389842"/>
            <a:ext cx="3944939" cy="3563635"/>
          </a:xfrm>
          <a:prstGeom prst="rect">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52" name="Rectangle 51">
            <a:extLst>
              <a:ext uri="{FF2B5EF4-FFF2-40B4-BE49-F238E27FC236}">
                <a16:creationId xmlns:a16="http://schemas.microsoft.com/office/drawing/2014/main" id="{3661D4C5-C779-EF4F-D71D-239B45A973DC}"/>
              </a:ext>
            </a:extLst>
          </p:cNvPr>
          <p:cNvSpPr/>
          <p:nvPr/>
        </p:nvSpPr>
        <p:spPr>
          <a:xfrm>
            <a:off x="451393" y="1693703"/>
            <a:ext cx="2780891" cy="757130"/>
          </a:xfrm>
          <a:prstGeom prst="rect">
            <a:avLst/>
          </a:prstGeom>
          <a:solidFill>
            <a:schemeClr val="accent1">
              <a:lumMod val="75000"/>
              <a:alpha val="1995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6" name="Rectangle 45">
            <a:extLst>
              <a:ext uri="{FF2B5EF4-FFF2-40B4-BE49-F238E27FC236}">
                <a16:creationId xmlns:a16="http://schemas.microsoft.com/office/drawing/2014/main" id="{A0894480-75A1-5F40-1E11-A37381F26EE0}"/>
              </a:ext>
            </a:extLst>
          </p:cNvPr>
          <p:cNvSpPr/>
          <p:nvPr/>
        </p:nvSpPr>
        <p:spPr>
          <a:xfrm>
            <a:off x="3613952" y="2443373"/>
            <a:ext cx="4066834" cy="3520798"/>
          </a:xfrm>
          <a:prstGeom prst="rect">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26" name="Rectangle 25">
            <a:extLst>
              <a:ext uri="{FF2B5EF4-FFF2-40B4-BE49-F238E27FC236}">
                <a16:creationId xmlns:a16="http://schemas.microsoft.com/office/drawing/2014/main" id="{36E2E2B0-8B5A-8A5C-DA5A-5D3AC2B01866}"/>
              </a:ext>
            </a:extLst>
          </p:cNvPr>
          <p:cNvSpPr/>
          <p:nvPr/>
        </p:nvSpPr>
        <p:spPr>
          <a:xfrm>
            <a:off x="7796574" y="1690974"/>
            <a:ext cx="3944011" cy="757130"/>
          </a:xfrm>
          <a:prstGeom prst="rect">
            <a:avLst/>
          </a:prstGeom>
          <a:solidFill>
            <a:schemeClr val="accent5">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18" name="Rectangle 17">
            <a:extLst>
              <a:ext uri="{FF2B5EF4-FFF2-40B4-BE49-F238E27FC236}">
                <a16:creationId xmlns:a16="http://schemas.microsoft.com/office/drawing/2014/main" id="{B6C3AB4F-845E-E601-05B9-3B6E06B96DD4}"/>
              </a:ext>
            </a:extLst>
          </p:cNvPr>
          <p:cNvSpPr/>
          <p:nvPr/>
        </p:nvSpPr>
        <p:spPr>
          <a:xfrm>
            <a:off x="451413" y="2445144"/>
            <a:ext cx="2780891" cy="3507897"/>
          </a:xfrm>
          <a:prstGeom prst="rect">
            <a:avLst/>
          </a:prstGeom>
          <a:solidFill>
            <a:schemeClr val="accent1">
              <a:lumMod val="75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7" name="Title 1">
            <a:extLst>
              <a:ext uri="{FF2B5EF4-FFF2-40B4-BE49-F238E27FC236}">
                <a16:creationId xmlns:a16="http://schemas.microsoft.com/office/drawing/2014/main" id="{6BF35D5A-D92A-BAAD-3F77-F08A8C482344}"/>
              </a:ext>
            </a:extLst>
          </p:cNvPr>
          <p:cNvSpPr txBox="1">
            <a:spLocks/>
          </p:cNvSpPr>
          <p:nvPr/>
        </p:nvSpPr>
        <p:spPr>
          <a:xfrm>
            <a:off x="451413" y="194943"/>
            <a:ext cx="11289174"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r>
              <a:rPr lang="fi-FI" sz="2800" dirty="0"/>
              <a:t>Asiakkaan asema ja oikeudet</a:t>
            </a:r>
            <a:endParaRPr lang="fi-FI" dirty="0"/>
          </a:p>
        </p:txBody>
      </p:sp>
      <p:sp>
        <p:nvSpPr>
          <p:cNvPr id="5" name="TextBox 4">
            <a:extLst>
              <a:ext uri="{FF2B5EF4-FFF2-40B4-BE49-F238E27FC236}">
                <a16:creationId xmlns:a16="http://schemas.microsoft.com/office/drawing/2014/main" id="{B52E3C72-0235-2DBC-D71B-0C2A1F1C827C}"/>
              </a:ext>
            </a:extLst>
          </p:cNvPr>
          <p:cNvSpPr txBox="1"/>
          <p:nvPr/>
        </p:nvSpPr>
        <p:spPr>
          <a:xfrm>
            <a:off x="355600" y="1030080"/>
            <a:ext cx="10985500" cy="369332"/>
          </a:xfrm>
          <a:prstGeom prst="rect">
            <a:avLst/>
          </a:prstGeom>
          <a:noFill/>
        </p:spPr>
        <p:txBody>
          <a:bodyPr wrap="square">
            <a:spAutoFit/>
          </a:bodyPr>
          <a:lstStyle/>
          <a:p>
            <a:pPr algn="ctr">
              <a:spcAft>
                <a:spcPts val="600"/>
              </a:spcAft>
            </a:pPr>
            <a:r>
              <a:rPr lang="fi-FI" sz="1800" b="1" i="1" dirty="0"/>
              <a:t>Itsemääräämisoikeus on jokaiselle kuuluva perusoikeus, jota vahvistetaan toiminnassa. </a:t>
            </a:r>
          </a:p>
        </p:txBody>
      </p:sp>
      <p:sp>
        <p:nvSpPr>
          <p:cNvPr id="9" name="TextBox 8">
            <a:extLst>
              <a:ext uri="{FF2B5EF4-FFF2-40B4-BE49-F238E27FC236}">
                <a16:creationId xmlns:a16="http://schemas.microsoft.com/office/drawing/2014/main" id="{8B86F2A2-45A8-44AF-6D76-3E58DB23EB0E}"/>
              </a:ext>
            </a:extLst>
          </p:cNvPr>
          <p:cNvSpPr txBox="1"/>
          <p:nvPr/>
        </p:nvSpPr>
        <p:spPr>
          <a:xfrm>
            <a:off x="7779307" y="1716319"/>
            <a:ext cx="3961278" cy="757130"/>
          </a:xfrm>
          <a:prstGeom prst="rect">
            <a:avLst/>
          </a:prstGeom>
          <a:noFill/>
        </p:spPr>
        <p:txBody>
          <a:bodyPr wrap="square">
            <a:spAutoFit/>
          </a:bodyPr>
          <a:lstStyle/>
          <a:p>
            <a:pPr algn="ctr">
              <a:lnSpc>
                <a:spcPct val="90000"/>
              </a:lnSpc>
              <a:spcAft>
                <a:spcPts val="600"/>
              </a:spcAft>
            </a:pPr>
            <a:r>
              <a:rPr lang="fi-FI" sz="1550" b="1" dirty="0"/>
              <a:t>Jos olen tyytymämätön palvelun laatuun ja/tai saamaani kohteluun, voin…</a:t>
            </a:r>
          </a:p>
        </p:txBody>
      </p:sp>
      <p:sp>
        <p:nvSpPr>
          <p:cNvPr id="10" name="TextBox 9">
            <a:extLst>
              <a:ext uri="{FF2B5EF4-FFF2-40B4-BE49-F238E27FC236}">
                <a16:creationId xmlns:a16="http://schemas.microsoft.com/office/drawing/2014/main" id="{BCC2E173-3935-FA98-0735-A284F4BF08C0}"/>
              </a:ext>
            </a:extLst>
          </p:cNvPr>
          <p:cNvSpPr txBox="1"/>
          <p:nvPr/>
        </p:nvSpPr>
        <p:spPr>
          <a:xfrm>
            <a:off x="8692375" y="5007282"/>
            <a:ext cx="2764650" cy="830997"/>
          </a:xfrm>
          <a:prstGeom prst="rect">
            <a:avLst/>
          </a:prstGeom>
          <a:noFill/>
        </p:spPr>
        <p:txBody>
          <a:bodyPr wrap="square">
            <a:spAutoFit/>
          </a:bodyPr>
          <a:lstStyle/>
          <a:p>
            <a:pPr>
              <a:spcAft>
                <a:spcPts val="600"/>
              </a:spcAft>
            </a:pPr>
            <a:r>
              <a:rPr lang="fi-FI" sz="1200" i="1" dirty="0"/>
              <a:t>Saan lisätietoa ja neuvoja tarvittaessa henkilökunnalta, sosiaali- ja potilasasiavastaavalta tai kuluttajaoikeusneuvonnasta</a:t>
            </a:r>
          </a:p>
        </p:txBody>
      </p:sp>
      <p:sp>
        <p:nvSpPr>
          <p:cNvPr id="23" name="TextBox 22">
            <a:extLst>
              <a:ext uri="{FF2B5EF4-FFF2-40B4-BE49-F238E27FC236}">
                <a16:creationId xmlns:a16="http://schemas.microsoft.com/office/drawing/2014/main" id="{FFDAB25F-F54C-00C4-C552-06BA206C8195}"/>
              </a:ext>
            </a:extLst>
          </p:cNvPr>
          <p:cNvSpPr txBox="1"/>
          <p:nvPr/>
        </p:nvSpPr>
        <p:spPr>
          <a:xfrm>
            <a:off x="492665" y="1885488"/>
            <a:ext cx="2757705" cy="1692771"/>
          </a:xfrm>
          <a:prstGeom prst="rect">
            <a:avLst/>
          </a:prstGeom>
          <a:noFill/>
        </p:spPr>
        <p:txBody>
          <a:bodyPr wrap="square" lIns="36000" rIns="36000">
            <a:spAutoFit/>
          </a:bodyPr>
          <a:lstStyle/>
          <a:p>
            <a:pPr algn="ctr">
              <a:spcAft>
                <a:spcPts val="600"/>
              </a:spcAft>
            </a:pPr>
            <a:r>
              <a:rPr lang="fi-FI" b="1" dirty="0"/>
              <a:t>Me toimintayksikössä…</a:t>
            </a:r>
          </a:p>
          <a:p>
            <a:pPr algn="ctr">
              <a:spcAft>
                <a:spcPts val="600"/>
              </a:spcAft>
            </a:pPr>
            <a:endParaRPr lang="fi-FI" sz="1600" b="1" dirty="0"/>
          </a:p>
          <a:p>
            <a:pPr algn="ctr">
              <a:spcAft>
                <a:spcPts val="600"/>
              </a:spcAft>
            </a:pPr>
            <a:r>
              <a:rPr lang="fi-FI" sz="1200" dirty="0"/>
              <a:t>kunnioitamme ja pyrimme vahvistamaan asiakkaan itse-määräämisoikeutta ja tuemme asiakkaan osallistumista palvelujensa suunnitteluun ja toteutukseen. </a:t>
            </a:r>
          </a:p>
        </p:txBody>
      </p:sp>
      <p:sp>
        <p:nvSpPr>
          <p:cNvPr id="7" name="Rectangle 6">
            <a:extLst>
              <a:ext uri="{FF2B5EF4-FFF2-40B4-BE49-F238E27FC236}">
                <a16:creationId xmlns:a16="http://schemas.microsoft.com/office/drawing/2014/main" id="{F3CA9E1C-E418-3B66-3E87-EC2260809EFF}"/>
              </a:ext>
            </a:extLst>
          </p:cNvPr>
          <p:cNvSpPr/>
          <p:nvPr/>
        </p:nvSpPr>
        <p:spPr>
          <a:xfrm>
            <a:off x="8878671" y="2639389"/>
            <a:ext cx="2975496" cy="588261"/>
          </a:xfrm>
          <a:prstGeom prst="rect">
            <a:avLst/>
          </a:prstGeom>
          <a:noFill/>
          <a:ln w="19050">
            <a:noFill/>
            <a:prstDash val="solid"/>
          </a:ln>
        </p:spPr>
        <p:txBody>
          <a:bodyPr wrap="square" lIns="72000" rIns="72000" rtlCol="0" anchor="ctr">
            <a:noAutofit/>
          </a:bodyPr>
          <a:lstStyle/>
          <a:p>
            <a:pPr>
              <a:spcAft>
                <a:spcPts val="600"/>
              </a:spcAft>
            </a:pPr>
            <a:r>
              <a:rPr lang="fi-FI" sz="1400" b="1" dirty="0">
                <a:effectLst/>
                <a:ea typeface="Calibri" panose="020F0502020204030204" pitchFamily="34" charset="0"/>
                <a:cs typeface="Times New Roman" panose="02020603050405020304" pitchFamily="18" charset="0"/>
              </a:rPr>
              <a:t>antaa palautetta tai kehittämisideoita</a:t>
            </a:r>
          </a:p>
        </p:txBody>
      </p:sp>
      <p:sp>
        <p:nvSpPr>
          <p:cNvPr id="30" name="Rectangle 29">
            <a:extLst>
              <a:ext uri="{FF2B5EF4-FFF2-40B4-BE49-F238E27FC236}">
                <a16:creationId xmlns:a16="http://schemas.microsoft.com/office/drawing/2014/main" id="{0096C2A7-6267-3BA8-376D-3BB1E2638F63}"/>
              </a:ext>
            </a:extLst>
          </p:cNvPr>
          <p:cNvSpPr/>
          <p:nvPr/>
        </p:nvSpPr>
        <p:spPr>
          <a:xfrm>
            <a:off x="8882012" y="3403511"/>
            <a:ext cx="3045519" cy="625646"/>
          </a:xfrm>
          <a:prstGeom prst="rect">
            <a:avLst/>
          </a:prstGeom>
          <a:noFill/>
          <a:ln w="19050">
            <a:noFill/>
            <a:prstDash val="solid"/>
          </a:ln>
        </p:spPr>
        <p:txBody>
          <a:bodyPr wrap="square" lIns="72000" rIns="72000" rtlCol="0" anchor="ctr">
            <a:noAutofit/>
          </a:bodyPr>
          <a:lstStyle/>
          <a:p>
            <a:pPr>
              <a:spcAft>
                <a:spcPts val="600"/>
              </a:spcAft>
            </a:pPr>
            <a:r>
              <a:rPr lang="fi-FI" sz="1400" b="1" dirty="0">
                <a:effectLst/>
                <a:ea typeface="Calibri" panose="020F0502020204030204" pitchFamily="34" charset="0"/>
                <a:cs typeface="Times New Roman" panose="02020603050405020304" pitchFamily="18" charset="0"/>
              </a:rPr>
              <a:t>tehdä ilmoituksen</a:t>
            </a:r>
          </a:p>
        </p:txBody>
      </p:sp>
      <p:sp>
        <p:nvSpPr>
          <p:cNvPr id="31" name="Rectangle 30">
            <a:extLst>
              <a:ext uri="{FF2B5EF4-FFF2-40B4-BE49-F238E27FC236}">
                <a16:creationId xmlns:a16="http://schemas.microsoft.com/office/drawing/2014/main" id="{99C456BD-49DB-D462-82BA-51FC92798414}"/>
              </a:ext>
            </a:extLst>
          </p:cNvPr>
          <p:cNvSpPr/>
          <p:nvPr/>
        </p:nvSpPr>
        <p:spPr>
          <a:xfrm>
            <a:off x="8882012" y="4146326"/>
            <a:ext cx="2764650" cy="639709"/>
          </a:xfrm>
          <a:prstGeom prst="rect">
            <a:avLst/>
          </a:prstGeom>
          <a:noFill/>
          <a:ln w="19050">
            <a:noFill/>
            <a:prstDash val="solid"/>
          </a:ln>
        </p:spPr>
        <p:txBody>
          <a:bodyPr wrap="square" lIns="72000" rIns="72000" rtlCol="0" anchor="ctr">
            <a:noAutofit/>
          </a:bodyPr>
          <a:lstStyle/>
          <a:p>
            <a:pPr>
              <a:spcAft>
                <a:spcPts val="600"/>
              </a:spcAft>
            </a:pPr>
            <a:r>
              <a:rPr lang="fi-FI" sz="1400" b="1" dirty="0">
                <a:ea typeface="Calibri" panose="020F0502020204030204" pitchFamily="34" charset="0"/>
                <a:cs typeface="Times New Roman" panose="02020603050405020304" pitchFamily="18" charset="0"/>
              </a:rPr>
              <a:t>tehdä muistutuksen</a:t>
            </a:r>
          </a:p>
        </p:txBody>
      </p:sp>
      <p:pic>
        <p:nvPicPr>
          <p:cNvPr id="40" name="Graphic 39">
            <a:extLst>
              <a:ext uri="{FF2B5EF4-FFF2-40B4-BE49-F238E27FC236}">
                <a16:creationId xmlns:a16="http://schemas.microsoft.com/office/drawing/2014/main" id="{408B0DE4-1A96-90AB-85E6-34DB87B933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30702" y="3451211"/>
            <a:ext cx="530247" cy="530247"/>
          </a:xfrm>
          <a:prstGeom prst="rect">
            <a:avLst/>
          </a:prstGeom>
        </p:spPr>
      </p:pic>
      <p:pic>
        <p:nvPicPr>
          <p:cNvPr id="50" name="Graphic 49">
            <a:extLst>
              <a:ext uri="{FF2B5EF4-FFF2-40B4-BE49-F238E27FC236}">
                <a16:creationId xmlns:a16="http://schemas.microsoft.com/office/drawing/2014/main" id="{88390843-8A0B-49ED-A872-6FAF651ABD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05226" y="3476349"/>
            <a:ext cx="2720012" cy="2799887"/>
          </a:xfrm>
          <a:prstGeom prst="rect">
            <a:avLst/>
          </a:prstGeom>
        </p:spPr>
      </p:pic>
      <p:sp>
        <p:nvSpPr>
          <p:cNvPr id="53" name="Rectangle 52">
            <a:extLst>
              <a:ext uri="{FF2B5EF4-FFF2-40B4-BE49-F238E27FC236}">
                <a16:creationId xmlns:a16="http://schemas.microsoft.com/office/drawing/2014/main" id="{D1B9411A-917E-24BE-A940-D59B31C0A7D5}"/>
              </a:ext>
            </a:extLst>
          </p:cNvPr>
          <p:cNvSpPr/>
          <p:nvPr/>
        </p:nvSpPr>
        <p:spPr>
          <a:xfrm>
            <a:off x="3613952" y="1688015"/>
            <a:ext cx="4068112" cy="757130"/>
          </a:xfrm>
          <a:prstGeom prst="rect">
            <a:avLst/>
          </a:prstGeom>
          <a:solidFill>
            <a:schemeClr val="accent5">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20" name="TextBox 19">
            <a:extLst>
              <a:ext uri="{FF2B5EF4-FFF2-40B4-BE49-F238E27FC236}">
                <a16:creationId xmlns:a16="http://schemas.microsoft.com/office/drawing/2014/main" id="{36426208-C772-BB66-04EA-CBA7A44DA29C}"/>
              </a:ext>
            </a:extLst>
          </p:cNvPr>
          <p:cNvSpPr txBox="1"/>
          <p:nvPr/>
        </p:nvSpPr>
        <p:spPr>
          <a:xfrm>
            <a:off x="3836448" y="1885488"/>
            <a:ext cx="3720363" cy="451940"/>
          </a:xfrm>
          <a:prstGeom prst="rect">
            <a:avLst/>
          </a:prstGeom>
          <a:noFill/>
        </p:spPr>
        <p:txBody>
          <a:bodyPr wrap="square">
            <a:noAutofit/>
          </a:bodyPr>
          <a:lstStyle/>
          <a:p>
            <a:pPr algn="ctr">
              <a:spcAft>
                <a:spcPts val="600"/>
              </a:spcAft>
            </a:pPr>
            <a:r>
              <a:rPr lang="fi-FI" b="1" dirty="0"/>
              <a:t>Minulla asiakkaana on oikeus…</a:t>
            </a:r>
          </a:p>
        </p:txBody>
      </p:sp>
      <p:sp>
        <p:nvSpPr>
          <p:cNvPr id="57" name="TextBox 56">
            <a:extLst>
              <a:ext uri="{FF2B5EF4-FFF2-40B4-BE49-F238E27FC236}">
                <a16:creationId xmlns:a16="http://schemas.microsoft.com/office/drawing/2014/main" id="{8B407675-F6F6-028D-E806-DC5CF1B11453}"/>
              </a:ext>
            </a:extLst>
          </p:cNvPr>
          <p:cNvSpPr txBox="1"/>
          <p:nvPr/>
        </p:nvSpPr>
        <p:spPr>
          <a:xfrm>
            <a:off x="3837393" y="2507278"/>
            <a:ext cx="3627563" cy="2225360"/>
          </a:xfrm>
          <a:prstGeom prst="rect">
            <a:avLst/>
          </a:prstGeom>
          <a:noFill/>
        </p:spPr>
        <p:txBody>
          <a:bodyPr wrap="square">
            <a:noAutofit/>
          </a:bodyPr>
          <a:lstStyle/>
          <a:p>
            <a:pPr>
              <a:spcAft>
                <a:spcPts val="600"/>
              </a:spcAft>
            </a:pPr>
            <a:r>
              <a:rPr lang="fi-FI" sz="1200" dirty="0"/>
              <a:t>henkilökohtaiseen vapauteen, koskemattomuuteen ja turvallisuuteen sekä laadukkaaseen palveluun ja hyvään kohteluun ilman syrjintää. </a:t>
            </a:r>
          </a:p>
          <a:p>
            <a:pPr marL="171450" indent="-171450">
              <a:spcAft>
                <a:spcPts val="600"/>
              </a:spcAft>
              <a:buFont typeface="Arial" panose="020B0604020202020204" pitchFamily="34" charset="0"/>
              <a:buChar char="•"/>
            </a:pPr>
            <a:r>
              <a:rPr lang="fi-FI" sz="1200" dirty="0"/>
              <a:t>Minua kohdellaan kunnioittaen ihmisarvoani, vakaumustani ja yksityisyyttäni. </a:t>
            </a:r>
          </a:p>
          <a:p>
            <a:pPr marL="171450" indent="-171450">
              <a:spcAft>
                <a:spcPts val="600"/>
              </a:spcAft>
              <a:buFont typeface="Arial" panose="020B0604020202020204" pitchFamily="34" charset="0"/>
              <a:buChar char="•"/>
            </a:pPr>
            <a:r>
              <a:rPr lang="fi-FI" sz="1200" dirty="0">
                <a:solidFill>
                  <a:schemeClr val="tx1"/>
                </a:solidFill>
              </a:rPr>
              <a:t>Näkemykseni ja toiveeni huomioidaan </a:t>
            </a:r>
            <a:br>
              <a:rPr lang="fi-FI" sz="1200" dirty="0">
                <a:solidFill>
                  <a:schemeClr val="tx1"/>
                </a:solidFill>
              </a:rPr>
            </a:br>
            <a:r>
              <a:rPr lang="fi-FI" sz="1200" dirty="0">
                <a:solidFill>
                  <a:schemeClr val="tx1"/>
                </a:solidFill>
              </a:rPr>
              <a:t>palveluja suunniteltaessa ja toteutettaessa.</a:t>
            </a:r>
            <a:endParaRPr lang="fi-FI" sz="1200" dirty="0"/>
          </a:p>
        </p:txBody>
      </p:sp>
      <p:pic>
        <p:nvPicPr>
          <p:cNvPr id="44" name="Graphic 43">
            <a:extLst>
              <a:ext uri="{FF2B5EF4-FFF2-40B4-BE49-F238E27FC236}">
                <a16:creationId xmlns:a16="http://schemas.microsoft.com/office/drawing/2014/main" id="{0A59BACD-86A2-E00E-71D2-654A9B5F8FE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flipH="1">
            <a:off x="5887920" y="3497708"/>
            <a:ext cx="2839635" cy="2923023"/>
          </a:xfrm>
          <a:prstGeom prst="rect">
            <a:avLst/>
          </a:prstGeom>
        </p:spPr>
      </p:pic>
      <p:pic>
        <p:nvPicPr>
          <p:cNvPr id="3" name="Graphic 2" descr="Warning outline">
            <a:extLst>
              <a:ext uri="{FF2B5EF4-FFF2-40B4-BE49-F238E27FC236}">
                <a16:creationId xmlns:a16="http://schemas.microsoft.com/office/drawing/2014/main" id="{0778ACA9-EAF0-6AE6-C070-E3FCFD17C9C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47739" y="4119428"/>
            <a:ext cx="596544" cy="596544"/>
          </a:xfrm>
          <a:prstGeom prst="rect">
            <a:avLst/>
          </a:prstGeom>
        </p:spPr>
      </p:pic>
      <p:pic>
        <p:nvPicPr>
          <p:cNvPr id="13" name="Graphic 12">
            <a:extLst>
              <a:ext uri="{FF2B5EF4-FFF2-40B4-BE49-F238E27FC236}">
                <a16:creationId xmlns:a16="http://schemas.microsoft.com/office/drawing/2014/main" id="{7A46E9E1-B968-60A5-6B11-F1DB9E6235A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15721" y="2581669"/>
            <a:ext cx="519097" cy="613478"/>
          </a:xfrm>
          <a:prstGeom prst="rect">
            <a:avLst/>
          </a:prstGeom>
        </p:spPr>
      </p:pic>
      <p:sp>
        <p:nvSpPr>
          <p:cNvPr id="6" name="Tekstiruutu 5">
            <a:extLst>
              <a:ext uri="{FF2B5EF4-FFF2-40B4-BE49-F238E27FC236}">
                <a16:creationId xmlns:a16="http://schemas.microsoft.com/office/drawing/2014/main" id="{3739C7B7-59EF-566E-DAE8-4C9873257E39}"/>
              </a:ext>
            </a:extLst>
          </p:cNvPr>
          <p:cNvSpPr txBox="1"/>
          <p:nvPr/>
        </p:nvSpPr>
        <p:spPr>
          <a:xfrm>
            <a:off x="8876899" y="3783594"/>
            <a:ext cx="2292346" cy="369332"/>
          </a:xfrm>
          <a:prstGeom prst="rect">
            <a:avLst/>
          </a:prstGeom>
          <a:noFill/>
        </p:spPr>
        <p:txBody>
          <a:bodyPr wrap="square">
            <a:spAutoFit/>
          </a:bodyPr>
          <a:lstStyle/>
          <a:p>
            <a:pPr>
              <a:spcAft>
                <a:spcPts val="600"/>
              </a:spcAft>
            </a:pPr>
            <a:r>
              <a:rPr lang="fi-FI" sz="900" dirty="0">
                <a:ea typeface="Calibri" panose="020F0502020204030204" pitchFamily="34" charset="0"/>
                <a:cs typeface="Times New Roman" panose="02020603050405020304" pitchFamily="18" charset="0"/>
              </a:rPr>
              <a:t>t</a:t>
            </a:r>
            <a:r>
              <a:rPr lang="fi-FI" sz="900" dirty="0">
                <a:effectLst/>
                <a:ea typeface="Calibri" panose="020F0502020204030204" pitchFamily="34" charset="0"/>
                <a:cs typeface="Times New Roman" panose="02020603050405020304" pitchFamily="18" charset="0"/>
              </a:rPr>
              <a:t>ilanteesta, joka on aiheuttanut ta</a:t>
            </a:r>
            <a:r>
              <a:rPr lang="fi-FI" sz="900" dirty="0">
                <a:ea typeface="Calibri" panose="020F0502020204030204" pitchFamily="34" charset="0"/>
                <a:cs typeface="Times New Roman" panose="02020603050405020304" pitchFamily="18" charset="0"/>
              </a:rPr>
              <a:t>i olisi voinut aiheuttaa haittaa</a:t>
            </a:r>
            <a:r>
              <a:rPr lang="fi-FI" sz="900" dirty="0">
                <a:effectLst/>
                <a:ea typeface="Calibri" panose="020F0502020204030204" pitchFamily="34" charset="0"/>
                <a:cs typeface="Times New Roman" panose="02020603050405020304" pitchFamily="18" charset="0"/>
              </a:rPr>
              <a:t> </a:t>
            </a:r>
          </a:p>
        </p:txBody>
      </p:sp>
      <p:sp>
        <p:nvSpPr>
          <p:cNvPr id="8" name="Tekstiruutu 7">
            <a:extLst>
              <a:ext uri="{FF2B5EF4-FFF2-40B4-BE49-F238E27FC236}">
                <a16:creationId xmlns:a16="http://schemas.microsoft.com/office/drawing/2014/main" id="{55A25DE3-3E43-BEF4-090D-BCFCDCBBBE03}"/>
              </a:ext>
            </a:extLst>
          </p:cNvPr>
          <p:cNvSpPr txBox="1"/>
          <p:nvPr/>
        </p:nvSpPr>
        <p:spPr>
          <a:xfrm>
            <a:off x="8876899" y="4533872"/>
            <a:ext cx="2292346" cy="369332"/>
          </a:xfrm>
          <a:prstGeom prst="rect">
            <a:avLst/>
          </a:prstGeom>
          <a:noFill/>
        </p:spPr>
        <p:txBody>
          <a:bodyPr wrap="square">
            <a:spAutoFit/>
          </a:bodyPr>
          <a:lstStyle/>
          <a:p>
            <a:pPr>
              <a:spcAft>
                <a:spcPts val="600"/>
              </a:spcAft>
            </a:pPr>
            <a:r>
              <a:rPr lang="fi-FI" sz="900" dirty="0">
                <a:ea typeface="Calibri" panose="020F0502020204030204" pitchFamily="34" charset="0"/>
                <a:cs typeface="Times New Roman" panose="02020603050405020304" pitchFamily="18" charset="0"/>
              </a:rPr>
              <a:t>t</a:t>
            </a:r>
            <a:r>
              <a:rPr lang="fi-FI" sz="900" dirty="0">
                <a:effectLst/>
                <a:ea typeface="Calibri" panose="020F0502020204030204" pitchFamily="34" charset="0"/>
                <a:cs typeface="Times New Roman" panose="02020603050405020304" pitchFamily="18" charset="0"/>
              </a:rPr>
              <a:t>ilanteesta, joka on aiheuttanut ta</a:t>
            </a:r>
            <a:r>
              <a:rPr lang="fi-FI" sz="900" dirty="0">
                <a:ea typeface="Calibri" panose="020F0502020204030204" pitchFamily="34" charset="0"/>
                <a:cs typeface="Times New Roman" panose="02020603050405020304" pitchFamily="18" charset="0"/>
              </a:rPr>
              <a:t>i olisi voinut aiheuttaa haittaa</a:t>
            </a:r>
            <a:r>
              <a:rPr lang="fi-FI" sz="9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03338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15D0E98-BD45-13CB-17C2-FBD26C8C4EE6}"/>
              </a:ext>
            </a:extLst>
          </p:cNvPr>
          <p:cNvGraphicFramePr>
            <a:graphicFrameLocks noChangeAspect="1"/>
          </p:cNvGraphicFramePr>
          <p:nvPr>
            <p:custDataLst>
              <p:tags r:id="rId1"/>
            </p:custDataLst>
            <p:extLst>
              <p:ext uri="{D42A27DB-BD31-4B8C-83A1-F6EECF244321}">
                <p14:modId xmlns:p14="http://schemas.microsoft.com/office/powerpoint/2010/main" val="18896673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6" name="think-cell data - do not delete" hidden="1">
                        <a:extLst>
                          <a:ext uri="{FF2B5EF4-FFF2-40B4-BE49-F238E27FC236}">
                            <a16:creationId xmlns:a16="http://schemas.microsoft.com/office/drawing/2014/main" id="{C15D0E98-BD45-13CB-17C2-FBD26C8C4E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Content Placeholder 27">
            <a:extLst>
              <a:ext uri="{FF2B5EF4-FFF2-40B4-BE49-F238E27FC236}">
                <a16:creationId xmlns:a16="http://schemas.microsoft.com/office/drawing/2014/main" id="{8039A218-7A17-AABD-5BCB-ABD46B8A256A}"/>
              </a:ext>
            </a:extLst>
          </p:cNvPr>
          <p:cNvSpPr>
            <a:spLocks noGrp="1"/>
          </p:cNvSpPr>
          <p:nvPr>
            <p:ph sz="half" idx="1"/>
          </p:nvPr>
        </p:nvSpPr>
        <p:spPr>
          <a:xfrm>
            <a:off x="451413" y="1690687"/>
            <a:ext cx="11289174" cy="4420781"/>
          </a:xfrm>
        </p:spPr>
        <p:txBody>
          <a:bodyPr numCol="2">
            <a:noAutofit/>
          </a:bodyPr>
          <a:lstStyle/>
          <a:p>
            <a:pPr marL="0" lvl="1">
              <a:lnSpc>
                <a:spcPct val="110000"/>
              </a:lnSpc>
              <a:spcBef>
                <a:spcPts val="789"/>
              </a:spcBef>
              <a:spcAft>
                <a:spcPts val="175"/>
              </a:spcAft>
            </a:pPr>
            <a:r>
              <a:rPr lang="fi-FI" dirty="0"/>
              <a:t>Itsemääräämisoikeus on jokaiselle kuuluva perusoikeus, joka muodostuu oikeudesta </a:t>
            </a:r>
            <a:r>
              <a:rPr lang="fi-FI" b="1" dirty="0"/>
              <a:t>henkilökohtaiseen vapauteen</a:t>
            </a:r>
            <a:r>
              <a:rPr lang="fi-FI" dirty="0"/>
              <a:t>, </a:t>
            </a:r>
            <a:r>
              <a:rPr lang="fi-FI" b="1" dirty="0"/>
              <a:t>koskemattomuuteen ja turvallisuuteen</a:t>
            </a:r>
            <a:r>
              <a:rPr lang="fi-FI" dirty="0"/>
              <a:t>. Siihen liittyvät läheisesti oikeudet </a:t>
            </a:r>
            <a:r>
              <a:rPr lang="fi-FI" b="1" dirty="0"/>
              <a:t>yksityisyyteen ja yksityiselämän suojaan</a:t>
            </a:r>
            <a:r>
              <a:rPr lang="fi-FI" dirty="0"/>
              <a:t>. Henkilökohtainen vapaus suojaa henkilön fyysisen vapauden ohella myös hänen </a:t>
            </a:r>
            <a:r>
              <a:rPr lang="fi-FI" b="1" dirty="0"/>
              <a:t>tahdonvapauttaan </a:t>
            </a:r>
            <a:r>
              <a:rPr lang="fi-FI" dirty="0"/>
              <a:t>ja</a:t>
            </a:r>
            <a:r>
              <a:rPr lang="fi-FI" b="1" dirty="0"/>
              <a:t> itsemääräämis-oikeuttaan</a:t>
            </a:r>
            <a:r>
              <a:rPr lang="fi-FI" dirty="0"/>
              <a:t>. Sosiaalihuollon palveluissa henkilökunnan tehtävänä on kunnioittaa ja vahvistaa asiakkaan itsemääräämisoikeutta ja tukea hänen osallistumistaan palvelujensa suunnitteluun ja toteuttamiseen.</a:t>
            </a:r>
          </a:p>
          <a:p>
            <a:pPr marL="0" lvl="1">
              <a:lnSpc>
                <a:spcPct val="110000"/>
              </a:lnSpc>
              <a:spcBef>
                <a:spcPts val="789"/>
              </a:spcBef>
              <a:spcAft>
                <a:spcPts val="175"/>
              </a:spcAft>
            </a:pPr>
            <a:r>
              <a:rPr lang="fi-FI" dirty="0"/>
              <a:t>Itsemääräämisoikeutta koskevista periaatteista ja käytännöistä keskustellaan sekä asiakasta hoitavan lääkärin että omaisten ja läheisten kanssa. Itsemääräämisoikeutta rajoittavista toimista lääkäri tekee kirjalliset päätökset ja tiedot kirjataan asiakkaan palvelu-, hoito tai kuntoutussuunnitelmaan. </a:t>
            </a:r>
          </a:p>
          <a:p>
            <a:pPr marL="0" lvl="1">
              <a:lnSpc>
                <a:spcPct val="110000"/>
              </a:lnSpc>
              <a:spcBef>
                <a:spcPts val="789"/>
              </a:spcBef>
              <a:spcAft>
                <a:spcPts val="175"/>
              </a:spcAft>
            </a:pPr>
            <a:r>
              <a:rPr lang="fi-FI" b="1" i="1" dirty="0">
                <a:solidFill>
                  <a:schemeClr val="accent5"/>
                </a:solidFill>
              </a:rPr>
              <a:t>[Korvaa tämä tekstikappale kuvauksella: </a:t>
            </a:r>
            <a:r>
              <a:rPr lang="fi-FI" sz="1200" b="1" i="1" dirty="0">
                <a:solidFill>
                  <a:schemeClr val="accent5"/>
                </a:solidFill>
                <a:ea typeface="Inter" panose="02000503000000020004" pitchFamily="2" charset="0"/>
              </a:rPr>
              <a:t>Miten palvelussa vahvistetaan ja varmistetaan asiakkaiden itsemääräämisoikeuteen liittyviä asioiden toteutuminen </a:t>
            </a:r>
            <a:r>
              <a:rPr lang="fi-FI" sz="1200" i="1" dirty="0">
                <a:solidFill>
                  <a:schemeClr val="accent5"/>
                </a:solidFill>
                <a:ea typeface="Inter" panose="02000503000000020004" pitchFamily="2" charset="0"/>
              </a:rPr>
              <a:t>(esim. asiakkaiden oikeus yksityisyyteen, vapaus päättää itse omista jokapäiväisistä toimistaan ja mahdollisuudesta yksilölliseen ja omannäköiseen elämään)? </a:t>
            </a:r>
            <a:r>
              <a:rPr lang="fi-FI" b="1" i="1" dirty="0">
                <a:solidFill>
                  <a:schemeClr val="accent5"/>
                </a:solidFill>
              </a:rPr>
              <a:t>Mistä itsemääräämisoikeuden vahvistamista koskevista periaatteista ja käytännöistä palvelussa on sovittu ja ohjeistettu? Millä konkreettisilla keinoilla pyritään ennaltaehkäisemään rajoitustoimien käyttöä?]</a:t>
            </a:r>
          </a:p>
          <a:p>
            <a:pPr marL="0" lvl="1">
              <a:lnSpc>
                <a:spcPct val="110000"/>
              </a:lnSpc>
              <a:spcBef>
                <a:spcPts val="789"/>
              </a:spcBef>
              <a:spcAft>
                <a:spcPts val="175"/>
              </a:spcAft>
            </a:pPr>
            <a:r>
              <a:rPr lang="fi-FI" dirty="0"/>
              <a:t>Itsemääräämisoikeutta voidaan rajoittaa ainoastaan silloin, kun asiakkaan tai muiden henkilöiden terveys tai turvallisuus uhkaa vaarantua, eikä muita keinoja ole käytettävissä. Rajoitustoimenpiteet on toteutettava lievimmän rajoittamisen periaatteen mukaisesti ja turvallisesti henkilön ihmisarvoa kunnioittaen. </a:t>
            </a:r>
            <a:endParaRPr lang="fi-FI" b="1" i="1" dirty="0">
              <a:solidFill>
                <a:schemeClr val="accent5"/>
              </a:solidFill>
            </a:endParaRPr>
          </a:p>
        </p:txBody>
      </p:sp>
      <p:sp>
        <p:nvSpPr>
          <p:cNvPr id="8" name="TextBox 7">
            <a:extLst>
              <a:ext uri="{FF2B5EF4-FFF2-40B4-BE49-F238E27FC236}">
                <a16:creationId xmlns:a16="http://schemas.microsoft.com/office/drawing/2014/main" id="{D49E494D-DA20-030B-C771-EA3D829F07E3}"/>
              </a:ext>
            </a:extLst>
          </p:cNvPr>
          <p:cNvSpPr txBox="1"/>
          <p:nvPr/>
        </p:nvSpPr>
        <p:spPr>
          <a:xfrm>
            <a:off x="451413" y="746532"/>
            <a:ext cx="2656794"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Asiakkaan asema ja oikeudet</a:t>
            </a:r>
            <a:endParaRPr lang="fi-FI" sz="1400" b="1" dirty="0">
              <a:solidFill>
                <a:schemeClr val="accent1"/>
              </a:solidFill>
            </a:endParaRPr>
          </a:p>
        </p:txBody>
      </p:sp>
      <p:sp>
        <p:nvSpPr>
          <p:cNvPr id="29" name="Title 33">
            <a:extLst>
              <a:ext uri="{FF2B5EF4-FFF2-40B4-BE49-F238E27FC236}">
                <a16:creationId xmlns:a16="http://schemas.microsoft.com/office/drawing/2014/main" id="{388276B7-073C-B7F3-E508-6F620BBB536A}"/>
              </a:ext>
            </a:extLst>
          </p:cNvPr>
          <p:cNvSpPr>
            <a:spLocks noGrp="1"/>
          </p:cNvSpPr>
          <p:nvPr>
            <p:ph type="title"/>
          </p:nvPr>
        </p:nvSpPr>
        <p:spPr>
          <a:xfrm>
            <a:off x="451413" y="822684"/>
            <a:ext cx="11289174" cy="868004"/>
          </a:xfrm>
        </p:spPr>
        <p:txBody>
          <a:bodyPr vert="horz"/>
          <a:lstStyle/>
          <a:p>
            <a:r>
              <a:rPr lang="fi-FI" dirty="0"/>
              <a:t>Itsemääräämisoikeuden vahvistaminen</a:t>
            </a:r>
          </a:p>
        </p:txBody>
      </p:sp>
      <p:grpSp>
        <p:nvGrpSpPr>
          <p:cNvPr id="2" name="Ryhmä 1">
            <a:extLst>
              <a:ext uri="{FF2B5EF4-FFF2-40B4-BE49-F238E27FC236}">
                <a16:creationId xmlns:a16="http://schemas.microsoft.com/office/drawing/2014/main" id="{ECB0E6A6-C7F1-139B-50F5-BFECD9A41484}"/>
              </a:ext>
            </a:extLst>
          </p:cNvPr>
          <p:cNvGrpSpPr/>
          <p:nvPr/>
        </p:nvGrpSpPr>
        <p:grpSpPr>
          <a:xfrm>
            <a:off x="4928896" y="468949"/>
            <a:ext cx="2338976" cy="45719"/>
            <a:chOff x="4928896" y="468949"/>
            <a:chExt cx="2338976" cy="45719"/>
          </a:xfrm>
        </p:grpSpPr>
        <p:sp>
          <p:nvSpPr>
            <p:cNvPr id="3" name="Rectangle 42">
              <a:extLst>
                <a:ext uri="{FF2B5EF4-FFF2-40B4-BE49-F238E27FC236}">
                  <a16:creationId xmlns:a16="http://schemas.microsoft.com/office/drawing/2014/main" id="{EB870E3B-38D8-3F7A-FD08-74C33F52EAB6}"/>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Rectangle 43">
              <a:extLst>
                <a:ext uri="{FF2B5EF4-FFF2-40B4-BE49-F238E27FC236}">
                  <a16:creationId xmlns:a16="http://schemas.microsoft.com/office/drawing/2014/main" id="{4CC11A2F-9C0B-0A98-3390-07B0B920C30B}"/>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44">
              <a:extLst>
                <a:ext uri="{FF2B5EF4-FFF2-40B4-BE49-F238E27FC236}">
                  <a16:creationId xmlns:a16="http://schemas.microsoft.com/office/drawing/2014/main" id="{4DEAE9BA-CB68-B318-BD4B-E7291EA1E751}"/>
                </a:ext>
              </a:extLst>
            </p:cNvPr>
            <p:cNvSpPr/>
            <p:nvPr/>
          </p:nvSpPr>
          <p:spPr>
            <a:xfrm>
              <a:off x="573724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45">
              <a:extLst>
                <a:ext uri="{FF2B5EF4-FFF2-40B4-BE49-F238E27FC236}">
                  <a16:creationId xmlns:a16="http://schemas.microsoft.com/office/drawing/2014/main" id="{5489BC12-A085-54D1-CF8D-2D4DADF0274E}"/>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46">
              <a:extLst>
                <a:ext uri="{FF2B5EF4-FFF2-40B4-BE49-F238E27FC236}">
                  <a16:creationId xmlns:a16="http://schemas.microsoft.com/office/drawing/2014/main" id="{8FB1E7F1-B8E6-7105-E260-4BA5B6516CDA}"/>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Rectangle 47">
              <a:extLst>
                <a:ext uri="{FF2B5EF4-FFF2-40B4-BE49-F238E27FC236}">
                  <a16:creationId xmlns:a16="http://schemas.microsoft.com/office/drawing/2014/main" id="{7748F284-7301-8F54-4354-B81135E6B7A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2" name="TextBox 5">
            <a:extLst>
              <a:ext uri="{FF2B5EF4-FFF2-40B4-BE49-F238E27FC236}">
                <a16:creationId xmlns:a16="http://schemas.microsoft.com/office/drawing/2014/main" id="{7163B1E1-3E4B-DFB0-B712-A8AFF28440A6}"/>
              </a:ext>
            </a:extLst>
          </p:cNvPr>
          <p:cNvSpPr txBox="1"/>
          <p:nvPr/>
        </p:nvSpPr>
        <p:spPr>
          <a:xfrm>
            <a:off x="6459525" y="3820017"/>
            <a:ext cx="5281062" cy="2245741"/>
          </a:xfrm>
          <a:prstGeom prst="rect">
            <a:avLst/>
          </a:prstGeom>
          <a:solidFill>
            <a:schemeClr val="bg1"/>
          </a:solidFill>
          <a:ln w="25400">
            <a:solidFill>
              <a:srgbClr val="C9CAFF"/>
            </a:solidFill>
            <a:prstDash val="solid"/>
          </a:ln>
        </p:spPr>
        <p:txBody>
          <a:bodyPr wrap="square" rtlCol="0">
            <a:noAutofit/>
          </a:bodyPr>
          <a:lstStyle/>
          <a:p>
            <a:r>
              <a:rPr lang="fi-FI" sz="1200" b="1" dirty="0">
                <a:ea typeface="Inter" panose="02000503000000020004" pitchFamily="2" charset="0"/>
              </a:rPr>
              <a:t>Itsemääräämisoikeuden vahvistaminen yksikössä: </a:t>
            </a:r>
          </a:p>
          <a:p>
            <a:pPr>
              <a:buClr>
                <a:schemeClr val="accent5">
                  <a:lumMod val="60000"/>
                  <a:lumOff val="40000"/>
                </a:schemeClr>
              </a:buClr>
            </a:pPr>
            <a:endParaRPr lang="fi-FI" sz="1200" dirty="0">
              <a:ea typeface="Inter" panose="02000503000000020004" pitchFamily="2" charset="0"/>
            </a:endParaRPr>
          </a:p>
          <a:p>
            <a:pPr>
              <a:buClr>
                <a:schemeClr val="accent5">
                  <a:lumMod val="60000"/>
                  <a:lumOff val="40000"/>
                </a:schemeClr>
              </a:buClr>
            </a:pPr>
            <a:r>
              <a:rPr lang="fi-FI" sz="1200" b="1" dirty="0">
                <a:ea typeface="Inter" panose="02000503000000020004" pitchFamily="2" charset="0"/>
              </a:rPr>
              <a:t>[</a:t>
            </a:r>
            <a:r>
              <a:rPr lang="fi-FI" sz="1200" dirty="0">
                <a:ea typeface="Inter" panose="02000503000000020004" pitchFamily="2" charset="0"/>
              </a:rPr>
              <a:t>Korvaa tämä teksti kuvauksella: Mitä rajoitustoimenpiteitä yksikössä käytetään, jos joudutaan tilanteeseen, että asiakkaan itsemääräämisoikeuden rajoittaminen on välttämätöntä? Miten asiakkaan vointia seurataan rajoittamistoimen aikana?</a:t>
            </a:r>
            <a:r>
              <a:rPr lang="fi-FI" sz="1200" b="1" dirty="0">
                <a:ea typeface="Inter" panose="02000503000000020004" pitchFamily="2" charset="0"/>
              </a:rPr>
              <a:t>]</a:t>
            </a:r>
          </a:p>
        </p:txBody>
      </p:sp>
    </p:spTree>
    <p:extLst>
      <p:ext uri="{BB962C8B-B14F-4D97-AF65-F5344CB8AC3E}">
        <p14:creationId xmlns:p14="http://schemas.microsoft.com/office/powerpoint/2010/main" val="2144074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54A9A18-E315-646B-EDA0-4C0BB1764947}"/>
              </a:ext>
            </a:extLst>
          </p:cNvPr>
          <p:cNvGraphicFramePr>
            <a:graphicFrameLocks noChangeAspect="1"/>
          </p:cNvGraphicFramePr>
          <p:nvPr>
            <p:custDataLst>
              <p:tags r:id="rId1"/>
            </p:custDataLst>
            <p:extLst>
              <p:ext uri="{D42A27DB-BD31-4B8C-83A1-F6EECF244321}">
                <p14:modId xmlns:p14="http://schemas.microsoft.com/office/powerpoint/2010/main" val="801852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E54A9A18-E315-646B-EDA0-4C0BB17649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05DF6EEB-54EE-C49C-8888-4C1371CD0A02}"/>
              </a:ext>
            </a:extLst>
          </p:cNvPr>
          <p:cNvSpPr>
            <a:spLocks noGrp="1"/>
          </p:cNvSpPr>
          <p:nvPr>
            <p:ph sz="half" idx="1"/>
          </p:nvPr>
        </p:nvSpPr>
        <p:spPr>
          <a:xfrm>
            <a:off x="451413" y="1825625"/>
            <a:ext cx="11289174" cy="4137851"/>
          </a:xfrm>
        </p:spPr>
        <p:txBody>
          <a:bodyPr numCol="2"/>
          <a:lstStyle/>
          <a:p>
            <a:pPr marL="0" lvl="1" defTabSz="914377">
              <a:lnSpc>
                <a:spcPct val="100000"/>
              </a:lnSpc>
              <a:spcAft>
                <a:spcPts val="527"/>
              </a:spcAft>
            </a:pPr>
            <a:r>
              <a:rPr lang="fi-FI" sz="2000" b="1" dirty="0">
                <a:latin typeface="+mn-lt"/>
                <a:cs typeface="Times New Roman" panose="02020603050405020304" pitchFamily="18" charset="0"/>
              </a:rPr>
              <a:t>Palveluohjaus ja palvelutarpeen arviointi</a:t>
            </a:r>
          </a:p>
          <a:p>
            <a:pPr marL="0" lvl="1">
              <a:lnSpc>
                <a:spcPct val="100000"/>
              </a:lnSpc>
              <a:spcBef>
                <a:spcPts val="0"/>
              </a:spcBef>
              <a:spcAft>
                <a:spcPts val="175"/>
              </a:spcAft>
            </a:pPr>
            <a:r>
              <a:rPr lang="fi-FI" b="1" dirty="0">
                <a:ea typeface="Inter" panose="02000503000000020004" pitchFamily="2" charset="0"/>
              </a:rPr>
              <a:t>Hoidon ja palvelun tarvetta arvioidaan yhdessä asiakkaan ja tarvittaessa hänen omaisten, läheisten tai laillisen edustajan kanssa. </a:t>
            </a:r>
            <a:r>
              <a:rPr lang="fi-FI" dirty="0">
                <a:ea typeface="Inter" panose="02000503000000020004" pitchFamily="2" charset="0"/>
              </a:rPr>
              <a:t>Arvioinnin lähtökohtana on henkilön oma näkemys voimavaroistaan ja niiden vahvistamisesta. </a:t>
            </a:r>
            <a:r>
              <a:rPr lang="fi-FI" b="1" dirty="0">
                <a:ea typeface="Inter" panose="02000503000000020004" pitchFamily="2" charset="0"/>
              </a:rPr>
              <a:t>Palvelutarpeen selvittämisessä huomion kohteena ovat toimintakyvyn palauttaminen, ylläpitäminen ja edistäminen sekä kuntoutumisen mahdollisuudet</a:t>
            </a:r>
            <a:r>
              <a:rPr lang="fi-FI" dirty="0">
                <a:ea typeface="Inter" panose="02000503000000020004" pitchFamily="2" charset="0"/>
              </a:rPr>
              <a:t>. Palvelutarpeen arviointi kattaa kaikki </a:t>
            </a:r>
            <a:r>
              <a:rPr lang="fi-FI" dirty="0"/>
              <a:t>toimintakyvyn ulottuvuudet, jotka ovat fyysinen, psyykkinen, sosiaalinen ja kognitiivinen toimintakyky. Lisäksi arvioinnissa otetaan huomioon toimintakyvyn heikkenemistä ennakoivat eri ulottuvuuksiin liittyvät riskitekijät, kuten terveydentilan epävakaus, heikko ravitsemustila, turvattomuus, sosiaalisten kontaktien vähyys tai kipu.</a:t>
            </a:r>
          </a:p>
          <a:p>
            <a:pPr marL="0" lvl="1">
              <a:lnSpc>
                <a:spcPct val="100000"/>
              </a:lnSpc>
              <a:spcBef>
                <a:spcPts val="789"/>
              </a:spcBef>
              <a:spcAft>
                <a:spcPts val="175"/>
              </a:spcAft>
            </a:pPr>
            <a:r>
              <a:rPr lang="fi-FI" dirty="0">
                <a:ea typeface="Inter" panose="02000503000000020004" pitchFamily="2" charset="0"/>
              </a:rPr>
              <a:t>Kaikki asiakkaat tulevat palveluiden piiriin palveluohjauksen kautta. </a:t>
            </a:r>
            <a:r>
              <a:rPr lang="fi-FI" b="1" dirty="0">
                <a:ea typeface="Inter" panose="02000503000000020004" pitchFamily="2" charset="0"/>
              </a:rPr>
              <a:t>Palveluohjauksessa kartoitetaan asiakkaan toimintakyky ja arvioidaan asiakkaan palveluntarve</a:t>
            </a:r>
            <a:r>
              <a:rPr lang="fi-FI" dirty="0">
                <a:ea typeface="Inter" panose="02000503000000020004" pitchFamily="2" charset="0"/>
              </a:rPr>
              <a:t>. Palvelupyynnön tultua, asiakkaaseen otetaan yhteyttä seitsemän arkipäivän kuluessa. Tällöin tehdään alustava kartoitus ja sovitaan tarvittaessa kartoituskäynti. Mikäli kartoituskäynnin perusteella asiakkaan palvelutarve täyttää palvelun myöntämisperusteet, aloitetaan palvelusopimuksen tekeminen ja laaditaan palvelutarpeen arvioinnin yhteydessä lakisääteinen asiakassuunnitelma. Apuna palvelutarpeen arvioinnissa mittareina käytetään mm. RAI-, MMSE- ja GDS –arviointeja mittaamaan asiakkaan toimintakykyä, muistia ja mielialaa. </a:t>
            </a:r>
            <a:r>
              <a:rPr lang="fi-FI" dirty="0"/>
              <a:t>Vanhuspalvelulain mukaisesti RAI-arviointivälineistöä käytetään iäkkään henkilön toimintakyvyn arvioinnissa aina, mikäli henkilö jo alustavan arvion mukaan tarvitsee säännöllisesti annettavia sosiaalipalveluja hoitonsa ja huolenpitonsa turvaamiseksi.  </a:t>
            </a:r>
            <a:endParaRPr lang="fi-FI" dirty="0">
              <a:ea typeface="Inter" panose="02000503000000020004" pitchFamily="2" charset="0"/>
            </a:endParaRPr>
          </a:p>
          <a:p>
            <a:pPr marL="0" lvl="1">
              <a:lnSpc>
                <a:spcPct val="100000"/>
              </a:lnSpc>
              <a:spcBef>
                <a:spcPts val="789"/>
              </a:spcBef>
              <a:spcAft>
                <a:spcPts val="175"/>
              </a:spcAft>
            </a:pPr>
            <a:endParaRPr lang="fi-FI" i="1" dirty="0">
              <a:solidFill>
                <a:schemeClr val="accent5"/>
              </a:solidFill>
              <a:ea typeface="Inter" panose="02000503000000020004" pitchFamily="2" charset="0"/>
            </a:endParaRPr>
          </a:p>
        </p:txBody>
      </p:sp>
      <p:sp>
        <p:nvSpPr>
          <p:cNvPr id="2" name="Otsikko 1">
            <a:extLst>
              <a:ext uri="{FF2B5EF4-FFF2-40B4-BE49-F238E27FC236}">
                <a16:creationId xmlns:a16="http://schemas.microsoft.com/office/drawing/2014/main" id="{7EBAA148-C9F3-0437-A710-D6CA15D52955}"/>
              </a:ext>
            </a:extLst>
          </p:cNvPr>
          <p:cNvSpPr txBox="1">
            <a:spLocks/>
          </p:cNvSpPr>
          <p:nvPr/>
        </p:nvSpPr>
        <p:spPr>
          <a:xfrm>
            <a:off x="838201" y="894524"/>
            <a:ext cx="10781715" cy="992109"/>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endParaRPr lang="fi-FI" sz="3600" dirty="0">
              <a:solidFill>
                <a:schemeClr val="accent5"/>
              </a:solidFill>
              <a:latin typeface="+mj-lt"/>
              <a:ea typeface="Inter" panose="02000503000000020004" pitchFamily="2" charset="0"/>
            </a:endParaRPr>
          </a:p>
        </p:txBody>
      </p:sp>
      <p:sp>
        <p:nvSpPr>
          <p:cNvPr id="26" name="TextBox 25">
            <a:extLst>
              <a:ext uri="{FF2B5EF4-FFF2-40B4-BE49-F238E27FC236}">
                <a16:creationId xmlns:a16="http://schemas.microsoft.com/office/drawing/2014/main" id="{A50EBE25-9865-2865-C8E9-F735BE7108E2}"/>
              </a:ext>
            </a:extLst>
          </p:cNvPr>
          <p:cNvSpPr txBox="1"/>
          <p:nvPr/>
        </p:nvSpPr>
        <p:spPr>
          <a:xfrm>
            <a:off x="451413" y="746532"/>
            <a:ext cx="2656794"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Asiakkaan asema ja oikeudet</a:t>
            </a:r>
            <a:endParaRPr lang="fi-FI" sz="1400" b="1" dirty="0">
              <a:solidFill>
                <a:schemeClr val="accent1"/>
              </a:solidFill>
            </a:endParaRPr>
          </a:p>
        </p:txBody>
      </p:sp>
      <p:sp>
        <p:nvSpPr>
          <p:cNvPr id="28" name="Title 33">
            <a:extLst>
              <a:ext uri="{FF2B5EF4-FFF2-40B4-BE49-F238E27FC236}">
                <a16:creationId xmlns:a16="http://schemas.microsoft.com/office/drawing/2014/main" id="{995E468A-B1E8-BB69-A946-CBDF70CA4E64}"/>
              </a:ext>
            </a:extLst>
          </p:cNvPr>
          <p:cNvSpPr>
            <a:spLocks noGrp="1"/>
          </p:cNvSpPr>
          <p:nvPr>
            <p:ph type="title"/>
          </p:nvPr>
        </p:nvSpPr>
        <p:spPr>
          <a:xfrm>
            <a:off x="451413" y="822684"/>
            <a:ext cx="11289174" cy="868004"/>
          </a:xfrm>
        </p:spPr>
        <p:txBody>
          <a:bodyPr vert="horz"/>
          <a:lstStyle/>
          <a:p>
            <a:r>
              <a:rPr lang="fi-FI" dirty="0"/>
              <a:t>Asiakkaan osallisuus (1/4)</a:t>
            </a:r>
          </a:p>
        </p:txBody>
      </p:sp>
      <p:pic>
        <p:nvPicPr>
          <p:cNvPr id="23" name="Graphic 43">
            <a:extLst>
              <a:ext uri="{FF2B5EF4-FFF2-40B4-BE49-F238E27FC236}">
                <a16:creationId xmlns:a16="http://schemas.microsoft.com/office/drawing/2014/main" id="{9C7952BD-822F-A47E-DB66-780BA86C9E4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H="1">
            <a:off x="8736676" y="3589659"/>
            <a:ext cx="3003911" cy="2963450"/>
          </a:xfrm>
          <a:prstGeom prst="rect">
            <a:avLst/>
          </a:prstGeom>
        </p:spPr>
      </p:pic>
      <p:grpSp>
        <p:nvGrpSpPr>
          <p:cNvPr id="24" name="Ryhmä 23">
            <a:extLst>
              <a:ext uri="{FF2B5EF4-FFF2-40B4-BE49-F238E27FC236}">
                <a16:creationId xmlns:a16="http://schemas.microsoft.com/office/drawing/2014/main" id="{9174F9FE-DA94-7A11-DFBC-DCADA7EA277A}"/>
              </a:ext>
            </a:extLst>
          </p:cNvPr>
          <p:cNvGrpSpPr/>
          <p:nvPr/>
        </p:nvGrpSpPr>
        <p:grpSpPr>
          <a:xfrm>
            <a:off x="4928896" y="468949"/>
            <a:ext cx="2338976" cy="45719"/>
            <a:chOff x="4928896" y="468949"/>
            <a:chExt cx="2338976" cy="45719"/>
          </a:xfrm>
        </p:grpSpPr>
        <p:sp>
          <p:nvSpPr>
            <p:cNvPr id="25" name="Rectangle 42">
              <a:extLst>
                <a:ext uri="{FF2B5EF4-FFF2-40B4-BE49-F238E27FC236}">
                  <a16:creationId xmlns:a16="http://schemas.microsoft.com/office/drawing/2014/main" id="{B7A83C11-CBA3-827D-49A1-95CD9B8476A7}"/>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7" name="Rectangle 43">
              <a:extLst>
                <a:ext uri="{FF2B5EF4-FFF2-40B4-BE49-F238E27FC236}">
                  <a16:creationId xmlns:a16="http://schemas.microsoft.com/office/drawing/2014/main" id="{09E0D2A0-543A-8179-3E99-3E5ADB279C09}"/>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4">
              <a:extLst>
                <a:ext uri="{FF2B5EF4-FFF2-40B4-BE49-F238E27FC236}">
                  <a16:creationId xmlns:a16="http://schemas.microsoft.com/office/drawing/2014/main" id="{233F94D4-C4F0-D431-5B36-E60DDE57FDC3}"/>
                </a:ext>
              </a:extLst>
            </p:cNvPr>
            <p:cNvSpPr/>
            <p:nvPr/>
          </p:nvSpPr>
          <p:spPr>
            <a:xfrm>
              <a:off x="573724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5">
              <a:extLst>
                <a:ext uri="{FF2B5EF4-FFF2-40B4-BE49-F238E27FC236}">
                  <a16:creationId xmlns:a16="http://schemas.microsoft.com/office/drawing/2014/main" id="{57E30030-B1EB-15F1-AEA5-911C06E45BE3}"/>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6">
              <a:extLst>
                <a:ext uri="{FF2B5EF4-FFF2-40B4-BE49-F238E27FC236}">
                  <a16:creationId xmlns:a16="http://schemas.microsoft.com/office/drawing/2014/main" id="{CF98FB0A-0960-C92C-6FE4-F0F9388204DE}"/>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Rectangle 47">
              <a:extLst>
                <a:ext uri="{FF2B5EF4-FFF2-40B4-BE49-F238E27FC236}">
                  <a16:creationId xmlns:a16="http://schemas.microsoft.com/office/drawing/2014/main" id="{C5AAF07F-90E2-FCE9-283E-DDCA029053E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06058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C5C9743-DA96-D41A-D58E-F37784286A8E}"/>
              </a:ext>
            </a:extLst>
          </p:cNvPr>
          <p:cNvGraphicFramePr>
            <a:graphicFrameLocks noChangeAspect="1"/>
          </p:cNvGraphicFramePr>
          <p:nvPr>
            <p:custDataLst>
              <p:tags r:id="rId1"/>
            </p:custDataLst>
            <p:extLst>
              <p:ext uri="{D42A27DB-BD31-4B8C-83A1-F6EECF244321}">
                <p14:modId xmlns:p14="http://schemas.microsoft.com/office/powerpoint/2010/main" val="491579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5" name="think-cell data - do not delete" hidden="1">
                        <a:extLst>
                          <a:ext uri="{FF2B5EF4-FFF2-40B4-BE49-F238E27FC236}">
                            <a16:creationId xmlns:a16="http://schemas.microsoft.com/office/drawing/2014/main" id="{FC5C9743-DA96-D41A-D58E-F37784286A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5" name="Kuva 24">
            <a:extLst>
              <a:ext uri="{FF2B5EF4-FFF2-40B4-BE49-F238E27FC236}">
                <a16:creationId xmlns:a16="http://schemas.microsoft.com/office/drawing/2014/main" id="{8B822435-84F1-7E92-B1D4-18BDFDF05DA5}"/>
              </a:ext>
            </a:extLst>
          </p:cNvPr>
          <p:cNvPicPr>
            <a:picLocks noChangeAspect="1"/>
          </p:cNvPicPr>
          <p:nvPr/>
        </p:nvPicPr>
        <p:blipFill>
          <a:blip r:embed="rId6"/>
          <a:stretch>
            <a:fillRect/>
          </a:stretch>
        </p:blipFill>
        <p:spPr>
          <a:xfrm>
            <a:off x="1761661" y="2203098"/>
            <a:ext cx="3969780" cy="2233002"/>
          </a:xfrm>
          <a:prstGeom prst="rect">
            <a:avLst/>
          </a:prstGeom>
          <a:ln w="19050">
            <a:solidFill>
              <a:schemeClr val="tx1"/>
            </a:solidFill>
          </a:ln>
        </p:spPr>
      </p:pic>
      <p:sp>
        <p:nvSpPr>
          <p:cNvPr id="2" name="Otsikko 1">
            <a:extLst>
              <a:ext uri="{FF2B5EF4-FFF2-40B4-BE49-F238E27FC236}">
                <a16:creationId xmlns:a16="http://schemas.microsoft.com/office/drawing/2014/main" id="{E32EF96E-0C27-166A-3126-19EFE2DE18B7}"/>
              </a:ext>
            </a:extLst>
          </p:cNvPr>
          <p:cNvSpPr>
            <a:spLocks noGrp="1"/>
          </p:cNvSpPr>
          <p:nvPr>
            <p:ph type="title"/>
          </p:nvPr>
        </p:nvSpPr>
        <p:spPr>
          <a:xfrm>
            <a:off x="304800" y="419932"/>
            <a:ext cx="11229860" cy="1325563"/>
          </a:xfrm>
        </p:spPr>
        <p:txBody>
          <a:bodyPr vert="horz">
            <a:normAutofit/>
          </a:bodyPr>
          <a:lstStyle/>
          <a:p>
            <a:r>
              <a:rPr lang="fi-FI" sz="3200" dirty="0"/>
              <a:t>Palvelu- ja toimintayksikkökohtainen räätälöinti</a:t>
            </a:r>
          </a:p>
        </p:txBody>
      </p:sp>
      <p:sp>
        <p:nvSpPr>
          <p:cNvPr id="6" name="Tekstiruutu 5">
            <a:extLst>
              <a:ext uri="{FF2B5EF4-FFF2-40B4-BE49-F238E27FC236}">
                <a16:creationId xmlns:a16="http://schemas.microsoft.com/office/drawing/2014/main" id="{D026AEFA-38B2-0125-AF3A-C046B46B4BCB}"/>
              </a:ext>
            </a:extLst>
          </p:cNvPr>
          <p:cNvSpPr txBox="1">
            <a:spLocks/>
          </p:cNvSpPr>
          <p:nvPr/>
        </p:nvSpPr>
        <p:spPr>
          <a:xfrm>
            <a:off x="754738" y="4479385"/>
            <a:ext cx="6028296" cy="1754326"/>
          </a:xfrm>
          <a:prstGeom prst="rect">
            <a:avLst/>
          </a:prstGeom>
          <a:noFill/>
        </p:spPr>
        <p:txBody>
          <a:bodyPr wrap="square">
            <a:spAutoFit/>
          </a:bodyPr>
          <a:lstStyle/>
          <a:p>
            <a:pPr>
              <a:spcBef>
                <a:spcPts val="400"/>
              </a:spcBef>
            </a:pPr>
            <a:r>
              <a:rPr lang="fi-FI" sz="1400" b="1" dirty="0"/>
              <a:t>Palvelukohtaiset osiot </a:t>
            </a:r>
            <a:r>
              <a:rPr lang="fi-FI" sz="1400" dirty="0"/>
              <a:t>(violetti kursivoitu teksti hakasulkeissa) kuvaavat omavalvontaa palvelun osalta esim. asumispalveluilla nämä tekstit voivat olla kaikille yksiköille yhteisiä.</a:t>
            </a:r>
          </a:p>
          <a:p>
            <a:pPr marL="171450" indent="-171450">
              <a:spcBef>
                <a:spcPts val="400"/>
              </a:spcBef>
              <a:buFont typeface="Wingdings" panose="05000000000000000000" pitchFamily="2" charset="2"/>
              <a:buChar char="Ø"/>
            </a:pPr>
            <a:r>
              <a:rPr lang="fi-FI" sz="1400" dirty="0"/>
              <a:t>Violetti teksti ohjeistaa mitä varsinaisessa kappaleessa tulisi olla.</a:t>
            </a:r>
          </a:p>
          <a:p>
            <a:pPr marL="171450" indent="-171450">
              <a:spcBef>
                <a:spcPts val="400"/>
              </a:spcBef>
              <a:buFont typeface="Wingdings" panose="05000000000000000000" pitchFamily="2" charset="2"/>
              <a:buChar char="Ø"/>
            </a:pPr>
            <a:r>
              <a:rPr lang="fi-FI" sz="1400" dirty="0"/>
              <a:t>Täydennä palvelua koskeva kuvaus yhdessä muiden yksiköiden kanssa violetin tekstin päälle.</a:t>
            </a:r>
          </a:p>
          <a:p>
            <a:pPr marL="171450" indent="-171450">
              <a:spcBef>
                <a:spcPts val="400"/>
              </a:spcBef>
              <a:buFont typeface="Wingdings" panose="05000000000000000000" pitchFamily="2" charset="2"/>
              <a:buChar char="Ø"/>
            </a:pPr>
            <a:r>
              <a:rPr lang="fi-FI" sz="1400" dirty="0"/>
              <a:t>Muista poistaa violetti teksti julkaistavasta omavalvontasuunnitelmasta.  </a:t>
            </a:r>
          </a:p>
        </p:txBody>
      </p:sp>
      <p:sp>
        <p:nvSpPr>
          <p:cNvPr id="8" name="Tekstiruutu 7">
            <a:extLst>
              <a:ext uri="{FF2B5EF4-FFF2-40B4-BE49-F238E27FC236}">
                <a16:creationId xmlns:a16="http://schemas.microsoft.com/office/drawing/2014/main" id="{A34F700C-05B3-4897-8469-14460B868018}"/>
              </a:ext>
            </a:extLst>
          </p:cNvPr>
          <p:cNvSpPr txBox="1">
            <a:spLocks/>
          </p:cNvSpPr>
          <p:nvPr/>
        </p:nvSpPr>
        <p:spPr>
          <a:xfrm>
            <a:off x="7221299" y="4479385"/>
            <a:ext cx="4754075" cy="1487587"/>
          </a:xfrm>
          <a:prstGeom prst="rect">
            <a:avLst/>
          </a:prstGeom>
          <a:noFill/>
        </p:spPr>
        <p:txBody>
          <a:bodyPr wrap="square">
            <a:spAutoFit/>
          </a:bodyPr>
          <a:lstStyle>
            <a:defPPr>
              <a:defRPr lang="fi-FI"/>
            </a:defPPr>
            <a:lvl1pPr marL="228600" indent="-228600">
              <a:lnSpc>
                <a:spcPts val="1800"/>
              </a:lnSpc>
              <a:spcBef>
                <a:spcPts val="400"/>
              </a:spcBef>
              <a:buAutoNum type="arabicPeriod"/>
              <a:defRPr sz="1200" b="1"/>
            </a:lvl1pPr>
          </a:lstStyle>
          <a:p>
            <a:pPr marL="0" indent="0">
              <a:lnSpc>
                <a:spcPct val="100000"/>
              </a:lnSpc>
              <a:buNone/>
            </a:pPr>
            <a:r>
              <a:rPr lang="fi-FI" sz="1400" dirty="0"/>
              <a:t>Yksikkökohtaiset osiot </a:t>
            </a:r>
            <a:r>
              <a:rPr lang="fi-FI" sz="1400" b="0" dirty="0"/>
              <a:t>(valkoiset laatikot) kuvaavat omavalvonnan toteutusta toimintayksikössä esim. toimintamallit ja käytännöt, jotka eroavat saman palvelun eri yksiköissä. </a:t>
            </a:r>
          </a:p>
          <a:p>
            <a:pPr marL="171450" indent="-171450">
              <a:lnSpc>
                <a:spcPct val="100000"/>
              </a:lnSpc>
              <a:buFont typeface="Wingdings" panose="05000000000000000000" pitchFamily="2" charset="2"/>
              <a:buChar char="Ø"/>
            </a:pPr>
            <a:r>
              <a:rPr lang="fi-FI" sz="1400" b="0" dirty="0"/>
              <a:t>Täydennä osioita oman yksikkösi osalta.</a:t>
            </a:r>
          </a:p>
          <a:p>
            <a:pPr marL="171450" indent="-171450">
              <a:lnSpc>
                <a:spcPct val="100000"/>
              </a:lnSpc>
              <a:buFont typeface="Wingdings" panose="05000000000000000000" pitchFamily="2" charset="2"/>
              <a:buChar char="Ø"/>
            </a:pPr>
            <a:r>
              <a:rPr lang="fi-FI" sz="1400" b="0" dirty="0"/>
              <a:t>Hakasulkeissa </a:t>
            </a:r>
            <a:r>
              <a:rPr lang="fi-FI" sz="1400" dirty="0"/>
              <a:t>[</a:t>
            </a:r>
            <a:r>
              <a:rPr lang="fi-FI" sz="1400" b="0" dirty="0"/>
              <a:t>..</a:t>
            </a:r>
            <a:r>
              <a:rPr lang="fi-FI" sz="1400" dirty="0"/>
              <a:t>]</a:t>
            </a:r>
            <a:r>
              <a:rPr lang="fi-FI" sz="1400" b="0" dirty="0"/>
              <a:t> on ohjeistus laatikon täyttöön. </a:t>
            </a:r>
          </a:p>
        </p:txBody>
      </p:sp>
      <p:sp>
        <p:nvSpPr>
          <p:cNvPr id="28" name="Tekstiruutu 27">
            <a:extLst>
              <a:ext uri="{FF2B5EF4-FFF2-40B4-BE49-F238E27FC236}">
                <a16:creationId xmlns:a16="http://schemas.microsoft.com/office/drawing/2014/main" id="{BBE12B8F-486A-A4D4-0636-7C3C250F8922}"/>
              </a:ext>
            </a:extLst>
          </p:cNvPr>
          <p:cNvSpPr txBox="1"/>
          <p:nvPr/>
        </p:nvSpPr>
        <p:spPr>
          <a:xfrm>
            <a:off x="319718" y="1577691"/>
            <a:ext cx="11552564" cy="574516"/>
          </a:xfrm>
          <a:prstGeom prst="rect">
            <a:avLst/>
          </a:prstGeom>
          <a:noFill/>
        </p:spPr>
        <p:txBody>
          <a:bodyPr wrap="square">
            <a:spAutoFit/>
          </a:bodyPr>
          <a:lstStyle/>
          <a:p>
            <a:pPr marL="0" indent="0">
              <a:spcBef>
                <a:spcPts val="400"/>
              </a:spcBef>
              <a:buNone/>
            </a:pPr>
            <a:r>
              <a:rPr lang="fi-FI" sz="1400" dirty="0"/>
              <a:t>Geneerinen omavalvontasuunnitelma on pohja, jonka päälle ikääntyneiden palvelujen toimintayksiköiden omavalvontasuunnitelmat rakennetaan.  </a:t>
            </a:r>
          </a:p>
          <a:p>
            <a:pPr marL="0" indent="0">
              <a:spcBef>
                <a:spcPts val="400"/>
              </a:spcBef>
              <a:buNone/>
            </a:pPr>
            <a:r>
              <a:rPr lang="fi-FI" sz="1400" b="1" dirty="0"/>
              <a:t>Räätälöitäviä osuuksia on kahdenlaista:</a:t>
            </a:r>
            <a:endParaRPr lang="fi-FI" sz="1400" dirty="0"/>
          </a:p>
        </p:txBody>
      </p:sp>
      <p:sp>
        <p:nvSpPr>
          <p:cNvPr id="15" name="Suorakulmio: Pyöristetyt kulmat 14">
            <a:extLst>
              <a:ext uri="{FF2B5EF4-FFF2-40B4-BE49-F238E27FC236}">
                <a16:creationId xmlns:a16="http://schemas.microsoft.com/office/drawing/2014/main" id="{BBD4F9F1-4781-9F72-13F4-A7A4BE5D6716}"/>
              </a:ext>
            </a:extLst>
          </p:cNvPr>
          <p:cNvSpPr/>
          <p:nvPr/>
        </p:nvSpPr>
        <p:spPr>
          <a:xfrm>
            <a:off x="376982" y="96236"/>
            <a:ext cx="11533987" cy="408622"/>
          </a:xfrm>
          <a:prstGeom prst="roundRect">
            <a:avLst/>
          </a:prstGeom>
          <a:solidFill>
            <a:schemeClr val="bg1"/>
          </a:solidFill>
          <a:ln w="38100">
            <a:solidFill>
              <a:schemeClr val="accent3"/>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1" dirty="0">
                <a:solidFill>
                  <a:schemeClr val="accent3"/>
                </a:solidFill>
              </a:rPr>
              <a:t>HUOM!</a:t>
            </a:r>
            <a:r>
              <a:rPr lang="fi-FI" sz="1600" i="1" dirty="0">
                <a:solidFill>
                  <a:schemeClr val="accent3"/>
                </a:solidFill>
              </a:rPr>
              <a:t> Lue ohjeet ja poista sitten tämä kalvo. Tämä kalvo </a:t>
            </a:r>
            <a:r>
              <a:rPr lang="fi-FI" sz="1600" b="1" i="1" dirty="0">
                <a:solidFill>
                  <a:schemeClr val="accent3"/>
                </a:solidFill>
              </a:rPr>
              <a:t>ei saa jäädä omavalvontasuunnitelmaan.</a:t>
            </a:r>
          </a:p>
        </p:txBody>
      </p:sp>
      <p:grpSp>
        <p:nvGrpSpPr>
          <p:cNvPr id="20" name="Ryhmä 19">
            <a:extLst>
              <a:ext uri="{FF2B5EF4-FFF2-40B4-BE49-F238E27FC236}">
                <a16:creationId xmlns:a16="http://schemas.microsoft.com/office/drawing/2014/main" id="{634F1588-DAD5-0679-5CB0-39CFCEA9CD1C}"/>
              </a:ext>
            </a:extLst>
          </p:cNvPr>
          <p:cNvGrpSpPr/>
          <p:nvPr/>
        </p:nvGrpSpPr>
        <p:grpSpPr>
          <a:xfrm>
            <a:off x="323525" y="4351505"/>
            <a:ext cx="471361" cy="509434"/>
            <a:chOff x="342874" y="3970218"/>
            <a:chExt cx="471361" cy="509434"/>
          </a:xfrm>
        </p:grpSpPr>
        <p:sp>
          <p:nvSpPr>
            <p:cNvPr id="13" name="Suorakulmio 12">
              <a:extLst>
                <a:ext uri="{FF2B5EF4-FFF2-40B4-BE49-F238E27FC236}">
                  <a16:creationId xmlns:a16="http://schemas.microsoft.com/office/drawing/2014/main" id="{7202DBD1-E9E1-2DC8-218A-A6FD4065A613}"/>
                </a:ext>
              </a:extLst>
            </p:cNvPr>
            <p:cNvSpPr>
              <a:spLocks/>
            </p:cNvSpPr>
            <p:nvPr/>
          </p:nvSpPr>
          <p:spPr>
            <a:xfrm>
              <a:off x="389677" y="3970218"/>
              <a:ext cx="377756" cy="490101"/>
            </a:xfrm>
            <a:prstGeom prst="rect">
              <a:avLst/>
            </a:prstGeom>
            <a:solidFill>
              <a:schemeClr val="bg1"/>
            </a:solidFill>
            <a:ln w="19050">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i-FI" sz="1600" b="1" dirty="0">
                  <a:solidFill>
                    <a:schemeClr val="tx1"/>
                  </a:solidFill>
                </a:rPr>
                <a:t>1</a:t>
              </a:r>
              <a:r>
                <a:rPr lang="fi-FI" b="1" dirty="0">
                  <a:solidFill>
                    <a:schemeClr val="tx1"/>
                  </a:solidFill>
                </a:rPr>
                <a:t>.</a:t>
              </a:r>
            </a:p>
          </p:txBody>
        </p:sp>
        <p:sp>
          <p:nvSpPr>
            <p:cNvPr id="12" name="Ympyrä: Ontto 11">
              <a:extLst>
                <a:ext uri="{FF2B5EF4-FFF2-40B4-BE49-F238E27FC236}">
                  <a16:creationId xmlns:a16="http://schemas.microsoft.com/office/drawing/2014/main" id="{96A9756A-3826-E006-DA4A-E4C7E46C58B7}"/>
                </a:ext>
              </a:extLst>
            </p:cNvPr>
            <p:cNvSpPr/>
            <p:nvPr/>
          </p:nvSpPr>
          <p:spPr>
            <a:xfrm flipV="1">
              <a:off x="342874" y="3989551"/>
              <a:ext cx="471361" cy="490101"/>
            </a:xfrm>
            <a:prstGeom prst="donut">
              <a:avLst>
                <a:gd name="adj" fmla="val 20582"/>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grpSp>
      <p:grpSp>
        <p:nvGrpSpPr>
          <p:cNvPr id="21" name="Ryhmä 20">
            <a:extLst>
              <a:ext uri="{FF2B5EF4-FFF2-40B4-BE49-F238E27FC236}">
                <a16:creationId xmlns:a16="http://schemas.microsoft.com/office/drawing/2014/main" id="{429D8E97-4BA2-36D0-106A-07B939ADEC52}"/>
              </a:ext>
            </a:extLst>
          </p:cNvPr>
          <p:cNvGrpSpPr/>
          <p:nvPr/>
        </p:nvGrpSpPr>
        <p:grpSpPr>
          <a:xfrm>
            <a:off x="6783034" y="4389036"/>
            <a:ext cx="471361" cy="509434"/>
            <a:chOff x="342874" y="3970218"/>
            <a:chExt cx="471361" cy="509434"/>
          </a:xfrm>
        </p:grpSpPr>
        <p:sp>
          <p:nvSpPr>
            <p:cNvPr id="22" name="Suorakulmio 21">
              <a:extLst>
                <a:ext uri="{FF2B5EF4-FFF2-40B4-BE49-F238E27FC236}">
                  <a16:creationId xmlns:a16="http://schemas.microsoft.com/office/drawing/2014/main" id="{E2F5530F-E5DF-D554-E116-14FDD8D70777}"/>
                </a:ext>
              </a:extLst>
            </p:cNvPr>
            <p:cNvSpPr>
              <a:spLocks/>
            </p:cNvSpPr>
            <p:nvPr/>
          </p:nvSpPr>
          <p:spPr>
            <a:xfrm>
              <a:off x="389677" y="3970218"/>
              <a:ext cx="377756" cy="490101"/>
            </a:xfrm>
            <a:prstGeom prst="rect">
              <a:avLst/>
            </a:prstGeom>
            <a:solidFill>
              <a:schemeClr val="bg1"/>
            </a:solidFill>
            <a:ln w="19050">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i-FI" sz="1600" b="1" dirty="0">
                  <a:solidFill>
                    <a:schemeClr val="tx1"/>
                  </a:solidFill>
                </a:rPr>
                <a:t>2</a:t>
              </a:r>
              <a:r>
                <a:rPr lang="fi-FI" b="1" dirty="0">
                  <a:solidFill>
                    <a:schemeClr val="tx1"/>
                  </a:solidFill>
                </a:rPr>
                <a:t>.</a:t>
              </a:r>
            </a:p>
          </p:txBody>
        </p:sp>
        <p:sp>
          <p:nvSpPr>
            <p:cNvPr id="23" name="Ympyrä: Ontto 22">
              <a:extLst>
                <a:ext uri="{FF2B5EF4-FFF2-40B4-BE49-F238E27FC236}">
                  <a16:creationId xmlns:a16="http://schemas.microsoft.com/office/drawing/2014/main" id="{0BE8218A-7A18-426E-B32C-50DA1C054928}"/>
                </a:ext>
              </a:extLst>
            </p:cNvPr>
            <p:cNvSpPr/>
            <p:nvPr/>
          </p:nvSpPr>
          <p:spPr>
            <a:xfrm flipV="1">
              <a:off x="342874" y="3989551"/>
              <a:ext cx="471361" cy="490101"/>
            </a:xfrm>
            <a:prstGeom prst="donut">
              <a:avLst>
                <a:gd name="adj" fmla="val 20582"/>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grpSp>
      <p:sp>
        <p:nvSpPr>
          <p:cNvPr id="26" name="Suorakulmio: Pyöristetyt kulmat 25">
            <a:extLst>
              <a:ext uri="{FF2B5EF4-FFF2-40B4-BE49-F238E27FC236}">
                <a16:creationId xmlns:a16="http://schemas.microsoft.com/office/drawing/2014/main" id="{29784AFE-A4A9-F3B0-C1C7-6993B4CD6D40}"/>
              </a:ext>
            </a:extLst>
          </p:cNvPr>
          <p:cNvSpPr/>
          <p:nvPr/>
        </p:nvSpPr>
        <p:spPr>
          <a:xfrm>
            <a:off x="1844927" y="3140390"/>
            <a:ext cx="1878773" cy="638396"/>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Suorakulmio: Pyöristetyt kulmat 29">
            <a:extLst>
              <a:ext uri="{FF2B5EF4-FFF2-40B4-BE49-F238E27FC236}">
                <a16:creationId xmlns:a16="http://schemas.microsoft.com/office/drawing/2014/main" id="{C47D9C11-D085-437A-1B3B-F0FE7821F864}"/>
              </a:ext>
            </a:extLst>
          </p:cNvPr>
          <p:cNvSpPr/>
          <p:nvPr/>
        </p:nvSpPr>
        <p:spPr>
          <a:xfrm>
            <a:off x="3768885" y="3037487"/>
            <a:ext cx="1878773" cy="638396"/>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6" name="Kuva 35">
            <a:extLst>
              <a:ext uri="{FF2B5EF4-FFF2-40B4-BE49-F238E27FC236}">
                <a16:creationId xmlns:a16="http://schemas.microsoft.com/office/drawing/2014/main" id="{492D8D89-C862-D2AE-3E40-DB3D9FA69EFB}"/>
              </a:ext>
            </a:extLst>
          </p:cNvPr>
          <p:cNvPicPr>
            <a:picLocks noChangeAspect="1"/>
          </p:cNvPicPr>
          <p:nvPr/>
        </p:nvPicPr>
        <p:blipFill>
          <a:blip r:embed="rId7"/>
          <a:stretch>
            <a:fillRect/>
          </a:stretch>
        </p:blipFill>
        <p:spPr>
          <a:xfrm>
            <a:off x="7352991" y="2203099"/>
            <a:ext cx="3969780" cy="2233001"/>
          </a:xfrm>
          <a:prstGeom prst="rect">
            <a:avLst/>
          </a:prstGeom>
          <a:ln w="19050">
            <a:solidFill>
              <a:schemeClr val="tx1"/>
            </a:solidFill>
          </a:ln>
        </p:spPr>
      </p:pic>
      <p:sp>
        <p:nvSpPr>
          <p:cNvPr id="37" name="Suorakulmio: Pyöristetyt kulmat 36">
            <a:extLst>
              <a:ext uri="{FF2B5EF4-FFF2-40B4-BE49-F238E27FC236}">
                <a16:creationId xmlns:a16="http://schemas.microsoft.com/office/drawing/2014/main" id="{B1C8845D-D435-01E4-C122-3221E305A8FC}"/>
              </a:ext>
            </a:extLst>
          </p:cNvPr>
          <p:cNvSpPr/>
          <p:nvPr/>
        </p:nvSpPr>
        <p:spPr>
          <a:xfrm>
            <a:off x="7391543" y="2963338"/>
            <a:ext cx="1979832" cy="127214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Suorakulmio: Pyöristetyt kulmat 37">
            <a:extLst>
              <a:ext uri="{FF2B5EF4-FFF2-40B4-BE49-F238E27FC236}">
                <a16:creationId xmlns:a16="http://schemas.microsoft.com/office/drawing/2014/main" id="{46131ED0-6D61-9056-5D87-31AE09564DA3}"/>
              </a:ext>
            </a:extLst>
          </p:cNvPr>
          <p:cNvSpPr/>
          <p:nvPr/>
        </p:nvSpPr>
        <p:spPr>
          <a:xfrm>
            <a:off x="9405522" y="2903253"/>
            <a:ext cx="1883102" cy="1295658"/>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06440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13FF67F-1590-DC4C-6458-EC7D86BF60C7}"/>
              </a:ext>
            </a:extLst>
          </p:cNvPr>
          <p:cNvGraphicFramePr>
            <a:graphicFrameLocks noChangeAspect="1"/>
          </p:cNvGraphicFramePr>
          <p:nvPr>
            <p:custDataLst>
              <p:tags r:id="rId1"/>
            </p:custDataLst>
            <p:extLst>
              <p:ext uri="{D42A27DB-BD31-4B8C-83A1-F6EECF244321}">
                <p14:modId xmlns:p14="http://schemas.microsoft.com/office/powerpoint/2010/main" val="4046970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7" name="think-cell data - do not delete" hidden="1">
                        <a:extLst>
                          <a:ext uri="{FF2B5EF4-FFF2-40B4-BE49-F238E27FC236}">
                            <a16:creationId xmlns:a16="http://schemas.microsoft.com/office/drawing/2014/main" id="{713FF67F-1590-DC4C-6458-EC7D86BF60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Title 26">
            <a:extLst>
              <a:ext uri="{FF2B5EF4-FFF2-40B4-BE49-F238E27FC236}">
                <a16:creationId xmlns:a16="http://schemas.microsoft.com/office/drawing/2014/main" id="{C889C30A-18F8-7635-6A3F-524056B67BF2}"/>
              </a:ext>
            </a:extLst>
          </p:cNvPr>
          <p:cNvSpPr>
            <a:spLocks noGrp="1"/>
          </p:cNvSpPr>
          <p:nvPr>
            <p:ph type="title"/>
          </p:nvPr>
        </p:nvSpPr>
        <p:spPr/>
        <p:txBody>
          <a:bodyPr vert="horz"/>
          <a:lstStyle/>
          <a:p>
            <a:r>
              <a:rPr lang="fi-FI" dirty="0"/>
              <a:t>Asiakkaan osallisuus (2/4)</a:t>
            </a:r>
          </a:p>
        </p:txBody>
      </p:sp>
      <p:sp>
        <p:nvSpPr>
          <p:cNvPr id="28" name="Content Placeholder 27">
            <a:extLst>
              <a:ext uri="{FF2B5EF4-FFF2-40B4-BE49-F238E27FC236}">
                <a16:creationId xmlns:a16="http://schemas.microsoft.com/office/drawing/2014/main" id="{A0B0A635-DDAF-B0FD-E6E3-CE42BE59BD38}"/>
              </a:ext>
            </a:extLst>
          </p:cNvPr>
          <p:cNvSpPr>
            <a:spLocks noGrp="1"/>
          </p:cNvSpPr>
          <p:nvPr>
            <p:ph sz="half" idx="1"/>
          </p:nvPr>
        </p:nvSpPr>
        <p:spPr>
          <a:xfrm>
            <a:off x="451413" y="1816916"/>
            <a:ext cx="11289174" cy="4549049"/>
          </a:xfrm>
        </p:spPr>
        <p:txBody>
          <a:bodyPr numCol="2"/>
          <a:lstStyle/>
          <a:p>
            <a:pPr marL="0" lvl="1">
              <a:lnSpc>
                <a:spcPct val="100000"/>
              </a:lnSpc>
              <a:spcAft>
                <a:spcPts val="600"/>
              </a:spcAft>
            </a:pPr>
            <a:r>
              <a:rPr lang="fi-FI" sz="2000" b="1" dirty="0">
                <a:ea typeface="Inter" panose="02000503000000020004" pitchFamily="2" charset="0"/>
              </a:rPr>
              <a:t>Asiakas- ja toteuttamissuunnitelma</a:t>
            </a:r>
            <a:endParaRPr lang="fi-FI" sz="1200" dirty="0">
              <a:ea typeface="Inter" panose="02000503000000020004" pitchFamily="2" charset="0"/>
              <a:cs typeface="Times New Roman" panose="02020603050405020304" pitchFamily="18" charset="0"/>
            </a:endParaRPr>
          </a:p>
          <a:p>
            <a:pPr marL="0" lvl="1">
              <a:lnSpc>
                <a:spcPct val="100000"/>
              </a:lnSpc>
              <a:spcBef>
                <a:spcPts val="0"/>
              </a:spcBef>
              <a:spcAft>
                <a:spcPts val="175"/>
              </a:spcAft>
            </a:pPr>
            <a:r>
              <a:rPr lang="fi-FI" dirty="0"/>
              <a:t>Asiakassuunnitelmasta säädetään sosiaalihuollon asiakkaan asemasta ja oikeuksista annetun lain 7 §:</a:t>
            </a:r>
            <a:r>
              <a:rPr lang="fi-FI" dirty="0" err="1"/>
              <a:t>ssä</a:t>
            </a:r>
            <a:r>
              <a:rPr lang="fi-FI" dirty="0"/>
              <a:t>. </a:t>
            </a:r>
            <a:r>
              <a:rPr lang="fi-FI" b="1" dirty="0"/>
              <a:t>Hoidon ja palvelun tarve kirjataan asiakkaan henkilökohtaiseen, päivittäistä hoitoa, palvelua tai kuntoutumista koskevaan suunnitelmaan</a:t>
            </a:r>
            <a:r>
              <a:rPr lang="fi-FI" dirty="0"/>
              <a:t>, jota päivitetään asiakkaan tilanteessa tapahtuvien muutosten yhteydessä. Suunnitelman tavoitteena on auttaa asiakasta saavuttamaan elämänlaadulle ja kuntoutumiselle asetetut tavoitteet. </a:t>
            </a:r>
          </a:p>
          <a:p>
            <a:pPr marL="0" lvl="1">
              <a:lnSpc>
                <a:spcPct val="100000"/>
              </a:lnSpc>
              <a:spcBef>
                <a:spcPts val="0"/>
              </a:spcBef>
              <a:spcAft>
                <a:spcPts val="175"/>
              </a:spcAft>
            </a:pPr>
            <a:endParaRPr lang="fi-FI" dirty="0"/>
          </a:p>
          <a:p>
            <a:pPr marL="0" lvl="1">
              <a:lnSpc>
                <a:spcPct val="100000"/>
              </a:lnSpc>
              <a:spcBef>
                <a:spcPts val="0"/>
              </a:spcBef>
              <a:spcAft>
                <a:spcPts val="175"/>
              </a:spcAft>
            </a:pPr>
            <a:r>
              <a:rPr lang="fi-FI" b="1" dirty="0"/>
              <a:t>Päivittäisen palvelun ja hoidon toteuttamissuunnitelma eli hoito- ja palvelusuunnitelma </a:t>
            </a:r>
            <a:r>
              <a:rPr lang="fi-FI" dirty="0"/>
              <a:t>on asiakirja, joka täydentää asiakkaalle laadittua asiakassuunnitelmaa, ja jolla viestitään muun muassa palvelun järjestäjälle asiakkaan palvelutarpeessa tapahtuneista muutoksista.</a:t>
            </a:r>
            <a:r>
              <a:rPr lang="fi-FI" sz="1200" dirty="0">
                <a:ea typeface="Inter" panose="02000503000000020004" pitchFamily="2" charset="0"/>
              </a:rPr>
              <a:t> Asiakkaan näkemykset palveluvaihtoehdoista on kirjattava suunnitelmaan. </a:t>
            </a:r>
          </a:p>
          <a:p>
            <a:pPr marL="0" lvl="1">
              <a:lnSpc>
                <a:spcPct val="100000"/>
              </a:lnSpc>
              <a:spcBef>
                <a:spcPts val="0"/>
              </a:spcBef>
              <a:spcAft>
                <a:spcPts val="175"/>
              </a:spcAft>
            </a:pPr>
            <a:endParaRPr lang="fi-FI" b="1" i="1" dirty="0">
              <a:solidFill>
                <a:schemeClr val="accent5"/>
              </a:solidFill>
            </a:endParaRPr>
          </a:p>
          <a:p>
            <a:pPr marL="0" lvl="1">
              <a:lnSpc>
                <a:spcPct val="100000"/>
              </a:lnSpc>
              <a:spcBef>
                <a:spcPts val="0"/>
              </a:spcBef>
              <a:spcAft>
                <a:spcPts val="175"/>
              </a:spcAft>
            </a:pPr>
            <a:r>
              <a:rPr lang="fi-FI" b="1" i="1" dirty="0">
                <a:solidFill>
                  <a:schemeClr val="accent5"/>
                </a:solidFill>
              </a:rPr>
              <a:t>[Korvaa tämä tekstikappale kuvauksella toteuttamissuunnitelman laatimisesta ja päivittämisestä: </a:t>
            </a:r>
            <a:r>
              <a:rPr lang="fi-FI" i="1" dirty="0">
                <a:solidFill>
                  <a:schemeClr val="accent5"/>
                </a:solidFill>
              </a:rPr>
              <a:t>miten asiakkaan </a:t>
            </a:r>
            <a:r>
              <a:rPr lang="fi-FI" i="1" dirty="0" err="1">
                <a:solidFill>
                  <a:schemeClr val="accent5"/>
                </a:solidFill>
              </a:rPr>
              <a:t>pahosu</a:t>
            </a:r>
            <a:r>
              <a:rPr lang="fi-FI" i="1" dirty="0">
                <a:solidFill>
                  <a:schemeClr val="accent5"/>
                </a:solidFill>
              </a:rPr>
              <a:t>/</a:t>
            </a:r>
            <a:r>
              <a:rPr lang="fi-FI" i="1" dirty="0" err="1">
                <a:solidFill>
                  <a:schemeClr val="accent5"/>
                </a:solidFill>
              </a:rPr>
              <a:t>hopasu</a:t>
            </a:r>
            <a:r>
              <a:rPr lang="fi-FI" i="1" dirty="0">
                <a:solidFill>
                  <a:schemeClr val="accent5"/>
                </a:solidFill>
              </a:rPr>
              <a:t> laaditaan ja päivitetään? Kenen vastuulla päivittäminen on? Miten asiakas ja/tai hänen omaistensa ja läheisensä otetaan mukaan palvelu- ja hoito-suunnitelman laatimiseen ja päivittämiseen?</a:t>
            </a:r>
            <a:r>
              <a:rPr lang="fi-FI" b="1" i="1" dirty="0">
                <a:solidFill>
                  <a:schemeClr val="accent5"/>
                </a:solidFill>
              </a:rPr>
              <a:t>]</a:t>
            </a:r>
            <a:endParaRPr lang="fi-FI" b="1" dirty="0"/>
          </a:p>
          <a:p>
            <a:pPr marL="0" lvl="1">
              <a:lnSpc>
                <a:spcPct val="100000"/>
              </a:lnSpc>
              <a:spcBef>
                <a:spcPts val="0"/>
              </a:spcBef>
              <a:spcAft>
                <a:spcPts val="175"/>
              </a:spcAft>
            </a:pPr>
            <a:endParaRPr lang="fi-FI" b="1" i="1" dirty="0">
              <a:solidFill>
                <a:schemeClr val="accent5"/>
              </a:solidFill>
            </a:endParaRPr>
          </a:p>
          <a:p>
            <a:pPr marL="0" lvl="1">
              <a:lnSpc>
                <a:spcPct val="100000"/>
              </a:lnSpc>
              <a:spcBef>
                <a:spcPts val="0"/>
              </a:spcBef>
              <a:spcAft>
                <a:spcPts val="175"/>
              </a:spcAft>
            </a:pPr>
            <a:r>
              <a:rPr lang="fi-FI" b="1" i="1" dirty="0">
                <a:solidFill>
                  <a:schemeClr val="accent5"/>
                </a:solidFill>
              </a:rPr>
              <a:t>[Korvaa tämä tekstikappale kuvauksella toteuttamissuunnitelman toteutumisesta päivittäisessä hoidossa: </a:t>
            </a:r>
            <a:r>
              <a:rPr lang="fi-FI" i="1" dirty="0">
                <a:solidFill>
                  <a:schemeClr val="accent5"/>
                </a:solidFill>
              </a:rPr>
              <a:t>miten </a:t>
            </a:r>
            <a:r>
              <a:rPr lang="fi-FI" i="1" dirty="0" err="1">
                <a:solidFill>
                  <a:schemeClr val="accent5"/>
                </a:solidFill>
              </a:rPr>
              <a:t>pahosun</a:t>
            </a:r>
            <a:r>
              <a:rPr lang="fi-FI" i="1" dirty="0">
                <a:solidFill>
                  <a:schemeClr val="accent5"/>
                </a:solidFill>
              </a:rPr>
              <a:t>/</a:t>
            </a:r>
            <a:r>
              <a:rPr lang="fi-FI" i="1" dirty="0" err="1">
                <a:solidFill>
                  <a:schemeClr val="accent5"/>
                </a:solidFill>
              </a:rPr>
              <a:t>hopasun</a:t>
            </a:r>
            <a:r>
              <a:rPr lang="fi-FI" i="1" dirty="0">
                <a:solidFill>
                  <a:schemeClr val="accent5"/>
                </a:solidFill>
              </a:rPr>
              <a:t> toteutumista seurataan?</a:t>
            </a:r>
            <a:r>
              <a:rPr lang="fi-FI" b="1" i="1" dirty="0">
                <a:solidFill>
                  <a:schemeClr val="accent5"/>
                </a:solidFill>
              </a:rPr>
              <a:t>]</a:t>
            </a:r>
            <a:endParaRPr lang="fi-FI" sz="2000" b="1" dirty="0"/>
          </a:p>
          <a:p>
            <a:pPr marL="0" lvl="1">
              <a:lnSpc>
                <a:spcPct val="100000"/>
              </a:lnSpc>
              <a:spcAft>
                <a:spcPts val="600"/>
              </a:spcAft>
            </a:pPr>
            <a:r>
              <a:rPr lang="fi-FI" sz="2000" b="1" dirty="0"/>
              <a:t>Omatyöntekijä</a:t>
            </a:r>
          </a:p>
          <a:p>
            <a:pPr marL="0" marR="0" lvl="1" indent="0" algn="l" defTabSz="914286" eaLnBrk="1" fontAlgn="auto" latinLnBrk="0" hangingPunct="1">
              <a:lnSpc>
                <a:spcPct val="100000"/>
              </a:lnSpc>
              <a:spcBef>
                <a:spcPts val="0"/>
              </a:spcBef>
              <a:spcAft>
                <a:spcPts val="175"/>
              </a:spcAft>
              <a:buClrTx/>
              <a:buSzTx/>
              <a:buFont typeface="Arial" panose="020B0604020202020204" pitchFamily="34" charset="0"/>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Asiakkaalla tulee sosiaalihuoltolain 42 §:n mukaan olla omatyöntekijä. </a:t>
            </a:r>
            <a:r>
              <a:rPr lang="fi-FI" b="1" dirty="0"/>
              <a:t>Asiakkaalle nimetään omatyöntekijä hänen tullessaan palveluiden piiriin. </a:t>
            </a:r>
            <a:r>
              <a:rPr lang="fi-FI" dirty="0"/>
              <a:t>Omatyöntekijä eli palveluohjaaja huolehtii asiakkaan palvelukokonaisuudesta. Omatyöntekijän tehtäviin kuuluu (1) asiakkaan asiakassuunnitelman toteutumisen valvonta ja (2) erilaisista palvelun toteutusvaihtoehdoista kertominen asiakkaalle. Suunnitelman toteutumista seurataan myös potilastietojärjestelmään tehtyjen kirjaamisten kautta. </a:t>
            </a:r>
          </a:p>
        </p:txBody>
      </p:sp>
      <p:sp>
        <p:nvSpPr>
          <p:cNvPr id="5" name="TextBox 4">
            <a:extLst>
              <a:ext uri="{FF2B5EF4-FFF2-40B4-BE49-F238E27FC236}">
                <a16:creationId xmlns:a16="http://schemas.microsoft.com/office/drawing/2014/main" id="{3A5848B0-05CA-61B3-B678-05F053B713FF}"/>
              </a:ext>
            </a:extLst>
          </p:cNvPr>
          <p:cNvSpPr txBox="1"/>
          <p:nvPr/>
        </p:nvSpPr>
        <p:spPr>
          <a:xfrm>
            <a:off x="451413" y="746532"/>
            <a:ext cx="2656794"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Asiakkaan asema ja oikeudet</a:t>
            </a:r>
            <a:endParaRPr lang="fi-FI" sz="1400" b="1" dirty="0">
              <a:solidFill>
                <a:schemeClr val="accent1"/>
              </a:solidFill>
            </a:endParaRPr>
          </a:p>
        </p:txBody>
      </p:sp>
      <p:sp>
        <p:nvSpPr>
          <p:cNvPr id="6" name="TextBox 5">
            <a:extLst>
              <a:ext uri="{FF2B5EF4-FFF2-40B4-BE49-F238E27FC236}">
                <a16:creationId xmlns:a16="http://schemas.microsoft.com/office/drawing/2014/main" id="{8419D208-1EF9-4E63-5C15-1C65E1FACB4F}"/>
              </a:ext>
            </a:extLst>
          </p:cNvPr>
          <p:cNvSpPr txBox="1"/>
          <p:nvPr/>
        </p:nvSpPr>
        <p:spPr>
          <a:xfrm>
            <a:off x="6459525" y="4930218"/>
            <a:ext cx="4785418" cy="1544537"/>
          </a:xfrm>
          <a:prstGeom prst="rect">
            <a:avLst/>
          </a:prstGeom>
          <a:solidFill>
            <a:schemeClr val="bg1"/>
          </a:solidFill>
          <a:ln w="25400">
            <a:solidFill>
              <a:srgbClr val="C9CAFF"/>
            </a:solidFill>
            <a:prstDash val="solid"/>
          </a:ln>
        </p:spPr>
        <p:txBody>
          <a:bodyPr wrap="square" rtlCol="0">
            <a:noAutofit/>
          </a:bodyPr>
          <a:lstStyle/>
          <a:p>
            <a:r>
              <a:rPr lang="fi-FI" sz="1200" b="1" dirty="0">
                <a:ea typeface="Inter" panose="02000503000000020004" pitchFamily="2" charset="0"/>
              </a:rPr>
              <a:t>Asiakassuunnitelman tunteminen:</a:t>
            </a:r>
          </a:p>
          <a:p>
            <a:pPr>
              <a:buClr>
                <a:schemeClr val="accent5">
                  <a:lumMod val="60000"/>
                  <a:lumOff val="40000"/>
                </a:schemeClr>
              </a:buClr>
            </a:pPr>
            <a:r>
              <a:rPr lang="fi-FI" sz="1200" b="1" dirty="0">
                <a:ea typeface="Inter" panose="02000503000000020004" pitchFamily="2" charset="0"/>
              </a:rPr>
              <a:t>[</a:t>
            </a:r>
            <a:r>
              <a:rPr lang="fi-FI" sz="1200" dirty="0">
                <a:ea typeface="Inter" panose="02000503000000020004" pitchFamily="2" charset="0"/>
              </a:rPr>
              <a:t>Korvaa tämä teksti kuvauksella: Miten varmistetaan, että henkilöstö tuntee suunnitelman sisällön ja toimii sen mukaisesti?</a:t>
            </a:r>
            <a:r>
              <a:rPr lang="fi-FI" sz="1200" b="1" dirty="0">
                <a:ea typeface="Inter" panose="02000503000000020004" pitchFamily="2" charset="0"/>
              </a:rPr>
              <a:t>]</a:t>
            </a:r>
          </a:p>
        </p:txBody>
      </p:sp>
      <p:pic>
        <p:nvPicPr>
          <p:cNvPr id="2" name="Graphic 49">
            <a:extLst>
              <a:ext uri="{FF2B5EF4-FFF2-40B4-BE49-F238E27FC236}">
                <a16:creationId xmlns:a16="http://schemas.microsoft.com/office/drawing/2014/main" id="{47A0CBED-4F38-C45E-0EDD-B1E3950DFB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25188" y="5213904"/>
            <a:ext cx="1466812" cy="1644097"/>
          </a:xfrm>
          <a:prstGeom prst="rect">
            <a:avLst/>
          </a:prstGeom>
        </p:spPr>
      </p:pic>
      <p:grpSp>
        <p:nvGrpSpPr>
          <p:cNvPr id="4" name="Ryhmä 3">
            <a:extLst>
              <a:ext uri="{FF2B5EF4-FFF2-40B4-BE49-F238E27FC236}">
                <a16:creationId xmlns:a16="http://schemas.microsoft.com/office/drawing/2014/main" id="{12870DBD-FC50-F9F3-7B3A-C5995E03CEE1}"/>
              </a:ext>
            </a:extLst>
          </p:cNvPr>
          <p:cNvGrpSpPr/>
          <p:nvPr/>
        </p:nvGrpSpPr>
        <p:grpSpPr>
          <a:xfrm>
            <a:off x="4928896" y="468949"/>
            <a:ext cx="2338976" cy="45719"/>
            <a:chOff x="4928896" y="468949"/>
            <a:chExt cx="2338976" cy="45719"/>
          </a:xfrm>
        </p:grpSpPr>
        <p:sp>
          <p:nvSpPr>
            <p:cNvPr id="12" name="Rectangle 42">
              <a:extLst>
                <a:ext uri="{FF2B5EF4-FFF2-40B4-BE49-F238E27FC236}">
                  <a16:creationId xmlns:a16="http://schemas.microsoft.com/office/drawing/2014/main" id="{FB4231A5-3C81-B546-B600-FF954C01AA1C}"/>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Rectangle 43">
              <a:extLst>
                <a:ext uri="{FF2B5EF4-FFF2-40B4-BE49-F238E27FC236}">
                  <a16:creationId xmlns:a16="http://schemas.microsoft.com/office/drawing/2014/main" id="{00733C2B-F959-CBAF-66C1-95D64FFBF6D4}"/>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4">
              <a:extLst>
                <a:ext uri="{FF2B5EF4-FFF2-40B4-BE49-F238E27FC236}">
                  <a16:creationId xmlns:a16="http://schemas.microsoft.com/office/drawing/2014/main" id="{6BB61495-BD5F-B6C3-E595-5F8C62F8C488}"/>
                </a:ext>
              </a:extLst>
            </p:cNvPr>
            <p:cNvSpPr/>
            <p:nvPr/>
          </p:nvSpPr>
          <p:spPr>
            <a:xfrm>
              <a:off x="573724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5">
              <a:extLst>
                <a:ext uri="{FF2B5EF4-FFF2-40B4-BE49-F238E27FC236}">
                  <a16:creationId xmlns:a16="http://schemas.microsoft.com/office/drawing/2014/main" id="{22BC83D3-4674-F8FC-1EE8-7FA8F4CA0CEB}"/>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6">
              <a:extLst>
                <a:ext uri="{FF2B5EF4-FFF2-40B4-BE49-F238E27FC236}">
                  <a16:creationId xmlns:a16="http://schemas.microsoft.com/office/drawing/2014/main" id="{DA2835E4-BB84-4CE4-B042-4D1F2DEF7F57}"/>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Rectangle 47">
              <a:extLst>
                <a:ext uri="{FF2B5EF4-FFF2-40B4-BE49-F238E27FC236}">
                  <a16:creationId xmlns:a16="http://schemas.microsoft.com/office/drawing/2014/main" id="{1D7EBE78-1AEB-BCBE-1ACC-0BC034145E7C}"/>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631885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8D91FD6-CF4D-B7BD-4F45-5A5587A1F128}"/>
              </a:ext>
            </a:extLst>
          </p:cNvPr>
          <p:cNvGraphicFramePr>
            <a:graphicFrameLocks noChangeAspect="1"/>
          </p:cNvGraphicFramePr>
          <p:nvPr>
            <p:custDataLst>
              <p:tags r:id="rId1"/>
            </p:custDataLst>
            <p:extLst>
              <p:ext uri="{D42A27DB-BD31-4B8C-83A1-F6EECF244321}">
                <p14:modId xmlns:p14="http://schemas.microsoft.com/office/powerpoint/2010/main" val="3582150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6" name="think-cell data - do not delete" hidden="1">
                        <a:extLst>
                          <a:ext uri="{FF2B5EF4-FFF2-40B4-BE49-F238E27FC236}">
                            <a16:creationId xmlns:a16="http://schemas.microsoft.com/office/drawing/2014/main" id="{08D91FD6-CF4D-B7BD-4F45-5A5587A1F1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0C7553F-A7BC-E94B-43B2-80AEDE7A0726}"/>
              </a:ext>
            </a:extLst>
          </p:cNvPr>
          <p:cNvSpPr>
            <a:spLocks noGrp="1"/>
          </p:cNvSpPr>
          <p:nvPr>
            <p:ph type="title"/>
          </p:nvPr>
        </p:nvSpPr>
        <p:spPr/>
        <p:txBody>
          <a:bodyPr vert="horz"/>
          <a:lstStyle/>
          <a:p>
            <a:r>
              <a:rPr lang="fi-FI" dirty="0"/>
              <a:t>Asiakkaan osallisuus (3/4)</a:t>
            </a:r>
          </a:p>
        </p:txBody>
      </p:sp>
      <p:sp>
        <p:nvSpPr>
          <p:cNvPr id="10" name="TextBox 9">
            <a:extLst>
              <a:ext uri="{FF2B5EF4-FFF2-40B4-BE49-F238E27FC236}">
                <a16:creationId xmlns:a16="http://schemas.microsoft.com/office/drawing/2014/main" id="{BC3CC059-6A06-BA0D-726C-B6D982BB77C4}"/>
              </a:ext>
            </a:extLst>
          </p:cNvPr>
          <p:cNvSpPr txBox="1"/>
          <p:nvPr/>
        </p:nvSpPr>
        <p:spPr>
          <a:xfrm>
            <a:off x="451413" y="746532"/>
            <a:ext cx="2656794"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Asiakkaan asema ja oikeudet</a:t>
            </a:r>
            <a:endParaRPr lang="fi-FI" sz="1400" b="1" dirty="0">
              <a:solidFill>
                <a:schemeClr val="accent1"/>
              </a:solidFill>
            </a:endParaRPr>
          </a:p>
        </p:txBody>
      </p:sp>
      <p:sp>
        <p:nvSpPr>
          <p:cNvPr id="33" name="Rectangle 32">
            <a:extLst>
              <a:ext uri="{FF2B5EF4-FFF2-40B4-BE49-F238E27FC236}">
                <a16:creationId xmlns:a16="http://schemas.microsoft.com/office/drawing/2014/main" id="{4E11D9A5-3C0C-440D-CDC9-C7463C564DF7}"/>
              </a:ext>
            </a:extLst>
          </p:cNvPr>
          <p:cNvSpPr>
            <a:spLocks/>
          </p:cNvSpPr>
          <p:nvPr/>
        </p:nvSpPr>
        <p:spPr>
          <a:xfrm>
            <a:off x="451413" y="5087798"/>
            <a:ext cx="5455611" cy="1077459"/>
          </a:xfrm>
          <a:prstGeom prst="rect">
            <a:avLst/>
          </a:prstGeom>
          <a:noFill/>
          <a:ln w="19050">
            <a:solidFill>
              <a:srgbClr val="C9CAFF"/>
            </a:solidFill>
            <a:prstDash val="solid"/>
          </a:ln>
        </p:spPr>
        <p:txBody>
          <a:bodyPr wrap="square" rtlCol="0" anchor="ctr">
            <a:noAutofit/>
          </a:bodyPr>
          <a:lstStyle/>
          <a:p>
            <a:pPr>
              <a:spcAft>
                <a:spcPts val="800"/>
              </a:spcAft>
            </a:pPr>
            <a:r>
              <a:rPr lang="fi-FI" sz="1100" b="1" kern="100" dirty="0">
                <a:effectLst/>
                <a:latin typeface="Arial" panose="020B0604020202020204" pitchFamily="34" charset="0"/>
                <a:ea typeface="Calibri" panose="020F0502020204030204" pitchFamily="34" charset="0"/>
                <a:cs typeface="Arial" panose="020B0604020202020204" pitchFamily="34" charset="0"/>
              </a:rPr>
              <a:t>Asiakas tai omainen/läheinen voivat antaa palautetta tai              kehittämisideoita kolmella eri tavalla, joko</a:t>
            </a:r>
            <a:endParaRPr lang="fi-FI" sz="11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arenR"/>
            </a:pPr>
            <a:r>
              <a:rPr lang="fi-FI" sz="1050" kern="100" dirty="0">
                <a:effectLst/>
                <a:latin typeface="Arial" panose="020B0604020202020204" pitchFamily="34" charset="0"/>
                <a:ea typeface="Calibri" panose="020F0502020204030204" pitchFamily="34" charset="0"/>
                <a:cs typeface="Arial" panose="020B0604020202020204" pitchFamily="34" charset="0"/>
              </a:rPr>
              <a:t>suoraan työntekijälle tai toimintayksikön esihenkilölle, tai</a:t>
            </a:r>
          </a:p>
          <a:p>
            <a:pPr marL="342900" lvl="0" indent="-342900">
              <a:buFont typeface="+mj-lt"/>
              <a:buAutoNum type="arabicParenR"/>
            </a:pPr>
            <a:r>
              <a:rPr lang="fi-FI" sz="1050" kern="100" dirty="0">
                <a:effectLst/>
                <a:latin typeface="Arial" panose="020B0604020202020204" pitchFamily="34" charset="0"/>
                <a:ea typeface="Calibri" panose="020F0502020204030204" pitchFamily="34" charset="0"/>
                <a:cs typeface="Arial" panose="020B0604020202020204" pitchFamily="34" charset="0"/>
              </a:rPr>
              <a:t>täyttämällä sähköisen palautelomakkeen osoitteessa: </a:t>
            </a:r>
            <a:r>
              <a:rPr lang="fi-FI" sz="1050" kern="100" dirty="0">
                <a:effectLst/>
                <a:latin typeface="Arial" panose="020B0604020202020204" pitchFamily="34" charset="0"/>
                <a:ea typeface="Calibri" panose="020F0502020204030204" pitchFamily="34" charset="0"/>
                <a:cs typeface="Arial" panose="020B0604020202020204" pitchFamily="34" charset="0"/>
                <a:hlinkClick r:id="rId6"/>
              </a:rPr>
              <a:t>Lähetä palautteesi – Eloisa (etelasavonha.fi)</a:t>
            </a:r>
            <a:endParaRPr lang="fi-FI" sz="1050" u="sng" kern="100" dirty="0">
              <a:effectLst/>
              <a:highlight>
                <a:srgbClr val="00FFFF"/>
              </a:highlight>
              <a:latin typeface="Arial" panose="020B0604020202020204" pitchFamily="34" charset="0"/>
              <a:ea typeface="Calibri" panose="020F0502020204030204" pitchFamily="34" charset="0"/>
              <a:cs typeface="Arial" panose="020B0604020202020204" pitchFamily="34" charset="0"/>
            </a:endParaRPr>
          </a:p>
        </p:txBody>
      </p:sp>
      <p:sp>
        <p:nvSpPr>
          <p:cNvPr id="15" name="Content Placeholder 27">
            <a:extLst>
              <a:ext uri="{FF2B5EF4-FFF2-40B4-BE49-F238E27FC236}">
                <a16:creationId xmlns:a16="http://schemas.microsoft.com/office/drawing/2014/main" id="{0EE2E8A8-D0DE-8359-6632-0D84BC5925A2}"/>
              </a:ext>
            </a:extLst>
          </p:cNvPr>
          <p:cNvSpPr>
            <a:spLocks noGrp="1"/>
          </p:cNvSpPr>
          <p:nvPr>
            <p:ph sz="half" idx="1"/>
          </p:nvPr>
        </p:nvSpPr>
        <p:spPr>
          <a:xfrm>
            <a:off x="451413" y="1816102"/>
            <a:ext cx="5455611" cy="3247352"/>
          </a:xfrm>
        </p:spPr>
        <p:txBody>
          <a:bodyPr numCol="1"/>
          <a:lstStyle/>
          <a:p>
            <a:pPr>
              <a:spcAft>
                <a:spcPts val="527"/>
              </a:spcAft>
            </a:pPr>
            <a:r>
              <a:rPr lang="fi-FI" sz="2000" b="1" dirty="0">
                <a:ea typeface="Inter" panose="02000503000000020004" pitchFamily="2" charset="0"/>
                <a:cs typeface="Times New Roman" panose="02020603050405020304" pitchFamily="18" charset="0"/>
              </a:rPr>
              <a:t>Asiakkaan ja omaisten osallistuminen toiminnan kehittämiseen</a:t>
            </a:r>
          </a:p>
          <a:p>
            <a:pPr marL="0" lvl="1" defTabSz="914286">
              <a:spcAft>
                <a:spcPts val="527"/>
              </a:spcAft>
            </a:pPr>
            <a:r>
              <a:rPr lang="fi-FI" b="1" dirty="0"/>
              <a:t>A</a:t>
            </a:r>
            <a:r>
              <a:rPr lang="fi-FI" sz="1200" b="1" dirty="0">
                <a:latin typeface="Arial" panose="020B0604020202020204" pitchFamily="34" charset="0"/>
                <a:cs typeface="Arial" panose="020B0604020202020204" pitchFamily="34" charset="0"/>
              </a:rPr>
              <a:t>siakkaiden, heidän perheidensä ja läheistensä huomioon ottaminen on olennainen osa palvelun sisällön, laadun, asiakasturvallisuuden ja omavalvonnan kehittämistä. </a:t>
            </a:r>
            <a:r>
              <a:rPr lang="fi-FI" sz="1200" dirty="0">
                <a:latin typeface="Arial" panose="020B0604020202020204" pitchFamily="34" charset="0"/>
                <a:cs typeface="Arial" panose="020B0604020202020204" pitchFamily="34" charset="0"/>
              </a:rPr>
              <a:t>Koska laatu ja hyvä hoito voivat tarkoittaa eri asioita henkilöstölle ja asiakkaille, on systemaattisesti eri tavoin kerätty palaute tärkeää saada käyttöön yksikön toiminnan kehittämisessä. Asiakkaan ja omaisten osallisuus tarkoittaa heidän näkemystensä ja toiveidensa huomioon ottamista kaikissa palveluun ja toiminnan kehittämiseen liittyvissä tilanteissa.</a:t>
            </a:r>
          </a:p>
          <a:p>
            <a:pPr marL="0" lvl="1" defTabSz="914286">
              <a:spcAft>
                <a:spcPts val="527"/>
              </a:spcAft>
            </a:pPr>
            <a:r>
              <a:rPr lang="fi-FI" b="1" i="1" dirty="0">
                <a:solidFill>
                  <a:schemeClr val="accent5"/>
                </a:solidFill>
              </a:rPr>
              <a:t>[Korvaa tämä tekstikappale kuvauksella osallistumisen tavoista: </a:t>
            </a:r>
            <a:r>
              <a:rPr lang="fi-FI" i="1" dirty="0">
                <a:solidFill>
                  <a:schemeClr val="accent5"/>
                </a:solidFill>
              </a:rPr>
              <a:t>miten asiakkaat ja heidän läheisensä osallistuvat yksikön palvelun ja omavalvonnan kehittämiseen? Miten asiakkailta saatua palautetta hyödynnetään toiminnan kehittämisessä ja/tai korjaamisessa? Miten saatu palaute käsitellään?</a:t>
            </a:r>
            <a:r>
              <a:rPr lang="fi-FI" b="1" i="1" dirty="0">
                <a:solidFill>
                  <a:schemeClr val="accent5"/>
                </a:solidFill>
              </a:rPr>
              <a:t>]</a:t>
            </a:r>
          </a:p>
          <a:p>
            <a:pPr marL="0" lvl="1" defTabSz="914286">
              <a:spcAft>
                <a:spcPts val="527"/>
              </a:spcAft>
            </a:pPr>
            <a:r>
              <a:rPr lang="fi-FI" i="1" dirty="0"/>
              <a:t> </a:t>
            </a:r>
            <a:endPar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Inter" panose="02000503000000020004" pitchFamily="2" charset="0"/>
              <a:cs typeface="Times New Roman" panose="02020603050405020304" pitchFamily="18" charset="0"/>
            </a:endParaRPr>
          </a:p>
        </p:txBody>
      </p:sp>
      <p:sp>
        <p:nvSpPr>
          <p:cNvPr id="16" name="Rectangle 32">
            <a:extLst>
              <a:ext uri="{FF2B5EF4-FFF2-40B4-BE49-F238E27FC236}">
                <a16:creationId xmlns:a16="http://schemas.microsoft.com/office/drawing/2014/main" id="{A35406E6-FA47-1567-3CAE-4AA3C78587EE}"/>
              </a:ext>
            </a:extLst>
          </p:cNvPr>
          <p:cNvSpPr>
            <a:spLocks/>
          </p:cNvSpPr>
          <p:nvPr/>
        </p:nvSpPr>
        <p:spPr>
          <a:xfrm>
            <a:off x="6454760" y="5087798"/>
            <a:ext cx="5145569" cy="1077459"/>
          </a:xfrm>
          <a:prstGeom prst="rect">
            <a:avLst/>
          </a:prstGeom>
          <a:noFill/>
          <a:ln w="19050">
            <a:solidFill>
              <a:srgbClr val="C9CAFF"/>
            </a:solidFill>
            <a:prstDash val="solid"/>
          </a:ln>
        </p:spPr>
        <p:txBody>
          <a:bodyPr wrap="square" rtlCol="0" anchor="ctr">
            <a:noAutofit/>
          </a:bodyPr>
          <a:lstStyle/>
          <a:p>
            <a:pPr>
              <a:spcAft>
                <a:spcPts val="800"/>
              </a:spcAft>
            </a:pPr>
            <a:r>
              <a:rPr lang="fi-FI" sz="1100" b="1" kern="100" dirty="0">
                <a:effectLst/>
                <a:latin typeface="Arial" panose="020B0604020202020204" pitchFamily="34" charset="0"/>
                <a:ea typeface="Calibri" panose="020F0502020204030204" pitchFamily="34" charset="0"/>
                <a:cs typeface="Arial" panose="020B0604020202020204" pitchFamily="34" charset="0"/>
              </a:rPr>
              <a:t>Asiakas tai omainen/läheinen voivat tehdä ilmoituksen kahdella eri  tavalla, joko</a:t>
            </a:r>
            <a:endParaRPr lang="fi-FI" sz="1100" kern="100" dirty="0">
              <a:effectLst/>
              <a:latin typeface="Arial" panose="020B0604020202020204" pitchFamily="34" charset="0"/>
              <a:ea typeface="Calibri" panose="020F0502020204030204" pitchFamily="34" charset="0"/>
              <a:cs typeface="Arial" panose="020B0604020202020204" pitchFamily="34" charset="0"/>
            </a:endParaRPr>
          </a:p>
          <a:p>
            <a:pPr marL="44" defTabSz="914377">
              <a:lnSpc>
                <a:spcPct val="100000"/>
              </a:lnSpc>
              <a:spcBef>
                <a:spcPts val="0"/>
              </a:spcBef>
              <a:defRPr/>
            </a:pPr>
            <a:r>
              <a:rPr kumimoji="0" lang="fi-FI"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ilmoittamalla </a:t>
            </a:r>
            <a:r>
              <a:rPr kumimoji="0" lang="fi-FI"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suoraan työntekijälle tai toimintayksikön esihenkilölle, ja</a:t>
            </a:r>
          </a:p>
          <a:p>
            <a:pPr marL="44" defTabSz="914377">
              <a:lnSpc>
                <a:spcPct val="100000"/>
              </a:lnSpc>
              <a:spcBef>
                <a:spcPts val="0"/>
              </a:spcBef>
              <a:defRPr/>
            </a:pPr>
            <a:r>
              <a:rPr kumimoji="0" lang="fi-FI"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j</a:t>
            </a:r>
            <a:r>
              <a:rPr lang="fi-FI" sz="1050" dirty="0" err="1">
                <a:solidFill>
                  <a:srgbClr val="000000"/>
                </a:solidFill>
                <a:latin typeface="Arial" panose="020B0604020202020204" pitchFamily="34" charset="0"/>
                <a:cs typeface="Arial" panose="020B0604020202020204" pitchFamily="34" charset="0"/>
              </a:rPr>
              <a:t>os</a:t>
            </a:r>
            <a:r>
              <a:rPr lang="fi-FI" sz="1050" dirty="0">
                <a:solidFill>
                  <a:srgbClr val="000000"/>
                </a:solidFill>
                <a:latin typeface="Arial" panose="020B0604020202020204" pitchFamily="34" charset="0"/>
                <a:cs typeface="Arial" panose="020B0604020202020204" pitchFamily="34" charset="0"/>
              </a:rPr>
              <a:t> kyseessä on vaaratilanne, </a:t>
            </a:r>
            <a:r>
              <a:rPr kumimoji="0" lang="fi-FI"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täyttämällä sähköisen ilmoituksen osoitteessa:</a:t>
            </a:r>
          </a:p>
          <a:p>
            <a:pPr marL="44" defTabSz="914377">
              <a:lnSpc>
                <a:spcPct val="100000"/>
              </a:lnSpc>
              <a:spcBef>
                <a:spcPts val="0"/>
              </a:spcBef>
              <a:defRPr/>
            </a:pPr>
            <a:r>
              <a:rPr lang="fi-FI" sz="1050" dirty="0">
                <a:latin typeface="Arial" panose="020B0604020202020204" pitchFamily="34" charset="0"/>
                <a:ea typeface="Calibri" panose="020F0502020204030204" pitchFamily="34" charset="0"/>
                <a:cs typeface="Arial" panose="020B0604020202020204" pitchFamily="34" charset="0"/>
                <a:hlinkClick r:id="rId7"/>
              </a:rPr>
              <a:t>Oma ilmoitus vaaratilanteesta - Eloisa (etelasavonha.fi)</a:t>
            </a:r>
            <a:r>
              <a:rPr lang="fi-FI" sz="1050" dirty="0">
                <a:latin typeface="Arial" panose="020B0604020202020204" pitchFamily="34" charset="0"/>
                <a:ea typeface="Calibri" panose="020F0502020204030204" pitchFamily="34" charset="0"/>
                <a:cs typeface="Arial" panose="020B0604020202020204" pitchFamily="34" charset="0"/>
              </a:rPr>
              <a:t>.</a:t>
            </a:r>
            <a:endParaRPr kumimoji="0" lang="fi-FI" sz="105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Suorakulmio 18">
            <a:extLst>
              <a:ext uri="{FF2B5EF4-FFF2-40B4-BE49-F238E27FC236}">
                <a16:creationId xmlns:a16="http://schemas.microsoft.com/office/drawing/2014/main" id="{C22BBF56-8397-79F9-3BDA-BED58A6D5AD1}"/>
              </a:ext>
            </a:extLst>
          </p:cNvPr>
          <p:cNvSpPr/>
          <p:nvPr/>
        </p:nvSpPr>
        <p:spPr>
          <a:xfrm>
            <a:off x="5873248" y="5156195"/>
            <a:ext cx="74961" cy="521356"/>
          </a:xfrm>
          <a:prstGeom prst="rect">
            <a:avLst/>
          </a:prstGeom>
          <a:solidFill>
            <a:srgbClr val="EDEDFC"/>
          </a:solidFill>
          <a:ln>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Suorakulmio 19">
            <a:extLst>
              <a:ext uri="{FF2B5EF4-FFF2-40B4-BE49-F238E27FC236}">
                <a16:creationId xmlns:a16="http://schemas.microsoft.com/office/drawing/2014/main" id="{A0B614B3-2707-A897-5EEA-A79C083B6E53}"/>
              </a:ext>
            </a:extLst>
          </p:cNvPr>
          <p:cNvSpPr/>
          <p:nvPr/>
        </p:nvSpPr>
        <p:spPr>
          <a:xfrm>
            <a:off x="11563661" y="5080837"/>
            <a:ext cx="73336" cy="459079"/>
          </a:xfrm>
          <a:prstGeom prst="rect">
            <a:avLst/>
          </a:prstGeom>
          <a:solidFill>
            <a:srgbClr val="EDEDFC"/>
          </a:solidFill>
          <a:ln>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Suorakulmio 34">
            <a:extLst>
              <a:ext uri="{FF2B5EF4-FFF2-40B4-BE49-F238E27FC236}">
                <a16:creationId xmlns:a16="http://schemas.microsoft.com/office/drawing/2014/main" id="{6761DEB0-BE13-BBE2-5812-F8FB4B20A14D}"/>
              </a:ext>
            </a:extLst>
          </p:cNvPr>
          <p:cNvSpPr/>
          <p:nvPr/>
        </p:nvSpPr>
        <p:spPr>
          <a:xfrm>
            <a:off x="11563661" y="5646154"/>
            <a:ext cx="48810" cy="459079"/>
          </a:xfrm>
          <a:prstGeom prst="rect">
            <a:avLst/>
          </a:prstGeom>
          <a:solidFill>
            <a:srgbClr val="EDEDFC"/>
          </a:solidFill>
          <a:ln>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7" name="Graphic 37">
            <a:extLst>
              <a:ext uri="{FF2B5EF4-FFF2-40B4-BE49-F238E27FC236}">
                <a16:creationId xmlns:a16="http://schemas.microsoft.com/office/drawing/2014/main" id="{78115DBB-D496-2C16-8E3C-83E65E606F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69524" y="5063454"/>
            <a:ext cx="459079" cy="459079"/>
          </a:xfrm>
          <a:prstGeom prst="rect">
            <a:avLst/>
          </a:prstGeom>
        </p:spPr>
      </p:pic>
      <p:pic>
        <p:nvPicPr>
          <p:cNvPr id="18" name="Graphic 39">
            <a:extLst>
              <a:ext uri="{FF2B5EF4-FFF2-40B4-BE49-F238E27FC236}">
                <a16:creationId xmlns:a16="http://schemas.microsoft.com/office/drawing/2014/main" id="{23A71B28-C7F1-5908-6E30-6E31A1D73D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24247" y="5662943"/>
            <a:ext cx="425500" cy="425500"/>
          </a:xfrm>
          <a:prstGeom prst="rect">
            <a:avLst/>
          </a:prstGeom>
        </p:spPr>
      </p:pic>
      <p:pic>
        <p:nvPicPr>
          <p:cNvPr id="2" name="Graphic 1">
            <a:extLst>
              <a:ext uri="{FF2B5EF4-FFF2-40B4-BE49-F238E27FC236}">
                <a16:creationId xmlns:a16="http://schemas.microsoft.com/office/drawing/2014/main" id="{516F17B1-9106-557A-5926-955A0B40300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51179" y="5160587"/>
            <a:ext cx="519097" cy="613478"/>
          </a:xfrm>
          <a:prstGeom prst="rect">
            <a:avLst/>
          </a:prstGeom>
        </p:spPr>
      </p:pic>
      <p:sp>
        <p:nvSpPr>
          <p:cNvPr id="5" name="Content Placeholder 27">
            <a:extLst>
              <a:ext uri="{FF2B5EF4-FFF2-40B4-BE49-F238E27FC236}">
                <a16:creationId xmlns:a16="http://schemas.microsoft.com/office/drawing/2014/main" id="{FCC231A5-9BA0-AD38-27A5-F64E57914CE5}"/>
              </a:ext>
            </a:extLst>
          </p:cNvPr>
          <p:cNvSpPr txBox="1">
            <a:spLocks/>
          </p:cNvSpPr>
          <p:nvPr/>
        </p:nvSpPr>
        <p:spPr>
          <a:xfrm>
            <a:off x="6454759" y="1816102"/>
            <a:ext cx="5373843" cy="3247352"/>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Aft>
                <a:spcPts val="527"/>
              </a:spcAft>
            </a:pPr>
            <a:r>
              <a:rPr lang="fi-FI" sz="2000" b="1" dirty="0">
                <a:solidFill>
                  <a:srgbClr val="000000"/>
                </a:solidFill>
                <a:ea typeface="Inter" panose="02000503000000020004" pitchFamily="2" charset="0"/>
                <a:cs typeface="Times New Roman" panose="02020603050405020304" pitchFamily="18" charset="0"/>
              </a:rPr>
              <a:t>Asiakkaan asiallinen kohtelu ja mahdollisista epäkohdista ilmoittaminen</a:t>
            </a:r>
            <a:endParaRPr lang="fi-FI" dirty="0"/>
          </a:p>
          <a:p>
            <a:pPr marL="0" lvl="1">
              <a:spcAft>
                <a:spcPts val="527"/>
              </a:spcAft>
            </a:pPr>
            <a:r>
              <a:rPr lang="fi-FI" b="1" i="1" dirty="0">
                <a:solidFill>
                  <a:schemeClr val="accent5"/>
                </a:solidFill>
                <a:latin typeface="Arial" panose="020B0604020202020204"/>
              </a:rPr>
              <a:t>[</a:t>
            </a:r>
            <a:r>
              <a:rPr lang="fi-FI" b="1" i="1" dirty="0">
                <a:solidFill>
                  <a:schemeClr val="accent5"/>
                </a:solidFill>
              </a:rPr>
              <a:t>Korvaa tämä tekstikappale kuvauksella</a:t>
            </a:r>
            <a:r>
              <a:rPr lang="fi-FI" b="1" i="1" dirty="0">
                <a:solidFill>
                  <a:schemeClr val="accent5"/>
                </a:solidFill>
                <a:latin typeface="Arial" panose="020B0604020202020204"/>
              </a:rPr>
              <a:t> siitä miten palvelussa kiinnitetään huomiota asiakkaan asialliseen kohteluun: </a:t>
            </a:r>
            <a:r>
              <a:rPr lang="fi-FI" i="1" dirty="0">
                <a:solidFill>
                  <a:schemeClr val="accent5"/>
                </a:solidFill>
                <a:latin typeface="Arial" panose="020B0604020202020204"/>
              </a:rPr>
              <a:t>miten varmistetaan asiakkaiden asiallinen kohtelu ja miten menetellään, jos epäasiallista kohtelua havaitaan?</a:t>
            </a:r>
            <a:r>
              <a:rPr lang="fi-FI" b="1" i="1" dirty="0">
                <a:solidFill>
                  <a:schemeClr val="accent5"/>
                </a:solidFill>
                <a:latin typeface="Arial" panose="020B0604020202020204"/>
              </a:rPr>
              <a:t>]</a:t>
            </a:r>
          </a:p>
          <a:p>
            <a:pPr marL="0" lvl="1">
              <a:spcAft>
                <a:spcPts val="527"/>
              </a:spcAft>
            </a:pPr>
            <a:r>
              <a:rPr lang="fi-FI" dirty="0"/>
              <a:t>Mikäli asiakas kokee tulleensa kohdelluksi epäasiallisesti, </a:t>
            </a:r>
            <a:r>
              <a:rPr lang="fi-FI" b="1" dirty="0">
                <a:solidFill>
                  <a:srgbClr val="000000"/>
                </a:solidFill>
                <a:latin typeface="Arial" panose="020B0604020202020204"/>
                <a:cs typeface="+mn-cs"/>
              </a:rPr>
              <a:t>nopein ja tehokkain tapa tehdä ilmoitus on suoraan työntekijälle tai yksikön esihenkilölle. </a:t>
            </a:r>
            <a:endParaRPr lang="fi-FI" b="1" dirty="0"/>
          </a:p>
          <a:p>
            <a:pPr indent="-457145">
              <a:spcAft>
                <a:spcPts val="527"/>
              </a:spcAft>
            </a:pPr>
            <a:r>
              <a:rPr lang="fi-FI" b="1" i="1" dirty="0">
                <a:solidFill>
                  <a:schemeClr val="accent5"/>
                </a:solidFill>
              </a:rPr>
              <a:t>[Korvaa tämä tekstikappale kuvauksella </a:t>
            </a:r>
            <a:r>
              <a:rPr lang="fi-FI" b="1" i="1" dirty="0">
                <a:solidFill>
                  <a:schemeClr val="accent5"/>
                </a:solidFill>
                <a:latin typeface="Arial" panose="020B0604020202020204"/>
              </a:rPr>
              <a:t>käsittelyprosessista asiakkaan kanssa:</a:t>
            </a:r>
            <a:r>
              <a:rPr lang="fi-FI" i="1" dirty="0">
                <a:solidFill>
                  <a:schemeClr val="accent5"/>
                </a:solidFill>
                <a:latin typeface="Arial" panose="020B0604020202020204"/>
              </a:rPr>
              <a:t> miten asiakkaan ja tarvittaessa hänen omaisensa tai läheisensä kanssa käsitellään asiakkaan kokema epäasiallinen kohtelu, haittatapahtuma tai vaaratapahtuma?</a:t>
            </a:r>
            <a:r>
              <a:rPr lang="fi-FI" b="1" i="1" dirty="0">
                <a:solidFill>
                  <a:schemeClr val="accent5"/>
                </a:solidFill>
                <a:latin typeface="Arial" panose="020B0604020202020204"/>
              </a:rPr>
              <a:t>]</a:t>
            </a:r>
            <a:endParaRPr lang="fi-FI" b="1" dirty="0">
              <a:solidFill>
                <a:schemeClr val="accent5"/>
              </a:solidFill>
              <a:latin typeface="Arial" panose="020B0604020202020204"/>
              <a:cs typeface="+mn-cs"/>
            </a:endParaRPr>
          </a:p>
          <a:p>
            <a:pPr marL="0" lvl="1">
              <a:spcAft>
                <a:spcPts val="527"/>
              </a:spcAft>
            </a:pPr>
            <a:endParaRPr lang="fi-FI" dirty="0"/>
          </a:p>
        </p:txBody>
      </p:sp>
      <p:grpSp>
        <p:nvGrpSpPr>
          <p:cNvPr id="34" name="Ryhmä 33">
            <a:extLst>
              <a:ext uri="{FF2B5EF4-FFF2-40B4-BE49-F238E27FC236}">
                <a16:creationId xmlns:a16="http://schemas.microsoft.com/office/drawing/2014/main" id="{0510B3AB-8DA9-9530-5440-EEAC6EF55182}"/>
              </a:ext>
            </a:extLst>
          </p:cNvPr>
          <p:cNvGrpSpPr/>
          <p:nvPr/>
        </p:nvGrpSpPr>
        <p:grpSpPr>
          <a:xfrm>
            <a:off x="4928896" y="468949"/>
            <a:ext cx="2338976" cy="45719"/>
            <a:chOff x="4928896" y="468949"/>
            <a:chExt cx="2338976" cy="45719"/>
          </a:xfrm>
        </p:grpSpPr>
        <p:sp>
          <p:nvSpPr>
            <p:cNvPr id="36" name="Rectangle 42">
              <a:extLst>
                <a:ext uri="{FF2B5EF4-FFF2-40B4-BE49-F238E27FC236}">
                  <a16:creationId xmlns:a16="http://schemas.microsoft.com/office/drawing/2014/main" id="{EEAB824C-3E4E-3F1B-09EF-5F407AA609E8}"/>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7" name="Rectangle 43">
              <a:extLst>
                <a:ext uri="{FF2B5EF4-FFF2-40B4-BE49-F238E27FC236}">
                  <a16:creationId xmlns:a16="http://schemas.microsoft.com/office/drawing/2014/main" id="{661EE575-DA1D-5607-8BFA-BBE571B0A74C}"/>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8" name="Rectangle 44">
              <a:extLst>
                <a:ext uri="{FF2B5EF4-FFF2-40B4-BE49-F238E27FC236}">
                  <a16:creationId xmlns:a16="http://schemas.microsoft.com/office/drawing/2014/main" id="{C95562E2-09FD-4396-9E5D-42096B17B1EC}"/>
                </a:ext>
              </a:extLst>
            </p:cNvPr>
            <p:cNvSpPr/>
            <p:nvPr/>
          </p:nvSpPr>
          <p:spPr>
            <a:xfrm>
              <a:off x="573724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9" name="Rectangle 45">
              <a:extLst>
                <a:ext uri="{FF2B5EF4-FFF2-40B4-BE49-F238E27FC236}">
                  <a16:creationId xmlns:a16="http://schemas.microsoft.com/office/drawing/2014/main" id="{872D8A23-A710-FA12-D70E-EA784CBE88C3}"/>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0" name="Rectangle 46">
              <a:extLst>
                <a:ext uri="{FF2B5EF4-FFF2-40B4-BE49-F238E27FC236}">
                  <a16:creationId xmlns:a16="http://schemas.microsoft.com/office/drawing/2014/main" id="{87013A60-2E77-23C2-4647-8E97EA05C6DD}"/>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1" name="Rectangle 47">
              <a:extLst>
                <a:ext uri="{FF2B5EF4-FFF2-40B4-BE49-F238E27FC236}">
                  <a16:creationId xmlns:a16="http://schemas.microsoft.com/office/drawing/2014/main" id="{79FF4F24-7F73-5307-8D00-0AAB62335970}"/>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793899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AC02512-7B9F-346D-43C4-0F9FE4D4423E}"/>
              </a:ext>
            </a:extLst>
          </p:cNvPr>
          <p:cNvGraphicFramePr>
            <a:graphicFrameLocks noChangeAspect="1"/>
          </p:cNvGraphicFramePr>
          <p:nvPr>
            <p:custDataLst>
              <p:tags r:id="rId1"/>
            </p:custDataLst>
            <p:extLst>
              <p:ext uri="{D42A27DB-BD31-4B8C-83A1-F6EECF244321}">
                <p14:modId xmlns:p14="http://schemas.microsoft.com/office/powerpoint/2010/main" val="1781813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4" imgH="486" progId="TCLayout.ActiveDocument.1">
                  <p:embed/>
                </p:oleObj>
              </mc:Choice>
              <mc:Fallback>
                <p:oleObj name="think-cell Slide" r:id="rId5" imgW="484" imgH="486" progId="TCLayout.ActiveDocument.1">
                  <p:embed/>
                  <p:pic>
                    <p:nvPicPr>
                      <p:cNvPr id="9" name="think-cell data - do not delete" hidden="1">
                        <a:extLst>
                          <a:ext uri="{FF2B5EF4-FFF2-40B4-BE49-F238E27FC236}">
                            <a16:creationId xmlns:a16="http://schemas.microsoft.com/office/drawing/2014/main" id="{2AC02512-7B9F-346D-43C4-0F9FE4D442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7" name="think-cell data - do not delete" hidden="1">
            <a:extLst>
              <a:ext uri="{FF2B5EF4-FFF2-40B4-BE49-F238E27FC236}">
                <a16:creationId xmlns:a16="http://schemas.microsoft.com/office/drawing/2014/main" id="{61AFAF5C-B016-B39F-C6F6-EABBC7184404}"/>
              </a:ext>
            </a:extLst>
          </p:cNvPr>
          <p:cNvGraphicFramePr>
            <a:graphicFrameLocks noChangeAspect="1"/>
          </p:cNvGraphicFramePr>
          <p:nvPr>
            <p:custDataLst>
              <p:tags r:id="rId2"/>
            </p:custDataLst>
            <p:extLst>
              <p:ext uri="{D42A27DB-BD31-4B8C-83A1-F6EECF244321}">
                <p14:modId xmlns:p14="http://schemas.microsoft.com/office/powerpoint/2010/main" val="2073260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84" imgH="486" progId="TCLayout.ActiveDocument.1">
                  <p:embed/>
                </p:oleObj>
              </mc:Choice>
              <mc:Fallback>
                <p:oleObj name="think-cell Slide" r:id="rId7" imgW="484" imgH="486" progId="TCLayout.ActiveDocument.1">
                  <p:embed/>
                  <p:pic>
                    <p:nvPicPr>
                      <p:cNvPr id="7" name="think-cell data - do not delete" hidden="1">
                        <a:extLst>
                          <a:ext uri="{FF2B5EF4-FFF2-40B4-BE49-F238E27FC236}">
                            <a16:creationId xmlns:a16="http://schemas.microsoft.com/office/drawing/2014/main" id="{61AFAF5C-B016-B39F-C6F6-EABBC71844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7BD3EB2-1B5A-0F9F-138B-868DBAAA9E56}"/>
              </a:ext>
            </a:extLst>
          </p:cNvPr>
          <p:cNvSpPr txBox="1">
            <a:spLocks/>
          </p:cNvSpPr>
          <p:nvPr/>
        </p:nvSpPr>
        <p:spPr>
          <a:xfrm>
            <a:off x="450957" y="1822292"/>
            <a:ext cx="5789418" cy="4403353"/>
          </a:xfrm>
          <a:prstGeom prst="rect">
            <a:avLst/>
          </a:prstGeom>
        </p:spPr>
        <p:txBody>
          <a:bodyPr vert="horz" lIns="91440" tIns="45720" rIns="91440" bIns="45720" numCol="1" spcCol="720000" rtlCol="0" anchor="t">
            <a:noAutofit/>
          </a:bodyPr>
          <a:lstStyle>
            <a:lvl1pPr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1pPr>
            <a:lvl2pPr marL="0" lvl="1" indent="0" defTabSz="914286">
              <a:lnSpc>
                <a:spcPct val="90000"/>
              </a:lnSpc>
              <a:spcBef>
                <a:spcPts val="600"/>
              </a:spcBef>
              <a:spcAft>
                <a:spcPts val="527"/>
              </a:spcAft>
              <a:buFont typeface="Arial" panose="020B0604020202020204" pitchFamily="34" charset="0"/>
              <a:buNone/>
              <a:defRPr sz="2000" b="1">
                <a:latin typeface="Arial" panose="020B0604020202020204" pitchFamily="34" charset="0"/>
                <a:ea typeface="Inter" panose="02000503000000020004" pitchFamily="2" charset="0"/>
                <a:cs typeface="Times New Roman" panose="02020603050405020304" pitchFamily="18" charset="0"/>
              </a:defRPr>
            </a:lvl2pPr>
            <a:lvl3pPr marL="914285"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3pPr>
            <a:lvl4pPr marL="1371427"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4pPr>
            <a:lvl5pPr marL="1828570"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5pPr>
            <a:lvl6pPr marL="2514286" indent="-228573" defTabSz="914286">
              <a:lnSpc>
                <a:spcPct val="90000"/>
              </a:lnSpc>
              <a:spcBef>
                <a:spcPts val="500"/>
              </a:spcBef>
              <a:buFont typeface="Arial" panose="020B0604020202020204" pitchFamily="34" charset="0"/>
              <a:buChar char="•"/>
            </a:lvl6pPr>
            <a:lvl7pPr marL="2971430" indent="-228573" defTabSz="914286">
              <a:lnSpc>
                <a:spcPct val="90000"/>
              </a:lnSpc>
              <a:spcBef>
                <a:spcPts val="500"/>
              </a:spcBef>
              <a:buFont typeface="Arial" panose="020B0604020202020204" pitchFamily="34" charset="0"/>
              <a:buChar char="•"/>
            </a:lvl7pPr>
            <a:lvl8pPr marL="3428573" indent="-228573" defTabSz="914286">
              <a:lnSpc>
                <a:spcPct val="90000"/>
              </a:lnSpc>
              <a:spcBef>
                <a:spcPts val="500"/>
              </a:spcBef>
              <a:buFont typeface="Arial" panose="020B0604020202020204" pitchFamily="34" charset="0"/>
              <a:buChar char="•"/>
            </a:lvl8pPr>
            <a:lvl9pPr marL="3885718" indent="-228573" defTabSz="914286">
              <a:lnSpc>
                <a:spcPct val="90000"/>
              </a:lnSpc>
              <a:spcBef>
                <a:spcPts val="500"/>
              </a:spcBef>
              <a:buFont typeface="Arial" panose="020B0604020202020204" pitchFamily="34" charset="0"/>
              <a:buChar char="•"/>
            </a:lvl9pPr>
          </a:lstStyle>
          <a:p>
            <a:pPr>
              <a:spcAft>
                <a:spcPts val="527"/>
              </a:spcAft>
            </a:pPr>
            <a:r>
              <a:rPr lang="fi-FI" sz="2000" b="1" dirty="0">
                <a:latin typeface="Arial"/>
                <a:ea typeface="Inter" panose="02000503000000020004" pitchFamily="2" charset="0"/>
                <a:cs typeface="Times New Roman"/>
              </a:rPr>
              <a:t>Asiakkaan oikeusturva, </a:t>
            </a:r>
            <a:r>
              <a:rPr lang="fi-FI" sz="2000" b="1" dirty="0">
                <a:highlight>
                  <a:srgbClr val="FFFF00"/>
                </a:highlight>
                <a:latin typeface="Arial"/>
                <a:ea typeface="Inter" panose="02000503000000020004" pitchFamily="2" charset="0"/>
                <a:cs typeface="Times New Roman"/>
              </a:rPr>
              <a:t>muistutuksen teko</a:t>
            </a:r>
            <a:endParaRPr lang="fi-FI" sz="1200" dirty="0">
              <a:highlight>
                <a:srgbClr val="FFFF00"/>
              </a:highlight>
              <a:ea typeface="Inter" panose="02000503000000020004" pitchFamily="2" charset="0"/>
              <a:cs typeface="Times New Roman" panose="02020603050405020304" pitchFamily="18" charset="0"/>
            </a:endParaRPr>
          </a:p>
          <a:p>
            <a:pPr lvl="1">
              <a:lnSpc>
                <a:spcPct val="100000"/>
              </a:lnSpc>
              <a:spcBef>
                <a:spcPts val="900"/>
              </a:spcBef>
              <a:spcAft>
                <a:spcPts val="200"/>
              </a:spcAft>
            </a:pPr>
            <a:r>
              <a:rPr lang="fi-FI" sz="1200" dirty="0">
                <a:cs typeface="Arial" panose="020B0604020202020204" pitchFamily="34" charset="0"/>
              </a:rPr>
              <a:t>Sosiaalihuollon asiakkaalla on oikeus laadultaan hyvään sosiaalihuoltoon ja hyvään kohteluun ilman syrjintää. </a:t>
            </a:r>
            <a:r>
              <a:rPr lang="fi-FI" sz="1200" b="0" dirty="0">
                <a:cs typeface="Arial" panose="020B0604020202020204" pitchFamily="34" charset="0"/>
              </a:rPr>
              <a:t>Asiakasta on kohdeltava kunnioittaen hänen ihmisarvoaan, vakaumustaan ja yksityisyyttään. Tosiasialliseen hoitoon ja palveluun liittyvät päätökset tehdään ja toteutetaan asiakkaan ollessa palvelujen piirissä.</a:t>
            </a:r>
          </a:p>
          <a:p>
            <a:pPr lvl="1">
              <a:lnSpc>
                <a:spcPct val="100000"/>
              </a:lnSpc>
              <a:spcBef>
                <a:spcPts val="900"/>
              </a:spcBef>
              <a:spcAft>
                <a:spcPts val="200"/>
              </a:spcAft>
            </a:pPr>
            <a:r>
              <a:rPr lang="fi-FI" sz="1200" b="0" dirty="0">
                <a:highlight>
                  <a:srgbClr val="FFFF00"/>
                </a:highlight>
                <a:latin typeface="Arial"/>
                <a:cs typeface="Arial"/>
              </a:rPr>
              <a:t>Muistutus on palvelun laatuun, asiakas- ja potilasturvallisuuteen tai muuhun sosiaali- ja terveyspalveluiden toimintaan liittyvä ilmoitus</a:t>
            </a:r>
            <a:endParaRPr lang="fi-FI" dirty="0">
              <a:highlight>
                <a:srgbClr val="FFFF00"/>
              </a:highlight>
            </a:endParaRPr>
          </a:p>
          <a:p>
            <a:pPr lvl="1">
              <a:lnSpc>
                <a:spcPct val="100000"/>
              </a:lnSpc>
              <a:spcBef>
                <a:spcPts val="900"/>
              </a:spcBef>
              <a:spcAft>
                <a:spcPts val="200"/>
              </a:spcAft>
            </a:pPr>
            <a:r>
              <a:rPr lang="fi-FI" sz="1200" dirty="0">
                <a:highlight>
                  <a:srgbClr val="FFFF00"/>
                </a:highlight>
                <a:latin typeface="Arial"/>
                <a:cs typeface="Arial"/>
              </a:rPr>
              <a:t>Palveluun tai kohteluun tyytymättömän kannattaa ensisijaisesti keskustella </a:t>
            </a:r>
            <a:r>
              <a:rPr lang="fi-FI" sz="1200" b="0" dirty="0">
                <a:highlight>
                  <a:srgbClr val="FFFF00"/>
                </a:highlight>
                <a:latin typeface="Arial"/>
                <a:cs typeface="Arial"/>
              </a:rPr>
              <a:t>palvelua antaneen ammattihenkilön, tämän esimiehen tai sosiaaliasiamiehen kanssa. </a:t>
            </a:r>
            <a:r>
              <a:rPr lang="fi-FI" sz="1200" dirty="0">
                <a:highlight>
                  <a:srgbClr val="FFFF00"/>
                </a:highlight>
                <a:latin typeface="Arial"/>
                <a:cs typeface="Arial"/>
              </a:rPr>
              <a:t>Mikäli asia ei selviä näin, asiakkaalla on oikeus tehdä  </a:t>
            </a:r>
            <a:r>
              <a:rPr lang="fi-FI" sz="1200" dirty="0" err="1">
                <a:highlight>
                  <a:srgbClr val="FFFF00"/>
                </a:highlight>
                <a:latin typeface="Arial"/>
                <a:cs typeface="Arial"/>
              </a:rPr>
              <a:t>tehdä</a:t>
            </a:r>
            <a:r>
              <a:rPr lang="fi-FI" sz="1200" dirty="0">
                <a:highlight>
                  <a:srgbClr val="FFFF00"/>
                </a:highlight>
                <a:latin typeface="Arial"/>
                <a:cs typeface="Arial"/>
              </a:rPr>
              <a:t> kirjallinen muistutus toimintayksikön vastuuhenkilölle.</a:t>
            </a:r>
            <a:endParaRPr lang="fi-FI" sz="1200" b="0" dirty="0">
              <a:highlight>
                <a:srgbClr val="FFFF00"/>
              </a:highlight>
              <a:cs typeface="Arial"/>
            </a:endParaRPr>
          </a:p>
          <a:p>
            <a:pPr lvl="1">
              <a:lnSpc>
                <a:spcPct val="100000"/>
              </a:lnSpc>
              <a:spcBef>
                <a:spcPts val="900"/>
              </a:spcBef>
              <a:spcAft>
                <a:spcPts val="200"/>
              </a:spcAft>
            </a:pPr>
            <a:r>
              <a:rPr lang="fi-FI" sz="1200" b="0" dirty="0">
                <a:highlight>
                  <a:srgbClr val="FFFF00"/>
                </a:highlight>
                <a:latin typeface="Arial"/>
                <a:cs typeface="Arial"/>
              </a:rPr>
              <a:t>Muistutuksen voi tehdä tarvittaessa myös asiakkaan laillinen edustaja, omainen tai läheinen. Muistutus tulee tehdä ensisijaisesti kirjallisena ja osoittaa hyvinvointialueen kirjaamoon. Muistutusten käsittelystä vastaa palvelualuepäälliköt (menevät tiedoksi johtavalle sosiaalihuollon viranhaltijalle). Muistutukseen vastataan kohtuullisessa ajassa ja siihen annetaan kirjallinen vastaus.</a:t>
            </a:r>
            <a:endParaRPr lang="fi-FI" sz="1200" b="0" dirty="0">
              <a:highlight>
                <a:srgbClr val="FFFF00"/>
              </a:highlight>
              <a:cs typeface="Arial"/>
            </a:endParaRPr>
          </a:p>
          <a:p>
            <a:pPr lvl="1">
              <a:lnSpc>
                <a:spcPct val="100000"/>
              </a:lnSpc>
              <a:spcBef>
                <a:spcPts val="900"/>
              </a:spcBef>
              <a:spcAft>
                <a:spcPts val="200"/>
              </a:spcAft>
            </a:pPr>
            <a:r>
              <a:rPr lang="fi-FI" sz="1200" b="0" dirty="0">
                <a:cs typeface="Arial" panose="020B0604020202020204" pitchFamily="34" charset="0"/>
              </a:rPr>
              <a:t>Palvelun perustuessa ostosopimukseen muistutus tehdään sopimusten mukaisesti.</a:t>
            </a:r>
          </a:p>
          <a:p>
            <a:pPr lvl="1">
              <a:lnSpc>
                <a:spcPct val="100000"/>
              </a:lnSpc>
              <a:spcBef>
                <a:spcPts val="900"/>
              </a:spcBef>
              <a:spcAft>
                <a:spcPts val="200"/>
              </a:spcAft>
            </a:pPr>
            <a:r>
              <a:rPr lang="fi-FI" sz="1200" b="0" dirty="0">
                <a:latin typeface="Arial"/>
                <a:cs typeface="Arial"/>
              </a:rPr>
              <a:t>Asiakkaan palveluun tai kohteluun liittyvä muistutus ohjeineen </a:t>
            </a:r>
            <a:r>
              <a:rPr lang="fi-FI" sz="1200" b="0" dirty="0">
                <a:latin typeface="Arial"/>
                <a:cs typeface="Arial"/>
                <a:hlinkClick r:id="rId8"/>
              </a:rPr>
              <a:t>Eloisan nettisivuilla. </a:t>
            </a:r>
            <a:endParaRPr lang="fi-FI" sz="1200" b="0" dirty="0">
              <a:cs typeface="Arial" panose="020B0604020202020204" pitchFamily="34" charset="0"/>
            </a:endParaRPr>
          </a:p>
        </p:txBody>
      </p:sp>
      <p:sp>
        <p:nvSpPr>
          <p:cNvPr id="3" name="Title 2">
            <a:extLst>
              <a:ext uri="{FF2B5EF4-FFF2-40B4-BE49-F238E27FC236}">
                <a16:creationId xmlns:a16="http://schemas.microsoft.com/office/drawing/2014/main" id="{30C7553F-A7BC-E94B-43B2-80AEDE7A0726}"/>
              </a:ext>
            </a:extLst>
          </p:cNvPr>
          <p:cNvSpPr>
            <a:spLocks noGrp="1"/>
          </p:cNvSpPr>
          <p:nvPr>
            <p:ph type="title"/>
          </p:nvPr>
        </p:nvSpPr>
        <p:spPr>
          <a:xfrm>
            <a:off x="496828" y="836981"/>
            <a:ext cx="11289174" cy="868004"/>
          </a:xfrm>
        </p:spPr>
        <p:txBody>
          <a:bodyPr vert="horz"/>
          <a:lstStyle/>
          <a:p>
            <a:r>
              <a:rPr lang="fi-FI" dirty="0"/>
              <a:t>Asiakkaan osallisuus (4/4)</a:t>
            </a:r>
          </a:p>
        </p:txBody>
      </p:sp>
      <p:sp>
        <p:nvSpPr>
          <p:cNvPr id="10" name="TextBox 9">
            <a:extLst>
              <a:ext uri="{FF2B5EF4-FFF2-40B4-BE49-F238E27FC236}">
                <a16:creationId xmlns:a16="http://schemas.microsoft.com/office/drawing/2014/main" id="{BC3CC059-6A06-BA0D-726C-B6D982BB77C4}"/>
              </a:ext>
            </a:extLst>
          </p:cNvPr>
          <p:cNvSpPr txBox="1"/>
          <p:nvPr/>
        </p:nvSpPr>
        <p:spPr>
          <a:xfrm>
            <a:off x="451413" y="746532"/>
            <a:ext cx="2656794"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Asiakkaan asema ja oikeudet</a:t>
            </a:r>
            <a:endParaRPr lang="fi-FI" sz="1400" b="1" dirty="0">
              <a:solidFill>
                <a:schemeClr val="accent1"/>
              </a:solidFill>
            </a:endParaRPr>
          </a:p>
        </p:txBody>
      </p:sp>
      <p:sp>
        <p:nvSpPr>
          <p:cNvPr id="40" name="TextBox 39">
            <a:extLst>
              <a:ext uri="{FF2B5EF4-FFF2-40B4-BE49-F238E27FC236}">
                <a16:creationId xmlns:a16="http://schemas.microsoft.com/office/drawing/2014/main" id="{93AC6DE3-D112-EF00-BBA7-BECDEEAF0928}"/>
              </a:ext>
            </a:extLst>
          </p:cNvPr>
          <p:cNvSpPr txBox="1">
            <a:spLocks/>
          </p:cNvSpPr>
          <p:nvPr/>
        </p:nvSpPr>
        <p:spPr>
          <a:xfrm>
            <a:off x="6421211" y="1822292"/>
            <a:ext cx="4257938" cy="424149"/>
          </a:xfrm>
          <a:prstGeom prst="rect">
            <a:avLst/>
          </a:prstGeom>
        </p:spPr>
        <p:txBody>
          <a:bodyPr vert="horz" lIns="91440" tIns="45720" rIns="91440" bIns="45720" numCol="1" spcCol="720000" rtlCol="0">
            <a:noAutofit/>
          </a:bodyPr>
          <a:lstStyle>
            <a:lvl1pPr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1pPr>
            <a:lvl2pPr marL="0" lvl="1" indent="0" defTabSz="914286">
              <a:lnSpc>
                <a:spcPct val="90000"/>
              </a:lnSpc>
              <a:spcBef>
                <a:spcPts val="600"/>
              </a:spcBef>
              <a:spcAft>
                <a:spcPts val="527"/>
              </a:spcAft>
              <a:buFont typeface="Arial" panose="020B0604020202020204" pitchFamily="34" charset="0"/>
              <a:buNone/>
              <a:defRPr sz="2000" b="1">
                <a:latin typeface="Arial" panose="020B0604020202020204" pitchFamily="34" charset="0"/>
                <a:ea typeface="Inter" panose="02000503000000020004" pitchFamily="2" charset="0"/>
                <a:cs typeface="Times New Roman" panose="02020603050405020304" pitchFamily="18" charset="0"/>
              </a:defRPr>
            </a:lvl2pPr>
            <a:lvl3pPr marL="914285"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3pPr>
            <a:lvl4pPr marL="1371427"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4pPr>
            <a:lvl5pPr marL="1828570" indent="0" defTabSz="914286">
              <a:lnSpc>
                <a:spcPct val="90000"/>
              </a:lnSpc>
              <a:spcBef>
                <a:spcPts val="600"/>
              </a:spcBef>
              <a:buFont typeface="Arial" panose="020B0604020202020204" pitchFamily="34" charset="0"/>
              <a:buNone/>
              <a:defRPr sz="1200">
                <a:latin typeface="Arial" panose="020B0604020202020204" pitchFamily="34" charset="0"/>
                <a:cs typeface="Arial" panose="020B0604020202020204" pitchFamily="34" charset="0"/>
              </a:defRPr>
            </a:lvl5pPr>
            <a:lvl6pPr marL="2514286" indent="-228573" defTabSz="914286">
              <a:lnSpc>
                <a:spcPct val="90000"/>
              </a:lnSpc>
              <a:spcBef>
                <a:spcPts val="500"/>
              </a:spcBef>
              <a:buFont typeface="Arial" panose="020B0604020202020204" pitchFamily="34" charset="0"/>
              <a:buChar char="•"/>
            </a:lvl6pPr>
            <a:lvl7pPr marL="2971430" indent="-228573" defTabSz="914286">
              <a:lnSpc>
                <a:spcPct val="90000"/>
              </a:lnSpc>
              <a:spcBef>
                <a:spcPts val="500"/>
              </a:spcBef>
              <a:buFont typeface="Arial" panose="020B0604020202020204" pitchFamily="34" charset="0"/>
              <a:buChar char="•"/>
            </a:lvl7pPr>
            <a:lvl8pPr marL="3428573" indent="-228573" defTabSz="914286">
              <a:lnSpc>
                <a:spcPct val="90000"/>
              </a:lnSpc>
              <a:spcBef>
                <a:spcPts val="500"/>
              </a:spcBef>
              <a:buFont typeface="Arial" panose="020B0604020202020204" pitchFamily="34" charset="0"/>
              <a:buChar char="•"/>
            </a:lvl8pPr>
            <a:lvl9pPr marL="3885718" indent="-228573" defTabSz="914286">
              <a:lnSpc>
                <a:spcPct val="90000"/>
              </a:lnSpc>
              <a:spcBef>
                <a:spcPts val="500"/>
              </a:spcBef>
              <a:buFont typeface="Arial" panose="020B0604020202020204" pitchFamily="34" charset="0"/>
              <a:buChar char="•"/>
            </a:lvl9pPr>
          </a:lstStyle>
          <a:p>
            <a:pPr>
              <a:spcAft>
                <a:spcPts val="527"/>
              </a:spcAft>
            </a:pPr>
            <a:r>
              <a:rPr lang="fi-FI" sz="2000" b="1" dirty="0">
                <a:cs typeface="Times New Roman" panose="02020603050405020304" pitchFamily="18" charset="0"/>
              </a:rPr>
              <a:t>Yhteystiedot ja lisätietoja:</a:t>
            </a:r>
          </a:p>
          <a:p>
            <a:pPr lvl="1"/>
            <a:endParaRPr lang="fi-FI" sz="1400" b="0" dirty="0">
              <a:cs typeface="Arial" panose="020B0604020202020204" pitchFamily="34" charset="0"/>
            </a:endParaRPr>
          </a:p>
        </p:txBody>
      </p:sp>
      <p:grpSp>
        <p:nvGrpSpPr>
          <p:cNvPr id="13" name="Ryhmä 12">
            <a:extLst>
              <a:ext uri="{FF2B5EF4-FFF2-40B4-BE49-F238E27FC236}">
                <a16:creationId xmlns:a16="http://schemas.microsoft.com/office/drawing/2014/main" id="{ABB548DF-5A92-39AB-7F9A-8914E2ADCB99}"/>
              </a:ext>
            </a:extLst>
          </p:cNvPr>
          <p:cNvGrpSpPr/>
          <p:nvPr/>
        </p:nvGrpSpPr>
        <p:grpSpPr>
          <a:xfrm>
            <a:off x="6459525" y="4722499"/>
            <a:ext cx="5291412" cy="1506851"/>
            <a:chOff x="6459525" y="4722499"/>
            <a:chExt cx="5291412" cy="1506851"/>
          </a:xfrm>
        </p:grpSpPr>
        <p:sp>
          <p:nvSpPr>
            <p:cNvPr id="8" name="TextBox 5">
              <a:extLst>
                <a:ext uri="{FF2B5EF4-FFF2-40B4-BE49-F238E27FC236}">
                  <a16:creationId xmlns:a16="http://schemas.microsoft.com/office/drawing/2014/main" id="{32293406-5162-FF35-77C3-F4930C7B5857}"/>
                </a:ext>
              </a:extLst>
            </p:cNvPr>
            <p:cNvSpPr txBox="1"/>
            <p:nvPr/>
          </p:nvSpPr>
          <p:spPr>
            <a:xfrm>
              <a:off x="6459525" y="4722499"/>
              <a:ext cx="5291412" cy="1506851"/>
            </a:xfrm>
            <a:prstGeom prst="rect">
              <a:avLst/>
            </a:prstGeom>
            <a:solidFill>
              <a:srgbClr val="EDEDFC"/>
            </a:solidFill>
            <a:ln w="25400">
              <a:solidFill>
                <a:srgbClr val="C9CAFF"/>
              </a:solidFill>
              <a:prstDash val="solid"/>
            </a:ln>
          </p:spPr>
          <p:txBody>
            <a:bodyPr wrap="square" numCol="2" rtlCol="0">
              <a:noAutofit/>
            </a:bodyPr>
            <a:lstStyle/>
            <a:p>
              <a:pPr marL="0" lvl="1" defTabSz="914286">
                <a:spcAft>
                  <a:spcPts val="300"/>
                </a:spcAft>
                <a:defRPr/>
              </a:pPr>
              <a:r>
                <a:rPr lang="fi-FI" sz="1400" b="1" dirty="0">
                  <a:solidFill>
                    <a:srgbClr val="000000"/>
                  </a:solidFill>
                  <a:latin typeface="Arial" panose="020B0604020202020204" pitchFamily="34" charset="0"/>
                  <a:cs typeface="Arial" panose="020B0604020202020204" pitchFamily="34" charset="0"/>
                </a:rPr>
                <a:t>Kuluttajaneuvonta (KVV)</a:t>
              </a:r>
            </a:p>
            <a:p>
              <a:pPr marL="171450" lvl="1" indent="-171450" defTabSz="914286">
                <a:spcAft>
                  <a:spcPts val="175"/>
                </a:spcAft>
                <a:buFont typeface="Arial" panose="020B0604020202020204" pitchFamily="34" charset="0"/>
                <a:buChar char="•"/>
                <a:defRPr/>
              </a:pPr>
              <a:r>
                <a:rPr lang="fi-FI" sz="1100" dirty="0">
                  <a:solidFill>
                    <a:srgbClr val="000000"/>
                  </a:solidFill>
                  <a:latin typeface="Arial" panose="020B0604020202020204" pitchFamily="34" charset="0"/>
                  <a:cs typeface="Arial" panose="020B0604020202020204" pitchFamily="34" charset="0"/>
                </a:rPr>
                <a:t>Antaa tietoa kuluttajan oikeuksista mm. tavaran tai palvelun virheen hyvityksestä, sopimuksista ja maksamisesta</a:t>
              </a:r>
            </a:p>
            <a:p>
              <a:pPr marL="171450" lvl="1" indent="-171450" defTabSz="914286">
                <a:spcAft>
                  <a:spcPts val="175"/>
                </a:spcAft>
                <a:buFont typeface="Arial" panose="020B0604020202020204" pitchFamily="34" charset="0"/>
                <a:buChar char="•"/>
                <a:defRPr/>
              </a:pPr>
              <a:r>
                <a:rPr lang="fi-FI" sz="1100" dirty="0">
                  <a:solidFill>
                    <a:srgbClr val="000000"/>
                  </a:solidFill>
                  <a:latin typeface="Arial" panose="020B0604020202020204" pitchFamily="34" charset="0"/>
                  <a:cs typeface="Arial" panose="020B0604020202020204" pitchFamily="34" charset="0"/>
                </a:rPr>
                <a:t>Avustaa ja sovittelee kuluttajan ja yrityksen välisessä ristiriitatilanteessa</a:t>
              </a:r>
            </a:p>
          </p:txBody>
        </p:sp>
        <p:sp>
          <p:nvSpPr>
            <p:cNvPr id="46" name="TextBox 45">
              <a:extLst>
                <a:ext uri="{FF2B5EF4-FFF2-40B4-BE49-F238E27FC236}">
                  <a16:creationId xmlns:a16="http://schemas.microsoft.com/office/drawing/2014/main" id="{B454F825-78A9-0B41-FA70-5A9504A5294D}"/>
                </a:ext>
              </a:extLst>
            </p:cNvPr>
            <p:cNvSpPr txBox="1"/>
            <p:nvPr/>
          </p:nvSpPr>
          <p:spPr>
            <a:xfrm>
              <a:off x="9760502" y="5107577"/>
              <a:ext cx="1910282" cy="625812"/>
            </a:xfrm>
            <a:prstGeom prst="rect">
              <a:avLst/>
            </a:prstGeom>
            <a:noFill/>
          </p:spPr>
          <p:txBody>
            <a:bodyPr wrap="square">
              <a:spAutoFit/>
            </a:bodyPr>
            <a:lstStyle/>
            <a:p>
              <a:pPr marL="0" marR="0" lvl="1" algn="l" defTabSz="914286" eaLnBrk="1" fontAlgn="auto" latinLnBrk="0" hangingPunct="1">
                <a:lnSpc>
                  <a:spcPct val="100000"/>
                </a:lnSpc>
                <a:spcBef>
                  <a:spcPts val="0"/>
                </a:spcBef>
                <a:spcAft>
                  <a:spcPts val="175"/>
                </a:spcAft>
                <a:buClrTx/>
                <a:buSzTx/>
                <a:tabLst/>
                <a:defRPr/>
              </a:pPr>
              <a:r>
                <a:rPr kumimoji="0" lang="fi-FI" sz="1100" b="1" i="0" u="none" strike="noStrike" kern="1200" cap="none" spc="0" normalizeH="0" baseline="0" noProof="0" dirty="0">
                  <a:ln>
                    <a:noFill/>
                  </a:ln>
                  <a:solidFill>
                    <a:srgbClr val="000000"/>
                  </a:solidFill>
                  <a:effectLst/>
                  <a:uLnTx/>
                  <a:uFillTx/>
                  <a:ea typeface="+mn-ea"/>
                  <a:cs typeface="Arial" panose="020B0604020202020204" pitchFamily="34" charset="0"/>
                </a:rPr>
                <a:t>Ota yhteyttä puhelimitse arkisin klo 9-15</a:t>
              </a:r>
            </a:p>
            <a:p>
              <a:pPr marL="0" marR="0" lvl="1" algn="l" defTabSz="914286" eaLnBrk="1" fontAlgn="auto" latinLnBrk="0" hangingPunct="1">
                <a:lnSpc>
                  <a:spcPct val="100000"/>
                </a:lnSpc>
                <a:spcBef>
                  <a:spcPts val="0"/>
                </a:spcBef>
                <a:spcAft>
                  <a:spcPts val="175"/>
                </a:spcAft>
                <a:buClrTx/>
                <a:buSzTx/>
                <a:tabLst/>
                <a:defRPr/>
              </a:pPr>
              <a:r>
                <a:rPr kumimoji="0" lang="fi-FI" sz="1100" b="0" i="0" u="none" strike="noStrike" kern="1200" cap="none" spc="0" normalizeH="0" baseline="0" noProof="0" dirty="0">
                  <a:ln>
                    <a:noFill/>
                  </a:ln>
                  <a:solidFill>
                    <a:srgbClr val="000000"/>
                  </a:solidFill>
                  <a:effectLst/>
                  <a:uLnTx/>
                  <a:uFillTx/>
                  <a:ea typeface="+mn-ea"/>
                  <a:cs typeface="Arial" panose="020B0604020202020204" pitchFamily="34" charset="0"/>
                </a:rPr>
                <a:t>+358 29 505 3050 </a:t>
              </a:r>
            </a:p>
          </p:txBody>
        </p:sp>
        <p:pic>
          <p:nvPicPr>
            <p:cNvPr id="47" name="Graphic 46" descr="Speaker phone with solid fill">
              <a:extLst>
                <a:ext uri="{FF2B5EF4-FFF2-40B4-BE49-F238E27FC236}">
                  <a16:creationId xmlns:a16="http://schemas.microsoft.com/office/drawing/2014/main" id="{288EC18B-5BC4-FAC3-A775-6A72A9BD5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34355" y="5118442"/>
              <a:ext cx="606300" cy="606300"/>
            </a:xfrm>
            <a:prstGeom prst="rect">
              <a:avLst/>
            </a:prstGeom>
          </p:spPr>
        </p:pic>
      </p:grpSp>
      <p:grpSp>
        <p:nvGrpSpPr>
          <p:cNvPr id="6" name="Ryhmä 5">
            <a:extLst>
              <a:ext uri="{FF2B5EF4-FFF2-40B4-BE49-F238E27FC236}">
                <a16:creationId xmlns:a16="http://schemas.microsoft.com/office/drawing/2014/main" id="{1CB43139-23FE-53A6-39A4-E8733613E4C3}"/>
              </a:ext>
            </a:extLst>
          </p:cNvPr>
          <p:cNvGrpSpPr/>
          <p:nvPr/>
        </p:nvGrpSpPr>
        <p:grpSpPr>
          <a:xfrm>
            <a:off x="4928896" y="468949"/>
            <a:ext cx="2338976" cy="45719"/>
            <a:chOff x="4928896" y="468949"/>
            <a:chExt cx="2338976" cy="45719"/>
          </a:xfrm>
        </p:grpSpPr>
        <p:sp>
          <p:nvSpPr>
            <p:cNvPr id="12" name="Rectangle 42">
              <a:extLst>
                <a:ext uri="{FF2B5EF4-FFF2-40B4-BE49-F238E27FC236}">
                  <a16:creationId xmlns:a16="http://schemas.microsoft.com/office/drawing/2014/main" id="{838F7DF5-32AE-EB94-85D2-9D27247037E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Rectangle 43">
              <a:extLst>
                <a:ext uri="{FF2B5EF4-FFF2-40B4-BE49-F238E27FC236}">
                  <a16:creationId xmlns:a16="http://schemas.microsoft.com/office/drawing/2014/main" id="{93D36EB6-E808-DD8E-7279-A6AE14B64704}"/>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5" name="Rectangle 44">
              <a:extLst>
                <a:ext uri="{FF2B5EF4-FFF2-40B4-BE49-F238E27FC236}">
                  <a16:creationId xmlns:a16="http://schemas.microsoft.com/office/drawing/2014/main" id="{E8B58B5E-85AF-551D-905F-C39E05B0B19A}"/>
                </a:ext>
              </a:extLst>
            </p:cNvPr>
            <p:cNvSpPr/>
            <p:nvPr/>
          </p:nvSpPr>
          <p:spPr>
            <a:xfrm>
              <a:off x="573724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3" name="Rectangle 45">
              <a:extLst>
                <a:ext uri="{FF2B5EF4-FFF2-40B4-BE49-F238E27FC236}">
                  <a16:creationId xmlns:a16="http://schemas.microsoft.com/office/drawing/2014/main" id="{6E23976C-D178-7D53-9301-8AAB6FC699BE}"/>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Rectangle 46">
              <a:extLst>
                <a:ext uri="{FF2B5EF4-FFF2-40B4-BE49-F238E27FC236}">
                  <a16:creationId xmlns:a16="http://schemas.microsoft.com/office/drawing/2014/main" id="{98652C42-008E-0E00-26C0-EDDCDE08891D}"/>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Rectangle 47">
              <a:extLst>
                <a:ext uri="{FF2B5EF4-FFF2-40B4-BE49-F238E27FC236}">
                  <a16:creationId xmlns:a16="http://schemas.microsoft.com/office/drawing/2014/main" id="{2729472F-8B16-4DFA-DC23-5712C28C8609}"/>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grpSp>
        <p:nvGrpSpPr>
          <p:cNvPr id="15" name="Ryhmä 14">
            <a:extLst>
              <a:ext uri="{FF2B5EF4-FFF2-40B4-BE49-F238E27FC236}">
                <a16:creationId xmlns:a16="http://schemas.microsoft.com/office/drawing/2014/main" id="{EA5281DE-D1EE-F13F-8665-74AF0ED361E4}"/>
              </a:ext>
            </a:extLst>
          </p:cNvPr>
          <p:cNvGrpSpPr/>
          <p:nvPr/>
        </p:nvGrpSpPr>
        <p:grpSpPr>
          <a:xfrm>
            <a:off x="6459525" y="2351366"/>
            <a:ext cx="5326477" cy="2332047"/>
            <a:chOff x="6459525" y="2351366"/>
            <a:chExt cx="5326477" cy="2332047"/>
          </a:xfrm>
        </p:grpSpPr>
        <p:sp>
          <p:nvSpPr>
            <p:cNvPr id="17" name="TextBox 5">
              <a:extLst>
                <a:ext uri="{FF2B5EF4-FFF2-40B4-BE49-F238E27FC236}">
                  <a16:creationId xmlns:a16="http://schemas.microsoft.com/office/drawing/2014/main" id="{6CCE647B-E96E-8444-7223-D09B937CEA3C}"/>
                </a:ext>
              </a:extLst>
            </p:cNvPr>
            <p:cNvSpPr txBox="1">
              <a:spLocks/>
            </p:cNvSpPr>
            <p:nvPr/>
          </p:nvSpPr>
          <p:spPr>
            <a:xfrm>
              <a:off x="6459525" y="2351366"/>
              <a:ext cx="5291412" cy="2214084"/>
            </a:xfrm>
            <a:prstGeom prst="rect">
              <a:avLst/>
            </a:prstGeom>
            <a:solidFill>
              <a:srgbClr val="EDEDFC"/>
            </a:solidFill>
            <a:ln w="25400">
              <a:solidFill>
                <a:srgbClr val="C9CAFF"/>
              </a:solidFill>
              <a:prstDash val="solid"/>
            </a:ln>
          </p:spPr>
          <p:txBody>
            <a:bodyPr wrap="square" lIns="91440" tIns="45720" rIns="91440" bIns="45720" numCol="2" rtlCol="0" anchor="t">
              <a:noAutofit/>
            </a:bodyPr>
            <a:lstStyle/>
            <a:p>
              <a:pPr marL="0" lvl="1" algn="just">
                <a:spcBef>
                  <a:spcPts val="789"/>
                </a:spcBef>
                <a:spcAft>
                  <a:spcPts val="400"/>
                </a:spcAft>
                <a:buClr>
                  <a:schemeClr val="accent5"/>
                </a:buClr>
              </a:pPr>
              <a:r>
                <a:rPr lang="fi-FI" sz="1400" b="1" dirty="0" err="1">
                  <a:highlight>
                    <a:srgbClr val="FFFF00"/>
                  </a:highlight>
                  <a:cs typeface="Arial"/>
                </a:rPr>
                <a:t>Sosiaali-ja</a:t>
              </a:r>
              <a:r>
                <a:rPr lang="fi-FI" sz="1400" b="1" dirty="0">
                  <a:highlight>
                    <a:srgbClr val="FFFF00"/>
                  </a:highlight>
                  <a:cs typeface="Arial"/>
                </a:rPr>
                <a:t> potilasasiavastaava </a:t>
              </a:r>
              <a:endParaRPr lang="fi-FI" sz="1400" b="1" dirty="0">
                <a:cs typeface="Arial" panose="020B0604020202020204" pitchFamily="34" charset="0"/>
              </a:endParaRPr>
            </a:p>
            <a:p>
              <a:pPr marL="171450" marR="0" lvl="1" indent="-171450" algn="l" defTabSz="914286" eaLnBrk="1" fontAlgn="auto" latinLnBrk="0" hangingPunct="1">
                <a:lnSpc>
                  <a:spcPct val="100000"/>
                </a:lnSpc>
                <a:spcAft>
                  <a:spcPts val="30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Neuvoo ja ohjaa asiakas- ja potilas-lain soveltamiseen liittyvistä asioissa</a:t>
              </a:r>
            </a:p>
            <a:p>
              <a:pPr marL="171450" marR="0" lvl="1" indent="-171450" algn="l" defTabSz="914286" eaLnBrk="1" fontAlgn="auto" latinLnBrk="0" hangingPunct="1">
                <a:lnSpc>
                  <a:spcPct val="100000"/>
                </a:lnSpc>
                <a:spcAft>
                  <a:spcPts val="175"/>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Avustaa mm. muistutusten ja muiden oikeusturvakeinojen käytössä</a:t>
              </a:r>
            </a:p>
            <a:p>
              <a:pPr marL="171450" marR="0" lvl="1" indent="-171450" algn="l" defTabSz="914286" eaLnBrk="1" fontAlgn="auto" latinLnBrk="0" hangingPunct="1">
                <a:lnSpc>
                  <a:spcPct val="100000"/>
                </a:lnSpc>
                <a:spcAft>
                  <a:spcPts val="175"/>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Tiedottaa asiakkaiden ja potilaiden oikeuksista</a:t>
              </a:r>
            </a:p>
            <a:p>
              <a:pPr marL="171450" marR="0" lvl="1" indent="-171450" algn="l" defTabSz="914286" eaLnBrk="1" fontAlgn="auto" latinLnBrk="0" hangingPunct="1">
                <a:lnSpc>
                  <a:spcPct val="100000"/>
                </a:lnSpc>
                <a:spcAft>
                  <a:spcPts val="175"/>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Toimii asiakkaiden ja potilaiden oikeuksien edistämiseksi ja toteuttamiseksi</a:t>
              </a:r>
            </a:p>
            <a:p>
              <a:pPr marL="171450" lvl="1" indent="-171450" defTabSz="914286">
                <a:spcAft>
                  <a:spcPts val="175"/>
                </a:spcAft>
                <a:buFont typeface="Arial" panose="020B0604020202020204" pitchFamily="34" charset="0"/>
                <a:buChar char="•"/>
                <a:defRPr/>
              </a:pPr>
              <a:endParaRPr lang="fi-FI" sz="1100" dirty="0">
                <a:solidFill>
                  <a:srgbClr val="00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F4A59248-0956-77D5-F5EC-F8BC5CB28AF2}"/>
                </a:ext>
              </a:extLst>
            </p:cNvPr>
            <p:cNvSpPr txBox="1"/>
            <p:nvPr/>
          </p:nvSpPr>
          <p:spPr>
            <a:xfrm>
              <a:off x="9108489" y="3683139"/>
              <a:ext cx="2677513" cy="1000274"/>
            </a:xfrm>
            <a:prstGeom prst="rect">
              <a:avLst/>
            </a:prstGeom>
            <a:noFill/>
          </p:spPr>
          <p:txBody>
            <a:bodyPr wrap="square">
              <a:spAutoFit/>
            </a:bodyPr>
            <a:lstStyle/>
            <a:p>
              <a:pPr marL="0" marR="0" lvl="1" algn="ctr" defTabSz="914286" eaLnBrk="1" fontAlgn="auto" latinLnBrk="0" hangingPunct="1">
                <a:lnSpc>
                  <a:spcPct val="100000"/>
                </a:lnSpc>
                <a:spcBef>
                  <a:spcPts val="0"/>
                </a:spcBef>
                <a:spcAft>
                  <a:spcPts val="175"/>
                </a:spcAft>
                <a:buClrTx/>
                <a:buSzTx/>
                <a:tabLst/>
                <a:defRPr/>
              </a:pPr>
              <a:endParaRPr lang="fi-FI" sz="1100" dirty="0"/>
            </a:p>
            <a:p>
              <a:pPr marL="0" marR="0" lvl="1" defTabSz="914286" eaLnBrk="1" fontAlgn="auto" latinLnBrk="0" hangingPunct="1">
                <a:lnSpc>
                  <a:spcPct val="100000"/>
                </a:lnSpc>
                <a:spcBef>
                  <a:spcPts val="0"/>
                </a:spcBef>
                <a:spcAft>
                  <a:spcPts val="175"/>
                </a:spcAft>
                <a:buClrTx/>
                <a:buSzTx/>
                <a:tabLst/>
                <a:defRPr/>
              </a:pPr>
              <a:r>
                <a:rPr lang="fi-FI" sz="1100" b="1" i="0" dirty="0">
                  <a:solidFill>
                    <a:srgbClr val="1D1D1B"/>
                  </a:solidFill>
                  <a:effectLst/>
                </a:rPr>
                <a:t>Lähetä sähköpostia osoitteeseen:</a:t>
              </a:r>
            </a:p>
            <a:p>
              <a:pPr marL="0" marR="0" lvl="1" defTabSz="914286" eaLnBrk="1" fontAlgn="auto" latinLnBrk="0" hangingPunct="1">
                <a:lnSpc>
                  <a:spcPct val="100000"/>
                </a:lnSpc>
                <a:spcBef>
                  <a:spcPts val="0"/>
                </a:spcBef>
                <a:spcAft>
                  <a:spcPts val="175"/>
                </a:spcAft>
                <a:buClrTx/>
                <a:buSzTx/>
                <a:tabLst/>
                <a:defRPr/>
              </a:pPr>
              <a:r>
                <a:rPr lang="fi-FI" sz="1050" b="0" i="0" dirty="0">
                  <a:solidFill>
                    <a:srgbClr val="1D1D1B"/>
                  </a:solidFill>
                  <a:effectLst/>
                  <a:hlinkClick r:id="rId11"/>
                </a:rPr>
                <a:t>sosiaali.potilasasiavastaava@etelasavonha.fi</a:t>
              </a:r>
              <a:endParaRPr lang="fi-FI" sz="1050" b="0" i="0" dirty="0">
                <a:solidFill>
                  <a:srgbClr val="1D1D1B"/>
                </a:solidFill>
                <a:effectLst/>
              </a:endParaRPr>
            </a:p>
            <a:p>
              <a:pPr marL="0" marR="0" lvl="1" defTabSz="914286" eaLnBrk="1" fontAlgn="auto" latinLnBrk="0" hangingPunct="1">
                <a:lnSpc>
                  <a:spcPct val="100000"/>
                </a:lnSpc>
                <a:spcBef>
                  <a:spcPts val="0"/>
                </a:spcBef>
                <a:spcAft>
                  <a:spcPts val="175"/>
                </a:spcAft>
                <a:buClrTx/>
                <a:buSzTx/>
                <a:tabLst/>
                <a:defRPr/>
              </a:pPr>
              <a:endParaRPr lang="fi-FI" sz="1100" dirty="0"/>
            </a:p>
          </p:txBody>
        </p:sp>
        <p:pic>
          <p:nvPicPr>
            <p:cNvPr id="42" name="Graphic 41" descr="Speaker phone with solid fill">
              <a:extLst>
                <a:ext uri="{FF2B5EF4-FFF2-40B4-BE49-F238E27FC236}">
                  <a16:creationId xmlns:a16="http://schemas.microsoft.com/office/drawing/2014/main" id="{444ED918-E49D-93EA-DECE-2B56CA9D5D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89267" y="2566036"/>
              <a:ext cx="606300" cy="606300"/>
            </a:xfrm>
            <a:prstGeom prst="rect">
              <a:avLst/>
            </a:prstGeom>
          </p:spPr>
        </p:pic>
        <p:pic>
          <p:nvPicPr>
            <p:cNvPr id="45" name="Graphic 44" descr="Email with solid fill">
              <a:extLst>
                <a:ext uri="{FF2B5EF4-FFF2-40B4-BE49-F238E27FC236}">
                  <a16:creationId xmlns:a16="http://schemas.microsoft.com/office/drawing/2014/main" id="{25331FCD-A4F1-8413-6C80-CB1C77963E2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71103" y="3409739"/>
              <a:ext cx="442627" cy="442627"/>
            </a:xfrm>
            <a:prstGeom prst="rect">
              <a:avLst/>
            </a:prstGeom>
          </p:spPr>
        </p:pic>
        <p:sp>
          <p:nvSpPr>
            <p:cNvPr id="20" name="Tekstiruutu 19">
              <a:extLst>
                <a:ext uri="{FF2B5EF4-FFF2-40B4-BE49-F238E27FC236}">
                  <a16:creationId xmlns:a16="http://schemas.microsoft.com/office/drawing/2014/main" id="{98E37B76-21FB-2B18-35DC-9A90AFF09654}"/>
                </a:ext>
              </a:extLst>
            </p:cNvPr>
            <p:cNvSpPr txBox="1"/>
            <p:nvPr/>
          </p:nvSpPr>
          <p:spPr>
            <a:xfrm>
              <a:off x="9762193" y="2594582"/>
              <a:ext cx="1939583" cy="651460"/>
            </a:xfrm>
            <a:prstGeom prst="rect">
              <a:avLst/>
            </a:prstGeom>
            <a:noFill/>
          </p:spPr>
          <p:txBody>
            <a:bodyPr wrap="square">
              <a:spAutoFit/>
            </a:bodyPr>
            <a:lstStyle/>
            <a:p>
              <a:pPr marL="0" marR="0" lvl="1" defTabSz="914286" eaLnBrk="1" fontAlgn="auto" latinLnBrk="0" hangingPunct="1">
                <a:lnSpc>
                  <a:spcPct val="100000"/>
                </a:lnSpc>
                <a:spcBef>
                  <a:spcPts val="0"/>
                </a:spcBef>
                <a:spcAft>
                  <a:spcPts val="175"/>
                </a:spcAft>
                <a:buClrTx/>
                <a:buSzTx/>
                <a:tabLst/>
                <a:defRPr/>
              </a:pPr>
              <a:r>
                <a:rPr kumimoji="0" lang="fi-FI" sz="1100" b="1" i="0" u="none" strike="noStrike" kern="1200" cap="none" spc="0" normalizeH="0" baseline="0" noProof="0" dirty="0">
                  <a:ln>
                    <a:noFill/>
                  </a:ln>
                  <a:solidFill>
                    <a:srgbClr val="000000"/>
                  </a:solidFill>
                  <a:effectLst/>
                  <a:uLnTx/>
                  <a:uFillTx/>
                  <a:ea typeface="+mn-ea"/>
                  <a:cs typeface="Arial" panose="020B0604020202020204" pitchFamily="34" charset="0"/>
                </a:rPr>
                <a:t>Ota yhteyttä puhelimitse </a:t>
              </a:r>
            </a:p>
            <a:p>
              <a:pPr marL="0" marR="0" lvl="1" defTabSz="914286" eaLnBrk="1" fontAlgn="auto" latinLnBrk="0" hangingPunct="1">
                <a:lnSpc>
                  <a:spcPct val="100000"/>
                </a:lnSpc>
                <a:spcBef>
                  <a:spcPts val="0"/>
                </a:spcBef>
                <a:spcAft>
                  <a:spcPts val="175"/>
                </a:spcAft>
                <a:buClrTx/>
                <a:buSzTx/>
                <a:tabLst/>
                <a:defRPr/>
              </a:pPr>
              <a:r>
                <a:rPr kumimoji="0" lang="fi-FI" sz="1100" b="1" i="0" u="none" strike="noStrike" kern="1200" cap="none" spc="0" normalizeH="0" baseline="0" noProof="0" dirty="0">
                  <a:ln>
                    <a:noFill/>
                  </a:ln>
                  <a:solidFill>
                    <a:srgbClr val="000000"/>
                  </a:solidFill>
                  <a:effectLst/>
                  <a:uLnTx/>
                  <a:uFillTx/>
                  <a:ea typeface="+mn-ea"/>
                  <a:cs typeface="Arial" panose="020B0604020202020204" pitchFamily="34" charset="0"/>
                </a:rPr>
                <a:t>arkisin klo 9-14</a:t>
              </a:r>
            </a:p>
            <a:p>
              <a:pPr marL="0" marR="0" lvl="1" defTabSz="914286" eaLnBrk="1" fontAlgn="auto" latinLnBrk="0" hangingPunct="1">
                <a:lnSpc>
                  <a:spcPct val="100000"/>
                </a:lnSpc>
                <a:spcBef>
                  <a:spcPts val="0"/>
                </a:spcBef>
                <a:spcAft>
                  <a:spcPts val="175"/>
                </a:spcAft>
                <a:buClrTx/>
                <a:buSzTx/>
                <a:tabLst/>
                <a:defRPr/>
              </a:pPr>
              <a:r>
                <a:rPr kumimoji="0" lang="fi-FI" sz="1100" b="0" i="0" u="none" strike="noStrike" kern="1200" cap="none" spc="0" normalizeH="0" baseline="0" noProof="0" dirty="0">
                  <a:ln>
                    <a:noFill/>
                  </a:ln>
                  <a:solidFill>
                    <a:srgbClr val="000000"/>
                  </a:solidFill>
                  <a:effectLst/>
                  <a:uLnTx/>
                  <a:uFillTx/>
                  <a:ea typeface="+mn-ea"/>
                  <a:cs typeface="Arial" panose="020B0604020202020204" pitchFamily="34" charset="0"/>
                </a:rPr>
                <a:t>+358 44 351 2818 </a:t>
              </a:r>
            </a:p>
          </p:txBody>
        </p:sp>
        <p:sp>
          <p:nvSpPr>
            <p:cNvPr id="11" name="Tekstiruutu 10">
              <a:extLst>
                <a:ext uri="{FF2B5EF4-FFF2-40B4-BE49-F238E27FC236}">
                  <a16:creationId xmlns:a16="http://schemas.microsoft.com/office/drawing/2014/main" id="{F2F9B4DF-2404-47FF-BE13-237873B2A0A4}"/>
                </a:ext>
              </a:extLst>
            </p:cNvPr>
            <p:cNvSpPr txBox="1"/>
            <p:nvPr/>
          </p:nvSpPr>
          <p:spPr>
            <a:xfrm>
              <a:off x="9687514" y="3454320"/>
              <a:ext cx="1983270" cy="415498"/>
            </a:xfrm>
            <a:prstGeom prst="rect">
              <a:avLst/>
            </a:prstGeom>
            <a:noFill/>
          </p:spPr>
          <p:txBody>
            <a:bodyPr wrap="square">
              <a:spAutoFit/>
            </a:bodyPr>
            <a:lstStyle/>
            <a:p>
              <a:pPr marL="0" marR="0" lvl="1" indent="0" algn="l" defTabSz="914286" rtl="0" eaLnBrk="1" fontAlgn="auto" latinLnBrk="0" hangingPunct="1">
                <a:lnSpc>
                  <a:spcPct val="100000"/>
                </a:lnSpc>
                <a:spcBef>
                  <a:spcPts val="0"/>
                </a:spcBef>
                <a:spcAft>
                  <a:spcPts val="175"/>
                </a:spcAft>
                <a:buClrTx/>
                <a:buSzTx/>
                <a:buFontTx/>
                <a:buNone/>
                <a:tabLst/>
                <a:defRPr/>
              </a:pPr>
              <a:r>
                <a:rPr kumimoji="0" lang="fi-FI" sz="1000" b="0" i="0" u="none" strike="noStrike" kern="1200" cap="none" spc="0" normalizeH="0" baseline="0" noProof="0" dirty="0">
                  <a:ln>
                    <a:noFill/>
                  </a:ln>
                  <a:solidFill>
                    <a:srgbClr val="1D1D1B"/>
                  </a:solidFill>
                  <a:effectLst/>
                  <a:uLnTx/>
                  <a:uFillTx/>
                  <a:latin typeface="Arial" panose="020B0604020202020204"/>
                  <a:ea typeface="+mn-ea"/>
                  <a:cs typeface="+mn-cs"/>
                </a:rPr>
                <a:t>Ethän lähetä salassa pidettäviä tietoja tavallisella sähköpostilla</a:t>
              </a:r>
              <a:r>
                <a:rPr kumimoji="0" lang="fi-FI" sz="1100" b="0" i="0" u="none" strike="noStrike" kern="1200" cap="none" spc="0" normalizeH="0" baseline="0" noProof="0" dirty="0">
                  <a:ln>
                    <a:noFill/>
                  </a:ln>
                  <a:solidFill>
                    <a:srgbClr val="1D1D1B"/>
                  </a:solidFill>
                  <a:effectLst/>
                  <a:uLnTx/>
                  <a:uFillTx/>
                  <a:latin typeface="Arial" panose="020B0604020202020204"/>
                  <a:ea typeface="+mn-ea"/>
                  <a:cs typeface="+mn-cs"/>
                </a:rPr>
                <a:t>!</a:t>
              </a:r>
              <a:endParaRPr kumimoji="0" lang="fi-FI"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911812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35CF8ED-46A2-EE9D-6B63-B4C17F525901}"/>
              </a:ext>
            </a:extLst>
          </p:cNvPr>
          <p:cNvGraphicFramePr>
            <a:graphicFrameLocks noChangeAspect="1"/>
          </p:cNvGraphicFramePr>
          <p:nvPr>
            <p:custDataLst>
              <p:tags r:id="rId1"/>
            </p:custDataLst>
            <p:extLst>
              <p:ext uri="{D42A27DB-BD31-4B8C-83A1-F6EECF244321}">
                <p14:modId xmlns:p14="http://schemas.microsoft.com/office/powerpoint/2010/main" val="1727145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F35CF8ED-46A2-EE9D-6B63-B4C17F5259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5"/>
                </a:solidFill>
                <a:latin typeface="+mj-lt"/>
                <a:ea typeface="Inter" panose="02000503000000020004" pitchFamily="2" charset="0"/>
              </a:rPr>
              <a:t>Palvelun sisällön omavalvonta </a:t>
            </a:r>
          </a:p>
        </p:txBody>
      </p:sp>
      <p:grpSp>
        <p:nvGrpSpPr>
          <p:cNvPr id="13" name="Ryhmä 12">
            <a:extLst>
              <a:ext uri="{FF2B5EF4-FFF2-40B4-BE49-F238E27FC236}">
                <a16:creationId xmlns:a16="http://schemas.microsoft.com/office/drawing/2014/main" id="{F517D407-D278-E0B8-DC4E-2EB7CE44CBE8}"/>
              </a:ext>
            </a:extLst>
          </p:cNvPr>
          <p:cNvGrpSpPr/>
          <p:nvPr/>
        </p:nvGrpSpPr>
        <p:grpSpPr>
          <a:xfrm>
            <a:off x="4928896" y="468949"/>
            <a:ext cx="2338976" cy="45719"/>
            <a:chOff x="4928896" y="468949"/>
            <a:chExt cx="2338976" cy="45719"/>
          </a:xfrm>
        </p:grpSpPr>
        <p:sp>
          <p:nvSpPr>
            <p:cNvPr id="14" name="Rectangle 42">
              <a:extLst>
                <a:ext uri="{FF2B5EF4-FFF2-40B4-BE49-F238E27FC236}">
                  <a16:creationId xmlns:a16="http://schemas.microsoft.com/office/drawing/2014/main" id="{A8B16EB1-331F-FB04-A5AE-F368AAEAA0DA}"/>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Rectangle 43">
              <a:extLst>
                <a:ext uri="{FF2B5EF4-FFF2-40B4-BE49-F238E27FC236}">
                  <a16:creationId xmlns:a16="http://schemas.microsoft.com/office/drawing/2014/main" id="{3F9D6CE5-BDA9-0E74-3BBD-B56E2910C62E}"/>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Rectangle 44">
              <a:extLst>
                <a:ext uri="{FF2B5EF4-FFF2-40B4-BE49-F238E27FC236}">
                  <a16:creationId xmlns:a16="http://schemas.microsoft.com/office/drawing/2014/main" id="{CE82BB27-B391-E1AC-AD46-FE001284B1E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Rectangle 45">
              <a:extLst>
                <a:ext uri="{FF2B5EF4-FFF2-40B4-BE49-F238E27FC236}">
                  <a16:creationId xmlns:a16="http://schemas.microsoft.com/office/drawing/2014/main" id="{0E49CA50-9678-658A-414B-30D26CEA1A3C}"/>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6">
              <a:extLst>
                <a:ext uri="{FF2B5EF4-FFF2-40B4-BE49-F238E27FC236}">
                  <a16:creationId xmlns:a16="http://schemas.microsoft.com/office/drawing/2014/main" id="{ECEBFD75-856B-5AC1-7292-99FFFFA315C0}"/>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7">
              <a:extLst>
                <a:ext uri="{FF2B5EF4-FFF2-40B4-BE49-F238E27FC236}">
                  <a16:creationId xmlns:a16="http://schemas.microsoft.com/office/drawing/2014/main" id="{E33D8934-FF76-34FA-E54C-9CB93E02167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786464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59A30E4-E098-EF65-A212-60B1BA282AA6}"/>
              </a:ext>
            </a:extLst>
          </p:cNvPr>
          <p:cNvGraphicFramePr>
            <a:graphicFrameLocks noChangeAspect="1"/>
          </p:cNvGraphicFramePr>
          <p:nvPr>
            <p:custDataLst>
              <p:tags r:id="rId1"/>
            </p:custDataLst>
            <p:extLst>
              <p:ext uri="{D42A27DB-BD31-4B8C-83A1-F6EECF244321}">
                <p14:modId xmlns:p14="http://schemas.microsoft.com/office/powerpoint/2010/main" val="4102308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E59A30E4-E098-EF65-A212-60B1BA282A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normAutofit/>
          </a:bodyPr>
          <a:lstStyle/>
          <a:p>
            <a:r>
              <a:rPr lang="fi-FI" sz="2800" dirty="0"/>
              <a:t>Tausta </a:t>
            </a:r>
            <a:endParaRPr lang="fi-FI" dirty="0"/>
          </a:p>
        </p:txBody>
      </p:sp>
      <p:sp>
        <p:nvSpPr>
          <p:cNvPr id="11" name="TextBox 3">
            <a:extLst>
              <a:ext uri="{FF2B5EF4-FFF2-40B4-BE49-F238E27FC236}">
                <a16:creationId xmlns:a16="http://schemas.microsoft.com/office/drawing/2014/main" id="{96BA71C0-F9F0-9847-DA82-881DBD6C552A}"/>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grpSp>
        <p:nvGrpSpPr>
          <p:cNvPr id="31" name="Ryhmä 30">
            <a:extLst>
              <a:ext uri="{FF2B5EF4-FFF2-40B4-BE49-F238E27FC236}">
                <a16:creationId xmlns:a16="http://schemas.microsoft.com/office/drawing/2014/main" id="{0FC178D6-1115-1AC0-CA8F-F2DE4D970DD1}"/>
              </a:ext>
            </a:extLst>
          </p:cNvPr>
          <p:cNvGrpSpPr/>
          <p:nvPr/>
        </p:nvGrpSpPr>
        <p:grpSpPr>
          <a:xfrm>
            <a:off x="4928896" y="468949"/>
            <a:ext cx="2338976" cy="45719"/>
            <a:chOff x="4928896" y="468949"/>
            <a:chExt cx="2338976" cy="45719"/>
          </a:xfrm>
        </p:grpSpPr>
        <p:sp>
          <p:nvSpPr>
            <p:cNvPr id="32" name="Rectangle 42">
              <a:extLst>
                <a:ext uri="{FF2B5EF4-FFF2-40B4-BE49-F238E27FC236}">
                  <a16:creationId xmlns:a16="http://schemas.microsoft.com/office/drawing/2014/main" id="{527579CE-DF5B-FE2A-A04C-49D9038D30D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3" name="Rectangle 43">
              <a:extLst>
                <a:ext uri="{FF2B5EF4-FFF2-40B4-BE49-F238E27FC236}">
                  <a16:creationId xmlns:a16="http://schemas.microsoft.com/office/drawing/2014/main" id="{BE2C4AE6-8EBE-F2BC-6227-7EE83FD70AE1}"/>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Rectangle 44">
              <a:extLst>
                <a:ext uri="{FF2B5EF4-FFF2-40B4-BE49-F238E27FC236}">
                  <a16:creationId xmlns:a16="http://schemas.microsoft.com/office/drawing/2014/main" id="{27C980E4-7B43-A547-F71B-B1233CDCE05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Rectangle 45">
              <a:extLst>
                <a:ext uri="{FF2B5EF4-FFF2-40B4-BE49-F238E27FC236}">
                  <a16:creationId xmlns:a16="http://schemas.microsoft.com/office/drawing/2014/main" id="{4A7E8EE9-9510-FA4C-8C08-A81FA90282BD}"/>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6" name="Rectangle 46">
              <a:extLst>
                <a:ext uri="{FF2B5EF4-FFF2-40B4-BE49-F238E27FC236}">
                  <a16:creationId xmlns:a16="http://schemas.microsoft.com/office/drawing/2014/main" id="{FB00591A-3F4E-C389-09D7-99BC9BC14663}"/>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7" name="Rectangle 47">
              <a:extLst>
                <a:ext uri="{FF2B5EF4-FFF2-40B4-BE49-F238E27FC236}">
                  <a16:creationId xmlns:a16="http://schemas.microsoft.com/office/drawing/2014/main" id="{95F07E61-EC4E-3F6D-A132-2CCB4E607AA8}"/>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5" name="Content Placeholder 27">
            <a:extLst>
              <a:ext uri="{FF2B5EF4-FFF2-40B4-BE49-F238E27FC236}">
                <a16:creationId xmlns:a16="http://schemas.microsoft.com/office/drawing/2014/main" id="{943640FF-3715-2E7A-02C2-7FD1FF50FFB3}"/>
              </a:ext>
            </a:extLst>
          </p:cNvPr>
          <p:cNvSpPr txBox="1">
            <a:spLocks/>
          </p:cNvSpPr>
          <p:nvPr/>
        </p:nvSpPr>
        <p:spPr>
          <a:xfrm>
            <a:off x="451413" y="1801595"/>
            <a:ext cx="5930533" cy="4351339"/>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789"/>
              </a:spcBef>
              <a:spcAft>
                <a:spcPts val="175"/>
              </a:spcAft>
            </a:pPr>
            <a:r>
              <a:rPr lang="fi-FI" b="1" i="1" dirty="0">
                <a:solidFill>
                  <a:schemeClr val="accent5"/>
                </a:solidFill>
              </a:rPr>
              <a:t>[Korvaa tämä tekstikappale kuvauksella palvelun tavoitteesta ja sisällöstä siltä osin, kun se on tarpeellista esittää omavalvontasuunnitelmassa. Voit hyödyntää </a:t>
            </a:r>
            <a:r>
              <a:rPr lang="fi-FI" b="1" i="1" dirty="0">
                <a:solidFill>
                  <a:schemeClr val="accent5"/>
                </a:solidFill>
                <a:hlinkClick r:id="rId6">
                  <a:extLst>
                    <a:ext uri="{A12FA001-AC4F-418D-AE19-62706E023703}">
                      <ahyp:hlinkClr xmlns:ahyp="http://schemas.microsoft.com/office/drawing/2018/hyperlinkcolor" val="tx"/>
                    </a:ext>
                  </a:extLst>
                </a:hlinkClick>
              </a:rPr>
              <a:t>Palveluoppaan </a:t>
            </a:r>
            <a:r>
              <a:rPr lang="fi-FI" b="1" i="1" dirty="0">
                <a:solidFill>
                  <a:schemeClr val="accent5"/>
                </a:solidFill>
              </a:rPr>
              <a:t>tekstejä.] </a:t>
            </a:r>
            <a:endParaRPr lang="fi-FI" dirty="0"/>
          </a:p>
          <a:p>
            <a:pPr marL="0" lvl="1" algn="just">
              <a:lnSpc>
                <a:spcPct val="110000"/>
              </a:lnSpc>
              <a:spcBef>
                <a:spcPts val="789"/>
              </a:spcBef>
              <a:spcAft>
                <a:spcPts val="175"/>
              </a:spcAft>
            </a:pPr>
            <a:r>
              <a:rPr lang="fi-FI" dirty="0"/>
              <a:t>Palveluoppaista saat tarkempaa tietoa palvelujen järjestämisestä sekä kuinka palveluun voi hakeutua: </a:t>
            </a:r>
            <a:r>
              <a:rPr lang="fi-FI" dirty="0">
                <a:hlinkClick r:id="rId7">
                  <a:extLst>
                    <a:ext uri="{A12FA001-AC4F-418D-AE19-62706E023703}">
                      <ahyp:hlinkClr xmlns:ahyp="http://schemas.microsoft.com/office/drawing/2018/hyperlinkcolor" val="tx"/>
                    </a:ext>
                  </a:extLst>
                </a:hlinkClick>
              </a:rPr>
              <a:t>Palveluopas</a:t>
            </a:r>
            <a:endParaRPr lang="fi-FI" sz="1200" dirty="0">
              <a:latin typeface="+mj-lt"/>
              <a:ea typeface="Inter" panose="02000503000000020004" pitchFamily="2" charset="0"/>
            </a:endParaRPr>
          </a:p>
          <a:p>
            <a:pPr marL="0" lvl="1">
              <a:lnSpc>
                <a:spcPct val="110000"/>
              </a:lnSpc>
              <a:spcAft>
                <a:spcPts val="200"/>
              </a:spcAft>
            </a:pPr>
            <a:endParaRPr lang="fi-FI" dirty="0">
              <a:solidFill>
                <a:schemeClr val="accent5"/>
              </a:solidFill>
              <a:latin typeface="+mj-lt"/>
              <a:ea typeface="Inter" panose="02000503000000020004" pitchFamily="2" charset="0"/>
            </a:endParaRPr>
          </a:p>
          <a:p>
            <a:pPr marL="0" lvl="1">
              <a:lnSpc>
                <a:spcPct val="110000"/>
              </a:lnSpc>
              <a:spcAft>
                <a:spcPts val="200"/>
              </a:spcAft>
            </a:pPr>
            <a:endParaRPr lang="fi-FI" sz="1200" dirty="0">
              <a:solidFill>
                <a:schemeClr val="accent5"/>
              </a:solidFill>
              <a:latin typeface="+mj-lt"/>
              <a:ea typeface="Inter" panose="02000503000000020004" pitchFamily="2" charset="0"/>
            </a:endParaRPr>
          </a:p>
          <a:p>
            <a:pPr marL="0" lvl="1">
              <a:lnSpc>
                <a:spcPct val="110000"/>
              </a:lnSpc>
              <a:spcAft>
                <a:spcPts val="200"/>
              </a:spcAft>
            </a:pPr>
            <a:endParaRPr lang="fi-FI" dirty="0">
              <a:solidFill>
                <a:schemeClr val="accent5"/>
              </a:solidFill>
              <a:latin typeface="+mj-lt"/>
              <a:ea typeface="Inter" panose="02000503000000020004" pitchFamily="2" charset="0"/>
            </a:endParaRPr>
          </a:p>
          <a:p>
            <a:pPr marL="0" lvl="1">
              <a:lnSpc>
                <a:spcPct val="110000"/>
              </a:lnSpc>
              <a:spcBef>
                <a:spcPts val="789"/>
              </a:spcBef>
              <a:spcAft>
                <a:spcPts val="175"/>
              </a:spcAft>
            </a:pPr>
            <a:endParaRPr lang="fi-FI" dirty="0"/>
          </a:p>
        </p:txBody>
      </p:sp>
      <p:pic>
        <p:nvPicPr>
          <p:cNvPr id="14" name="Kuva 13">
            <a:extLst>
              <a:ext uri="{FF2B5EF4-FFF2-40B4-BE49-F238E27FC236}">
                <a16:creationId xmlns:a16="http://schemas.microsoft.com/office/drawing/2014/main" id="{5C4A58D6-9C8B-0241-9B96-C0F57C39E29A}"/>
              </a:ext>
            </a:extLst>
          </p:cNvPr>
          <p:cNvPicPr>
            <a:picLocks noChangeAspect="1"/>
          </p:cNvPicPr>
          <p:nvPr/>
        </p:nvPicPr>
        <p:blipFill rotWithShape="1">
          <a:blip r:embed="rId8"/>
          <a:srcRect l="17660" t="16243" r="17329" b="14778"/>
          <a:stretch/>
        </p:blipFill>
        <p:spPr>
          <a:xfrm>
            <a:off x="6863698" y="1536569"/>
            <a:ext cx="5049402" cy="4213782"/>
          </a:xfrm>
          <a:prstGeom prst="rect">
            <a:avLst/>
          </a:prstGeom>
        </p:spPr>
      </p:pic>
    </p:spTree>
    <p:extLst>
      <p:ext uri="{BB962C8B-B14F-4D97-AF65-F5344CB8AC3E}">
        <p14:creationId xmlns:p14="http://schemas.microsoft.com/office/powerpoint/2010/main" val="2464282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589F946-3358-1B8C-F9D7-94444BDD3382}"/>
              </a:ext>
            </a:extLst>
          </p:cNvPr>
          <p:cNvGraphicFramePr>
            <a:graphicFrameLocks noChangeAspect="1"/>
          </p:cNvGraphicFramePr>
          <p:nvPr>
            <p:custDataLst>
              <p:tags r:id="rId1"/>
            </p:custDataLst>
            <p:extLst>
              <p:ext uri="{D42A27DB-BD31-4B8C-83A1-F6EECF244321}">
                <p14:modId xmlns:p14="http://schemas.microsoft.com/office/powerpoint/2010/main" val="3122506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6" name="think-cell data - do not delete" hidden="1">
                        <a:extLst>
                          <a:ext uri="{FF2B5EF4-FFF2-40B4-BE49-F238E27FC236}">
                            <a16:creationId xmlns:a16="http://schemas.microsoft.com/office/drawing/2014/main" id="{1589F946-3358-1B8C-F9D7-94444BDD33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normAutofit/>
          </a:bodyPr>
          <a:lstStyle/>
          <a:p>
            <a:r>
              <a:rPr lang="fi-FI" sz="2800" b="1" dirty="0">
                <a:ea typeface="Inter" panose="02000503000000020004" pitchFamily="2" charset="0"/>
              </a:rPr>
              <a:t>Hyvinvointia ja kuntoutumista </a:t>
            </a:r>
            <a:r>
              <a:rPr lang="fi-FI" sz="2800" b="1">
                <a:ea typeface="Inter" panose="02000503000000020004" pitchFamily="2" charset="0"/>
              </a:rPr>
              <a:t>tukeva toiminta</a:t>
            </a:r>
            <a:endParaRPr lang="fi-FI" dirty="0"/>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825626"/>
            <a:ext cx="11289174" cy="4209690"/>
          </a:xfrm>
        </p:spPr>
        <p:txBody>
          <a:bodyPr numCol="2"/>
          <a:lstStyle/>
          <a:p>
            <a:pPr marL="0" lvl="1">
              <a:lnSpc>
                <a:spcPct val="110000"/>
              </a:lnSpc>
              <a:spcBef>
                <a:spcPts val="789"/>
              </a:spcBef>
              <a:spcAft>
                <a:spcPts val="175"/>
              </a:spcAft>
            </a:pPr>
            <a:r>
              <a:rPr lang="fi-FI" b="1" i="1" dirty="0">
                <a:solidFill>
                  <a:schemeClr val="accent5"/>
                </a:solidFill>
              </a:rPr>
              <a:t>[Korvaa tämä tekstikappale kuvauksella</a:t>
            </a:r>
            <a:r>
              <a:rPr lang="fi-FI" b="1" i="1" dirty="0">
                <a:solidFill>
                  <a:schemeClr val="accent5"/>
                </a:solidFill>
                <a:latin typeface="Arial" panose="020B0604020202020204"/>
              </a:rPr>
              <a:t> </a:t>
            </a:r>
            <a:r>
              <a:rPr lang="fi-FI" b="1" i="1" dirty="0">
                <a:solidFill>
                  <a:schemeClr val="accent5"/>
                </a:solidFill>
              </a:rPr>
              <a:t>siitä miten palvelu tukee asiakkaan hyvinvointia, toimintakykyä ja kuntoutumista </a:t>
            </a:r>
            <a:r>
              <a:rPr lang="fi-FI" i="1" dirty="0">
                <a:solidFill>
                  <a:schemeClr val="accent5"/>
                </a:solidFill>
              </a:rPr>
              <a:t>esim. kuntouttavan työotteen keinoin</a:t>
            </a:r>
            <a:r>
              <a:rPr lang="fi-FI" b="1" i="1" dirty="0">
                <a:solidFill>
                  <a:schemeClr val="accent5"/>
                </a:solidFill>
              </a:rPr>
              <a:t>. Kirjoita tähän kuvaus, ja täydennä seuraavalle sivulle hyvinvoinnin eri ulottuvuudet.]</a:t>
            </a:r>
          </a:p>
          <a:p>
            <a:pPr marL="0" lvl="1">
              <a:lnSpc>
                <a:spcPct val="110000"/>
              </a:lnSpc>
              <a:spcBef>
                <a:spcPts val="789"/>
              </a:spcBef>
              <a:spcAft>
                <a:spcPts val="175"/>
              </a:spcAft>
            </a:pPr>
            <a:r>
              <a:rPr lang="fi-FI" b="1" i="1" dirty="0">
                <a:solidFill>
                  <a:schemeClr val="accent5"/>
                </a:solidFill>
              </a:rPr>
              <a:t>[Korvaa tämä tekstikappale kuvauksella siitä miten asiakkaiden toimintakykyä, hyvinvointia ja kuntouttavaa toimintaa koskevia tavoitteiden toteutumista seurataan palvelussa: </a:t>
            </a:r>
            <a:r>
              <a:rPr lang="fi-FI" i="1" dirty="0">
                <a:solidFill>
                  <a:schemeClr val="accent5"/>
                </a:solidFill>
              </a:rPr>
              <a:t>Mihin tavoitteet on kirjattu? Miten niiden toteutumista seurataan?</a:t>
            </a:r>
            <a:r>
              <a:rPr lang="fi-FI" b="1" i="1" dirty="0">
                <a:solidFill>
                  <a:schemeClr val="accent5"/>
                </a:solidFill>
              </a:rPr>
              <a:t>]</a:t>
            </a:r>
          </a:p>
          <a:p>
            <a:pPr marL="0" lvl="1">
              <a:lnSpc>
                <a:spcPct val="110000"/>
              </a:lnSpc>
              <a:spcBef>
                <a:spcPts val="789"/>
              </a:spcBef>
              <a:spcAft>
                <a:spcPts val="175"/>
              </a:spcAft>
            </a:pPr>
            <a:r>
              <a:rPr lang="fi-FI" dirty="0"/>
              <a:t>Asiakkaalla on omien voimavarojensa puitteissa mahdollisuus osallistua läheistensä avustamana yksityisten tahojen tarjoamaan liikunta-, kulttuuri- ja harrastustoimintaan.</a:t>
            </a:r>
          </a:p>
          <a:p>
            <a:pPr marL="0" lvl="1">
              <a:spcBef>
                <a:spcPts val="900"/>
              </a:spcBef>
              <a:spcAft>
                <a:spcPts val="200"/>
              </a:spcAft>
            </a:pPr>
            <a:endParaRPr lang="fi-FI" sz="1200" dirty="0">
              <a:ea typeface="Inter" panose="02000503000000020004" pitchFamily="2" charset="0"/>
            </a:endParaRPr>
          </a:p>
        </p:txBody>
      </p:sp>
      <p:sp>
        <p:nvSpPr>
          <p:cNvPr id="11" name="TextBox 3">
            <a:extLst>
              <a:ext uri="{FF2B5EF4-FFF2-40B4-BE49-F238E27FC236}">
                <a16:creationId xmlns:a16="http://schemas.microsoft.com/office/drawing/2014/main" id="{96BA71C0-F9F0-9847-DA82-881DBD6C552A}"/>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grpSp>
        <p:nvGrpSpPr>
          <p:cNvPr id="39" name="Ryhmä 38">
            <a:extLst>
              <a:ext uri="{FF2B5EF4-FFF2-40B4-BE49-F238E27FC236}">
                <a16:creationId xmlns:a16="http://schemas.microsoft.com/office/drawing/2014/main" id="{11E3B512-B460-CFBD-BADD-20C32FDFF665}"/>
              </a:ext>
            </a:extLst>
          </p:cNvPr>
          <p:cNvGrpSpPr/>
          <p:nvPr/>
        </p:nvGrpSpPr>
        <p:grpSpPr>
          <a:xfrm>
            <a:off x="4928896" y="468949"/>
            <a:ext cx="2338976" cy="45719"/>
            <a:chOff x="4928896" y="468949"/>
            <a:chExt cx="2338976" cy="45719"/>
          </a:xfrm>
        </p:grpSpPr>
        <p:sp>
          <p:nvSpPr>
            <p:cNvPr id="40" name="Rectangle 42">
              <a:extLst>
                <a:ext uri="{FF2B5EF4-FFF2-40B4-BE49-F238E27FC236}">
                  <a16:creationId xmlns:a16="http://schemas.microsoft.com/office/drawing/2014/main" id="{EF9A3284-BCC2-6965-7F68-8C6228C09D06}"/>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1" name="Rectangle 43">
              <a:extLst>
                <a:ext uri="{FF2B5EF4-FFF2-40B4-BE49-F238E27FC236}">
                  <a16:creationId xmlns:a16="http://schemas.microsoft.com/office/drawing/2014/main" id="{9710ED00-6B96-0D53-D752-15838FBF7D66}"/>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2" name="Rectangle 44">
              <a:extLst>
                <a:ext uri="{FF2B5EF4-FFF2-40B4-BE49-F238E27FC236}">
                  <a16:creationId xmlns:a16="http://schemas.microsoft.com/office/drawing/2014/main" id="{B3646A88-9CDF-2B04-8B54-EBA7F58313BC}"/>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3" name="Rectangle 45">
              <a:extLst>
                <a:ext uri="{FF2B5EF4-FFF2-40B4-BE49-F238E27FC236}">
                  <a16:creationId xmlns:a16="http://schemas.microsoft.com/office/drawing/2014/main" id="{124B974D-ADA3-34EE-E58A-138B2A69F3C0}"/>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4" name="Rectangle 46">
              <a:extLst>
                <a:ext uri="{FF2B5EF4-FFF2-40B4-BE49-F238E27FC236}">
                  <a16:creationId xmlns:a16="http://schemas.microsoft.com/office/drawing/2014/main" id="{F79EFDEB-C58B-6CBE-F6F7-80C1F2F94618}"/>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5" name="Rectangle 47">
              <a:extLst>
                <a:ext uri="{FF2B5EF4-FFF2-40B4-BE49-F238E27FC236}">
                  <a16:creationId xmlns:a16="http://schemas.microsoft.com/office/drawing/2014/main" id="{D51B387C-5B12-E893-D157-E86A5ED519E5}"/>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2" name="Graphic 1">
            <a:extLst>
              <a:ext uri="{FF2B5EF4-FFF2-40B4-BE49-F238E27FC236}">
                <a16:creationId xmlns:a16="http://schemas.microsoft.com/office/drawing/2014/main" id="{0E6DF262-CD57-BB77-7027-5BE63E39797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300470" y="1825626"/>
            <a:ext cx="5649938" cy="3352899"/>
          </a:xfrm>
          <a:prstGeom prst="rect">
            <a:avLst/>
          </a:prstGeom>
        </p:spPr>
      </p:pic>
    </p:spTree>
    <p:extLst>
      <p:ext uri="{BB962C8B-B14F-4D97-AF65-F5344CB8AC3E}">
        <p14:creationId xmlns:p14="http://schemas.microsoft.com/office/powerpoint/2010/main" val="4006654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1DFAFE6-CC7A-04DD-B4F2-2E86E9A7B3A0}"/>
              </a:ext>
            </a:extLst>
          </p:cNvPr>
          <p:cNvGraphicFramePr>
            <a:graphicFrameLocks noChangeAspect="1"/>
          </p:cNvGraphicFramePr>
          <p:nvPr>
            <p:custDataLst>
              <p:tags r:id="rId1"/>
            </p:custDataLst>
            <p:extLst>
              <p:ext uri="{D42A27DB-BD31-4B8C-83A1-F6EECF244321}">
                <p14:modId xmlns:p14="http://schemas.microsoft.com/office/powerpoint/2010/main" val="758507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7" name="think-cell data - do not delete" hidden="1">
                        <a:extLst>
                          <a:ext uri="{FF2B5EF4-FFF2-40B4-BE49-F238E27FC236}">
                            <a16:creationId xmlns:a16="http://schemas.microsoft.com/office/drawing/2014/main" id="{01DFAFE6-CC7A-04DD-B4F2-2E86E9A7B3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tle 12">
            <a:extLst>
              <a:ext uri="{FF2B5EF4-FFF2-40B4-BE49-F238E27FC236}">
                <a16:creationId xmlns:a16="http://schemas.microsoft.com/office/drawing/2014/main" id="{659E39A2-9808-BE36-AD1B-2540DF6F62E3}"/>
              </a:ext>
            </a:extLst>
          </p:cNvPr>
          <p:cNvSpPr>
            <a:spLocks noGrp="1"/>
          </p:cNvSpPr>
          <p:nvPr>
            <p:ph type="title"/>
          </p:nvPr>
        </p:nvSpPr>
        <p:spPr>
          <a:xfrm>
            <a:off x="451413" y="240133"/>
            <a:ext cx="11289174" cy="868004"/>
          </a:xfrm>
        </p:spPr>
        <p:txBody>
          <a:bodyPr vert="horz">
            <a:normAutofit/>
          </a:bodyPr>
          <a:lstStyle/>
          <a:p>
            <a:r>
              <a:rPr lang="fi-FI" sz="2800" b="1" dirty="0">
                <a:ea typeface="Inter" panose="02000503000000020004" pitchFamily="2" charset="0"/>
              </a:rPr>
              <a:t>Hyvinvointia ja kuntoutumista </a:t>
            </a:r>
            <a:r>
              <a:rPr lang="fi-FI" sz="2800" b="1">
                <a:ea typeface="Inter" panose="02000503000000020004" pitchFamily="2" charset="0"/>
              </a:rPr>
              <a:t>tukeva toiminta</a:t>
            </a:r>
            <a:endParaRPr lang="fi-FI" sz="2800" dirty="0">
              <a:solidFill>
                <a:srgbClr val="17406D"/>
              </a:solidFill>
            </a:endParaRPr>
          </a:p>
        </p:txBody>
      </p:sp>
      <p:sp>
        <p:nvSpPr>
          <p:cNvPr id="2" name="TextBox 1">
            <a:extLst>
              <a:ext uri="{FF2B5EF4-FFF2-40B4-BE49-F238E27FC236}">
                <a16:creationId xmlns:a16="http://schemas.microsoft.com/office/drawing/2014/main" id="{B85E36EF-5E83-DDB1-45A1-F35D0A019879}"/>
              </a:ext>
            </a:extLst>
          </p:cNvPr>
          <p:cNvSpPr txBox="1"/>
          <p:nvPr/>
        </p:nvSpPr>
        <p:spPr>
          <a:xfrm>
            <a:off x="2792896" y="1707771"/>
            <a:ext cx="8925727" cy="775011"/>
          </a:xfrm>
          <a:prstGeom prst="rect">
            <a:avLst/>
          </a:prstGeom>
          <a:solidFill>
            <a:schemeClr val="bg1"/>
          </a:solidFill>
          <a:ln w="19050">
            <a:solidFill>
              <a:schemeClr val="accent5">
                <a:lumMod val="20000"/>
                <a:lumOff val="8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b="1" dirty="0">
                <a:ea typeface="Inter" panose="02000503000000020004" pitchFamily="2" charset="0"/>
              </a:rPr>
              <a:t>[</a:t>
            </a:r>
            <a:r>
              <a:rPr lang="fi-FI" sz="1200" dirty="0">
                <a:ea typeface="Inter" panose="02000503000000020004" pitchFamily="2" charset="0"/>
              </a:rPr>
              <a:t>kirjoita tähän esimerkkejä, miten yksikössä tuetaan kyseistä toimintakyvyn ulottuvuutta</a:t>
            </a:r>
            <a:r>
              <a:rPr lang="fi-FI" sz="1200" b="1" dirty="0">
                <a:ea typeface="Inter" panose="02000503000000020004" pitchFamily="2" charset="0"/>
              </a:rPr>
              <a:t>]</a:t>
            </a:r>
          </a:p>
        </p:txBody>
      </p:sp>
      <p:sp>
        <p:nvSpPr>
          <p:cNvPr id="8" name="TextBox 7">
            <a:extLst>
              <a:ext uri="{FF2B5EF4-FFF2-40B4-BE49-F238E27FC236}">
                <a16:creationId xmlns:a16="http://schemas.microsoft.com/office/drawing/2014/main" id="{A3D27504-415A-C274-3DE5-30C9D2C2C2E2}"/>
              </a:ext>
            </a:extLst>
          </p:cNvPr>
          <p:cNvSpPr txBox="1"/>
          <p:nvPr/>
        </p:nvSpPr>
        <p:spPr>
          <a:xfrm>
            <a:off x="3538329" y="2572087"/>
            <a:ext cx="8202255" cy="775011"/>
          </a:xfrm>
          <a:prstGeom prst="rect">
            <a:avLst/>
          </a:prstGeom>
          <a:solidFill>
            <a:schemeClr val="bg1"/>
          </a:solidFill>
          <a:ln w="19050">
            <a:solidFill>
              <a:schemeClr val="accent5">
                <a:lumMod val="20000"/>
                <a:lumOff val="8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b="1" dirty="0">
                <a:ea typeface="Inter" panose="02000503000000020004" pitchFamily="2" charset="0"/>
              </a:rPr>
              <a:t>[</a:t>
            </a:r>
            <a:r>
              <a:rPr lang="fi-FI" sz="1200" dirty="0">
                <a:ea typeface="Inter" panose="02000503000000020004" pitchFamily="2" charset="0"/>
              </a:rPr>
              <a:t>kirjoita tähän esimerkkejä, miten yksikössä tuetaan kyseistä toimintakyvyn ulottuvuutta</a:t>
            </a:r>
            <a:r>
              <a:rPr lang="fi-FI" sz="1200" b="1" dirty="0">
                <a:ea typeface="Inter" panose="02000503000000020004" pitchFamily="2" charset="0"/>
              </a:rPr>
              <a:t>]</a:t>
            </a:r>
          </a:p>
        </p:txBody>
      </p:sp>
      <p:sp>
        <p:nvSpPr>
          <p:cNvPr id="10" name="TextBox 9">
            <a:extLst>
              <a:ext uri="{FF2B5EF4-FFF2-40B4-BE49-F238E27FC236}">
                <a16:creationId xmlns:a16="http://schemas.microsoft.com/office/drawing/2014/main" id="{D60A69A8-E188-F8F8-1D0B-76AF3B583195}"/>
              </a:ext>
            </a:extLst>
          </p:cNvPr>
          <p:cNvSpPr txBox="1"/>
          <p:nvPr/>
        </p:nvSpPr>
        <p:spPr>
          <a:xfrm>
            <a:off x="3826565" y="3436403"/>
            <a:ext cx="7914020" cy="775011"/>
          </a:xfrm>
          <a:prstGeom prst="rect">
            <a:avLst/>
          </a:prstGeom>
          <a:solidFill>
            <a:schemeClr val="bg1"/>
          </a:solidFill>
          <a:ln w="19050">
            <a:solidFill>
              <a:schemeClr val="accent5">
                <a:lumMod val="20000"/>
                <a:lumOff val="8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b="1" dirty="0">
                <a:ea typeface="Inter" panose="02000503000000020004" pitchFamily="2" charset="0"/>
              </a:rPr>
              <a:t>[</a:t>
            </a:r>
            <a:r>
              <a:rPr lang="fi-FI" sz="1200" dirty="0">
                <a:ea typeface="Inter" panose="02000503000000020004" pitchFamily="2" charset="0"/>
              </a:rPr>
              <a:t>kirjoita tähän esimerkkejä, miten yksikössä tuetaan kyseistä toimintakyvyn ulottuvuutta</a:t>
            </a:r>
            <a:r>
              <a:rPr lang="fi-FI" sz="1200" b="1" dirty="0">
                <a:ea typeface="Inter" panose="02000503000000020004" pitchFamily="2" charset="0"/>
              </a:rPr>
              <a:t>]</a:t>
            </a:r>
          </a:p>
        </p:txBody>
      </p:sp>
      <p:sp>
        <p:nvSpPr>
          <p:cNvPr id="12" name="TextBox 11">
            <a:extLst>
              <a:ext uri="{FF2B5EF4-FFF2-40B4-BE49-F238E27FC236}">
                <a16:creationId xmlns:a16="http://schemas.microsoft.com/office/drawing/2014/main" id="{1CA5D1D0-1C7A-63B1-BE15-07482DCC1069}"/>
              </a:ext>
            </a:extLst>
          </p:cNvPr>
          <p:cNvSpPr txBox="1"/>
          <p:nvPr/>
        </p:nvSpPr>
        <p:spPr>
          <a:xfrm>
            <a:off x="3538329" y="4300719"/>
            <a:ext cx="8202256" cy="775011"/>
          </a:xfrm>
          <a:prstGeom prst="rect">
            <a:avLst/>
          </a:prstGeom>
          <a:solidFill>
            <a:schemeClr val="bg1"/>
          </a:solidFill>
          <a:ln w="19050">
            <a:solidFill>
              <a:schemeClr val="accent5">
                <a:lumMod val="20000"/>
                <a:lumOff val="8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b="1" dirty="0">
                <a:ea typeface="Inter" panose="02000503000000020004" pitchFamily="2" charset="0"/>
              </a:rPr>
              <a:t>[</a:t>
            </a:r>
            <a:r>
              <a:rPr lang="fi-FI" sz="1200" dirty="0">
                <a:ea typeface="Inter" panose="02000503000000020004" pitchFamily="2" charset="0"/>
              </a:rPr>
              <a:t>kirjoita tähän esimerkkejä, miten yksikössä tuetaan kyseistä toimintakyvyn ulottuvuutta</a:t>
            </a:r>
            <a:r>
              <a:rPr lang="fi-FI" sz="1200" b="1" dirty="0">
                <a:ea typeface="Inter" panose="02000503000000020004" pitchFamily="2" charset="0"/>
              </a:rPr>
              <a:t>]</a:t>
            </a:r>
          </a:p>
        </p:txBody>
      </p:sp>
      <p:sp>
        <p:nvSpPr>
          <p:cNvPr id="16" name="TextBox 15">
            <a:extLst>
              <a:ext uri="{FF2B5EF4-FFF2-40B4-BE49-F238E27FC236}">
                <a16:creationId xmlns:a16="http://schemas.microsoft.com/office/drawing/2014/main" id="{80F108A7-ECA9-54BC-2FA1-7D2E033257B3}"/>
              </a:ext>
            </a:extLst>
          </p:cNvPr>
          <p:cNvSpPr txBox="1"/>
          <p:nvPr/>
        </p:nvSpPr>
        <p:spPr>
          <a:xfrm>
            <a:off x="3041374" y="5165034"/>
            <a:ext cx="8699211" cy="775011"/>
          </a:xfrm>
          <a:prstGeom prst="rect">
            <a:avLst/>
          </a:prstGeom>
          <a:solidFill>
            <a:schemeClr val="bg1"/>
          </a:solidFill>
          <a:ln w="19050">
            <a:solidFill>
              <a:schemeClr val="accent5">
                <a:lumMod val="20000"/>
                <a:lumOff val="80000"/>
                <a:alpha val="50000"/>
              </a:schemeClr>
            </a:solidFill>
            <a:prstDash val="solid"/>
          </a:ln>
        </p:spPr>
        <p:txBody>
          <a:bodyPr wrap="square" numCol="1" spcCol="720000" rtlCol="0" anchor="ctr">
            <a:noAutofit/>
          </a:bodyPr>
          <a:lstStyle/>
          <a:p>
            <a:pPr marL="171430" lvl="1" indent="-171430" algn="just">
              <a:spcBef>
                <a:spcPts val="900"/>
              </a:spcBef>
              <a:spcAft>
                <a:spcPts val="200"/>
              </a:spcAft>
              <a:buClr>
                <a:schemeClr val="accent5"/>
              </a:buClr>
              <a:buFont typeface="Arial" panose="020B0604020202020204" pitchFamily="34" charset="0"/>
              <a:buChar char="•"/>
            </a:pPr>
            <a:r>
              <a:rPr lang="fi-FI" sz="1200" b="1" dirty="0">
                <a:ea typeface="Inter" panose="02000503000000020004" pitchFamily="2" charset="0"/>
              </a:rPr>
              <a:t>[</a:t>
            </a:r>
            <a:r>
              <a:rPr lang="fi-FI" sz="1200" dirty="0">
                <a:ea typeface="Inter" panose="02000503000000020004" pitchFamily="2" charset="0"/>
              </a:rPr>
              <a:t>kirjoita tähän esimerkkejä, miten yksikössä tuetaan kyseistä toimintakyvyn ulottuvuutta</a:t>
            </a:r>
            <a:r>
              <a:rPr lang="fi-FI" sz="1200" b="1" dirty="0">
                <a:ea typeface="Inter" panose="02000503000000020004" pitchFamily="2" charset="0"/>
              </a:rPr>
              <a:t>]</a:t>
            </a:r>
          </a:p>
        </p:txBody>
      </p:sp>
      <p:sp>
        <p:nvSpPr>
          <p:cNvPr id="15" name="Rectangle 14">
            <a:extLst>
              <a:ext uri="{FF2B5EF4-FFF2-40B4-BE49-F238E27FC236}">
                <a16:creationId xmlns:a16="http://schemas.microsoft.com/office/drawing/2014/main" id="{42AF2371-DF05-09E4-E611-9FB23F2A1930}"/>
              </a:ext>
            </a:extLst>
          </p:cNvPr>
          <p:cNvSpPr/>
          <p:nvPr/>
        </p:nvSpPr>
        <p:spPr>
          <a:xfrm>
            <a:off x="451410" y="1707770"/>
            <a:ext cx="2232156" cy="775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FYYSINEN</a:t>
            </a:r>
            <a:endParaRPr lang="fi-FI" dirty="0"/>
          </a:p>
        </p:txBody>
      </p:sp>
      <p:sp>
        <p:nvSpPr>
          <p:cNvPr id="18" name="Rectangle 17">
            <a:extLst>
              <a:ext uri="{FF2B5EF4-FFF2-40B4-BE49-F238E27FC236}">
                <a16:creationId xmlns:a16="http://schemas.microsoft.com/office/drawing/2014/main" id="{8C4E0705-508D-E455-B1F7-77EC990C7160}"/>
              </a:ext>
            </a:extLst>
          </p:cNvPr>
          <p:cNvSpPr/>
          <p:nvPr/>
        </p:nvSpPr>
        <p:spPr>
          <a:xfrm>
            <a:off x="451408" y="2572086"/>
            <a:ext cx="2987533" cy="775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PSYYKKINEN</a:t>
            </a:r>
            <a:endParaRPr lang="fi-FI" dirty="0"/>
          </a:p>
        </p:txBody>
      </p:sp>
      <p:sp>
        <p:nvSpPr>
          <p:cNvPr id="19" name="Rectangle 18">
            <a:extLst>
              <a:ext uri="{FF2B5EF4-FFF2-40B4-BE49-F238E27FC236}">
                <a16:creationId xmlns:a16="http://schemas.microsoft.com/office/drawing/2014/main" id="{CDD4C80D-2B4C-A29B-6111-4B49498BA0EC}"/>
              </a:ext>
            </a:extLst>
          </p:cNvPr>
          <p:cNvSpPr/>
          <p:nvPr/>
        </p:nvSpPr>
        <p:spPr>
          <a:xfrm>
            <a:off x="451409" y="3436402"/>
            <a:ext cx="3265826" cy="775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KOGNITIIVINEN</a:t>
            </a:r>
            <a:endParaRPr lang="fi-FI" dirty="0"/>
          </a:p>
        </p:txBody>
      </p:sp>
      <p:sp>
        <p:nvSpPr>
          <p:cNvPr id="4" name="Suorakulmio 3">
            <a:extLst>
              <a:ext uri="{FF2B5EF4-FFF2-40B4-BE49-F238E27FC236}">
                <a16:creationId xmlns:a16="http://schemas.microsoft.com/office/drawing/2014/main" id="{14C9C0C7-625E-8F30-FFE4-BA691C9670C0}"/>
              </a:ext>
            </a:extLst>
          </p:cNvPr>
          <p:cNvSpPr/>
          <p:nvPr/>
        </p:nvSpPr>
        <p:spPr>
          <a:xfrm>
            <a:off x="109728" y="6085143"/>
            <a:ext cx="1760081" cy="691454"/>
          </a:xfrm>
          <a:prstGeom prst="rect">
            <a:avLst/>
          </a:prstGeom>
          <a:solidFill>
            <a:srgbClr val="E1ED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Rectangle 20">
            <a:extLst>
              <a:ext uri="{FF2B5EF4-FFF2-40B4-BE49-F238E27FC236}">
                <a16:creationId xmlns:a16="http://schemas.microsoft.com/office/drawing/2014/main" id="{9D99BFE3-FFAE-2E41-A4DD-A1A5D78D702A}"/>
              </a:ext>
            </a:extLst>
          </p:cNvPr>
          <p:cNvSpPr/>
          <p:nvPr/>
        </p:nvSpPr>
        <p:spPr>
          <a:xfrm>
            <a:off x="451407" y="4297817"/>
            <a:ext cx="2987532" cy="775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SOSIAALINEN</a:t>
            </a:r>
            <a:endParaRPr lang="fi-FI" dirty="0"/>
          </a:p>
        </p:txBody>
      </p:sp>
      <p:sp>
        <p:nvSpPr>
          <p:cNvPr id="6" name="Rectangle 21">
            <a:extLst>
              <a:ext uri="{FF2B5EF4-FFF2-40B4-BE49-F238E27FC236}">
                <a16:creationId xmlns:a16="http://schemas.microsoft.com/office/drawing/2014/main" id="{39F8D3F3-7442-90D5-0FED-509AB1F524CA}"/>
              </a:ext>
            </a:extLst>
          </p:cNvPr>
          <p:cNvSpPr/>
          <p:nvPr/>
        </p:nvSpPr>
        <p:spPr>
          <a:xfrm>
            <a:off x="446181" y="5162133"/>
            <a:ext cx="2525619" cy="775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OSALLISUUS</a:t>
            </a:r>
            <a:endParaRPr lang="fi-FI" dirty="0"/>
          </a:p>
        </p:txBody>
      </p:sp>
      <p:sp>
        <p:nvSpPr>
          <p:cNvPr id="17" name="Tekstiruutu 16">
            <a:extLst>
              <a:ext uri="{FF2B5EF4-FFF2-40B4-BE49-F238E27FC236}">
                <a16:creationId xmlns:a16="http://schemas.microsoft.com/office/drawing/2014/main" id="{695DC001-9035-43B3-72B6-63E83D1C62C0}"/>
              </a:ext>
            </a:extLst>
          </p:cNvPr>
          <p:cNvSpPr txBox="1"/>
          <p:nvPr/>
        </p:nvSpPr>
        <p:spPr>
          <a:xfrm>
            <a:off x="415459" y="1024207"/>
            <a:ext cx="11325125" cy="646331"/>
          </a:xfrm>
          <a:prstGeom prst="rect">
            <a:avLst/>
          </a:prstGeom>
          <a:noFill/>
        </p:spPr>
        <p:txBody>
          <a:bodyPr wrap="square">
            <a:spAutoFit/>
          </a:bodyPr>
          <a:lstStyle/>
          <a:p>
            <a:pPr marR="0">
              <a:spcBef>
                <a:spcPts val="0"/>
              </a:spcBef>
              <a:spcAft>
                <a:spcPts val="800"/>
              </a:spcAft>
            </a:pPr>
            <a:r>
              <a:rPr lang="fi-FI" sz="1800" b="1" i="1" dirty="0">
                <a:solidFill>
                  <a:schemeClr val="tx1"/>
                </a:solidFill>
              </a:rPr>
              <a:t>Toimintayksikössä pyritään edistämään asiakkaiden fyysistä, psyykkistä, kognitiivista ja sosiaalista toimintakykyä sekä osallisuutta:</a:t>
            </a:r>
          </a:p>
        </p:txBody>
      </p:sp>
    </p:spTree>
    <p:extLst>
      <p:ext uri="{BB962C8B-B14F-4D97-AF65-F5344CB8AC3E}">
        <p14:creationId xmlns:p14="http://schemas.microsoft.com/office/powerpoint/2010/main" val="1451094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7F7C262-F83C-2A9E-C6C0-230B5685C815}"/>
              </a:ext>
            </a:extLst>
          </p:cNvPr>
          <p:cNvGraphicFramePr>
            <a:graphicFrameLocks noChangeAspect="1"/>
          </p:cNvGraphicFramePr>
          <p:nvPr>
            <p:custDataLst>
              <p:tags r:id="rId1"/>
            </p:custDataLst>
            <p:extLst>
              <p:ext uri="{D42A27DB-BD31-4B8C-83A1-F6EECF244321}">
                <p14:modId xmlns:p14="http://schemas.microsoft.com/office/powerpoint/2010/main" val="3148030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6" name="think-cell data - do not delete" hidden="1">
                        <a:extLst>
                          <a:ext uri="{FF2B5EF4-FFF2-40B4-BE49-F238E27FC236}">
                            <a16:creationId xmlns:a16="http://schemas.microsoft.com/office/drawing/2014/main" id="{37F7C262-F83C-2A9E-C6C0-230B5685C8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Ravitsemus</a:t>
            </a:r>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825626"/>
            <a:ext cx="11289174" cy="4285842"/>
          </a:xfrm>
        </p:spPr>
        <p:txBody>
          <a:bodyPr numCol="2"/>
          <a:lstStyle/>
          <a:p>
            <a:pPr marL="0" lvl="1">
              <a:lnSpc>
                <a:spcPct val="110000"/>
              </a:lnSpc>
              <a:spcBef>
                <a:spcPts val="789"/>
              </a:spcBef>
              <a:spcAft>
                <a:spcPts val="175"/>
              </a:spcAft>
            </a:pPr>
            <a:r>
              <a:rPr lang="fi-FI" dirty="0"/>
              <a:t>Hyvä ravitsemustila on merkittävässä roolissa ikäihmisen toimintakyvylle ja kotona pärjäämiselle. Ravinto ja ruokailu sekä niihin liittyvä tapakulttuuri ovat tärkeä osa hyvinvointia.</a:t>
            </a:r>
          </a:p>
          <a:p>
            <a:pPr marL="0" lvl="1">
              <a:lnSpc>
                <a:spcPct val="110000"/>
              </a:lnSpc>
              <a:spcBef>
                <a:spcPts val="789"/>
              </a:spcBef>
              <a:spcAft>
                <a:spcPts val="175"/>
              </a:spcAft>
            </a:pPr>
            <a:r>
              <a:rPr lang="fi-FI" b="1" i="1" dirty="0">
                <a:solidFill>
                  <a:schemeClr val="accent5"/>
                </a:solidFill>
              </a:rPr>
              <a:t>[Korvaa tämä tekstikappale kuvauksella palvelun roolista ja tuesta asiakkaan ravitsemuksen tukemisessa tai ruokahuollon järjestämisessä.]</a:t>
            </a:r>
          </a:p>
          <a:p>
            <a:pPr marL="0" lvl="1">
              <a:lnSpc>
                <a:spcPct val="110000"/>
              </a:lnSpc>
              <a:spcBef>
                <a:spcPts val="789"/>
              </a:spcBef>
              <a:spcAft>
                <a:spcPts val="175"/>
              </a:spcAft>
            </a:pPr>
            <a:r>
              <a:rPr lang="fi-FI" b="1" i="1" dirty="0">
                <a:solidFill>
                  <a:schemeClr val="accent5"/>
                </a:solidFill>
              </a:rPr>
              <a:t>[Korvaa tämä tekstikappale kuvauksella erityisruokavalion ja rajoitteiden huomioinnista: </a:t>
            </a:r>
            <a:r>
              <a:rPr lang="fi-FI" i="1" dirty="0">
                <a:solidFill>
                  <a:schemeClr val="accent5"/>
                </a:solidFill>
              </a:rPr>
              <a:t>esimerkki kotihoidon pohjasta: Ruokailun järjestämisessä huomioidaan asiakkaiden toiveiden lisäksi erityisruokavaliot (diabetes, autoimmuunisairaudet, ruoka-aineyliherkkyydet, -allergiat ja -intoleranssit) niin, että kaikki osapuolet voivat tuntea olonsa turvalliseksi. Uskontoon tai eettiseen vakaumukseen perustuvat ruokavaliot ovat osa monikulttuurista palvelua, joka otetaan palvelussa huomioon.</a:t>
            </a:r>
            <a:r>
              <a:rPr lang="fi-FI" b="1" i="1" dirty="0">
                <a:solidFill>
                  <a:schemeClr val="accent5"/>
                </a:solidFill>
              </a:rPr>
              <a:t>]</a:t>
            </a:r>
          </a:p>
          <a:p>
            <a:pPr marL="0" lvl="1">
              <a:lnSpc>
                <a:spcPct val="110000"/>
              </a:lnSpc>
              <a:spcBef>
                <a:spcPts val="789"/>
              </a:spcBef>
              <a:spcAft>
                <a:spcPts val="175"/>
              </a:spcAft>
            </a:pPr>
            <a:r>
              <a:rPr lang="fi-FI" b="1" i="1" dirty="0">
                <a:solidFill>
                  <a:schemeClr val="accent5"/>
                </a:solidFill>
              </a:rPr>
              <a:t>[Korvaa tämä tekstikappale kuvauksella ravitsemustilan seurannasta: </a:t>
            </a:r>
            <a:r>
              <a:rPr lang="fi-FI" i="1" dirty="0">
                <a:solidFill>
                  <a:schemeClr val="accent5"/>
                </a:solidFill>
              </a:rPr>
              <a:t>miten asiakkaiden riittävää ravinnon ja nesteen saantia sekä ravitsemuksen tasoa seurataan?</a:t>
            </a:r>
            <a:r>
              <a:rPr lang="fi-FI" b="1" i="1" dirty="0">
                <a:solidFill>
                  <a:schemeClr val="accent5"/>
                </a:solidFill>
              </a:rPr>
              <a:t>]</a:t>
            </a:r>
            <a:endParaRPr lang="fi-FI" b="1" dirty="0"/>
          </a:p>
          <a:p>
            <a:pPr marL="0" lvl="1">
              <a:spcBef>
                <a:spcPts val="900"/>
              </a:spcBef>
              <a:spcAft>
                <a:spcPts val="200"/>
              </a:spcAft>
            </a:pPr>
            <a:endParaRPr lang="fi-FI" i="1" dirty="0"/>
          </a:p>
        </p:txBody>
      </p:sp>
      <p:sp>
        <p:nvSpPr>
          <p:cNvPr id="11" name="TextBox 3">
            <a:extLst>
              <a:ext uri="{FF2B5EF4-FFF2-40B4-BE49-F238E27FC236}">
                <a16:creationId xmlns:a16="http://schemas.microsoft.com/office/drawing/2014/main" id="{05DDD2A5-9C79-3D63-3824-C39D784291C4}"/>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sp>
        <p:nvSpPr>
          <p:cNvPr id="14" name="Suorakulmio 13">
            <a:extLst>
              <a:ext uri="{FF2B5EF4-FFF2-40B4-BE49-F238E27FC236}">
                <a16:creationId xmlns:a16="http://schemas.microsoft.com/office/drawing/2014/main" id="{F16B1CCE-4723-E4E3-9CE4-518E7B605279}"/>
              </a:ext>
            </a:extLst>
          </p:cNvPr>
          <p:cNvSpPr>
            <a:spLocks/>
          </p:cNvSpPr>
          <p:nvPr/>
        </p:nvSpPr>
        <p:spPr>
          <a:xfrm>
            <a:off x="6417321" y="1825626"/>
            <a:ext cx="5218918" cy="3308122"/>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200" b="1" dirty="0">
                <a:solidFill>
                  <a:schemeClr val="tx1"/>
                </a:solidFill>
              </a:rPr>
              <a:t>Ravitsemuksen tukeminen:</a:t>
            </a:r>
          </a:p>
          <a:p>
            <a:endParaRPr lang="fi-FI" sz="1200" dirty="0">
              <a:solidFill>
                <a:schemeClr val="tx1"/>
              </a:solidFill>
            </a:endParaRPr>
          </a:p>
          <a:p>
            <a:r>
              <a:rPr lang="fi-FI" sz="1200" b="1" dirty="0">
                <a:solidFill>
                  <a:schemeClr val="tx1"/>
                </a:solidFill>
              </a:rPr>
              <a:t>[</a:t>
            </a:r>
            <a:r>
              <a:rPr lang="fi-FI" sz="1200" dirty="0">
                <a:solidFill>
                  <a:schemeClr val="tx1"/>
                </a:solidFill>
              </a:rPr>
              <a:t>Korvaa tämä tekstikappale kuvauksella yksikkökohtaisista toimintatavoista ravitsemuksen tukemisessa</a:t>
            </a:r>
            <a:r>
              <a:rPr lang="fi-FI" sz="1200" b="1" dirty="0">
                <a:solidFill>
                  <a:schemeClr val="tx1"/>
                </a:solidFill>
              </a:rPr>
              <a:t>]</a:t>
            </a:r>
          </a:p>
          <a:p>
            <a:endParaRPr lang="fi-FI" sz="1200" b="1" dirty="0">
              <a:solidFill>
                <a:schemeClr val="tx1"/>
              </a:solidFill>
              <a:cs typeface="Arial"/>
            </a:endParaRPr>
          </a:p>
          <a:p>
            <a:r>
              <a:rPr lang="fi-FI" sz="1200" b="1" dirty="0">
                <a:solidFill>
                  <a:schemeClr val="tx1"/>
                </a:solidFill>
                <a:cs typeface="Arial"/>
              </a:rPr>
              <a:t>[</a:t>
            </a:r>
            <a:r>
              <a:rPr lang="fi-FI" sz="1200" dirty="0">
                <a:solidFill>
                  <a:schemeClr val="tx1"/>
                </a:solidFill>
                <a:highlight>
                  <a:srgbClr val="FFFF00"/>
                </a:highlight>
                <a:ea typeface="+mn-lt"/>
                <a:cs typeface="+mn-lt"/>
              </a:rPr>
              <a:t>Miten yksikössänne ennaltaehkäistään ja puututaan haitalliseen päihteiden käyttöön, tupakka- ja nikotiinituotteiden käyttöön tai rahapelaamisen</a:t>
            </a:r>
            <a:r>
              <a:rPr lang="fi-FI" sz="1200" dirty="0">
                <a:solidFill>
                  <a:schemeClr val="tx1"/>
                </a:solidFill>
                <a:ea typeface="+mn-lt"/>
                <a:cs typeface="+mn-lt"/>
              </a:rPr>
              <a:t>]</a:t>
            </a:r>
            <a:endParaRPr lang="fi-FI" sz="1200" dirty="0">
              <a:solidFill>
                <a:schemeClr val="tx1"/>
              </a:solidFill>
              <a:cs typeface="Arial"/>
            </a:endParaRPr>
          </a:p>
          <a:p>
            <a:endParaRPr lang="fi-FI" sz="1200" b="1" dirty="0">
              <a:solidFill>
                <a:schemeClr val="tx1"/>
              </a:solidFill>
            </a:endParaRPr>
          </a:p>
          <a:p>
            <a:r>
              <a:rPr lang="fi-FI" sz="1200" b="1" dirty="0">
                <a:solidFill>
                  <a:schemeClr val="tx1"/>
                </a:solidFill>
              </a:rPr>
              <a:t> </a:t>
            </a:r>
          </a:p>
        </p:txBody>
      </p:sp>
      <p:grpSp>
        <p:nvGrpSpPr>
          <p:cNvPr id="5" name="Ryhmä 4">
            <a:extLst>
              <a:ext uri="{FF2B5EF4-FFF2-40B4-BE49-F238E27FC236}">
                <a16:creationId xmlns:a16="http://schemas.microsoft.com/office/drawing/2014/main" id="{0608C616-11EA-E1A1-1239-FB680747AD15}"/>
              </a:ext>
            </a:extLst>
          </p:cNvPr>
          <p:cNvGrpSpPr/>
          <p:nvPr/>
        </p:nvGrpSpPr>
        <p:grpSpPr>
          <a:xfrm>
            <a:off x="4928896" y="468949"/>
            <a:ext cx="2338976" cy="45719"/>
            <a:chOff x="4928896" y="468949"/>
            <a:chExt cx="2338976" cy="45719"/>
          </a:xfrm>
        </p:grpSpPr>
        <p:sp>
          <p:nvSpPr>
            <p:cNvPr id="12" name="Rectangle 42">
              <a:extLst>
                <a:ext uri="{FF2B5EF4-FFF2-40B4-BE49-F238E27FC236}">
                  <a16:creationId xmlns:a16="http://schemas.microsoft.com/office/drawing/2014/main" id="{5AE9FB30-E98A-D4FC-1CB3-B33437928FC7}"/>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Rectangle 43">
              <a:extLst>
                <a:ext uri="{FF2B5EF4-FFF2-40B4-BE49-F238E27FC236}">
                  <a16:creationId xmlns:a16="http://schemas.microsoft.com/office/drawing/2014/main" id="{02D7271E-FF81-A0D9-56D0-D35C766C5A8E}"/>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4">
              <a:extLst>
                <a:ext uri="{FF2B5EF4-FFF2-40B4-BE49-F238E27FC236}">
                  <a16:creationId xmlns:a16="http://schemas.microsoft.com/office/drawing/2014/main" id="{05D78C6A-F486-5209-7EFB-567B93CEC20D}"/>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45">
              <a:extLst>
                <a:ext uri="{FF2B5EF4-FFF2-40B4-BE49-F238E27FC236}">
                  <a16:creationId xmlns:a16="http://schemas.microsoft.com/office/drawing/2014/main" id="{A4BFDD88-7775-DE2C-22DC-AEB5461502DB}"/>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6">
              <a:extLst>
                <a:ext uri="{FF2B5EF4-FFF2-40B4-BE49-F238E27FC236}">
                  <a16:creationId xmlns:a16="http://schemas.microsoft.com/office/drawing/2014/main" id="{F691A83D-0837-3125-98BA-D3D6D900BC46}"/>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7">
              <a:extLst>
                <a:ext uri="{FF2B5EF4-FFF2-40B4-BE49-F238E27FC236}">
                  <a16:creationId xmlns:a16="http://schemas.microsoft.com/office/drawing/2014/main" id="{52465242-73AD-C8EF-B6DB-0B6C54A4F331}"/>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2" name="Suorakulmio: Pyöristetyt kulmat 1">
            <a:extLst>
              <a:ext uri="{FF2B5EF4-FFF2-40B4-BE49-F238E27FC236}">
                <a16:creationId xmlns:a16="http://schemas.microsoft.com/office/drawing/2014/main" id="{3569ED90-2281-3D1C-0166-D2349A45760F}"/>
              </a:ext>
            </a:extLst>
          </p:cNvPr>
          <p:cNvSpPr>
            <a:spLocks/>
          </p:cNvSpPr>
          <p:nvPr/>
        </p:nvSpPr>
        <p:spPr>
          <a:xfrm>
            <a:off x="6417320" y="5268686"/>
            <a:ext cx="5218918" cy="1120365"/>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lvl="1">
              <a:spcAft>
                <a:spcPts val="200"/>
              </a:spcAft>
              <a:buClr>
                <a:schemeClr val="tx1"/>
              </a:buClr>
            </a:pPr>
            <a:r>
              <a:rPr lang="fi-FI" sz="1000" b="1" dirty="0">
                <a:solidFill>
                  <a:schemeClr val="tx1"/>
                </a:solidFill>
              </a:rPr>
              <a:t>Lue lisää: </a:t>
            </a:r>
          </a:p>
          <a:p>
            <a:pPr marL="285750" marR="0" lvl="1" indent="-285750" algn="l" defTabSz="914286" rtl="0" eaLnBrk="1" fontAlgn="auto" latinLnBrk="0" hangingPunct="1">
              <a:spcBef>
                <a:spcPts val="300"/>
              </a:spcBef>
              <a:spcAft>
                <a:spcPts val="175"/>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Arial" panose="020B0604020202020204" pitchFamily="34" charset="0"/>
                <a:hlinkClick r:id="rId6">
                  <a:extLst>
                    <a:ext uri="{A12FA001-AC4F-418D-AE19-62706E023703}">
                      <ahyp:hlinkClr xmlns:ahyp="http://schemas.microsoft.com/office/drawing/2018/hyperlinkcolor" val="tx"/>
                    </a:ext>
                  </a:extLst>
                </a:hlinkClick>
              </a:rPr>
              <a:t>Vireyttä seniorivuosiin - Ikääntyneiden ruokasuositus 4/2020</a:t>
            </a:r>
            <a:r>
              <a:rPr lang="fi-FI" sz="1000" dirty="0">
                <a:solidFill>
                  <a:schemeClr val="tx1"/>
                </a:solidFill>
                <a:latin typeface="Arial" panose="020B0604020202020204"/>
                <a:cs typeface="Arial" panose="020B0604020202020204" pitchFamily="34" charset="0"/>
              </a:rPr>
              <a:t> </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Arial" panose="020B0604020202020204" pitchFamily="34" charset="0"/>
              </a:rPr>
              <a:t>- Valtion ravitsemusneuvottelukunta</a:t>
            </a:r>
          </a:p>
          <a:p>
            <a:pPr marL="285750" marR="0" lvl="1" indent="-285750" algn="l" defTabSz="914286" rtl="0" eaLnBrk="1" fontAlgn="auto" latinLnBrk="0" hangingPunct="1">
              <a:spcBef>
                <a:spcPts val="300"/>
              </a:spcBef>
              <a:spcAft>
                <a:spcPts val="175"/>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Arial"/>
                <a:hlinkClick r:id="rId7">
                  <a:extLst>
                    <a:ext uri="{A12FA001-AC4F-418D-AE19-62706E023703}">
                      <ahyp:hlinkClr xmlns:ahyp="http://schemas.microsoft.com/office/drawing/2018/hyperlinkcolor" val="tx"/>
                    </a:ext>
                  </a:extLst>
                </a:hlinkClick>
              </a:rPr>
              <a:t>Ikääntyneille annetut ravintoaineiden saanti- ja ruokasuositukset</a:t>
            </a:r>
            <a:r>
              <a:rPr kumimoji="0" lang="fi-FI" sz="1000" b="0" i="0" u="none" strike="noStrike" kern="1200" cap="none" spc="0" normalizeH="0" baseline="0" noProof="0" dirty="0">
                <a:ln>
                  <a:noFill/>
                </a:ln>
                <a:solidFill>
                  <a:schemeClr val="tx1"/>
                </a:solidFill>
                <a:effectLst/>
                <a:uLnTx/>
                <a:uFillTx/>
                <a:latin typeface="Arial" panose="020B0604020202020204"/>
                <a:ea typeface="+mn-ea"/>
                <a:cs typeface="Arial"/>
              </a:rPr>
              <a:t> - Ruokavirasto</a:t>
            </a:r>
            <a:endParaRPr lang="fi-FI" sz="1000" b="0" i="0" u="none" strike="noStrike" kern="1200" cap="none" spc="0" normalizeH="0" baseline="0" noProof="0" dirty="0">
              <a:ln>
                <a:noFill/>
              </a:ln>
              <a:solidFill>
                <a:schemeClr val="tx1"/>
              </a:solidFill>
              <a:effectLst/>
              <a:uLnTx/>
              <a:uFillTx/>
              <a:latin typeface="Arial" panose="020B0604020202020204"/>
              <a:cs typeface="Arial"/>
            </a:endParaRPr>
          </a:p>
          <a:p>
            <a:pPr marL="285750" lvl="1" indent="-285750" defTabSz="914286">
              <a:spcBef>
                <a:spcPts val="300"/>
              </a:spcBef>
              <a:spcAft>
                <a:spcPts val="175"/>
              </a:spcAft>
              <a:buFont typeface="Arial" panose="020B0604020202020204" pitchFamily="34" charset="0"/>
              <a:buChar char="•"/>
              <a:defRPr/>
            </a:pPr>
            <a:r>
              <a:rPr lang="fi-FI" sz="1000" dirty="0">
                <a:solidFill>
                  <a:schemeClr val="tx1"/>
                </a:solidFill>
                <a:latin typeface="Arial" panose="020B0604020202020204"/>
                <a:cs typeface="Arial"/>
                <a:hlinkClick r:id="rId8"/>
              </a:rPr>
              <a:t>Ehkäisevä päihdetyö - opas kunnille ja hyvinvointialueille - THL</a:t>
            </a:r>
            <a:endParaRPr lang="fi-FI" sz="1000" dirty="0">
              <a:solidFill>
                <a:schemeClr val="tx1"/>
              </a:solidFill>
              <a:latin typeface="Arial" panose="020B0604020202020204"/>
              <a:cs typeface="Arial"/>
            </a:endParaRPr>
          </a:p>
        </p:txBody>
      </p:sp>
    </p:spTree>
    <p:extLst>
      <p:ext uri="{BB962C8B-B14F-4D97-AF65-F5344CB8AC3E}">
        <p14:creationId xmlns:p14="http://schemas.microsoft.com/office/powerpoint/2010/main" val="2198555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69627A-D36C-F8D3-A781-5EC50BAF2AAF}"/>
              </a:ext>
            </a:extLst>
          </p:cNvPr>
          <p:cNvGraphicFramePr>
            <a:graphicFrameLocks noChangeAspect="1"/>
          </p:cNvGraphicFramePr>
          <p:nvPr>
            <p:custDataLst>
              <p:tags r:id="rId1"/>
            </p:custDataLst>
            <p:extLst>
              <p:ext uri="{D42A27DB-BD31-4B8C-83A1-F6EECF244321}">
                <p14:modId xmlns:p14="http://schemas.microsoft.com/office/powerpoint/2010/main" val="1392406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5" name="think-cell data - do not delete" hidden="1">
                        <a:extLst>
                          <a:ext uri="{FF2B5EF4-FFF2-40B4-BE49-F238E27FC236}">
                            <a16:creationId xmlns:a16="http://schemas.microsoft.com/office/drawing/2014/main" id="{5269627A-D36C-F8D3-A781-5EC50BAF2A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Hygieniakäytännöt</a:t>
            </a:r>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825626"/>
            <a:ext cx="11289174" cy="4285842"/>
          </a:xfrm>
        </p:spPr>
        <p:txBody>
          <a:bodyPr numCol="1"/>
          <a:lstStyle/>
          <a:p>
            <a:pPr marL="0" lvl="1">
              <a:lnSpc>
                <a:spcPct val="110000"/>
              </a:lnSpc>
              <a:spcBef>
                <a:spcPts val="789"/>
              </a:spcBef>
              <a:spcAft>
                <a:spcPts val="175"/>
              </a:spcAft>
            </a:pPr>
            <a:r>
              <a:rPr lang="fi-FI" dirty="0"/>
              <a:t>Säännöllinen ja suunnitelmallinen siivous ja tekstiilien puhtaanapito ovat olennaisessa osassa asiakkaiden hyvinvointia ja viihtyvyyttä. Toimintayksikössä noudatetaan Eloisan yhteisiä hygieniaohjeita. Ajantasaiset hygieniaohjeistukset henkilöstölle normaali- ja poikkeusoloissa löytyvät Intranetistä. </a:t>
            </a:r>
          </a:p>
          <a:p>
            <a:pPr marL="0" lvl="1">
              <a:lnSpc>
                <a:spcPct val="110000"/>
              </a:lnSpc>
              <a:spcBef>
                <a:spcPts val="900"/>
              </a:spcBef>
              <a:spcAft>
                <a:spcPts val="200"/>
              </a:spcAft>
            </a:pPr>
            <a:endParaRPr lang="fi-FI" sz="2000" b="1" dirty="0"/>
          </a:p>
        </p:txBody>
      </p:sp>
      <p:sp>
        <p:nvSpPr>
          <p:cNvPr id="11" name="TextBox 3">
            <a:extLst>
              <a:ext uri="{FF2B5EF4-FFF2-40B4-BE49-F238E27FC236}">
                <a16:creationId xmlns:a16="http://schemas.microsoft.com/office/drawing/2014/main" id="{36ED21AF-55D3-A58E-4317-45A551AE1356}"/>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sp>
        <p:nvSpPr>
          <p:cNvPr id="29" name="Suorakulmio 28">
            <a:extLst>
              <a:ext uri="{FF2B5EF4-FFF2-40B4-BE49-F238E27FC236}">
                <a16:creationId xmlns:a16="http://schemas.microsoft.com/office/drawing/2014/main" id="{009AE8A4-B8B3-C683-3914-3463D5640832}"/>
              </a:ext>
            </a:extLst>
          </p:cNvPr>
          <p:cNvSpPr/>
          <p:nvPr/>
        </p:nvSpPr>
        <p:spPr>
          <a:xfrm>
            <a:off x="499353" y="5602173"/>
            <a:ext cx="5233122" cy="509295"/>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highlight>
                  <a:srgbClr val="FFFF00"/>
                </a:highlight>
              </a:rPr>
              <a:t>Yksikön hygieniayhdyshenkilön </a:t>
            </a:r>
            <a:r>
              <a:rPr lang="fi-FI" sz="1200" b="1" dirty="0">
                <a:solidFill>
                  <a:schemeClr val="tx1"/>
                </a:solidFill>
              </a:rPr>
              <a:t>nimi ja yhteystiedot:</a:t>
            </a:r>
          </a:p>
          <a:p>
            <a:r>
              <a:rPr lang="fi-FI" sz="1200" b="1" dirty="0">
                <a:solidFill>
                  <a:schemeClr val="tx1"/>
                </a:solidFill>
              </a:rPr>
              <a:t>[</a:t>
            </a:r>
            <a:r>
              <a:rPr lang="fi-FI" sz="1200" dirty="0">
                <a:solidFill>
                  <a:schemeClr val="tx1"/>
                </a:solidFill>
              </a:rPr>
              <a:t>nimi</a:t>
            </a:r>
            <a:r>
              <a:rPr lang="fi-FI" sz="1200" b="1" dirty="0">
                <a:solidFill>
                  <a:schemeClr val="tx1"/>
                </a:solidFill>
              </a:rPr>
              <a:t>]</a:t>
            </a:r>
            <a:r>
              <a:rPr lang="fi-FI" sz="1200" dirty="0">
                <a:solidFill>
                  <a:schemeClr val="tx1"/>
                </a:solidFill>
              </a:rPr>
              <a:t>, </a:t>
            </a:r>
            <a:r>
              <a:rPr lang="fi-FI" sz="1200" b="1" dirty="0">
                <a:solidFill>
                  <a:schemeClr val="tx1"/>
                </a:solidFill>
              </a:rPr>
              <a:t>[</a:t>
            </a:r>
            <a:r>
              <a:rPr lang="fi-FI" sz="1200" dirty="0">
                <a:solidFill>
                  <a:schemeClr val="tx1"/>
                </a:solidFill>
              </a:rPr>
              <a:t>puh. numero</a:t>
            </a:r>
            <a:r>
              <a:rPr lang="fi-FI" sz="1200" b="1" dirty="0">
                <a:solidFill>
                  <a:schemeClr val="tx1"/>
                </a:solidFill>
              </a:rPr>
              <a:t>]</a:t>
            </a:r>
            <a:r>
              <a:rPr lang="fi-FI" sz="1200" dirty="0">
                <a:solidFill>
                  <a:schemeClr val="tx1"/>
                </a:solidFill>
              </a:rPr>
              <a:t>, </a:t>
            </a:r>
            <a:r>
              <a:rPr lang="fi-FI" sz="1200" b="1" dirty="0">
                <a:solidFill>
                  <a:schemeClr val="tx1"/>
                </a:solidFill>
              </a:rPr>
              <a:t>[</a:t>
            </a:r>
            <a:r>
              <a:rPr lang="fi-FI" sz="1200" dirty="0">
                <a:solidFill>
                  <a:schemeClr val="tx1"/>
                </a:solidFill>
              </a:rPr>
              <a:t>sähköpostiosoite</a:t>
            </a:r>
            <a:r>
              <a:rPr lang="fi-FI" sz="1200" b="1" dirty="0">
                <a:solidFill>
                  <a:schemeClr val="tx1"/>
                </a:solidFill>
              </a:rPr>
              <a:t>]</a:t>
            </a:r>
          </a:p>
          <a:p>
            <a:r>
              <a:rPr lang="fi-FI" sz="1200" b="1" dirty="0">
                <a:solidFill>
                  <a:schemeClr val="tx1"/>
                </a:solidFill>
              </a:rPr>
              <a:t> </a:t>
            </a:r>
          </a:p>
        </p:txBody>
      </p:sp>
      <p:grpSp>
        <p:nvGrpSpPr>
          <p:cNvPr id="12" name="Ryhmä 11">
            <a:extLst>
              <a:ext uri="{FF2B5EF4-FFF2-40B4-BE49-F238E27FC236}">
                <a16:creationId xmlns:a16="http://schemas.microsoft.com/office/drawing/2014/main" id="{E3780459-3DCA-348D-F298-BAE90D54F8E7}"/>
              </a:ext>
            </a:extLst>
          </p:cNvPr>
          <p:cNvGrpSpPr/>
          <p:nvPr/>
        </p:nvGrpSpPr>
        <p:grpSpPr>
          <a:xfrm>
            <a:off x="4928896" y="468949"/>
            <a:ext cx="2338976" cy="45719"/>
            <a:chOff x="4928896" y="468949"/>
            <a:chExt cx="2338976" cy="45719"/>
          </a:xfrm>
        </p:grpSpPr>
        <p:sp>
          <p:nvSpPr>
            <p:cNvPr id="14" name="Rectangle 42">
              <a:extLst>
                <a:ext uri="{FF2B5EF4-FFF2-40B4-BE49-F238E27FC236}">
                  <a16:creationId xmlns:a16="http://schemas.microsoft.com/office/drawing/2014/main" id="{3E148725-6E7A-45FF-36DD-5846871DFAF3}"/>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Rectangle 43">
              <a:extLst>
                <a:ext uri="{FF2B5EF4-FFF2-40B4-BE49-F238E27FC236}">
                  <a16:creationId xmlns:a16="http://schemas.microsoft.com/office/drawing/2014/main" id="{50514069-D70D-2437-49F3-2EF3E389E5EE}"/>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4">
              <a:extLst>
                <a:ext uri="{FF2B5EF4-FFF2-40B4-BE49-F238E27FC236}">
                  <a16:creationId xmlns:a16="http://schemas.microsoft.com/office/drawing/2014/main" id="{F48E41A6-3007-432A-CA96-10C3A192259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5">
              <a:extLst>
                <a:ext uri="{FF2B5EF4-FFF2-40B4-BE49-F238E27FC236}">
                  <a16:creationId xmlns:a16="http://schemas.microsoft.com/office/drawing/2014/main" id="{65674481-721D-BA98-B90E-0B98DD15A195}"/>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6">
              <a:extLst>
                <a:ext uri="{FF2B5EF4-FFF2-40B4-BE49-F238E27FC236}">
                  <a16:creationId xmlns:a16="http://schemas.microsoft.com/office/drawing/2014/main" id="{90863EA6-2492-27EC-0D05-FC82144F24E4}"/>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Rectangle 47">
              <a:extLst>
                <a:ext uri="{FF2B5EF4-FFF2-40B4-BE49-F238E27FC236}">
                  <a16:creationId xmlns:a16="http://schemas.microsoft.com/office/drawing/2014/main" id="{ECE09962-7DEF-D639-CFFB-762CC29BAC60}"/>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2" name="Suorakulmio 1">
            <a:extLst>
              <a:ext uri="{FF2B5EF4-FFF2-40B4-BE49-F238E27FC236}">
                <a16:creationId xmlns:a16="http://schemas.microsoft.com/office/drawing/2014/main" id="{F643B64E-5129-F74A-604C-B388E93DBD5D}"/>
              </a:ext>
            </a:extLst>
          </p:cNvPr>
          <p:cNvSpPr>
            <a:spLocks/>
          </p:cNvSpPr>
          <p:nvPr/>
        </p:nvSpPr>
        <p:spPr>
          <a:xfrm>
            <a:off x="499353" y="2321170"/>
            <a:ext cx="11241233" cy="3209192"/>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200" b="1" dirty="0">
                <a:solidFill>
                  <a:schemeClr val="tx1"/>
                </a:solidFill>
              </a:rPr>
              <a:t>Hygieniakäytännöt toimintayksikössä: </a:t>
            </a:r>
          </a:p>
          <a:p>
            <a:endParaRPr lang="fi-FI" sz="1200" b="1" dirty="0">
              <a:solidFill>
                <a:schemeClr val="tx1"/>
              </a:solidFill>
            </a:endParaRPr>
          </a:p>
          <a:p>
            <a:r>
              <a:rPr lang="fi-FI" sz="1200" b="1" dirty="0">
                <a:solidFill>
                  <a:schemeClr val="tx1"/>
                </a:solidFill>
              </a:rPr>
              <a:t>[</a:t>
            </a:r>
            <a:r>
              <a:rPr lang="fi-FI" sz="1200" dirty="0">
                <a:solidFill>
                  <a:schemeClr val="tx1"/>
                </a:solidFill>
              </a:rPr>
              <a:t>Korvaa tämä kuvauksella yleisen hygieniatason ylläpidosta ja seurannasta: Miten yksikössä seurataan yleistä hygieniatasoa? Miten yleisten tilojen siivous on järjestetty? Entä mahdollisten asunhuoneistojen siivous? Miten yksikön pyykkihuolto on järjestetty?</a:t>
            </a:r>
            <a:r>
              <a:rPr lang="fi-FI" sz="1200" b="1" dirty="0">
                <a:solidFill>
                  <a:schemeClr val="tx1"/>
                </a:solidFill>
              </a:rPr>
              <a:t>]</a:t>
            </a:r>
          </a:p>
          <a:p>
            <a:endParaRPr lang="fi-FI" sz="1200" dirty="0">
              <a:solidFill>
                <a:schemeClr val="tx1"/>
              </a:solidFill>
            </a:endParaRPr>
          </a:p>
          <a:p>
            <a:r>
              <a:rPr lang="fi-FI" sz="1200" b="1" dirty="0">
                <a:solidFill>
                  <a:schemeClr val="tx1"/>
                </a:solidFill>
              </a:rPr>
              <a:t>[</a:t>
            </a:r>
            <a:r>
              <a:rPr lang="fi-FI" sz="1200" dirty="0">
                <a:solidFill>
                  <a:schemeClr val="tx1"/>
                </a:solidFill>
              </a:rPr>
              <a:t>Korvaa tämä kuvauksella asiakkaan henkilökohtaisen hygienian ylläpidosta ja seurannasta: miten varmistetaan, että asiakkaiden tarpeita vastaavat hygieniakäytännöt toteutuvat annettujen ohjeiden ja asiakkaiden palvelutarpeiden mukaisesti?</a:t>
            </a:r>
            <a:r>
              <a:rPr lang="fi-FI" sz="1200" b="1" dirty="0">
                <a:solidFill>
                  <a:schemeClr val="tx1"/>
                </a:solidFill>
              </a:rPr>
              <a:t>]</a:t>
            </a:r>
          </a:p>
          <a:p>
            <a:endParaRPr lang="fi-FI" sz="1200" dirty="0">
              <a:solidFill>
                <a:schemeClr val="tx1"/>
              </a:solidFill>
            </a:endParaRPr>
          </a:p>
          <a:p>
            <a:r>
              <a:rPr lang="fi-FI" sz="1200" b="1" dirty="0">
                <a:solidFill>
                  <a:schemeClr val="tx1"/>
                </a:solidFill>
              </a:rPr>
              <a:t>[</a:t>
            </a:r>
            <a:r>
              <a:rPr lang="fi-FI" sz="1200" dirty="0">
                <a:solidFill>
                  <a:schemeClr val="tx1"/>
                </a:solidFill>
              </a:rPr>
              <a:t>Korvaa tämä kuvauksella henkilökunnan perehdyttämisestä em. aiheisiin: miten henkilökunta on koulutettu/perehdytetty yksikön puhtaanapidon ja pyykkihuollon toteuttamiseen ohjeiden ja standardien mukaisesti?</a:t>
            </a:r>
            <a:r>
              <a:rPr lang="fi-FI" sz="1200" b="1" dirty="0">
                <a:solidFill>
                  <a:schemeClr val="tx1"/>
                </a:solidFill>
              </a:rPr>
              <a:t>]</a:t>
            </a:r>
            <a:endParaRPr lang="fi-FI" sz="1200" b="1" dirty="0">
              <a:solidFill>
                <a:schemeClr val="tx1"/>
              </a:solidFill>
              <a:cs typeface="Arial"/>
            </a:endParaRPr>
          </a:p>
          <a:p>
            <a:endParaRPr lang="fi-FI" sz="1200" b="1" dirty="0">
              <a:solidFill>
                <a:schemeClr val="tx1"/>
              </a:solidFill>
            </a:endParaRPr>
          </a:p>
          <a:p>
            <a:r>
              <a:rPr lang="fi-FI" sz="1200" b="1" dirty="0">
                <a:solidFill>
                  <a:schemeClr val="tx1"/>
                </a:solidFill>
                <a:highlight>
                  <a:srgbClr val="FFFF00"/>
                </a:highlight>
                <a:cs typeface="Arial"/>
              </a:rPr>
              <a:t>[</a:t>
            </a:r>
            <a:r>
              <a:rPr lang="en-US" sz="1200" dirty="0" err="1">
                <a:solidFill>
                  <a:schemeClr val="tx1"/>
                </a:solidFill>
                <a:highlight>
                  <a:srgbClr val="FFFF00"/>
                </a:highlight>
                <a:cs typeface="Arial"/>
              </a:rPr>
              <a:t>miten</a:t>
            </a:r>
            <a:r>
              <a:rPr lang="en-US" sz="1200" dirty="0">
                <a:solidFill>
                  <a:schemeClr val="tx1"/>
                </a:solidFill>
                <a:highlight>
                  <a:srgbClr val="FFFF00"/>
                </a:highlight>
                <a:cs typeface="Arial"/>
              </a:rPr>
              <a:t> </a:t>
            </a:r>
            <a:r>
              <a:rPr lang="en-US" sz="1200" dirty="0" err="1">
                <a:solidFill>
                  <a:schemeClr val="tx1"/>
                </a:solidFill>
                <a:highlight>
                  <a:srgbClr val="FFFF00"/>
                </a:highlight>
                <a:cs typeface="Arial"/>
              </a:rPr>
              <a:t>hygieniaohjeiden</a:t>
            </a:r>
            <a:r>
              <a:rPr lang="en-US" sz="1200" dirty="0">
                <a:solidFill>
                  <a:schemeClr val="tx1"/>
                </a:solidFill>
                <a:highlight>
                  <a:srgbClr val="FFFF00"/>
                </a:highlight>
                <a:cs typeface="Arial"/>
              </a:rPr>
              <a:t> ja </a:t>
            </a:r>
            <a:r>
              <a:rPr lang="en-US" sz="1200" dirty="0" err="1">
                <a:solidFill>
                  <a:schemeClr val="tx1"/>
                </a:solidFill>
                <a:highlight>
                  <a:srgbClr val="FFFF00"/>
                </a:highlight>
                <a:cs typeface="Arial"/>
              </a:rPr>
              <a:t>infektiotorjunnan</a:t>
            </a:r>
            <a:r>
              <a:rPr lang="en-US" sz="1200" dirty="0">
                <a:solidFill>
                  <a:schemeClr val="tx1"/>
                </a:solidFill>
                <a:highlight>
                  <a:srgbClr val="FFFF00"/>
                </a:highlight>
                <a:cs typeface="Arial"/>
              </a:rPr>
              <a:t> </a:t>
            </a:r>
            <a:r>
              <a:rPr lang="en-US" sz="1200" dirty="0" err="1">
                <a:solidFill>
                  <a:schemeClr val="tx1"/>
                </a:solidFill>
                <a:highlight>
                  <a:srgbClr val="FFFF00"/>
                </a:highlight>
                <a:cs typeface="Arial"/>
              </a:rPr>
              <a:t>toteutumista</a:t>
            </a:r>
            <a:r>
              <a:rPr lang="en-US" sz="1200" dirty="0">
                <a:solidFill>
                  <a:schemeClr val="tx1"/>
                </a:solidFill>
                <a:highlight>
                  <a:srgbClr val="FFFF00"/>
                </a:highlight>
                <a:cs typeface="Arial"/>
              </a:rPr>
              <a:t> </a:t>
            </a:r>
            <a:r>
              <a:rPr lang="en-US" sz="1200" dirty="0" err="1">
                <a:solidFill>
                  <a:schemeClr val="tx1"/>
                </a:solidFill>
                <a:highlight>
                  <a:srgbClr val="FFFF00"/>
                </a:highlight>
                <a:cs typeface="Arial"/>
              </a:rPr>
              <a:t>seurataan</a:t>
            </a:r>
            <a:r>
              <a:rPr lang="en-US" sz="1200" dirty="0">
                <a:solidFill>
                  <a:schemeClr val="tx1"/>
                </a:solidFill>
                <a:highlight>
                  <a:srgbClr val="FFFF00"/>
                </a:highlight>
                <a:cs typeface="Arial"/>
              </a:rPr>
              <a:t> ]</a:t>
            </a:r>
            <a:endParaRPr lang="fi-FI" sz="1200" b="1" dirty="0">
              <a:solidFill>
                <a:schemeClr val="tx1"/>
              </a:solidFill>
              <a:highlight>
                <a:srgbClr val="FFFF00"/>
              </a:highlight>
              <a:cs typeface="Arial"/>
            </a:endParaRPr>
          </a:p>
          <a:p>
            <a:endParaRPr lang="fi-FI" sz="1200" b="1" dirty="0">
              <a:solidFill>
                <a:schemeClr val="tx1"/>
              </a:solidFill>
              <a:cs typeface="Arial"/>
            </a:endParaRPr>
          </a:p>
          <a:p>
            <a:r>
              <a:rPr lang="fi-FI" sz="1200" dirty="0">
                <a:solidFill>
                  <a:schemeClr val="tx1"/>
                </a:solidFill>
              </a:rPr>
              <a:t> </a:t>
            </a:r>
          </a:p>
        </p:txBody>
      </p:sp>
    </p:spTree>
    <p:extLst>
      <p:ext uri="{BB962C8B-B14F-4D97-AF65-F5344CB8AC3E}">
        <p14:creationId xmlns:p14="http://schemas.microsoft.com/office/powerpoint/2010/main" val="1312571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5230D97-94C8-375B-7E73-725D8D609154}"/>
              </a:ext>
            </a:extLst>
          </p:cNvPr>
          <p:cNvGraphicFramePr>
            <a:graphicFrameLocks noChangeAspect="1"/>
          </p:cNvGraphicFramePr>
          <p:nvPr>
            <p:custDataLst>
              <p:tags r:id="rId1"/>
            </p:custDataLst>
            <p:extLst>
              <p:ext uri="{D42A27DB-BD31-4B8C-83A1-F6EECF244321}">
                <p14:modId xmlns:p14="http://schemas.microsoft.com/office/powerpoint/2010/main" val="4259845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5" name="think-cell data - do not delete" hidden="1">
                        <a:extLst>
                          <a:ext uri="{FF2B5EF4-FFF2-40B4-BE49-F238E27FC236}">
                            <a16:creationId xmlns:a16="http://schemas.microsoft.com/office/drawing/2014/main" id="{85230D97-94C8-375B-7E73-725D8D6091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Infektioiden torjunta</a:t>
            </a:r>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825626"/>
            <a:ext cx="11289174" cy="4285842"/>
          </a:xfrm>
        </p:spPr>
        <p:txBody>
          <a:bodyPr numCol="2"/>
          <a:lstStyle/>
          <a:p>
            <a:pPr marL="0" lvl="1">
              <a:lnSpc>
                <a:spcPct val="110000"/>
              </a:lnSpc>
              <a:spcBef>
                <a:spcPts val="789"/>
              </a:spcBef>
              <a:spcAft>
                <a:spcPts val="175"/>
              </a:spcAft>
            </a:pPr>
            <a:r>
              <a:rPr lang="fi-FI" dirty="0"/>
              <a:t>Tartuntatautilain 17 §:n mukaan sosiaalihuollon toimintayksikön on torjuttava suunnitelmallisesti hoitoon liittyviä infektioita. Ensisijaisesti infektioita ja tartuntatauteja ennaltaehkäistään noudattamalla tavanomaisia varotoimenpiteitä. </a:t>
            </a:r>
          </a:p>
          <a:p>
            <a:pPr marL="0" lvl="1">
              <a:lnSpc>
                <a:spcPct val="110000"/>
              </a:lnSpc>
              <a:spcBef>
                <a:spcPts val="789"/>
              </a:spcBef>
              <a:spcAft>
                <a:spcPts val="175"/>
              </a:spcAft>
            </a:pPr>
            <a:r>
              <a:rPr lang="fi-FI" b="1" i="1" dirty="0">
                <a:solidFill>
                  <a:schemeClr val="accent5"/>
                </a:solidFill>
              </a:rPr>
              <a:t>[Korvaa tämä tekstikappale kuvauksella infektioiden ja tartuntojen torjunnasta: </a:t>
            </a:r>
            <a:r>
              <a:rPr lang="fi-FI" i="1" dirty="0">
                <a:solidFill>
                  <a:schemeClr val="accent5"/>
                </a:solidFill>
              </a:rPr>
              <a:t>Miten infektioiden ja tarttuvien sairauksien leviäminen ennaltaehkäistään? Miten henkilökunta koulutetaan aiheeseen? Esimerkki kotihoidon pohjasta:</a:t>
            </a:r>
            <a:r>
              <a:rPr lang="fi-FI" dirty="0"/>
              <a:t> </a:t>
            </a:r>
            <a:r>
              <a:rPr lang="fi-FI" i="1" dirty="0">
                <a:solidFill>
                  <a:schemeClr val="accent5"/>
                </a:solidFill>
              </a:rPr>
              <a:t>Tavanomaisia varotoimia käytetään systemaattisesti kaikkien asiakkaiden kohdalla, jolloin estetään mikrobien tartunta potilaiden, hoitajien ja ympäristön välillä, sekä näiden välityksellä. Keskeisin keino on työntekijöiden hyvä käsihygienia</a:t>
            </a:r>
            <a:r>
              <a:rPr lang="fi-FI" dirty="0"/>
              <a:t>. </a:t>
            </a:r>
            <a:r>
              <a:rPr lang="fi-FI" i="1" dirty="0">
                <a:solidFill>
                  <a:schemeClr val="accent5"/>
                </a:solidFill>
              </a:rPr>
              <a:t>Henkilökunta on suorittanut infektioiden torjunta –verkkokurssin ja perehdytetty puhtaanapidon toteuttamiseen.</a:t>
            </a:r>
            <a:r>
              <a:rPr lang="fi-FI" b="1" i="1" dirty="0">
                <a:solidFill>
                  <a:schemeClr val="accent5"/>
                </a:solidFill>
              </a:rPr>
              <a:t>]</a:t>
            </a:r>
          </a:p>
        </p:txBody>
      </p:sp>
      <p:sp>
        <p:nvSpPr>
          <p:cNvPr id="11" name="TextBox 3">
            <a:extLst>
              <a:ext uri="{FF2B5EF4-FFF2-40B4-BE49-F238E27FC236}">
                <a16:creationId xmlns:a16="http://schemas.microsoft.com/office/drawing/2014/main" id="{36ED21AF-55D3-A58E-4317-45A551AE1356}"/>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grpSp>
        <p:nvGrpSpPr>
          <p:cNvPr id="12" name="Ryhmä 11">
            <a:extLst>
              <a:ext uri="{FF2B5EF4-FFF2-40B4-BE49-F238E27FC236}">
                <a16:creationId xmlns:a16="http://schemas.microsoft.com/office/drawing/2014/main" id="{E3780459-3DCA-348D-F298-BAE90D54F8E7}"/>
              </a:ext>
            </a:extLst>
          </p:cNvPr>
          <p:cNvGrpSpPr/>
          <p:nvPr/>
        </p:nvGrpSpPr>
        <p:grpSpPr>
          <a:xfrm>
            <a:off x="4928896" y="468949"/>
            <a:ext cx="2338976" cy="45719"/>
            <a:chOff x="4928896" y="468949"/>
            <a:chExt cx="2338976" cy="45719"/>
          </a:xfrm>
        </p:grpSpPr>
        <p:sp>
          <p:nvSpPr>
            <p:cNvPr id="14" name="Rectangle 42">
              <a:extLst>
                <a:ext uri="{FF2B5EF4-FFF2-40B4-BE49-F238E27FC236}">
                  <a16:creationId xmlns:a16="http://schemas.microsoft.com/office/drawing/2014/main" id="{3E148725-6E7A-45FF-36DD-5846871DFAF3}"/>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Rectangle 43">
              <a:extLst>
                <a:ext uri="{FF2B5EF4-FFF2-40B4-BE49-F238E27FC236}">
                  <a16:creationId xmlns:a16="http://schemas.microsoft.com/office/drawing/2014/main" id="{50514069-D70D-2437-49F3-2EF3E389E5EE}"/>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Rectangle 44">
              <a:extLst>
                <a:ext uri="{FF2B5EF4-FFF2-40B4-BE49-F238E27FC236}">
                  <a16:creationId xmlns:a16="http://schemas.microsoft.com/office/drawing/2014/main" id="{F48E41A6-3007-432A-CA96-10C3A192259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Rectangle 45">
              <a:extLst>
                <a:ext uri="{FF2B5EF4-FFF2-40B4-BE49-F238E27FC236}">
                  <a16:creationId xmlns:a16="http://schemas.microsoft.com/office/drawing/2014/main" id="{65674481-721D-BA98-B90E-0B98DD15A195}"/>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Rectangle 46">
              <a:extLst>
                <a:ext uri="{FF2B5EF4-FFF2-40B4-BE49-F238E27FC236}">
                  <a16:creationId xmlns:a16="http://schemas.microsoft.com/office/drawing/2014/main" id="{90863EA6-2492-27EC-0D05-FC82144F24E4}"/>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Rectangle 47">
              <a:extLst>
                <a:ext uri="{FF2B5EF4-FFF2-40B4-BE49-F238E27FC236}">
                  <a16:creationId xmlns:a16="http://schemas.microsoft.com/office/drawing/2014/main" id="{ECE09962-7DEF-D639-CFFB-762CC29BAC60}"/>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pic>
        <p:nvPicPr>
          <p:cNvPr id="2" name="Graphic 1">
            <a:extLst>
              <a:ext uri="{FF2B5EF4-FFF2-40B4-BE49-F238E27FC236}">
                <a16:creationId xmlns:a16="http://schemas.microsoft.com/office/drawing/2014/main" id="{95A5DD8F-842A-983F-38DD-6225798A245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7499" t="9067" r="17590" b="8244"/>
          <a:stretch/>
        </p:blipFill>
        <p:spPr>
          <a:xfrm>
            <a:off x="6949762" y="1294410"/>
            <a:ext cx="4498051" cy="4583876"/>
          </a:xfrm>
          <a:prstGeom prst="rect">
            <a:avLst/>
          </a:prstGeom>
        </p:spPr>
      </p:pic>
    </p:spTree>
    <p:extLst>
      <p:ext uri="{BB962C8B-B14F-4D97-AF65-F5344CB8AC3E}">
        <p14:creationId xmlns:p14="http://schemas.microsoft.com/office/powerpoint/2010/main" val="275232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F1C88F6-7742-E059-D09C-F387196117BE}"/>
              </a:ext>
            </a:extLst>
          </p:cNvPr>
          <p:cNvSpPr>
            <a:spLocks noGrp="1"/>
          </p:cNvSpPr>
          <p:nvPr>
            <p:ph sz="half" idx="1"/>
          </p:nvPr>
        </p:nvSpPr>
        <p:spPr>
          <a:xfrm>
            <a:off x="1501034" y="3369967"/>
            <a:ext cx="9494729" cy="1410383"/>
          </a:xfrm>
          <a:solidFill>
            <a:srgbClr val="EDEDFC">
              <a:alpha val="87059"/>
            </a:srgbClr>
          </a:solidFill>
        </p:spPr>
        <p:txBody>
          <a:bodyPr>
            <a:normAutofit/>
          </a:bodyPr>
          <a:lstStyle/>
          <a:p>
            <a:pPr marL="0" indent="0">
              <a:lnSpc>
                <a:spcPct val="100000"/>
              </a:lnSpc>
              <a:spcBef>
                <a:spcPts val="600"/>
              </a:spcBef>
              <a:buNone/>
            </a:pPr>
            <a:r>
              <a:rPr lang="fi-FI" sz="1400" dirty="0"/>
              <a:t>Dokumentti on </a:t>
            </a:r>
            <a:r>
              <a:rPr lang="fi-FI" sz="1400" b="1" dirty="0"/>
              <a:t>julkinen</a:t>
            </a:r>
          </a:p>
          <a:p>
            <a:pPr>
              <a:lnSpc>
                <a:spcPct val="100000"/>
              </a:lnSpc>
              <a:spcBef>
                <a:spcPts val="600"/>
              </a:spcBef>
            </a:pPr>
            <a:r>
              <a:rPr lang="fi-FI" sz="1400" dirty="0"/>
              <a:t>Dokumentti on työkalu </a:t>
            </a:r>
            <a:r>
              <a:rPr lang="fi-FI" sz="1400" b="1"/>
              <a:t>työntekijöille perehtymiseen. </a:t>
            </a:r>
            <a:endParaRPr lang="fi-FI" sz="1400" b="1" dirty="0"/>
          </a:p>
          <a:p>
            <a:pPr>
              <a:lnSpc>
                <a:spcPct val="100000"/>
              </a:lnSpc>
              <a:spcBef>
                <a:spcPts val="600"/>
              </a:spcBef>
            </a:pPr>
            <a:r>
              <a:rPr lang="fi-FI" sz="1400" dirty="0"/>
              <a:t>Dokumentti on </a:t>
            </a:r>
            <a:r>
              <a:rPr lang="fi-FI" sz="1400" b="1" dirty="0"/>
              <a:t>asiakkaiden ja heidän läheisten luettavissa</a:t>
            </a:r>
            <a:r>
              <a:rPr lang="fi-FI" sz="1400" dirty="0"/>
              <a:t>, ja he saattavat siihen tukeutua. Mieti ovatko tiedot tärkeitä ja oleellisia asiakkaan näkökulmasta. Entä onko teksti selkeää myös asiakkaiden ja omaisten näkökulmasta. </a:t>
            </a:r>
          </a:p>
        </p:txBody>
      </p:sp>
      <p:sp>
        <p:nvSpPr>
          <p:cNvPr id="4" name="Otsikko 1">
            <a:extLst>
              <a:ext uri="{FF2B5EF4-FFF2-40B4-BE49-F238E27FC236}">
                <a16:creationId xmlns:a16="http://schemas.microsoft.com/office/drawing/2014/main" id="{DD76F2D7-4265-E650-69EF-A748779DFD43}"/>
              </a:ext>
            </a:extLst>
          </p:cNvPr>
          <p:cNvSpPr txBox="1">
            <a:spLocks/>
          </p:cNvSpPr>
          <p:nvPr/>
        </p:nvSpPr>
        <p:spPr>
          <a:xfrm>
            <a:off x="390396" y="583919"/>
            <a:ext cx="11801605" cy="1325563"/>
          </a:xfrm>
          <a:prstGeom prst="rect">
            <a:avLst/>
          </a:prstGeom>
        </p:spPr>
        <p:txBody>
          <a:bodyPr vert="horz" lIns="91440" tIns="45720" rIns="91440" bIns="45720" rtlCol="0" anchor="ctr">
            <a:normAutofit lnSpcReduction="10000"/>
          </a:bodyPr>
          <a:lstStyle>
            <a:lvl1pPr algn="l" defTabSz="914286"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r>
              <a:rPr lang="fi-FI" sz="3200" dirty="0"/>
              <a:t>OVS räätälöidään palvelu- ja toimintayksikkökohtaiseksi: pidä nämä mielessä pohjaa räätälöidessä </a:t>
            </a:r>
          </a:p>
        </p:txBody>
      </p:sp>
      <p:sp>
        <p:nvSpPr>
          <p:cNvPr id="2" name="Tekstiruutu 1">
            <a:extLst>
              <a:ext uri="{FF2B5EF4-FFF2-40B4-BE49-F238E27FC236}">
                <a16:creationId xmlns:a16="http://schemas.microsoft.com/office/drawing/2014/main" id="{C51EB77C-CF14-BA0F-9A97-AE1445EA1071}"/>
              </a:ext>
            </a:extLst>
          </p:cNvPr>
          <p:cNvSpPr txBox="1">
            <a:spLocks/>
          </p:cNvSpPr>
          <p:nvPr/>
        </p:nvSpPr>
        <p:spPr>
          <a:xfrm>
            <a:off x="1501034" y="2092701"/>
            <a:ext cx="9494729" cy="1031051"/>
          </a:xfrm>
          <a:prstGeom prst="rect">
            <a:avLst/>
          </a:prstGeom>
          <a:solidFill>
            <a:srgbClr val="EDEDFC">
              <a:alpha val="87059"/>
            </a:srgbClr>
          </a:solidFill>
        </p:spPr>
        <p:txBody>
          <a:bodyPr wrap="square" lIns="91440" tIns="45720" rIns="91440" bIns="45720" rtlCol="0" anchor="t">
            <a:spAutoFit/>
          </a:bodyPr>
          <a:lstStyle/>
          <a:p>
            <a:pPr>
              <a:spcBef>
                <a:spcPts val="600"/>
              </a:spcBef>
            </a:pPr>
            <a:r>
              <a:rPr lang="fi-FI" sz="1400" dirty="0"/>
              <a:t>Geneerinen omavalvontasuunnitelma on </a:t>
            </a:r>
            <a:r>
              <a:rPr lang="fi-FI" sz="1400" b="1" dirty="0"/>
              <a:t>pohja, jonka päälle</a:t>
            </a:r>
            <a:r>
              <a:rPr lang="fi-FI" sz="1400" dirty="0"/>
              <a:t> ikääntyneiden palvelujen </a:t>
            </a:r>
            <a:r>
              <a:rPr lang="fi-FI" sz="1400" b="1" dirty="0"/>
              <a:t>toimintayksiköiden omavalvontasuunnitelmat rakennetaan ja räätälöidään.  </a:t>
            </a:r>
          </a:p>
          <a:p>
            <a:pPr marL="285750" indent="-285750">
              <a:lnSpc>
                <a:spcPct val="100000"/>
              </a:lnSpc>
              <a:spcBef>
                <a:spcPts val="600"/>
              </a:spcBef>
              <a:buFont typeface="Arial" panose="020B0604020202020204" pitchFamily="34" charset="0"/>
              <a:buChar char="•"/>
            </a:pPr>
            <a:r>
              <a:rPr lang="fi-FI" sz="1400" dirty="0"/>
              <a:t>Sisältö eli leipäteksti on palvelusta riippumatta pitkälti samaa. Palvelun sisällön omavalvonta on tässä poikkeus. Se vaatii paljon räätälöintiä kultakin palvelulta.  </a:t>
            </a:r>
            <a:endParaRPr lang="fi-FI" sz="1400" b="1" dirty="0"/>
          </a:p>
        </p:txBody>
      </p:sp>
      <p:sp>
        <p:nvSpPr>
          <p:cNvPr id="7" name="Tekstiruutu 6">
            <a:extLst>
              <a:ext uri="{FF2B5EF4-FFF2-40B4-BE49-F238E27FC236}">
                <a16:creationId xmlns:a16="http://schemas.microsoft.com/office/drawing/2014/main" id="{4B882AC6-72AB-5731-06AF-8F6E29A9E1A5}"/>
              </a:ext>
            </a:extLst>
          </p:cNvPr>
          <p:cNvSpPr txBox="1">
            <a:spLocks/>
          </p:cNvSpPr>
          <p:nvPr/>
        </p:nvSpPr>
        <p:spPr>
          <a:xfrm>
            <a:off x="1501034" y="5026565"/>
            <a:ext cx="9494729" cy="954107"/>
          </a:xfrm>
          <a:prstGeom prst="rect">
            <a:avLst/>
          </a:prstGeom>
          <a:solidFill>
            <a:srgbClr val="EDEDFC">
              <a:alpha val="87059"/>
            </a:srgbClr>
          </a:solidFill>
        </p:spPr>
        <p:txBody>
          <a:bodyPr wrap="square">
            <a:spAutoFit/>
          </a:bodyPr>
          <a:lstStyle/>
          <a:p>
            <a:pPr>
              <a:lnSpc>
                <a:spcPct val="100000"/>
              </a:lnSpc>
            </a:pPr>
            <a:r>
              <a:rPr lang="fi-FI" sz="1400" b="1" dirty="0"/>
              <a:t>Leipäteksti </a:t>
            </a:r>
            <a:r>
              <a:rPr lang="fi-FI" sz="1400" dirty="0"/>
              <a:t>on parempi pitää </a:t>
            </a:r>
            <a:r>
              <a:rPr lang="fi-FI" sz="1400" b="1" dirty="0"/>
              <a:t>tiiviinä ja informatiivisena</a:t>
            </a:r>
            <a:r>
              <a:rPr lang="fi-FI" sz="1400" dirty="0"/>
              <a:t>. Jos varattu tila ei kuitenkaan riitä kirjattavalle tekstille, voit kopioida sivun ja jatkaa tekstiä sille.</a:t>
            </a:r>
          </a:p>
          <a:p>
            <a:pPr marL="285750" indent="-285750">
              <a:lnSpc>
                <a:spcPct val="100000"/>
              </a:lnSpc>
              <a:buFont typeface="Arial" panose="020B0604020202020204" pitchFamily="34" charset="0"/>
              <a:buChar char="•"/>
            </a:pPr>
            <a:r>
              <a:rPr lang="fi-FI" sz="1400" dirty="0"/>
              <a:t>Säilytä otsikot ja lisää niihin tarkennus sivunumerosta eli ensimmäinen sivu olisi ”Otsikko (1/2)” ja toinen sivu ”Otsikko (2/2)”</a:t>
            </a:r>
          </a:p>
        </p:txBody>
      </p:sp>
      <p:pic>
        <p:nvPicPr>
          <p:cNvPr id="12" name="Kuva 11" descr="Paperi tasaisella täytöllä">
            <a:extLst>
              <a:ext uri="{FF2B5EF4-FFF2-40B4-BE49-F238E27FC236}">
                <a16:creationId xmlns:a16="http://schemas.microsoft.com/office/drawing/2014/main" id="{DCE51B98-A222-64B7-474A-E19A5B0CB2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574" y="2134183"/>
            <a:ext cx="914400" cy="914400"/>
          </a:xfrm>
          <a:prstGeom prst="rect">
            <a:avLst/>
          </a:prstGeom>
        </p:spPr>
      </p:pic>
      <p:pic>
        <p:nvPicPr>
          <p:cNvPr id="14" name="Kuva 13" descr="Käyttäjät tasaisella täytöllä">
            <a:extLst>
              <a:ext uri="{FF2B5EF4-FFF2-40B4-BE49-F238E27FC236}">
                <a16:creationId xmlns:a16="http://schemas.microsoft.com/office/drawing/2014/main" id="{2F0CA0A9-5543-4482-7910-95F369A90B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574" y="3935204"/>
            <a:ext cx="914400" cy="914400"/>
          </a:xfrm>
          <a:prstGeom prst="rect">
            <a:avLst/>
          </a:prstGeom>
        </p:spPr>
      </p:pic>
      <p:pic>
        <p:nvPicPr>
          <p:cNvPr id="16" name="Kuva 15" descr="Opettaja tasaisella täytöllä">
            <a:extLst>
              <a:ext uri="{FF2B5EF4-FFF2-40B4-BE49-F238E27FC236}">
                <a16:creationId xmlns:a16="http://schemas.microsoft.com/office/drawing/2014/main" id="{5A71A6CD-9FA6-34FA-2CB8-1167521076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5574" y="3304262"/>
            <a:ext cx="914400" cy="914400"/>
          </a:xfrm>
          <a:prstGeom prst="rect">
            <a:avLst/>
          </a:prstGeom>
        </p:spPr>
      </p:pic>
      <p:pic>
        <p:nvPicPr>
          <p:cNvPr id="18" name="Kuva 17" descr="Asiakirja tasaisella täytöllä">
            <a:extLst>
              <a:ext uri="{FF2B5EF4-FFF2-40B4-BE49-F238E27FC236}">
                <a16:creationId xmlns:a16="http://schemas.microsoft.com/office/drawing/2014/main" id="{A49ED8CC-EB92-8836-0689-E17EE6C893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5574" y="5066272"/>
            <a:ext cx="914400" cy="914400"/>
          </a:xfrm>
          <a:prstGeom prst="rect">
            <a:avLst/>
          </a:prstGeom>
        </p:spPr>
      </p:pic>
      <p:sp>
        <p:nvSpPr>
          <p:cNvPr id="6" name="Suorakulmio: Pyöristetyt kulmat 5">
            <a:extLst>
              <a:ext uri="{FF2B5EF4-FFF2-40B4-BE49-F238E27FC236}">
                <a16:creationId xmlns:a16="http://schemas.microsoft.com/office/drawing/2014/main" id="{C5658D89-318E-23E4-36A4-9E59B11DAF21}"/>
              </a:ext>
            </a:extLst>
          </p:cNvPr>
          <p:cNvSpPr/>
          <p:nvPr/>
        </p:nvSpPr>
        <p:spPr>
          <a:xfrm>
            <a:off x="376982" y="96236"/>
            <a:ext cx="11533987" cy="408622"/>
          </a:xfrm>
          <a:prstGeom prst="roundRect">
            <a:avLst/>
          </a:prstGeom>
          <a:solidFill>
            <a:schemeClr val="bg1"/>
          </a:solidFill>
          <a:ln w="38100">
            <a:solidFill>
              <a:schemeClr val="accent3"/>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1" dirty="0">
                <a:solidFill>
                  <a:schemeClr val="accent3"/>
                </a:solidFill>
              </a:rPr>
              <a:t>HUOM!</a:t>
            </a:r>
            <a:r>
              <a:rPr lang="fi-FI" sz="1600" i="1" dirty="0">
                <a:solidFill>
                  <a:schemeClr val="accent3"/>
                </a:solidFill>
              </a:rPr>
              <a:t> Lue ohjeet ja poista sitten tämä kalvo. Tämä kalvo </a:t>
            </a:r>
            <a:r>
              <a:rPr lang="fi-FI" sz="1600" b="1" i="1" dirty="0">
                <a:solidFill>
                  <a:schemeClr val="accent3"/>
                </a:solidFill>
              </a:rPr>
              <a:t>ei saa jäädä omavalvontasuunnitelmaan.</a:t>
            </a:r>
          </a:p>
        </p:txBody>
      </p:sp>
    </p:spTree>
    <p:extLst>
      <p:ext uri="{BB962C8B-B14F-4D97-AF65-F5344CB8AC3E}">
        <p14:creationId xmlns:p14="http://schemas.microsoft.com/office/powerpoint/2010/main" val="1176734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C3067B1-C92A-531C-E202-6623C0B462F6}"/>
              </a:ext>
            </a:extLst>
          </p:cNvPr>
          <p:cNvGraphicFramePr>
            <a:graphicFrameLocks noChangeAspect="1"/>
          </p:cNvGraphicFramePr>
          <p:nvPr>
            <p:custDataLst>
              <p:tags r:id="rId1"/>
            </p:custDataLst>
            <p:extLst>
              <p:ext uri="{D42A27DB-BD31-4B8C-83A1-F6EECF244321}">
                <p14:modId xmlns:p14="http://schemas.microsoft.com/office/powerpoint/2010/main" val="393271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2" name="think-cell data - do not delete" hidden="1">
                        <a:extLst>
                          <a:ext uri="{FF2B5EF4-FFF2-40B4-BE49-F238E27FC236}">
                            <a16:creationId xmlns:a16="http://schemas.microsoft.com/office/drawing/2014/main" id="{3C3067B1-C92A-531C-E202-6623C0B46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extBox 5">
            <a:extLst>
              <a:ext uri="{FF2B5EF4-FFF2-40B4-BE49-F238E27FC236}">
                <a16:creationId xmlns:a16="http://schemas.microsoft.com/office/drawing/2014/main" id="{6636FFF5-9A25-EB45-6172-7034237A897D}"/>
              </a:ext>
            </a:extLst>
          </p:cNvPr>
          <p:cNvSpPr txBox="1">
            <a:spLocks/>
          </p:cNvSpPr>
          <p:nvPr/>
        </p:nvSpPr>
        <p:spPr>
          <a:xfrm>
            <a:off x="6524616" y="4816892"/>
            <a:ext cx="5394666" cy="1727361"/>
          </a:xfrm>
          <a:prstGeom prst="rect">
            <a:avLst/>
          </a:prstGeom>
          <a:noFill/>
          <a:ln w="25400">
            <a:solidFill>
              <a:srgbClr val="C9CAFF"/>
            </a:solidFill>
            <a:prstDash val="solid"/>
          </a:ln>
        </p:spPr>
        <p:txBody>
          <a:bodyPr wrap="square" numCol="1" rtlCol="0">
            <a:noAutofit/>
          </a:bodyPr>
          <a:lstStyle/>
          <a:p>
            <a:pPr marL="0" lvl="1" defTabSz="914286">
              <a:spcAft>
                <a:spcPts val="250"/>
              </a:spcAft>
              <a:defRPr/>
            </a:pPr>
            <a:r>
              <a:rPr lang="fi-FI" sz="1200" b="1" dirty="0">
                <a:solidFill>
                  <a:srgbClr val="000000"/>
                </a:solidFill>
                <a:latin typeface="Arial" panose="020B0604020202020204" pitchFamily="34" charset="0"/>
                <a:cs typeface="Arial" panose="020B0604020202020204" pitchFamily="34" charset="0"/>
              </a:rPr>
              <a:t>Suun terveydenhuollon ajanvaraus</a:t>
            </a:r>
          </a:p>
          <a:p>
            <a:pPr marL="171450" lvl="1" indent="-171450" defTabSz="914286">
              <a:spcAft>
                <a:spcPts val="250"/>
              </a:spcAft>
              <a:buFont typeface="Arial" panose="020B0604020202020204" pitchFamily="34" charset="0"/>
              <a:buChar char="•"/>
              <a:defRPr/>
            </a:pPr>
            <a:r>
              <a:rPr lang="fi-FI" sz="1100" b="1" dirty="0">
                <a:solidFill>
                  <a:srgbClr val="000000"/>
                </a:solidFill>
                <a:latin typeface="Arial" panose="020B0604020202020204" pitchFamily="34" charset="0"/>
                <a:cs typeface="Arial" panose="020B0604020202020204" pitchFamily="34" charset="0"/>
              </a:rPr>
              <a:t>Ma – pe klo 7:30-15:00, puh </a:t>
            </a:r>
          </a:p>
          <a:p>
            <a:pPr marL="171450" lvl="1" indent="-171450" defTabSz="914286">
              <a:spcAft>
                <a:spcPts val="250"/>
              </a:spcAft>
              <a:buFont typeface="Arial" panose="020B0604020202020204" pitchFamily="34" charset="0"/>
              <a:buChar char="•"/>
              <a:defRPr/>
            </a:pPr>
            <a:endParaRPr lang="fi-FI" sz="1050" dirty="0">
              <a:solidFill>
                <a:srgbClr val="000000"/>
              </a:solidFill>
              <a:latin typeface="Arial" panose="020B0604020202020204" pitchFamily="34" charset="0"/>
              <a:cs typeface="Arial" panose="020B0604020202020204" pitchFamily="34" charset="0"/>
            </a:endParaRPr>
          </a:p>
          <a:p>
            <a:pPr marL="171450" lvl="1" indent="-171450" defTabSz="914286">
              <a:spcAft>
                <a:spcPts val="250"/>
              </a:spcAft>
              <a:buFont typeface="Arial" panose="020B0604020202020204" pitchFamily="34" charset="0"/>
              <a:buChar char="•"/>
              <a:defRPr/>
            </a:pPr>
            <a:endParaRPr lang="fi-FI" sz="1050" dirty="0">
              <a:solidFill>
                <a:srgbClr val="000000"/>
              </a:solidFill>
              <a:latin typeface="Arial" panose="020B0604020202020204" pitchFamily="34" charset="0"/>
              <a:cs typeface="Arial" panose="020B0604020202020204" pitchFamily="34" charset="0"/>
            </a:endParaRPr>
          </a:p>
          <a:p>
            <a:pPr marL="171450" lvl="1" indent="-171450" defTabSz="914286">
              <a:spcAft>
                <a:spcPts val="250"/>
              </a:spcAft>
              <a:buFont typeface="Arial" panose="020B0604020202020204" pitchFamily="34" charset="0"/>
              <a:buChar char="•"/>
              <a:defRPr/>
            </a:pPr>
            <a:endParaRPr lang="fi-FI" sz="1050" dirty="0">
              <a:solidFill>
                <a:srgbClr val="000000"/>
              </a:solidFill>
              <a:latin typeface="Arial" panose="020B0604020202020204" pitchFamily="34" charset="0"/>
              <a:cs typeface="Arial" panose="020B0604020202020204" pitchFamily="34" charset="0"/>
            </a:endParaRPr>
          </a:p>
          <a:p>
            <a:pPr marL="171450" lvl="1" indent="-171450" defTabSz="914286">
              <a:spcAft>
                <a:spcPts val="250"/>
              </a:spcAft>
              <a:buFont typeface="Arial" panose="020B0604020202020204" pitchFamily="34" charset="0"/>
              <a:buChar char="•"/>
              <a:defRPr/>
            </a:pPr>
            <a:endParaRPr lang="fi-FI" sz="1050" dirty="0">
              <a:solidFill>
                <a:srgbClr val="000000"/>
              </a:solidFill>
              <a:latin typeface="Arial" panose="020B0604020202020204" pitchFamily="34" charset="0"/>
              <a:cs typeface="Arial" panose="020B0604020202020204" pitchFamily="34" charset="0"/>
            </a:endParaRPr>
          </a:p>
          <a:p>
            <a:pPr marL="171450" lvl="1" indent="-171450" defTabSz="914286">
              <a:spcAft>
                <a:spcPts val="250"/>
              </a:spcAft>
              <a:buFont typeface="Arial" panose="020B0604020202020204" pitchFamily="34" charset="0"/>
              <a:buChar char="•"/>
              <a:defRPr/>
            </a:pPr>
            <a:endParaRPr lang="fi-FI" sz="1050" dirty="0">
              <a:solidFill>
                <a:srgbClr val="000000"/>
              </a:solidFill>
              <a:latin typeface="Arial" panose="020B0604020202020204" pitchFamily="34" charset="0"/>
              <a:cs typeface="Arial" panose="020B0604020202020204" pitchFamily="34" charset="0"/>
            </a:endParaRPr>
          </a:p>
          <a:p>
            <a:pPr marL="171450" lvl="1" indent="-171450" defTabSz="914286">
              <a:spcAft>
                <a:spcPts val="250"/>
              </a:spcAft>
              <a:buFont typeface="Arial" panose="020B0604020202020204" pitchFamily="34" charset="0"/>
              <a:buChar char="•"/>
              <a:defRPr/>
            </a:pPr>
            <a:r>
              <a:rPr lang="fi-FI" sz="1050" dirty="0">
                <a:solidFill>
                  <a:srgbClr val="000000"/>
                </a:solidFill>
                <a:latin typeface="Arial" panose="020B0604020202020204" pitchFamily="34" charset="0"/>
                <a:cs typeface="Arial" panose="020B0604020202020204" pitchFamily="34" charset="0"/>
              </a:rPr>
              <a:t>Muina aikoina kiireelliset: puh. 116 117</a:t>
            </a:r>
            <a:endParaRPr lang="fi-FI" sz="1100" dirty="0">
              <a:solidFill>
                <a:srgbClr val="000000"/>
              </a:solidFill>
              <a:latin typeface="Arial" panose="020B0604020202020204" pitchFamily="34" charset="0"/>
              <a:cs typeface="Arial" panose="020B0604020202020204" pitchFamily="34" charset="0"/>
            </a:endParaRPr>
          </a:p>
        </p:txBody>
      </p:sp>
      <p:sp>
        <p:nvSpPr>
          <p:cNvPr id="18" name="Suorakulmio 17">
            <a:extLst>
              <a:ext uri="{FF2B5EF4-FFF2-40B4-BE49-F238E27FC236}">
                <a16:creationId xmlns:a16="http://schemas.microsoft.com/office/drawing/2014/main" id="{F0313C7D-4F33-D70F-6E24-7F7C86253C05}"/>
              </a:ext>
            </a:extLst>
          </p:cNvPr>
          <p:cNvSpPr>
            <a:spLocks/>
          </p:cNvSpPr>
          <p:nvPr/>
        </p:nvSpPr>
        <p:spPr>
          <a:xfrm>
            <a:off x="9829872" y="4833480"/>
            <a:ext cx="2080784" cy="17007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000000"/>
                </a:solidFill>
                <a:effectLst/>
                <a:uLnTx/>
                <a:uFillTx/>
                <a:latin typeface="Arial" panose="020B0604020202020204"/>
                <a:ea typeface="+mn-ea"/>
                <a:cs typeface="+mn-cs"/>
              </a:rPr>
              <a:t>[Toimintaohjeet asiakkaan suunterveydenhuoltoon</a:t>
            </a:r>
            <a:r>
              <a:rPr kumimoji="0" lang="fi-FI" sz="1000"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fi-FI" sz="1000" i="0" u="none" strike="noStrike" kern="100" cap="none" spc="0" normalizeH="0" baseline="0" noProof="0" dirty="0">
                <a:ln>
                  <a:noFill/>
                </a:ln>
                <a:solidFill>
                  <a:srgbClr val="000000"/>
                </a:solidFill>
                <a:effectLst/>
                <a:uLnTx/>
                <a:uFillTx/>
                <a:latin typeface="Arial" panose="020B0604020202020204"/>
                <a:ea typeface="+mn-ea"/>
                <a:cs typeface="+mn-cs"/>
              </a:rPr>
              <a:t>]</a:t>
            </a:r>
            <a:endParaRPr kumimoji="0" lang="fi-FI" sz="100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algn="ctr"/>
            <a:endParaRPr lang="fi-FI" dirty="0"/>
          </a:p>
        </p:txBody>
      </p:sp>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Terveyden- </a:t>
            </a:r>
            <a:r>
              <a:rPr lang="fi-FI"/>
              <a:t>ja sairaanhoito</a:t>
            </a:r>
            <a:endParaRPr lang="fi-FI" dirty="0"/>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690688"/>
            <a:ext cx="5929509" cy="4541436"/>
          </a:xfrm>
        </p:spPr>
        <p:txBody>
          <a:bodyPr numCol="1"/>
          <a:lstStyle/>
          <a:p>
            <a:pPr>
              <a:lnSpc>
                <a:spcPct val="110000"/>
              </a:lnSpc>
              <a:spcBef>
                <a:spcPts val="789"/>
              </a:spcBef>
              <a:spcAft>
                <a:spcPts val="175"/>
              </a:spcAft>
              <a:defRPr/>
            </a:pPr>
            <a:r>
              <a:rPr lang="fi-FI" dirty="0">
                <a:solidFill>
                  <a:srgbClr val="000000"/>
                </a:solidFill>
              </a:rPr>
              <a:t>A</a:t>
            </a:r>
            <a:r>
              <a:rPr kumimoji="0" lang="fi-FI"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siakkaat</a:t>
            </a:r>
            <a:r>
              <a:rPr kumimoji="0" lang="fi-FI"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kuuluvat julkisen terveydenhuollon piiriin. Kiireellisen ja kiireettömän sairaanhoidon </a:t>
            </a:r>
            <a:r>
              <a:rPr lang="fi-FI" b="1" dirty="0">
                <a:solidFill>
                  <a:srgbClr val="000000"/>
                </a:solidFill>
              </a:rPr>
              <a:t>t</a:t>
            </a:r>
            <a:r>
              <a:rPr kumimoji="0" lang="fi-FI"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oimintaohjeet</a:t>
            </a:r>
            <a:r>
              <a:rPr kumimoji="0" lang="fi-FI"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asiakkaalle ja työntekijälle on kirjattu taulukkoon. </a:t>
            </a:r>
            <a:endParaRPr kumimoji="0" lang="fi-FI"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lnSpc>
                <a:spcPct val="110000"/>
              </a:lnSpc>
              <a:spcBef>
                <a:spcPts val="789"/>
              </a:spcBef>
              <a:spcAft>
                <a:spcPts val="175"/>
              </a:spcAft>
              <a:defRPr/>
            </a:pPr>
            <a:r>
              <a:rPr kumimoji="0" lang="fi-FI" sz="1200" b="1" i="1" u="none" strike="noStrike" kern="100" cap="none" spc="0" normalizeH="0" baseline="0" noProof="0" dirty="0">
                <a:ln>
                  <a:noFill/>
                </a:ln>
                <a:solidFill>
                  <a:schemeClr val="accent5"/>
                </a:solidFill>
                <a:effectLst/>
                <a:uLnTx/>
                <a:uFillTx/>
                <a:latin typeface="+mn-lt"/>
                <a:ea typeface="+mn-ea"/>
                <a:cs typeface="+mn-cs"/>
              </a:rPr>
              <a:t>[</a:t>
            </a:r>
            <a:r>
              <a:rPr lang="fi-FI" b="1" i="1" dirty="0">
                <a:solidFill>
                  <a:schemeClr val="accent5"/>
                </a:solidFill>
              </a:rPr>
              <a:t>Korvaa tämä tekstikappale kuvauksella palvelun </a:t>
            </a:r>
            <a:r>
              <a:rPr lang="fi-FI" b="1" i="1" kern="100" dirty="0">
                <a:solidFill>
                  <a:schemeClr val="accent5"/>
                </a:solidFill>
                <a:latin typeface="+mn-lt"/>
                <a:cs typeface="+mn-cs"/>
              </a:rPr>
              <a:t>terveyden- ja sairaanhoidosta. </a:t>
            </a:r>
            <a:r>
              <a:rPr kumimoji="0" lang="fi-FI" sz="1200" i="1" u="none" strike="noStrike" kern="100" cap="none" spc="0" normalizeH="0" baseline="0" noProof="0" dirty="0">
                <a:ln>
                  <a:noFill/>
                </a:ln>
                <a:solidFill>
                  <a:schemeClr val="accent5"/>
                </a:solidFill>
                <a:effectLst/>
                <a:uLnTx/>
                <a:uFillTx/>
                <a:latin typeface="+mn-lt"/>
                <a:ea typeface="+mn-ea"/>
                <a:cs typeface="+mn-cs"/>
              </a:rPr>
              <a:t>Palvelujen </a:t>
            </a:r>
            <a:r>
              <a:rPr lang="fi-FI" i="1" kern="100" dirty="0">
                <a:solidFill>
                  <a:schemeClr val="accent5"/>
                </a:solidFill>
                <a:latin typeface="+mn-lt"/>
                <a:cs typeface="+mn-cs"/>
              </a:rPr>
              <a:t>yhdenmukaisen toteutumisen varmistamiseksi on </a:t>
            </a:r>
            <a:r>
              <a:rPr kumimoji="0" lang="fi-FI" sz="1200" i="1" u="none" strike="noStrike" kern="100" cap="none" spc="0" normalizeH="0" baseline="0" noProof="0" dirty="0">
                <a:ln>
                  <a:noFill/>
                </a:ln>
                <a:solidFill>
                  <a:schemeClr val="accent5"/>
                </a:solidFill>
                <a:effectLst/>
                <a:uLnTx/>
                <a:uFillTx/>
                <a:latin typeface="+mn-lt"/>
                <a:ea typeface="+mn-ea"/>
                <a:cs typeface="+mn-cs"/>
              </a:rPr>
              <a:t>yksikölle laadittava toimintaohjeet asiakkaiden suun terveydenhoidon sekä kiireettömän ja kiireellisen sairaanhoidon järjestämisestä.</a:t>
            </a:r>
            <a:r>
              <a:rPr kumimoji="0" lang="fi-FI" sz="1200" b="1" i="1" u="none" strike="noStrike" kern="100" cap="none" spc="0" normalizeH="0" baseline="0" noProof="0" dirty="0">
                <a:ln>
                  <a:noFill/>
                </a:ln>
                <a:solidFill>
                  <a:schemeClr val="accent5"/>
                </a:solidFill>
                <a:effectLst/>
                <a:uLnTx/>
                <a:uFillTx/>
                <a:latin typeface="+mn-lt"/>
                <a:ea typeface="+mn-ea"/>
                <a:cs typeface="+mn-cs"/>
              </a:rPr>
              <a:t> Miten varmistetaan asiakkaiden suunhoitoa, kiireetöntä sairaanhoitoa ja kiireellistä sairaanhoitoa sekä äkillistä kuolemantapausta koskevien ohjeiden noudattaminen? </a:t>
            </a:r>
            <a:r>
              <a:rPr lang="fi-FI" b="1" i="1" dirty="0">
                <a:solidFill>
                  <a:schemeClr val="accent5"/>
                </a:solidFill>
              </a:rPr>
              <a:t>Kuka vastaa asiakkaiden terveyden- ja sairaanhoidosta?</a:t>
            </a:r>
            <a:r>
              <a:rPr kumimoji="0" lang="fi-FI" sz="1200" b="1" i="1" u="none" strike="noStrike" kern="100" cap="none" spc="0" normalizeH="0" baseline="0" noProof="0" dirty="0">
                <a:ln>
                  <a:noFill/>
                </a:ln>
                <a:solidFill>
                  <a:schemeClr val="accent5"/>
                </a:solidFill>
                <a:effectLst/>
                <a:uLnTx/>
                <a:uFillTx/>
                <a:latin typeface="+mn-lt"/>
                <a:ea typeface="+mn-ea"/>
                <a:cs typeface="+mn-cs"/>
              </a:rPr>
              <a:t>]</a:t>
            </a:r>
          </a:p>
          <a:p>
            <a:pPr>
              <a:lnSpc>
                <a:spcPct val="110000"/>
              </a:lnSpc>
              <a:spcBef>
                <a:spcPts val="789"/>
              </a:spcBef>
              <a:spcAft>
                <a:spcPts val="175"/>
              </a:spcAft>
              <a:defRPr/>
            </a:pPr>
            <a:r>
              <a:rPr lang="fi-FI" dirty="0"/>
              <a:t>Hammashoitoon liittyvissä asioissa asiakas voi olla yhteydessä Eloisan suun terveydenhuoltoon. Eloisan työntekijät voivat konsultoida suun terveydenhuoltoa asiakkaiden suun- ja hampaiden hoitoon liittyvissä asioissa.</a:t>
            </a:r>
            <a:endParaRPr lang="fi-FI" b="1" dirty="0"/>
          </a:p>
          <a:p>
            <a:pPr marL="0" marR="0" lvl="0" indent="0" algn="l" defTabSz="914286" eaLnBrk="1" fontAlgn="auto" latinLnBrk="0" hangingPunct="1">
              <a:lnSpc>
                <a:spcPct val="110000"/>
              </a:lnSpc>
              <a:spcBef>
                <a:spcPts val="789"/>
              </a:spcBef>
              <a:spcAft>
                <a:spcPts val="175"/>
              </a:spcAft>
              <a:buClrTx/>
              <a:buSzTx/>
              <a:buFont typeface="Arial" panose="020B0604020202020204" pitchFamily="34" charset="0"/>
              <a:buNone/>
              <a:tabLst/>
              <a:defRPr/>
            </a:pPr>
            <a:r>
              <a:rPr lang="fi-FI" b="1" i="1" dirty="0">
                <a:solidFill>
                  <a:schemeClr val="accent5"/>
                </a:solidFill>
              </a:rPr>
              <a:t>[Korvaa tämä tekstikappale kuvauksella pitkäaikaissairaiden terveyden edistämisen ja seurannan tavoista, jos se koskettaa palveluasi.]</a:t>
            </a:r>
          </a:p>
          <a:p>
            <a:pPr marL="0" marR="0" lvl="0" indent="0" algn="l" defTabSz="914286" eaLnBrk="1" fontAlgn="auto" latinLnBrk="0" hangingPunct="1">
              <a:lnSpc>
                <a:spcPct val="110000"/>
              </a:lnSpc>
              <a:spcBef>
                <a:spcPts val="789"/>
              </a:spcBef>
              <a:spcAft>
                <a:spcPts val="175"/>
              </a:spcAft>
              <a:buClrTx/>
              <a:buSzTx/>
              <a:buFont typeface="Arial" panose="020B0604020202020204" pitchFamily="34" charset="0"/>
              <a:buNone/>
              <a:tabLst/>
              <a:defRPr/>
            </a:pPr>
            <a:endParaRPr kumimoji="0" lang="fi-FI"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a:spLocks/>
          </p:cNvSpPr>
          <p:nvPr/>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a:spLocks/>
          </p:cNvSpPr>
          <p:nvPr/>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a:spLocks/>
          </p:cNvSpPr>
          <p:nvPr/>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a:spLocks/>
          </p:cNvSpPr>
          <p:nvPr/>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117623C-BF7D-675A-6EA2-95A43B00CBB5}"/>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AE9FB064-09E2-FDC0-FF08-6861E4C4E6C2}"/>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232829D7-DC47-D573-DC1B-14F087782AE8}"/>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1CEE5B93-2857-E530-B454-973CDBE2194D}"/>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D911EFE6-CFA2-7318-2C14-12C1D0F3F7BC}"/>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2D093C5F-9F44-3986-67CF-CBC4CEDA612D}"/>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TextBox 3">
            <a:extLst>
              <a:ext uri="{FF2B5EF4-FFF2-40B4-BE49-F238E27FC236}">
                <a16:creationId xmlns:a16="http://schemas.microsoft.com/office/drawing/2014/main" id="{92EFC392-6159-70EE-EA61-8A0B4662D903}"/>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graphicFrame>
        <p:nvGraphicFramePr>
          <p:cNvPr id="31" name="Taulukko 10">
            <a:extLst>
              <a:ext uri="{FF2B5EF4-FFF2-40B4-BE49-F238E27FC236}">
                <a16:creationId xmlns:a16="http://schemas.microsoft.com/office/drawing/2014/main" id="{C5892374-167E-6812-0C1A-5F99F0F0B2D3}"/>
              </a:ext>
            </a:extLst>
          </p:cNvPr>
          <p:cNvGraphicFramePr>
            <a:graphicFrameLocks noGrp="1"/>
          </p:cNvGraphicFramePr>
          <p:nvPr>
            <p:extLst>
              <p:ext uri="{D42A27DB-BD31-4B8C-83A1-F6EECF244321}">
                <p14:modId xmlns:p14="http://schemas.microsoft.com/office/powerpoint/2010/main" val="3311918502"/>
              </p:ext>
            </p:extLst>
          </p:nvPr>
        </p:nvGraphicFramePr>
        <p:xfrm>
          <a:off x="6555246" y="746530"/>
          <a:ext cx="5364036" cy="4001920"/>
        </p:xfrm>
        <a:graphic>
          <a:graphicData uri="http://schemas.openxmlformats.org/drawingml/2006/table">
            <a:tbl>
              <a:tblPr firstRow="1" bandRow="1">
                <a:tableStyleId>{7DF18680-E054-41AD-8BC1-D1AEF772440D}</a:tableStyleId>
              </a:tblPr>
              <a:tblGrid>
                <a:gridCol w="1180916">
                  <a:extLst>
                    <a:ext uri="{9D8B030D-6E8A-4147-A177-3AD203B41FA5}">
                      <a16:colId xmlns:a16="http://schemas.microsoft.com/office/drawing/2014/main" val="1243901007"/>
                    </a:ext>
                  </a:extLst>
                </a:gridCol>
                <a:gridCol w="2091560">
                  <a:extLst>
                    <a:ext uri="{9D8B030D-6E8A-4147-A177-3AD203B41FA5}">
                      <a16:colId xmlns:a16="http://schemas.microsoft.com/office/drawing/2014/main" val="1255032193"/>
                    </a:ext>
                  </a:extLst>
                </a:gridCol>
                <a:gridCol w="2091560">
                  <a:extLst>
                    <a:ext uri="{9D8B030D-6E8A-4147-A177-3AD203B41FA5}">
                      <a16:colId xmlns:a16="http://schemas.microsoft.com/office/drawing/2014/main" val="1418498046"/>
                    </a:ext>
                  </a:extLst>
                </a:gridCol>
              </a:tblGrid>
              <a:tr h="379444">
                <a:tc>
                  <a:txBody>
                    <a:bodyPr/>
                    <a:lstStyle/>
                    <a:p>
                      <a:pPr marL="0" algn="ctr" defTabSz="914286" rtl="0" eaLnBrk="1" latinLnBrk="0" hangingPunct="1"/>
                      <a:endParaRPr lang="fi-FI" sz="1800" kern="1200" dirty="0">
                        <a:solidFill>
                          <a:schemeClr val="bg1"/>
                        </a:solidFill>
                        <a:latin typeface="+mn-lt"/>
                        <a:ea typeface="+mn-ea"/>
                        <a:cs typeface="+mn-cs"/>
                      </a:endParaRPr>
                    </a:p>
                  </a:txBody>
                  <a:tcPr>
                    <a:lnL w="12700" cap="flat" cmpd="sng" algn="ctr">
                      <a:solidFill>
                        <a:srgbClr val="EDEDF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rgbClr val="EDEDFC"/>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fi-FI" sz="1400" kern="1200" dirty="0">
                          <a:solidFill>
                            <a:schemeClr val="bg1"/>
                          </a:solidFill>
                          <a:latin typeface="+mn-lt"/>
                          <a:ea typeface="+mn-ea"/>
                          <a:cs typeface="+mn-cs"/>
                        </a:rPr>
                        <a:t>Toimintaohjeet</a:t>
                      </a:r>
                    </a:p>
                  </a:txBody>
                  <a:tcPr>
                    <a:lnL w="12700" cap="flat" cmpd="sng" algn="ctr">
                      <a:solidFill>
                        <a:schemeClr val="bg1"/>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rgbClr val="EDEDFC"/>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fi-FI" sz="1100" b="1">
                        <a:solidFill>
                          <a:schemeClr val="bg1"/>
                        </a:solidFill>
                      </a:endParaRPr>
                    </a:p>
                  </a:txBody>
                  <a:tcPr>
                    <a:lnL w="12700" cap="flat" cmpd="sng" algn="ctr">
                      <a:solidFill>
                        <a:srgbClr val="EDEDFC"/>
                      </a:solidFill>
                      <a:prstDash val="solid"/>
                      <a:round/>
                      <a:headEnd type="none" w="med" len="med"/>
                      <a:tailEnd type="none" w="med" len="med"/>
                    </a:lnL>
                    <a:solidFill>
                      <a:schemeClr val="accent5"/>
                    </a:solidFill>
                  </a:tcPr>
                </a:tc>
                <a:extLst>
                  <a:ext uri="{0D108BD9-81ED-4DB2-BD59-A6C34878D82A}">
                    <a16:rowId xmlns:a16="http://schemas.microsoft.com/office/drawing/2014/main" val="401119231"/>
                  </a:ext>
                </a:extLst>
              </a:tr>
              <a:tr h="379444">
                <a:tc>
                  <a:txBody>
                    <a:bodyPr/>
                    <a:lstStyle/>
                    <a:p>
                      <a:pPr marL="0" marR="0" lvl="0" indent="0" algn="l" defTabSz="914286" rtl="0" eaLnBrk="1" fontAlgn="auto" latinLnBrk="0" hangingPunct="1">
                        <a:lnSpc>
                          <a:spcPct val="107000"/>
                        </a:lnSpc>
                        <a:spcBef>
                          <a:spcPts val="0"/>
                        </a:spcBef>
                        <a:spcAft>
                          <a:spcPts val="800"/>
                        </a:spcAft>
                        <a:buClrTx/>
                        <a:buSzTx/>
                        <a:buFontTx/>
                        <a:buNone/>
                        <a:tabLst/>
                        <a:defRPr/>
                      </a:pPr>
                      <a:endParaRPr kumimoji="0" lang="fi-FI" sz="11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EDEDF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fi-FI" sz="1100" b="1" dirty="0">
                          <a:solidFill>
                            <a:schemeClr val="bg1"/>
                          </a:solidFill>
                        </a:rPr>
                        <a:t>Asiakkaalle</a:t>
                      </a:r>
                    </a:p>
                  </a:txBody>
                  <a:tcPr>
                    <a:lnL w="12700" cap="flat" cmpd="sng" algn="ctr">
                      <a:solidFill>
                        <a:schemeClr val="bg1"/>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rtl="0"/>
                      <a:r>
                        <a:rPr lang="fi-FI" sz="1100" b="1" dirty="0">
                          <a:solidFill>
                            <a:schemeClr val="bg1"/>
                          </a:solidFill>
                        </a:rPr>
                        <a:t>Työntekijälle</a:t>
                      </a:r>
                    </a:p>
                  </a:txBody>
                  <a:tcPr>
                    <a:lnL w="12700" cap="flat" cmpd="sng" algn="ctr">
                      <a:solidFill>
                        <a:srgbClr val="EDEDFC"/>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678965894"/>
                  </a:ext>
                </a:extLst>
              </a:tr>
              <a:tr h="1621516">
                <a:tc>
                  <a:txBody>
                    <a:bodyPr/>
                    <a:lstStyle/>
                    <a:p>
                      <a:pPr marL="0" marR="0" lvl="0" indent="0" algn="l" defTabSz="914286" rtl="0" eaLnBrk="1" fontAlgn="auto" latinLnBrk="0" hangingPunct="1">
                        <a:lnSpc>
                          <a:spcPct val="107000"/>
                        </a:lnSpc>
                        <a:spcBef>
                          <a:spcPts val="0"/>
                        </a:spcBef>
                        <a:spcAft>
                          <a:spcPts val="800"/>
                        </a:spcAft>
                        <a:buClrTx/>
                        <a:buSzTx/>
                        <a:buFontTx/>
                        <a:buNone/>
                        <a:tabLst/>
                        <a:defRPr/>
                      </a:pPr>
                      <a:r>
                        <a:rPr kumimoji="0" lang="fi-FI" sz="1100" b="1" i="0" u="none" strike="noStrike" kern="100" cap="none" spc="0" normalizeH="0" baseline="0" noProof="0" dirty="0">
                          <a:ln>
                            <a:noFill/>
                          </a:ln>
                          <a:solidFill>
                            <a:srgbClr val="FFFFFF"/>
                          </a:solidFill>
                          <a:effectLst/>
                          <a:uLnTx/>
                          <a:uFillTx/>
                          <a:latin typeface="+mn-lt"/>
                          <a:ea typeface="+mn-ea"/>
                          <a:cs typeface="+mn-cs"/>
                        </a:rPr>
                        <a:t>Akuutti henkeä uhkaava tilanne</a:t>
                      </a:r>
                      <a:endParaRPr kumimoji="0" lang="fi-FI" sz="11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36000" marR="36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rtl="0"/>
                      <a:r>
                        <a:rPr lang="fi-FI" sz="1000" b="1" i="0" dirty="0"/>
                        <a:t>[Ohjeet asiakkaalle kiireellisen sairaanhoidon tarpeessa</a:t>
                      </a:r>
                      <a:r>
                        <a:rPr lang="fi-FI" sz="1000" i="0" dirty="0"/>
                        <a:t>. Esimerkiksi: hätätilanteessa soitetaan 112. </a:t>
                      </a:r>
                    </a:p>
                    <a:p>
                      <a:pPr rtl="0"/>
                      <a:r>
                        <a:rPr lang="fi-FI" sz="1000" i="0" dirty="0"/>
                        <a:t>Ensihoito arvioi ikäihmisen hoidon- ja jatkohoidon tarpeen.</a:t>
                      </a:r>
                      <a:r>
                        <a:rPr lang="fi-FI" sz="1000" b="1" i="0" dirty="0"/>
                        <a:t>]</a:t>
                      </a:r>
                    </a:p>
                  </a:txBody>
                  <a:tcPr>
                    <a:lnL w="12700" cap="flat" cmpd="sng" algn="ctr">
                      <a:solidFill>
                        <a:schemeClr val="tx1"/>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DEDF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rtl="0"/>
                      <a:r>
                        <a:rPr lang="fi-FI" sz="1000" b="1" i="0" dirty="0"/>
                        <a:t>[Toimintaohjeet asiakkaan kiireellisessä sairaanhoidon järjestämiseen.]</a:t>
                      </a:r>
                      <a:endParaRPr lang="fi-FI" sz="1000" i="0" dirty="0"/>
                    </a:p>
                  </a:txBody>
                  <a:tcPr>
                    <a:lnL w="12700" cap="flat" cmpd="sng" algn="ctr">
                      <a:solidFill>
                        <a:srgbClr val="EDEDFC"/>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DEDF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1600226"/>
                  </a:ext>
                </a:extLst>
              </a:tr>
              <a:tr h="1621516">
                <a:tc>
                  <a:txBody>
                    <a:bodyPr/>
                    <a:lstStyle/>
                    <a:p>
                      <a:pPr marL="0" marR="0" lvl="0" indent="0" algn="l" defTabSz="914286" rtl="0" eaLnBrk="1" fontAlgn="auto" latinLnBrk="0" hangingPunct="1">
                        <a:lnSpc>
                          <a:spcPct val="107000"/>
                        </a:lnSpc>
                        <a:spcBef>
                          <a:spcPts val="0"/>
                        </a:spcBef>
                        <a:spcAft>
                          <a:spcPts val="800"/>
                        </a:spcAft>
                        <a:buClrTx/>
                        <a:buSzTx/>
                        <a:buFontTx/>
                        <a:buNone/>
                        <a:tabLst/>
                        <a:defRPr/>
                      </a:pPr>
                      <a:r>
                        <a:rPr kumimoji="0" lang="fi-FI" sz="1100" b="1" i="0" u="none" strike="noStrike" kern="100" cap="none" spc="0" normalizeH="0" baseline="0" noProof="0" dirty="0">
                          <a:ln>
                            <a:noFill/>
                          </a:ln>
                          <a:solidFill>
                            <a:srgbClr val="FFFFFF"/>
                          </a:solidFill>
                          <a:effectLst/>
                          <a:uLnTx/>
                          <a:uFillTx/>
                          <a:latin typeface="+mn-lt"/>
                          <a:ea typeface="+mn-ea"/>
                          <a:cs typeface="+mn-cs"/>
                        </a:rPr>
                        <a:t>Sairaanhoidon tarve</a:t>
                      </a:r>
                      <a:endParaRPr kumimoji="0" lang="fi-FI" sz="11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rtl="0"/>
                      <a:endParaRPr lang="fi-FI" dirty="0"/>
                    </a:p>
                  </a:txBody>
                  <a:tcPr marL="36000" marR="36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fi-FI" sz="1000" b="1" i="0" u="none" strike="noStrike" kern="100" cap="none" spc="0" normalizeH="0" baseline="0" noProof="0" dirty="0">
                          <a:ln>
                            <a:noFill/>
                          </a:ln>
                          <a:solidFill>
                            <a:schemeClr val="tx1"/>
                          </a:solidFill>
                          <a:effectLst/>
                          <a:uLnTx/>
                          <a:uFillTx/>
                          <a:latin typeface="+mn-lt"/>
                          <a:ea typeface="+mn-ea"/>
                          <a:cs typeface="+mn-cs"/>
                        </a:rPr>
                        <a:t>[Ohjeet asiakkaalle kiireettömän sairaanhoidon tapauksessa. </a:t>
                      </a:r>
                      <a:r>
                        <a:rPr kumimoji="0" lang="fi-FI" sz="1000" b="0" i="0" u="none" strike="noStrike" kern="100" cap="none" spc="0" normalizeH="0" baseline="0" noProof="0" dirty="0">
                          <a:ln>
                            <a:noFill/>
                          </a:ln>
                          <a:solidFill>
                            <a:schemeClr val="tx1"/>
                          </a:solidFill>
                          <a:effectLst/>
                          <a:uLnTx/>
                          <a:uFillTx/>
                          <a:latin typeface="+mn-lt"/>
                          <a:ea typeface="+mn-ea"/>
                          <a:cs typeface="+mn-cs"/>
                        </a:rPr>
                        <a:t>Esimerkiksi: a</a:t>
                      </a:r>
                      <a:r>
                        <a:rPr lang="fi-FI" sz="1000" i="0" kern="100" dirty="0" err="1">
                          <a:effectLst/>
                        </a:rPr>
                        <a:t>siakas</a:t>
                      </a:r>
                      <a:r>
                        <a:rPr lang="fi-FI" sz="1000" i="0" kern="100" dirty="0">
                          <a:effectLst/>
                        </a:rPr>
                        <a:t> on yhteydessä palvelun henkilöstöön tai päivystysapuun 116117</a:t>
                      </a:r>
                      <a:r>
                        <a:rPr lang="fi-FI" sz="1000" b="1" i="0" kern="100" dirty="0">
                          <a:effectLst/>
                        </a:rPr>
                        <a:t>.]</a:t>
                      </a:r>
                    </a:p>
                  </a:txBody>
                  <a:tcPr>
                    <a:lnL w="12700" cap="flat" cmpd="sng" algn="ctr">
                      <a:solidFill>
                        <a:schemeClr val="tx1"/>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rgbClr val="EDEDF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000" b="1" i="0" dirty="0"/>
                        <a:t>[Toimintaohjeet asiakkaan kiireettömän sairaanhoidon järjestämiseen.</a:t>
                      </a:r>
                      <a:r>
                        <a:rPr lang="fi-FI" sz="1000" b="0" i="0" dirty="0"/>
                        <a:t> Esimerkiksi: l</a:t>
                      </a:r>
                      <a:r>
                        <a:rPr lang="fi-FI" sz="1000" b="0" i="0" kern="100" dirty="0">
                          <a:effectLst/>
                        </a:rPr>
                        <a:t>ääkärin konsultaatiot virka-aikana</a:t>
                      </a:r>
                      <a:r>
                        <a:rPr lang="fi-FI" sz="1000" b="1" i="0" kern="100" dirty="0">
                          <a:effectLst/>
                        </a:rPr>
                        <a:t>]</a:t>
                      </a:r>
                      <a:endParaRPr lang="fi-FI" sz="1000" b="1" i="0" kern="100" dirty="0">
                        <a:effectLst/>
                        <a:latin typeface="Calibri" panose="020F0502020204030204" pitchFamily="34" charset="0"/>
                        <a:ea typeface="Calibri" panose="020F0502020204030204" pitchFamily="34" charset="0"/>
                        <a:cs typeface="Arial" panose="020B0604020202020204" pitchFamily="34" charset="0"/>
                      </a:endParaRPr>
                    </a:p>
                    <a:p>
                      <a:pPr rtl="0"/>
                      <a:endParaRPr lang="fi-FI" sz="1000" i="0" dirty="0"/>
                    </a:p>
                  </a:txBody>
                  <a:tcPr>
                    <a:lnL w="12700" cap="flat" cmpd="sng" algn="ctr">
                      <a:solidFill>
                        <a:srgbClr val="EDEDFC"/>
                      </a:solidFill>
                      <a:prstDash val="solid"/>
                      <a:round/>
                      <a:headEnd type="none" w="med" len="med"/>
                      <a:tailEnd type="none" w="med" len="med"/>
                    </a:lnL>
                    <a:lnR w="12700" cap="flat" cmpd="sng" algn="ctr">
                      <a:solidFill>
                        <a:srgbClr val="EDEDFC"/>
                      </a:solidFill>
                      <a:prstDash val="solid"/>
                      <a:round/>
                      <a:headEnd type="none" w="med" len="med"/>
                      <a:tailEnd type="none" w="med" len="med"/>
                    </a:lnR>
                    <a:lnT w="12700" cap="flat" cmpd="sng" algn="ctr">
                      <a:solidFill>
                        <a:srgbClr val="EDEDFC"/>
                      </a:solidFill>
                      <a:prstDash val="solid"/>
                      <a:round/>
                      <a:headEnd type="none" w="med" len="med"/>
                      <a:tailEnd type="none" w="med" len="med"/>
                    </a:lnT>
                    <a:lnB w="12700" cap="flat" cmpd="sng" algn="ctr">
                      <a:solidFill>
                        <a:srgbClr val="EDEDF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4326654"/>
                  </a:ext>
                </a:extLst>
              </a:tr>
            </a:tbl>
          </a:graphicData>
        </a:graphic>
      </p:graphicFrame>
      <p:sp>
        <p:nvSpPr>
          <p:cNvPr id="32" name="Tekstiruutu 31">
            <a:extLst>
              <a:ext uri="{FF2B5EF4-FFF2-40B4-BE49-F238E27FC236}">
                <a16:creationId xmlns:a16="http://schemas.microsoft.com/office/drawing/2014/main" id="{7C59DD13-BAE2-C530-FF53-3F867440A73E}"/>
              </a:ext>
            </a:extLst>
          </p:cNvPr>
          <p:cNvSpPr txBox="1">
            <a:spLocks/>
          </p:cNvSpPr>
          <p:nvPr/>
        </p:nvSpPr>
        <p:spPr>
          <a:xfrm>
            <a:off x="6652026" y="5337357"/>
            <a:ext cx="1168500" cy="769441"/>
          </a:xfrm>
          <a:prstGeom prst="rect">
            <a:avLst/>
          </a:prstGeom>
          <a:noFill/>
        </p:spPr>
        <p:txBody>
          <a:bodyPr wrap="square" rtlCol="0">
            <a:spAutoFit/>
          </a:bodyPr>
          <a:lstStyle/>
          <a:p>
            <a:r>
              <a:rPr lang="fi-FI" sz="1100" b="1" dirty="0"/>
              <a:t>Mikkeli</a:t>
            </a:r>
          </a:p>
          <a:p>
            <a:r>
              <a:rPr lang="fi-FI" sz="1100" dirty="0"/>
              <a:t>015 194 4410 </a:t>
            </a:r>
          </a:p>
          <a:p>
            <a:r>
              <a:rPr lang="fi-FI" sz="1100" dirty="0"/>
              <a:t>tai </a:t>
            </a:r>
            <a:r>
              <a:rPr lang="fi-FI" sz="1100" dirty="0">
                <a:hlinkClick r:id="rId6"/>
              </a:rPr>
              <a:t>Kansalaisen </a:t>
            </a:r>
          </a:p>
          <a:p>
            <a:r>
              <a:rPr lang="fi-FI" sz="1100" dirty="0">
                <a:hlinkClick r:id="rId6"/>
              </a:rPr>
              <a:t>terveyspalvelu</a:t>
            </a:r>
            <a:endParaRPr lang="fi-FI" sz="1100" dirty="0"/>
          </a:p>
        </p:txBody>
      </p:sp>
      <p:sp>
        <p:nvSpPr>
          <p:cNvPr id="33" name="Tekstiruutu 32">
            <a:extLst>
              <a:ext uri="{FF2B5EF4-FFF2-40B4-BE49-F238E27FC236}">
                <a16:creationId xmlns:a16="http://schemas.microsoft.com/office/drawing/2014/main" id="{09D456D2-A32B-D7C8-396F-F6D755C9E39C}"/>
              </a:ext>
            </a:extLst>
          </p:cNvPr>
          <p:cNvSpPr txBox="1">
            <a:spLocks/>
          </p:cNvSpPr>
          <p:nvPr/>
        </p:nvSpPr>
        <p:spPr>
          <a:xfrm>
            <a:off x="7700378" y="5279392"/>
            <a:ext cx="1870479" cy="430887"/>
          </a:xfrm>
          <a:prstGeom prst="rect">
            <a:avLst/>
          </a:prstGeom>
          <a:noFill/>
        </p:spPr>
        <p:txBody>
          <a:bodyPr wrap="square" rtlCol="0">
            <a:spAutoFit/>
          </a:bodyPr>
          <a:lstStyle/>
          <a:p>
            <a:r>
              <a:rPr lang="fi-FI" sz="1100" b="1" dirty="0"/>
              <a:t>Pieksämäki</a:t>
            </a:r>
          </a:p>
          <a:p>
            <a:r>
              <a:rPr lang="fi-FI" sz="1100" dirty="0">
                <a:solidFill>
                  <a:srgbClr val="000000"/>
                </a:solidFill>
                <a:latin typeface="Arial" panose="020B0604020202020204" pitchFamily="34" charset="0"/>
                <a:cs typeface="Arial" panose="020B0604020202020204" pitchFamily="34" charset="0"/>
              </a:rPr>
              <a:t>015 788 4350</a:t>
            </a:r>
            <a:endParaRPr lang="fi-FI" sz="1100" b="1" dirty="0"/>
          </a:p>
        </p:txBody>
      </p:sp>
      <p:sp>
        <p:nvSpPr>
          <p:cNvPr id="34" name="Tekstiruutu 33">
            <a:extLst>
              <a:ext uri="{FF2B5EF4-FFF2-40B4-BE49-F238E27FC236}">
                <a16:creationId xmlns:a16="http://schemas.microsoft.com/office/drawing/2014/main" id="{85ED7C43-3F17-E59C-56D5-237D7D84787B}"/>
              </a:ext>
            </a:extLst>
          </p:cNvPr>
          <p:cNvSpPr txBox="1">
            <a:spLocks/>
          </p:cNvSpPr>
          <p:nvPr/>
        </p:nvSpPr>
        <p:spPr>
          <a:xfrm>
            <a:off x="8748730" y="5268768"/>
            <a:ext cx="1870479" cy="430887"/>
          </a:xfrm>
          <a:prstGeom prst="rect">
            <a:avLst/>
          </a:prstGeom>
          <a:noFill/>
        </p:spPr>
        <p:txBody>
          <a:bodyPr wrap="square" rtlCol="0">
            <a:spAutoFit/>
          </a:bodyPr>
          <a:lstStyle/>
          <a:p>
            <a:r>
              <a:rPr lang="fi-FI" sz="1100" b="1" dirty="0"/>
              <a:t>Sulkava</a:t>
            </a:r>
          </a:p>
          <a:p>
            <a:r>
              <a:rPr lang="fi-FI" sz="1100" dirty="0">
                <a:solidFill>
                  <a:srgbClr val="000000"/>
                </a:solidFill>
                <a:latin typeface="Arial" panose="020B0604020202020204" pitchFamily="34" charset="0"/>
                <a:cs typeface="Arial" panose="020B0604020202020204" pitchFamily="34" charset="0"/>
              </a:rPr>
              <a:t>015 527 7167</a:t>
            </a:r>
            <a:endParaRPr lang="fi-FI" sz="1100" b="1" dirty="0"/>
          </a:p>
        </p:txBody>
      </p:sp>
      <p:sp>
        <p:nvSpPr>
          <p:cNvPr id="35" name="Tekstiruutu 34">
            <a:extLst>
              <a:ext uri="{FF2B5EF4-FFF2-40B4-BE49-F238E27FC236}">
                <a16:creationId xmlns:a16="http://schemas.microsoft.com/office/drawing/2014/main" id="{66524396-0E46-DC71-AF02-E6DA3C8AECAB}"/>
              </a:ext>
            </a:extLst>
          </p:cNvPr>
          <p:cNvSpPr txBox="1">
            <a:spLocks/>
          </p:cNvSpPr>
          <p:nvPr/>
        </p:nvSpPr>
        <p:spPr>
          <a:xfrm>
            <a:off x="7700378" y="5733876"/>
            <a:ext cx="1870479" cy="430887"/>
          </a:xfrm>
          <a:prstGeom prst="rect">
            <a:avLst/>
          </a:prstGeom>
          <a:noFill/>
        </p:spPr>
        <p:txBody>
          <a:bodyPr wrap="square" rtlCol="0">
            <a:spAutoFit/>
          </a:bodyPr>
          <a:lstStyle/>
          <a:p>
            <a:r>
              <a:rPr lang="fi-FI" sz="1100" b="1" dirty="0"/>
              <a:t>Savonlinna</a:t>
            </a:r>
          </a:p>
          <a:p>
            <a:r>
              <a:rPr lang="fi-FI" sz="1100" dirty="0">
                <a:solidFill>
                  <a:srgbClr val="000000"/>
                </a:solidFill>
                <a:latin typeface="Arial" panose="020B0604020202020204" pitchFamily="34" charset="0"/>
                <a:cs typeface="Arial" panose="020B0604020202020204" pitchFamily="34" charset="0"/>
              </a:rPr>
              <a:t>015 527 7114</a:t>
            </a:r>
            <a:endParaRPr lang="fi-FI" sz="1100" b="1" dirty="0"/>
          </a:p>
        </p:txBody>
      </p:sp>
    </p:spTree>
    <p:extLst>
      <p:ext uri="{BB962C8B-B14F-4D97-AF65-F5344CB8AC3E}">
        <p14:creationId xmlns:p14="http://schemas.microsoft.com/office/powerpoint/2010/main" val="3542811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6A0EFEA6-1A1B-7361-BFC7-CA8A914BCBFA}"/>
              </a:ext>
            </a:extLst>
          </p:cNvPr>
          <p:cNvGraphicFramePr>
            <a:graphicFrameLocks noChangeAspect="1"/>
          </p:cNvGraphicFramePr>
          <p:nvPr>
            <p:custDataLst>
              <p:tags r:id="rId1"/>
            </p:custDataLst>
            <p:extLst>
              <p:ext uri="{D42A27DB-BD31-4B8C-83A1-F6EECF244321}">
                <p14:modId xmlns:p14="http://schemas.microsoft.com/office/powerpoint/2010/main" val="3289141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4" name="think-cell data - do not delete" hidden="1">
                        <a:extLst>
                          <a:ext uri="{FF2B5EF4-FFF2-40B4-BE49-F238E27FC236}">
                            <a16:creationId xmlns:a16="http://schemas.microsoft.com/office/drawing/2014/main" id="{6A0EFEA6-1A1B-7361-BFC7-CA8A914BCB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Lääkehoito</a:t>
            </a:r>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85578" y="1791144"/>
            <a:ext cx="5929509" cy="4320324"/>
          </a:xfrm>
        </p:spPr>
        <p:txBody>
          <a:bodyPr numCol="1"/>
          <a:lstStyle/>
          <a:p>
            <a:pPr>
              <a:lnSpc>
                <a:spcPct val="107000"/>
              </a:lnSpc>
              <a:spcAft>
                <a:spcPts val="800"/>
              </a:spcAft>
            </a:pPr>
            <a:r>
              <a:rPr lang="fi-FI" dirty="0"/>
              <a:t>Yksikön lääkehoito perustuu yksikkökohtaiseen lääkehoitosuunnitelmaan, joka on laadittu sosiaali- ja terveysministeriön </a:t>
            </a:r>
            <a:r>
              <a:rPr lang="fi-FI" dirty="0">
                <a:hlinkClick r:id="rId6"/>
              </a:rPr>
              <a:t>Turvallinen lääkehoito –oppaan</a:t>
            </a:r>
            <a:r>
              <a:rPr lang="fi-FI" dirty="0"/>
              <a:t> mukaisesti. Lääkehoitosuunnitelma on osa henkilöstön perehdyttämistä. </a:t>
            </a:r>
            <a:endParaRPr kumimoji="0" lang="fi-FI"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lvl="1">
              <a:spcBef>
                <a:spcPts val="900"/>
              </a:spcBef>
              <a:spcAft>
                <a:spcPts val="200"/>
              </a:spcAft>
            </a:pPr>
            <a:endParaRPr lang="fi-FI" dirty="0"/>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a:spLocks/>
          </p:cNvSpPr>
          <p:nvPr/>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a:spLocks/>
          </p:cNvSpPr>
          <p:nvPr/>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a:spLocks/>
          </p:cNvSpPr>
          <p:nvPr/>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a:spLocks/>
          </p:cNvSpPr>
          <p:nvPr/>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sp>
        <p:nvSpPr>
          <p:cNvPr id="28" name="Suorakulmio 27">
            <a:extLst>
              <a:ext uri="{FF2B5EF4-FFF2-40B4-BE49-F238E27FC236}">
                <a16:creationId xmlns:a16="http://schemas.microsoft.com/office/drawing/2014/main" id="{6C1C9601-7A9E-5A53-CBFA-5082854D5E8A}"/>
              </a:ext>
            </a:extLst>
          </p:cNvPr>
          <p:cNvSpPr>
            <a:spLocks/>
          </p:cNvSpPr>
          <p:nvPr/>
        </p:nvSpPr>
        <p:spPr>
          <a:xfrm>
            <a:off x="451412" y="2602523"/>
            <a:ext cx="5603939" cy="3341077"/>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Lääkehoitoon liittyvät käytännöt:</a:t>
            </a:r>
          </a:p>
          <a:p>
            <a:endParaRPr lang="fi-FI" sz="1200" dirty="0">
              <a:solidFill>
                <a:schemeClr val="tx1"/>
              </a:solidFill>
            </a:endParaRPr>
          </a:p>
          <a:p>
            <a:r>
              <a:rPr lang="fi-FI" sz="1200" b="1" dirty="0">
                <a:solidFill>
                  <a:schemeClr val="tx1"/>
                </a:solidFill>
              </a:rPr>
              <a:t>[</a:t>
            </a:r>
            <a:r>
              <a:rPr lang="fi-FI" sz="1200" dirty="0">
                <a:solidFill>
                  <a:schemeClr val="tx1"/>
                </a:solidFill>
              </a:rPr>
              <a:t>Korvaa tämä kuvauksella yksikkökohtaisista lääkehoidon toimintatavoista: Miten lääkehoitosuunnitelmaa seurataan ja päivitetään? Kuka vastaa yksikön lääkehoidon kokonaisuudesta? Miten tunnistetaan ja korjataan riskit, jotka johtuvat osaamiseen liittyvistä puutteista tai epäselvistä menettelytavoista lääkehoidon toteuttamisessa?</a:t>
            </a:r>
            <a:r>
              <a:rPr lang="fi-FI" sz="1200" b="1" dirty="0">
                <a:solidFill>
                  <a:schemeClr val="tx1"/>
                </a:solidFill>
              </a:rPr>
              <a:t>]</a:t>
            </a: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p:txBody>
      </p:sp>
      <p:sp>
        <p:nvSpPr>
          <p:cNvPr id="5" name="Content Placeholder 3">
            <a:extLst>
              <a:ext uri="{FF2B5EF4-FFF2-40B4-BE49-F238E27FC236}">
                <a16:creationId xmlns:a16="http://schemas.microsoft.com/office/drawing/2014/main" id="{61825087-7435-2446-F913-686B18092FC5}"/>
              </a:ext>
            </a:extLst>
          </p:cNvPr>
          <p:cNvSpPr txBox="1">
            <a:spLocks/>
          </p:cNvSpPr>
          <p:nvPr/>
        </p:nvSpPr>
        <p:spPr>
          <a:xfrm>
            <a:off x="6415087" y="1766840"/>
            <a:ext cx="5497280" cy="4320324"/>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900"/>
              </a:spcBef>
              <a:spcAft>
                <a:spcPts val="200"/>
              </a:spcAft>
              <a:defRPr/>
            </a:pPr>
            <a:r>
              <a:rPr lang="fi-FI" sz="2000" b="1" dirty="0">
                <a:solidFill>
                  <a:srgbClr val="000000"/>
                </a:solidFill>
              </a:rPr>
              <a:t>Rajattu lääkevarasto tai lääkkeet hätätilassa</a:t>
            </a:r>
          </a:p>
          <a:p>
            <a:pPr marL="0" lvl="1">
              <a:spcBef>
                <a:spcPts val="900"/>
              </a:spcBef>
              <a:spcAft>
                <a:spcPts val="200"/>
              </a:spcAft>
            </a:pPr>
            <a:endParaRPr lang="fi-FI" i="1" dirty="0">
              <a:solidFill>
                <a:schemeClr val="accent5"/>
              </a:solidFill>
            </a:endParaRPr>
          </a:p>
        </p:txBody>
      </p:sp>
      <p:sp>
        <p:nvSpPr>
          <p:cNvPr id="12" name="Suorakulmio: Pyöristetyt kulmat 11">
            <a:extLst>
              <a:ext uri="{FF2B5EF4-FFF2-40B4-BE49-F238E27FC236}">
                <a16:creationId xmlns:a16="http://schemas.microsoft.com/office/drawing/2014/main" id="{E4D19384-2430-C12E-525C-E97A1E1A4DE1}"/>
              </a:ext>
            </a:extLst>
          </p:cNvPr>
          <p:cNvSpPr>
            <a:spLocks/>
          </p:cNvSpPr>
          <p:nvPr/>
        </p:nvSpPr>
        <p:spPr>
          <a:xfrm>
            <a:off x="6417322" y="6079826"/>
            <a:ext cx="5218918" cy="538111"/>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buClr>
                <a:schemeClr val="tx1"/>
              </a:buClr>
            </a:pPr>
            <a:r>
              <a:rPr lang="fi-FI" sz="1000" b="1" dirty="0">
                <a:solidFill>
                  <a:schemeClr val="tx1"/>
                </a:solidFill>
              </a:rPr>
              <a:t>Lue lisää: </a:t>
            </a:r>
          </a:p>
          <a:p>
            <a:pPr marL="285750" lvl="1" indent="-285750" defTabSz="914286">
              <a:spcBef>
                <a:spcPts val="300"/>
              </a:spcBef>
              <a:buFont typeface="Arial" panose="020B0604020202020204" pitchFamily="34" charset="0"/>
              <a:buChar char="•"/>
              <a:defRPr/>
            </a:pPr>
            <a:r>
              <a:rPr lang="fi-FI" sz="1000" dirty="0">
                <a:solidFill>
                  <a:schemeClr val="tx1"/>
                </a:solidFill>
                <a:hlinkClick r:id="rId7">
                  <a:extLst>
                    <a:ext uri="{A12FA001-AC4F-418D-AE19-62706E023703}">
                      <ahyp:hlinkClr xmlns:ahyp="http://schemas.microsoft.com/office/drawing/2018/hyperlinkcolor" val="tx"/>
                    </a:ext>
                  </a:extLst>
                </a:hlinkClick>
              </a:rPr>
              <a:t>Sosiaalihuollon palveluasumisyksikön rajattu lääkevarasto</a:t>
            </a:r>
            <a:r>
              <a:rPr lang="fi-FI" sz="1000" dirty="0">
                <a:solidFill>
                  <a:schemeClr val="tx1"/>
                </a:solidFill>
              </a:rPr>
              <a:t> - Valvira</a:t>
            </a:r>
            <a:endParaRPr kumimoji="0" lang="fi-FI" sz="1000" b="0" i="0" u="none" strike="noStrike" kern="1200" cap="none" spc="0" normalizeH="0" baseline="0" noProof="0" dirty="0">
              <a:ln>
                <a:noFill/>
              </a:ln>
              <a:solidFill>
                <a:schemeClr val="tx1"/>
              </a:solidFill>
              <a:effectLst/>
              <a:uLnTx/>
              <a:uFillTx/>
              <a:latin typeface="Arial" panose="020B0604020202020204"/>
              <a:ea typeface="+mn-ea"/>
              <a:cs typeface="Arial" panose="020B0604020202020204" pitchFamily="34" charset="0"/>
            </a:endParaRPr>
          </a:p>
        </p:txBody>
      </p:sp>
      <p:sp>
        <p:nvSpPr>
          <p:cNvPr id="18" name="Suorakulmio 17">
            <a:extLst>
              <a:ext uri="{FF2B5EF4-FFF2-40B4-BE49-F238E27FC236}">
                <a16:creationId xmlns:a16="http://schemas.microsoft.com/office/drawing/2014/main" id="{CF2F5094-CC63-5895-7A46-B2D095D0FBC4}"/>
              </a:ext>
            </a:extLst>
          </p:cNvPr>
          <p:cNvSpPr>
            <a:spLocks/>
          </p:cNvSpPr>
          <p:nvPr/>
        </p:nvSpPr>
        <p:spPr>
          <a:xfrm>
            <a:off x="6417322" y="2191109"/>
            <a:ext cx="5400868" cy="3752490"/>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200" b="1" dirty="0">
                <a:solidFill>
                  <a:schemeClr val="tx1"/>
                </a:solidFill>
              </a:rPr>
              <a:t>[ASUMISPALVELUYKSIKÖN </a:t>
            </a:r>
            <a:r>
              <a:rPr lang="fi-FI" sz="1200" dirty="0">
                <a:solidFill>
                  <a:schemeClr val="tx1"/>
                </a:solidFill>
              </a:rPr>
              <a:t>aloittaessa kunnan on tehtävä ilmoitus toimintayksikköön perustettavasta ja ylläpidettävästä rajatusta lääkevarastosta. Kuvaus, siitä että ilmoitus on tehty ja kuvaus lääkevaraston käytön seurannasta, arvioinnista ja valvonnasta. Korvaa tämä teksti kuvauksella rajatusta lääkevarastosta tai miten ja mistä lääkkeet saadaan hätätilassa</a:t>
            </a:r>
            <a:endParaRPr lang="fi-FI" dirty="0">
              <a:solidFill>
                <a:schemeClr val="tx1"/>
              </a:solidFill>
            </a:endParaRPr>
          </a:p>
          <a:p>
            <a:r>
              <a:rPr lang="en-US" sz="1200" dirty="0" err="1">
                <a:solidFill>
                  <a:schemeClr val="tx1"/>
                </a:solidFill>
                <a:highlight>
                  <a:srgbClr val="FFFF00"/>
                </a:highlight>
              </a:rPr>
              <a:t>Sosiaalihuollon</a:t>
            </a:r>
            <a:r>
              <a:rPr lang="en-US" sz="1200" dirty="0">
                <a:solidFill>
                  <a:schemeClr val="tx1"/>
                </a:solidFill>
                <a:highlight>
                  <a:srgbClr val="FFFF00"/>
                </a:highlight>
              </a:rPr>
              <a:t> </a:t>
            </a:r>
            <a:r>
              <a:rPr lang="en-US" sz="1200" dirty="0" err="1">
                <a:solidFill>
                  <a:schemeClr val="tx1"/>
                </a:solidFill>
                <a:highlight>
                  <a:srgbClr val="FFFF00"/>
                </a:highlight>
              </a:rPr>
              <a:t>palveluasumisen</a:t>
            </a:r>
            <a:r>
              <a:rPr lang="en-US" sz="1200" dirty="0">
                <a:solidFill>
                  <a:schemeClr val="tx1"/>
                </a:solidFill>
                <a:highlight>
                  <a:srgbClr val="FFFF00"/>
                </a:highlight>
              </a:rPr>
              <a:t> </a:t>
            </a:r>
            <a:r>
              <a:rPr lang="en-US" sz="1200" dirty="0" err="1">
                <a:solidFill>
                  <a:schemeClr val="tx1"/>
                </a:solidFill>
                <a:highlight>
                  <a:srgbClr val="FFFF00"/>
                </a:highlight>
              </a:rPr>
              <a:t>yksikön</a:t>
            </a:r>
            <a:r>
              <a:rPr lang="en-US" sz="1200" dirty="0">
                <a:solidFill>
                  <a:schemeClr val="tx1"/>
                </a:solidFill>
                <a:highlight>
                  <a:srgbClr val="FFFF00"/>
                </a:highlight>
              </a:rPr>
              <a:t> (</a:t>
            </a:r>
            <a:r>
              <a:rPr lang="en-US" sz="1200" dirty="0" err="1">
                <a:solidFill>
                  <a:schemeClr val="tx1"/>
                </a:solidFill>
                <a:highlight>
                  <a:srgbClr val="FFFF00"/>
                </a:highlight>
              </a:rPr>
              <a:t>toimintayksikön</a:t>
            </a:r>
            <a:r>
              <a:rPr lang="en-US" sz="1200" dirty="0">
                <a:solidFill>
                  <a:schemeClr val="tx1"/>
                </a:solidFill>
                <a:highlight>
                  <a:srgbClr val="FFFF00"/>
                </a:highlight>
              </a:rPr>
              <a:t>) </a:t>
            </a:r>
            <a:r>
              <a:rPr lang="en-US" sz="1200" dirty="0" err="1">
                <a:solidFill>
                  <a:schemeClr val="tx1"/>
                </a:solidFill>
                <a:highlight>
                  <a:srgbClr val="FFFF00"/>
                </a:highlight>
              </a:rPr>
              <a:t>rajatun</a:t>
            </a:r>
            <a:r>
              <a:rPr lang="en-US" sz="1200" dirty="0">
                <a:solidFill>
                  <a:schemeClr val="tx1"/>
                </a:solidFill>
                <a:highlight>
                  <a:srgbClr val="FFFF00"/>
                </a:highlight>
              </a:rPr>
              <a:t>  </a:t>
            </a:r>
            <a:endParaRPr lang="fi-FI" dirty="0">
              <a:solidFill>
                <a:schemeClr val="tx1"/>
              </a:solidFill>
              <a:highlight>
                <a:srgbClr val="FFFF00"/>
              </a:highlight>
              <a:cs typeface="Arial"/>
            </a:endParaRPr>
          </a:p>
          <a:p>
            <a:r>
              <a:rPr lang="en-US" sz="1200" dirty="0" err="1">
                <a:solidFill>
                  <a:schemeClr val="tx1"/>
                </a:solidFill>
                <a:highlight>
                  <a:srgbClr val="FFFF00"/>
                </a:highlight>
              </a:rPr>
              <a:t>lääkevaraston</a:t>
            </a:r>
            <a:r>
              <a:rPr lang="en-US" sz="1200" dirty="0">
                <a:solidFill>
                  <a:schemeClr val="tx1"/>
                </a:solidFill>
                <a:highlight>
                  <a:srgbClr val="FFFF00"/>
                </a:highlight>
              </a:rPr>
              <a:t> </a:t>
            </a:r>
            <a:r>
              <a:rPr lang="en-US" sz="1200" dirty="0" err="1">
                <a:solidFill>
                  <a:schemeClr val="tx1"/>
                </a:solidFill>
                <a:highlight>
                  <a:srgbClr val="FFFF00"/>
                </a:highlight>
              </a:rPr>
              <a:t>vastuuhenkilön</a:t>
            </a:r>
            <a:r>
              <a:rPr lang="en-US" sz="1200" dirty="0">
                <a:solidFill>
                  <a:schemeClr val="tx1"/>
                </a:solidFill>
                <a:highlight>
                  <a:srgbClr val="FFFF00"/>
                </a:highlight>
              </a:rPr>
              <a:t> </a:t>
            </a:r>
            <a:r>
              <a:rPr lang="en-US" sz="1200" dirty="0" err="1">
                <a:solidFill>
                  <a:schemeClr val="tx1"/>
                </a:solidFill>
                <a:highlight>
                  <a:srgbClr val="FFFF00"/>
                </a:highlight>
              </a:rPr>
              <a:t>nimi</a:t>
            </a:r>
            <a:r>
              <a:rPr lang="en-US" sz="1200" dirty="0">
                <a:solidFill>
                  <a:schemeClr val="tx1"/>
                </a:solidFill>
                <a:highlight>
                  <a:srgbClr val="FFFF00"/>
                </a:highlight>
              </a:rPr>
              <a:t> </a:t>
            </a:r>
            <a:r>
              <a:rPr lang="fi-FI" sz="1200" b="1" dirty="0">
                <a:solidFill>
                  <a:schemeClr val="tx1"/>
                </a:solidFill>
                <a:highlight>
                  <a:srgbClr val="FFFF00"/>
                </a:highlight>
              </a:rPr>
              <a:t>]</a:t>
            </a:r>
            <a:endParaRPr lang="fi-FI" dirty="0">
              <a:solidFill>
                <a:schemeClr val="tx1"/>
              </a:solidFill>
              <a:highlight>
                <a:srgbClr val="FFFF00"/>
              </a:highlight>
              <a:cs typeface="Arial"/>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p:txBody>
      </p:sp>
    </p:spTree>
    <p:extLst>
      <p:ext uri="{BB962C8B-B14F-4D97-AF65-F5344CB8AC3E}">
        <p14:creationId xmlns:p14="http://schemas.microsoft.com/office/powerpoint/2010/main" val="3541515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611AB63F-F3FB-9857-00F7-D1FD87E7934E}"/>
              </a:ext>
            </a:extLst>
          </p:cNvPr>
          <p:cNvGraphicFramePr>
            <a:graphicFrameLocks noChangeAspect="1"/>
          </p:cNvGraphicFramePr>
          <p:nvPr>
            <p:custDataLst>
              <p:tags r:id="rId1"/>
            </p:custDataLst>
            <p:extLst>
              <p:ext uri="{D42A27DB-BD31-4B8C-83A1-F6EECF244321}">
                <p14:modId xmlns:p14="http://schemas.microsoft.com/office/powerpoint/2010/main" val="1769488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4" name="think-cell data - do not delete" hidden="1">
                        <a:extLst>
                          <a:ext uri="{FF2B5EF4-FFF2-40B4-BE49-F238E27FC236}">
                            <a16:creationId xmlns:a16="http://schemas.microsoft.com/office/drawing/2014/main" id="{611AB63F-F3FB-9857-00F7-D1FD87E793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normAutofit/>
          </a:bodyPr>
          <a:lstStyle/>
          <a:p>
            <a:r>
              <a:rPr lang="fi-FI" sz="2800" dirty="0"/>
              <a:t>Monialainen yhteistyö</a:t>
            </a:r>
            <a:endParaRPr lang="fi-FI" dirty="0"/>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825627"/>
            <a:ext cx="11289174" cy="4379864"/>
          </a:xfrm>
        </p:spPr>
        <p:txBody>
          <a:bodyPr numCol="2"/>
          <a:lstStyle/>
          <a:p>
            <a:pPr marL="0" lvl="1">
              <a:lnSpc>
                <a:spcPct val="110000"/>
              </a:lnSpc>
              <a:spcBef>
                <a:spcPts val="789"/>
              </a:spcBef>
              <a:spcAft>
                <a:spcPts val="175"/>
              </a:spcAft>
            </a:pPr>
            <a:r>
              <a:rPr lang="fi-FI" sz="1200" dirty="0">
                <a:ea typeface="Inter" panose="02000503000000020004" pitchFamily="2" charset="0"/>
              </a:rPr>
              <a:t>Sosiaalihuollon asiakas voi tarvita useita palveluja yhtäaikaisesti ja iäkkäiden asiakkaiden siirtymät palvelusta toiseen ovat osoittautuneet erityisen riskialttiiksi. Jotta palvelukokonaisuudesta muodostuisi asiakkaan kannalta toimiva ja hänen tarpeitaan vastaava, vaaditaan palvelunantajien välistä yhteistyötä, jossa erityisen tärkeää on tiedonkulku eri toimijoiden välillä. </a:t>
            </a:r>
            <a:r>
              <a:rPr lang="fi-FI" sz="1200" b="1" dirty="0">
                <a:ea typeface="Inter" panose="02000503000000020004" pitchFamily="2" charset="0"/>
              </a:rPr>
              <a:t>Monialaisen yhteistyön avulla varmistetaan asiakkaan tarpeenmukaisen palvelukokonaisuuden järjestäminen </a:t>
            </a:r>
            <a:r>
              <a:rPr lang="fi-FI" sz="1200" dirty="0">
                <a:ea typeface="Inter" panose="02000503000000020004" pitchFamily="2" charset="0"/>
              </a:rPr>
              <a:t>(sosiaalihuoltolaki 41 §).  </a:t>
            </a:r>
          </a:p>
          <a:p>
            <a:pPr marL="0" lvl="1">
              <a:lnSpc>
                <a:spcPct val="110000"/>
              </a:lnSpc>
              <a:spcBef>
                <a:spcPts val="789"/>
              </a:spcBef>
              <a:spcAft>
                <a:spcPts val="175"/>
              </a:spcAft>
            </a:pPr>
            <a:r>
              <a:rPr lang="fi-FI" b="1" i="1" dirty="0">
                <a:solidFill>
                  <a:schemeClr val="accent5"/>
                </a:solidFill>
                <a:ea typeface="Inter" panose="02000503000000020004" pitchFamily="2" charset="0"/>
              </a:rPr>
              <a:t>[</a:t>
            </a:r>
            <a:r>
              <a:rPr lang="fi-FI" b="1" i="1" dirty="0">
                <a:solidFill>
                  <a:schemeClr val="accent5"/>
                </a:solidFill>
              </a:rPr>
              <a:t>Korvaa tämä tekstikappale kuvauksella</a:t>
            </a:r>
            <a:r>
              <a:rPr lang="fi-FI" b="1" i="1" dirty="0">
                <a:solidFill>
                  <a:schemeClr val="accent5"/>
                </a:solidFill>
                <a:ea typeface="Inter" panose="02000503000000020004" pitchFamily="2" charset="0"/>
              </a:rPr>
              <a:t> monialaisesta yhteistyöstä esim. tärkeimmät yhteistyötahot, viestintä ja tiedon jakaminen. </a:t>
            </a:r>
            <a:r>
              <a:rPr lang="fi-FI" i="1" dirty="0">
                <a:solidFill>
                  <a:schemeClr val="accent5"/>
                </a:solidFill>
                <a:ea typeface="Inter" panose="02000503000000020004" pitchFamily="2" charset="0"/>
              </a:rPr>
              <a:t>Miten yhteistyö ja tiedonkulku asiakkaan palvelukokonaisuuteen kuuluvien muiden sosiaali- ja terveydenhuollon palvelunantajien ja eri hallinonalojen kanssa on järjestetty? Katso seuraavan sivun kuva, johon kuvattu eri tahot.</a:t>
            </a:r>
            <a:r>
              <a:rPr lang="fi-FI" b="1" i="1" dirty="0">
                <a:solidFill>
                  <a:schemeClr val="accent5"/>
                </a:solidFill>
                <a:ea typeface="Inter" panose="02000503000000020004" pitchFamily="2" charset="0"/>
              </a:rPr>
              <a:t>]</a:t>
            </a:r>
            <a:endParaRPr lang="fi-FI" sz="1200" b="1" i="1" dirty="0">
              <a:solidFill>
                <a:schemeClr val="accent5"/>
              </a:solidFill>
              <a:ea typeface="Inter" panose="02000503000000020004" pitchFamily="2" charset="0"/>
            </a:endParaRPr>
          </a:p>
          <a:p>
            <a:pPr marL="0" lvl="1">
              <a:lnSpc>
                <a:spcPct val="110000"/>
              </a:lnSpc>
              <a:spcBef>
                <a:spcPts val="789"/>
              </a:spcBef>
              <a:spcAft>
                <a:spcPts val="175"/>
              </a:spcAft>
            </a:pPr>
            <a:r>
              <a:rPr lang="fi-FI" sz="1200" b="1" dirty="0">
                <a:ea typeface="Inter" panose="02000503000000020004" pitchFamily="2" charset="0"/>
              </a:rPr>
              <a:t>Asiakkaan tuki- ja yhteistyöverkoston ytimessä on asiakkaan omaiset ja läheiset sekä muu sosiaalinen verkosto </a:t>
            </a:r>
            <a:r>
              <a:rPr lang="fi-FI" sz="1200" dirty="0">
                <a:ea typeface="Inter" panose="02000503000000020004" pitchFamily="2" charset="0"/>
              </a:rPr>
              <a:t>kuten ystävät ja naapurit. Lisäksi yhteistyöverkostossa on järjestöt ja palveluntarjoajat, jotka tukevat ikäihmisen arkea. </a:t>
            </a:r>
            <a:endParaRPr lang="fi-FI" sz="1200" dirty="0">
              <a:highlight>
                <a:srgbClr val="FFFF00"/>
              </a:highlight>
              <a:ea typeface="Inter" panose="02000503000000020004" pitchFamily="2" charset="0"/>
            </a:endParaRP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a:spLocks/>
          </p:cNvSpPr>
          <p:nvPr/>
        </p:nvSpPr>
        <p:spPr>
          <a:xfrm>
            <a:off x="9738487" y="0"/>
            <a:ext cx="2443164" cy="4959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a:spLocks/>
          </p:cNvSpPr>
          <p:nvPr/>
        </p:nvSpPr>
        <p:spPr>
          <a:xfrm>
            <a:off x="4869243" y="0"/>
            <a:ext cx="2443164" cy="5323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a:spLocks/>
          </p:cNvSpPr>
          <p:nvPr/>
        </p:nvSpPr>
        <p:spPr>
          <a:xfrm>
            <a:off x="2434623" y="0"/>
            <a:ext cx="2443164" cy="49429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a:spLocks/>
          </p:cNvSpPr>
          <p:nvPr/>
        </p:nvSpPr>
        <p:spPr>
          <a:xfrm>
            <a:off x="0" y="0"/>
            <a:ext cx="2443163"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593F5-B3AC-F6D3-9AF2-8592448E1089}"/>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63DA40A7-1D27-6AF1-FB21-7CF6DF143D78}"/>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41358E4-97C6-2504-9F48-43C2FFF719E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04BFABD8-4EEE-F943-2760-5F4BE9831BD0}"/>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60F03011-7C4F-0ABD-A43A-D9A84383C321}"/>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AB8FBAB0-DE58-47FC-BA23-AD611B3B2EA0}"/>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96BA71C0-F9F0-9847-DA82-881DBD6C552A}"/>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pic>
        <p:nvPicPr>
          <p:cNvPr id="28" name="Graphic 27">
            <a:extLst>
              <a:ext uri="{FF2B5EF4-FFF2-40B4-BE49-F238E27FC236}">
                <a16:creationId xmlns:a16="http://schemas.microsoft.com/office/drawing/2014/main" id="{305AE79F-467E-97E6-A501-9C93622110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45588" y="2848915"/>
            <a:ext cx="5132438" cy="3762077"/>
          </a:xfrm>
          <a:prstGeom prst="rect">
            <a:avLst/>
          </a:prstGeom>
        </p:spPr>
      </p:pic>
    </p:spTree>
    <p:extLst>
      <p:ext uri="{BB962C8B-B14F-4D97-AF65-F5344CB8AC3E}">
        <p14:creationId xmlns:p14="http://schemas.microsoft.com/office/powerpoint/2010/main" val="2253053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DDE614D-3FA3-3F74-6ADC-6B4B6BA60946}"/>
              </a:ext>
            </a:extLst>
          </p:cNvPr>
          <p:cNvGraphicFramePr>
            <a:graphicFrameLocks noChangeAspect="1"/>
          </p:cNvGraphicFramePr>
          <p:nvPr>
            <p:custDataLst>
              <p:tags r:id="rId1"/>
            </p:custDataLst>
            <p:extLst>
              <p:ext uri="{D42A27DB-BD31-4B8C-83A1-F6EECF244321}">
                <p14:modId xmlns:p14="http://schemas.microsoft.com/office/powerpoint/2010/main" val="649731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4" imgH="486" progId="TCLayout.ActiveDocument.1">
                  <p:embed/>
                </p:oleObj>
              </mc:Choice>
              <mc:Fallback>
                <p:oleObj name="think-cell Slide" r:id="rId5" imgW="484" imgH="486" progId="TCLayout.ActiveDocument.1">
                  <p:embed/>
                  <p:pic>
                    <p:nvPicPr>
                      <p:cNvPr id="8" name="think-cell data - do not delete" hidden="1">
                        <a:extLst>
                          <a:ext uri="{FF2B5EF4-FFF2-40B4-BE49-F238E27FC236}">
                            <a16:creationId xmlns:a16="http://schemas.microsoft.com/office/drawing/2014/main" id="{2DDE614D-3FA3-3F74-6ADC-6B4B6BA6094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think-cell data - do not delete" hidden="1">
            <a:extLst>
              <a:ext uri="{FF2B5EF4-FFF2-40B4-BE49-F238E27FC236}">
                <a16:creationId xmlns:a16="http://schemas.microsoft.com/office/drawing/2014/main" id="{4DB6FA56-CE24-59EF-B856-58208A307FA5}"/>
              </a:ext>
            </a:extLst>
          </p:cNvPr>
          <p:cNvGraphicFramePr>
            <a:graphicFrameLocks noChangeAspect="1"/>
          </p:cNvGraphicFramePr>
          <p:nvPr>
            <p:custDataLst>
              <p:tags r:id="rId2"/>
            </p:custDataLst>
            <p:extLst>
              <p:ext uri="{D42A27DB-BD31-4B8C-83A1-F6EECF244321}">
                <p14:modId xmlns:p14="http://schemas.microsoft.com/office/powerpoint/2010/main" val="98256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84" imgH="486" progId="TCLayout.ActiveDocument.1">
                  <p:embed/>
                </p:oleObj>
              </mc:Choice>
              <mc:Fallback>
                <p:oleObj name="think-cell Slide" r:id="rId7" imgW="484" imgH="486" progId="TCLayout.ActiveDocument.1">
                  <p:embed/>
                  <p:pic>
                    <p:nvPicPr>
                      <p:cNvPr id="6" name="think-cell data - do not delete" hidden="1">
                        <a:extLst>
                          <a:ext uri="{FF2B5EF4-FFF2-40B4-BE49-F238E27FC236}">
                            <a16:creationId xmlns:a16="http://schemas.microsoft.com/office/drawing/2014/main" id="{4DB6FA56-CE24-59EF-B856-58208A307F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73BF0E0-7D20-F95C-B0A8-7C1FFED0501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533297" y="2012035"/>
            <a:ext cx="7287353" cy="7287353"/>
          </a:xfrm>
          <a:prstGeom prst="pie">
            <a:avLst>
              <a:gd name="adj1" fmla="val 16195629"/>
              <a:gd name="adj2" fmla="val 20225"/>
            </a:avLst>
          </a:prstGeom>
        </p:spPr>
      </p:pic>
      <p:pic>
        <p:nvPicPr>
          <p:cNvPr id="5" name="Picture 4" descr="A person in a car&#10;&#10;Description automatically generated">
            <a:extLst>
              <a:ext uri="{FF2B5EF4-FFF2-40B4-BE49-F238E27FC236}">
                <a16:creationId xmlns:a16="http://schemas.microsoft.com/office/drawing/2014/main" id="{63F2CAFE-D2E7-F042-97AE-2BA700210311}"/>
              </a:ext>
            </a:extLst>
          </p:cNvPr>
          <p:cNvPicPr>
            <a:picLocks noChangeAspect="1"/>
          </p:cNvPicPr>
          <p:nvPr/>
        </p:nvPicPr>
        <p:blipFill rotWithShape="1">
          <a:blip r:embed="rId9" cstate="screen">
            <a:alphaModFix/>
            <a:extLst>
              <a:ext uri="{28A0092B-C50C-407E-A947-70E740481C1C}">
                <a14:useLocalDpi xmlns:a14="http://schemas.microsoft.com/office/drawing/2010/main"/>
              </a:ext>
            </a:extLst>
          </a:blip>
          <a:srcRect/>
          <a:stretch/>
        </p:blipFill>
        <p:spPr>
          <a:xfrm>
            <a:off x="2329201" y="2012355"/>
            <a:ext cx="7466398" cy="7361999"/>
          </a:xfrm>
          <a:prstGeom prst="pie">
            <a:avLst>
              <a:gd name="adj1" fmla="val 10816658"/>
              <a:gd name="adj2" fmla="val 16200000"/>
            </a:avLst>
          </a:prstGeom>
        </p:spPr>
      </p:pic>
      <p:sp>
        <p:nvSpPr>
          <p:cNvPr id="47" name="Title 1">
            <a:extLst>
              <a:ext uri="{FF2B5EF4-FFF2-40B4-BE49-F238E27FC236}">
                <a16:creationId xmlns:a16="http://schemas.microsoft.com/office/drawing/2014/main" id="{6BF35D5A-D92A-BAAD-3F77-F08A8C482344}"/>
              </a:ext>
            </a:extLst>
          </p:cNvPr>
          <p:cNvSpPr txBox="1">
            <a:spLocks/>
          </p:cNvSpPr>
          <p:nvPr/>
        </p:nvSpPr>
        <p:spPr>
          <a:xfrm>
            <a:off x="451413" y="194943"/>
            <a:ext cx="11289174"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pPr marL="0" marR="0" lvl="0" indent="0" algn="l" defTabSz="914286" eaLnBrk="1" fontAlgn="auto" latinLnBrk="0" hangingPunct="1">
              <a:lnSpc>
                <a:spcPct val="90000"/>
              </a:lnSpc>
              <a:spcBef>
                <a:spcPct val="0"/>
              </a:spcBef>
              <a:spcAft>
                <a:spcPts val="0"/>
              </a:spcAft>
              <a:buClrTx/>
              <a:buSzTx/>
              <a:buFontTx/>
              <a:buNone/>
              <a:tabLst/>
              <a:defRPr/>
            </a:pPr>
            <a:r>
              <a:rPr kumimoji="0" lang="fi-FI" sz="2800" b="1" i="0" u="none" strike="noStrike" kern="1200" cap="none" spc="0" normalizeH="0" baseline="0" noProof="0" dirty="0">
                <a:ln>
                  <a:noFill/>
                </a:ln>
                <a:solidFill>
                  <a:srgbClr val="00008B"/>
                </a:solidFill>
                <a:effectLst/>
                <a:uLnTx/>
                <a:uFillTx/>
                <a:latin typeface="Arial Black" panose="020B0604020202020204" pitchFamily="34" charset="0"/>
                <a:ea typeface="+mj-ea"/>
              </a:rPr>
              <a:t>Monialaisen yhteistyön eri </a:t>
            </a:r>
            <a:r>
              <a:rPr kumimoji="0" lang="fi-FI" sz="2800" b="1" i="0" u="none" strike="noStrike" kern="1200" cap="none" spc="0" normalizeH="0" baseline="0" noProof="0">
                <a:ln>
                  <a:noFill/>
                </a:ln>
                <a:solidFill>
                  <a:srgbClr val="00008B"/>
                </a:solidFill>
                <a:effectLst/>
                <a:uLnTx/>
                <a:uFillTx/>
                <a:latin typeface="Arial Black" panose="020B0604020202020204" pitchFamily="34" charset="0"/>
                <a:ea typeface="+mj-ea"/>
              </a:rPr>
              <a:t>tahot </a:t>
            </a:r>
            <a:endParaRPr kumimoji="0" lang="fi-FI" sz="2600" b="1" i="0" u="none" strike="noStrike" kern="1200" cap="none" spc="0" normalizeH="0" baseline="0" noProof="0" dirty="0">
              <a:ln>
                <a:noFill/>
              </a:ln>
              <a:solidFill>
                <a:srgbClr val="00008B"/>
              </a:solidFill>
              <a:effectLst/>
              <a:uLnTx/>
              <a:uFillTx/>
              <a:latin typeface="Arial Black" panose="020B0604020202020204" pitchFamily="34" charset="0"/>
              <a:ea typeface="+mj-ea"/>
            </a:endParaRPr>
          </a:p>
        </p:txBody>
      </p:sp>
      <p:grpSp>
        <p:nvGrpSpPr>
          <p:cNvPr id="14" name="Group 13">
            <a:extLst>
              <a:ext uri="{FF2B5EF4-FFF2-40B4-BE49-F238E27FC236}">
                <a16:creationId xmlns:a16="http://schemas.microsoft.com/office/drawing/2014/main" id="{590E0E51-80D9-04DF-96BF-7A4BCDC6D8DE}"/>
              </a:ext>
            </a:extLst>
          </p:cNvPr>
          <p:cNvGrpSpPr/>
          <p:nvPr/>
        </p:nvGrpSpPr>
        <p:grpSpPr>
          <a:xfrm>
            <a:off x="2362810" y="1986376"/>
            <a:ext cx="7466380" cy="7362000"/>
            <a:chOff x="2444534" y="2503266"/>
            <a:chExt cx="7466380" cy="7360514"/>
          </a:xfrm>
        </p:grpSpPr>
        <p:sp>
          <p:nvSpPr>
            <p:cNvPr id="19" name="Pie 18">
              <a:extLst>
                <a:ext uri="{FF2B5EF4-FFF2-40B4-BE49-F238E27FC236}">
                  <a16:creationId xmlns:a16="http://schemas.microsoft.com/office/drawing/2014/main" id="{AAA43A15-A57D-44FD-FF04-3CCA3DCF79DC}"/>
                </a:ext>
              </a:extLst>
            </p:cNvPr>
            <p:cNvSpPr/>
            <p:nvPr/>
          </p:nvSpPr>
          <p:spPr>
            <a:xfrm>
              <a:off x="2444534" y="2503267"/>
              <a:ext cx="7360512" cy="7360513"/>
            </a:xfrm>
            <a:prstGeom prst="pie">
              <a:avLst>
                <a:gd name="adj1" fmla="val 10819558"/>
                <a:gd name="adj2" fmla="val 16200000"/>
              </a:avLst>
            </a:prstGeom>
            <a:no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Pie 19">
              <a:extLst>
                <a:ext uri="{FF2B5EF4-FFF2-40B4-BE49-F238E27FC236}">
                  <a16:creationId xmlns:a16="http://schemas.microsoft.com/office/drawing/2014/main" id="{8D613C6B-C813-633E-8603-462B0EC403E5}"/>
                </a:ext>
              </a:extLst>
            </p:cNvPr>
            <p:cNvSpPr/>
            <p:nvPr/>
          </p:nvSpPr>
          <p:spPr>
            <a:xfrm rot="5400000">
              <a:off x="2550401" y="2503267"/>
              <a:ext cx="7360513" cy="7360512"/>
            </a:xfrm>
            <a:prstGeom prst="pie">
              <a:avLst>
                <a:gd name="adj1" fmla="val 10819558"/>
                <a:gd name="adj2" fmla="val 16200000"/>
              </a:avLst>
            </a:prstGeom>
            <a:no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21" name="Rectangle 20">
            <a:extLst>
              <a:ext uri="{FF2B5EF4-FFF2-40B4-BE49-F238E27FC236}">
                <a16:creationId xmlns:a16="http://schemas.microsoft.com/office/drawing/2014/main" id="{9625E154-56F7-1955-CD23-312B851F5FA6}"/>
              </a:ext>
            </a:extLst>
          </p:cNvPr>
          <p:cNvSpPr/>
          <p:nvPr/>
        </p:nvSpPr>
        <p:spPr>
          <a:xfrm>
            <a:off x="4190554" y="3105879"/>
            <a:ext cx="1609735" cy="338554"/>
          </a:xfrm>
          <a:prstGeom prst="rect">
            <a:avLst/>
          </a:prstGeom>
        </p:spPr>
        <p:txBody>
          <a:bodyPr wrap="non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600" b="1" i="0" u="none" strike="noStrike" kern="1200" cap="none" spc="100" normalizeH="0" baseline="0" noProof="0" dirty="0">
                <a:ln>
                  <a:noFill/>
                </a:ln>
                <a:solidFill>
                  <a:srgbClr val="00FF00">
                    <a:lumMod val="40000"/>
                    <a:lumOff val="60000"/>
                  </a:srgbClr>
                </a:solidFill>
                <a:effectLst/>
                <a:uLnTx/>
                <a:uFillTx/>
                <a:latin typeface="Arial" panose="020B0604020202020204"/>
                <a:ea typeface="+mn-ea"/>
                <a:cs typeface="+mn-cs"/>
              </a:rPr>
              <a:t>TYÖNTEKIJÄ</a:t>
            </a:r>
          </a:p>
        </p:txBody>
      </p:sp>
      <p:sp>
        <p:nvSpPr>
          <p:cNvPr id="22" name="Rectangle 21">
            <a:extLst>
              <a:ext uri="{FF2B5EF4-FFF2-40B4-BE49-F238E27FC236}">
                <a16:creationId xmlns:a16="http://schemas.microsoft.com/office/drawing/2014/main" id="{6E35913B-8DCD-F1BB-ECEA-FDBE6C1D76F4}"/>
              </a:ext>
            </a:extLst>
          </p:cNvPr>
          <p:cNvSpPr/>
          <p:nvPr/>
        </p:nvSpPr>
        <p:spPr>
          <a:xfrm>
            <a:off x="6461616" y="2859658"/>
            <a:ext cx="1194558" cy="584775"/>
          </a:xfrm>
          <a:prstGeom prst="rect">
            <a:avLst/>
          </a:prstGeom>
        </p:spPr>
        <p:txBody>
          <a:bodyPr wrap="non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br>
              <a:rPr kumimoji="0" lang="fi-FI" sz="1600" b="1" i="0" u="none" strike="noStrike" kern="1200" cap="none" spc="100" normalizeH="0" baseline="0" noProof="0" dirty="0">
                <a:ln>
                  <a:noFill/>
                </a:ln>
                <a:solidFill>
                  <a:srgbClr val="00FF00">
                    <a:lumMod val="50000"/>
                  </a:srgbClr>
                </a:solidFill>
                <a:effectLst/>
                <a:uLnTx/>
                <a:uFillTx/>
                <a:latin typeface="Arial" panose="020B0604020202020204"/>
                <a:ea typeface="+mn-ea"/>
                <a:cs typeface="+mn-cs"/>
              </a:rPr>
            </a:br>
            <a:r>
              <a:rPr kumimoji="0" lang="fi-FI" sz="1600" b="1" i="0" u="none" strike="noStrike" kern="1200" cap="none" spc="100" normalizeH="0" baseline="0" noProof="0" dirty="0">
                <a:ln>
                  <a:noFill/>
                </a:ln>
                <a:solidFill>
                  <a:srgbClr val="00FF00">
                    <a:lumMod val="50000"/>
                  </a:srgbClr>
                </a:solidFill>
                <a:effectLst/>
                <a:uLnTx/>
                <a:uFillTx/>
                <a:latin typeface="Arial" panose="020B0604020202020204"/>
                <a:ea typeface="+mn-ea"/>
                <a:cs typeface="+mn-cs"/>
              </a:rPr>
              <a:t>ASIAKAS</a:t>
            </a:r>
          </a:p>
        </p:txBody>
      </p:sp>
      <p:sp>
        <p:nvSpPr>
          <p:cNvPr id="24" name="Rectangle 23">
            <a:extLst>
              <a:ext uri="{FF2B5EF4-FFF2-40B4-BE49-F238E27FC236}">
                <a16:creationId xmlns:a16="http://schemas.microsoft.com/office/drawing/2014/main" id="{8BB38C84-654C-94C3-258A-2991C4D7658F}"/>
              </a:ext>
            </a:extLst>
          </p:cNvPr>
          <p:cNvSpPr/>
          <p:nvPr/>
        </p:nvSpPr>
        <p:spPr>
          <a:xfrm>
            <a:off x="9283345" y="3231149"/>
            <a:ext cx="2729232" cy="323165"/>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Omaiset ja läheiset</a:t>
            </a:r>
            <a:endParaRPr kumimoji="0" lang="fi-FI"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E8153A54-8F50-06A7-09B7-EE377641ECDC}"/>
              </a:ext>
            </a:extLst>
          </p:cNvPr>
          <p:cNvSpPr/>
          <p:nvPr/>
        </p:nvSpPr>
        <p:spPr>
          <a:xfrm>
            <a:off x="-204838" y="3039304"/>
            <a:ext cx="3176344" cy="553998"/>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Muut ikääntyneiden </a:t>
            </a:r>
          </a:p>
          <a:p>
            <a:pPr marL="0" marR="0" lvl="0" indent="0" algn="r"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palveluiden yksiköt</a:t>
            </a:r>
          </a:p>
        </p:txBody>
      </p:sp>
      <p:sp>
        <p:nvSpPr>
          <p:cNvPr id="26" name="Rectangle 25">
            <a:extLst>
              <a:ext uri="{FF2B5EF4-FFF2-40B4-BE49-F238E27FC236}">
                <a16:creationId xmlns:a16="http://schemas.microsoft.com/office/drawing/2014/main" id="{EA72B883-B1F1-1470-EC26-7A8A14D57A80}"/>
              </a:ext>
            </a:extLst>
          </p:cNvPr>
          <p:cNvSpPr/>
          <p:nvPr/>
        </p:nvSpPr>
        <p:spPr>
          <a:xfrm>
            <a:off x="7851918" y="1551867"/>
            <a:ext cx="2862854" cy="553998"/>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Muu sosiaalinen verkosto </a:t>
            </a:r>
            <a:b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 ystävät ja naapurit</a:t>
            </a:r>
            <a:endParaRPr kumimoji="0" lang="fi-FI"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Ryhmä 30">
            <a:extLst>
              <a:ext uri="{FF2B5EF4-FFF2-40B4-BE49-F238E27FC236}">
                <a16:creationId xmlns:a16="http://schemas.microsoft.com/office/drawing/2014/main" id="{D1DC9E74-1C84-FB13-EB18-265FFED12C69}"/>
              </a:ext>
            </a:extLst>
          </p:cNvPr>
          <p:cNvGrpSpPr/>
          <p:nvPr/>
        </p:nvGrpSpPr>
        <p:grpSpPr>
          <a:xfrm>
            <a:off x="9723322" y="4251441"/>
            <a:ext cx="2559893" cy="1415192"/>
            <a:chOff x="9702531" y="3885621"/>
            <a:chExt cx="2559893" cy="1415192"/>
          </a:xfrm>
        </p:grpSpPr>
        <p:sp>
          <p:nvSpPr>
            <p:cNvPr id="32" name="Rectangle 31">
              <a:extLst>
                <a:ext uri="{FF2B5EF4-FFF2-40B4-BE49-F238E27FC236}">
                  <a16:creationId xmlns:a16="http://schemas.microsoft.com/office/drawing/2014/main" id="{8946108A-FA88-7EEB-B376-A32A1D325A71}"/>
                </a:ext>
              </a:extLst>
            </p:cNvPr>
            <p:cNvSpPr/>
            <p:nvPr/>
          </p:nvSpPr>
          <p:spPr>
            <a:xfrm>
              <a:off x="9702531" y="3885621"/>
              <a:ext cx="2149425" cy="276999"/>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Matalan kynnyksen pisteet</a:t>
              </a:r>
            </a:p>
          </p:txBody>
        </p:sp>
        <p:sp>
          <p:nvSpPr>
            <p:cNvPr id="33" name="Rectangle 32">
              <a:extLst>
                <a:ext uri="{FF2B5EF4-FFF2-40B4-BE49-F238E27FC236}">
                  <a16:creationId xmlns:a16="http://schemas.microsoft.com/office/drawing/2014/main" id="{637B7322-786B-DF78-EEC2-D67A6A598E98}"/>
                </a:ext>
              </a:extLst>
            </p:cNvPr>
            <p:cNvSpPr/>
            <p:nvPr/>
          </p:nvSpPr>
          <p:spPr>
            <a:xfrm>
              <a:off x="9858467" y="4182587"/>
              <a:ext cx="1979902" cy="276999"/>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Muut julkiset palvelut</a:t>
              </a:r>
            </a:p>
          </p:txBody>
        </p:sp>
        <p:sp>
          <p:nvSpPr>
            <p:cNvPr id="34" name="Rectangle 33">
              <a:extLst>
                <a:ext uri="{FF2B5EF4-FFF2-40B4-BE49-F238E27FC236}">
                  <a16:creationId xmlns:a16="http://schemas.microsoft.com/office/drawing/2014/main" id="{CAF19413-D97B-AABD-D9AA-168511594EB7}"/>
                </a:ext>
              </a:extLst>
            </p:cNvPr>
            <p:cNvSpPr/>
            <p:nvPr/>
          </p:nvSpPr>
          <p:spPr>
            <a:xfrm>
              <a:off x="10000136" y="4736585"/>
              <a:ext cx="2262288" cy="276999"/>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Järjestöt ja yhdistykset</a:t>
              </a:r>
            </a:p>
          </p:txBody>
        </p:sp>
        <p:sp>
          <p:nvSpPr>
            <p:cNvPr id="35" name="Rectangle 34">
              <a:extLst>
                <a:ext uri="{FF2B5EF4-FFF2-40B4-BE49-F238E27FC236}">
                  <a16:creationId xmlns:a16="http://schemas.microsoft.com/office/drawing/2014/main" id="{57A19868-8477-0C5D-A90B-AAD9504D132C}"/>
                </a:ext>
              </a:extLst>
            </p:cNvPr>
            <p:cNvSpPr/>
            <p:nvPr/>
          </p:nvSpPr>
          <p:spPr>
            <a:xfrm>
              <a:off x="10103168" y="5023814"/>
              <a:ext cx="1720679" cy="276999"/>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Paikallismedia</a:t>
              </a:r>
            </a:p>
          </p:txBody>
        </p:sp>
        <p:sp>
          <p:nvSpPr>
            <p:cNvPr id="36" name="Rectangle 35">
              <a:extLst>
                <a:ext uri="{FF2B5EF4-FFF2-40B4-BE49-F238E27FC236}">
                  <a16:creationId xmlns:a16="http://schemas.microsoft.com/office/drawing/2014/main" id="{07DF4487-417A-874B-43A9-AAD7AF6991B0}"/>
                </a:ext>
              </a:extLst>
            </p:cNvPr>
            <p:cNvSpPr/>
            <p:nvPr/>
          </p:nvSpPr>
          <p:spPr>
            <a:xfrm>
              <a:off x="9948620" y="4459586"/>
              <a:ext cx="1979901" cy="276999"/>
            </a:xfrm>
            <a:prstGeom prst="rect">
              <a:avLst/>
            </a:prstGeom>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Yksityiset palvelut</a:t>
              </a:r>
            </a:p>
          </p:txBody>
        </p:sp>
      </p:grpSp>
      <p:grpSp>
        <p:nvGrpSpPr>
          <p:cNvPr id="87" name="Group 86">
            <a:extLst>
              <a:ext uri="{FF2B5EF4-FFF2-40B4-BE49-F238E27FC236}">
                <a16:creationId xmlns:a16="http://schemas.microsoft.com/office/drawing/2014/main" id="{C205885E-AB9B-024A-30E0-F078D271B57B}"/>
              </a:ext>
            </a:extLst>
          </p:cNvPr>
          <p:cNvGrpSpPr/>
          <p:nvPr/>
        </p:nvGrpSpPr>
        <p:grpSpPr>
          <a:xfrm>
            <a:off x="262815" y="3982677"/>
            <a:ext cx="2182016" cy="1698901"/>
            <a:chOff x="820256" y="1406391"/>
            <a:chExt cx="2182016" cy="1698901"/>
          </a:xfrm>
        </p:grpSpPr>
        <p:sp>
          <p:nvSpPr>
            <p:cNvPr id="37" name="Rectangle 36">
              <a:extLst>
                <a:ext uri="{FF2B5EF4-FFF2-40B4-BE49-F238E27FC236}">
                  <a16:creationId xmlns:a16="http://schemas.microsoft.com/office/drawing/2014/main" id="{1CF6E0DB-7A2D-C1FE-A43E-7D683290CFDF}"/>
                </a:ext>
              </a:extLst>
            </p:cNvPr>
            <p:cNvSpPr/>
            <p:nvPr/>
          </p:nvSpPr>
          <p:spPr>
            <a:xfrm>
              <a:off x="850096" y="1406391"/>
              <a:ext cx="2152176" cy="553998"/>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Ulkoiset </a:t>
              </a:r>
            </a:p>
            <a:p>
              <a:pPr marL="0" marR="0" lvl="0" indent="0" algn="r"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yhteistyökumppanit</a:t>
              </a:r>
              <a:endParaRPr kumimoji="0" lang="fi-FI"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09E7B624-A59B-8924-8DD1-6FA075029891}"/>
                </a:ext>
              </a:extLst>
            </p:cNvPr>
            <p:cNvSpPr/>
            <p:nvPr/>
          </p:nvSpPr>
          <p:spPr>
            <a:xfrm>
              <a:off x="1059654" y="1992408"/>
              <a:ext cx="1794027" cy="276999"/>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Oppilaitokset ja koulut</a:t>
              </a:r>
            </a:p>
          </p:txBody>
        </p:sp>
        <p:sp>
          <p:nvSpPr>
            <p:cNvPr id="39" name="Rectangle 38">
              <a:extLst>
                <a:ext uri="{FF2B5EF4-FFF2-40B4-BE49-F238E27FC236}">
                  <a16:creationId xmlns:a16="http://schemas.microsoft.com/office/drawing/2014/main" id="{FD6B791B-8BEE-04B0-2A82-E01AC818CA15}"/>
                </a:ext>
              </a:extLst>
            </p:cNvPr>
            <p:cNvSpPr/>
            <p:nvPr/>
          </p:nvSpPr>
          <p:spPr>
            <a:xfrm>
              <a:off x="820256" y="2274295"/>
              <a:ext cx="2017487" cy="276999"/>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Muut julkiset palvelut</a:t>
              </a:r>
            </a:p>
          </p:txBody>
        </p:sp>
        <p:sp>
          <p:nvSpPr>
            <p:cNvPr id="40" name="Rectangle 39">
              <a:extLst>
                <a:ext uri="{FF2B5EF4-FFF2-40B4-BE49-F238E27FC236}">
                  <a16:creationId xmlns:a16="http://schemas.microsoft.com/office/drawing/2014/main" id="{0C769B41-0316-DEBA-04CF-BE2997C6E965}"/>
                </a:ext>
              </a:extLst>
            </p:cNvPr>
            <p:cNvSpPr/>
            <p:nvPr/>
          </p:nvSpPr>
          <p:spPr>
            <a:xfrm>
              <a:off x="1767261" y="2551294"/>
              <a:ext cx="1055724" cy="276999"/>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Järjestöt</a:t>
              </a:r>
            </a:p>
          </p:txBody>
        </p:sp>
        <p:sp>
          <p:nvSpPr>
            <p:cNvPr id="41" name="Rectangle 40">
              <a:extLst>
                <a:ext uri="{FF2B5EF4-FFF2-40B4-BE49-F238E27FC236}">
                  <a16:creationId xmlns:a16="http://schemas.microsoft.com/office/drawing/2014/main" id="{2C2DB1F5-7885-5727-9D87-93D2B51EC527}"/>
                </a:ext>
              </a:extLst>
            </p:cNvPr>
            <p:cNvSpPr/>
            <p:nvPr/>
          </p:nvSpPr>
          <p:spPr>
            <a:xfrm>
              <a:off x="1169252" y="2828293"/>
              <a:ext cx="1620264" cy="276999"/>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Yksityiset palvelut</a:t>
              </a:r>
            </a:p>
          </p:txBody>
        </p:sp>
      </p:grpSp>
      <p:sp>
        <p:nvSpPr>
          <p:cNvPr id="83" name="Pie 82">
            <a:extLst>
              <a:ext uri="{FF2B5EF4-FFF2-40B4-BE49-F238E27FC236}">
                <a16:creationId xmlns:a16="http://schemas.microsoft.com/office/drawing/2014/main" id="{F00E0A12-CF5D-84D7-149E-22CB5B284D9F}"/>
              </a:ext>
            </a:extLst>
          </p:cNvPr>
          <p:cNvSpPr/>
          <p:nvPr/>
        </p:nvSpPr>
        <p:spPr>
          <a:xfrm>
            <a:off x="2337758" y="2000110"/>
            <a:ext cx="7416000" cy="7360513"/>
          </a:xfrm>
          <a:prstGeom prst="pie">
            <a:avLst>
              <a:gd name="adj1" fmla="val 10819558"/>
              <a:gd name="adj2" fmla="val 16200000"/>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4" name="Pie 83">
            <a:extLst>
              <a:ext uri="{FF2B5EF4-FFF2-40B4-BE49-F238E27FC236}">
                <a16:creationId xmlns:a16="http://schemas.microsoft.com/office/drawing/2014/main" id="{5A7AE642-D7E5-9BA7-3372-BF2224AF47E0}"/>
              </a:ext>
            </a:extLst>
          </p:cNvPr>
          <p:cNvSpPr/>
          <p:nvPr/>
        </p:nvSpPr>
        <p:spPr>
          <a:xfrm rot="5400000">
            <a:off x="2468677" y="2000110"/>
            <a:ext cx="7360513" cy="7360512"/>
          </a:xfrm>
          <a:prstGeom prst="pie">
            <a:avLst>
              <a:gd name="adj1" fmla="val 10819558"/>
              <a:gd name="adj2" fmla="val 16200000"/>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DA655BD2-7FCA-BFDE-C638-02F26A1D5417}"/>
              </a:ext>
            </a:extLst>
          </p:cNvPr>
          <p:cNvSpPr/>
          <p:nvPr/>
        </p:nvSpPr>
        <p:spPr>
          <a:xfrm>
            <a:off x="3021574" y="3324018"/>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Oval 54">
            <a:extLst>
              <a:ext uri="{FF2B5EF4-FFF2-40B4-BE49-F238E27FC236}">
                <a16:creationId xmlns:a16="http://schemas.microsoft.com/office/drawing/2014/main" id="{8787A487-E172-13F4-7DED-CF1B61929E60}"/>
              </a:ext>
            </a:extLst>
          </p:cNvPr>
          <p:cNvSpPr/>
          <p:nvPr/>
        </p:nvSpPr>
        <p:spPr>
          <a:xfrm>
            <a:off x="4317391" y="2234109"/>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Oval 72">
            <a:extLst>
              <a:ext uri="{FF2B5EF4-FFF2-40B4-BE49-F238E27FC236}">
                <a16:creationId xmlns:a16="http://schemas.microsoft.com/office/drawing/2014/main" id="{4AB93E7B-37DB-D023-BB02-F90BC18A6918}"/>
              </a:ext>
            </a:extLst>
          </p:cNvPr>
          <p:cNvSpPr/>
          <p:nvPr/>
        </p:nvSpPr>
        <p:spPr>
          <a:xfrm>
            <a:off x="2533298" y="4197156"/>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4" name="Oval 73">
            <a:extLst>
              <a:ext uri="{FF2B5EF4-FFF2-40B4-BE49-F238E27FC236}">
                <a16:creationId xmlns:a16="http://schemas.microsoft.com/office/drawing/2014/main" id="{82C58203-F46C-5E6F-B77D-6F8FC22396F5}"/>
              </a:ext>
            </a:extLst>
          </p:cNvPr>
          <p:cNvSpPr/>
          <p:nvPr/>
        </p:nvSpPr>
        <p:spPr>
          <a:xfrm>
            <a:off x="7630800" y="2234108"/>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5" name="Oval 74">
            <a:extLst>
              <a:ext uri="{FF2B5EF4-FFF2-40B4-BE49-F238E27FC236}">
                <a16:creationId xmlns:a16="http://schemas.microsoft.com/office/drawing/2014/main" id="{E7DCAE1F-9567-9D1E-EC9F-E1D2A4481AA7}"/>
              </a:ext>
            </a:extLst>
          </p:cNvPr>
          <p:cNvSpPr/>
          <p:nvPr/>
        </p:nvSpPr>
        <p:spPr>
          <a:xfrm>
            <a:off x="8978827" y="3299109"/>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6" name="Oval 75">
            <a:extLst>
              <a:ext uri="{FF2B5EF4-FFF2-40B4-BE49-F238E27FC236}">
                <a16:creationId xmlns:a16="http://schemas.microsoft.com/office/drawing/2014/main" id="{51DC6581-9F95-0871-A225-56719DC6E6F9}"/>
              </a:ext>
            </a:extLst>
          </p:cNvPr>
          <p:cNvSpPr/>
          <p:nvPr/>
        </p:nvSpPr>
        <p:spPr>
          <a:xfrm>
            <a:off x="9502110" y="4301800"/>
            <a:ext cx="209289" cy="209289"/>
          </a:xfrm>
          <a:prstGeom prst="ellipse">
            <a:avLst/>
          </a:prstGeom>
          <a:solidFill>
            <a:schemeClr val="accent1"/>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1" name="Group 86">
            <a:extLst>
              <a:ext uri="{FF2B5EF4-FFF2-40B4-BE49-F238E27FC236}">
                <a16:creationId xmlns:a16="http://schemas.microsoft.com/office/drawing/2014/main" id="{8BE444E5-6C67-21B9-6E30-9A5019029D50}"/>
              </a:ext>
            </a:extLst>
          </p:cNvPr>
          <p:cNvGrpSpPr/>
          <p:nvPr/>
        </p:nvGrpSpPr>
        <p:grpSpPr>
          <a:xfrm>
            <a:off x="733462" y="1527690"/>
            <a:ext cx="3707455" cy="1091612"/>
            <a:chOff x="1178164" y="1529106"/>
            <a:chExt cx="3073562" cy="1091612"/>
          </a:xfrm>
        </p:grpSpPr>
        <p:sp>
          <p:nvSpPr>
            <p:cNvPr id="12" name="Rectangle 36">
              <a:extLst>
                <a:ext uri="{FF2B5EF4-FFF2-40B4-BE49-F238E27FC236}">
                  <a16:creationId xmlns:a16="http://schemas.microsoft.com/office/drawing/2014/main" id="{13D0545A-9BDC-86CA-2114-105848D736DC}"/>
                </a:ext>
              </a:extLst>
            </p:cNvPr>
            <p:cNvSpPr/>
            <p:nvPr/>
          </p:nvSpPr>
          <p:spPr>
            <a:xfrm>
              <a:off x="2099550" y="1529106"/>
              <a:ext cx="2152176" cy="553998"/>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Muut </a:t>
              </a:r>
            </a:p>
            <a:p>
              <a:pPr marL="0" marR="0" lvl="0" indent="0" algn="r" defTabSz="914377"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panose="020B0604020202020204"/>
                  <a:ea typeface="+mn-ea"/>
                  <a:cs typeface="+mn-cs"/>
                </a:rPr>
                <a:t>hyvinvointialueen yksiköt</a:t>
              </a:r>
              <a:endParaRPr kumimoji="0" lang="fi-FI"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Rectangle 38">
              <a:extLst>
                <a:ext uri="{FF2B5EF4-FFF2-40B4-BE49-F238E27FC236}">
                  <a16:creationId xmlns:a16="http://schemas.microsoft.com/office/drawing/2014/main" id="{3C02CCC2-99B7-3286-23D9-34CB382AF3F8}"/>
                </a:ext>
              </a:extLst>
            </p:cNvPr>
            <p:cNvSpPr/>
            <p:nvPr/>
          </p:nvSpPr>
          <p:spPr>
            <a:xfrm>
              <a:off x="1241329" y="2066719"/>
              <a:ext cx="2823194" cy="276999"/>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lang="fi-FI" sz="1200" dirty="0">
                  <a:solidFill>
                    <a:srgbClr val="000000"/>
                  </a:solidFill>
                  <a:latin typeface="Arial" panose="020B0604020202020204"/>
                </a:rPr>
                <a:t>T</a:t>
              </a:r>
              <a:r>
                <a:rPr kumimoji="0" lang="fi-FI" sz="1200" b="0" i="0" u="none" strike="noStrike" kern="1200" cap="none" spc="0" normalizeH="0" baseline="0" noProof="0" dirty="0" err="1">
                  <a:ln>
                    <a:noFill/>
                  </a:ln>
                  <a:solidFill>
                    <a:srgbClr val="000000"/>
                  </a:solidFill>
                  <a:effectLst/>
                  <a:uLnTx/>
                  <a:uFillTx/>
                  <a:latin typeface="Arial" panose="020B0604020202020204"/>
                  <a:ea typeface="+mn-ea"/>
                  <a:cs typeface="+mn-cs"/>
                </a:rPr>
                <a:t>erveys</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 ja sairaalapalvelut, valvontatiimi</a:t>
              </a:r>
            </a:p>
          </p:txBody>
        </p:sp>
        <p:sp>
          <p:nvSpPr>
            <p:cNvPr id="29" name="Rectangle 39">
              <a:extLst>
                <a:ext uri="{FF2B5EF4-FFF2-40B4-BE49-F238E27FC236}">
                  <a16:creationId xmlns:a16="http://schemas.microsoft.com/office/drawing/2014/main" id="{EDC7F1EC-DC2B-20C2-F5D3-0103FCDC49D7}"/>
                </a:ext>
              </a:extLst>
            </p:cNvPr>
            <p:cNvSpPr/>
            <p:nvPr/>
          </p:nvSpPr>
          <p:spPr>
            <a:xfrm>
              <a:off x="1178164" y="2343719"/>
              <a:ext cx="2649116" cy="276999"/>
            </a:xfrm>
            <a:prstGeom prst="rect">
              <a:avLst/>
            </a:prstGeom>
          </p:spPr>
          <p:txBody>
            <a:bodyPr wrap="square">
              <a:spAutoFit/>
            </a:bodyPr>
            <a:lstStyle/>
            <a:p>
              <a:pPr marL="0" marR="0" lvl="0" indent="0" algn="r" defTabSz="914377"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sosiaalityö, pelastusviranomaiset </a:t>
              </a:r>
            </a:p>
          </p:txBody>
        </p:sp>
      </p:grpSp>
    </p:spTree>
    <p:extLst>
      <p:ext uri="{BB962C8B-B14F-4D97-AF65-F5344CB8AC3E}">
        <p14:creationId xmlns:p14="http://schemas.microsoft.com/office/powerpoint/2010/main" val="1723997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C304093-3A86-F634-9D5D-15BB3E9D3DB0}"/>
              </a:ext>
            </a:extLst>
          </p:cNvPr>
          <p:cNvGraphicFramePr>
            <a:graphicFrameLocks noChangeAspect="1"/>
          </p:cNvGraphicFramePr>
          <p:nvPr>
            <p:custDataLst>
              <p:tags r:id="rId1"/>
            </p:custDataLst>
            <p:extLst>
              <p:ext uri="{D42A27DB-BD31-4B8C-83A1-F6EECF244321}">
                <p14:modId xmlns:p14="http://schemas.microsoft.com/office/powerpoint/2010/main" val="2640528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4C304093-3A86-F634-9D5D-15BB3E9D3D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normAutofit/>
          </a:bodyPr>
          <a:lstStyle/>
          <a:p>
            <a:r>
              <a:rPr lang="fi-FI" sz="2800" dirty="0"/>
              <a:t>[Otsikko tarvittavalle lisäosiolle esim. varojen säilytys] </a:t>
            </a:r>
            <a:endParaRPr lang="fi-FI" dirty="0"/>
          </a:p>
        </p:txBody>
      </p:sp>
      <p:sp>
        <p:nvSpPr>
          <p:cNvPr id="11" name="TextBox 3">
            <a:extLst>
              <a:ext uri="{FF2B5EF4-FFF2-40B4-BE49-F238E27FC236}">
                <a16:creationId xmlns:a16="http://schemas.microsoft.com/office/drawing/2014/main" id="{96BA71C0-F9F0-9847-DA82-881DBD6C552A}"/>
              </a:ext>
            </a:extLst>
          </p:cNvPr>
          <p:cNvSpPr txBox="1"/>
          <p:nvPr/>
        </p:nvSpPr>
        <p:spPr>
          <a:xfrm>
            <a:off x="451413" y="746532"/>
            <a:ext cx="2775417"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Palvelun sisällön omavalvonta</a:t>
            </a:r>
            <a:endParaRPr lang="fi-FI" sz="1400" b="1" dirty="0">
              <a:solidFill>
                <a:schemeClr val="accent1"/>
              </a:solidFill>
            </a:endParaRPr>
          </a:p>
        </p:txBody>
      </p:sp>
      <p:sp>
        <p:nvSpPr>
          <p:cNvPr id="5" name="Content Placeholder 27">
            <a:extLst>
              <a:ext uri="{FF2B5EF4-FFF2-40B4-BE49-F238E27FC236}">
                <a16:creationId xmlns:a16="http://schemas.microsoft.com/office/drawing/2014/main" id="{943640FF-3715-2E7A-02C2-7FD1FF50FFB3}"/>
              </a:ext>
            </a:extLst>
          </p:cNvPr>
          <p:cNvSpPr txBox="1">
            <a:spLocks/>
          </p:cNvSpPr>
          <p:nvPr/>
        </p:nvSpPr>
        <p:spPr>
          <a:xfrm>
            <a:off x="451413" y="1801595"/>
            <a:ext cx="5887841" cy="4351339"/>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789"/>
              </a:spcBef>
              <a:spcAft>
                <a:spcPts val="175"/>
              </a:spcAft>
            </a:pPr>
            <a:r>
              <a:rPr lang="fi-FI" b="1" i="1" dirty="0">
                <a:solidFill>
                  <a:schemeClr val="accent5"/>
                </a:solidFill>
              </a:rPr>
              <a:t>[JOS TÄLLE KALVOLLE EI OLE TARVETTA, POISTA SE. Ikääntyneiden palvelujen sisällöt eroavat toisistaan (vrt. asumispalvelu ja asiakasohjaus). Tämä lisäkalvo on tarkoitettu palvelun sisällölle, josta ei ole valmista pohjaa, mutta joka olisi oleellista sisällyttää omavalvontasuunnitelmaan. </a:t>
            </a:r>
            <a:r>
              <a:rPr lang="fi-FI" i="1" dirty="0">
                <a:solidFill>
                  <a:schemeClr val="accent5"/>
                </a:solidFill>
              </a:rPr>
              <a:t>Kuvaus palvelun sisällön omavalvonnasta palvelukohtaisesti. Voit halutessasi lisätä kuvan tai kuvion aiheeseen liittyen</a:t>
            </a:r>
            <a:r>
              <a:rPr lang="fi-FI" b="1" i="1" dirty="0">
                <a:solidFill>
                  <a:schemeClr val="accent5"/>
                </a:solidFill>
              </a:rPr>
              <a:t>.]  </a:t>
            </a:r>
            <a:endParaRPr lang="fi-FI" sz="1200" b="1" i="1" dirty="0">
              <a:solidFill>
                <a:schemeClr val="accent5"/>
              </a:solidFill>
              <a:latin typeface="+mj-lt"/>
              <a:ea typeface="Inter" panose="02000503000000020004" pitchFamily="2" charset="0"/>
            </a:endParaRPr>
          </a:p>
          <a:p>
            <a:pPr marL="0" lvl="1">
              <a:lnSpc>
                <a:spcPct val="110000"/>
              </a:lnSpc>
              <a:spcBef>
                <a:spcPts val="789"/>
              </a:spcBef>
              <a:spcAft>
                <a:spcPts val="175"/>
              </a:spcAft>
            </a:pPr>
            <a:endParaRPr lang="fi-FI" dirty="0"/>
          </a:p>
        </p:txBody>
      </p:sp>
      <p:grpSp>
        <p:nvGrpSpPr>
          <p:cNvPr id="31" name="Ryhmä 30">
            <a:extLst>
              <a:ext uri="{FF2B5EF4-FFF2-40B4-BE49-F238E27FC236}">
                <a16:creationId xmlns:a16="http://schemas.microsoft.com/office/drawing/2014/main" id="{0FC178D6-1115-1AC0-CA8F-F2DE4D970DD1}"/>
              </a:ext>
            </a:extLst>
          </p:cNvPr>
          <p:cNvGrpSpPr/>
          <p:nvPr/>
        </p:nvGrpSpPr>
        <p:grpSpPr>
          <a:xfrm>
            <a:off x="4928896" y="468949"/>
            <a:ext cx="2338976" cy="45719"/>
            <a:chOff x="4928896" y="468949"/>
            <a:chExt cx="2338976" cy="45719"/>
          </a:xfrm>
        </p:grpSpPr>
        <p:sp>
          <p:nvSpPr>
            <p:cNvPr id="32" name="Rectangle 42">
              <a:extLst>
                <a:ext uri="{FF2B5EF4-FFF2-40B4-BE49-F238E27FC236}">
                  <a16:creationId xmlns:a16="http://schemas.microsoft.com/office/drawing/2014/main" id="{527579CE-DF5B-FE2A-A04C-49D9038D30D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3" name="Rectangle 43">
              <a:extLst>
                <a:ext uri="{FF2B5EF4-FFF2-40B4-BE49-F238E27FC236}">
                  <a16:creationId xmlns:a16="http://schemas.microsoft.com/office/drawing/2014/main" id="{BE2C4AE6-8EBE-F2BC-6227-7EE83FD70AE1}"/>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Rectangle 44">
              <a:extLst>
                <a:ext uri="{FF2B5EF4-FFF2-40B4-BE49-F238E27FC236}">
                  <a16:creationId xmlns:a16="http://schemas.microsoft.com/office/drawing/2014/main" id="{27C980E4-7B43-A547-F71B-B1233CDCE05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Rectangle 45">
              <a:extLst>
                <a:ext uri="{FF2B5EF4-FFF2-40B4-BE49-F238E27FC236}">
                  <a16:creationId xmlns:a16="http://schemas.microsoft.com/office/drawing/2014/main" id="{4A7E8EE9-9510-FA4C-8C08-A81FA90282BD}"/>
                </a:ext>
              </a:extLst>
            </p:cNvPr>
            <p:cNvSpPr/>
            <p:nvPr/>
          </p:nvSpPr>
          <p:spPr>
            <a:xfrm>
              <a:off x="6141415"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6" name="Rectangle 46">
              <a:extLst>
                <a:ext uri="{FF2B5EF4-FFF2-40B4-BE49-F238E27FC236}">
                  <a16:creationId xmlns:a16="http://schemas.microsoft.com/office/drawing/2014/main" id="{FB00591A-3F4E-C389-09D7-99BC9BC14663}"/>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7" name="Rectangle 47">
              <a:extLst>
                <a:ext uri="{FF2B5EF4-FFF2-40B4-BE49-F238E27FC236}">
                  <a16:creationId xmlns:a16="http://schemas.microsoft.com/office/drawing/2014/main" id="{95F07E61-EC4E-3F6D-A132-2CCB4E607AA8}"/>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2" name="Suorakulmio 1">
            <a:extLst>
              <a:ext uri="{FF2B5EF4-FFF2-40B4-BE49-F238E27FC236}">
                <a16:creationId xmlns:a16="http://schemas.microsoft.com/office/drawing/2014/main" id="{CD8B1D02-E82F-4AEC-25C3-9408BDE376C6}"/>
              </a:ext>
            </a:extLst>
          </p:cNvPr>
          <p:cNvSpPr>
            <a:spLocks/>
          </p:cNvSpPr>
          <p:nvPr/>
        </p:nvSpPr>
        <p:spPr>
          <a:xfrm>
            <a:off x="6459525" y="1801595"/>
            <a:ext cx="5218918" cy="4233721"/>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[Palvelun sisällön omavalvonnan toteutus toimintayksikkökohtaisesti:] </a:t>
            </a:r>
          </a:p>
          <a:p>
            <a:endParaRPr lang="fi-FI" sz="1200" dirty="0">
              <a:solidFill>
                <a:schemeClr val="tx1"/>
              </a:solidFill>
            </a:endParaRPr>
          </a:p>
          <a:p>
            <a:r>
              <a:rPr lang="fi-FI" sz="1200" b="1" dirty="0">
                <a:solidFill>
                  <a:schemeClr val="tx1"/>
                </a:solidFill>
              </a:rPr>
              <a:t>[</a:t>
            </a:r>
            <a:r>
              <a:rPr lang="fi-FI" sz="1200" dirty="0">
                <a:solidFill>
                  <a:schemeClr val="tx1"/>
                </a:solidFill>
              </a:rPr>
              <a:t>Kuvaus yksikkökohtaisista periaatteista ja toimintatavoista. Jos osion omavalvonnan toteutus on yhtenäinen saman palvelun eri toimintayksiköille, laatikkoa ei tarvitse ja sen voi poistaa.</a:t>
            </a:r>
            <a:r>
              <a:rPr lang="fi-FI" sz="1200" b="1" dirty="0">
                <a:solidFill>
                  <a:schemeClr val="tx1"/>
                </a:solidFill>
              </a:rPr>
              <a:t>]</a:t>
            </a:r>
          </a:p>
          <a:p>
            <a:endParaRPr lang="fi-FI" sz="1200" b="1" dirty="0">
              <a:solidFill>
                <a:schemeClr val="tx1"/>
              </a:solidFill>
            </a:endParaRPr>
          </a:p>
          <a:p>
            <a:r>
              <a:rPr lang="fi-FI" sz="1200" b="1" dirty="0">
                <a:solidFill>
                  <a:schemeClr val="tx1"/>
                </a:solidFill>
              </a:rPr>
              <a:t> </a:t>
            </a:r>
          </a:p>
        </p:txBody>
      </p:sp>
    </p:spTree>
    <p:extLst>
      <p:ext uri="{BB962C8B-B14F-4D97-AF65-F5344CB8AC3E}">
        <p14:creationId xmlns:p14="http://schemas.microsoft.com/office/powerpoint/2010/main" val="3963780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E6CAACB9-9F9F-DE98-5C6A-6F8E04D9D3BD}"/>
              </a:ext>
            </a:extLst>
          </p:cNvPr>
          <p:cNvGraphicFramePr>
            <a:graphicFrameLocks noChangeAspect="1"/>
          </p:cNvGraphicFramePr>
          <p:nvPr>
            <p:custDataLst>
              <p:tags r:id="rId1"/>
            </p:custDataLst>
            <p:extLst>
              <p:ext uri="{D42A27DB-BD31-4B8C-83A1-F6EECF244321}">
                <p14:modId xmlns:p14="http://schemas.microsoft.com/office/powerpoint/2010/main" val="2076764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4" imgH="486" progId="TCLayout.ActiveDocument.1">
                  <p:embed/>
                </p:oleObj>
              </mc:Choice>
              <mc:Fallback>
                <p:oleObj name="think-cell Slide" r:id="rId5" imgW="484" imgH="486" progId="TCLayout.ActiveDocument.1">
                  <p:embed/>
                  <p:pic>
                    <p:nvPicPr>
                      <p:cNvPr id="14" name="think-cell data - do not delete" hidden="1">
                        <a:extLst>
                          <a:ext uri="{FF2B5EF4-FFF2-40B4-BE49-F238E27FC236}">
                            <a16:creationId xmlns:a16="http://schemas.microsoft.com/office/drawing/2014/main" id="{E6CAACB9-9F9F-DE98-5C6A-6F8E04D9D3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 name="think-cell data - do not delete" hidden="1">
            <a:extLst>
              <a:ext uri="{FF2B5EF4-FFF2-40B4-BE49-F238E27FC236}">
                <a16:creationId xmlns:a16="http://schemas.microsoft.com/office/drawing/2014/main" id="{6B57BF89-1C45-4A8E-90FC-D6F80DDD0A2C}"/>
              </a:ext>
            </a:extLst>
          </p:cNvPr>
          <p:cNvGraphicFramePr>
            <a:graphicFrameLocks noChangeAspect="1"/>
          </p:cNvGraphicFramePr>
          <p:nvPr>
            <p:custDataLst>
              <p:tags r:id="rId2"/>
            </p:custDataLst>
            <p:extLst>
              <p:ext uri="{D42A27DB-BD31-4B8C-83A1-F6EECF244321}">
                <p14:modId xmlns:p14="http://schemas.microsoft.com/office/powerpoint/2010/main" val="3168198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84" imgH="486" progId="TCLayout.ActiveDocument.1">
                  <p:embed/>
                </p:oleObj>
              </mc:Choice>
              <mc:Fallback>
                <p:oleObj name="think-cell Slide" r:id="rId7" imgW="484" imgH="486" progId="TCLayout.ActiveDocument.1">
                  <p:embed/>
                  <p:pic>
                    <p:nvPicPr>
                      <p:cNvPr id="3" name="think-cell data - do not delete" hidden="1">
                        <a:extLst>
                          <a:ext uri="{FF2B5EF4-FFF2-40B4-BE49-F238E27FC236}">
                            <a16:creationId xmlns:a16="http://schemas.microsoft.com/office/drawing/2014/main" id="{6B57BF89-1C45-4A8E-90FC-D6F80DDD0A2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5"/>
                </a:solidFill>
                <a:latin typeface="+mj-lt"/>
                <a:ea typeface="Inter" panose="02000503000000020004" pitchFamily="2" charset="0"/>
              </a:rPr>
              <a:t>Asiakasturvallisuus</a:t>
            </a:r>
          </a:p>
        </p:txBody>
      </p:sp>
      <p:sp>
        <p:nvSpPr>
          <p:cNvPr id="4" name="Rectangle 3">
            <a:extLst>
              <a:ext uri="{FF2B5EF4-FFF2-40B4-BE49-F238E27FC236}">
                <a16:creationId xmlns:a16="http://schemas.microsoft.com/office/drawing/2014/main" id="{928B7CB5-84F6-C681-4D64-776C13CA405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5" name="Rectangle 4">
            <a:extLst>
              <a:ext uri="{FF2B5EF4-FFF2-40B4-BE49-F238E27FC236}">
                <a16:creationId xmlns:a16="http://schemas.microsoft.com/office/drawing/2014/main" id="{EF4CFBEF-55F6-CDAE-264B-1A306228F60D}"/>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6" name="Rectangle 5">
            <a:extLst>
              <a:ext uri="{FF2B5EF4-FFF2-40B4-BE49-F238E27FC236}">
                <a16:creationId xmlns:a16="http://schemas.microsoft.com/office/drawing/2014/main" id="{3271BA78-AF38-04E2-BB34-66F49F12CB18}"/>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7" name="Rectangle 6">
            <a:extLst>
              <a:ext uri="{FF2B5EF4-FFF2-40B4-BE49-F238E27FC236}">
                <a16:creationId xmlns:a16="http://schemas.microsoft.com/office/drawing/2014/main" id="{29D5F99D-A208-11A9-8E56-AA72D4B56728}"/>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8" name="Rectangle 7">
            <a:extLst>
              <a:ext uri="{FF2B5EF4-FFF2-40B4-BE49-F238E27FC236}">
                <a16:creationId xmlns:a16="http://schemas.microsoft.com/office/drawing/2014/main" id="{3C987A92-41F0-1850-E67C-02C7445AC8A0}"/>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9" name="Rectangle 8">
            <a:extLst>
              <a:ext uri="{FF2B5EF4-FFF2-40B4-BE49-F238E27FC236}">
                <a16:creationId xmlns:a16="http://schemas.microsoft.com/office/drawing/2014/main" id="{AB901CF3-3F85-2ADD-5134-7417E193217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10" name="Rectangle 9">
            <a:extLst>
              <a:ext uri="{FF2B5EF4-FFF2-40B4-BE49-F238E27FC236}">
                <a16:creationId xmlns:a16="http://schemas.microsoft.com/office/drawing/2014/main" id="{711A2673-A70D-63DB-391A-A92788FDF03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11" name="Straight Connector 10">
            <a:extLst>
              <a:ext uri="{FF2B5EF4-FFF2-40B4-BE49-F238E27FC236}">
                <a16:creationId xmlns:a16="http://schemas.microsoft.com/office/drawing/2014/main" id="{F5B42757-E8E4-C756-386B-499FDB61B012}"/>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849C66-8284-887F-22EA-EF0755031011}"/>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8C9B93-8CB5-4060-B15A-0611BE634B6F}"/>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A3348B-ED50-B60C-203C-6BD0FFCC11D8}"/>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6C09F6-E61E-35E1-B5F2-9B37779AE4F1}"/>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DC0C04-552A-8D48-C826-7E60B26E2653}"/>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18" name="Rectangle 42">
            <a:extLst>
              <a:ext uri="{FF2B5EF4-FFF2-40B4-BE49-F238E27FC236}">
                <a16:creationId xmlns:a16="http://schemas.microsoft.com/office/drawing/2014/main" id="{2EAAD48D-A15A-772B-186F-78B65852EC8A}"/>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Rectangle 43">
            <a:extLst>
              <a:ext uri="{FF2B5EF4-FFF2-40B4-BE49-F238E27FC236}">
                <a16:creationId xmlns:a16="http://schemas.microsoft.com/office/drawing/2014/main" id="{938CDDF8-1648-D795-D108-F225B6CE5D81}"/>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Rectangle 44">
            <a:extLst>
              <a:ext uri="{FF2B5EF4-FFF2-40B4-BE49-F238E27FC236}">
                <a16:creationId xmlns:a16="http://schemas.microsoft.com/office/drawing/2014/main" id="{22101F61-8626-F449-1BCE-DFD60BCF1CB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1" name="Rectangle 45">
            <a:extLst>
              <a:ext uri="{FF2B5EF4-FFF2-40B4-BE49-F238E27FC236}">
                <a16:creationId xmlns:a16="http://schemas.microsoft.com/office/drawing/2014/main" id="{62BA94B0-2E59-B596-20FC-56CB0A961A48}"/>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2" name="Rectangle 46">
            <a:extLst>
              <a:ext uri="{FF2B5EF4-FFF2-40B4-BE49-F238E27FC236}">
                <a16:creationId xmlns:a16="http://schemas.microsoft.com/office/drawing/2014/main" id="{C727A18E-9AB4-370D-A840-77201DCA4A6A}"/>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7" name="Rectangle 47">
            <a:extLst>
              <a:ext uri="{FF2B5EF4-FFF2-40B4-BE49-F238E27FC236}">
                <a16:creationId xmlns:a16="http://schemas.microsoft.com/office/drawing/2014/main" id="{C545B417-4DE6-10FA-6F35-BB77109F6EF2}"/>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715513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78DA4A9E-3935-360D-3CC8-1157163FF49B}"/>
              </a:ext>
            </a:extLst>
          </p:cNvPr>
          <p:cNvGraphicFramePr>
            <a:graphicFrameLocks noChangeAspect="1"/>
          </p:cNvGraphicFramePr>
          <p:nvPr>
            <p:custDataLst>
              <p:tags r:id="rId1"/>
            </p:custDataLst>
            <p:extLst>
              <p:ext uri="{D42A27DB-BD31-4B8C-83A1-F6EECF244321}">
                <p14:modId xmlns:p14="http://schemas.microsoft.com/office/powerpoint/2010/main" val="3015932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2" name="think-cell data - do not delete" hidden="1">
                        <a:extLst>
                          <a:ext uri="{FF2B5EF4-FFF2-40B4-BE49-F238E27FC236}">
                            <a16:creationId xmlns:a16="http://schemas.microsoft.com/office/drawing/2014/main" id="{78DA4A9E-3935-360D-3CC8-1157163FF4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a:xfrm>
            <a:off x="451413" y="921593"/>
            <a:ext cx="11289174" cy="868004"/>
          </a:xfrm>
        </p:spPr>
        <p:txBody>
          <a:bodyPr vert="horz"/>
          <a:lstStyle/>
          <a:p>
            <a:r>
              <a:rPr lang="fi-FI" dirty="0"/>
              <a:t>Yhteistyö turvallisuudesta vastaavien viranomaisten ja toimijoiden kanssa</a:t>
            </a:r>
          </a:p>
        </p:txBody>
      </p:sp>
      <p:sp>
        <p:nvSpPr>
          <p:cNvPr id="4" name="Content Placeholder 3">
            <a:extLst>
              <a:ext uri="{FF2B5EF4-FFF2-40B4-BE49-F238E27FC236}">
                <a16:creationId xmlns:a16="http://schemas.microsoft.com/office/drawing/2014/main" id="{40B42428-22F2-A165-E227-E6393C45601A}"/>
              </a:ext>
            </a:extLst>
          </p:cNvPr>
          <p:cNvSpPr>
            <a:spLocks noGrp="1"/>
          </p:cNvSpPr>
          <p:nvPr>
            <p:ph sz="half" idx="1"/>
          </p:nvPr>
        </p:nvSpPr>
        <p:spPr>
          <a:xfrm>
            <a:off x="451413" y="1825625"/>
            <a:ext cx="5644587" cy="4563426"/>
          </a:xfrm>
        </p:spPr>
        <p:txBody>
          <a:bodyPr numCol="1"/>
          <a:lstStyle/>
          <a:p>
            <a:pPr marL="0" lvl="1">
              <a:lnSpc>
                <a:spcPct val="110000"/>
              </a:lnSpc>
              <a:spcBef>
                <a:spcPts val="789"/>
              </a:spcBef>
              <a:spcAft>
                <a:spcPts val="175"/>
              </a:spcAft>
            </a:pPr>
            <a:r>
              <a:rPr lang="fi-FI" dirty="0"/>
              <a:t>Eloisa ohjaa kaikkea yhteistyötä turvallisuudesta vastaavien viranomaisten ja toimijoiden kanssa. Sosiaalihuollon lainsäädännöstä tulevat velvoitteet ohjaavat asiakasturvallisuuden omavalvontaa. Palo- ja pelastusturvallisuudesta, asumisterveyden turvallisuudesta ja muista turvallisuuden ulottuvuuksista  vastaavat eri viranomaiset kunkin alan oman lainsäädännön perusteella. </a:t>
            </a:r>
            <a:r>
              <a:rPr lang="fi-FI" b="1" dirty="0"/>
              <a:t>Asiakasturvallisuuden edistäminen edellyttää kuitenkin yhteistyötä kaikkien turvallisuudesta vastaavien viranomaisten ja toimijoiden kanssa</a:t>
            </a:r>
            <a:r>
              <a:rPr lang="fi-FI" dirty="0"/>
              <a:t>. </a:t>
            </a:r>
          </a:p>
          <a:p>
            <a:pPr marL="0" lvl="1">
              <a:lnSpc>
                <a:spcPct val="110000"/>
              </a:lnSpc>
              <a:spcBef>
                <a:spcPts val="789"/>
              </a:spcBef>
              <a:spcAft>
                <a:spcPts val="175"/>
              </a:spcAft>
            </a:pPr>
            <a:r>
              <a:rPr lang="fi-FI" b="1" i="1" dirty="0">
                <a:solidFill>
                  <a:schemeClr val="accent5"/>
                </a:solidFill>
                <a:effectLst/>
                <a:latin typeface="+mn-lt"/>
                <a:ea typeface="Calibri" panose="020F0502020204030204" pitchFamily="34" charset="0"/>
                <a:cs typeface="Times New Roman" panose="02020603050405020304" pitchFamily="18" charset="0"/>
              </a:rPr>
              <a:t>[</a:t>
            </a:r>
            <a:r>
              <a:rPr lang="fi-FI" b="1" i="1" dirty="0">
                <a:solidFill>
                  <a:schemeClr val="accent5"/>
                </a:solidFill>
              </a:rPr>
              <a:t>Korvaa tämä tekstikappale kuvauksella: </a:t>
            </a:r>
            <a:r>
              <a:rPr lang="fi-FI" i="1" dirty="0">
                <a:solidFill>
                  <a:schemeClr val="accent5"/>
                </a:solidFill>
                <a:effectLst/>
                <a:latin typeface="+mn-lt"/>
                <a:ea typeface="Calibri" panose="020F0502020204030204" pitchFamily="34" charset="0"/>
                <a:cs typeface="Times New Roman" panose="02020603050405020304" pitchFamily="18" charset="0"/>
              </a:rPr>
              <a:t>Miten tehdään yhteistyötä muiden asiakasturvallisuudesta vastaavien viranomaiset ja toimijoiden kanssa?</a:t>
            </a:r>
            <a:r>
              <a:rPr lang="fi-FI" b="1" i="1" dirty="0">
                <a:solidFill>
                  <a:schemeClr val="accent5"/>
                </a:solidFill>
                <a:effectLst/>
                <a:latin typeface="+mn-lt"/>
                <a:ea typeface="Calibri" panose="020F0502020204030204" pitchFamily="34" charset="0"/>
                <a:cs typeface="Times New Roman" panose="02020603050405020304" pitchFamily="18" charset="0"/>
              </a:rPr>
              <a:t>]</a:t>
            </a:r>
          </a:p>
          <a:p>
            <a:br>
              <a:rPr lang="fi-FI" dirty="0"/>
            </a:br>
            <a:endParaRPr lang="fi-FI" dirty="0"/>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cs typeface="Times New Roman" panose="02020603050405020304" pitchFamily="18" charset="0"/>
              </a:rPr>
              <a:t>Asiakasturvallisuus</a:t>
            </a:r>
            <a:endParaRPr lang="fi-FI" sz="1400" b="1" dirty="0">
              <a:solidFill>
                <a:schemeClr val="accent1"/>
              </a:solidFill>
            </a:endParaRPr>
          </a:p>
        </p:txBody>
      </p:sp>
      <p:sp>
        <p:nvSpPr>
          <p:cNvPr id="14" name="Content Placeholder 3">
            <a:extLst>
              <a:ext uri="{FF2B5EF4-FFF2-40B4-BE49-F238E27FC236}">
                <a16:creationId xmlns:a16="http://schemas.microsoft.com/office/drawing/2014/main" id="{3295C071-43E2-CF82-9E9C-625B3BB8C8F2}"/>
              </a:ext>
            </a:extLst>
          </p:cNvPr>
          <p:cNvSpPr txBox="1">
            <a:spLocks/>
          </p:cNvSpPr>
          <p:nvPr/>
        </p:nvSpPr>
        <p:spPr>
          <a:xfrm>
            <a:off x="6407510" y="1592840"/>
            <a:ext cx="5378492" cy="4563426"/>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789"/>
              </a:spcBef>
              <a:spcAft>
                <a:spcPts val="175"/>
              </a:spcAft>
            </a:pPr>
            <a:r>
              <a:rPr lang="fi-FI" sz="1400" b="1" dirty="0"/>
              <a:t>Ilmoitusvelvollisuudet turvallisuudesta vastaaville viranomaisille ja toimijoille:</a:t>
            </a:r>
          </a:p>
          <a:p>
            <a:pPr marL="171450" lvl="1" indent="-171450">
              <a:spcBef>
                <a:spcPts val="400"/>
              </a:spcBef>
              <a:spcAft>
                <a:spcPts val="200"/>
              </a:spcAft>
              <a:buFont typeface="Arial" panose="020B0604020202020204" pitchFamily="34" charset="0"/>
              <a:buChar char="•"/>
            </a:pPr>
            <a:r>
              <a:rPr lang="fi-FI" dirty="0"/>
              <a:t>Osana asiakasturvallisuuden varmistamista on ilmoituksenvaraista toimintaa harjoittavan toimintayksikön tehtävä terveydensuojelulain 13 §:ssä säädetty ilmoitus kunnan terveydensuojeluviranomaiselle ennen toiminnan aloittamista tai toiminnan olennaisesti muuttuessa. Ilmoituksen sisällöstä säädetään terveyden-suojeluasetuksen 4 §:ssä </a:t>
            </a:r>
          </a:p>
          <a:p>
            <a:pPr marL="171450" lvl="1" indent="-171450">
              <a:spcBef>
                <a:spcPts val="400"/>
              </a:spcBef>
              <a:spcAft>
                <a:spcPts val="200"/>
              </a:spcAft>
              <a:buFont typeface="Arial" panose="020B0604020202020204" pitchFamily="34" charset="0"/>
              <a:buChar char="•"/>
            </a:pPr>
            <a:r>
              <a:rPr lang="fi-FI" dirty="0"/>
              <a:t>Henkilökunta tekee tarvittaessa ilmoituksen Digi- ja väestötieto virastoon </a:t>
            </a:r>
            <a:r>
              <a:rPr lang="fi-FI" b="1" dirty="0"/>
              <a:t>edunvalvonnan tarpeessa olevasta asiakkaasta </a:t>
            </a:r>
            <a:r>
              <a:rPr lang="fi-FI" dirty="0"/>
              <a:t>(holhoustoimilain mukainen ilmoitusvelvollisuus): </a:t>
            </a:r>
            <a:r>
              <a:rPr lang="fi-FI" dirty="0">
                <a:hlinkClick r:id="rId6"/>
              </a:rPr>
              <a:t>Näin ilmoitat edunvalvontaa tarvitsevasta henkilöstä | Digi- ja väestötietovirasto (dvv.fi)</a:t>
            </a:r>
            <a:endParaRPr lang="fi-FI" dirty="0"/>
          </a:p>
          <a:p>
            <a:pPr marL="171450" lvl="1" indent="-171450">
              <a:spcBef>
                <a:spcPts val="400"/>
              </a:spcBef>
              <a:spcAft>
                <a:spcPts val="200"/>
              </a:spcAft>
              <a:buFont typeface="Arial" panose="020B0604020202020204" pitchFamily="34" charset="0"/>
              <a:buChar char="•"/>
            </a:pPr>
            <a:r>
              <a:rPr lang="fi-FI" dirty="0"/>
              <a:t>Henkilöstö on velvollinen ilmoittamaan palovaarasta tai muusta onnettomuusriskistä pelastusviranomaisille (pelastuslain mukainen ilmoitusvelvollisuus): </a:t>
            </a:r>
            <a:r>
              <a:rPr lang="fi-FI" dirty="0">
                <a:hlinkClick r:id="rId7"/>
              </a:rPr>
              <a:t>Ilmoitus ilmeisestä palovaarasta tai muusta riskistä | Pelastustoimi</a:t>
            </a:r>
            <a:endParaRPr lang="fi-FI" dirty="0"/>
          </a:p>
          <a:p>
            <a:pPr marL="171450" lvl="1" indent="-171450">
              <a:spcBef>
                <a:spcPts val="400"/>
              </a:spcBef>
              <a:spcAft>
                <a:spcPts val="200"/>
              </a:spcAft>
              <a:buFont typeface="Arial" panose="020B0604020202020204" pitchFamily="34" charset="0"/>
              <a:buChar char="•"/>
            </a:pPr>
            <a:r>
              <a:rPr lang="fi-FI" dirty="0"/>
              <a:t>Huoli läheisestä, tuttavasta tai naapurista: ilmoituksen voi tehdä kuka tahansa, joka havaitsee tai saa tietää sellaisia seikkoja, joiden vuoksi henkilön palvelujen tarve olisi syytä selvittää. Varhaisella avuntarpeen tunnistamisella pyritään tukemaan ikääntyneiden hyvinvointia ja auttamaan arjessa selviytymistä: </a:t>
            </a:r>
            <a:r>
              <a:rPr lang="fi-FI" dirty="0">
                <a:solidFill>
                  <a:schemeClr val="accent2"/>
                </a:solidFill>
                <a:hlinkClick r:id="rId8"/>
              </a:rPr>
              <a:t>Ilmoitus Eloisan sosiaalihuoltoon </a:t>
            </a:r>
            <a:endParaRPr lang="fi-FI" dirty="0"/>
          </a:p>
          <a:p>
            <a:pPr marL="171450" lvl="1" indent="-171450">
              <a:spcBef>
                <a:spcPts val="400"/>
              </a:spcBef>
              <a:spcAft>
                <a:spcPts val="200"/>
              </a:spcAft>
              <a:buFont typeface="Arial" panose="020B0604020202020204" pitchFamily="34" charset="0"/>
              <a:buChar char="•"/>
            </a:pPr>
            <a:r>
              <a:rPr lang="fi-FI" dirty="0"/>
              <a:t>Jos asiakkaalta häviää lääkkeitä, henkilöstö selvittelee asiaa asiakkaan kanssa sekä omassa yksikössä, ja tekee rikosilmoituksen </a:t>
            </a:r>
          </a:p>
        </p:txBody>
      </p:sp>
      <p:sp>
        <p:nvSpPr>
          <p:cNvPr id="18" name="Suorakulmio 17">
            <a:extLst>
              <a:ext uri="{FF2B5EF4-FFF2-40B4-BE49-F238E27FC236}">
                <a16:creationId xmlns:a16="http://schemas.microsoft.com/office/drawing/2014/main" id="{0C6ABC29-2B75-A7B7-13B6-A26CE5E8BC8E}"/>
              </a:ext>
            </a:extLst>
          </p:cNvPr>
          <p:cNvSpPr/>
          <p:nvPr/>
        </p:nvSpPr>
        <p:spPr>
          <a:xfrm>
            <a:off x="496828" y="4859697"/>
            <a:ext cx="5644587" cy="1296569"/>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200" b="1" dirty="0">
                <a:solidFill>
                  <a:schemeClr val="tx1"/>
                </a:solidFill>
              </a:rPr>
              <a:t>Viranomaisten ja muiden toimijoiden edellyttämät ohjeistukset:</a:t>
            </a:r>
            <a:endParaRPr lang="fi-FI" sz="1200" dirty="0">
              <a:solidFill>
                <a:schemeClr val="tx1"/>
              </a:solidFill>
            </a:endParaRPr>
          </a:p>
          <a:p>
            <a:r>
              <a:rPr lang="fi-FI" sz="1200" b="1" dirty="0">
                <a:solidFill>
                  <a:schemeClr val="tx1"/>
                </a:solidFill>
              </a:rPr>
              <a:t>[</a:t>
            </a:r>
            <a:r>
              <a:rPr lang="fi-FI" sz="1200" dirty="0">
                <a:solidFill>
                  <a:schemeClr val="tx1"/>
                </a:solidFill>
              </a:rPr>
              <a:t>Kuvaa tähän: Onko yksikköön laadittu palo- ja pelastusviranomaisten edellyttämä poistumisturvallisuussuunnitelma? Mitä muita ohjeistuksia yksikkö noudattaa poikkeus-, kriisi- tai onnettomuustilanteissa esim. Valmiussuunnitelma?</a:t>
            </a:r>
            <a:r>
              <a:rPr lang="fi-FI" sz="1200" dirty="0">
                <a:solidFill>
                  <a:schemeClr val="tx1"/>
                </a:solidFill>
                <a:highlight>
                  <a:srgbClr val="FFFF00"/>
                </a:highlight>
              </a:rPr>
              <a:t> Miten henkilöstö on perehtynyt valmius- ja häiriötilanteiden ohjeisiin?</a:t>
            </a:r>
            <a:r>
              <a:rPr lang="fi-FI" sz="1200" b="1" dirty="0">
                <a:solidFill>
                  <a:schemeClr val="tx1"/>
                </a:solidFill>
                <a:highlight>
                  <a:srgbClr val="FFFF00"/>
                </a:highlight>
              </a:rPr>
              <a:t>]</a:t>
            </a:r>
            <a:endParaRPr lang="fi-FI" sz="1200" b="1" dirty="0">
              <a:solidFill>
                <a:schemeClr val="tx1"/>
              </a:solidFill>
              <a:highlight>
                <a:srgbClr val="FFFF00"/>
              </a:highlight>
              <a:cs typeface="Arial"/>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p:txBody>
      </p:sp>
      <p:sp>
        <p:nvSpPr>
          <p:cNvPr id="28" name="Suorakulmio 27">
            <a:extLst>
              <a:ext uri="{FF2B5EF4-FFF2-40B4-BE49-F238E27FC236}">
                <a16:creationId xmlns:a16="http://schemas.microsoft.com/office/drawing/2014/main" id="{88D66A06-EA2E-3A1E-CB92-4572E3FA1EE1}"/>
              </a:ext>
            </a:extLst>
          </p:cNvPr>
          <p:cNvSpPr/>
          <p:nvPr/>
        </p:nvSpPr>
        <p:spPr>
          <a:xfrm>
            <a:off x="6407510" y="5734053"/>
            <a:ext cx="5378493" cy="86800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fi-FI" sz="1200" b="1" dirty="0">
                <a:solidFill>
                  <a:schemeClr val="tx1"/>
                </a:solidFill>
              </a:rPr>
              <a:t>[</a:t>
            </a:r>
            <a:r>
              <a:rPr lang="fi-FI" sz="1200" dirty="0">
                <a:solidFill>
                  <a:schemeClr val="tx1"/>
                </a:solidFill>
              </a:rPr>
              <a:t>Kirjoita tähän muut ilmoitusvelvollisuudet turvallisuudesta vastaaville tahoille esim. Jos koti on terveysriski, ilmoitus terveysvalvontaan.</a:t>
            </a:r>
            <a:r>
              <a:rPr lang="fi-FI" sz="1200" b="1" dirty="0">
                <a:solidFill>
                  <a:schemeClr val="tx1"/>
                </a:solidFill>
              </a:rPr>
              <a:t>]</a:t>
            </a:r>
          </a:p>
          <a:p>
            <a:pPr marL="171450" indent="-171450">
              <a:buFont typeface="Arial" panose="020B0604020202020204" pitchFamily="34" charset="0"/>
              <a:buChar char="•"/>
            </a:pPr>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p:txBody>
      </p:sp>
      <p:sp>
        <p:nvSpPr>
          <p:cNvPr id="29" name="Suorakulmio 28">
            <a:extLst>
              <a:ext uri="{FF2B5EF4-FFF2-40B4-BE49-F238E27FC236}">
                <a16:creationId xmlns:a16="http://schemas.microsoft.com/office/drawing/2014/main" id="{E3EB2891-A415-96EF-8FC7-EF8B2FF87E7F}"/>
              </a:ext>
            </a:extLst>
          </p:cNvPr>
          <p:cNvSpPr/>
          <p:nvPr/>
        </p:nvSpPr>
        <p:spPr>
          <a:xfrm>
            <a:off x="6407509" y="1592840"/>
            <a:ext cx="5378492" cy="5009207"/>
          </a:xfrm>
          <a:prstGeom prst="rect">
            <a:avLst/>
          </a:prstGeom>
          <a:noFill/>
          <a:ln w="19050">
            <a:solidFill>
              <a:srgbClr val="C9C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3067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hink-cell data - do not delete" hidden="1">
            <a:extLst>
              <a:ext uri="{FF2B5EF4-FFF2-40B4-BE49-F238E27FC236}">
                <a16:creationId xmlns:a16="http://schemas.microsoft.com/office/drawing/2014/main" id="{D57A5B3E-904E-2F7C-537E-BC02F4D13318}"/>
              </a:ext>
            </a:extLst>
          </p:cNvPr>
          <p:cNvGraphicFramePr>
            <a:graphicFrameLocks noChangeAspect="1"/>
          </p:cNvGraphicFramePr>
          <p:nvPr>
            <p:custDataLst>
              <p:tags r:id="rId1"/>
            </p:custDataLst>
            <p:extLst>
              <p:ext uri="{D42A27DB-BD31-4B8C-83A1-F6EECF244321}">
                <p14:modId xmlns:p14="http://schemas.microsoft.com/office/powerpoint/2010/main" val="2805721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4" imgH="486" progId="TCLayout.ActiveDocument.1">
                  <p:embed/>
                </p:oleObj>
              </mc:Choice>
              <mc:Fallback>
                <p:oleObj name="think-cell Slide" r:id="rId5" imgW="484" imgH="486" progId="TCLayout.ActiveDocument.1">
                  <p:embed/>
                  <p:pic>
                    <p:nvPicPr>
                      <p:cNvPr id="32" name="think-cell data - do not delete" hidden="1">
                        <a:extLst>
                          <a:ext uri="{FF2B5EF4-FFF2-40B4-BE49-F238E27FC236}">
                            <a16:creationId xmlns:a16="http://schemas.microsoft.com/office/drawing/2014/main" id="{D57A5B3E-904E-2F7C-537E-BC02F4D1331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4" name="think-cell data - do not delete" hidden="1">
            <a:extLst>
              <a:ext uri="{FF2B5EF4-FFF2-40B4-BE49-F238E27FC236}">
                <a16:creationId xmlns:a16="http://schemas.microsoft.com/office/drawing/2014/main" id="{DFBFE128-F336-D279-27CA-6B1D24E3C037}"/>
              </a:ext>
            </a:extLst>
          </p:cNvPr>
          <p:cNvGraphicFramePr>
            <a:graphicFrameLocks noChangeAspect="1"/>
          </p:cNvGraphicFramePr>
          <p:nvPr>
            <p:custDataLst>
              <p:tags r:id="rId2"/>
            </p:custDataLst>
            <p:extLst>
              <p:ext uri="{D42A27DB-BD31-4B8C-83A1-F6EECF244321}">
                <p14:modId xmlns:p14="http://schemas.microsoft.com/office/powerpoint/2010/main" val="26718938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84" imgH="486" progId="TCLayout.ActiveDocument.1">
                  <p:embed/>
                </p:oleObj>
              </mc:Choice>
              <mc:Fallback>
                <p:oleObj name="think-cell Slide" r:id="rId7" imgW="484" imgH="486" progId="TCLayout.ActiveDocument.1">
                  <p:embed/>
                  <p:pic>
                    <p:nvPicPr>
                      <p:cNvPr id="14" name="think-cell data - do not delete" hidden="1">
                        <a:extLst>
                          <a:ext uri="{FF2B5EF4-FFF2-40B4-BE49-F238E27FC236}">
                            <a16:creationId xmlns:a16="http://schemas.microsoft.com/office/drawing/2014/main" id="{DFBFE128-F336-D279-27CA-6B1D24E3C03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Henkilöstö (1/3)</a:t>
            </a: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Asiakasturvallisuus</a:t>
            </a:r>
            <a:endParaRPr lang="fi-FI" sz="1400" b="1" dirty="0">
              <a:solidFill>
                <a:schemeClr val="accent1"/>
              </a:solidFill>
            </a:endParaRPr>
          </a:p>
        </p:txBody>
      </p:sp>
      <p:sp>
        <p:nvSpPr>
          <p:cNvPr id="28" name="Content Placeholder 3">
            <a:extLst>
              <a:ext uri="{FF2B5EF4-FFF2-40B4-BE49-F238E27FC236}">
                <a16:creationId xmlns:a16="http://schemas.microsoft.com/office/drawing/2014/main" id="{378BE8CD-B2A2-4AD8-4745-D247ADAD870D}"/>
              </a:ext>
            </a:extLst>
          </p:cNvPr>
          <p:cNvSpPr txBox="1">
            <a:spLocks/>
          </p:cNvSpPr>
          <p:nvPr/>
        </p:nvSpPr>
        <p:spPr>
          <a:xfrm>
            <a:off x="530582" y="1716768"/>
            <a:ext cx="11289174" cy="4344629"/>
          </a:xfrm>
          <a:prstGeom prst="rect">
            <a:avLst/>
          </a:prstGeom>
        </p:spPr>
        <p:txBody>
          <a:bodyPr vert="horz" lIns="91440" tIns="45720" rIns="91440" bIns="45720" numCol="2" spcCol="720000" rtlCol="0" anchor="t">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900"/>
              </a:spcBef>
              <a:spcAft>
                <a:spcPts val="200"/>
              </a:spcAft>
            </a:pPr>
            <a:r>
              <a:rPr lang="fi-FI" sz="2000" b="1" dirty="0">
                <a:latin typeface="+mn-lt"/>
                <a:cs typeface="Times New Roman" panose="02020603050405020304" pitchFamily="18" charset="0"/>
              </a:rPr>
              <a:t>Hoito- ja hoivahenkilöstön määrä, rakenne ja riittävyys sekä sijaisten käytön periaatteet</a:t>
            </a:r>
          </a:p>
          <a:p>
            <a:pPr>
              <a:lnSpc>
                <a:spcPct val="110000"/>
              </a:lnSpc>
              <a:spcBef>
                <a:spcPts val="789"/>
              </a:spcBef>
              <a:spcAft>
                <a:spcPts val="175"/>
              </a:spcAft>
            </a:pPr>
            <a:r>
              <a:rPr lang="fi-FI" dirty="0">
                <a:latin typeface="Arial"/>
                <a:cs typeface="Arial"/>
              </a:rPr>
              <a:t>Henkilöstösuunnittelussa otetaan huomioon sovellettava lainsäädäntö kuten vanhuspalvelulaki. Suunnittelussa huomioidaan erityisesti henkilöstön riittävä sosiaalihuollon ammatillinen osaaminen. </a:t>
            </a:r>
            <a:r>
              <a:rPr lang="fi-FI" b="1" i="1" dirty="0">
                <a:solidFill>
                  <a:schemeClr val="accent5"/>
                </a:solidFill>
                <a:latin typeface="Arial"/>
                <a:cs typeface="Arial"/>
              </a:rPr>
              <a:t>[Lisää tähän kuvaus palvelun henkilöstösuunnittelun periaatteista </a:t>
            </a:r>
            <a:r>
              <a:rPr lang="fi-FI" i="1" dirty="0">
                <a:solidFill>
                  <a:schemeClr val="accent5"/>
                </a:solidFill>
                <a:latin typeface="Arial"/>
                <a:cs typeface="Arial"/>
              </a:rPr>
              <a:t>esim.</a:t>
            </a:r>
            <a:r>
              <a:rPr lang="fi-FI" i="1" dirty="0">
                <a:solidFill>
                  <a:schemeClr val="accent5"/>
                </a:solidFill>
                <a:highlight>
                  <a:srgbClr val="FFFF00"/>
                </a:highlight>
                <a:latin typeface="Arial"/>
                <a:cs typeface="Arial"/>
              </a:rPr>
              <a:t> </a:t>
            </a:r>
            <a:r>
              <a:rPr lang="en-US" err="1">
                <a:highlight>
                  <a:srgbClr val="FFFF00"/>
                </a:highlight>
                <a:latin typeface="Arial"/>
                <a:cs typeface="Arial"/>
              </a:rPr>
              <a:t>palveluyksikön</a:t>
            </a:r>
            <a:r>
              <a:rPr lang="en-US" dirty="0">
                <a:highlight>
                  <a:srgbClr val="FFFF00"/>
                </a:highlight>
                <a:latin typeface="Arial"/>
                <a:cs typeface="Arial"/>
              </a:rPr>
              <a:t> </a:t>
            </a:r>
            <a:r>
              <a:rPr lang="en-US" err="1">
                <a:highlight>
                  <a:srgbClr val="FFFF00"/>
                </a:highlight>
                <a:latin typeface="Arial"/>
                <a:cs typeface="Arial"/>
              </a:rPr>
              <a:t>henkilöstön</a:t>
            </a:r>
            <a:r>
              <a:rPr lang="en-US" dirty="0">
                <a:highlight>
                  <a:srgbClr val="FFFF00"/>
                </a:highlight>
                <a:latin typeface="Arial"/>
                <a:cs typeface="Arial"/>
              </a:rPr>
              <a:t> </a:t>
            </a:r>
            <a:r>
              <a:rPr lang="en-US" err="1">
                <a:highlight>
                  <a:srgbClr val="FFFF00"/>
                </a:highlight>
                <a:latin typeface="Arial"/>
                <a:cs typeface="Arial"/>
              </a:rPr>
              <a:t>määrä</a:t>
            </a:r>
            <a:r>
              <a:rPr lang="en-US" b="1" dirty="0">
                <a:highlight>
                  <a:srgbClr val="FFFF00"/>
                </a:highlight>
                <a:latin typeface="Arial"/>
                <a:cs typeface="Arial"/>
              </a:rPr>
              <a:t>, </a:t>
            </a:r>
            <a:r>
              <a:rPr lang="en-US" b="1" err="1">
                <a:highlight>
                  <a:srgbClr val="FFFF00"/>
                </a:highlight>
                <a:latin typeface="Arial"/>
                <a:cs typeface="Arial"/>
              </a:rPr>
              <a:t>rakenne</a:t>
            </a:r>
            <a:r>
              <a:rPr lang="en-US" b="1" dirty="0">
                <a:solidFill>
                  <a:srgbClr val="000000"/>
                </a:solidFill>
                <a:highlight>
                  <a:srgbClr val="FFFF00"/>
                </a:highlight>
                <a:latin typeface="Arial"/>
                <a:cs typeface="Arial"/>
              </a:rPr>
              <a:t>,</a:t>
            </a:r>
            <a:r>
              <a:rPr lang="fi-FI" i="1" dirty="0">
                <a:solidFill>
                  <a:schemeClr val="accent5"/>
                </a:solidFill>
                <a:latin typeface="Arial"/>
                <a:cs typeface="Arial"/>
              </a:rPr>
              <a:t> Mistä tarvittava henkilöstömäärä riippuu? Miten toiminnan henkilöstömitoitus huomioidaan? Miten äkillisiin poissaoloihin ja lyhytaikaiseen lisäresurssitarpeeseen vastataan?</a:t>
            </a:r>
            <a:r>
              <a:rPr lang="fi-FI" b="1" i="1" dirty="0">
                <a:solidFill>
                  <a:schemeClr val="accent5"/>
                </a:solidFill>
                <a:latin typeface="Arial"/>
                <a:cs typeface="Arial"/>
              </a:rPr>
              <a:t>]</a:t>
            </a:r>
          </a:p>
        </p:txBody>
      </p:sp>
      <p:sp>
        <p:nvSpPr>
          <p:cNvPr id="4" name="Suorakulmio 3">
            <a:extLst>
              <a:ext uri="{FF2B5EF4-FFF2-40B4-BE49-F238E27FC236}">
                <a16:creationId xmlns:a16="http://schemas.microsoft.com/office/drawing/2014/main" id="{57EC6525-2141-76D2-1CFC-ECBF4FBF86C0}"/>
              </a:ext>
            </a:extLst>
          </p:cNvPr>
          <p:cNvSpPr/>
          <p:nvPr/>
        </p:nvSpPr>
        <p:spPr>
          <a:xfrm>
            <a:off x="6214683" y="1825625"/>
            <a:ext cx="5525904" cy="3025052"/>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200" b="1" dirty="0">
                <a:solidFill>
                  <a:schemeClr val="tx1"/>
                </a:solidFill>
              </a:rPr>
              <a:t>Sijaisten käytön periaatteet: </a:t>
            </a:r>
          </a:p>
          <a:p>
            <a:r>
              <a:rPr lang="fi-FI" sz="1200" b="1" dirty="0">
                <a:solidFill>
                  <a:schemeClr val="tx1"/>
                </a:solidFill>
              </a:rPr>
              <a:t>[</a:t>
            </a:r>
            <a:r>
              <a:rPr lang="fi-FI" sz="1200" dirty="0">
                <a:solidFill>
                  <a:schemeClr val="tx1"/>
                </a:solidFill>
              </a:rPr>
              <a:t>Kirjoita tähän: </a:t>
            </a:r>
            <a:r>
              <a:rPr lang="fi-FI" sz="1200" dirty="0">
                <a:solidFill>
                  <a:schemeClr val="tx1"/>
                </a:solidFill>
                <a:highlight>
                  <a:srgbClr val="FFFF00"/>
                </a:highlight>
              </a:rPr>
              <a:t>Mitkä ovat sijaisten käytön periaatteet? </a:t>
            </a:r>
            <a:r>
              <a:rPr lang="en-US" sz="1200" dirty="0" err="1">
                <a:solidFill>
                  <a:schemeClr val="tx1"/>
                </a:solidFill>
                <a:highlight>
                  <a:srgbClr val="FFFF00"/>
                </a:highlight>
              </a:rPr>
              <a:t>Kuvauksesta</a:t>
            </a:r>
            <a:r>
              <a:rPr lang="en-US" sz="1200" dirty="0">
                <a:solidFill>
                  <a:schemeClr val="tx1"/>
                </a:solidFill>
                <a:highlight>
                  <a:srgbClr val="FFFF00"/>
                </a:highlight>
              </a:rPr>
              <a:t> on </a:t>
            </a:r>
            <a:r>
              <a:rPr lang="en-US" sz="1200" b="1" dirty="0" err="1">
                <a:solidFill>
                  <a:schemeClr val="tx1"/>
                </a:solidFill>
                <a:highlight>
                  <a:srgbClr val="FFFF00"/>
                </a:highlight>
              </a:rPr>
              <a:t>ilmettävä</a:t>
            </a:r>
            <a:r>
              <a:rPr lang="en-US" sz="1200" b="1" dirty="0">
                <a:solidFill>
                  <a:schemeClr val="tx1"/>
                </a:solidFill>
                <a:highlight>
                  <a:srgbClr val="FFFF00"/>
                </a:highlight>
              </a:rPr>
              <a:t> </a:t>
            </a:r>
            <a:r>
              <a:rPr lang="en-US" sz="1200" b="1" dirty="0" err="1">
                <a:solidFill>
                  <a:schemeClr val="tx1"/>
                </a:solidFill>
                <a:highlight>
                  <a:srgbClr val="FFFF00"/>
                </a:highlight>
              </a:rPr>
              <a:t>kuinka</a:t>
            </a:r>
            <a:r>
              <a:rPr lang="en-US" sz="1200" b="1" dirty="0">
                <a:solidFill>
                  <a:schemeClr val="tx1"/>
                </a:solidFill>
                <a:highlight>
                  <a:srgbClr val="FFFF00"/>
                </a:highlight>
              </a:rPr>
              <a:t> </a:t>
            </a:r>
            <a:r>
              <a:rPr lang="en-US" sz="1200" b="1" dirty="0" err="1">
                <a:solidFill>
                  <a:schemeClr val="tx1"/>
                </a:solidFill>
                <a:highlight>
                  <a:srgbClr val="FFFF00"/>
                </a:highlight>
              </a:rPr>
              <a:t>paljon</a:t>
            </a:r>
            <a:r>
              <a:rPr lang="en-US" sz="1200" dirty="0">
                <a:solidFill>
                  <a:schemeClr val="tx1"/>
                </a:solidFill>
                <a:highlight>
                  <a:srgbClr val="FFFF00"/>
                </a:highlight>
              </a:rPr>
              <a:t> </a:t>
            </a:r>
            <a:r>
              <a:rPr lang="en-US" sz="1200" dirty="0" err="1">
                <a:solidFill>
                  <a:schemeClr val="tx1"/>
                </a:solidFill>
                <a:highlight>
                  <a:srgbClr val="FFFF00"/>
                </a:highlight>
              </a:rPr>
              <a:t>vuokrattua</a:t>
            </a:r>
            <a:r>
              <a:rPr lang="en-US" sz="1200" dirty="0">
                <a:solidFill>
                  <a:schemeClr val="tx1"/>
                </a:solidFill>
                <a:highlight>
                  <a:srgbClr val="FFFF00"/>
                </a:highlight>
              </a:rPr>
              <a:t>  </a:t>
            </a:r>
            <a:endParaRPr lang="fi-FI" sz="1200" b="1" dirty="0">
              <a:solidFill>
                <a:schemeClr val="tx1"/>
              </a:solidFill>
              <a:highlight>
                <a:srgbClr val="FFFF00"/>
              </a:highlight>
              <a:cs typeface="Arial"/>
            </a:endParaRPr>
          </a:p>
          <a:p>
            <a:r>
              <a:rPr lang="en-US" sz="1200" dirty="0" err="1">
                <a:solidFill>
                  <a:schemeClr val="tx1"/>
                </a:solidFill>
                <a:highlight>
                  <a:srgbClr val="FFFF00"/>
                </a:highlight>
              </a:rPr>
              <a:t>työvoimaa</a:t>
            </a:r>
            <a:r>
              <a:rPr lang="en-US" sz="1200" dirty="0">
                <a:solidFill>
                  <a:schemeClr val="tx1"/>
                </a:solidFill>
                <a:highlight>
                  <a:srgbClr val="FFFF00"/>
                </a:highlight>
              </a:rPr>
              <a:t> tai </a:t>
            </a:r>
            <a:r>
              <a:rPr lang="en-US" sz="1200" dirty="0" err="1">
                <a:solidFill>
                  <a:schemeClr val="tx1"/>
                </a:solidFill>
                <a:highlight>
                  <a:srgbClr val="FFFF00"/>
                </a:highlight>
              </a:rPr>
              <a:t>toiselta</a:t>
            </a:r>
            <a:r>
              <a:rPr lang="en-US" sz="1200" dirty="0">
                <a:solidFill>
                  <a:schemeClr val="tx1"/>
                </a:solidFill>
                <a:highlight>
                  <a:srgbClr val="FFFF00"/>
                </a:highlight>
              </a:rPr>
              <a:t> </a:t>
            </a:r>
            <a:r>
              <a:rPr lang="en-US" sz="1200" dirty="0" err="1">
                <a:solidFill>
                  <a:schemeClr val="tx1"/>
                </a:solidFill>
                <a:highlight>
                  <a:srgbClr val="FFFF00"/>
                </a:highlight>
              </a:rPr>
              <a:t>palveluntuottajalta</a:t>
            </a:r>
            <a:r>
              <a:rPr lang="en-US" sz="1200" dirty="0">
                <a:solidFill>
                  <a:schemeClr val="tx1"/>
                </a:solidFill>
                <a:highlight>
                  <a:srgbClr val="FFFF00"/>
                </a:highlight>
              </a:rPr>
              <a:t> </a:t>
            </a:r>
            <a:r>
              <a:rPr lang="en-US" sz="1200" dirty="0" err="1">
                <a:solidFill>
                  <a:schemeClr val="tx1"/>
                </a:solidFill>
                <a:highlight>
                  <a:srgbClr val="FFFF00"/>
                </a:highlight>
              </a:rPr>
              <a:t>alihankittua</a:t>
            </a:r>
            <a:r>
              <a:rPr lang="en-US" sz="1200" dirty="0">
                <a:solidFill>
                  <a:schemeClr val="tx1"/>
                </a:solidFill>
                <a:highlight>
                  <a:srgbClr val="FFFF00"/>
                </a:highlight>
              </a:rPr>
              <a:t> </a:t>
            </a:r>
            <a:r>
              <a:rPr lang="en-US" sz="1200" dirty="0" err="1">
                <a:solidFill>
                  <a:schemeClr val="tx1"/>
                </a:solidFill>
                <a:highlight>
                  <a:srgbClr val="FFFF00"/>
                </a:highlight>
              </a:rPr>
              <a:t>työvoimaa</a:t>
            </a:r>
            <a:r>
              <a:rPr lang="en-US" sz="1200" dirty="0">
                <a:solidFill>
                  <a:schemeClr val="tx1"/>
                </a:solidFill>
                <a:highlight>
                  <a:srgbClr val="FFFF00"/>
                </a:highlight>
              </a:rPr>
              <a:t>  </a:t>
            </a:r>
            <a:r>
              <a:rPr lang="en-US" sz="1200" dirty="0" err="1">
                <a:solidFill>
                  <a:schemeClr val="tx1"/>
                </a:solidFill>
                <a:highlight>
                  <a:srgbClr val="FFFF00"/>
                </a:highlight>
              </a:rPr>
              <a:t>käytetään</a:t>
            </a:r>
            <a:r>
              <a:rPr lang="en-US" sz="1200" dirty="0">
                <a:solidFill>
                  <a:schemeClr val="tx1"/>
                </a:solidFill>
                <a:highlight>
                  <a:srgbClr val="FFFF00"/>
                </a:highlight>
              </a:rPr>
              <a:t> </a:t>
            </a:r>
            <a:r>
              <a:rPr lang="en-US" sz="1200" dirty="0" err="1">
                <a:solidFill>
                  <a:schemeClr val="tx1"/>
                </a:solidFill>
                <a:highlight>
                  <a:srgbClr val="FFFF00"/>
                </a:highlight>
              </a:rPr>
              <a:t>täydentämään</a:t>
            </a:r>
            <a:r>
              <a:rPr lang="en-US" sz="1200" dirty="0">
                <a:solidFill>
                  <a:schemeClr val="tx1"/>
                </a:solidFill>
                <a:highlight>
                  <a:srgbClr val="FFFF00"/>
                </a:highlight>
              </a:rPr>
              <a:t> </a:t>
            </a:r>
            <a:r>
              <a:rPr lang="en-US" sz="1200" dirty="0" err="1">
                <a:solidFill>
                  <a:schemeClr val="tx1"/>
                </a:solidFill>
                <a:highlight>
                  <a:srgbClr val="FFFF00"/>
                </a:highlight>
              </a:rPr>
              <a:t>palveluntuottajan</a:t>
            </a:r>
            <a:r>
              <a:rPr lang="en-US" sz="1200" dirty="0">
                <a:solidFill>
                  <a:schemeClr val="tx1"/>
                </a:solidFill>
                <a:highlight>
                  <a:srgbClr val="FFFF00"/>
                </a:highlight>
              </a:rPr>
              <a:t> </a:t>
            </a:r>
            <a:r>
              <a:rPr lang="en-US" sz="1200" dirty="0" err="1">
                <a:solidFill>
                  <a:schemeClr val="tx1"/>
                </a:solidFill>
                <a:highlight>
                  <a:srgbClr val="FFFF00"/>
                </a:highlight>
              </a:rPr>
              <a:t>omaa</a:t>
            </a:r>
            <a:r>
              <a:rPr lang="en-US" sz="1200" dirty="0">
                <a:solidFill>
                  <a:schemeClr val="tx1"/>
                </a:solidFill>
                <a:highlight>
                  <a:srgbClr val="FFFF00"/>
                </a:highlight>
              </a:rPr>
              <a:t> </a:t>
            </a:r>
            <a:r>
              <a:rPr lang="en-US" sz="1200" dirty="0" err="1">
                <a:solidFill>
                  <a:schemeClr val="tx1"/>
                </a:solidFill>
                <a:highlight>
                  <a:srgbClr val="FFFF00"/>
                </a:highlight>
              </a:rPr>
              <a:t>henkilöstöä</a:t>
            </a:r>
            <a:r>
              <a:rPr lang="fi-FI" sz="1200" b="1" dirty="0">
                <a:solidFill>
                  <a:schemeClr val="tx1"/>
                </a:solidFill>
              </a:rPr>
              <a:t>]</a:t>
            </a:r>
            <a:endParaRPr lang="fi-FI" dirty="0">
              <a:solidFill>
                <a:schemeClr val="tx1"/>
              </a:solidFill>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r>
              <a:rPr lang="fi-FI" sz="1200" b="1" dirty="0">
                <a:solidFill>
                  <a:schemeClr val="tx1"/>
                </a:solidFill>
              </a:rPr>
              <a:t>Palveluesihenkilöiden tehtävät: </a:t>
            </a:r>
          </a:p>
          <a:p>
            <a:r>
              <a:rPr lang="fi-FI" sz="1200" b="1" dirty="0">
                <a:solidFill>
                  <a:schemeClr val="tx1"/>
                </a:solidFill>
              </a:rPr>
              <a:t>[</a:t>
            </a:r>
            <a:r>
              <a:rPr lang="fi-FI" sz="1200" dirty="0">
                <a:solidFill>
                  <a:schemeClr val="tx1"/>
                </a:solidFill>
              </a:rPr>
              <a:t>Kirjoita tähän: Miten varmistetaan vastuuhenkilöiden/lähiesihenkilöiden tehtävien organisointi siten, että lähiesihenkilöiden työhön jää riittävästi aikaa?</a:t>
            </a:r>
            <a:r>
              <a:rPr lang="fi-FI" sz="1200" b="1" dirty="0">
                <a:solidFill>
                  <a:schemeClr val="tx1"/>
                </a:solidFill>
              </a:rPr>
              <a:t>]</a:t>
            </a:r>
          </a:p>
          <a:p>
            <a:endParaRPr lang="fi-FI" sz="1200" dirty="0">
              <a:solidFill>
                <a:schemeClr val="tx1"/>
              </a:solidFill>
              <a:highlight>
                <a:srgbClr val="FFFF00"/>
              </a:highlight>
            </a:endParaRPr>
          </a:p>
          <a:p>
            <a:r>
              <a:rPr lang="fi-FI" sz="1200" b="1" dirty="0">
                <a:solidFill>
                  <a:schemeClr val="tx1"/>
                </a:solidFill>
              </a:rPr>
              <a:t> </a:t>
            </a:r>
          </a:p>
        </p:txBody>
      </p:sp>
      <p:sp>
        <p:nvSpPr>
          <p:cNvPr id="29" name="Suorakulmio 28">
            <a:extLst>
              <a:ext uri="{FF2B5EF4-FFF2-40B4-BE49-F238E27FC236}">
                <a16:creationId xmlns:a16="http://schemas.microsoft.com/office/drawing/2014/main" id="{28E2319A-34F9-A8AC-3B86-6AFC25B88957}"/>
              </a:ext>
            </a:extLst>
          </p:cNvPr>
          <p:cNvSpPr/>
          <p:nvPr/>
        </p:nvSpPr>
        <p:spPr>
          <a:xfrm>
            <a:off x="6214683" y="4917461"/>
            <a:ext cx="5525904" cy="1237505"/>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a:spcBef>
                <a:spcPts val="600"/>
              </a:spcBef>
            </a:pPr>
            <a:r>
              <a:rPr lang="fi-FI" sz="1200" b="1" dirty="0">
                <a:solidFill>
                  <a:schemeClr val="tx1"/>
                </a:solidFill>
              </a:rPr>
              <a:t>Henkilöstörakenne:</a:t>
            </a:r>
          </a:p>
        </p:txBody>
      </p:sp>
      <p:sp>
        <p:nvSpPr>
          <p:cNvPr id="31" name="Tekstiruutu 30">
            <a:extLst>
              <a:ext uri="{FF2B5EF4-FFF2-40B4-BE49-F238E27FC236}">
                <a16:creationId xmlns:a16="http://schemas.microsoft.com/office/drawing/2014/main" id="{EBCA0DB1-666D-24C2-1FC1-DCCB6039E245}"/>
              </a:ext>
            </a:extLst>
          </p:cNvPr>
          <p:cNvSpPr txBox="1"/>
          <p:nvPr/>
        </p:nvSpPr>
        <p:spPr>
          <a:xfrm>
            <a:off x="6300470" y="5154692"/>
            <a:ext cx="5442442" cy="1000274"/>
          </a:xfrm>
          <a:prstGeom prst="rect">
            <a:avLst/>
          </a:prstGeom>
          <a:noFill/>
        </p:spPr>
        <p:txBody>
          <a:bodyPr wrap="square" numCol="2">
            <a:spAutoFit/>
          </a:bodyPr>
          <a:lstStyle/>
          <a:p>
            <a:pPr marL="171450" indent="-171450">
              <a:spcBef>
                <a:spcPts val="600"/>
              </a:spcBef>
              <a:buFont typeface="Arial" panose="020B0604020202020204" pitchFamily="34" charset="0"/>
              <a:buChar char="•"/>
            </a:pPr>
            <a:r>
              <a:rPr lang="fi-FI" sz="1100" b="1" dirty="0">
                <a:solidFill>
                  <a:schemeClr val="tx1"/>
                </a:solidFill>
                <a:highlight>
                  <a:srgbClr val="FFFF00"/>
                </a:highlight>
              </a:rPr>
              <a:t>Kokonaismäärä: </a:t>
            </a:r>
          </a:p>
          <a:p>
            <a:pPr marL="171450" indent="-171450">
              <a:spcBef>
                <a:spcPts val="600"/>
              </a:spcBef>
              <a:buFont typeface="Arial" panose="020B0604020202020204" pitchFamily="34" charset="0"/>
              <a:buChar char="•"/>
            </a:pPr>
            <a:r>
              <a:rPr lang="fi-FI" sz="1100" b="1" dirty="0">
                <a:highlight>
                  <a:srgbClr val="FFFF00"/>
                </a:highlight>
              </a:rPr>
              <a:t>Vuokratyövoiman käyttö: </a:t>
            </a:r>
            <a:endParaRPr lang="fi-FI" sz="1100" b="1" dirty="0">
              <a:solidFill>
                <a:schemeClr val="tx1"/>
              </a:solidFill>
              <a:highlight>
                <a:srgbClr val="FFFF00"/>
              </a:highlight>
            </a:endParaRPr>
          </a:p>
          <a:p>
            <a:pPr>
              <a:spcBef>
                <a:spcPts val="600"/>
              </a:spcBef>
            </a:pPr>
            <a:endParaRPr lang="fi-FI" sz="1100" b="1" dirty="0">
              <a:solidFill>
                <a:schemeClr val="tx1"/>
              </a:solidFill>
            </a:endParaRPr>
          </a:p>
          <a:p>
            <a:pPr>
              <a:spcBef>
                <a:spcPts val="600"/>
              </a:spcBef>
            </a:pPr>
            <a:endParaRPr lang="fi-FI" sz="1100" b="1" dirty="0">
              <a:solidFill>
                <a:schemeClr val="tx1"/>
              </a:solidFill>
              <a:highlight>
                <a:srgbClr val="FFFF00"/>
              </a:highlight>
            </a:endParaRPr>
          </a:p>
        </p:txBody>
      </p:sp>
      <p:sp>
        <p:nvSpPr>
          <p:cNvPr id="5" name="Suorakulmio 4">
            <a:extLst>
              <a:ext uri="{FF2B5EF4-FFF2-40B4-BE49-F238E27FC236}">
                <a16:creationId xmlns:a16="http://schemas.microsoft.com/office/drawing/2014/main" id="{2A8D2AC6-FA34-41E3-9947-86B543CED161}"/>
              </a:ext>
            </a:extLst>
          </p:cNvPr>
          <p:cNvSpPr/>
          <p:nvPr/>
        </p:nvSpPr>
        <p:spPr>
          <a:xfrm>
            <a:off x="529448" y="4917460"/>
            <a:ext cx="5525904" cy="1237505"/>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fi-FI" sz="1200" b="1" dirty="0">
                <a:solidFill>
                  <a:schemeClr val="tx1"/>
                </a:solidFill>
              </a:rPr>
              <a:t>Henkilöstön riittävyys suhteessa asiakkaiden palvelujen tarpeeseen:</a:t>
            </a:r>
          </a:p>
          <a:p>
            <a:r>
              <a:rPr lang="fi-FI" sz="1200" b="1" dirty="0">
                <a:solidFill>
                  <a:schemeClr val="tx1"/>
                </a:solidFill>
              </a:rPr>
              <a:t>[</a:t>
            </a:r>
            <a:r>
              <a:rPr lang="fi-FI" sz="1200" dirty="0">
                <a:solidFill>
                  <a:schemeClr val="tx1"/>
                </a:solidFill>
              </a:rPr>
              <a:t>Kuvaa yksikkökohtaiset periaatteet: Miten seurataan toimintayksikön henkilöstön riittävyyttä suhteessa asiakkaiden palvelujen tarpeisiin? Miten henkilöstövoimavarojen riittävyys varmistetaan esim. tiedolla johtamisen keinoin?</a:t>
            </a:r>
            <a:r>
              <a:rPr lang="fi-FI" sz="1200" b="1" dirty="0">
                <a:solidFill>
                  <a:schemeClr val="tx1"/>
                </a:solidFill>
              </a:rPr>
              <a:t>]</a:t>
            </a:r>
            <a:r>
              <a:rPr lang="fi-FI" sz="1200" dirty="0">
                <a:solidFill>
                  <a:schemeClr val="tx1"/>
                </a:solidFill>
              </a:rPr>
              <a:t> </a:t>
            </a:r>
          </a:p>
        </p:txBody>
      </p:sp>
    </p:spTree>
    <p:extLst>
      <p:ext uri="{BB962C8B-B14F-4D97-AF65-F5344CB8AC3E}">
        <p14:creationId xmlns:p14="http://schemas.microsoft.com/office/powerpoint/2010/main" val="1474658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DF30808D-8DC1-7D67-D9DE-202A550CFF61}"/>
              </a:ext>
            </a:extLst>
          </p:cNvPr>
          <p:cNvGraphicFramePr>
            <a:graphicFrameLocks noChangeAspect="1"/>
          </p:cNvGraphicFramePr>
          <p:nvPr>
            <p:custDataLst>
              <p:tags r:id="rId1"/>
            </p:custDataLst>
            <p:extLst>
              <p:ext uri="{D42A27DB-BD31-4B8C-83A1-F6EECF244321}">
                <p14:modId xmlns:p14="http://schemas.microsoft.com/office/powerpoint/2010/main" val="3144491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2" name="think-cell data - do not delete" hidden="1">
                        <a:extLst>
                          <a:ext uri="{FF2B5EF4-FFF2-40B4-BE49-F238E27FC236}">
                            <a16:creationId xmlns:a16="http://schemas.microsoft.com/office/drawing/2014/main" id="{DF30808D-8DC1-7D67-D9DE-202A550CFF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Henkilöstö (</a:t>
            </a:r>
            <a:r>
              <a:rPr lang="fi-FI"/>
              <a:t>2/3)</a:t>
            </a:r>
            <a:endParaRPr lang="fi-FI" dirty="0"/>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Asiakasturvallisuus</a:t>
            </a:r>
            <a:endParaRPr lang="fi-FI" sz="1400" b="1" dirty="0">
              <a:solidFill>
                <a:schemeClr val="accent1"/>
              </a:solidFill>
            </a:endParaRPr>
          </a:p>
        </p:txBody>
      </p:sp>
      <p:sp>
        <p:nvSpPr>
          <p:cNvPr id="28" name="Content Placeholder 3">
            <a:extLst>
              <a:ext uri="{FF2B5EF4-FFF2-40B4-BE49-F238E27FC236}">
                <a16:creationId xmlns:a16="http://schemas.microsoft.com/office/drawing/2014/main" id="{378BE8CD-B2A2-4AD8-4745-D247ADAD870D}"/>
              </a:ext>
            </a:extLst>
          </p:cNvPr>
          <p:cNvSpPr txBox="1">
            <a:spLocks/>
          </p:cNvSpPr>
          <p:nvPr/>
        </p:nvSpPr>
        <p:spPr>
          <a:xfrm>
            <a:off x="451413" y="1690086"/>
            <a:ext cx="6008112" cy="4590345"/>
          </a:xfrm>
          <a:prstGeom prst="rect">
            <a:avLst/>
          </a:prstGeom>
        </p:spPr>
        <p:txBody>
          <a:bodyPr vert="horz" lIns="91440" tIns="45720" rIns="91440" bIns="45720" numCol="1" spcCol="54864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900"/>
              </a:spcBef>
              <a:spcAft>
                <a:spcPts val="200"/>
              </a:spcAft>
            </a:pPr>
            <a:r>
              <a:rPr lang="fi-FI" sz="2000" b="1" dirty="0">
                <a:latin typeface="+mn-lt"/>
                <a:cs typeface="Times New Roman" panose="02020603050405020304" pitchFamily="18" charset="0"/>
              </a:rPr>
              <a:t>Henkilöstön rekrytoinnin periaatteet</a:t>
            </a:r>
          </a:p>
          <a:p>
            <a:pPr marL="0" lvl="1">
              <a:lnSpc>
                <a:spcPct val="110000"/>
              </a:lnSpc>
              <a:spcBef>
                <a:spcPts val="789"/>
              </a:spcBef>
              <a:spcAft>
                <a:spcPts val="175"/>
              </a:spcAft>
            </a:pPr>
            <a:r>
              <a:rPr lang="fi-FI" dirty="0"/>
              <a:t>Henkilöstön rekrytointia ohjaavat työlainsäädäntö ja työehtosopimukset, joissa määritellään sekä työntekijöiden että työnantajien oikeudet ja velvollisuudet. </a:t>
            </a:r>
          </a:p>
          <a:p>
            <a:pPr marL="0" lvl="1">
              <a:lnSpc>
                <a:spcPct val="110000"/>
              </a:lnSpc>
              <a:spcBef>
                <a:spcPts val="789"/>
              </a:spcBef>
              <a:spcAft>
                <a:spcPts val="175"/>
              </a:spcAft>
            </a:pPr>
            <a:r>
              <a:rPr lang="fi-FI" dirty="0"/>
              <a:t>Vakituisten työntekijöiden </a:t>
            </a:r>
            <a:r>
              <a:rPr lang="fi-FI" b="1" dirty="0"/>
              <a:t>rekrytoinnista päätetään hallintosäännön ja Eloisan sisäisten rekrytointiohjeiden mukaisesti</a:t>
            </a:r>
            <a:r>
              <a:rPr lang="fi-FI" dirty="0"/>
              <a:t>. Henkilöstön haku tapahtuu </a:t>
            </a:r>
            <a:r>
              <a:rPr lang="fi-FI" dirty="0">
                <a:hlinkClick r:id="rId6"/>
              </a:rPr>
              <a:t>kuntarekry.fi </a:t>
            </a:r>
            <a:r>
              <a:rPr lang="fi-FI" dirty="0"/>
              <a:t>kautta. Hakijoiden kelpoisuus varmistetaan sosiaali- ja terveydenhuollon ammattirekistereistä (SUOSIKKI ja TERHIKKI) sekä alkuperäisten opinto- ja työtodistusten avulla. Valvontalain myötä 1.1.2024 alkaen myös ikääntyneiden kanssa työskenteleviltä pyydetään rikosrekisteriote. Työhaastatteluilla varmistetaan henkilöiden luotettavuus ja soveltuvuus. </a:t>
            </a:r>
          </a:p>
          <a:p>
            <a:pPr marL="0" lvl="1">
              <a:lnSpc>
                <a:spcPct val="110000"/>
              </a:lnSpc>
              <a:spcBef>
                <a:spcPts val="789"/>
              </a:spcBef>
              <a:spcAft>
                <a:spcPts val="175"/>
              </a:spcAft>
            </a:pPr>
            <a:r>
              <a:rPr lang="fi-FI" dirty="0"/>
              <a:t>Sosiaali- ja terveydenhuollon ammattihenkilöillä pitää olla hoitamiensa tehtävien edellyttämä riittävä suullinen ja kirjallinen kielitaito. Kielitaito varmistetaan Eloisassa opinto-, tutkinto- tai työtodistusten avulla. </a:t>
            </a:r>
          </a:p>
          <a:p>
            <a:pPr marL="0" lvl="1">
              <a:lnSpc>
                <a:spcPct val="110000"/>
              </a:lnSpc>
              <a:spcBef>
                <a:spcPts val="789"/>
              </a:spcBef>
              <a:spcAft>
                <a:spcPts val="175"/>
              </a:spcAft>
            </a:pPr>
            <a:r>
              <a:rPr lang="fi-FI" b="1" i="1" dirty="0">
                <a:solidFill>
                  <a:schemeClr val="accent5"/>
                </a:solidFill>
                <a:effectLst/>
                <a:latin typeface="+mn-lt"/>
                <a:ea typeface="Calibri" panose="020F0502020204030204" pitchFamily="34" charset="0"/>
                <a:cs typeface="Times New Roman" panose="02020603050405020304" pitchFamily="18" charset="0"/>
              </a:rPr>
              <a:t>[Korvaa tämä teksti </a:t>
            </a:r>
            <a:r>
              <a:rPr lang="fi-FI" b="1" i="1" dirty="0">
                <a:solidFill>
                  <a:schemeClr val="accent5"/>
                </a:solidFill>
                <a:latin typeface="+mn-lt"/>
                <a:ea typeface="Calibri" panose="020F0502020204030204" pitchFamily="34" charset="0"/>
                <a:cs typeface="Times New Roman" panose="02020603050405020304" pitchFamily="18" charset="0"/>
              </a:rPr>
              <a:t>t</a:t>
            </a:r>
            <a:r>
              <a:rPr lang="fi-FI" b="1" i="1" dirty="0">
                <a:solidFill>
                  <a:schemeClr val="accent5"/>
                </a:solidFill>
                <a:effectLst/>
                <a:latin typeface="+mn-lt"/>
                <a:ea typeface="Calibri" panose="020F0502020204030204" pitchFamily="34" charset="0"/>
                <a:cs typeface="Times New Roman" panose="02020603050405020304" pitchFamily="18" charset="0"/>
              </a:rPr>
              <a:t>arvittaessa </a:t>
            </a:r>
            <a:r>
              <a:rPr lang="fi-FI" b="1" i="1" dirty="0">
                <a:solidFill>
                  <a:schemeClr val="accent5"/>
                </a:solidFill>
                <a:latin typeface="+mn-lt"/>
                <a:ea typeface="Calibri" panose="020F0502020204030204" pitchFamily="34" charset="0"/>
                <a:cs typeface="Times New Roman" panose="02020603050405020304" pitchFamily="18" charset="0"/>
              </a:rPr>
              <a:t>lisäkuvauksella henkilöstön rekrytoinnin periaatteista palvelussa esim. moniammatillisen tiimin kokoamisen merkitys rekrytoinnissa.]</a:t>
            </a:r>
            <a:endParaRPr lang="fi-FI" b="1" i="1" dirty="0">
              <a:solidFill>
                <a:schemeClr val="accent5"/>
              </a:solidFill>
              <a:effectLst/>
              <a:latin typeface="+mn-lt"/>
              <a:ea typeface="Calibri" panose="020F0502020204030204" pitchFamily="34" charset="0"/>
              <a:cs typeface="Times New Roman" panose="02020603050405020304" pitchFamily="18" charset="0"/>
            </a:endParaRPr>
          </a:p>
          <a:p>
            <a:pPr marL="0" lvl="1">
              <a:lnSpc>
                <a:spcPct val="110000"/>
              </a:lnSpc>
              <a:spcBef>
                <a:spcPts val="789"/>
              </a:spcBef>
              <a:spcAft>
                <a:spcPts val="175"/>
              </a:spcAft>
            </a:pPr>
            <a:endParaRPr lang="fi-FI" sz="2000" b="1" dirty="0">
              <a:latin typeface="+mn-lt"/>
              <a:cs typeface="Times New Roman" panose="02020603050405020304" pitchFamily="18" charset="0"/>
            </a:endParaRPr>
          </a:p>
          <a:p>
            <a:pPr marL="0" lvl="1">
              <a:lnSpc>
                <a:spcPct val="110000"/>
              </a:lnSpc>
              <a:spcBef>
                <a:spcPts val="789"/>
              </a:spcBef>
              <a:spcAft>
                <a:spcPts val="175"/>
              </a:spcAft>
            </a:pPr>
            <a:endParaRPr lang="fi-FI" sz="2000" b="1" dirty="0">
              <a:latin typeface="+mn-lt"/>
              <a:cs typeface="Times New Roman" panose="02020603050405020304" pitchFamily="18" charset="0"/>
            </a:endParaRPr>
          </a:p>
        </p:txBody>
      </p:sp>
      <p:sp>
        <p:nvSpPr>
          <p:cNvPr id="4" name="Suorakulmio 3">
            <a:extLst>
              <a:ext uri="{FF2B5EF4-FFF2-40B4-BE49-F238E27FC236}">
                <a16:creationId xmlns:a16="http://schemas.microsoft.com/office/drawing/2014/main" id="{24EA3FE8-467E-D455-1767-F9AF20614689}"/>
              </a:ext>
            </a:extLst>
          </p:cNvPr>
          <p:cNvSpPr/>
          <p:nvPr/>
        </p:nvSpPr>
        <p:spPr>
          <a:xfrm>
            <a:off x="6725945" y="3624045"/>
            <a:ext cx="5176314" cy="2157122"/>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fi-FI" sz="1200" b="1" dirty="0">
                <a:solidFill>
                  <a:schemeClr val="tx1"/>
                </a:solidFill>
              </a:rPr>
              <a:t>Rekrytoinnin erityispiirteet: </a:t>
            </a:r>
          </a:p>
          <a:p>
            <a:endParaRPr lang="fi-FI" sz="1200" dirty="0">
              <a:solidFill>
                <a:schemeClr val="tx1"/>
              </a:solidFill>
            </a:endParaRPr>
          </a:p>
          <a:p>
            <a:r>
              <a:rPr lang="fi-FI" sz="1200" b="1" dirty="0">
                <a:solidFill>
                  <a:schemeClr val="tx1"/>
                </a:solidFill>
              </a:rPr>
              <a:t>[</a:t>
            </a:r>
            <a:r>
              <a:rPr lang="fi-FI" sz="1200" dirty="0">
                <a:solidFill>
                  <a:schemeClr val="tx1"/>
                </a:solidFill>
              </a:rPr>
              <a:t>Mitkä ovat yksikön henkilökunnan rekrytointia koskevat periaatteet? Miten otetaan huomioon työntekijän soveltuvuus ja luotettavuus työtehtäviinsä?</a:t>
            </a:r>
            <a:r>
              <a:rPr lang="fi-FI" sz="1200" b="1" dirty="0">
                <a:solidFill>
                  <a:schemeClr val="tx1"/>
                </a:solidFill>
              </a:rPr>
              <a:t>]</a:t>
            </a:r>
          </a:p>
        </p:txBody>
      </p:sp>
      <p:sp>
        <p:nvSpPr>
          <p:cNvPr id="5" name="Suorakulmio: Pyöristetyt kulmat 4">
            <a:extLst>
              <a:ext uri="{FF2B5EF4-FFF2-40B4-BE49-F238E27FC236}">
                <a16:creationId xmlns:a16="http://schemas.microsoft.com/office/drawing/2014/main" id="{8C4495A0-FFBC-F17A-F408-8F985931408A}"/>
              </a:ext>
            </a:extLst>
          </p:cNvPr>
          <p:cNvSpPr>
            <a:spLocks/>
          </p:cNvSpPr>
          <p:nvPr/>
        </p:nvSpPr>
        <p:spPr>
          <a:xfrm>
            <a:off x="6725945" y="5861833"/>
            <a:ext cx="5176314" cy="464075"/>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nSpc>
                <a:spcPct val="110000"/>
              </a:lnSpc>
              <a:spcAft>
                <a:spcPts val="200"/>
              </a:spcAft>
              <a:buClr>
                <a:schemeClr val="tx1"/>
              </a:buClr>
            </a:pPr>
            <a:r>
              <a:rPr lang="fi-FI" sz="1000" b="1" dirty="0">
                <a:solidFill>
                  <a:schemeClr val="tx1"/>
                </a:solidFill>
              </a:rPr>
              <a:t>Lue lisää: </a:t>
            </a:r>
          </a:p>
          <a:p>
            <a:pPr marL="171450" lvl="1" indent="-171450">
              <a:lnSpc>
                <a:spcPct val="110000"/>
              </a:lnSpc>
              <a:spcAft>
                <a:spcPts val="200"/>
              </a:spcAft>
              <a:buClr>
                <a:schemeClr val="tx1"/>
              </a:buClr>
              <a:buFont typeface="Arial" panose="020B0604020202020204" pitchFamily="34" charset="0"/>
              <a:buChar char="•"/>
            </a:pPr>
            <a:r>
              <a:rPr lang="fi-FI" sz="1000" dirty="0">
                <a:solidFill>
                  <a:schemeClr val="tx1"/>
                </a:solidFill>
                <a:hlinkClick r:id="rId7"/>
              </a:rPr>
              <a:t>Riittävän kielitaidon osoittaminen – Valvira </a:t>
            </a:r>
            <a:endParaRPr lang="fi-FI" sz="1000" dirty="0">
              <a:solidFill>
                <a:schemeClr val="tx1"/>
              </a:solidFill>
            </a:endParaRPr>
          </a:p>
        </p:txBody>
      </p:sp>
    </p:spTree>
    <p:extLst>
      <p:ext uri="{BB962C8B-B14F-4D97-AF65-F5344CB8AC3E}">
        <p14:creationId xmlns:p14="http://schemas.microsoft.com/office/powerpoint/2010/main" val="2883919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319068F-3C4B-6A6D-8BFB-FF1C8297ECAB}"/>
              </a:ext>
            </a:extLst>
          </p:cNvPr>
          <p:cNvGraphicFramePr>
            <a:graphicFrameLocks noChangeAspect="1"/>
          </p:cNvGraphicFramePr>
          <p:nvPr>
            <p:custDataLst>
              <p:tags r:id="rId1"/>
            </p:custDataLst>
            <p:extLst>
              <p:ext uri="{D42A27DB-BD31-4B8C-83A1-F6EECF244321}">
                <p14:modId xmlns:p14="http://schemas.microsoft.com/office/powerpoint/2010/main" val="2322031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2" name="think-cell data - do not delete" hidden="1">
                        <a:extLst>
                          <a:ext uri="{FF2B5EF4-FFF2-40B4-BE49-F238E27FC236}">
                            <a16:creationId xmlns:a16="http://schemas.microsoft.com/office/drawing/2014/main" id="{3319068F-3C4B-6A6D-8BFB-FF1C8297EC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Henkilöstö (3/3)</a:t>
            </a: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Asiakasturvallisuus</a:t>
            </a:r>
            <a:endParaRPr lang="fi-FI" sz="1400" b="1" dirty="0">
              <a:solidFill>
                <a:schemeClr val="accent1"/>
              </a:solidFill>
            </a:endParaRPr>
          </a:p>
        </p:txBody>
      </p:sp>
      <p:sp>
        <p:nvSpPr>
          <p:cNvPr id="28" name="Content Placeholder 3">
            <a:extLst>
              <a:ext uri="{FF2B5EF4-FFF2-40B4-BE49-F238E27FC236}">
                <a16:creationId xmlns:a16="http://schemas.microsoft.com/office/drawing/2014/main" id="{378BE8CD-B2A2-4AD8-4745-D247ADAD870D}"/>
              </a:ext>
            </a:extLst>
          </p:cNvPr>
          <p:cNvSpPr txBox="1">
            <a:spLocks/>
          </p:cNvSpPr>
          <p:nvPr/>
        </p:nvSpPr>
        <p:spPr>
          <a:xfrm>
            <a:off x="451412" y="1698400"/>
            <a:ext cx="11374962" cy="4482114"/>
          </a:xfrm>
          <a:prstGeom prst="rect">
            <a:avLst/>
          </a:prstGeom>
        </p:spPr>
        <p:txBody>
          <a:bodyPr vert="horz" lIns="91440" tIns="45720" rIns="91440" bIns="45720" numCol="2" spcCol="548640" rtlCol="0" anchor="t">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900"/>
              </a:spcBef>
              <a:spcAft>
                <a:spcPts val="200"/>
              </a:spcAft>
            </a:pPr>
            <a:r>
              <a:rPr lang="fi-FI" sz="2000" b="1" dirty="0">
                <a:latin typeface="+mn-lt"/>
                <a:cs typeface="Times New Roman" panose="02020603050405020304" pitchFamily="18" charset="0"/>
              </a:rPr>
              <a:t>Henkilöstön perehdyttäminen ja täydennyskoulutus</a:t>
            </a:r>
            <a:endParaRPr lang="fi-FI" dirty="0"/>
          </a:p>
          <a:p>
            <a:pPr marL="0" lvl="1">
              <a:lnSpc>
                <a:spcPct val="110000"/>
              </a:lnSpc>
              <a:spcBef>
                <a:spcPts val="789"/>
              </a:spcBef>
              <a:spcAft>
                <a:spcPts val="175"/>
              </a:spcAft>
            </a:pPr>
            <a:r>
              <a:rPr lang="fi-FI" dirty="0"/>
              <a:t>Toimintayksikön </a:t>
            </a:r>
            <a:r>
              <a:rPr lang="fi-FI" b="1" dirty="0"/>
              <a:t>henkilöstö perehdytetään asiakastyöhön, asiakastietojen käsittelyyn ja tietosuojaan sekä omavalvonnan toteuttamiseen</a:t>
            </a:r>
            <a:r>
              <a:rPr lang="fi-FI" dirty="0"/>
              <a:t>. Sama koskee myös yksikössä työskenteleviä opiskelijoita ja paluun jälkeen pitkään tehtävistä poissaolleita. </a:t>
            </a:r>
            <a:r>
              <a:rPr lang="fi-FI" b="1" dirty="0">
                <a:solidFill>
                  <a:schemeClr val="accent4"/>
                </a:solidFill>
              </a:rPr>
              <a:t> </a:t>
            </a:r>
          </a:p>
          <a:p>
            <a:pPr marL="0"/>
            <a:r>
              <a:rPr lang="fi-FI" b="1" i="1" dirty="0">
                <a:solidFill>
                  <a:schemeClr val="accent5"/>
                </a:solidFill>
                <a:latin typeface="Arial"/>
                <a:cs typeface="Arial"/>
              </a:rPr>
              <a:t>[Korvaa tämä tekstikappale kuvauksella perehdyttämisestä; </a:t>
            </a:r>
            <a:r>
              <a:rPr lang="fi-FI" i="1" dirty="0">
                <a:solidFill>
                  <a:schemeClr val="accent5"/>
                </a:solidFill>
                <a:latin typeface="Arial"/>
                <a:cs typeface="Arial"/>
              </a:rPr>
              <a:t>Miten huolehditaan työntekijöiden ja opiskelijoiden perehdytyksestä asiakastyöhön ja omavalvonnan toteuttamiseen? </a:t>
            </a:r>
            <a:r>
              <a:rPr lang="en-US" i="1" dirty="0" err="1">
                <a:solidFill>
                  <a:schemeClr val="accent5"/>
                </a:solidFill>
                <a:highlight>
                  <a:srgbClr val="FFFF00"/>
                </a:highlight>
                <a:latin typeface="Arial"/>
                <a:cs typeface="Arial"/>
              </a:rPr>
              <a:t>miten</a:t>
            </a:r>
            <a:r>
              <a:rPr lang="en-US" i="1" dirty="0">
                <a:solidFill>
                  <a:schemeClr val="accent5"/>
                </a:solidFill>
                <a:highlight>
                  <a:srgbClr val="FFFF00"/>
                </a:highlight>
                <a:latin typeface="Arial"/>
                <a:cs typeface="Arial"/>
              </a:rPr>
              <a:t> </a:t>
            </a:r>
            <a:r>
              <a:rPr lang="en-US" i="1" dirty="0" err="1">
                <a:solidFill>
                  <a:schemeClr val="accent5"/>
                </a:solidFill>
                <a:highlight>
                  <a:srgbClr val="FFFF00"/>
                </a:highlight>
                <a:latin typeface="Arial"/>
                <a:cs typeface="Arial"/>
              </a:rPr>
              <a:t>laillistetun</a:t>
            </a:r>
            <a:r>
              <a:rPr lang="en-US" i="1" dirty="0">
                <a:solidFill>
                  <a:schemeClr val="accent5"/>
                </a:solidFill>
                <a:highlight>
                  <a:srgbClr val="FFFF00"/>
                </a:highlight>
                <a:latin typeface="Arial"/>
                <a:cs typeface="Arial"/>
              </a:rPr>
              <a:t> </a:t>
            </a:r>
            <a:r>
              <a:rPr lang="en-US" i="1" dirty="0" err="1">
                <a:solidFill>
                  <a:schemeClr val="accent5"/>
                </a:solidFill>
                <a:highlight>
                  <a:srgbClr val="FFFF00"/>
                </a:highlight>
                <a:latin typeface="Arial"/>
                <a:cs typeface="Arial"/>
              </a:rPr>
              <a:t>sosiaali</a:t>
            </a:r>
            <a:r>
              <a:rPr lang="en-US" i="1" dirty="0">
                <a:solidFill>
                  <a:schemeClr val="accent5"/>
                </a:solidFill>
                <a:highlight>
                  <a:srgbClr val="FFFF00"/>
                </a:highlight>
                <a:latin typeface="Arial"/>
                <a:cs typeface="Arial"/>
              </a:rPr>
              <a:t>- tai </a:t>
            </a:r>
            <a:r>
              <a:rPr lang="en-US" i="1" dirty="0" err="1">
                <a:solidFill>
                  <a:schemeClr val="accent5"/>
                </a:solidFill>
                <a:highlight>
                  <a:srgbClr val="FFFF00"/>
                </a:highlight>
                <a:latin typeface="Arial"/>
                <a:cs typeface="Arial"/>
              </a:rPr>
              <a:t>terveydenhuollon</a:t>
            </a:r>
            <a:r>
              <a:rPr lang="en-US" i="1" dirty="0">
                <a:solidFill>
                  <a:schemeClr val="accent5"/>
                </a:solidFill>
                <a:highlight>
                  <a:srgbClr val="FFFF00"/>
                </a:highlight>
                <a:latin typeface="Arial"/>
                <a:cs typeface="Arial"/>
              </a:rPr>
              <a:t> </a:t>
            </a:r>
            <a:r>
              <a:rPr lang="en-US" i="1" dirty="0" err="1">
                <a:solidFill>
                  <a:schemeClr val="accent5"/>
                </a:solidFill>
                <a:highlight>
                  <a:srgbClr val="FFFF00"/>
                </a:highlight>
                <a:latin typeface="Arial"/>
                <a:cs typeface="Arial"/>
              </a:rPr>
              <a:t>ammattihenkilön</a:t>
            </a:r>
            <a:r>
              <a:rPr lang="en-US" i="1" dirty="0">
                <a:solidFill>
                  <a:schemeClr val="accent5"/>
                </a:solidFill>
                <a:highlight>
                  <a:srgbClr val="FFFF00"/>
                </a:highlight>
                <a:latin typeface="Arial"/>
                <a:cs typeface="Arial"/>
              </a:rPr>
              <a:t>  </a:t>
            </a:r>
            <a:br>
              <a:rPr lang="en-US" i="1" dirty="0">
                <a:highlight>
                  <a:srgbClr val="FFFF00"/>
                </a:highlight>
                <a:latin typeface="Arial"/>
                <a:cs typeface="Arial"/>
              </a:rPr>
            </a:br>
            <a:r>
              <a:rPr lang="en-US" i="1" dirty="0" err="1">
                <a:solidFill>
                  <a:schemeClr val="accent5"/>
                </a:solidFill>
                <a:highlight>
                  <a:srgbClr val="FFFF00"/>
                </a:highlight>
                <a:latin typeface="Arial"/>
                <a:cs typeface="Arial"/>
              </a:rPr>
              <a:t>tehtävissä</a:t>
            </a:r>
            <a:r>
              <a:rPr lang="en-US" i="1" dirty="0">
                <a:solidFill>
                  <a:schemeClr val="accent5"/>
                </a:solidFill>
                <a:highlight>
                  <a:srgbClr val="FFFF00"/>
                </a:highlight>
                <a:latin typeface="Arial"/>
                <a:cs typeface="Arial"/>
              </a:rPr>
              <a:t> </a:t>
            </a:r>
            <a:r>
              <a:rPr lang="en-US" i="1" dirty="0" err="1">
                <a:solidFill>
                  <a:schemeClr val="accent5"/>
                </a:solidFill>
                <a:highlight>
                  <a:srgbClr val="FFFF00"/>
                </a:highlight>
                <a:latin typeface="Arial"/>
                <a:cs typeface="Arial"/>
              </a:rPr>
              <a:t>tilapäisesti</a:t>
            </a:r>
            <a:r>
              <a:rPr lang="en-US" i="1" dirty="0">
                <a:solidFill>
                  <a:schemeClr val="accent5"/>
                </a:solidFill>
                <a:highlight>
                  <a:srgbClr val="FFFF00"/>
                </a:highlight>
                <a:latin typeface="Arial"/>
                <a:cs typeface="Arial"/>
              </a:rPr>
              <a:t> </a:t>
            </a:r>
            <a:r>
              <a:rPr lang="en-US" i="1" dirty="0" err="1">
                <a:solidFill>
                  <a:schemeClr val="accent5"/>
                </a:solidFill>
                <a:highlight>
                  <a:srgbClr val="FFFF00"/>
                </a:highlight>
                <a:latin typeface="Arial"/>
                <a:cs typeface="Arial"/>
              </a:rPr>
              <a:t>toimivien</a:t>
            </a:r>
            <a:r>
              <a:rPr lang="en-US" i="1" dirty="0">
                <a:solidFill>
                  <a:schemeClr val="accent5"/>
                </a:solidFill>
                <a:highlight>
                  <a:srgbClr val="FFFF00"/>
                </a:highlight>
                <a:latin typeface="Arial"/>
                <a:cs typeface="Arial"/>
              </a:rPr>
              <a:t> </a:t>
            </a:r>
            <a:r>
              <a:rPr lang="en-US" i="1" dirty="0" err="1">
                <a:solidFill>
                  <a:schemeClr val="accent5"/>
                </a:solidFill>
                <a:highlight>
                  <a:srgbClr val="FFFF00"/>
                </a:highlight>
                <a:latin typeface="Arial"/>
                <a:cs typeface="Arial"/>
              </a:rPr>
              <a:t>opiskelijoiden</a:t>
            </a:r>
            <a:r>
              <a:rPr lang="en-US" i="1" dirty="0">
                <a:solidFill>
                  <a:schemeClr val="accent5"/>
                </a:solidFill>
                <a:highlight>
                  <a:srgbClr val="FFFF00"/>
                </a:highlight>
                <a:latin typeface="Arial"/>
                <a:cs typeface="Arial"/>
              </a:rPr>
              <a:t> </a:t>
            </a:r>
            <a:r>
              <a:rPr lang="en-US" i="1" dirty="0" err="1">
                <a:solidFill>
                  <a:schemeClr val="accent5"/>
                </a:solidFill>
                <a:highlight>
                  <a:srgbClr val="FFFF00"/>
                </a:highlight>
                <a:latin typeface="Arial"/>
                <a:cs typeface="Arial"/>
              </a:rPr>
              <a:t>oikeus</a:t>
            </a:r>
            <a:r>
              <a:rPr lang="en-US" i="1" dirty="0">
                <a:solidFill>
                  <a:schemeClr val="accent5"/>
                </a:solidFill>
                <a:highlight>
                  <a:srgbClr val="FFFF00"/>
                </a:highlight>
                <a:latin typeface="Arial"/>
                <a:cs typeface="Arial"/>
              </a:rPr>
              <a:t> työskennellä varmistetaan </a:t>
            </a:r>
            <a:r>
              <a:rPr lang="en-US" i="1" dirty="0" err="1">
                <a:solidFill>
                  <a:schemeClr val="accent5"/>
                </a:solidFill>
                <a:highlight>
                  <a:srgbClr val="FFFF00"/>
                </a:highlight>
                <a:latin typeface="Arial"/>
                <a:cs typeface="Arial"/>
              </a:rPr>
              <a:t>sekä</a:t>
            </a:r>
            <a:r>
              <a:rPr lang="en-US" i="1" dirty="0">
                <a:solidFill>
                  <a:schemeClr val="accent5"/>
                </a:solidFill>
                <a:highlight>
                  <a:srgbClr val="FFFF00"/>
                </a:highlight>
                <a:latin typeface="Arial"/>
                <a:cs typeface="Arial"/>
              </a:rPr>
              <a:t> </a:t>
            </a:r>
            <a:r>
              <a:rPr lang="en-US" i="1" dirty="0" err="1">
                <a:solidFill>
                  <a:schemeClr val="accent5"/>
                </a:solidFill>
                <a:highlight>
                  <a:srgbClr val="FFFF00"/>
                </a:highlight>
                <a:latin typeface="Arial"/>
                <a:cs typeface="Arial"/>
              </a:rPr>
              <a:t>miten</a:t>
            </a:r>
            <a:r>
              <a:rPr lang="en-US" i="1" dirty="0">
                <a:solidFill>
                  <a:schemeClr val="accent5"/>
                </a:solidFill>
                <a:highlight>
                  <a:srgbClr val="FFFF00"/>
                </a:highlight>
                <a:latin typeface="Arial"/>
                <a:cs typeface="Arial"/>
              </a:rPr>
              <a:t> </a:t>
            </a:r>
            <a:r>
              <a:rPr lang="en-US" i="1" dirty="0" err="1">
                <a:solidFill>
                  <a:schemeClr val="accent5"/>
                </a:solidFill>
                <a:highlight>
                  <a:srgbClr val="FFFF00"/>
                </a:highlight>
                <a:latin typeface="Arial"/>
                <a:cs typeface="Arial"/>
              </a:rPr>
              <a:t>opiskelijoiden</a:t>
            </a:r>
            <a:r>
              <a:rPr lang="en-US" i="1" dirty="0">
                <a:solidFill>
                  <a:schemeClr val="accent5"/>
                </a:solidFill>
                <a:highlight>
                  <a:srgbClr val="FFFF00"/>
                </a:highlight>
                <a:latin typeface="Arial"/>
                <a:cs typeface="Arial"/>
              </a:rPr>
              <a:t> </a:t>
            </a:r>
            <a:r>
              <a:rPr lang="en-US" i="1" dirty="0" err="1">
                <a:solidFill>
                  <a:schemeClr val="accent5"/>
                </a:solidFill>
                <a:highlight>
                  <a:srgbClr val="FFFF00"/>
                </a:highlight>
                <a:latin typeface="Arial"/>
                <a:cs typeface="Arial"/>
              </a:rPr>
              <a:t>ohjaus</a:t>
            </a:r>
            <a:r>
              <a:rPr lang="en-US" i="1" dirty="0">
                <a:solidFill>
                  <a:schemeClr val="accent5"/>
                </a:solidFill>
                <a:highlight>
                  <a:srgbClr val="FFFF00"/>
                </a:highlight>
                <a:latin typeface="Arial"/>
                <a:cs typeface="Arial"/>
              </a:rPr>
              <a:t>, </a:t>
            </a:r>
            <a:r>
              <a:rPr lang="en-US" i="1" dirty="0" err="1">
                <a:solidFill>
                  <a:schemeClr val="accent5"/>
                </a:solidFill>
                <a:highlight>
                  <a:srgbClr val="FFFF00"/>
                </a:highlight>
                <a:latin typeface="Arial"/>
                <a:cs typeface="Arial"/>
              </a:rPr>
              <a:t>johto</a:t>
            </a:r>
            <a:r>
              <a:rPr lang="en-US" i="1" dirty="0">
                <a:solidFill>
                  <a:schemeClr val="accent5"/>
                </a:solidFill>
                <a:highlight>
                  <a:srgbClr val="FFFF00"/>
                </a:highlight>
                <a:latin typeface="Arial"/>
                <a:cs typeface="Arial"/>
              </a:rPr>
              <a:t> ja </a:t>
            </a:r>
            <a:r>
              <a:rPr lang="en-US" i="1" dirty="0" err="1">
                <a:solidFill>
                  <a:schemeClr val="accent5"/>
                </a:solidFill>
                <a:highlight>
                  <a:srgbClr val="FFFF00"/>
                </a:highlight>
                <a:latin typeface="Arial"/>
                <a:cs typeface="Arial"/>
              </a:rPr>
              <a:t>valvonta</a:t>
            </a:r>
            <a:r>
              <a:rPr lang="en-US" i="1" dirty="0">
                <a:solidFill>
                  <a:schemeClr val="accent5"/>
                </a:solidFill>
                <a:highlight>
                  <a:srgbClr val="FFFF00"/>
                </a:highlight>
                <a:latin typeface="Arial"/>
                <a:cs typeface="Arial"/>
              </a:rPr>
              <a:t>  </a:t>
            </a:r>
            <a:r>
              <a:rPr lang="en-US" i="1" dirty="0" err="1">
                <a:solidFill>
                  <a:schemeClr val="accent5"/>
                </a:solidFill>
                <a:highlight>
                  <a:srgbClr val="FFFF00"/>
                </a:highlight>
                <a:latin typeface="Arial"/>
                <a:cs typeface="Arial"/>
              </a:rPr>
              <a:t>toteutetaan</a:t>
            </a:r>
            <a:r>
              <a:rPr lang="en-US" i="1" dirty="0">
                <a:solidFill>
                  <a:schemeClr val="accent5"/>
                </a:solidFill>
                <a:highlight>
                  <a:srgbClr val="FFFF00"/>
                </a:highlight>
                <a:latin typeface="Arial"/>
                <a:cs typeface="Arial"/>
              </a:rPr>
              <a:t> </a:t>
            </a:r>
            <a:r>
              <a:rPr lang="en-US" i="1" dirty="0" err="1">
                <a:solidFill>
                  <a:schemeClr val="accent5"/>
                </a:solidFill>
                <a:highlight>
                  <a:srgbClr val="FFFF00"/>
                </a:highlight>
                <a:latin typeface="Arial"/>
                <a:cs typeface="Arial"/>
              </a:rPr>
              <a:t>käytännössä</a:t>
            </a:r>
            <a:r>
              <a:rPr lang="fi-FI" i="1" dirty="0">
                <a:solidFill>
                  <a:schemeClr val="accent5"/>
                </a:solidFill>
                <a:latin typeface="Arial"/>
                <a:cs typeface="Arial"/>
              </a:rPr>
              <a:t>]</a:t>
            </a:r>
          </a:p>
          <a:p>
            <a:pPr marL="0" lvl="1">
              <a:lnSpc>
                <a:spcPct val="110000"/>
              </a:lnSpc>
              <a:spcBef>
                <a:spcPts val="789"/>
              </a:spcBef>
              <a:spcAft>
                <a:spcPts val="175"/>
              </a:spcAft>
            </a:pPr>
            <a:r>
              <a:rPr lang="fi-FI" i="1" dirty="0">
                <a:solidFill>
                  <a:schemeClr val="accent5"/>
                </a:solidFill>
                <a:latin typeface="Arial"/>
                <a:cs typeface="Arial"/>
              </a:rPr>
              <a:t>Omavalvontasuunnitelma liitteineen toimii myös perehdytyksen välineenä työyksiköissä.</a:t>
            </a:r>
          </a:p>
          <a:p>
            <a:pPr marL="0" lvl="1">
              <a:lnSpc>
                <a:spcPct val="110000"/>
              </a:lnSpc>
              <a:spcBef>
                <a:spcPts val="789"/>
              </a:spcBef>
              <a:spcAft>
                <a:spcPts val="175"/>
              </a:spcAft>
            </a:pPr>
            <a:r>
              <a:rPr lang="fi-FI" b="1" i="1" dirty="0">
                <a:solidFill>
                  <a:schemeClr val="accent5"/>
                </a:solidFill>
              </a:rPr>
              <a:t>[</a:t>
            </a:r>
            <a:r>
              <a:rPr lang="fi-FI" i="1" dirty="0">
                <a:solidFill>
                  <a:schemeClr val="accent5"/>
                </a:solidFill>
              </a:rPr>
              <a:t>S</a:t>
            </a:r>
            <a:r>
              <a:rPr lang="fi-FI" sz="1200" i="1" dirty="0">
                <a:solidFill>
                  <a:schemeClr val="accent5"/>
                </a:solidFill>
              </a:rPr>
              <a:t>osiaali- ja terveydenhuollon ammattihenkilölaissa säädetään työntekijöiden velvollisuudesta ylläpitää ammatillista osaamistaan ja työnantajien velvollisuudesta mahdollistaa työntekijöiden täydennyskouluttautuminen. Erityisen tärkeä täydennyskoulutuksen osa-alue on henkilökunnan lääkehoito-osaamisen varmistaminen. </a:t>
            </a:r>
            <a:r>
              <a:rPr lang="fi-FI" sz="1200" b="1" i="1" dirty="0">
                <a:solidFill>
                  <a:schemeClr val="accent5"/>
                </a:solidFill>
              </a:rPr>
              <a:t>Korvaa tämä tekstikappale kuvauksella t</a:t>
            </a:r>
            <a:r>
              <a:rPr lang="fi-FI" b="1" i="1" dirty="0">
                <a:solidFill>
                  <a:schemeClr val="accent5"/>
                </a:solidFill>
              </a:rPr>
              <a:t>äydennyskoulutusvelvollisuudesta – Miten siitä huolehditaan? Miten osaamista ylläpidetään ja kuinka usein täydennyskoulutusta järjestetään? </a:t>
            </a:r>
            <a:r>
              <a:rPr lang="fi-FI" i="1" dirty="0">
                <a:solidFill>
                  <a:schemeClr val="accent5"/>
                </a:solidFill>
              </a:rPr>
              <a:t>Esim. Työnantajalla on täydennyskoulutusvelvollisuus. Erillinen koulutussuunnitelma tukee täydennyskoulutusten toteutumista. Tavoitekeskusteluissa käydään läpi henkilökohtaisia osaamistarpeita ja tavoitteita. Täydennyskoulutuksiin kuuluu jatkuvina koulutuksina esimerkiksi ensiapu-, palo- ja pelastuskoulutukset. Lisäksi on velvoitekoulutuksia esimerkiksi uusiin toimintamalleihin liittyen. Koulutusten toteutumista seurataan sähköisen rekisterin avulla.</a:t>
            </a:r>
            <a:r>
              <a:rPr lang="fi-FI" b="1" i="1" dirty="0">
                <a:solidFill>
                  <a:schemeClr val="accent5"/>
                </a:solidFill>
              </a:rPr>
              <a:t>]</a:t>
            </a:r>
          </a:p>
        </p:txBody>
      </p:sp>
      <p:sp>
        <p:nvSpPr>
          <p:cNvPr id="4" name="Suorakulmio 3">
            <a:extLst>
              <a:ext uri="{FF2B5EF4-FFF2-40B4-BE49-F238E27FC236}">
                <a16:creationId xmlns:a16="http://schemas.microsoft.com/office/drawing/2014/main" id="{24EA3FE8-467E-D455-1767-F9AF20614689}"/>
              </a:ext>
            </a:extLst>
          </p:cNvPr>
          <p:cNvSpPr/>
          <p:nvPr/>
        </p:nvSpPr>
        <p:spPr>
          <a:xfrm>
            <a:off x="6300471" y="4637190"/>
            <a:ext cx="5525904" cy="1543637"/>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fi-FI" sz="1200" b="1" dirty="0">
                <a:solidFill>
                  <a:schemeClr val="tx1"/>
                </a:solidFill>
              </a:rPr>
              <a:t>Henkilöstön perehdytys toimintayksikössä:</a:t>
            </a:r>
          </a:p>
          <a:p>
            <a:endParaRPr lang="fi-FI" sz="1200" b="1" dirty="0">
              <a:solidFill>
                <a:schemeClr val="tx1"/>
              </a:solidFill>
            </a:endParaRPr>
          </a:p>
          <a:p>
            <a:r>
              <a:rPr lang="fi-FI" sz="1200" b="1" dirty="0">
                <a:solidFill>
                  <a:schemeClr val="tx1"/>
                </a:solidFill>
              </a:rPr>
              <a:t>[</a:t>
            </a:r>
            <a:r>
              <a:rPr lang="fi-FI" sz="1200" dirty="0">
                <a:solidFill>
                  <a:schemeClr val="tx1"/>
                </a:solidFill>
              </a:rPr>
              <a:t>Kuvaa tähän yksikön toimintaperiaatteet henkilöstön perehdytyksessä:</a:t>
            </a:r>
            <a:r>
              <a:rPr lang="fi-FI" sz="1200" b="1" dirty="0">
                <a:solidFill>
                  <a:schemeClr val="tx1"/>
                </a:solidFill>
              </a:rPr>
              <a:t> </a:t>
            </a:r>
            <a:r>
              <a:rPr lang="fi-FI" sz="1200" dirty="0">
                <a:solidFill>
                  <a:schemeClr val="tx1"/>
                </a:solidFill>
              </a:rPr>
              <a:t>Miten perehdytetään esim. vastuutyöntekijämalli?</a:t>
            </a:r>
            <a:r>
              <a:rPr lang="fi-FI" sz="1200" b="1" dirty="0">
                <a:solidFill>
                  <a:schemeClr val="tx1"/>
                </a:solidFill>
              </a:rPr>
              <a:t>]</a:t>
            </a:r>
            <a:r>
              <a:rPr lang="fi-FI" sz="1200" dirty="0">
                <a:solidFill>
                  <a:schemeClr val="tx1"/>
                </a:solidFill>
              </a:rPr>
              <a:t> </a:t>
            </a:r>
          </a:p>
        </p:txBody>
      </p:sp>
    </p:spTree>
    <p:extLst>
      <p:ext uri="{BB962C8B-B14F-4D97-AF65-F5344CB8AC3E}">
        <p14:creationId xmlns:p14="http://schemas.microsoft.com/office/powerpoint/2010/main" val="223851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FF9F54A2-9866-A49B-D672-7F712E60B1F9}"/>
              </a:ext>
            </a:extLst>
          </p:cNvPr>
          <p:cNvPicPr>
            <a:picLocks noChangeAspect="1"/>
          </p:cNvPicPr>
          <p:nvPr/>
        </p:nvPicPr>
        <p:blipFill>
          <a:blip r:embed="rId3"/>
          <a:stretch>
            <a:fillRect/>
          </a:stretch>
        </p:blipFill>
        <p:spPr>
          <a:xfrm>
            <a:off x="4840553" y="2737952"/>
            <a:ext cx="7070417" cy="3977110"/>
          </a:xfrm>
          <a:prstGeom prst="rect">
            <a:avLst/>
          </a:prstGeom>
          <a:ln>
            <a:solidFill>
              <a:schemeClr val="accent5"/>
            </a:solidFill>
          </a:ln>
        </p:spPr>
      </p:pic>
      <p:sp>
        <p:nvSpPr>
          <p:cNvPr id="37" name="Suorakulmio 36">
            <a:extLst>
              <a:ext uri="{FF2B5EF4-FFF2-40B4-BE49-F238E27FC236}">
                <a16:creationId xmlns:a16="http://schemas.microsoft.com/office/drawing/2014/main" id="{5B169208-09D8-0748-3F72-6DD3E319BAE7}"/>
              </a:ext>
            </a:extLst>
          </p:cNvPr>
          <p:cNvSpPr/>
          <p:nvPr/>
        </p:nvSpPr>
        <p:spPr>
          <a:xfrm>
            <a:off x="65988" y="5957740"/>
            <a:ext cx="2601798" cy="8567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Suorakulmio 17">
            <a:extLst>
              <a:ext uri="{FF2B5EF4-FFF2-40B4-BE49-F238E27FC236}">
                <a16:creationId xmlns:a16="http://schemas.microsoft.com/office/drawing/2014/main" id="{5127F8BC-B9A3-DED4-3383-C46AB85EBCFB}"/>
              </a:ext>
            </a:extLst>
          </p:cNvPr>
          <p:cNvSpPr>
            <a:spLocks/>
          </p:cNvSpPr>
          <p:nvPr/>
        </p:nvSpPr>
        <p:spPr>
          <a:xfrm>
            <a:off x="281029" y="4392891"/>
            <a:ext cx="4281543" cy="2322170"/>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Kaikki hakasulkeissa oleva teksti on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ohjeistusta tai esimerkki. </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Hakasulkeissa olevan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tekstin päälle on tarkoitus kirjoittaa varsinainen leipäteksti,</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 joka on räätälöity omaa palvelua tai toimintayksikköä koskevaksi.</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1" i="1" u="none" strike="noStrike" kern="1200" cap="none" spc="0" normalizeH="0" baseline="0" noProof="0" dirty="0">
                <a:ln>
                  <a:noFill/>
                </a:ln>
                <a:solidFill>
                  <a:srgbClr val="00008B"/>
                </a:solidFill>
                <a:effectLst/>
                <a:uLnTx/>
                <a:uFillTx/>
                <a:latin typeface="Arial" panose="020B0604020202020204"/>
                <a:ea typeface="+mn-ea"/>
                <a:cs typeface="+mn-cs"/>
              </a:rPr>
              <a:t>[Violetti kursivoitu teksti]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ohjeistaa mitä palvelukohtaisessa </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varsinaisessa tekstikappaleessa tulisi olla</a:t>
            </a:r>
          </a:p>
          <a:p>
            <a:pPr marL="171406" marR="0" lvl="0" indent="-17145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mn-cs"/>
              </a:rPr>
              <a:t>Täydennä palvelua koskeva kuvaus yhdessä muiden yksiköiden kanssa violetin tekstin päälle.</a:t>
            </a:r>
          </a:p>
          <a:p>
            <a:pPr marL="171406" marR="0" lvl="0" indent="-17145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mn-cs"/>
              </a:rPr>
              <a:t>Muista poistaa violetti teksti julkaistavasta omavalvontasuunnitelmasta. </a:t>
            </a:r>
          </a:p>
        </p:txBody>
      </p:sp>
      <p:sp>
        <p:nvSpPr>
          <p:cNvPr id="20" name="Suorakulmio 19">
            <a:extLst>
              <a:ext uri="{FF2B5EF4-FFF2-40B4-BE49-F238E27FC236}">
                <a16:creationId xmlns:a16="http://schemas.microsoft.com/office/drawing/2014/main" id="{34697EAF-F7C5-FB50-6685-2EBBD1F13FA6}"/>
              </a:ext>
            </a:extLst>
          </p:cNvPr>
          <p:cNvSpPr>
            <a:spLocks/>
          </p:cNvSpPr>
          <p:nvPr/>
        </p:nvSpPr>
        <p:spPr>
          <a:xfrm>
            <a:off x="298494" y="2519843"/>
            <a:ext cx="4264078" cy="857430"/>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Teema, otsikko ja alaotsikko ovat pysyviä ja muuttumattomia. </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Älä muuta niitä.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Jos osio ei kosketa yksikköäsi millään tavalla, poista osio / sivu. </a:t>
            </a:r>
          </a:p>
        </p:txBody>
      </p:sp>
      <p:sp>
        <p:nvSpPr>
          <p:cNvPr id="15" name="Suorakulmio 14">
            <a:extLst>
              <a:ext uri="{FF2B5EF4-FFF2-40B4-BE49-F238E27FC236}">
                <a16:creationId xmlns:a16="http://schemas.microsoft.com/office/drawing/2014/main" id="{3560580A-E54E-9F28-4BA4-EB1C2AED3D8D}"/>
              </a:ext>
            </a:extLst>
          </p:cNvPr>
          <p:cNvSpPr>
            <a:spLocks/>
          </p:cNvSpPr>
          <p:nvPr/>
        </p:nvSpPr>
        <p:spPr>
          <a:xfrm>
            <a:off x="298494" y="3449285"/>
            <a:ext cx="4264078" cy="857430"/>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Musta teksti on pysyvää ja muuttumatonta leipätekstiä. </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Teksti on pyritty luomaan kaikkia ikääntyneiden palveluita koskevaksi. Ellei ole välttämätöntä, älä muuta tai poista tekstiä. </a:t>
            </a:r>
          </a:p>
        </p:txBody>
      </p:sp>
      <p:cxnSp>
        <p:nvCxnSpPr>
          <p:cNvPr id="3" name="Straight Connector 26">
            <a:extLst>
              <a:ext uri="{FF2B5EF4-FFF2-40B4-BE49-F238E27FC236}">
                <a16:creationId xmlns:a16="http://schemas.microsoft.com/office/drawing/2014/main" id="{75DB5E46-9657-DDA9-56F9-791C015EDBC2}"/>
              </a:ext>
            </a:extLst>
          </p:cNvPr>
          <p:cNvCxnSpPr>
            <a:cxnSpLocks/>
            <a:stCxn id="15" idx="3"/>
            <a:endCxn id="4" idx="2"/>
          </p:cNvCxnSpPr>
          <p:nvPr/>
        </p:nvCxnSpPr>
        <p:spPr>
          <a:xfrm>
            <a:off x="4562572" y="3878000"/>
            <a:ext cx="325168" cy="74084"/>
          </a:xfrm>
          <a:prstGeom prst="line">
            <a:avLst/>
          </a:prstGeom>
          <a:ln/>
        </p:spPr>
        <p:style>
          <a:lnRef idx="1">
            <a:schemeClr val="dk1"/>
          </a:lnRef>
          <a:fillRef idx="0">
            <a:schemeClr val="dk1"/>
          </a:fillRef>
          <a:effectRef idx="0">
            <a:schemeClr val="dk1"/>
          </a:effectRef>
          <a:fontRef idx="minor">
            <a:schemeClr val="tx1"/>
          </a:fontRef>
        </p:style>
      </p:cxnSp>
      <p:sp>
        <p:nvSpPr>
          <p:cNvPr id="4" name="Oval 27">
            <a:extLst>
              <a:ext uri="{FF2B5EF4-FFF2-40B4-BE49-F238E27FC236}">
                <a16:creationId xmlns:a16="http://schemas.microsoft.com/office/drawing/2014/main" id="{258A2525-7027-E0C4-CFF9-1FD1FE5F330D}"/>
              </a:ext>
            </a:extLst>
          </p:cNvPr>
          <p:cNvSpPr>
            <a:spLocks/>
          </p:cNvSpPr>
          <p:nvPr/>
        </p:nvSpPr>
        <p:spPr>
          <a:xfrm>
            <a:off x="4887740" y="3847439"/>
            <a:ext cx="209289" cy="209289"/>
          </a:xfrm>
          <a:prstGeom prst="ellipse">
            <a:avLst/>
          </a:prstGeom>
          <a:solidFill>
            <a:schemeClr val="accent2"/>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Suorakulmio 10">
            <a:extLst>
              <a:ext uri="{FF2B5EF4-FFF2-40B4-BE49-F238E27FC236}">
                <a16:creationId xmlns:a16="http://schemas.microsoft.com/office/drawing/2014/main" id="{6083CDAA-39CC-89AB-BEB2-A9467E1AA292}"/>
              </a:ext>
            </a:extLst>
          </p:cNvPr>
          <p:cNvSpPr>
            <a:spLocks/>
          </p:cNvSpPr>
          <p:nvPr/>
        </p:nvSpPr>
        <p:spPr>
          <a:xfrm>
            <a:off x="4840554" y="1199838"/>
            <a:ext cx="5274408" cy="1359476"/>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Valkoiset laatikot </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on tarkoitettu täydennettäväksi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toimintayksikkökohtaisilla tarkennuksilla</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Musta teksti hakasulkeissa</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 sisältää ohjeistuksen tai apukysymyksiä yksikkökohtaisten toimintamallien ja periaatteiden kuvaamiseen.</a:t>
            </a:r>
          </a:p>
          <a:p>
            <a:pPr marL="171406" indent="-171450">
              <a:buFont typeface="Wingdings" panose="05000000000000000000" pitchFamily="2" charset="2"/>
              <a:buChar char="§"/>
            </a:pPr>
            <a:r>
              <a:rPr lang="fi-FI" sz="1100" dirty="0">
                <a:solidFill>
                  <a:schemeClr val="tx1"/>
                </a:solidFill>
              </a:rPr>
              <a:t>Täydennä yksikköä koskeva kuvaus hakasulkeissa olevan tekstin päälle.</a:t>
            </a:r>
          </a:p>
          <a:p>
            <a:pPr marL="171406" indent="-171450">
              <a:buFont typeface="Wingdings" panose="05000000000000000000" pitchFamily="2" charset="2"/>
              <a:buChar char="§"/>
            </a:pPr>
            <a:r>
              <a:rPr lang="fi-FI" sz="1100" dirty="0">
                <a:solidFill>
                  <a:schemeClr val="tx1"/>
                </a:solidFill>
              </a:rPr>
              <a:t>Muista poistaa hakasulkeissa oleva teksti ja hakasulkeet julkaistavasta omavalvontasuunnitelmasta. </a:t>
            </a:r>
          </a:p>
        </p:txBody>
      </p:sp>
      <p:cxnSp>
        <p:nvCxnSpPr>
          <p:cNvPr id="16" name="Straight Connector 26">
            <a:extLst>
              <a:ext uri="{FF2B5EF4-FFF2-40B4-BE49-F238E27FC236}">
                <a16:creationId xmlns:a16="http://schemas.microsoft.com/office/drawing/2014/main" id="{EDB51C25-26C1-5853-8144-2A419B825D3E}"/>
              </a:ext>
            </a:extLst>
          </p:cNvPr>
          <p:cNvCxnSpPr>
            <a:cxnSpLocks/>
            <a:stCxn id="18" idx="3"/>
            <a:endCxn id="21" idx="3"/>
          </p:cNvCxnSpPr>
          <p:nvPr/>
        </p:nvCxnSpPr>
        <p:spPr>
          <a:xfrm flipV="1">
            <a:off x="4562572" y="5027533"/>
            <a:ext cx="355818" cy="526443"/>
          </a:xfrm>
          <a:prstGeom prst="line">
            <a:avLst/>
          </a:prstGeom>
          <a:ln/>
        </p:spPr>
        <p:style>
          <a:lnRef idx="1">
            <a:schemeClr val="accent5"/>
          </a:lnRef>
          <a:fillRef idx="0">
            <a:schemeClr val="accent5"/>
          </a:fillRef>
          <a:effectRef idx="0">
            <a:schemeClr val="accent5"/>
          </a:effectRef>
          <a:fontRef idx="minor">
            <a:schemeClr val="tx1"/>
          </a:fontRef>
        </p:style>
      </p:cxnSp>
      <p:sp>
        <p:nvSpPr>
          <p:cNvPr id="21" name="Oval 27">
            <a:extLst>
              <a:ext uri="{FF2B5EF4-FFF2-40B4-BE49-F238E27FC236}">
                <a16:creationId xmlns:a16="http://schemas.microsoft.com/office/drawing/2014/main" id="{60483CE1-1546-5D57-46AF-6A28F6D87FCE}"/>
              </a:ext>
            </a:extLst>
          </p:cNvPr>
          <p:cNvSpPr>
            <a:spLocks/>
          </p:cNvSpPr>
          <p:nvPr/>
        </p:nvSpPr>
        <p:spPr>
          <a:xfrm>
            <a:off x="4887740" y="4848894"/>
            <a:ext cx="209289" cy="209289"/>
          </a:xfrm>
          <a:prstGeom prst="ellipse">
            <a:avLst/>
          </a:prstGeom>
          <a:solidFill>
            <a:schemeClr val="accent5"/>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3B54FD32-D4DD-8271-8E22-70644077BDE8}"/>
              </a:ext>
            </a:extLst>
          </p:cNvPr>
          <p:cNvCxnSpPr>
            <a:cxnSpLocks/>
            <a:stCxn id="11" idx="2"/>
            <a:endCxn id="28" idx="1"/>
          </p:cNvCxnSpPr>
          <p:nvPr/>
        </p:nvCxnSpPr>
        <p:spPr>
          <a:xfrm>
            <a:off x="7477758" y="2559314"/>
            <a:ext cx="1355644" cy="1734259"/>
          </a:xfrm>
          <a:prstGeom prst="line">
            <a:avLst/>
          </a:prstGeom>
          <a:ln/>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a16="http://schemas.microsoft.com/office/drawing/2014/main" id="{F40F8945-D78A-B0A2-55E7-1A8234DF3AFB}"/>
              </a:ext>
            </a:extLst>
          </p:cNvPr>
          <p:cNvSpPr/>
          <p:nvPr/>
        </p:nvSpPr>
        <p:spPr>
          <a:xfrm>
            <a:off x="8802752" y="4262923"/>
            <a:ext cx="209289" cy="209289"/>
          </a:xfrm>
          <a:prstGeom prst="ellipse">
            <a:avLst/>
          </a:prstGeom>
          <a:solidFill>
            <a:schemeClr val="accent2"/>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32" name="Straight Connector 26">
            <a:extLst>
              <a:ext uri="{FF2B5EF4-FFF2-40B4-BE49-F238E27FC236}">
                <a16:creationId xmlns:a16="http://schemas.microsoft.com/office/drawing/2014/main" id="{AF2046F1-4245-6801-F98D-4F0CCA6BD7C9}"/>
              </a:ext>
            </a:extLst>
          </p:cNvPr>
          <p:cNvCxnSpPr>
            <a:cxnSpLocks/>
            <a:stCxn id="20" idx="3"/>
            <a:endCxn id="35" idx="1"/>
          </p:cNvCxnSpPr>
          <p:nvPr/>
        </p:nvCxnSpPr>
        <p:spPr>
          <a:xfrm>
            <a:off x="4562572" y="2948558"/>
            <a:ext cx="355818" cy="274108"/>
          </a:xfrm>
          <a:prstGeom prst="line">
            <a:avLst/>
          </a:prstGeom>
          <a:ln/>
        </p:spPr>
        <p:style>
          <a:lnRef idx="1">
            <a:schemeClr val="dk1"/>
          </a:lnRef>
          <a:fillRef idx="0">
            <a:schemeClr val="dk1"/>
          </a:fillRef>
          <a:effectRef idx="0">
            <a:schemeClr val="dk1"/>
          </a:effectRef>
          <a:fontRef idx="minor">
            <a:schemeClr val="tx1"/>
          </a:fontRef>
        </p:style>
      </p:cxnSp>
      <p:sp>
        <p:nvSpPr>
          <p:cNvPr id="35" name="Oval 27">
            <a:extLst>
              <a:ext uri="{FF2B5EF4-FFF2-40B4-BE49-F238E27FC236}">
                <a16:creationId xmlns:a16="http://schemas.microsoft.com/office/drawing/2014/main" id="{7DDD6613-BFCA-7F94-2329-433C387E3A16}"/>
              </a:ext>
            </a:extLst>
          </p:cNvPr>
          <p:cNvSpPr>
            <a:spLocks/>
          </p:cNvSpPr>
          <p:nvPr/>
        </p:nvSpPr>
        <p:spPr>
          <a:xfrm>
            <a:off x="4887740" y="3192016"/>
            <a:ext cx="209289" cy="209289"/>
          </a:xfrm>
          <a:prstGeom prst="ellipse">
            <a:avLst/>
          </a:prstGeom>
          <a:solidFill>
            <a:schemeClr val="accent2"/>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Otsikko 1">
            <a:extLst>
              <a:ext uri="{FF2B5EF4-FFF2-40B4-BE49-F238E27FC236}">
                <a16:creationId xmlns:a16="http://schemas.microsoft.com/office/drawing/2014/main" id="{BFEB88B3-8674-E567-9FEA-121F6360A232}"/>
              </a:ext>
            </a:extLst>
          </p:cNvPr>
          <p:cNvSpPr>
            <a:spLocks noGrp="1"/>
          </p:cNvSpPr>
          <p:nvPr>
            <p:ph type="title"/>
          </p:nvPr>
        </p:nvSpPr>
        <p:spPr>
          <a:xfrm>
            <a:off x="281029" y="232296"/>
            <a:ext cx="11785280" cy="1325563"/>
          </a:xfrm>
        </p:spPr>
        <p:txBody>
          <a:bodyPr vert="horz">
            <a:normAutofit/>
          </a:bodyPr>
          <a:lstStyle/>
          <a:p>
            <a:r>
              <a:rPr lang="fi-FI" sz="3200" dirty="0"/>
              <a:t>Yhteenveto ohjeista pohjan räätälöintiin ja täyttöön </a:t>
            </a:r>
          </a:p>
        </p:txBody>
      </p:sp>
      <p:sp>
        <p:nvSpPr>
          <p:cNvPr id="36" name="Suorakulmio 35">
            <a:extLst>
              <a:ext uri="{FF2B5EF4-FFF2-40B4-BE49-F238E27FC236}">
                <a16:creationId xmlns:a16="http://schemas.microsoft.com/office/drawing/2014/main" id="{EDBC3408-A4B9-83C5-7C6C-74077E659FF9}"/>
              </a:ext>
            </a:extLst>
          </p:cNvPr>
          <p:cNvSpPr>
            <a:spLocks/>
          </p:cNvSpPr>
          <p:nvPr/>
        </p:nvSpPr>
        <p:spPr>
          <a:xfrm>
            <a:off x="10199802" y="1199837"/>
            <a:ext cx="1730941" cy="1359477"/>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1200" b="1" dirty="0">
                <a:solidFill>
                  <a:schemeClr val="tx1"/>
                </a:solidFill>
              </a:rPr>
              <a:t>Muun väriset laatikot (ei-valkoiset) </a:t>
            </a:r>
            <a:r>
              <a:rPr lang="fi-FI" sz="1200" dirty="0">
                <a:solidFill>
                  <a:schemeClr val="tx1"/>
                </a:solidFill>
              </a:rPr>
              <a:t>ovat lisätietoja kuten yhteystietoja tai linkkejä lisätiedon pariin. Älä muuta niitä.  </a:t>
            </a:r>
          </a:p>
        </p:txBody>
      </p:sp>
      <p:cxnSp>
        <p:nvCxnSpPr>
          <p:cNvPr id="38" name="Straight Connector 26">
            <a:extLst>
              <a:ext uri="{FF2B5EF4-FFF2-40B4-BE49-F238E27FC236}">
                <a16:creationId xmlns:a16="http://schemas.microsoft.com/office/drawing/2014/main" id="{D5D80C17-F884-CCEA-80DC-798431BA7B2B}"/>
              </a:ext>
            </a:extLst>
          </p:cNvPr>
          <p:cNvCxnSpPr>
            <a:cxnSpLocks/>
            <a:stCxn id="36" idx="2"/>
            <a:endCxn id="39" idx="1"/>
          </p:cNvCxnSpPr>
          <p:nvPr/>
        </p:nvCxnSpPr>
        <p:spPr>
          <a:xfrm>
            <a:off x="11065273" y="2559314"/>
            <a:ext cx="262395" cy="3219787"/>
          </a:xfrm>
          <a:prstGeom prst="line">
            <a:avLst/>
          </a:prstGeom>
          <a:ln/>
        </p:spPr>
        <p:style>
          <a:lnRef idx="1">
            <a:schemeClr val="dk1"/>
          </a:lnRef>
          <a:fillRef idx="0">
            <a:schemeClr val="dk1"/>
          </a:fillRef>
          <a:effectRef idx="0">
            <a:schemeClr val="dk1"/>
          </a:effectRef>
          <a:fontRef idx="minor">
            <a:schemeClr val="tx1"/>
          </a:fontRef>
        </p:style>
      </p:cxnSp>
      <p:sp>
        <p:nvSpPr>
          <p:cNvPr id="39" name="Oval 27">
            <a:extLst>
              <a:ext uri="{FF2B5EF4-FFF2-40B4-BE49-F238E27FC236}">
                <a16:creationId xmlns:a16="http://schemas.microsoft.com/office/drawing/2014/main" id="{D94BD9E7-D402-3FC1-1D6E-41E200A10273}"/>
              </a:ext>
            </a:extLst>
          </p:cNvPr>
          <p:cNvSpPr/>
          <p:nvPr/>
        </p:nvSpPr>
        <p:spPr>
          <a:xfrm>
            <a:off x="11297018" y="5748451"/>
            <a:ext cx="209289" cy="209289"/>
          </a:xfrm>
          <a:prstGeom prst="ellipse">
            <a:avLst/>
          </a:prstGeom>
          <a:solidFill>
            <a:schemeClr val="accent2"/>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Suorakulmio: Pyöristetyt kulmat 1">
            <a:extLst>
              <a:ext uri="{FF2B5EF4-FFF2-40B4-BE49-F238E27FC236}">
                <a16:creationId xmlns:a16="http://schemas.microsoft.com/office/drawing/2014/main" id="{51C66B5E-CFF0-E290-E927-86DC65F10792}"/>
              </a:ext>
            </a:extLst>
          </p:cNvPr>
          <p:cNvSpPr/>
          <p:nvPr/>
        </p:nvSpPr>
        <p:spPr>
          <a:xfrm>
            <a:off x="376982" y="96236"/>
            <a:ext cx="11533987" cy="408622"/>
          </a:xfrm>
          <a:prstGeom prst="roundRect">
            <a:avLst/>
          </a:prstGeom>
          <a:solidFill>
            <a:schemeClr val="bg1"/>
          </a:solidFill>
          <a:ln w="38100">
            <a:solidFill>
              <a:schemeClr val="accent3"/>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1" dirty="0">
                <a:solidFill>
                  <a:schemeClr val="accent3"/>
                </a:solidFill>
              </a:rPr>
              <a:t>HUOM!</a:t>
            </a:r>
            <a:r>
              <a:rPr lang="fi-FI" sz="1600" i="1" dirty="0">
                <a:solidFill>
                  <a:schemeClr val="accent3"/>
                </a:solidFill>
              </a:rPr>
              <a:t> Lue ohjeet ja poista sitten tämä kalvo. Tämä kalvo </a:t>
            </a:r>
            <a:r>
              <a:rPr lang="fi-FI" sz="1600" b="1" i="1" dirty="0">
                <a:solidFill>
                  <a:schemeClr val="accent3"/>
                </a:solidFill>
              </a:rPr>
              <a:t>ei saa jäädä omavalvontasuunnitelmaan.</a:t>
            </a:r>
          </a:p>
        </p:txBody>
      </p:sp>
      <p:sp>
        <p:nvSpPr>
          <p:cNvPr id="53" name="Tekstiruutu 52">
            <a:extLst>
              <a:ext uri="{FF2B5EF4-FFF2-40B4-BE49-F238E27FC236}">
                <a16:creationId xmlns:a16="http://schemas.microsoft.com/office/drawing/2014/main" id="{0E2712C1-B98B-A4F7-32B8-FE986C24BB4A}"/>
              </a:ext>
            </a:extLst>
          </p:cNvPr>
          <p:cNvSpPr txBox="1"/>
          <p:nvPr/>
        </p:nvSpPr>
        <p:spPr>
          <a:xfrm>
            <a:off x="169035" y="1199837"/>
            <a:ext cx="4535953" cy="1200329"/>
          </a:xfrm>
          <a:prstGeom prst="rect">
            <a:avLst/>
          </a:prstGeom>
          <a:solidFill>
            <a:schemeClr val="bg1">
              <a:lumMod val="95000"/>
            </a:schemeClr>
          </a:solidFill>
          <a:ln w="28575">
            <a:solidFill>
              <a:schemeClr val="accent5"/>
            </a:solidFill>
            <a:prstDash val="dash"/>
          </a:ln>
        </p:spPr>
        <p:txBody>
          <a:bodyPr wrap="square" rtlCol="0">
            <a:spAutoFit/>
          </a:bodyPr>
          <a:lstStyle/>
          <a:p>
            <a:r>
              <a:rPr lang="fi-FI" sz="1200" b="1" dirty="0"/>
              <a:t>Varmista lopuksi, että</a:t>
            </a:r>
          </a:p>
          <a:p>
            <a:pPr marL="285750" indent="-285750">
              <a:buFont typeface="Wingdings" panose="05000000000000000000" pitchFamily="2" charset="2"/>
              <a:buChar char="Ø"/>
            </a:pPr>
            <a:r>
              <a:rPr lang="fi-FI" sz="1200" dirty="0"/>
              <a:t>kaikki hakasulkeissa oleva teksti on poissa/korvattu kuvauksilla,</a:t>
            </a:r>
          </a:p>
          <a:p>
            <a:pPr marL="285750" indent="-285750">
              <a:buFont typeface="Wingdings" panose="05000000000000000000" pitchFamily="2" charset="2"/>
              <a:buChar char="Ø"/>
            </a:pPr>
            <a:r>
              <a:rPr lang="fi-FI" sz="1200" dirty="0"/>
              <a:t>kaikki leipäteksti on mustalla ja ilman kursiivia,</a:t>
            </a:r>
          </a:p>
          <a:p>
            <a:pPr marL="285750" indent="-285750">
              <a:buFont typeface="Wingdings" panose="05000000000000000000" pitchFamily="2" charset="2"/>
              <a:buChar char="Ø"/>
            </a:pPr>
            <a:r>
              <a:rPr lang="fi-FI" sz="1200" dirty="0"/>
              <a:t>jos jokin osio, ei kosketa yksikköäsi millään tavalla, sen voi poistaa.</a:t>
            </a:r>
          </a:p>
        </p:txBody>
      </p:sp>
    </p:spTree>
    <p:extLst>
      <p:ext uri="{BB962C8B-B14F-4D97-AF65-F5344CB8AC3E}">
        <p14:creationId xmlns:p14="http://schemas.microsoft.com/office/powerpoint/2010/main" val="3120987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4D0F28AD-F19A-3618-D131-F5C1A3CD8821}"/>
              </a:ext>
            </a:extLst>
          </p:cNvPr>
          <p:cNvGraphicFramePr>
            <a:graphicFrameLocks noChangeAspect="1"/>
          </p:cNvGraphicFramePr>
          <p:nvPr>
            <p:custDataLst>
              <p:tags r:id="rId1"/>
            </p:custDataLst>
            <p:extLst>
              <p:ext uri="{D42A27DB-BD31-4B8C-83A1-F6EECF244321}">
                <p14:modId xmlns:p14="http://schemas.microsoft.com/office/powerpoint/2010/main" val="2435777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4" name="think-cell data - do not delete" hidden="1">
                        <a:extLst>
                          <a:ext uri="{FF2B5EF4-FFF2-40B4-BE49-F238E27FC236}">
                            <a16:creationId xmlns:a16="http://schemas.microsoft.com/office/drawing/2014/main" id="{4D0F28AD-F19A-3618-D131-F5C1A3CD88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Toimitilat</a:t>
            </a: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Asiakasturvallisuus</a:t>
            </a:r>
            <a:endParaRPr lang="fi-FI" sz="1400" b="1" dirty="0">
              <a:solidFill>
                <a:schemeClr val="accent1"/>
              </a:solidFill>
            </a:endParaRPr>
          </a:p>
        </p:txBody>
      </p:sp>
      <p:sp>
        <p:nvSpPr>
          <p:cNvPr id="28" name="Content Placeholder 3">
            <a:extLst>
              <a:ext uri="{FF2B5EF4-FFF2-40B4-BE49-F238E27FC236}">
                <a16:creationId xmlns:a16="http://schemas.microsoft.com/office/drawing/2014/main" id="{378BE8CD-B2A2-4AD8-4745-D247ADAD870D}"/>
              </a:ext>
            </a:extLst>
          </p:cNvPr>
          <p:cNvSpPr txBox="1">
            <a:spLocks/>
          </p:cNvSpPr>
          <p:nvPr/>
        </p:nvSpPr>
        <p:spPr>
          <a:xfrm>
            <a:off x="451413" y="1825626"/>
            <a:ext cx="11289174" cy="4209690"/>
          </a:xfrm>
          <a:prstGeom prst="rect">
            <a:avLst/>
          </a:prstGeom>
        </p:spPr>
        <p:txBody>
          <a:bodyPr vert="horz" lIns="91440" tIns="45720" rIns="91440" bIns="45720" numCol="3"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dirty="0"/>
          </a:p>
        </p:txBody>
      </p:sp>
      <p:sp>
        <p:nvSpPr>
          <p:cNvPr id="18" name="Content Placeholder 3">
            <a:extLst>
              <a:ext uri="{FF2B5EF4-FFF2-40B4-BE49-F238E27FC236}">
                <a16:creationId xmlns:a16="http://schemas.microsoft.com/office/drawing/2014/main" id="{34C409F1-15F5-74D8-7B12-2C87AC582EAE}"/>
              </a:ext>
            </a:extLst>
          </p:cNvPr>
          <p:cNvSpPr txBox="1">
            <a:spLocks/>
          </p:cNvSpPr>
          <p:nvPr/>
        </p:nvSpPr>
        <p:spPr>
          <a:xfrm>
            <a:off x="496828" y="1593113"/>
            <a:ext cx="11289174" cy="4525388"/>
          </a:xfrm>
          <a:prstGeom prst="rect">
            <a:avLst/>
          </a:prstGeom>
        </p:spPr>
        <p:txBody>
          <a:bodyPr vert="horz" lIns="91440" tIns="45720" rIns="91440" bIns="45720" numCol="2"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789"/>
              </a:spcBef>
              <a:spcAft>
                <a:spcPts val="175"/>
              </a:spcAft>
            </a:pPr>
            <a:endParaRPr lang="fi-FI" i="1" dirty="0">
              <a:solidFill>
                <a:schemeClr val="accent5"/>
              </a:solidFill>
              <a:latin typeface="+mn-lt"/>
              <a:cs typeface="Times New Roman" panose="02020603050405020304" pitchFamily="18" charset="0"/>
            </a:endParaRPr>
          </a:p>
          <a:p>
            <a:pPr marL="0" lvl="1">
              <a:lnSpc>
                <a:spcPct val="110000"/>
              </a:lnSpc>
              <a:spcBef>
                <a:spcPts val="789"/>
              </a:spcBef>
              <a:spcAft>
                <a:spcPts val="175"/>
              </a:spcAft>
            </a:pPr>
            <a:endParaRPr lang="fi-FI" i="1" dirty="0">
              <a:solidFill>
                <a:schemeClr val="accent5"/>
              </a:solidFill>
            </a:endParaRPr>
          </a:p>
        </p:txBody>
      </p:sp>
      <p:sp>
        <p:nvSpPr>
          <p:cNvPr id="4" name="Suorakulmio 3">
            <a:extLst>
              <a:ext uri="{FF2B5EF4-FFF2-40B4-BE49-F238E27FC236}">
                <a16:creationId xmlns:a16="http://schemas.microsoft.com/office/drawing/2014/main" id="{50DD0671-4FEF-8A8F-0186-15B12CC1714C}"/>
              </a:ext>
            </a:extLst>
          </p:cNvPr>
          <p:cNvSpPr/>
          <p:nvPr/>
        </p:nvSpPr>
        <p:spPr>
          <a:xfrm>
            <a:off x="590843" y="1607257"/>
            <a:ext cx="11172452" cy="4428060"/>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i-FI" sz="1200" b="1" dirty="0">
                <a:solidFill>
                  <a:schemeClr val="tx1"/>
                </a:solidFill>
              </a:rPr>
              <a:t>Tilojen käytön periaatteet ja toimintakäytännöt:</a:t>
            </a:r>
          </a:p>
          <a:p>
            <a:endParaRPr lang="fi-FI" sz="1200" dirty="0">
              <a:solidFill>
                <a:schemeClr val="tx1"/>
              </a:solidFill>
            </a:endParaRPr>
          </a:p>
          <a:p>
            <a:r>
              <a:rPr lang="fi-FI" sz="1200" b="1" dirty="0">
                <a:solidFill>
                  <a:schemeClr val="tx1"/>
                </a:solidFill>
              </a:rPr>
              <a:t>[</a:t>
            </a:r>
            <a:r>
              <a:rPr lang="fi-FI" sz="1200" dirty="0">
                <a:solidFill>
                  <a:schemeClr val="tx1"/>
                </a:solidFill>
              </a:rPr>
              <a:t>Kirjoita tähän kuvaus toiminnassa käytettävistä tiloista. Mitä asiakasturvallisuuden kannalta keskeisiä tiloja yksikössä on ja ketkä niitä käyttävät? Jos toiminta tapahtuu etänä tai toimistotiloissa, miten niissä varmistetaan asiakasturvallinen tietojen käsittely?</a:t>
            </a:r>
            <a:endParaRPr lang="fi-FI" sz="1200" dirty="0">
              <a:solidFill>
                <a:schemeClr val="tx1"/>
              </a:solidFill>
              <a:cs typeface="Arial"/>
            </a:endParaRPr>
          </a:p>
          <a:p>
            <a:pPr algn="just"/>
            <a:r>
              <a:rPr lang="en-US" sz="1200" dirty="0" err="1">
                <a:solidFill>
                  <a:schemeClr val="tx1"/>
                </a:solidFill>
                <a:highlight>
                  <a:srgbClr val="FFFF00"/>
                </a:highlight>
              </a:rPr>
              <a:t>Kuvaa</a:t>
            </a:r>
            <a:r>
              <a:rPr lang="en-US" sz="1200" dirty="0">
                <a:solidFill>
                  <a:schemeClr val="tx1"/>
                </a:solidFill>
                <a:highlight>
                  <a:srgbClr val="FFFF00"/>
                </a:highlight>
              </a:rPr>
              <a:t> </a:t>
            </a:r>
            <a:r>
              <a:rPr lang="en-US" sz="1200" dirty="0" err="1">
                <a:solidFill>
                  <a:schemeClr val="tx1"/>
                </a:solidFill>
                <a:highlight>
                  <a:srgbClr val="FFFF00"/>
                </a:highlight>
              </a:rPr>
              <a:t>mahdolliset</a:t>
            </a:r>
            <a:r>
              <a:rPr lang="en-US" sz="1200" dirty="0">
                <a:solidFill>
                  <a:schemeClr val="tx1"/>
                </a:solidFill>
                <a:highlight>
                  <a:srgbClr val="FFFF00"/>
                </a:highlight>
              </a:rPr>
              <a:t> </a:t>
            </a:r>
            <a:r>
              <a:rPr lang="en-US" sz="1200" dirty="0" err="1">
                <a:solidFill>
                  <a:schemeClr val="tx1"/>
                </a:solidFill>
                <a:highlight>
                  <a:srgbClr val="FFFF00"/>
                </a:highlight>
              </a:rPr>
              <a:t>toimitiloille</a:t>
            </a:r>
            <a:r>
              <a:rPr lang="en-US" sz="1200" dirty="0">
                <a:solidFill>
                  <a:schemeClr val="tx1"/>
                </a:solidFill>
                <a:highlight>
                  <a:srgbClr val="FFFF00"/>
                </a:highlight>
              </a:rPr>
              <a:t> </a:t>
            </a:r>
            <a:r>
              <a:rPr lang="en-US" sz="1200" dirty="0" err="1">
                <a:solidFill>
                  <a:schemeClr val="tx1"/>
                </a:solidFill>
                <a:highlight>
                  <a:srgbClr val="FFFF00"/>
                </a:highlight>
              </a:rPr>
              <a:t>tehdyt</a:t>
            </a:r>
            <a:r>
              <a:rPr lang="en-US" sz="1200" dirty="0">
                <a:solidFill>
                  <a:schemeClr val="tx1"/>
                </a:solidFill>
                <a:highlight>
                  <a:srgbClr val="FFFF00"/>
                </a:highlight>
              </a:rPr>
              <a:t> </a:t>
            </a:r>
            <a:r>
              <a:rPr lang="en-US" sz="1200" dirty="0" err="1">
                <a:solidFill>
                  <a:schemeClr val="tx1"/>
                </a:solidFill>
                <a:highlight>
                  <a:srgbClr val="FFFF00"/>
                </a:highlight>
              </a:rPr>
              <a:t>tarkastukset</a:t>
            </a:r>
            <a:r>
              <a:rPr lang="en-US" sz="1200" dirty="0">
                <a:solidFill>
                  <a:schemeClr val="tx1"/>
                </a:solidFill>
                <a:highlight>
                  <a:srgbClr val="FFFF00"/>
                </a:highlight>
              </a:rPr>
              <a:t> </a:t>
            </a:r>
            <a:r>
              <a:rPr lang="en-US" sz="1200" dirty="0" err="1">
                <a:solidFill>
                  <a:schemeClr val="tx1"/>
                </a:solidFill>
                <a:highlight>
                  <a:srgbClr val="FFFF00"/>
                </a:highlight>
              </a:rPr>
              <a:t>sekä</a:t>
            </a:r>
            <a:r>
              <a:rPr lang="en-US" sz="1200" dirty="0">
                <a:solidFill>
                  <a:schemeClr val="tx1"/>
                </a:solidFill>
                <a:highlight>
                  <a:srgbClr val="FFFF00"/>
                </a:highlight>
              </a:rPr>
              <a:t> </a:t>
            </a:r>
            <a:r>
              <a:rPr lang="en-US" sz="1200" dirty="0" err="1">
                <a:solidFill>
                  <a:schemeClr val="tx1"/>
                </a:solidFill>
                <a:highlight>
                  <a:srgbClr val="FFFF00"/>
                </a:highlight>
              </a:rPr>
              <a:t>myönnetyt</a:t>
            </a:r>
            <a:r>
              <a:rPr lang="en-US" sz="1200" dirty="0">
                <a:solidFill>
                  <a:schemeClr val="tx1"/>
                </a:solidFill>
                <a:highlight>
                  <a:srgbClr val="FFFF00"/>
                </a:highlight>
              </a:rPr>
              <a:t> </a:t>
            </a:r>
            <a:r>
              <a:rPr lang="en-US" sz="1200" dirty="0" err="1">
                <a:solidFill>
                  <a:schemeClr val="tx1"/>
                </a:solidFill>
                <a:highlight>
                  <a:srgbClr val="FFFF00"/>
                </a:highlight>
              </a:rPr>
              <a:t>viranomaishyväksynnät</a:t>
            </a:r>
            <a:r>
              <a:rPr lang="en-US" sz="1200" dirty="0">
                <a:solidFill>
                  <a:schemeClr val="tx1"/>
                </a:solidFill>
                <a:highlight>
                  <a:srgbClr val="FFFF00"/>
                </a:highlight>
              </a:rPr>
              <a:t> ja </a:t>
            </a:r>
            <a:r>
              <a:rPr lang="en-US" sz="1200" dirty="0" err="1">
                <a:solidFill>
                  <a:schemeClr val="tx1"/>
                </a:solidFill>
                <a:highlight>
                  <a:srgbClr val="FFFF00"/>
                </a:highlight>
              </a:rPr>
              <a:t>luvat</a:t>
            </a:r>
            <a:r>
              <a:rPr lang="en-US" sz="1200" dirty="0">
                <a:solidFill>
                  <a:schemeClr val="tx1"/>
                </a:solidFill>
                <a:highlight>
                  <a:srgbClr val="FFFF00"/>
                </a:highlight>
              </a:rPr>
              <a:t> </a:t>
            </a:r>
            <a:r>
              <a:rPr lang="en-US" sz="1200" dirty="0" err="1">
                <a:solidFill>
                  <a:schemeClr val="tx1"/>
                </a:solidFill>
                <a:highlight>
                  <a:srgbClr val="FFFF00"/>
                </a:highlight>
              </a:rPr>
              <a:t>päivämäärineen</a:t>
            </a:r>
            <a:r>
              <a:rPr lang="en-US" sz="1200" dirty="0">
                <a:solidFill>
                  <a:schemeClr val="tx1"/>
                </a:solidFill>
                <a:highlight>
                  <a:srgbClr val="FFFF00"/>
                </a:highlight>
              </a:rPr>
              <a:t>. Kuvauksessa on </a:t>
            </a:r>
            <a:r>
              <a:rPr lang="en-US" sz="1200" dirty="0" err="1">
                <a:solidFill>
                  <a:schemeClr val="tx1"/>
                </a:solidFill>
                <a:highlight>
                  <a:srgbClr val="FFFF00"/>
                </a:highlight>
              </a:rPr>
              <a:t>otettava</a:t>
            </a:r>
            <a:r>
              <a:rPr lang="en-US" sz="1200" dirty="0">
                <a:solidFill>
                  <a:schemeClr val="tx1"/>
                </a:solidFill>
                <a:highlight>
                  <a:srgbClr val="FFFF00"/>
                </a:highlight>
              </a:rPr>
              <a:t> </a:t>
            </a:r>
            <a:r>
              <a:rPr lang="en-US" sz="1200" dirty="0" err="1">
                <a:solidFill>
                  <a:schemeClr val="tx1"/>
                </a:solidFill>
                <a:highlight>
                  <a:srgbClr val="FFFF00"/>
                </a:highlight>
              </a:rPr>
              <a:t>huomioon</a:t>
            </a:r>
            <a:r>
              <a:rPr lang="en-US" sz="1200" dirty="0">
                <a:solidFill>
                  <a:schemeClr val="tx1"/>
                </a:solidFill>
                <a:highlight>
                  <a:srgbClr val="FFFF00"/>
                </a:highlight>
              </a:rPr>
              <a:t> </a:t>
            </a:r>
            <a:r>
              <a:rPr lang="en-US" sz="1200" dirty="0" err="1">
                <a:solidFill>
                  <a:schemeClr val="tx1"/>
                </a:solidFill>
                <a:highlight>
                  <a:srgbClr val="FFFF00"/>
                </a:highlight>
              </a:rPr>
              <a:t>tarkastuksissa</a:t>
            </a:r>
            <a:r>
              <a:rPr lang="en-US" sz="1200" dirty="0">
                <a:solidFill>
                  <a:schemeClr val="tx1"/>
                </a:solidFill>
                <a:highlight>
                  <a:srgbClr val="FFFF00"/>
                </a:highlight>
              </a:rPr>
              <a:t> ja </a:t>
            </a:r>
            <a:r>
              <a:rPr lang="en-US" sz="1200" dirty="0" err="1">
                <a:solidFill>
                  <a:schemeClr val="tx1"/>
                </a:solidFill>
                <a:highlight>
                  <a:srgbClr val="FFFF00"/>
                </a:highlight>
              </a:rPr>
              <a:t>hyväksynnöissä</a:t>
            </a:r>
            <a:r>
              <a:rPr lang="en-US" sz="1200" dirty="0">
                <a:solidFill>
                  <a:schemeClr val="tx1"/>
                </a:solidFill>
                <a:highlight>
                  <a:srgbClr val="FFFF00"/>
                </a:highlight>
              </a:rPr>
              <a:t> </a:t>
            </a:r>
            <a:r>
              <a:rPr lang="en-US" sz="1200" dirty="0" err="1">
                <a:solidFill>
                  <a:schemeClr val="tx1"/>
                </a:solidFill>
                <a:highlight>
                  <a:srgbClr val="FFFF00"/>
                </a:highlight>
              </a:rPr>
              <a:t>toimitilojen</a:t>
            </a:r>
            <a:r>
              <a:rPr lang="en-US" sz="1200" dirty="0">
                <a:solidFill>
                  <a:schemeClr val="tx1"/>
                </a:solidFill>
                <a:highlight>
                  <a:srgbClr val="FFFF00"/>
                </a:highlight>
              </a:rPr>
              <a:t> </a:t>
            </a:r>
            <a:r>
              <a:rPr lang="en-US" sz="1200" dirty="0" err="1">
                <a:solidFill>
                  <a:schemeClr val="tx1"/>
                </a:solidFill>
                <a:highlight>
                  <a:srgbClr val="FFFF00"/>
                </a:highlight>
              </a:rPr>
              <a:t>omavalvonnan</a:t>
            </a:r>
            <a:r>
              <a:rPr lang="en-US" sz="1200" dirty="0">
                <a:solidFill>
                  <a:schemeClr val="tx1"/>
                </a:solidFill>
                <a:highlight>
                  <a:srgbClr val="FFFF00"/>
                </a:highlight>
              </a:rPr>
              <a:t> </a:t>
            </a:r>
            <a:r>
              <a:rPr lang="en-US" sz="1200" dirty="0" err="1">
                <a:solidFill>
                  <a:schemeClr val="tx1"/>
                </a:solidFill>
                <a:highlight>
                  <a:srgbClr val="FFFF00"/>
                </a:highlight>
              </a:rPr>
              <a:t>kannalta</a:t>
            </a:r>
            <a:r>
              <a:rPr lang="en-US" sz="1200" dirty="0">
                <a:solidFill>
                  <a:schemeClr val="tx1"/>
                </a:solidFill>
                <a:highlight>
                  <a:srgbClr val="FFFF00"/>
                </a:highlight>
              </a:rPr>
              <a:t>  </a:t>
            </a:r>
            <a:r>
              <a:rPr lang="en-US" sz="1200" dirty="0" err="1">
                <a:solidFill>
                  <a:schemeClr val="tx1"/>
                </a:solidFill>
                <a:highlight>
                  <a:srgbClr val="FFFF00"/>
                </a:highlight>
              </a:rPr>
              <a:t>todetut</a:t>
            </a:r>
            <a:r>
              <a:rPr lang="en-US" sz="1200" dirty="0">
                <a:solidFill>
                  <a:schemeClr val="tx1"/>
                </a:solidFill>
                <a:highlight>
                  <a:srgbClr val="FFFF00"/>
                </a:highlight>
              </a:rPr>
              <a:t> </a:t>
            </a:r>
            <a:r>
              <a:rPr lang="en-US" sz="1200" dirty="0" err="1">
                <a:solidFill>
                  <a:schemeClr val="tx1"/>
                </a:solidFill>
                <a:highlight>
                  <a:srgbClr val="FFFF00"/>
                </a:highlight>
              </a:rPr>
              <a:t>keskeiset</a:t>
            </a:r>
            <a:r>
              <a:rPr lang="en-US" sz="1200" dirty="0">
                <a:solidFill>
                  <a:schemeClr val="tx1"/>
                </a:solidFill>
                <a:highlight>
                  <a:srgbClr val="FFFF00"/>
                </a:highlight>
              </a:rPr>
              <a:t> </a:t>
            </a:r>
            <a:r>
              <a:rPr lang="en-US" sz="1200" dirty="0" err="1">
                <a:solidFill>
                  <a:schemeClr val="tx1"/>
                </a:solidFill>
                <a:highlight>
                  <a:srgbClr val="FFFF00"/>
                </a:highlight>
              </a:rPr>
              <a:t>havainnot</a:t>
            </a:r>
            <a:r>
              <a:rPr lang="en-US" sz="1200" dirty="0">
                <a:solidFill>
                  <a:schemeClr val="tx1"/>
                </a:solidFill>
                <a:highlight>
                  <a:srgbClr val="FFFF00"/>
                </a:highlight>
              </a:rPr>
              <a:t>  </a:t>
            </a:r>
            <a:endParaRPr lang="fi-FI" dirty="0">
              <a:solidFill>
                <a:schemeClr val="tx1"/>
              </a:solidFill>
              <a:highlight>
                <a:srgbClr val="FFFF00"/>
              </a:highlight>
              <a:cs typeface="Arial"/>
            </a:endParaRPr>
          </a:p>
          <a:p>
            <a:r>
              <a:rPr lang="fi-FI" sz="1200" dirty="0">
                <a:solidFill>
                  <a:schemeClr val="tx1"/>
                </a:solidFill>
                <a:highlight>
                  <a:srgbClr val="FFFF00"/>
                </a:highlight>
              </a:rPr>
              <a:t>]</a:t>
            </a:r>
            <a:endParaRPr lang="fi-FI" dirty="0">
              <a:solidFill>
                <a:schemeClr val="tx1"/>
              </a:solidFill>
              <a:highlight>
                <a:srgbClr val="FFFF00"/>
              </a:highlight>
            </a:endParaRPr>
          </a:p>
          <a:p>
            <a:endParaRPr lang="fi-FI" sz="1200" dirty="0">
              <a:solidFill>
                <a:schemeClr val="tx1"/>
              </a:solidFill>
            </a:endParaRPr>
          </a:p>
          <a:p>
            <a:r>
              <a:rPr lang="fi-FI" sz="1200" b="1" dirty="0">
                <a:solidFill>
                  <a:schemeClr val="tx1"/>
                </a:solidFill>
              </a:rPr>
              <a:t>[</a:t>
            </a:r>
            <a:r>
              <a:rPr lang="fi-FI" sz="1200" dirty="0">
                <a:solidFill>
                  <a:schemeClr val="tx1"/>
                </a:solidFill>
              </a:rPr>
              <a:t>Kirjoita tähän kuvaus toimintayksikkökohtaisista tilojen käytön periaatteista esim. ulko-ovet ja avaimet, liikkumista helpottavat tukirakenteet, ulkoilumahdollisuudet</a:t>
            </a:r>
            <a:endParaRPr lang="fi-FI" sz="1200" dirty="0">
              <a:solidFill>
                <a:schemeClr val="tx1"/>
              </a:solidFill>
              <a:cs typeface="Arial"/>
            </a:endParaRPr>
          </a:p>
          <a:p>
            <a:r>
              <a:rPr lang="en-US" sz="1200" dirty="0" err="1">
                <a:solidFill>
                  <a:schemeClr val="tx1"/>
                </a:solidFill>
                <a:highlight>
                  <a:srgbClr val="FFFF00"/>
                </a:highlight>
              </a:rPr>
              <a:t>Kuvaa</a:t>
            </a:r>
            <a:r>
              <a:rPr lang="en-US" sz="1200" dirty="0">
                <a:solidFill>
                  <a:schemeClr val="tx1"/>
                </a:solidFill>
                <a:highlight>
                  <a:srgbClr val="FFFF00"/>
                </a:highlight>
              </a:rPr>
              <a:t> </a:t>
            </a:r>
            <a:r>
              <a:rPr lang="en-US" sz="1200" dirty="0" err="1">
                <a:solidFill>
                  <a:schemeClr val="tx1"/>
                </a:solidFill>
                <a:highlight>
                  <a:srgbClr val="FFFF00"/>
                </a:highlight>
              </a:rPr>
              <a:t>mitkä</a:t>
            </a:r>
            <a:r>
              <a:rPr lang="en-US" sz="1200" dirty="0">
                <a:solidFill>
                  <a:schemeClr val="tx1"/>
                </a:solidFill>
                <a:highlight>
                  <a:srgbClr val="FFFF00"/>
                </a:highlight>
              </a:rPr>
              <a:t> </a:t>
            </a:r>
            <a:r>
              <a:rPr lang="en-US" sz="1200" dirty="0" err="1">
                <a:solidFill>
                  <a:schemeClr val="tx1"/>
                </a:solidFill>
                <a:highlight>
                  <a:srgbClr val="FFFF00"/>
                </a:highlight>
              </a:rPr>
              <a:t>ovat</a:t>
            </a:r>
            <a:r>
              <a:rPr lang="en-US" sz="1200" dirty="0">
                <a:solidFill>
                  <a:schemeClr val="tx1"/>
                </a:solidFill>
                <a:highlight>
                  <a:srgbClr val="FFFF00"/>
                </a:highlight>
              </a:rPr>
              <a:t> </a:t>
            </a:r>
            <a:r>
              <a:rPr lang="en-US" sz="1200" dirty="0" err="1">
                <a:solidFill>
                  <a:schemeClr val="tx1"/>
                </a:solidFill>
                <a:highlight>
                  <a:srgbClr val="FFFF00"/>
                </a:highlight>
              </a:rPr>
              <a:t>toimitilojen</a:t>
            </a:r>
            <a:r>
              <a:rPr lang="en-US" sz="1200" dirty="0">
                <a:solidFill>
                  <a:schemeClr val="tx1"/>
                </a:solidFill>
                <a:highlight>
                  <a:srgbClr val="FFFF00"/>
                </a:highlight>
              </a:rPr>
              <a:t> </a:t>
            </a:r>
            <a:r>
              <a:rPr lang="en-US" sz="1200" dirty="0" err="1">
                <a:solidFill>
                  <a:schemeClr val="tx1"/>
                </a:solidFill>
                <a:highlight>
                  <a:srgbClr val="FFFF00"/>
                </a:highlight>
              </a:rPr>
              <a:t>ylläpitoa</a:t>
            </a:r>
            <a:r>
              <a:rPr lang="en-US" sz="1200" dirty="0">
                <a:solidFill>
                  <a:schemeClr val="tx1"/>
                </a:solidFill>
                <a:highlight>
                  <a:srgbClr val="FFFF00"/>
                </a:highlight>
              </a:rPr>
              <a:t>, </a:t>
            </a:r>
            <a:r>
              <a:rPr lang="en-US" sz="1200" dirty="0" err="1">
                <a:solidFill>
                  <a:schemeClr val="tx1"/>
                </a:solidFill>
                <a:highlight>
                  <a:srgbClr val="FFFF00"/>
                </a:highlight>
              </a:rPr>
              <a:t>huoltoa</a:t>
            </a:r>
            <a:r>
              <a:rPr lang="en-US" sz="1200" dirty="0">
                <a:solidFill>
                  <a:schemeClr val="tx1"/>
                </a:solidFill>
                <a:highlight>
                  <a:srgbClr val="FFFF00"/>
                </a:highlight>
              </a:rPr>
              <a:t> </a:t>
            </a:r>
            <a:r>
              <a:rPr lang="en-US" sz="1200" dirty="0" err="1">
                <a:solidFill>
                  <a:schemeClr val="tx1"/>
                </a:solidFill>
                <a:highlight>
                  <a:srgbClr val="FFFF00"/>
                </a:highlight>
              </a:rPr>
              <a:t>sekä</a:t>
            </a:r>
            <a:r>
              <a:rPr lang="en-US" sz="1200" dirty="0">
                <a:solidFill>
                  <a:schemeClr val="tx1"/>
                </a:solidFill>
                <a:highlight>
                  <a:srgbClr val="FFFF00"/>
                </a:highlight>
              </a:rPr>
              <a:t> </a:t>
            </a:r>
            <a:r>
              <a:rPr lang="en-US" sz="1200" dirty="0" err="1">
                <a:solidFill>
                  <a:schemeClr val="tx1"/>
                </a:solidFill>
                <a:highlight>
                  <a:srgbClr val="FFFF00"/>
                </a:highlight>
              </a:rPr>
              <a:t>epäkohtailmoituksia</a:t>
            </a:r>
            <a:r>
              <a:rPr lang="en-US" sz="1200" dirty="0">
                <a:solidFill>
                  <a:schemeClr val="tx1"/>
                </a:solidFill>
                <a:highlight>
                  <a:srgbClr val="FFFF00"/>
                </a:highlight>
              </a:rPr>
              <a:t> ja  </a:t>
            </a:r>
            <a:r>
              <a:rPr lang="en-US" sz="1200" dirty="0" err="1">
                <a:solidFill>
                  <a:schemeClr val="tx1"/>
                </a:solidFill>
                <a:highlight>
                  <a:srgbClr val="FFFF00"/>
                </a:highlight>
              </a:rPr>
              <a:t>tiedonkulkua</a:t>
            </a:r>
            <a:r>
              <a:rPr lang="en-US" sz="1200" dirty="0">
                <a:solidFill>
                  <a:schemeClr val="tx1"/>
                </a:solidFill>
                <a:highlight>
                  <a:srgbClr val="FFFF00"/>
                </a:highlight>
              </a:rPr>
              <a:t> </a:t>
            </a:r>
            <a:r>
              <a:rPr lang="en-US" sz="1200" dirty="0" err="1">
                <a:solidFill>
                  <a:schemeClr val="tx1"/>
                </a:solidFill>
                <a:highlight>
                  <a:srgbClr val="FFFF00"/>
                </a:highlight>
              </a:rPr>
              <a:t>koskevat</a:t>
            </a:r>
            <a:r>
              <a:rPr lang="en-US" sz="1200" dirty="0">
                <a:solidFill>
                  <a:schemeClr val="tx1"/>
                </a:solidFill>
                <a:highlight>
                  <a:srgbClr val="FFFF00"/>
                </a:highlight>
              </a:rPr>
              <a:t> </a:t>
            </a:r>
            <a:r>
              <a:rPr lang="en-US" sz="1200" dirty="0" err="1">
                <a:solidFill>
                  <a:schemeClr val="tx1"/>
                </a:solidFill>
                <a:highlight>
                  <a:srgbClr val="FFFF00"/>
                </a:highlight>
              </a:rPr>
              <a:t>menettelyt</a:t>
            </a:r>
            <a:r>
              <a:rPr lang="en-US" sz="1200" dirty="0">
                <a:solidFill>
                  <a:schemeClr val="tx1"/>
                </a:solidFill>
                <a:highlight>
                  <a:srgbClr val="FFFF00"/>
                </a:highlight>
              </a:rPr>
              <a:t>, </a:t>
            </a:r>
            <a:r>
              <a:rPr lang="en-US" sz="1200" dirty="0" err="1">
                <a:solidFill>
                  <a:schemeClr val="tx1"/>
                </a:solidFill>
                <a:highlight>
                  <a:srgbClr val="FFFF00"/>
                </a:highlight>
              </a:rPr>
              <a:t>esim</a:t>
            </a:r>
            <a:r>
              <a:rPr lang="en-US" sz="1200" dirty="0">
                <a:solidFill>
                  <a:schemeClr val="tx1"/>
                </a:solidFill>
                <a:highlight>
                  <a:srgbClr val="FFFF00"/>
                </a:highlight>
              </a:rPr>
              <a:t>. </a:t>
            </a:r>
            <a:r>
              <a:rPr lang="en-US" sz="1200" dirty="0" err="1">
                <a:solidFill>
                  <a:schemeClr val="tx1"/>
                </a:solidFill>
                <a:highlight>
                  <a:srgbClr val="FFFF00"/>
                </a:highlight>
              </a:rPr>
              <a:t>Yhteistyö</a:t>
            </a:r>
            <a:r>
              <a:rPr lang="en-US" sz="1200" dirty="0">
                <a:solidFill>
                  <a:schemeClr val="tx1"/>
                </a:solidFill>
                <a:highlight>
                  <a:srgbClr val="FFFF00"/>
                </a:highlight>
              </a:rPr>
              <a:t> Tila ja </a:t>
            </a:r>
            <a:r>
              <a:rPr lang="en-US" sz="1200" dirty="0" err="1">
                <a:solidFill>
                  <a:schemeClr val="tx1"/>
                </a:solidFill>
                <a:highlight>
                  <a:srgbClr val="FFFF00"/>
                </a:highlight>
              </a:rPr>
              <a:t>tukipalveluiden</a:t>
            </a:r>
            <a:r>
              <a:rPr lang="en-US" sz="1200" dirty="0">
                <a:solidFill>
                  <a:schemeClr val="tx1"/>
                </a:solidFill>
                <a:highlight>
                  <a:srgbClr val="FFFF00"/>
                </a:highlight>
              </a:rPr>
              <a:t> ja </a:t>
            </a:r>
            <a:r>
              <a:rPr lang="en-US" sz="1200" dirty="0" err="1">
                <a:solidFill>
                  <a:schemeClr val="tx1"/>
                </a:solidFill>
                <a:highlight>
                  <a:srgbClr val="FFFF00"/>
                </a:highlight>
              </a:rPr>
              <a:t>kiinteistöhuollon</a:t>
            </a:r>
            <a:r>
              <a:rPr lang="en-US" sz="1200" dirty="0">
                <a:solidFill>
                  <a:schemeClr val="tx1"/>
                </a:solidFill>
                <a:highlight>
                  <a:srgbClr val="FFFF00"/>
                </a:highlight>
              </a:rPr>
              <a:t> </a:t>
            </a:r>
            <a:r>
              <a:rPr lang="en-US" sz="1200" dirty="0" err="1">
                <a:solidFill>
                  <a:schemeClr val="tx1"/>
                </a:solidFill>
                <a:highlight>
                  <a:srgbClr val="FFFF00"/>
                </a:highlight>
              </a:rPr>
              <a:t>kanssa</a:t>
            </a:r>
            <a:r>
              <a:rPr lang="en-US" sz="1200" dirty="0">
                <a:solidFill>
                  <a:schemeClr val="tx1"/>
                </a:solidFill>
                <a:highlight>
                  <a:srgbClr val="FFFF00"/>
                </a:highlight>
              </a:rPr>
              <a:t>. </a:t>
            </a:r>
            <a:r>
              <a:rPr lang="en-US" sz="1200" dirty="0" err="1">
                <a:solidFill>
                  <a:schemeClr val="tx1"/>
                </a:solidFill>
                <a:highlight>
                  <a:srgbClr val="FFFF00"/>
                </a:highlight>
              </a:rPr>
              <a:t>Mitkä</a:t>
            </a:r>
            <a:r>
              <a:rPr lang="en-US" sz="1200" dirty="0">
                <a:solidFill>
                  <a:schemeClr val="tx1"/>
                </a:solidFill>
                <a:highlight>
                  <a:srgbClr val="FFFF00"/>
                </a:highlight>
              </a:rPr>
              <a:t> </a:t>
            </a:r>
            <a:r>
              <a:rPr lang="en-US" sz="1200" dirty="0" err="1">
                <a:solidFill>
                  <a:schemeClr val="tx1"/>
                </a:solidFill>
                <a:highlight>
                  <a:srgbClr val="FFFF00"/>
                </a:highlight>
              </a:rPr>
              <a:t>ovat</a:t>
            </a:r>
            <a:r>
              <a:rPr lang="en-US" sz="1200" dirty="0">
                <a:solidFill>
                  <a:schemeClr val="tx1"/>
                </a:solidFill>
                <a:highlight>
                  <a:srgbClr val="FFFF00"/>
                </a:highlight>
              </a:rPr>
              <a:t> </a:t>
            </a:r>
            <a:r>
              <a:rPr lang="en-US" sz="1200" dirty="0" err="1">
                <a:solidFill>
                  <a:schemeClr val="tx1"/>
                </a:solidFill>
                <a:highlight>
                  <a:srgbClr val="FFFF00"/>
                </a:highlight>
              </a:rPr>
              <a:t>palvelutoimintaan</a:t>
            </a:r>
            <a:r>
              <a:rPr lang="en-US" sz="1200" dirty="0">
                <a:solidFill>
                  <a:schemeClr val="tx1"/>
                </a:solidFill>
                <a:highlight>
                  <a:srgbClr val="FFFF00"/>
                </a:highlight>
              </a:rPr>
              <a:t> </a:t>
            </a:r>
            <a:r>
              <a:rPr lang="en-US" sz="1200" dirty="0" err="1">
                <a:solidFill>
                  <a:schemeClr val="tx1"/>
                </a:solidFill>
                <a:highlight>
                  <a:srgbClr val="FFFF00"/>
                </a:highlight>
              </a:rPr>
              <a:t>käytettävän</a:t>
            </a:r>
            <a:r>
              <a:rPr lang="en-US" sz="1200" dirty="0">
                <a:solidFill>
                  <a:schemeClr val="tx1"/>
                </a:solidFill>
                <a:highlight>
                  <a:srgbClr val="FFFF00"/>
                </a:highlight>
              </a:rPr>
              <a:t> </a:t>
            </a:r>
            <a:r>
              <a:rPr lang="en-US" sz="1200" dirty="0" err="1">
                <a:solidFill>
                  <a:schemeClr val="tx1"/>
                </a:solidFill>
                <a:highlight>
                  <a:srgbClr val="FFFF00"/>
                </a:highlight>
              </a:rPr>
              <a:t>kiinteistön</a:t>
            </a:r>
            <a:r>
              <a:rPr lang="en-US" sz="1200" dirty="0">
                <a:solidFill>
                  <a:schemeClr val="tx1"/>
                </a:solidFill>
                <a:highlight>
                  <a:srgbClr val="FFFF00"/>
                </a:highlight>
              </a:rPr>
              <a:t> </a:t>
            </a:r>
            <a:r>
              <a:rPr lang="en-US" sz="1200" dirty="0" err="1">
                <a:solidFill>
                  <a:schemeClr val="tx1"/>
                </a:solidFill>
                <a:highlight>
                  <a:srgbClr val="FFFF00"/>
                </a:highlight>
              </a:rPr>
              <a:t>pitkäjänteistä</a:t>
            </a:r>
            <a:r>
              <a:rPr lang="en-US" sz="1200" dirty="0">
                <a:solidFill>
                  <a:schemeClr val="tx1"/>
                </a:solidFill>
                <a:highlight>
                  <a:srgbClr val="FFFF00"/>
                </a:highlight>
              </a:rPr>
              <a:t> </a:t>
            </a:r>
            <a:r>
              <a:rPr lang="en-US" sz="1200" dirty="0" err="1">
                <a:solidFill>
                  <a:schemeClr val="tx1"/>
                </a:solidFill>
                <a:highlight>
                  <a:srgbClr val="FFFF00"/>
                </a:highlight>
              </a:rPr>
              <a:t>ylläpitoa</a:t>
            </a:r>
            <a:r>
              <a:rPr lang="en-US" sz="1200" dirty="0">
                <a:solidFill>
                  <a:schemeClr val="tx1"/>
                </a:solidFill>
                <a:highlight>
                  <a:srgbClr val="FFFF00"/>
                </a:highlight>
              </a:rPr>
              <a:t> </a:t>
            </a:r>
            <a:r>
              <a:rPr lang="en-US" sz="1200" dirty="0" err="1">
                <a:solidFill>
                  <a:schemeClr val="tx1"/>
                </a:solidFill>
                <a:highlight>
                  <a:srgbClr val="FFFF00"/>
                </a:highlight>
              </a:rPr>
              <a:t>koskevat</a:t>
            </a:r>
            <a:r>
              <a:rPr lang="en-US" sz="1200" dirty="0">
                <a:solidFill>
                  <a:schemeClr val="tx1"/>
                </a:solidFill>
                <a:highlight>
                  <a:srgbClr val="FFFF00"/>
                </a:highlight>
              </a:rPr>
              <a:t> </a:t>
            </a:r>
            <a:r>
              <a:rPr lang="en-US" sz="1200" dirty="0" err="1">
                <a:solidFill>
                  <a:schemeClr val="tx1"/>
                </a:solidFill>
                <a:highlight>
                  <a:srgbClr val="FFFF00"/>
                </a:highlight>
              </a:rPr>
              <a:t>toimintamallit</a:t>
            </a:r>
            <a:r>
              <a:rPr lang="en-US" sz="1200" dirty="0">
                <a:solidFill>
                  <a:schemeClr val="tx1"/>
                </a:solidFill>
                <a:highlight>
                  <a:srgbClr val="FFFF00"/>
                </a:highlight>
              </a:rPr>
              <a:t>, </a:t>
            </a:r>
            <a:r>
              <a:rPr lang="en-US" sz="1200" dirty="0" err="1">
                <a:solidFill>
                  <a:schemeClr val="tx1"/>
                </a:solidFill>
                <a:highlight>
                  <a:srgbClr val="FFFF00"/>
                </a:highlight>
              </a:rPr>
              <a:t>resurssit</a:t>
            </a:r>
            <a:r>
              <a:rPr lang="en-US" sz="1200" dirty="0">
                <a:solidFill>
                  <a:schemeClr val="tx1"/>
                </a:solidFill>
                <a:highlight>
                  <a:srgbClr val="FFFF00"/>
                </a:highlight>
              </a:rPr>
              <a:t> ja </a:t>
            </a:r>
            <a:r>
              <a:rPr lang="en-US" sz="1200" dirty="0" err="1">
                <a:solidFill>
                  <a:schemeClr val="tx1"/>
                </a:solidFill>
                <a:highlight>
                  <a:srgbClr val="FFFF00"/>
                </a:highlight>
              </a:rPr>
              <a:t>suunnitelma</a:t>
            </a:r>
            <a:r>
              <a:rPr lang="en-US" sz="1200" b="1" dirty="0" err="1">
                <a:solidFill>
                  <a:schemeClr val="tx1"/>
                </a:solidFill>
                <a:highlight>
                  <a:srgbClr val="FFFF00"/>
                </a:highlight>
              </a:rPr>
              <a:t>t</a:t>
            </a:r>
            <a:r>
              <a:rPr lang="en-US" sz="1200" b="1" dirty="0">
                <a:solidFill>
                  <a:schemeClr val="tx1"/>
                </a:solidFill>
                <a:highlight>
                  <a:srgbClr val="FFFF00"/>
                </a:highlight>
              </a:rPr>
              <a:t> </a:t>
            </a:r>
            <a:r>
              <a:rPr lang="fi-FI" sz="1200" b="1" dirty="0">
                <a:solidFill>
                  <a:schemeClr val="tx1"/>
                </a:solidFill>
                <a:highlight>
                  <a:srgbClr val="FFFF00"/>
                </a:highlight>
              </a:rPr>
              <a:t>]</a:t>
            </a:r>
            <a:endParaRPr lang="fi-FI" dirty="0">
              <a:solidFill>
                <a:schemeClr val="tx1"/>
              </a:solidFill>
              <a:highlight>
                <a:srgbClr val="FFFF00"/>
              </a:highlight>
              <a:cs typeface="Arial"/>
            </a:endParaRPr>
          </a:p>
          <a:p>
            <a:endParaRPr lang="fi-FI" sz="1200" b="1" dirty="0">
              <a:solidFill>
                <a:schemeClr val="tx1"/>
              </a:solidFill>
            </a:endParaRPr>
          </a:p>
          <a:p>
            <a:r>
              <a:rPr lang="fi-FI" sz="1200" b="1" dirty="0">
                <a:solidFill>
                  <a:schemeClr val="tx1"/>
                </a:solidFill>
              </a:rPr>
              <a:t>[</a:t>
            </a:r>
            <a:r>
              <a:rPr lang="fi-FI" sz="1200" dirty="0">
                <a:solidFill>
                  <a:schemeClr val="tx1"/>
                </a:solidFill>
              </a:rPr>
              <a:t>Asumispalveluissa: kirjoita kuvaus asiakkaiden sijoittamiseen liittyvistä käytännöistä esim. asiakkaiden sijoittaminen huoneisiin tai yksityisyyden suojan toteutuminen sekä asukkaiden omaisten vierailujen tai mahdollisten yöpymisten järjestelyt sekä asukkaan vaikutusmahdollisuudet omaan tilaansa. Miten asukas voi vaikuttaa oman huoneensa/asuntonsa sisustukseen? Käytetäänkö asukkaan henkilökohtaisia tiloja muuhun tarkoitukseen, jos asukas on pitkään poissa?</a:t>
            </a:r>
            <a:r>
              <a:rPr lang="fi-FI" sz="1200" b="1" dirty="0">
                <a:solidFill>
                  <a:schemeClr val="tx1"/>
                </a:solidFill>
              </a:rPr>
              <a:t>]</a:t>
            </a:r>
          </a:p>
          <a:p>
            <a:endParaRPr lang="fi-FI" sz="1200" b="1" dirty="0">
              <a:solidFill>
                <a:schemeClr val="tx1"/>
              </a:solidFill>
            </a:endParaRPr>
          </a:p>
          <a:p>
            <a:endParaRPr lang="fi-FI" sz="1200" b="1" dirty="0">
              <a:solidFill>
                <a:schemeClr val="tx1"/>
              </a:solidFill>
            </a:endParaRPr>
          </a:p>
        </p:txBody>
      </p:sp>
    </p:spTree>
    <p:extLst>
      <p:ext uri="{BB962C8B-B14F-4D97-AF65-F5344CB8AC3E}">
        <p14:creationId xmlns:p14="http://schemas.microsoft.com/office/powerpoint/2010/main" val="2035047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7D93EB15-2C15-3B91-3BAC-7474DD99502B}"/>
              </a:ext>
            </a:extLst>
          </p:cNvPr>
          <p:cNvGraphicFramePr>
            <a:graphicFrameLocks noChangeAspect="1"/>
          </p:cNvGraphicFramePr>
          <p:nvPr>
            <p:custDataLst>
              <p:tags r:id="rId1"/>
            </p:custDataLst>
            <p:extLst>
              <p:ext uri="{D42A27DB-BD31-4B8C-83A1-F6EECF244321}">
                <p14:modId xmlns:p14="http://schemas.microsoft.com/office/powerpoint/2010/main" val="1469936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4" name="think-cell data - do not delete" hidden="1">
                        <a:extLst>
                          <a:ext uri="{FF2B5EF4-FFF2-40B4-BE49-F238E27FC236}">
                            <a16:creationId xmlns:a16="http://schemas.microsoft.com/office/drawing/2014/main" id="{7D93EB15-2C15-3B91-3BAC-7474DD9950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Teknologiset ratkaisut</a:t>
            </a: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Asiakasturvallisuus</a:t>
            </a:r>
            <a:endParaRPr lang="fi-FI" sz="1400" b="1" dirty="0">
              <a:solidFill>
                <a:schemeClr val="accent1"/>
              </a:solidFill>
            </a:endParaRPr>
          </a:p>
        </p:txBody>
      </p:sp>
      <p:sp>
        <p:nvSpPr>
          <p:cNvPr id="28" name="Content Placeholder 3">
            <a:extLst>
              <a:ext uri="{FF2B5EF4-FFF2-40B4-BE49-F238E27FC236}">
                <a16:creationId xmlns:a16="http://schemas.microsoft.com/office/drawing/2014/main" id="{378BE8CD-B2A2-4AD8-4745-D247ADAD870D}"/>
              </a:ext>
            </a:extLst>
          </p:cNvPr>
          <p:cNvSpPr txBox="1">
            <a:spLocks/>
          </p:cNvSpPr>
          <p:nvPr/>
        </p:nvSpPr>
        <p:spPr>
          <a:xfrm>
            <a:off x="451413" y="1825626"/>
            <a:ext cx="11289174" cy="3746500"/>
          </a:xfrm>
          <a:prstGeom prst="rect">
            <a:avLst/>
          </a:prstGeom>
        </p:spPr>
        <p:txBody>
          <a:bodyPr vert="horz" lIns="91440" tIns="45720" rIns="91440" bIns="45720" numCol="3"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dirty="0"/>
          </a:p>
        </p:txBody>
      </p:sp>
      <p:sp>
        <p:nvSpPr>
          <p:cNvPr id="18" name="Content Placeholder 3">
            <a:extLst>
              <a:ext uri="{FF2B5EF4-FFF2-40B4-BE49-F238E27FC236}">
                <a16:creationId xmlns:a16="http://schemas.microsoft.com/office/drawing/2014/main" id="{34C409F1-15F5-74D8-7B12-2C87AC582EAE}"/>
              </a:ext>
            </a:extLst>
          </p:cNvPr>
          <p:cNvSpPr txBox="1">
            <a:spLocks/>
          </p:cNvSpPr>
          <p:nvPr/>
        </p:nvSpPr>
        <p:spPr>
          <a:xfrm>
            <a:off x="496828" y="1586079"/>
            <a:ext cx="11289174" cy="4338859"/>
          </a:xfrm>
          <a:prstGeom prst="rect">
            <a:avLst/>
          </a:prstGeom>
        </p:spPr>
        <p:txBody>
          <a:bodyPr vert="horz" lIns="91440" tIns="45720" rIns="91440" bIns="45720" numCol="2"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789"/>
              </a:spcBef>
              <a:spcAft>
                <a:spcPts val="175"/>
              </a:spcAft>
            </a:pPr>
            <a:r>
              <a:rPr lang="fi-FI" dirty="0">
                <a:latin typeface="+mn-lt"/>
                <a:cs typeface="Times New Roman" panose="02020603050405020304" pitchFamily="18" charset="0"/>
              </a:rPr>
              <a:t>Henkilökunnan ja asiakkaiden turvallisuudesta huolehditaan myös teknologisin ratkaisuin. </a:t>
            </a:r>
          </a:p>
          <a:p>
            <a:pPr marL="0" lvl="1">
              <a:lnSpc>
                <a:spcPct val="110000"/>
              </a:lnSpc>
              <a:spcBef>
                <a:spcPts val="789"/>
              </a:spcBef>
              <a:spcAft>
                <a:spcPts val="175"/>
              </a:spcAft>
            </a:pPr>
            <a:r>
              <a:rPr lang="fi-FI" b="1" i="1" dirty="0">
                <a:solidFill>
                  <a:schemeClr val="accent5"/>
                </a:solidFill>
              </a:rPr>
              <a:t>[Korvaa tämä tekstikappale kuvauksella</a:t>
            </a:r>
            <a:r>
              <a:rPr lang="fi-FI" b="1" i="1" dirty="0">
                <a:solidFill>
                  <a:schemeClr val="accent5"/>
                </a:solidFill>
                <a:latin typeface="+mn-lt"/>
                <a:cs typeface="Times New Roman" panose="02020603050405020304" pitchFamily="18" charset="0"/>
              </a:rPr>
              <a:t> laitteiden käytön periaatteista </a:t>
            </a:r>
            <a:r>
              <a:rPr lang="fi-FI" i="1" dirty="0">
                <a:solidFill>
                  <a:schemeClr val="accent5"/>
                </a:solidFill>
                <a:latin typeface="+mn-lt"/>
                <a:cs typeface="Times New Roman" panose="02020603050405020304" pitchFamily="18" charset="0"/>
              </a:rPr>
              <a:t>eli esimerkiksi ovatko kamerat tallentavia, mihin laitteita sijoitetaan, mihin tarkoitukseen niitä käytetään ja kuka niiden asianmukaisesta käytöstä vastaa. Kirjaa myös mm. asiakkaiden turvapuhelinten hankintaan ja etäkäynneillä käytettäviin laitteisiin liittyvät periaatteet ja käytännöt sekä niiden käytön ohjaamisesta ja toimintavarmuudesta vastaava työntekijä.</a:t>
            </a:r>
            <a:r>
              <a:rPr lang="fi-FI" b="1" i="1" dirty="0">
                <a:solidFill>
                  <a:schemeClr val="accent5"/>
                </a:solidFill>
                <a:latin typeface="+mn-lt"/>
                <a:cs typeface="Times New Roman" panose="02020603050405020304" pitchFamily="18" charset="0"/>
              </a:rPr>
              <a:t>]</a:t>
            </a:r>
          </a:p>
          <a:p>
            <a:pPr marL="0" lvl="1">
              <a:lnSpc>
                <a:spcPct val="110000"/>
              </a:lnSpc>
              <a:spcBef>
                <a:spcPts val="789"/>
              </a:spcBef>
              <a:spcAft>
                <a:spcPts val="175"/>
              </a:spcAft>
            </a:pPr>
            <a:r>
              <a:rPr lang="fi-FI" b="1" i="1" dirty="0">
                <a:solidFill>
                  <a:schemeClr val="accent5"/>
                </a:solidFill>
                <a:latin typeface="+mn-lt"/>
                <a:cs typeface="Times New Roman" panose="02020603050405020304" pitchFamily="18" charset="0"/>
              </a:rPr>
              <a:t>[</a:t>
            </a:r>
            <a:r>
              <a:rPr lang="fi-FI" i="1" dirty="0">
                <a:solidFill>
                  <a:schemeClr val="accent5"/>
                </a:solidFill>
                <a:latin typeface="+mn-lt"/>
                <a:cs typeface="Times New Roman" panose="02020603050405020304" pitchFamily="18" charset="0"/>
              </a:rPr>
              <a:t>Kuluttajaturvallisuuslain 7 §:n 13 kohdassa säädetään turvapuhelin- tai muun vastaavan palveluntuottajan velvollisuudesta laatia turvallisuusasiakirja, joka sisältää suunnitelman vaarojen tunnistamiseksi ja riskien hallitsemiseksi. </a:t>
            </a:r>
            <a:r>
              <a:rPr lang="fi-FI" b="1" i="1" dirty="0">
                <a:solidFill>
                  <a:schemeClr val="accent5"/>
                </a:solidFill>
                <a:latin typeface="+mn-lt"/>
                <a:cs typeface="Times New Roman" panose="02020603050405020304" pitchFamily="18" charset="0"/>
              </a:rPr>
              <a:t>Kerro tässä onko yksiköllä turvallisuusasiakirja vai onko se korvattu tässä omavalvontasuunnitelmassa huomioon otetuilla asioilla</a:t>
            </a:r>
            <a:r>
              <a:rPr lang="fi-FI" i="1" dirty="0">
                <a:solidFill>
                  <a:schemeClr val="accent5"/>
                </a:solidFill>
                <a:latin typeface="+mn-lt"/>
                <a:cs typeface="Times New Roman" panose="02020603050405020304" pitchFamily="18" charset="0"/>
              </a:rPr>
              <a:t> (näin voidaan tehdä pykälän 2 momentin mukaan).</a:t>
            </a:r>
            <a:r>
              <a:rPr lang="fi-FI" b="1" i="1" dirty="0">
                <a:solidFill>
                  <a:schemeClr val="accent5"/>
                </a:solidFill>
                <a:latin typeface="+mn-lt"/>
                <a:cs typeface="Times New Roman" panose="02020603050405020304" pitchFamily="18" charset="0"/>
              </a:rPr>
              <a:t>]</a:t>
            </a:r>
          </a:p>
          <a:p>
            <a:pPr marL="0" lvl="1">
              <a:lnSpc>
                <a:spcPct val="110000"/>
              </a:lnSpc>
              <a:spcBef>
                <a:spcPts val="789"/>
              </a:spcBef>
              <a:spcAft>
                <a:spcPts val="175"/>
              </a:spcAft>
            </a:pPr>
            <a:endParaRPr lang="fi-FI" dirty="0"/>
          </a:p>
        </p:txBody>
      </p:sp>
      <p:sp>
        <p:nvSpPr>
          <p:cNvPr id="4" name="Suorakulmio 3">
            <a:extLst>
              <a:ext uri="{FF2B5EF4-FFF2-40B4-BE49-F238E27FC236}">
                <a16:creationId xmlns:a16="http://schemas.microsoft.com/office/drawing/2014/main" id="{50DD0671-4FEF-8A8F-0186-15B12CC1714C}"/>
              </a:ext>
            </a:extLst>
          </p:cNvPr>
          <p:cNvSpPr/>
          <p:nvPr/>
        </p:nvSpPr>
        <p:spPr>
          <a:xfrm>
            <a:off x="6494337" y="1690688"/>
            <a:ext cx="5200835" cy="4126577"/>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Teknologisiin ratkaisuihin liittyvät käytännöt:</a:t>
            </a:r>
            <a:endParaRPr lang="fi-FI" sz="1200" dirty="0">
              <a:solidFill>
                <a:schemeClr val="tx1"/>
              </a:solidFill>
            </a:endParaRPr>
          </a:p>
          <a:p>
            <a:endParaRPr lang="fi-FI" sz="1200" dirty="0">
              <a:solidFill>
                <a:schemeClr val="tx1"/>
              </a:solidFill>
            </a:endParaRPr>
          </a:p>
          <a:p>
            <a:r>
              <a:rPr lang="fi-FI" sz="1200" b="1" dirty="0">
                <a:solidFill>
                  <a:schemeClr val="tx1"/>
                </a:solidFill>
              </a:rPr>
              <a:t>[</a:t>
            </a:r>
            <a:r>
              <a:rPr lang="fi-FI" sz="1200" dirty="0">
                <a:solidFill>
                  <a:schemeClr val="tx1"/>
                </a:solidFill>
              </a:rPr>
              <a:t>Kuvaa tässä yksikkökohtaiset käytännöt teknologisten ratkaisujen käytössä. Mitä kulunvalvontaan tarkoitettuja teknologisia ratkaisuja yksiköllä on käytössä? Mitä teknologisia ratkaisuja asiakkailla on henkilökohtaisessa käytössä (yksikön hankkimia)? Miten asiakkaiden henkilökohtaisessa käytössä olevien turva- ja kutsulaitteiden toimivuus ja hälytyksiin vastaaminen varmistetaan?</a:t>
            </a:r>
          </a:p>
          <a:p>
            <a:r>
              <a:rPr lang="fi-FI" sz="1200" dirty="0">
                <a:solidFill>
                  <a:schemeClr val="tx1"/>
                </a:solidFill>
                <a:highlight>
                  <a:srgbClr val="FFFF00"/>
                </a:highlight>
              </a:rPr>
              <a:t>Peruste kameravalvonnan käyttämiselle, jos on</a:t>
            </a:r>
            <a:r>
              <a:rPr lang="fi-FI" sz="1200" b="1" dirty="0">
                <a:solidFill>
                  <a:schemeClr val="tx1"/>
                </a:solidFill>
              </a:rPr>
              <a:t>]</a:t>
            </a:r>
          </a:p>
          <a:p>
            <a:endParaRPr lang="fi-FI" sz="1200" dirty="0">
              <a:solidFill>
                <a:schemeClr val="tx1"/>
              </a:solidFill>
            </a:endParaRPr>
          </a:p>
          <a:p>
            <a:endParaRPr lang="fi-FI" sz="1200" b="1" dirty="0">
              <a:solidFill>
                <a:schemeClr val="tx1"/>
              </a:solidFill>
            </a:endParaRPr>
          </a:p>
          <a:p>
            <a:endParaRPr lang="fi-FI" sz="1200" b="1" dirty="0">
              <a:solidFill>
                <a:schemeClr val="tx1"/>
              </a:solidFill>
            </a:endParaRPr>
          </a:p>
          <a:p>
            <a:r>
              <a:rPr lang="fi-FI" sz="1200" b="1" dirty="0">
                <a:solidFill>
                  <a:schemeClr val="tx1"/>
                </a:solidFill>
              </a:rPr>
              <a:t> </a:t>
            </a:r>
          </a:p>
        </p:txBody>
      </p:sp>
    </p:spTree>
    <p:extLst>
      <p:ext uri="{BB962C8B-B14F-4D97-AF65-F5344CB8AC3E}">
        <p14:creationId xmlns:p14="http://schemas.microsoft.com/office/powerpoint/2010/main" val="1299167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CC830009-16BA-4148-1952-9573FE3A3F30}"/>
              </a:ext>
            </a:extLst>
          </p:cNvPr>
          <p:cNvGraphicFramePr>
            <a:graphicFrameLocks noChangeAspect="1"/>
          </p:cNvGraphicFramePr>
          <p:nvPr>
            <p:custDataLst>
              <p:tags r:id="rId1"/>
            </p:custDataLst>
            <p:extLst>
              <p:ext uri="{D42A27DB-BD31-4B8C-83A1-F6EECF244321}">
                <p14:modId xmlns:p14="http://schemas.microsoft.com/office/powerpoint/2010/main" val="3898693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2" name="think-cell data - do not delete" hidden="1">
                        <a:extLst>
                          <a:ext uri="{FF2B5EF4-FFF2-40B4-BE49-F238E27FC236}">
                            <a16:creationId xmlns:a16="http://schemas.microsoft.com/office/drawing/2014/main" id="{CC830009-16BA-4148-1952-9573FE3A3F3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0AB4FF9-31BB-5C75-E24F-3B00220AF75F}"/>
              </a:ext>
            </a:extLst>
          </p:cNvPr>
          <p:cNvSpPr>
            <a:spLocks noGrp="1"/>
          </p:cNvSpPr>
          <p:nvPr>
            <p:ph type="title"/>
          </p:nvPr>
        </p:nvSpPr>
        <p:spPr/>
        <p:txBody>
          <a:bodyPr vert="horz"/>
          <a:lstStyle/>
          <a:p>
            <a:r>
              <a:rPr lang="fi-FI" dirty="0"/>
              <a:t>Terveydenhuollon laitteet ja tarvikkeet</a:t>
            </a:r>
          </a:p>
        </p:txBody>
      </p:sp>
      <p:sp>
        <p:nvSpPr>
          <p:cNvPr id="13" name="Rectangle 12">
            <a:extLst>
              <a:ext uri="{FF2B5EF4-FFF2-40B4-BE49-F238E27FC236}">
                <a16:creationId xmlns:a16="http://schemas.microsoft.com/office/drawing/2014/main" id="{654AC7E7-A493-DE43-C37D-1B34C58C180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5" name="Rectangle 14">
            <a:extLst>
              <a:ext uri="{FF2B5EF4-FFF2-40B4-BE49-F238E27FC236}">
                <a16:creationId xmlns:a16="http://schemas.microsoft.com/office/drawing/2014/main" id="{E5F6EE70-F89D-F1CC-BCDF-D293655A5054}"/>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16" name="Rectangle 15">
            <a:extLst>
              <a:ext uri="{FF2B5EF4-FFF2-40B4-BE49-F238E27FC236}">
                <a16:creationId xmlns:a16="http://schemas.microsoft.com/office/drawing/2014/main" id="{DBAFF04E-D574-1339-2E52-8B9F8B5C1B99}"/>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17" name="Rectangle 16">
            <a:extLst>
              <a:ext uri="{FF2B5EF4-FFF2-40B4-BE49-F238E27FC236}">
                <a16:creationId xmlns:a16="http://schemas.microsoft.com/office/drawing/2014/main" id="{63E88221-4670-D7BE-AE1D-6FAD85C0E345}"/>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9" name="Rectangle 18">
            <a:extLst>
              <a:ext uri="{FF2B5EF4-FFF2-40B4-BE49-F238E27FC236}">
                <a16:creationId xmlns:a16="http://schemas.microsoft.com/office/drawing/2014/main" id="{5F9A152A-8EB5-AE04-4719-4714767C9171}"/>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20" name="Rectangle 19">
            <a:extLst>
              <a:ext uri="{FF2B5EF4-FFF2-40B4-BE49-F238E27FC236}">
                <a16:creationId xmlns:a16="http://schemas.microsoft.com/office/drawing/2014/main" id="{CC85CE8C-39C1-CD2E-0BE0-4D64F422D8C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21" name="Rectangle 20">
            <a:extLst>
              <a:ext uri="{FF2B5EF4-FFF2-40B4-BE49-F238E27FC236}">
                <a16:creationId xmlns:a16="http://schemas.microsoft.com/office/drawing/2014/main" id="{79EEB1E3-E4EB-52E2-1735-A1F7642393E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22" name="Straight Connector 21">
            <a:extLst>
              <a:ext uri="{FF2B5EF4-FFF2-40B4-BE49-F238E27FC236}">
                <a16:creationId xmlns:a16="http://schemas.microsoft.com/office/drawing/2014/main" id="{86BB8600-422E-9A64-2B52-A08696CFA316}"/>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1308BB-78FB-2FEB-33D2-62BE67467C4E}"/>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9723A6-997A-9C55-51DA-9658CC46FD5D}"/>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C93B96-1724-93FA-4ACC-4D0ABD26BEC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543F43-F809-4281-2FED-3D78385903DD}"/>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81D35C-C41D-2F09-178A-ECB74D75D126}"/>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60E1C6A-71DC-4493-F241-B748FF4AA580}"/>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Rectangle 5">
            <a:extLst>
              <a:ext uri="{FF2B5EF4-FFF2-40B4-BE49-F238E27FC236}">
                <a16:creationId xmlns:a16="http://schemas.microsoft.com/office/drawing/2014/main" id="{9FF97134-257B-4E76-9A5E-4CCC48CFA8AA}"/>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3267F4C8-EB9C-286C-7E52-D009145D0BEE}"/>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a:extLst>
              <a:ext uri="{FF2B5EF4-FFF2-40B4-BE49-F238E27FC236}">
                <a16:creationId xmlns:a16="http://schemas.microsoft.com/office/drawing/2014/main" id="{651D1487-6BE7-3A4D-B448-FC953757E634}"/>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5AD78986-0ED5-1A9A-6247-7EA8FC9B1913}"/>
              </a:ext>
            </a:extLst>
          </p:cNvPr>
          <p:cNvSpPr/>
          <p:nvPr/>
        </p:nvSpPr>
        <p:spPr>
          <a:xfrm>
            <a:off x="6545588"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Rectangle 9">
            <a:extLst>
              <a:ext uri="{FF2B5EF4-FFF2-40B4-BE49-F238E27FC236}">
                <a16:creationId xmlns:a16="http://schemas.microsoft.com/office/drawing/2014/main" id="{F89F1DCD-A318-024D-9496-74F58F28AAFB}"/>
              </a:ext>
            </a:extLst>
          </p:cNvPr>
          <p:cNvSpPr/>
          <p:nvPr/>
        </p:nvSpPr>
        <p:spPr>
          <a:xfrm>
            <a:off x="694976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xtBox 3">
            <a:extLst>
              <a:ext uri="{FF2B5EF4-FFF2-40B4-BE49-F238E27FC236}">
                <a16:creationId xmlns:a16="http://schemas.microsoft.com/office/drawing/2014/main" id="{719FB659-0312-BF2C-FB8C-6F2743F68673}"/>
              </a:ext>
            </a:extLst>
          </p:cNvPr>
          <p:cNvSpPr txBox="1"/>
          <p:nvPr/>
        </p:nvSpPr>
        <p:spPr>
          <a:xfrm>
            <a:off x="451413" y="746532"/>
            <a:ext cx="1861705" cy="215444"/>
          </a:xfrm>
          <a:prstGeom prst="rect">
            <a:avLst/>
          </a:prstGeom>
          <a:noFill/>
        </p:spPr>
        <p:txBody>
          <a:bodyPr wrap="none" lIns="90000" tIns="0" rIns="90000" bIns="0" rtlCol="0" anchor="ctr">
            <a:spAutoFit/>
          </a:bodyPr>
          <a:lstStyle/>
          <a:p>
            <a:r>
              <a:rPr lang="fi-FI" sz="1400" b="1" dirty="0">
                <a:solidFill>
                  <a:schemeClr val="accent5"/>
                </a:solidFill>
                <a:ea typeface="Inter" panose="02000503000000020004" pitchFamily="2" charset="0"/>
                <a:cs typeface="Times New Roman" panose="02020603050405020304" pitchFamily="18" charset="0"/>
              </a:rPr>
              <a:t>Asiakasturvallisuus</a:t>
            </a:r>
            <a:endParaRPr lang="fi-FI" sz="1400" b="1" dirty="0">
              <a:solidFill>
                <a:schemeClr val="accent1"/>
              </a:solidFill>
            </a:endParaRPr>
          </a:p>
        </p:txBody>
      </p:sp>
      <p:sp>
        <p:nvSpPr>
          <p:cNvPr id="28" name="Content Placeholder 3">
            <a:extLst>
              <a:ext uri="{FF2B5EF4-FFF2-40B4-BE49-F238E27FC236}">
                <a16:creationId xmlns:a16="http://schemas.microsoft.com/office/drawing/2014/main" id="{378BE8CD-B2A2-4AD8-4745-D247ADAD870D}"/>
              </a:ext>
            </a:extLst>
          </p:cNvPr>
          <p:cNvSpPr txBox="1">
            <a:spLocks/>
          </p:cNvSpPr>
          <p:nvPr/>
        </p:nvSpPr>
        <p:spPr>
          <a:xfrm>
            <a:off x="451413" y="1825626"/>
            <a:ext cx="11289174" cy="3746500"/>
          </a:xfrm>
          <a:prstGeom prst="rect">
            <a:avLst/>
          </a:prstGeom>
        </p:spPr>
        <p:txBody>
          <a:bodyPr vert="horz" lIns="91440" tIns="45720" rIns="91440" bIns="45720" numCol="3"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sz="2000" b="1" dirty="0">
              <a:latin typeface="+mn-lt"/>
              <a:cs typeface="Times New Roman" panose="02020603050405020304" pitchFamily="18" charset="0"/>
            </a:endParaRPr>
          </a:p>
          <a:p>
            <a:pPr marL="0" lvl="1">
              <a:spcBef>
                <a:spcPts val="900"/>
              </a:spcBef>
              <a:spcAft>
                <a:spcPts val="200"/>
              </a:spcAft>
            </a:pPr>
            <a:endParaRPr lang="fi-FI" dirty="0"/>
          </a:p>
        </p:txBody>
      </p:sp>
      <p:sp>
        <p:nvSpPr>
          <p:cNvPr id="4" name="Content Placeholder 3">
            <a:extLst>
              <a:ext uri="{FF2B5EF4-FFF2-40B4-BE49-F238E27FC236}">
                <a16:creationId xmlns:a16="http://schemas.microsoft.com/office/drawing/2014/main" id="{7E87E410-0FD4-E6BF-D930-10F82CF3BBF5}"/>
              </a:ext>
            </a:extLst>
          </p:cNvPr>
          <p:cNvSpPr txBox="1">
            <a:spLocks/>
          </p:cNvSpPr>
          <p:nvPr/>
        </p:nvSpPr>
        <p:spPr>
          <a:xfrm>
            <a:off x="542242" y="1574653"/>
            <a:ext cx="11336079" cy="4814397"/>
          </a:xfrm>
          <a:prstGeom prst="rect">
            <a:avLst/>
          </a:prstGeom>
        </p:spPr>
        <p:txBody>
          <a:bodyPr vert="horz" lIns="91440" tIns="45720" rIns="91440" bIns="45720" numCol="2"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nSpc>
                <a:spcPct val="110000"/>
              </a:lnSpc>
              <a:spcBef>
                <a:spcPts val="789"/>
              </a:spcBef>
              <a:spcAft>
                <a:spcPts val="175"/>
              </a:spcAft>
            </a:pPr>
            <a:r>
              <a:rPr lang="fi-FI" dirty="0"/>
              <a:t>Sosiaalihuollon </a:t>
            </a:r>
            <a:r>
              <a:rPr lang="fi-FI" b="1" dirty="0"/>
              <a:t>yksiköissä käytetään paljon erilaisia lääkinnällisiksi laitteiksi luokiteltuja välineitä ja hoitotarvikkeita</a:t>
            </a:r>
            <a:r>
              <a:rPr lang="fi-FI" dirty="0"/>
              <a:t>, joihin liittyvistä käytännöistä säädetään lääkinnällisistä laitteista annetussa laissa. Hoitoon käytettäviä lääkinnällisiä laitteita ovat mm. pyörätuolit, rollaattorit, sairaalasängyt, nostolaitteet, verensokeri-, kuume- ja verenpainemittarit, kuulolaitteet, haavasidokset ym. vastaavat. </a:t>
            </a:r>
          </a:p>
          <a:p>
            <a:pPr marL="0" lvl="1">
              <a:lnSpc>
                <a:spcPct val="110000"/>
              </a:lnSpc>
              <a:spcBef>
                <a:spcPts val="789"/>
              </a:spcBef>
              <a:spcAft>
                <a:spcPts val="175"/>
              </a:spcAft>
            </a:pPr>
            <a:r>
              <a:rPr lang="fi-FI" b="1" dirty="0"/>
              <a:t>Lääkinnällisiä laitteita koskevasta ohjauksesta vastaa Fimea. </a:t>
            </a:r>
            <a:r>
              <a:rPr lang="fi-FI" dirty="0"/>
              <a:t>Lääkinnällisten laitteiden käyttöön, huoltoon ja käytön ohjaukseen sosiaalihuollon yksiköissä liittyy merkittäviä </a:t>
            </a:r>
            <a:r>
              <a:rPr lang="fi-FI" b="1" dirty="0"/>
              <a:t>turvallisuusriskejä, joiden ennaltaehkäiseminen on omavalvonnassa huomioon otettava asia</a:t>
            </a:r>
            <a:r>
              <a:rPr lang="fi-FI" dirty="0"/>
              <a:t>.</a:t>
            </a:r>
          </a:p>
          <a:p>
            <a:pPr marL="0" lvl="1">
              <a:lnSpc>
                <a:spcPct val="110000"/>
              </a:lnSpc>
              <a:spcBef>
                <a:spcPts val="789"/>
              </a:spcBef>
              <a:spcAft>
                <a:spcPts val="175"/>
              </a:spcAft>
            </a:pPr>
            <a:r>
              <a:rPr lang="fi-FI" b="1" i="1" dirty="0">
                <a:solidFill>
                  <a:schemeClr val="accent5"/>
                </a:solidFill>
              </a:rPr>
              <a:t>[Korvaa tämä tekstikappale kuvauksella laitteiden ja tarvikkeiden käytöstä, ohjeistuksesta, huollosta/kalibroinnista ja käytöstä poistamisesta: </a:t>
            </a:r>
            <a:r>
              <a:rPr lang="fi-FI" i="1" dirty="0">
                <a:solidFill>
                  <a:schemeClr val="accent5"/>
                </a:solidFill>
              </a:rPr>
              <a:t>Miten varmistetaan asiakkaiden tarvitsemien apuvälineiden ja yksikön käytössä olevien lääkinnällisten laitteiden hankinnan, käytön ohjauksen ja huollon asianmukainen toteutuminen? </a:t>
            </a:r>
            <a:r>
              <a:rPr lang="fi-FI" b="1" i="1" dirty="0">
                <a:solidFill>
                  <a:schemeClr val="accent5"/>
                </a:solidFill>
              </a:rPr>
              <a:t>Laitteet voidaan jaotella perus- ja erikoisapuvälineisiin sekä hoitotarvikkeisiin. Tutustu seuraavan sivun kuvaan.]</a:t>
            </a:r>
          </a:p>
          <a:p>
            <a:pPr marL="0" lvl="1">
              <a:lnSpc>
                <a:spcPct val="110000"/>
              </a:lnSpc>
              <a:spcBef>
                <a:spcPts val="789"/>
              </a:spcBef>
              <a:spcAft>
                <a:spcPts val="175"/>
              </a:spcAft>
            </a:pPr>
            <a:r>
              <a:rPr lang="fi-FI" dirty="0"/>
              <a:t>Terveydenhuollon laitteiden ja tarvikkeiden aiheuttamista vaaratilanteista ilmoitetaan Fimeaan. Eloisassa työntekijä tekee </a:t>
            </a:r>
            <a:r>
              <a:rPr lang="fi-FI" dirty="0" err="1"/>
              <a:t>HaiPro</a:t>
            </a:r>
            <a:r>
              <a:rPr lang="fi-FI" dirty="0"/>
              <a:t>-ilmoituksen, jonka yhteydessä vaaratilanteesta menee tieto myös Fimealle. Esihenkilö vastaa siitä, että lainmukainen ilmoitus tehdään Fimealle. Tieto turvallisuusriskeistä välitetään myös toimialuejohtajalle sekä palvelupäällikölle </a:t>
            </a:r>
            <a:r>
              <a:rPr lang="fi-FI" dirty="0" err="1"/>
              <a:t>HaiPro</a:t>
            </a:r>
            <a:r>
              <a:rPr lang="fi-FI" dirty="0"/>
              <a:t>-järjestelmässä.</a:t>
            </a:r>
          </a:p>
          <a:p>
            <a:pPr marL="0" lvl="1">
              <a:spcBef>
                <a:spcPts val="900"/>
              </a:spcBef>
              <a:spcAft>
                <a:spcPts val="200"/>
              </a:spcAft>
            </a:pPr>
            <a:endParaRPr lang="fi-FI" dirty="0"/>
          </a:p>
        </p:txBody>
      </p:sp>
      <p:sp>
        <p:nvSpPr>
          <p:cNvPr id="14" name="Suorakulmio 13">
            <a:extLst>
              <a:ext uri="{FF2B5EF4-FFF2-40B4-BE49-F238E27FC236}">
                <a16:creationId xmlns:a16="http://schemas.microsoft.com/office/drawing/2014/main" id="{5140626A-7714-73B6-C9D8-0B79B9B493BA}"/>
              </a:ext>
            </a:extLst>
          </p:cNvPr>
          <p:cNvSpPr/>
          <p:nvPr/>
        </p:nvSpPr>
        <p:spPr>
          <a:xfrm>
            <a:off x="6545588" y="2404115"/>
            <a:ext cx="5194999" cy="3984935"/>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latin typeface="Arial" panose="020B0604020202020204" pitchFamily="34" charset="0"/>
              </a:rPr>
              <a:t>Vastuuhenkilö </a:t>
            </a:r>
            <a:r>
              <a:rPr lang="fi-FI" sz="1200" dirty="0">
                <a:solidFill>
                  <a:schemeClr val="tx1"/>
                </a:solidFill>
              </a:rPr>
              <a:t>(vastaa siitä, että yksikössä noudatetaan terveydenhuollon laitteista ja tarvikkeista annettua lakia ja sen nojalla annettuja säädöksiä): </a:t>
            </a:r>
          </a:p>
          <a:p>
            <a:r>
              <a:rPr lang="fi-FI" sz="1200" b="1" dirty="0">
                <a:solidFill>
                  <a:schemeClr val="tx1"/>
                </a:solidFill>
              </a:rPr>
              <a:t>[</a:t>
            </a:r>
            <a:r>
              <a:rPr lang="fi-FI" sz="1200" dirty="0">
                <a:solidFill>
                  <a:schemeClr val="tx1"/>
                </a:solidFill>
              </a:rPr>
              <a:t>Etunimi Sukunimi</a:t>
            </a:r>
            <a:r>
              <a:rPr lang="fi-FI" sz="1200" b="1" dirty="0">
                <a:solidFill>
                  <a:schemeClr val="tx1"/>
                </a:solidFill>
              </a:rPr>
              <a:t>]</a:t>
            </a:r>
            <a:r>
              <a:rPr lang="fi-FI" sz="1200" dirty="0">
                <a:solidFill>
                  <a:schemeClr val="tx1"/>
                </a:solidFill>
              </a:rPr>
              <a:t>, </a:t>
            </a:r>
            <a:r>
              <a:rPr lang="fi-FI" sz="1200" b="1" dirty="0">
                <a:solidFill>
                  <a:schemeClr val="tx1"/>
                </a:solidFill>
              </a:rPr>
              <a:t>[</a:t>
            </a:r>
            <a:r>
              <a:rPr lang="fi-FI" sz="1200" dirty="0">
                <a:solidFill>
                  <a:schemeClr val="tx1"/>
                </a:solidFill>
              </a:rPr>
              <a:t>nimike</a:t>
            </a:r>
            <a:r>
              <a:rPr lang="fi-FI" sz="1200" b="1" dirty="0">
                <a:solidFill>
                  <a:schemeClr val="tx1"/>
                </a:solidFill>
              </a:rPr>
              <a:t>]</a:t>
            </a:r>
            <a:r>
              <a:rPr lang="fi-FI" sz="1200" dirty="0">
                <a:solidFill>
                  <a:schemeClr val="tx1"/>
                </a:solidFill>
              </a:rPr>
              <a:t>, </a:t>
            </a:r>
            <a:r>
              <a:rPr lang="fi-FI" sz="1200" b="1" dirty="0">
                <a:solidFill>
                  <a:schemeClr val="tx1"/>
                </a:solidFill>
              </a:rPr>
              <a:t>[</a:t>
            </a:r>
            <a:r>
              <a:rPr lang="fi-FI" sz="1200" dirty="0">
                <a:solidFill>
                  <a:schemeClr val="tx1"/>
                </a:solidFill>
              </a:rPr>
              <a:t>yhteystiedot: puhelinnumero tai sähköposti</a:t>
            </a:r>
            <a:r>
              <a:rPr lang="fi-FI" sz="1200" b="1" dirty="0">
                <a:solidFill>
                  <a:schemeClr val="tx1"/>
                </a:solidFill>
              </a:rPr>
              <a:t>]</a:t>
            </a:r>
          </a:p>
          <a:p>
            <a:endParaRPr lang="fi-FI" sz="1200" dirty="0">
              <a:solidFill>
                <a:schemeClr val="tx1"/>
              </a:solidFill>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r>
              <a:rPr lang="fi-FI" sz="1200" b="1" dirty="0">
                <a:solidFill>
                  <a:schemeClr val="tx1"/>
                </a:solidFill>
              </a:rPr>
              <a:t>Laitteiden ja tarvikkeiden käyttö: </a:t>
            </a:r>
          </a:p>
          <a:p>
            <a:r>
              <a:rPr lang="fi-FI" sz="1200" b="1" dirty="0">
                <a:solidFill>
                  <a:schemeClr val="tx1"/>
                </a:solidFill>
              </a:rPr>
              <a:t>[</a:t>
            </a:r>
            <a:r>
              <a:rPr lang="fi-FI" sz="1200" dirty="0">
                <a:solidFill>
                  <a:schemeClr val="tx1"/>
                </a:solidFill>
              </a:rPr>
              <a:t>Kuvaa tähän toimintayksikkökohtaiset periaatteet</a:t>
            </a:r>
            <a:r>
              <a:rPr lang="fi-FI" sz="1200" b="1" dirty="0">
                <a:solidFill>
                  <a:schemeClr val="tx1"/>
                </a:solidFill>
              </a:rPr>
              <a:t>]</a:t>
            </a: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endParaRPr lang="fi-FI" sz="1200" b="1" dirty="0">
              <a:solidFill>
                <a:schemeClr val="tx1"/>
              </a:solidFill>
              <a:highlight>
                <a:srgbClr val="FFFF00"/>
              </a:highlight>
            </a:endParaRPr>
          </a:p>
          <a:p>
            <a:r>
              <a:rPr lang="fi-FI" sz="1200" b="1" dirty="0">
                <a:solidFill>
                  <a:schemeClr val="tx1"/>
                </a:solidFill>
              </a:rPr>
              <a:t>Mittareiden testaus ja kalibrointi: </a:t>
            </a:r>
          </a:p>
          <a:p>
            <a:r>
              <a:rPr lang="fi-FI" sz="1200" b="1" dirty="0">
                <a:solidFill>
                  <a:schemeClr val="tx1"/>
                </a:solidFill>
              </a:rPr>
              <a:t>[</a:t>
            </a:r>
            <a:r>
              <a:rPr lang="fi-FI" sz="1200" dirty="0">
                <a:solidFill>
                  <a:schemeClr val="tx1"/>
                </a:solidFill>
              </a:rPr>
              <a:t>Kuvaa tähän kuinka usein ja miten mittarit testataan ja kalibroidaan esim. verensokerimittarit?</a:t>
            </a:r>
            <a:r>
              <a:rPr lang="fi-FI" sz="1200" b="1" dirty="0">
                <a:solidFill>
                  <a:schemeClr val="tx1"/>
                </a:solidFill>
              </a:rPr>
              <a:t>]</a:t>
            </a:r>
          </a:p>
          <a:p>
            <a:endParaRPr lang="fi-FI" sz="1200" dirty="0">
              <a:solidFill>
                <a:schemeClr val="tx1"/>
              </a:solidFill>
            </a:endParaRPr>
          </a:p>
          <a:p>
            <a:endParaRPr lang="fi-FI" sz="1200" dirty="0">
              <a:solidFill>
                <a:schemeClr val="tx1"/>
              </a:solidFill>
            </a:endParaRPr>
          </a:p>
          <a:p>
            <a:endParaRPr lang="fi-FI" sz="1200" b="1" dirty="0">
              <a:solidFill>
                <a:schemeClr val="tx1"/>
              </a:solidFill>
            </a:endParaRPr>
          </a:p>
          <a:p>
            <a:endParaRPr lang="fi-FI" sz="1200" b="1" dirty="0">
              <a:solidFill>
                <a:schemeClr val="tx1"/>
              </a:solidFill>
            </a:endParaRPr>
          </a:p>
          <a:p>
            <a:r>
              <a:rPr lang="fi-FI" sz="1200" b="1" dirty="0">
                <a:solidFill>
                  <a:schemeClr val="tx1"/>
                </a:solidFill>
              </a:rPr>
              <a:t> </a:t>
            </a:r>
          </a:p>
        </p:txBody>
      </p:sp>
    </p:spTree>
    <p:extLst>
      <p:ext uri="{BB962C8B-B14F-4D97-AF65-F5344CB8AC3E}">
        <p14:creationId xmlns:p14="http://schemas.microsoft.com/office/powerpoint/2010/main" val="1827884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5D71D25B-6454-B827-A91E-36CB19C71E4C}"/>
              </a:ext>
            </a:extLst>
          </p:cNvPr>
          <p:cNvGraphicFramePr>
            <a:graphicFrameLocks noChangeAspect="1"/>
          </p:cNvGraphicFramePr>
          <p:nvPr>
            <p:custDataLst>
              <p:tags r:id="rId1"/>
            </p:custDataLst>
            <p:extLst>
              <p:ext uri="{D42A27DB-BD31-4B8C-83A1-F6EECF244321}">
                <p14:modId xmlns:p14="http://schemas.microsoft.com/office/powerpoint/2010/main" val="2876833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2" name="think-cell data - do not delete" hidden="1">
                        <a:extLst>
                          <a:ext uri="{FF2B5EF4-FFF2-40B4-BE49-F238E27FC236}">
                            <a16:creationId xmlns:a16="http://schemas.microsoft.com/office/drawing/2014/main" id="{5D71D25B-6454-B827-A91E-36CB19C71E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2" name="Rectangle 101">
            <a:extLst>
              <a:ext uri="{FF2B5EF4-FFF2-40B4-BE49-F238E27FC236}">
                <a16:creationId xmlns:a16="http://schemas.microsoft.com/office/drawing/2014/main" id="{EDF85F76-185D-25E6-CC50-C64AF1A1D499}"/>
              </a:ext>
            </a:extLst>
          </p:cNvPr>
          <p:cNvSpPr/>
          <p:nvPr/>
        </p:nvSpPr>
        <p:spPr>
          <a:xfrm>
            <a:off x="2193634" y="5790918"/>
            <a:ext cx="2787055" cy="57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7" name="TextBox 76">
            <a:extLst>
              <a:ext uri="{FF2B5EF4-FFF2-40B4-BE49-F238E27FC236}">
                <a16:creationId xmlns:a16="http://schemas.microsoft.com/office/drawing/2014/main" id="{7C268153-9EF3-BB6B-5E8B-928D226916A6}"/>
              </a:ext>
            </a:extLst>
          </p:cNvPr>
          <p:cNvSpPr txBox="1"/>
          <p:nvPr/>
        </p:nvSpPr>
        <p:spPr>
          <a:xfrm>
            <a:off x="2471087" y="5821536"/>
            <a:ext cx="2448135" cy="507831"/>
          </a:xfrm>
          <a:prstGeom prst="rect">
            <a:avLst/>
          </a:prstGeom>
          <a:noFill/>
        </p:spPr>
        <p:txBody>
          <a:bodyPr wrap="square">
            <a:spAutoFit/>
          </a:bodyPr>
          <a:lstStyle/>
          <a:p>
            <a:pPr>
              <a:lnSpc>
                <a:spcPct val="90000"/>
              </a:lnSpc>
            </a:pPr>
            <a:r>
              <a:rPr lang="fi-FI" sz="1000" b="1" dirty="0">
                <a:solidFill>
                  <a:schemeClr val="bg1"/>
                </a:solidFill>
              </a:rPr>
              <a:t>Jos laite aiheuttaa vaaratilanteen, asiakas ilmoittaa työntekijälle ja laite poistetaan käytöstä</a:t>
            </a:r>
            <a:endParaRPr lang="fi-FI" sz="1000" dirty="0"/>
          </a:p>
        </p:txBody>
      </p:sp>
      <p:sp>
        <p:nvSpPr>
          <p:cNvPr id="104" name="Rectangle 103">
            <a:extLst>
              <a:ext uri="{FF2B5EF4-FFF2-40B4-BE49-F238E27FC236}">
                <a16:creationId xmlns:a16="http://schemas.microsoft.com/office/drawing/2014/main" id="{2608F4CF-64ED-57E1-6DDA-19CBA23DB5D6}"/>
              </a:ext>
            </a:extLst>
          </p:cNvPr>
          <p:cNvSpPr/>
          <p:nvPr/>
        </p:nvSpPr>
        <p:spPr>
          <a:xfrm>
            <a:off x="9580042" y="5796849"/>
            <a:ext cx="2050999" cy="57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Rectangle 28">
            <a:extLst>
              <a:ext uri="{FF2B5EF4-FFF2-40B4-BE49-F238E27FC236}">
                <a16:creationId xmlns:a16="http://schemas.microsoft.com/office/drawing/2014/main" id="{84777759-F49F-12A4-FCA1-967590D34C43}"/>
              </a:ext>
            </a:extLst>
          </p:cNvPr>
          <p:cNvSpPr>
            <a:spLocks/>
          </p:cNvSpPr>
          <p:nvPr/>
        </p:nvSpPr>
        <p:spPr>
          <a:xfrm>
            <a:off x="5267338" y="2402360"/>
            <a:ext cx="3060000" cy="3140198"/>
          </a:xfrm>
          <a:prstGeom prst="rect">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 name="Rectangle 3">
            <a:extLst>
              <a:ext uri="{FF2B5EF4-FFF2-40B4-BE49-F238E27FC236}">
                <a16:creationId xmlns:a16="http://schemas.microsoft.com/office/drawing/2014/main" id="{4668D97A-22B8-4E0B-84B6-41CD742CD92F}"/>
              </a:ext>
            </a:extLst>
          </p:cNvPr>
          <p:cNvSpPr>
            <a:spLocks/>
          </p:cNvSpPr>
          <p:nvPr/>
        </p:nvSpPr>
        <p:spPr>
          <a:xfrm>
            <a:off x="1786684" y="2402360"/>
            <a:ext cx="3060000" cy="3140198"/>
          </a:xfrm>
          <a:prstGeom prst="rect">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35" name="Rectangle 34">
            <a:extLst>
              <a:ext uri="{FF2B5EF4-FFF2-40B4-BE49-F238E27FC236}">
                <a16:creationId xmlns:a16="http://schemas.microsoft.com/office/drawing/2014/main" id="{9E0E8520-A994-157B-854D-4303B563ABB5}"/>
              </a:ext>
            </a:extLst>
          </p:cNvPr>
          <p:cNvSpPr>
            <a:spLocks/>
          </p:cNvSpPr>
          <p:nvPr/>
        </p:nvSpPr>
        <p:spPr>
          <a:xfrm>
            <a:off x="8694521" y="2402360"/>
            <a:ext cx="3060000" cy="3140198"/>
          </a:xfrm>
          <a:prstGeom prst="rect">
            <a:avLst/>
          </a:prstGeom>
          <a:solidFill>
            <a:schemeClr val="accent5">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47" name="Title 1">
            <a:extLst>
              <a:ext uri="{FF2B5EF4-FFF2-40B4-BE49-F238E27FC236}">
                <a16:creationId xmlns:a16="http://schemas.microsoft.com/office/drawing/2014/main" id="{6BF35D5A-D92A-BAAD-3F77-F08A8C482344}"/>
              </a:ext>
            </a:extLst>
          </p:cNvPr>
          <p:cNvSpPr txBox="1">
            <a:spLocks/>
          </p:cNvSpPr>
          <p:nvPr/>
        </p:nvSpPr>
        <p:spPr>
          <a:xfrm>
            <a:off x="451413" y="194943"/>
            <a:ext cx="11289174"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r>
              <a:rPr lang="fi-FI" sz="2800" dirty="0"/>
              <a:t>Terveydenhuollon laitteet ja </a:t>
            </a:r>
            <a:r>
              <a:rPr lang="fi-FI" sz="2800"/>
              <a:t>tarvikkeet </a:t>
            </a:r>
            <a:endParaRPr lang="fi-FI" dirty="0"/>
          </a:p>
        </p:txBody>
      </p:sp>
      <p:sp>
        <p:nvSpPr>
          <p:cNvPr id="7" name="Suorakulmio 6">
            <a:extLst>
              <a:ext uri="{FF2B5EF4-FFF2-40B4-BE49-F238E27FC236}">
                <a16:creationId xmlns:a16="http://schemas.microsoft.com/office/drawing/2014/main" id="{20ABD205-02AA-CD5B-EAD1-31E46949CA0F}"/>
              </a:ext>
            </a:extLst>
          </p:cNvPr>
          <p:cNvSpPr/>
          <p:nvPr/>
        </p:nvSpPr>
        <p:spPr>
          <a:xfrm>
            <a:off x="8654896" y="3384958"/>
            <a:ext cx="2596321" cy="10298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1400" dirty="0">
              <a:solidFill>
                <a:schemeClr val="tx1"/>
              </a:solidFill>
            </a:endParaRPr>
          </a:p>
        </p:txBody>
      </p:sp>
      <p:sp>
        <p:nvSpPr>
          <p:cNvPr id="9" name="Tekstiruutu 8">
            <a:extLst>
              <a:ext uri="{FF2B5EF4-FFF2-40B4-BE49-F238E27FC236}">
                <a16:creationId xmlns:a16="http://schemas.microsoft.com/office/drawing/2014/main" id="{6A147BC9-C84D-BB52-98CB-E11EB19686AF}"/>
              </a:ext>
            </a:extLst>
          </p:cNvPr>
          <p:cNvSpPr txBox="1"/>
          <p:nvPr/>
        </p:nvSpPr>
        <p:spPr>
          <a:xfrm>
            <a:off x="1801043" y="3667686"/>
            <a:ext cx="3021132" cy="261610"/>
          </a:xfrm>
          <a:prstGeom prst="rect">
            <a:avLst/>
          </a:prstGeom>
          <a:noFill/>
        </p:spPr>
        <p:txBody>
          <a:bodyPr wrap="square" rtlCol="0">
            <a:spAutoFit/>
          </a:bodyPr>
          <a:lstStyle/>
          <a:p>
            <a:r>
              <a:rPr lang="fi-FI" sz="1100" dirty="0"/>
              <a:t>Asiakkaan oma tai yksikön laite </a:t>
            </a:r>
          </a:p>
        </p:txBody>
      </p:sp>
      <p:sp>
        <p:nvSpPr>
          <p:cNvPr id="10" name="Tekstiruutu 9">
            <a:extLst>
              <a:ext uri="{FF2B5EF4-FFF2-40B4-BE49-F238E27FC236}">
                <a16:creationId xmlns:a16="http://schemas.microsoft.com/office/drawing/2014/main" id="{2E637533-070B-9203-BDA4-D33797CEDF4B}"/>
              </a:ext>
            </a:extLst>
          </p:cNvPr>
          <p:cNvSpPr txBox="1"/>
          <p:nvPr/>
        </p:nvSpPr>
        <p:spPr>
          <a:xfrm>
            <a:off x="5290678" y="3659839"/>
            <a:ext cx="3234386" cy="430887"/>
          </a:xfrm>
          <a:prstGeom prst="rect">
            <a:avLst/>
          </a:prstGeom>
          <a:noFill/>
        </p:spPr>
        <p:txBody>
          <a:bodyPr wrap="square" rtlCol="0">
            <a:spAutoFit/>
          </a:bodyPr>
          <a:lstStyle/>
          <a:p>
            <a:r>
              <a:rPr lang="fi-FI" sz="1100" spc="-10" dirty="0"/>
              <a:t>Fysioterapeutin kautta alueellisesta apuvälineyksiköstä</a:t>
            </a:r>
          </a:p>
        </p:txBody>
      </p:sp>
      <p:sp>
        <p:nvSpPr>
          <p:cNvPr id="11" name="Tekstiruutu 10">
            <a:extLst>
              <a:ext uri="{FF2B5EF4-FFF2-40B4-BE49-F238E27FC236}">
                <a16:creationId xmlns:a16="http://schemas.microsoft.com/office/drawing/2014/main" id="{E1017F9E-B5D2-FBE5-31D1-86E250565EC9}"/>
              </a:ext>
            </a:extLst>
          </p:cNvPr>
          <p:cNvSpPr txBox="1"/>
          <p:nvPr/>
        </p:nvSpPr>
        <p:spPr>
          <a:xfrm>
            <a:off x="173817" y="3652297"/>
            <a:ext cx="1542072" cy="276999"/>
          </a:xfrm>
          <a:prstGeom prst="rect">
            <a:avLst/>
          </a:prstGeom>
          <a:noFill/>
        </p:spPr>
        <p:txBody>
          <a:bodyPr wrap="square" rtlCol="0">
            <a:spAutoFit/>
          </a:bodyPr>
          <a:lstStyle/>
          <a:p>
            <a:r>
              <a:rPr lang="fi-FI" sz="1200" b="1" dirty="0"/>
              <a:t>Mistä laitteen saa</a:t>
            </a:r>
          </a:p>
        </p:txBody>
      </p:sp>
      <p:sp>
        <p:nvSpPr>
          <p:cNvPr id="13" name="Tekstiruutu 12">
            <a:extLst>
              <a:ext uri="{FF2B5EF4-FFF2-40B4-BE49-F238E27FC236}">
                <a16:creationId xmlns:a16="http://schemas.microsoft.com/office/drawing/2014/main" id="{BF061DB7-FF13-A055-3369-462A32402B43}"/>
              </a:ext>
            </a:extLst>
          </p:cNvPr>
          <p:cNvSpPr txBox="1"/>
          <p:nvPr/>
        </p:nvSpPr>
        <p:spPr>
          <a:xfrm>
            <a:off x="8709937" y="3691700"/>
            <a:ext cx="2733261" cy="261610"/>
          </a:xfrm>
          <a:prstGeom prst="rect">
            <a:avLst/>
          </a:prstGeom>
          <a:noFill/>
        </p:spPr>
        <p:txBody>
          <a:bodyPr wrap="square" rtlCol="0">
            <a:spAutoFit/>
          </a:bodyPr>
          <a:lstStyle/>
          <a:p>
            <a:r>
              <a:rPr lang="fi-FI" sz="1100" dirty="0"/>
              <a:t>Hoitotarvikejakelun kautta</a:t>
            </a:r>
          </a:p>
        </p:txBody>
      </p:sp>
      <p:sp>
        <p:nvSpPr>
          <p:cNvPr id="15" name="Tekstiruutu 14">
            <a:extLst>
              <a:ext uri="{FF2B5EF4-FFF2-40B4-BE49-F238E27FC236}">
                <a16:creationId xmlns:a16="http://schemas.microsoft.com/office/drawing/2014/main" id="{E84FE59C-8CA9-A662-175E-A04240F48B8D}"/>
              </a:ext>
            </a:extLst>
          </p:cNvPr>
          <p:cNvSpPr txBox="1"/>
          <p:nvPr/>
        </p:nvSpPr>
        <p:spPr>
          <a:xfrm>
            <a:off x="516006" y="799556"/>
            <a:ext cx="11159987" cy="307777"/>
          </a:xfrm>
          <a:prstGeom prst="rect">
            <a:avLst/>
          </a:prstGeom>
          <a:noFill/>
        </p:spPr>
        <p:txBody>
          <a:bodyPr wrap="square">
            <a:spAutoFit/>
          </a:bodyPr>
          <a:lstStyle/>
          <a:p>
            <a:r>
              <a:rPr lang="fi-FI" sz="1400" b="1" dirty="0">
                <a:solidFill>
                  <a:schemeClr val="accent5"/>
                </a:solidFill>
              </a:rPr>
              <a:t>Yksiköissä käytetään paljon erilaisia lääkinnällisiksi laitteiksi luokiteltuja välineitä ja hoitotarvikkeita, joita ovat: </a:t>
            </a:r>
          </a:p>
        </p:txBody>
      </p:sp>
      <p:sp>
        <p:nvSpPr>
          <p:cNvPr id="24" name="Tekstiruutu 23">
            <a:extLst>
              <a:ext uri="{FF2B5EF4-FFF2-40B4-BE49-F238E27FC236}">
                <a16:creationId xmlns:a16="http://schemas.microsoft.com/office/drawing/2014/main" id="{F7E462BE-D26A-D011-B192-B2D344E1118F}"/>
              </a:ext>
            </a:extLst>
          </p:cNvPr>
          <p:cNvSpPr txBox="1"/>
          <p:nvPr/>
        </p:nvSpPr>
        <p:spPr>
          <a:xfrm>
            <a:off x="5291609" y="4372344"/>
            <a:ext cx="2913755" cy="600164"/>
          </a:xfrm>
          <a:prstGeom prst="rect">
            <a:avLst/>
          </a:prstGeom>
          <a:noFill/>
        </p:spPr>
        <p:txBody>
          <a:bodyPr wrap="square">
            <a:spAutoFit/>
          </a:bodyPr>
          <a:lstStyle/>
          <a:p>
            <a:r>
              <a:rPr lang="fi-FI" sz="1100" dirty="0"/>
              <a:t>Ohjeet laitteiden käyttöön tulevat apuväline-yksiköstä asiakkaan käyttöön ja henkilöstö perehtyy ohjeisiin.</a:t>
            </a:r>
          </a:p>
        </p:txBody>
      </p:sp>
      <p:sp>
        <p:nvSpPr>
          <p:cNvPr id="25" name="Tekstiruutu 24">
            <a:extLst>
              <a:ext uri="{FF2B5EF4-FFF2-40B4-BE49-F238E27FC236}">
                <a16:creationId xmlns:a16="http://schemas.microsoft.com/office/drawing/2014/main" id="{29A93767-79D8-D74E-035A-00D04CB7DB8E}"/>
              </a:ext>
            </a:extLst>
          </p:cNvPr>
          <p:cNvSpPr txBox="1"/>
          <p:nvPr/>
        </p:nvSpPr>
        <p:spPr>
          <a:xfrm>
            <a:off x="173817" y="4132819"/>
            <a:ext cx="1369642" cy="461665"/>
          </a:xfrm>
          <a:prstGeom prst="rect">
            <a:avLst/>
          </a:prstGeom>
          <a:noFill/>
        </p:spPr>
        <p:txBody>
          <a:bodyPr wrap="square" rtlCol="0">
            <a:spAutoFit/>
          </a:bodyPr>
          <a:lstStyle/>
          <a:p>
            <a:r>
              <a:rPr lang="fi-FI" sz="1200" b="1" dirty="0"/>
              <a:t>Perehtyminen laitteeseen</a:t>
            </a:r>
          </a:p>
        </p:txBody>
      </p:sp>
      <p:sp>
        <p:nvSpPr>
          <p:cNvPr id="28" name="Tekstiruutu 27">
            <a:extLst>
              <a:ext uri="{FF2B5EF4-FFF2-40B4-BE49-F238E27FC236}">
                <a16:creationId xmlns:a16="http://schemas.microsoft.com/office/drawing/2014/main" id="{F0DFA91F-513A-D196-6A05-FE2C0DB6B58E}"/>
              </a:ext>
            </a:extLst>
          </p:cNvPr>
          <p:cNvSpPr txBox="1"/>
          <p:nvPr/>
        </p:nvSpPr>
        <p:spPr>
          <a:xfrm>
            <a:off x="1773146" y="4155269"/>
            <a:ext cx="2961162" cy="261610"/>
          </a:xfrm>
          <a:prstGeom prst="rect">
            <a:avLst/>
          </a:prstGeom>
          <a:noFill/>
          <a:ln>
            <a:noFill/>
          </a:ln>
        </p:spPr>
        <p:txBody>
          <a:bodyPr wrap="square">
            <a:spAutoFit/>
          </a:bodyPr>
          <a:lstStyle/>
          <a:p>
            <a:pPr algn="ctr"/>
            <a:r>
              <a:rPr lang="fi-FI" sz="1100" dirty="0"/>
              <a:t>Pitäydymme toimittajan antamissa ohjeissa.</a:t>
            </a:r>
          </a:p>
        </p:txBody>
      </p:sp>
      <p:sp>
        <p:nvSpPr>
          <p:cNvPr id="30" name="Tekstiruutu 29">
            <a:extLst>
              <a:ext uri="{FF2B5EF4-FFF2-40B4-BE49-F238E27FC236}">
                <a16:creationId xmlns:a16="http://schemas.microsoft.com/office/drawing/2014/main" id="{EF936620-F037-F752-71E0-5975AAA6CC6F}"/>
              </a:ext>
            </a:extLst>
          </p:cNvPr>
          <p:cNvSpPr txBox="1"/>
          <p:nvPr/>
        </p:nvSpPr>
        <p:spPr>
          <a:xfrm>
            <a:off x="173817" y="5191432"/>
            <a:ext cx="899489" cy="276999"/>
          </a:xfrm>
          <a:prstGeom prst="rect">
            <a:avLst/>
          </a:prstGeom>
          <a:noFill/>
        </p:spPr>
        <p:txBody>
          <a:bodyPr wrap="square" rtlCol="0">
            <a:spAutoFit/>
          </a:bodyPr>
          <a:lstStyle/>
          <a:p>
            <a:r>
              <a:rPr lang="fi-FI" sz="1200" b="1" dirty="0"/>
              <a:t>Huolto</a:t>
            </a:r>
          </a:p>
        </p:txBody>
      </p:sp>
      <p:sp>
        <p:nvSpPr>
          <p:cNvPr id="31" name="Tekstiruutu 30">
            <a:extLst>
              <a:ext uri="{FF2B5EF4-FFF2-40B4-BE49-F238E27FC236}">
                <a16:creationId xmlns:a16="http://schemas.microsoft.com/office/drawing/2014/main" id="{27EE959B-B6EF-1123-AF3D-31D1A6EA815B}"/>
              </a:ext>
            </a:extLst>
          </p:cNvPr>
          <p:cNvSpPr txBox="1"/>
          <p:nvPr/>
        </p:nvSpPr>
        <p:spPr>
          <a:xfrm>
            <a:off x="5290678" y="5199127"/>
            <a:ext cx="2733261" cy="261610"/>
          </a:xfrm>
          <a:prstGeom prst="rect">
            <a:avLst/>
          </a:prstGeom>
          <a:noFill/>
        </p:spPr>
        <p:txBody>
          <a:bodyPr wrap="square" rtlCol="0">
            <a:spAutoFit/>
          </a:bodyPr>
          <a:lstStyle/>
          <a:p>
            <a:r>
              <a:rPr lang="fi-FI" sz="1100" dirty="0"/>
              <a:t>Apuvälineyksikön kautta</a:t>
            </a:r>
          </a:p>
        </p:txBody>
      </p:sp>
      <p:sp>
        <p:nvSpPr>
          <p:cNvPr id="36" name="Rectangle 35">
            <a:extLst>
              <a:ext uri="{FF2B5EF4-FFF2-40B4-BE49-F238E27FC236}">
                <a16:creationId xmlns:a16="http://schemas.microsoft.com/office/drawing/2014/main" id="{763A96D5-3F8B-A180-B5DD-6A07F7FFF4D5}"/>
              </a:ext>
            </a:extLst>
          </p:cNvPr>
          <p:cNvSpPr>
            <a:spLocks/>
          </p:cNvSpPr>
          <p:nvPr/>
        </p:nvSpPr>
        <p:spPr>
          <a:xfrm>
            <a:off x="8694522" y="2368129"/>
            <a:ext cx="3060000" cy="125887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0" rtlCol="0" anchor="t"/>
          <a:lstStyle/>
          <a:p>
            <a:pPr algn="ctr">
              <a:lnSpc>
                <a:spcPct val="95000"/>
              </a:lnSpc>
              <a:spcAft>
                <a:spcPts val="1200"/>
              </a:spcAft>
            </a:pPr>
            <a:r>
              <a:rPr lang="fi-FI" sz="2000" b="1" dirty="0">
                <a:solidFill>
                  <a:schemeClr val="tx1"/>
                </a:solidFill>
              </a:rPr>
              <a:t>3. Hoitotarvikkeet</a:t>
            </a:r>
            <a:br>
              <a:rPr lang="fi-FI" sz="2000" b="1" dirty="0">
                <a:solidFill>
                  <a:schemeClr val="tx1"/>
                </a:solidFill>
              </a:rPr>
            </a:br>
            <a:r>
              <a:rPr lang="fi-FI" sz="2000" b="1" dirty="0">
                <a:solidFill>
                  <a:schemeClr val="tx1"/>
                </a:solidFill>
              </a:rPr>
              <a:t>(</a:t>
            </a:r>
            <a:r>
              <a:rPr lang="fi-FI" sz="1400" b="1" dirty="0">
                <a:solidFill>
                  <a:schemeClr val="tx1"/>
                </a:solidFill>
              </a:rPr>
              <a:t>pitkäaikaissairauden hoitoon)</a:t>
            </a:r>
          </a:p>
          <a:p>
            <a:pPr algn="ctr">
              <a:lnSpc>
                <a:spcPct val="95000"/>
              </a:lnSpc>
              <a:spcAft>
                <a:spcPts val="1200"/>
              </a:spcAft>
            </a:pPr>
            <a:r>
              <a:rPr lang="fi-FI" sz="1200" b="1" dirty="0">
                <a:solidFill>
                  <a:schemeClr val="tx1"/>
                </a:solidFill>
              </a:rPr>
              <a:t>Esim. haavanhoito-, avanne- ja dialyysitarvikkeet</a:t>
            </a:r>
          </a:p>
        </p:txBody>
      </p:sp>
      <p:sp>
        <p:nvSpPr>
          <p:cNvPr id="33" name="Rectangle 32">
            <a:extLst>
              <a:ext uri="{FF2B5EF4-FFF2-40B4-BE49-F238E27FC236}">
                <a16:creationId xmlns:a16="http://schemas.microsoft.com/office/drawing/2014/main" id="{A75AC3E8-DC98-3DE2-C28C-271E8995FD32}"/>
              </a:ext>
            </a:extLst>
          </p:cNvPr>
          <p:cNvSpPr>
            <a:spLocks/>
          </p:cNvSpPr>
          <p:nvPr/>
        </p:nvSpPr>
        <p:spPr>
          <a:xfrm>
            <a:off x="5267339" y="2368129"/>
            <a:ext cx="3060000" cy="125887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251999" rtlCol="0" anchor="t"/>
          <a:lstStyle/>
          <a:p>
            <a:pPr algn="ctr">
              <a:lnSpc>
                <a:spcPct val="95000"/>
              </a:lnSpc>
              <a:spcAft>
                <a:spcPts val="1800"/>
              </a:spcAft>
            </a:pPr>
            <a:r>
              <a:rPr lang="fi-FI" sz="2000" b="1" dirty="0">
                <a:solidFill>
                  <a:schemeClr val="tx1"/>
                </a:solidFill>
              </a:rPr>
              <a:t>2. Erikoisapuvälineet</a:t>
            </a:r>
          </a:p>
          <a:p>
            <a:pPr algn="ctr">
              <a:lnSpc>
                <a:spcPct val="95000"/>
              </a:lnSpc>
              <a:spcAft>
                <a:spcPts val="1800"/>
              </a:spcAft>
            </a:pPr>
            <a:r>
              <a:rPr lang="fi-FI" sz="1200" b="1" dirty="0">
                <a:solidFill>
                  <a:schemeClr val="tx1"/>
                </a:solidFill>
              </a:rPr>
              <a:t>Esim. pyörätuolit, nostolaitteet ja hengityksen apuvälineet</a:t>
            </a:r>
          </a:p>
        </p:txBody>
      </p:sp>
      <p:sp>
        <p:nvSpPr>
          <p:cNvPr id="8" name="Rectangle 7">
            <a:extLst>
              <a:ext uri="{FF2B5EF4-FFF2-40B4-BE49-F238E27FC236}">
                <a16:creationId xmlns:a16="http://schemas.microsoft.com/office/drawing/2014/main" id="{88FC7459-EAE7-5999-0773-34AB7C30F8BB}"/>
              </a:ext>
            </a:extLst>
          </p:cNvPr>
          <p:cNvSpPr/>
          <p:nvPr/>
        </p:nvSpPr>
        <p:spPr>
          <a:xfrm>
            <a:off x="1786685" y="2368129"/>
            <a:ext cx="3060000" cy="125972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44000" rIns="72000" rtlCol="0" anchor="t"/>
          <a:lstStyle/>
          <a:p>
            <a:pPr algn="ctr">
              <a:lnSpc>
                <a:spcPct val="95000"/>
              </a:lnSpc>
              <a:spcAft>
                <a:spcPts val="1300"/>
              </a:spcAft>
            </a:pPr>
            <a:r>
              <a:rPr lang="fi-FI" sz="2000" b="1" dirty="0">
                <a:solidFill>
                  <a:schemeClr val="tx1"/>
                </a:solidFill>
              </a:rPr>
              <a:t>1. Perusapuvälineet</a:t>
            </a:r>
          </a:p>
          <a:p>
            <a:pPr algn="ctr">
              <a:lnSpc>
                <a:spcPct val="95000"/>
              </a:lnSpc>
              <a:spcAft>
                <a:spcPts val="1300"/>
              </a:spcAft>
            </a:pPr>
            <a:r>
              <a:rPr lang="fi-FI" sz="1200" b="1" dirty="0">
                <a:solidFill>
                  <a:schemeClr val="tx1"/>
                </a:solidFill>
              </a:rPr>
              <a:t>Esim. asiakkaan omat tai yksikön mittarit verensokerin ja verenpaineen seurantaan sekä happisaturaatiomittarit</a:t>
            </a:r>
          </a:p>
        </p:txBody>
      </p:sp>
      <p:sp>
        <p:nvSpPr>
          <p:cNvPr id="26" name="Oval 25">
            <a:extLst>
              <a:ext uri="{FF2B5EF4-FFF2-40B4-BE49-F238E27FC236}">
                <a16:creationId xmlns:a16="http://schemas.microsoft.com/office/drawing/2014/main" id="{DC66BB2F-D277-0384-DCAC-E7125BC6DDE9}"/>
              </a:ext>
            </a:extLst>
          </p:cNvPr>
          <p:cNvSpPr/>
          <p:nvPr/>
        </p:nvSpPr>
        <p:spPr>
          <a:xfrm>
            <a:off x="2739616" y="1214805"/>
            <a:ext cx="1283665" cy="1283664"/>
          </a:xfrm>
          <a:prstGeom prst="ellipse">
            <a:avLst/>
          </a:prstGeom>
          <a:solidFill>
            <a:schemeClr val="bg1"/>
          </a:solidFill>
          <a:ln w="7937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9" name="Graphic 18">
            <a:extLst>
              <a:ext uri="{FF2B5EF4-FFF2-40B4-BE49-F238E27FC236}">
                <a16:creationId xmlns:a16="http://schemas.microsoft.com/office/drawing/2014/main" id="{19B863E6-8BA5-6F9A-8A5C-9F90203AD3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08286" y="1371154"/>
            <a:ext cx="977041" cy="938115"/>
          </a:xfrm>
          <a:prstGeom prst="rect">
            <a:avLst/>
          </a:prstGeom>
        </p:spPr>
      </p:pic>
      <p:sp>
        <p:nvSpPr>
          <p:cNvPr id="37" name="Oval 36">
            <a:extLst>
              <a:ext uri="{FF2B5EF4-FFF2-40B4-BE49-F238E27FC236}">
                <a16:creationId xmlns:a16="http://schemas.microsoft.com/office/drawing/2014/main" id="{C28DCBE1-564F-DA1F-6FA9-7792C45FB1A1}"/>
              </a:ext>
            </a:extLst>
          </p:cNvPr>
          <p:cNvSpPr/>
          <p:nvPr/>
        </p:nvSpPr>
        <p:spPr>
          <a:xfrm>
            <a:off x="9580042" y="1231470"/>
            <a:ext cx="1283665" cy="1283664"/>
          </a:xfrm>
          <a:prstGeom prst="ellipse">
            <a:avLst/>
          </a:prstGeom>
          <a:solidFill>
            <a:schemeClr val="bg1"/>
          </a:solidFill>
          <a:ln w="7937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Oval 33">
            <a:extLst>
              <a:ext uri="{FF2B5EF4-FFF2-40B4-BE49-F238E27FC236}">
                <a16:creationId xmlns:a16="http://schemas.microsoft.com/office/drawing/2014/main" id="{12CD0EF1-9198-6C69-005D-075FA9FDA93D}"/>
              </a:ext>
            </a:extLst>
          </p:cNvPr>
          <p:cNvSpPr/>
          <p:nvPr/>
        </p:nvSpPr>
        <p:spPr>
          <a:xfrm>
            <a:off x="6144566" y="1232813"/>
            <a:ext cx="1283665" cy="1283664"/>
          </a:xfrm>
          <a:prstGeom prst="ellipse">
            <a:avLst/>
          </a:prstGeom>
          <a:solidFill>
            <a:schemeClr val="bg1"/>
          </a:solidFill>
          <a:ln w="7937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21" name="Graphic 20">
            <a:extLst>
              <a:ext uri="{FF2B5EF4-FFF2-40B4-BE49-F238E27FC236}">
                <a16:creationId xmlns:a16="http://schemas.microsoft.com/office/drawing/2014/main" id="{DA3A885B-731A-D7D1-A515-9DBD70CE33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81739" y="1401265"/>
            <a:ext cx="826238" cy="817928"/>
          </a:xfrm>
          <a:prstGeom prst="rect">
            <a:avLst/>
          </a:prstGeom>
        </p:spPr>
      </p:pic>
      <p:pic>
        <p:nvPicPr>
          <p:cNvPr id="23" name="Graphic 22">
            <a:extLst>
              <a:ext uri="{FF2B5EF4-FFF2-40B4-BE49-F238E27FC236}">
                <a16:creationId xmlns:a16="http://schemas.microsoft.com/office/drawing/2014/main" id="{E81BD540-D256-80FA-93C9-4262A5A1630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50373" y="1342367"/>
            <a:ext cx="999665" cy="989611"/>
          </a:xfrm>
          <a:prstGeom prst="rect">
            <a:avLst/>
          </a:prstGeom>
        </p:spPr>
      </p:pic>
      <p:cxnSp>
        <p:nvCxnSpPr>
          <p:cNvPr id="44" name="Straight Connector 43">
            <a:extLst>
              <a:ext uri="{FF2B5EF4-FFF2-40B4-BE49-F238E27FC236}">
                <a16:creationId xmlns:a16="http://schemas.microsoft.com/office/drawing/2014/main" id="{4B80FC9E-6DCD-5A05-8596-554624BC9DD3}"/>
              </a:ext>
            </a:extLst>
          </p:cNvPr>
          <p:cNvCxnSpPr>
            <a:cxnSpLocks/>
          </p:cNvCxnSpPr>
          <p:nvPr/>
        </p:nvCxnSpPr>
        <p:spPr>
          <a:xfrm>
            <a:off x="1946762" y="2881376"/>
            <a:ext cx="2733261" cy="0"/>
          </a:xfrm>
          <a:prstGeom prst="line">
            <a:avLst/>
          </a:prstGeom>
          <a:ln w="31750" cap="rnd">
            <a:solidFill>
              <a:srgbClr val="EDEDF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6F893A5-71F5-CCFB-A94B-C996057945DB}"/>
              </a:ext>
            </a:extLst>
          </p:cNvPr>
          <p:cNvCxnSpPr>
            <a:cxnSpLocks/>
          </p:cNvCxnSpPr>
          <p:nvPr/>
        </p:nvCxnSpPr>
        <p:spPr>
          <a:xfrm>
            <a:off x="8843149" y="3134868"/>
            <a:ext cx="2732400" cy="0"/>
          </a:xfrm>
          <a:prstGeom prst="line">
            <a:avLst/>
          </a:prstGeom>
          <a:ln w="31750" cap="rnd">
            <a:solidFill>
              <a:srgbClr val="EDEDFC"/>
            </a:solidFill>
          </a:ln>
        </p:spPr>
        <p:style>
          <a:lnRef idx="1">
            <a:schemeClr val="accent1"/>
          </a:lnRef>
          <a:fillRef idx="0">
            <a:schemeClr val="accent1"/>
          </a:fillRef>
          <a:effectRef idx="0">
            <a:schemeClr val="accent1"/>
          </a:effectRef>
          <a:fontRef idx="minor">
            <a:schemeClr val="tx1"/>
          </a:fontRef>
        </p:style>
      </p:cxnSp>
      <p:sp>
        <p:nvSpPr>
          <p:cNvPr id="51" name="Tekstiruutu 27">
            <a:extLst>
              <a:ext uri="{FF2B5EF4-FFF2-40B4-BE49-F238E27FC236}">
                <a16:creationId xmlns:a16="http://schemas.microsoft.com/office/drawing/2014/main" id="{475AFACC-8493-5E05-C65B-6C40962DB815}"/>
              </a:ext>
            </a:extLst>
          </p:cNvPr>
          <p:cNvSpPr txBox="1"/>
          <p:nvPr/>
        </p:nvSpPr>
        <p:spPr>
          <a:xfrm>
            <a:off x="5268474" y="4155269"/>
            <a:ext cx="2961162" cy="261610"/>
          </a:xfrm>
          <a:prstGeom prst="rect">
            <a:avLst/>
          </a:prstGeom>
          <a:noFill/>
          <a:ln>
            <a:noFill/>
          </a:ln>
        </p:spPr>
        <p:txBody>
          <a:bodyPr wrap="square">
            <a:spAutoFit/>
          </a:bodyPr>
          <a:lstStyle/>
          <a:p>
            <a:pPr algn="ctr"/>
            <a:r>
              <a:rPr lang="fi-FI" sz="1100" dirty="0"/>
              <a:t>Pitäydymme toimittajan antamissa ohjeissa.</a:t>
            </a:r>
          </a:p>
        </p:txBody>
      </p:sp>
      <p:sp>
        <p:nvSpPr>
          <p:cNvPr id="52" name="Tekstiruutu 27">
            <a:extLst>
              <a:ext uri="{FF2B5EF4-FFF2-40B4-BE49-F238E27FC236}">
                <a16:creationId xmlns:a16="http://schemas.microsoft.com/office/drawing/2014/main" id="{7C74BBC1-E53A-B2E4-8FE5-46902A7B417B}"/>
              </a:ext>
            </a:extLst>
          </p:cNvPr>
          <p:cNvSpPr txBox="1"/>
          <p:nvPr/>
        </p:nvSpPr>
        <p:spPr>
          <a:xfrm>
            <a:off x="8654896" y="4158627"/>
            <a:ext cx="2961162" cy="261610"/>
          </a:xfrm>
          <a:prstGeom prst="rect">
            <a:avLst/>
          </a:prstGeom>
          <a:noFill/>
          <a:ln>
            <a:noFill/>
          </a:ln>
        </p:spPr>
        <p:txBody>
          <a:bodyPr wrap="square">
            <a:spAutoFit/>
          </a:bodyPr>
          <a:lstStyle/>
          <a:p>
            <a:pPr algn="ctr"/>
            <a:r>
              <a:rPr lang="fi-FI" sz="1100" dirty="0"/>
              <a:t>Pitäydymme toimittajan antamissa ohjeissa.</a:t>
            </a:r>
          </a:p>
        </p:txBody>
      </p:sp>
      <p:cxnSp>
        <p:nvCxnSpPr>
          <p:cNvPr id="55" name="Straight Connector 54">
            <a:extLst>
              <a:ext uri="{FF2B5EF4-FFF2-40B4-BE49-F238E27FC236}">
                <a16:creationId xmlns:a16="http://schemas.microsoft.com/office/drawing/2014/main" id="{1405EC94-D8CE-3B0A-7583-FD8EF323E680}"/>
              </a:ext>
            </a:extLst>
          </p:cNvPr>
          <p:cNvCxnSpPr>
            <a:cxnSpLocks/>
          </p:cNvCxnSpPr>
          <p:nvPr/>
        </p:nvCxnSpPr>
        <p:spPr>
          <a:xfrm>
            <a:off x="5424692" y="3022054"/>
            <a:ext cx="2733261" cy="0"/>
          </a:xfrm>
          <a:prstGeom prst="line">
            <a:avLst/>
          </a:prstGeom>
          <a:ln w="31750" cap="rnd">
            <a:solidFill>
              <a:srgbClr val="EDEDFC"/>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7CA7D5EE-EA3C-DA3D-A91B-49002C243447}"/>
              </a:ext>
            </a:extLst>
          </p:cNvPr>
          <p:cNvSpPr txBox="1"/>
          <p:nvPr/>
        </p:nvSpPr>
        <p:spPr>
          <a:xfrm>
            <a:off x="9936579" y="5900183"/>
            <a:ext cx="1564507" cy="369332"/>
          </a:xfrm>
          <a:prstGeom prst="rect">
            <a:avLst/>
          </a:prstGeom>
          <a:noFill/>
        </p:spPr>
        <p:txBody>
          <a:bodyPr wrap="square">
            <a:spAutoFit/>
          </a:bodyPr>
          <a:lstStyle/>
          <a:p>
            <a:pPr>
              <a:lnSpc>
                <a:spcPct val="90000"/>
              </a:lnSpc>
            </a:pPr>
            <a:r>
              <a:rPr lang="fi-FI" sz="1000" b="1" dirty="0">
                <a:solidFill>
                  <a:schemeClr val="bg1"/>
                </a:solidFill>
                <a:sym typeface="Wingdings" panose="05000000000000000000" pitchFamily="2" charset="2"/>
              </a:rPr>
              <a:t>Ilmoitus käsitellään yksikössä.</a:t>
            </a:r>
          </a:p>
        </p:txBody>
      </p:sp>
      <p:cxnSp>
        <p:nvCxnSpPr>
          <p:cNvPr id="82" name="Straight Connector 81">
            <a:extLst>
              <a:ext uri="{FF2B5EF4-FFF2-40B4-BE49-F238E27FC236}">
                <a16:creationId xmlns:a16="http://schemas.microsoft.com/office/drawing/2014/main" id="{46CF87B6-DD6E-7488-6691-59689B0BF037}"/>
              </a:ext>
            </a:extLst>
          </p:cNvPr>
          <p:cNvCxnSpPr>
            <a:cxnSpLocks/>
          </p:cNvCxnSpPr>
          <p:nvPr/>
        </p:nvCxnSpPr>
        <p:spPr>
          <a:xfrm>
            <a:off x="4949862" y="6107193"/>
            <a:ext cx="474830" cy="0"/>
          </a:xfrm>
          <a:prstGeom prst="line">
            <a:avLst/>
          </a:prstGeom>
          <a:ln w="85725">
            <a:solidFill>
              <a:schemeClr val="accent5"/>
            </a:solidFill>
            <a:tailEnd type="arrow" w="med" len="sm"/>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28C53655-4C45-CC33-2D58-5543CD4593B5}"/>
              </a:ext>
            </a:extLst>
          </p:cNvPr>
          <p:cNvSpPr>
            <a:spLocks noChangeAspect="1"/>
          </p:cNvSpPr>
          <p:nvPr/>
        </p:nvSpPr>
        <p:spPr>
          <a:xfrm>
            <a:off x="1967087" y="5806444"/>
            <a:ext cx="504000" cy="504000"/>
          </a:xfrm>
          <a:prstGeom prst="ellipse">
            <a:avLst/>
          </a:prstGeom>
          <a:solidFill>
            <a:schemeClr val="accent5"/>
          </a:solidFill>
          <a:ln w="25400">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bg1"/>
                </a:solidFill>
              </a:rPr>
              <a:t>1</a:t>
            </a:r>
          </a:p>
        </p:txBody>
      </p:sp>
      <p:sp>
        <p:nvSpPr>
          <p:cNvPr id="93" name="Oval 92">
            <a:extLst>
              <a:ext uri="{FF2B5EF4-FFF2-40B4-BE49-F238E27FC236}">
                <a16:creationId xmlns:a16="http://schemas.microsoft.com/office/drawing/2014/main" id="{DB0F337B-57E3-B6A4-DA7E-F8370C5353C3}"/>
              </a:ext>
            </a:extLst>
          </p:cNvPr>
          <p:cNvSpPr/>
          <p:nvPr/>
        </p:nvSpPr>
        <p:spPr>
          <a:xfrm>
            <a:off x="9347896" y="5818029"/>
            <a:ext cx="503999" cy="503999"/>
          </a:xfrm>
          <a:prstGeom prst="ellipse">
            <a:avLst/>
          </a:prstGeom>
          <a:solidFill>
            <a:schemeClr val="accent5"/>
          </a:solidFill>
          <a:ln w="25400">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bg1"/>
                </a:solidFill>
              </a:rPr>
              <a:t>3</a:t>
            </a:r>
          </a:p>
        </p:txBody>
      </p:sp>
      <p:sp>
        <p:nvSpPr>
          <p:cNvPr id="103" name="Rectangle 102">
            <a:extLst>
              <a:ext uri="{FF2B5EF4-FFF2-40B4-BE49-F238E27FC236}">
                <a16:creationId xmlns:a16="http://schemas.microsoft.com/office/drawing/2014/main" id="{AC5EE628-9791-8588-2341-1A814FEA8729}"/>
              </a:ext>
            </a:extLst>
          </p:cNvPr>
          <p:cNvSpPr/>
          <p:nvPr/>
        </p:nvSpPr>
        <p:spPr>
          <a:xfrm>
            <a:off x="5791391" y="5790918"/>
            <a:ext cx="2969238" cy="57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9" name="TextBox 78">
            <a:extLst>
              <a:ext uri="{FF2B5EF4-FFF2-40B4-BE49-F238E27FC236}">
                <a16:creationId xmlns:a16="http://schemas.microsoft.com/office/drawing/2014/main" id="{88B2708D-5F4A-2EEF-E0F2-C956F0728F0E}"/>
              </a:ext>
            </a:extLst>
          </p:cNvPr>
          <p:cNvSpPr txBox="1"/>
          <p:nvPr/>
        </p:nvSpPr>
        <p:spPr>
          <a:xfrm>
            <a:off x="6058386" y="5818661"/>
            <a:ext cx="2702243" cy="507831"/>
          </a:xfrm>
          <a:prstGeom prst="rect">
            <a:avLst/>
          </a:prstGeom>
          <a:noFill/>
        </p:spPr>
        <p:txBody>
          <a:bodyPr wrap="square">
            <a:spAutoFit/>
          </a:bodyPr>
          <a:lstStyle/>
          <a:p>
            <a:pPr>
              <a:lnSpc>
                <a:spcPct val="90000"/>
              </a:lnSpc>
            </a:pPr>
            <a:r>
              <a:rPr lang="fi-FI" sz="1000" b="1" dirty="0">
                <a:solidFill>
                  <a:schemeClr val="bg1"/>
                </a:solidFill>
                <a:sym typeface="Wingdings" panose="05000000000000000000" pitchFamily="2" charset="2"/>
              </a:rPr>
              <a:t>Työntekijä </a:t>
            </a:r>
            <a:r>
              <a:rPr lang="fi-FI" sz="1000" b="1" dirty="0">
                <a:solidFill>
                  <a:schemeClr val="bg1"/>
                </a:solidFill>
              </a:rPr>
              <a:t>tekee vaaratilanteesta </a:t>
            </a:r>
            <a:r>
              <a:rPr lang="fi-FI" sz="1000" b="1" dirty="0" err="1">
                <a:solidFill>
                  <a:schemeClr val="bg1"/>
                </a:solidFill>
              </a:rPr>
              <a:t>HaiPro</a:t>
            </a:r>
            <a:r>
              <a:rPr lang="fi-FI" sz="1000" b="1" dirty="0">
                <a:solidFill>
                  <a:schemeClr val="bg1"/>
                </a:solidFill>
              </a:rPr>
              <a:t>-ilmoituksen. Ilmoituksen yhteydessä tieto menee myös Fimeaan.</a:t>
            </a:r>
            <a:endParaRPr lang="fi-FI" sz="1000" dirty="0"/>
          </a:p>
        </p:txBody>
      </p:sp>
      <p:sp>
        <p:nvSpPr>
          <p:cNvPr id="92" name="Oval 91">
            <a:extLst>
              <a:ext uri="{FF2B5EF4-FFF2-40B4-BE49-F238E27FC236}">
                <a16:creationId xmlns:a16="http://schemas.microsoft.com/office/drawing/2014/main" id="{7139A3CC-9893-E2F7-659D-ED9A5BB2205E}"/>
              </a:ext>
            </a:extLst>
          </p:cNvPr>
          <p:cNvSpPr/>
          <p:nvPr/>
        </p:nvSpPr>
        <p:spPr>
          <a:xfrm>
            <a:off x="5540120" y="5815854"/>
            <a:ext cx="504000" cy="504000"/>
          </a:xfrm>
          <a:prstGeom prst="ellipse">
            <a:avLst/>
          </a:prstGeom>
          <a:solidFill>
            <a:schemeClr val="accent5"/>
          </a:solidFill>
          <a:ln w="25400">
            <a:solidFill>
              <a:srgbClr val="EDED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bg1"/>
                </a:solidFill>
              </a:rPr>
              <a:t>2</a:t>
            </a:r>
          </a:p>
        </p:txBody>
      </p:sp>
      <p:cxnSp>
        <p:nvCxnSpPr>
          <p:cNvPr id="107" name="Straight Connector 106">
            <a:extLst>
              <a:ext uri="{FF2B5EF4-FFF2-40B4-BE49-F238E27FC236}">
                <a16:creationId xmlns:a16="http://schemas.microsoft.com/office/drawing/2014/main" id="{16729DE2-CCC2-1402-C5EE-DE74698A00AD}"/>
              </a:ext>
            </a:extLst>
          </p:cNvPr>
          <p:cNvCxnSpPr>
            <a:cxnSpLocks/>
          </p:cNvCxnSpPr>
          <p:nvPr/>
        </p:nvCxnSpPr>
        <p:spPr>
          <a:xfrm>
            <a:off x="8760629" y="6098514"/>
            <a:ext cx="502583" cy="0"/>
          </a:xfrm>
          <a:prstGeom prst="line">
            <a:avLst/>
          </a:prstGeom>
          <a:ln w="85725">
            <a:solidFill>
              <a:schemeClr val="accent5"/>
            </a:solidFill>
            <a:tailEnd type="arrow" w="med" len="sm"/>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0155429E-17FD-173A-195B-C5DE4BACEDF2}"/>
              </a:ext>
            </a:extLst>
          </p:cNvPr>
          <p:cNvSpPr/>
          <p:nvPr/>
        </p:nvSpPr>
        <p:spPr>
          <a:xfrm>
            <a:off x="1786684" y="5658568"/>
            <a:ext cx="9953903" cy="840719"/>
          </a:xfrm>
          <a:prstGeom prst="rect">
            <a:avLst/>
          </a:prstGeom>
          <a:noFill/>
          <a:ln w="19050">
            <a:solidFill>
              <a:schemeClr val="accent5"/>
            </a:solidFill>
            <a:prstDash val="dash"/>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9" name="Rectangle 108">
            <a:extLst>
              <a:ext uri="{FF2B5EF4-FFF2-40B4-BE49-F238E27FC236}">
                <a16:creationId xmlns:a16="http://schemas.microsoft.com/office/drawing/2014/main" id="{B2D36D2E-1C77-8F32-0BC9-F7B55F8C87C9}"/>
              </a:ext>
            </a:extLst>
          </p:cNvPr>
          <p:cNvSpPr/>
          <p:nvPr/>
        </p:nvSpPr>
        <p:spPr>
          <a:xfrm>
            <a:off x="1772751" y="5772312"/>
            <a:ext cx="84089" cy="364134"/>
          </a:xfrm>
          <a:prstGeom prst="rect">
            <a:avLst/>
          </a:prstGeom>
          <a:solidFill>
            <a:srgbClr val="EDED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8" name="Graphic 97">
            <a:extLst>
              <a:ext uri="{FF2B5EF4-FFF2-40B4-BE49-F238E27FC236}">
                <a16:creationId xmlns:a16="http://schemas.microsoft.com/office/drawing/2014/main" id="{0AAA69BF-5A3C-9B1A-DAFC-9FF9425B02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18862" y="5821515"/>
            <a:ext cx="307777" cy="276999"/>
          </a:xfrm>
          <a:prstGeom prst="rect">
            <a:avLst/>
          </a:prstGeom>
        </p:spPr>
      </p:pic>
      <p:sp>
        <p:nvSpPr>
          <p:cNvPr id="97" name="TextBox 96">
            <a:extLst>
              <a:ext uri="{FF2B5EF4-FFF2-40B4-BE49-F238E27FC236}">
                <a16:creationId xmlns:a16="http://schemas.microsoft.com/office/drawing/2014/main" id="{A0E10B8B-CC99-5296-6D13-48F6DDBF5389}"/>
              </a:ext>
            </a:extLst>
          </p:cNvPr>
          <p:cNvSpPr txBox="1"/>
          <p:nvPr/>
        </p:nvSpPr>
        <p:spPr>
          <a:xfrm>
            <a:off x="3553311" y="6411584"/>
            <a:ext cx="6420648" cy="169277"/>
          </a:xfrm>
          <a:prstGeom prst="rect">
            <a:avLst/>
          </a:prstGeom>
          <a:solidFill>
            <a:srgbClr val="EDEDFC"/>
          </a:solidFill>
        </p:spPr>
        <p:txBody>
          <a:bodyPr wrap="square" lIns="36000" tIns="0" rIns="36000" bIns="0">
            <a:spAutoFit/>
          </a:bodyPr>
          <a:lstStyle/>
          <a:p>
            <a:pPr algn="ctr"/>
            <a:r>
              <a:rPr lang="fi-FI" sz="1100" b="1" dirty="0">
                <a:solidFill>
                  <a:schemeClr val="accent5"/>
                </a:solidFill>
              </a:rPr>
              <a:t>Hoitotarvikkeet ovat jäljitettävissä järjestelmässä asiakaskohtaisesti vaara- ja virhetilanteessa. </a:t>
            </a:r>
          </a:p>
        </p:txBody>
      </p:sp>
      <p:sp>
        <p:nvSpPr>
          <p:cNvPr id="2" name="Suorakulmio 3">
            <a:extLst>
              <a:ext uri="{FF2B5EF4-FFF2-40B4-BE49-F238E27FC236}">
                <a16:creationId xmlns:a16="http://schemas.microsoft.com/office/drawing/2014/main" id="{D2950A48-E508-EDB8-1068-D2CCDC19E64C}"/>
              </a:ext>
            </a:extLst>
          </p:cNvPr>
          <p:cNvSpPr/>
          <p:nvPr/>
        </p:nvSpPr>
        <p:spPr>
          <a:xfrm>
            <a:off x="1828127" y="5195687"/>
            <a:ext cx="2960178" cy="278642"/>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eaLnBrk="1" fontAlgn="auto" latinLnBrk="0" hangingPunct="1">
              <a:lnSpc>
                <a:spcPct val="100000"/>
              </a:lnSpc>
              <a:spcBef>
                <a:spcPts val="0"/>
              </a:spcBef>
              <a:spcAft>
                <a:spcPts val="0"/>
              </a:spcAft>
              <a:buClrTx/>
              <a:buSzTx/>
              <a:buFontTx/>
              <a:buNone/>
              <a:tabLst/>
              <a:defRPr/>
            </a:pPr>
            <a:r>
              <a:rPr lang="fi-FI" sz="1100" b="1" dirty="0">
                <a:solidFill>
                  <a:srgbClr val="000000"/>
                </a:solidFill>
                <a:latin typeface="Arial" panose="020B0604020202020204"/>
              </a:rPr>
              <a:t>[</a:t>
            </a:r>
            <a:r>
              <a:rPr lang="fi-FI" sz="1100" dirty="0">
                <a:solidFill>
                  <a:srgbClr val="000000"/>
                </a:solidFill>
                <a:latin typeface="Arial" panose="020B0604020202020204"/>
              </a:rPr>
              <a:t>esim. </a:t>
            </a:r>
            <a:r>
              <a:rPr kumimoji="0" lang="fi-FI" sz="1100" b="0" i="0" u="none" strike="noStrike" kern="1200" cap="none" spc="0" normalizeH="0" baseline="0" noProof="0" dirty="0" err="1">
                <a:ln>
                  <a:noFill/>
                </a:ln>
                <a:solidFill>
                  <a:srgbClr val="000000"/>
                </a:solidFill>
                <a:effectLst/>
                <a:uLnTx/>
                <a:uFillTx/>
                <a:latin typeface="Arial" panose="020B0604020202020204"/>
                <a:ea typeface="+mn-ea"/>
                <a:cs typeface="+mn-cs"/>
              </a:rPr>
              <a:t>Istekki</a:t>
            </a: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mn-cs"/>
              </a:rPr>
              <a:t> Oy huoltaa</a:t>
            </a:r>
            <a:r>
              <a:rPr kumimoji="0" lang="fi-FI" sz="1100" b="1"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5" name="Suorakulmio 3">
            <a:extLst>
              <a:ext uri="{FF2B5EF4-FFF2-40B4-BE49-F238E27FC236}">
                <a16:creationId xmlns:a16="http://schemas.microsoft.com/office/drawing/2014/main" id="{3E853C7B-3406-F3F4-4650-07FD9D50DB8B}"/>
              </a:ext>
            </a:extLst>
          </p:cNvPr>
          <p:cNvSpPr/>
          <p:nvPr/>
        </p:nvSpPr>
        <p:spPr>
          <a:xfrm>
            <a:off x="1828127" y="4379844"/>
            <a:ext cx="2960178" cy="751023"/>
          </a:xfrm>
          <a:prstGeom prst="rect">
            <a:avLst/>
          </a:prstGeom>
          <a:solidFill>
            <a:schemeClr val="bg1"/>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100" b="1" dirty="0">
                <a:solidFill>
                  <a:schemeClr val="tx1"/>
                </a:solidFill>
              </a:rPr>
              <a:t>[</a:t>
            </a:r>
            <a:r>
              <a:rPr lang="fi-FI" sz="1100" dirty="0">
                <a:solidFill>
                  <a:schemeClr val="tx1"/>
                </a:solidFill>
              </a:rPr>
              <a:t>Kirjoita tähän perehtymiseen tarkoitetut ohjeet ja niiden sijainti</a:t>
            </a:r>
            <a:r>
              <a:rPr lang="fi-FI" sz="1100" b="1" dirty="0">
                <a:solidFill>
                  <a:schemeClr val="tx1"/>
                </a:solidFill>
              </a:rPr>
              <a:t>]</a:t>
            </a:r>
          </a:p>
        </p:txBody>
      </p:sp>
    </p:spTree>
    <p:extLst>
      <p:ext uri="{BB962C8B-B14F-4D97-AF65-F5344CB8AC3E}">
        <p14:creationId xmlns:p14="http://schemas.microsoft.com/office/powerpoint/2010/main" val="3772395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EDEDFC"/>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FD0E0A5-8DF9-6492-171D-746D5570C0D8}"/>
              </a:ext>
            </a:extLst>
          </p:cNvPr>
          <p:cNvGraphicFramePr>
            <a:graphicFrameLocks noChangeAspect="1"/>
          </p:cNvGraphicFramePr>
          <p:nvPr>
            <p:custDataLst>
              <p:tags r:id="rId1"/>
            </p:custDataLst>
            <p:extLst>
              <p:ext uri="{D42A27DB-BD31-4B8C-83A1-F6EECF244321}">
                <p14:modId xmlns:p14="http://schemas.microsoft.com/office/powerpoint/2010/main" val="3511877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3FD0E0A5-8DF9-6492-171D-746D5570C0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5"/>
                </a:solidFill>
                <a:latin typeface="+mj-lt"/>
                <a:ea typeface="Inter" panose="02000503000000020004" pitchFamily="2" charset="0"/>
              </a:rPr>
              <a:t>Asiakas- ja potilastietojen käsittely ja kirjaaminen</a:t>
            </a:r>
          </a:p>
        </p:txBody>
      </p:sp>
      <p:sp>
        <p:nvSpPr>
          <p:cNvPr id="4" name="Rectangle 3">
            <a:extLst>
              <a:ext uri="{FF2B5EF4-FFF2-40B4-BE49-F238E27FC236}">
                <a16:creationId xmlns:a16="http://schemas.microsoft.com/office/drawing/2014/main" id="{928B7CB5-84F6-C681-4D64-776C13CA4059}"/>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5" name="Rectangle 4">
            <a:extLst>
              <a:ext uri="{FF2B5EF4-FFF2-40B4-BE49-F238E27FC236}">
                <a16:creationId xmlns:a16="http://schemas.microsoft.com/office/drawing/2014/main" id="{EF4CFBEF-55F6-CDAE-264B-1A306228F60D}"/>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6" name="Rectangle 5">
            <a:extLst>
              <a:ext uri="{FF2B5EF4-FFF2-40B4-BE49-F238E27FC236}">
                <a16:creationId xmlns:a16="http://schemas.microsoft.com/office/drawing/2014/main" id="{3271BA78-AF38-04E2-BB34-66F49F12CB18}"/>
              </a:ext>
            </a:extLst>
          </p:cNvPr>
          <p:cNvSpPr/>
          <p:nvPr/>
        </p:nvSpPr>
        <p:spPr>
          <a:xfrm>
            <a:off x="9738487" y="-22188"/>
            <a:ext cx="2443164" cy="51818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7" name="Rectangle 6">
            <a:extLst>
              <a:ext uri="{FF2B5EF4-FFF2-40B4-BE49-F238E27FC236}">
                <a16:creationId xmlns:a16="http://schemas.microsoft.com/office/drawing/2014/main" id="{29D5F99D-A208-11A9-8E56-AA72D4B56728}"/>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8" name="Rectangle 7">
            <a:extLst>
              <a:ext uri="{FF2B5EF4-FFF2-40B4-BE49-F238E27FC236}">
                <a16:creationId xmlns:a16="http://schemas.microsoft.com/office/drawing/2014/main" id="{3C987A92-41F0-1850-E67C-02C7445AC8A0}"/>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9" name="Rectangle 8">
            <a:extLst>
              <a:ext uri="{FF2B5EF4-FFF2-40B4-BE49-F238E27FC236}">
                <a16:creationId xmlns:a16="http://schemas.microsoft.com/office/drawing/2014/main" id="{AB901CF3-3F85-2ADD-5134-7417E1932172}"/>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10" name="Rectangle 9">
            <a:extLst>
              <a:ext uri="{FF2B5EF4-FFF2-40B4-BE49-F238E27FC236}">
                <a16:creationId xmlns:a16="http://schemas.microsoft.com/office/drawing/2014/main" id="{711A2673-A70D-63DB-391A-A92788FDF038}"/>
              </a:ext>
            </a:extLst>
          </p:cNvPr>
          <p:cNvSpPr/>
          <p:nvPr/>
        </p:nvSpPr>
        <p:spPr>
          <a:xfrm>
            <a:off x="-1" y="-22188"/>
            <a:ext cx="2443164" cy="54036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11" name="Straight Connector 10">
            <a:extLst>
              <a:ext uri="{FF2B5EF4-FFF2-40B4-BE49-F238E27FC236}">
                <a16:creationId xmlns:a16="http://schemas.microsoft.com/office/drawing/2014/main" id="{F5B42757-E8E4-C756-386B-499FDB61B012}"/>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849C66-8284-887F-22EA-EF0755031011}"/>
              </a:ext>
            </a:extLst>
          </p:cNvPr>
          <p:cNvCxnSpPr>
            <a:cxnSpLocks/>
          </p:cNvCxnSpPr>
          <p:nvPr/>
        </p:nvCxnSpPr>
        <p:spPr>
          <a:xfrm>
            <a:off x="4876800" y="-22188"/>
            <a:ext cx="0" cy="540369"/>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8C9B93-8CB5-4060-B15A-0611BE634B6F}"/>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A3348B-ED50-B60C-203C-6BD0FFCC11D8}"/>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6C09F6-E61E-35E1-B5F2-9B37779AE4F1}"/>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DC0C04-552A-8D48-C826-7E60B26E2653}"/>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18" name="Rectangle 42">
            <a:extLst>
              <a:ext uri="{FF2B5EF4-FFF2-40B4-BE49-F238E27FC236}">
                <a16:creationId xmlns:a16="http://schemas.microsoft.com/office/drawing/2014/main" id="{2EAAD48D-A15A-772B-186F-78B65852EC8A}"/>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Rectangle 43">
            <a:extLst>
              <a:ext uri="{FF2B5EF4-FFF2-40B4-BE49-F238E27FC236}">
                <a16:creationId xmlns:a16="http://schemas.microsoft.com/office/drawing/2014/main" id="{938CDDF8-1648-D795-D108-F225B6CE5D81}"/>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Rectangle 44">
            <a:extLst>
              <a:ext uri="{FF2B5EF4-FFF2-40B4-BE49-F238E27FC236}">
                <a16:creationId xmlns:a16="http://schemas.microsoft.com/office/drawing/2014/main" id="{22101F61-8626-F449-1BCE-DFD60BCF1CBB}"/>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1" name="Rectangle 45">
            <a:extLst>
              <a:ext uri="{FF2B5EF4-FFF2-40B4-BE49-F238E27FC236}">
                <a16:creationId xmlns:a16="http://schemas.microsoft.com/office/drawing/2014/main" id="{62BA94B0-2E59-B596-20FC-56CB0A961A48}"/>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2" name="Rectangle 46">
            <a:extLst>
              <a:ext uri="{FF2B5EF4-FFF2-40B4-BE49-F238E27FC236}">
                <a16:creationId xmlns:a16="http://schemas.microsoft.com/office/drawing/2014/main" id="{C727A18E-9AB4-370D-A840-77201DCA4A6A}"/>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7" name="Rectangle 47">
            <a:extLst>
              <a:ext uri="{FF2B5EF4-FFF2-40B4-BE49-F238E27FC236}">
                <a16:creationId xmlns:a16="http://schemas.microsoft.com/office/drawing/2014/main" id="{C545B417-4DE6-10FA-6F35-BB77109F6EF2}"/>
              </a:ext>
            </a:extLst>
          </p:cNvPr>
          <p:cNvSpPr/>
          <p:nvPr/>
        </p:nvSpPr>
        <p:spPr>
          <a:xfrm>
            <a:off x="694976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972109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hink-cell data - do not delete" hidden="1">
            <a:extLst>
              <a:ext uri="{FF2B5EF4-FFF2-40B4-BE49-F238E27FC236}">
                <a16:creationId xmlns:a16="http://schemas.microsoft.com/office/drawing/2014/main" id="{02E7C19B-D678-9970-A797-7F6B32DD2931}"/>
              </a:ext>
            </a:extLst>
          </p:cNvPr>
          <p:cNvGraphicFramePr>
            <a:graphicFrameLocks noChangeAspect="1"/>
          </p:cNvGraphicFramePr>
          <p:nvPr>
            <p:custDataLst>
              <p:tags r:id="rId1"/>
            </p:custDataLst>
            <p:extLst>
              <p:ext uri="{D42A27DB-BD31-4B8C-83A1-F6EECF244321}">
                <p14:modId xmlns:p14="http://schemas.microsoft.com/office/powerpoint/2010/main" val="1942872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33" name="think-cell data - do not delete" hidden="1">
                        <a:extLst>
                          <a:ext uri="{FF2B5EF4-FFF2-40B4-BE49-F238E27FC236}">
                            <a16:creationId xmlns:a16="http://schemas.microsoft.com/office/drawing/2014/main" id="{02E7C19B-D678-9970-A797-7F6B32DD29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Title 28">
            <a:extLst>
              <a:ext uri="{FF2B5EF4-FFF2-40B4-BE49-F238E27FC236}">
                <a16:creationId xmlns:a16="http://schemas.microsoft.com/office/drawing/2014/main" id="{63C9E237-8964-3B81-D830-40EAD923131C}"/>
              </a:ext>
            </a:extLst>
          </p:cNvPr>
          <p:cNvSpPr>
            <a:spLocks noGrp="1"/>
          </p:cNvSpPr>
          <p:nvPr>
            <p:ph type="title"/>
          </p:nvPr>
        </p:nvSpPr>
        <p:spPr/>
        <p:txBody>
          <a:bodyPr vert="horz"/>
          <a:lstStyle/>
          <a:p>
            <a:r>
              <a:rPr lang="fi-FI" dirty="0"/>
              <a:t>Asiakas- ja potilastietojen käsittely ja kirjaaminen</a:t>
            </a:r>
          </a:p>
        </p:txBody>
      </p:sp>
      <p:sp>
        <p:nvSpPr>
          <p:cNvPr id="30" name="Content Placeholder 29">
            <a:extLst>
              <a:ext uri="{FF2B5EF4-FFF2-40B4-BE49-F238E27FC236}">
                <a16:creationId xmlns:a16="http://schemas.microsoft.com/office/drawing/2014/main" id="{404D8654-7585-6FA8-7E87-0C6CCBE93C91}"/>
              </a:ext>
            </a:extLst>
          </p:cNvPr>
          <p:cNvSpPr>
            <a:spLocks noGrp="1"/>
          </p:cNvSpPr>
          <p:nvPr>
            <p:ph sz="half" idx="1"/>
          </p:nvPr>
        </p:nvSpPr>
        <p:spPr>
          <a:xfrm>
            <a:off x="451413" y="1825626"/>
            <a:ext cx="5932609" cy="3514854"/>
          </a:xfrm>
        </p:spPr>
        <p:txBody>
          <a:bodyPr numCol="1"/>
          <a:lstStyle/>
          <a:p>
            <a:pPr marL="0" lvl="1">
              <a:lnSpc>
                <a:spcPct val="110000"/>
              </a:lnSpc>
              <a:spcBef>
                <a:spcPts val="789"/>
              </a:spcBef>
              <a:spcAft>
                <a:spcPts val="175"/>
              </a:spcAft>
            </a:pPr>
            <a:r>
              <a:rPr lang="fi-FI" b="1" dirty="0"/>
              <a:t>Sosiaalihuollossa asiakas- ja potilastiedot ovat arkaluonteisia, salassa pidettäviä henkilötietoja. </a:t>
            </a:r>
            <a:r>
              <a:rPr lang="fi-FI" dirty="0"/>
              <a:t>Henkilötiedolla tarkoitetaan kaikkia tunnistettuun tai tunnistettavissa olevaan luonnolliseen henkilöön liittyviä tietoja. Henkilötietojen käsittelyä ohjaa vahvasti säädökset ja lait. Eloisan ylläpitämien asiakasrekisterien tietosuojaseloste on nähtävillä henkilöstön perehdytyskansiossa ja </a:t>
            </a:r>
            <a:r>
              <a:rPr lang="fi-FI" dirty="0">
                <a:hlinkClick r:id="rId6">
                  <a:extLst>
                    <a:ext uri="{A12FA001-AC4F-418D-AE19-62706E023703}">
                      <ahyp:hlinkClr xmlns:ahyp="http://schemas.microsoft.com/office/drawing/2018/hyperlinkcolor" val="tx"/>
                    </a:ext>
                  </a:extLst>
                </a:hlinkClick>
              </a:rPr>
              <a:t>Eloisan verkkosivuilla</a:t>
            </a:r>
            <a:r>
              <a:rPr lang="fi-FI" dirty="0"/>
              <a:t>. </a:t>
            </a:r>
          </a:p>
          <a:p>
            <a:pPr marL="0" lvl="1">
              <a:lnSpc>
                <a:spcPct val="110000"/>
              </a:lnSpc>
              <a:spcBef>
                <a:spcPts val="789"/>
              </a:spcBef>
              <a:spcAft>
                <a:spcPts val="175"/>
              </a:spcAft>
            </a:pPr>
            <a:r>
              <a:rPr lang="fi-FI" b="1" dirty="0"/>
              <a:t>Asiakastietojen käsittelyyn sisältyy kirjaaminen, katselu, käsittely ja salassapito. </a:t>
            </a:r>
            <a:r>
              <a:rPr lang="fi-FI" dirty="0"/>
              <a:t>Asiakastietojen katselusta ja salassapidosta on erilliset ohjeet, ja ne kerrataan säännöllisesti henkilökunnan kanssa. Työntekijä hyväksyy salassapito- ja tietosuojasitoumuksen osana työsopimusta. Lisäksi henkilökunta suorittaa </a:t>
            </a:r>
            <a:r>
              <a:rPr lang="fi-FI" dirty="0" err="1"/>
              <a:t>Granite</a:t>
            </a:r>
            <a:r>
              <a:rPr lang="fi-FI" dirty="0"/>
              <a:t>-tietosuojakoulutuksen. Koko henkilökunta sitoutuu salassapitovelvollisuuden ja Eloisan yleisen sosiaalisen median ohjeistuksen noudattamiseen. Eloisan tietoturvavastaava seuraa salassapitovelvollisuuden toteutumista säännöllisesti. Tietoturvan satunnaisotos tehdään tietohallintoyksikön toimesta neljästi vuodessa. </a:t>
            </a:r>
            <a:r>
              <a:rPr lang="fi-FI" dirty="0">
                <a:highlight>
                  <a:srgbClr val="FFFF00"/>
                </a:highlight>
              </a:rPr>
              <a:t>Etelä-Savon hyvinvointialueella on laadittu organisaatiotasoinen tietoturvasuunnitelma, jonka päivittämisestä vastaa digijohtaja</a:t>
            </a:r>
            <a:r>
              <a:rPr lang="fi-FI" dirty="0"/>
              <a:t>.</a:t>
            </a:r>
          </a:p>
        </p:txBody>
      </p:sp>
      <p:sp>
        <p:nvSpPr>
          <p:cNvPr id="4" name="Rectangle 3">
            <a:extLst>
              <a:ext uri="{FF2B5EF4-FFF2-40B4-BE49-F238E27FC236}">
                <a16:creationId xmlns:a16="http://schemas.microsoft.com/office/drawing/2014/main" id="{42A69A12-0D6F-C771-28A5-84FC54574D92}"/>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5" name="Rectangle 4">
            <a:extLst>
              <a:ext uri="{FF2B5EF4-FFF2-40B4-BE49-F238E27FC236}">
                <a16:creationId xmlns:a16="http://schemas.microsoft.com/office/drawing/2014/main" id="{990CA1F0-58A0-C1CA-AB14-6F6756BB1CD1}"/>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6" name="Rectangle 5">
            <a:extLst>
              <a:ext uri="{FF2B5EF4-FFF2-40B4-BE49-F238E27FC236}">
                <a16:creationId xmlns:a16="http://schemas.microsoft.com/office/drawing/2014/main" id="{1BE2D96D-8B47-16FB-CA7F-05DF4B486678}"/>
              </a:ext>
            </a:extLst>
          </p:cNvPr>
          <p:cNvSpPr>
            <a:spLocks/>
          </p:cNvSpPr>
          <p:nvPr/>
        </p:nvSpPr>
        <p:spPr>
          <a:xfrm>
            <a:off x="9738487"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8" name="Rectangle 7">
            <a:extLst>
              <a:ext uri="{FF2B5EF4-FFF2-40B4-BE49-F238E27FC236}">
                <a16:creationId xmlns:a16="http://schemas.microsoft.com/office/drawing/2014/main" id="{9354676A-C5F7-DA77-970C-F0FCD41FB182}"/>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0" name="Rectangle 9">
            <a:extLst>
              <a:ext uri="{FF2B5EF4-FFF2-40B4-BE49-F238E27FC236}">
                <a16:creationId xmlns:a16="http://schemas.microsoft.com/office/drawing/2014/main" id="{C8359281-A98A-E595-9E3B-580C17CDFDAF}"/>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11" name="Rectangle 10">
            <a:extLst>
              <a:ext uri="{FF2B5EF4-FFF2-40B4-BE49-F238E27FC236}">
                <a16:creationId xmlns:a16="http://schemas.microsoft.com/office/drawing/2014/main" id="{C56469D5-4D56-F9A6-60CB-72635144B6FC}"/>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12" name="Rectangle 11">
            <a:extLst>
              <a:ext uri="{FF2B5EF4-FFF2-40B4-BE49-F238E27FC236}">
                <a16:creationId xmlns:a16="http://schemas.microsoft.com/office/drawing/2014/main" id="{5EED0129-11DA-6D66-D3D3-0071F1FEF515}"/>
              </a:ext>
            </a:extLst>
          </p:cNvPr>
          <p:cNvSpPr>
            <a:spLocks/>
          </p:cNvSpPr>
          <p:nvPr/>
        </p:nvSpPr>
        <p:spPr>
          <a:xfrm>
            <a:off x="-1"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14" name="Straight Connector 13">
            <a:extLst>
              <a:ext uri="{FF2B5EF4-FFF2-40B4-BE49-F238E27FC236}">
                <a16:creationId xmlns:a16="http://schemas.microsoft.com/office/drawing/2014/main" id="{3516CA67-458B-3FE8-A033-D4A10BCE5274}"/>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5CAA4C-3487-46B0-4CDA-8202E927E16F}"/>
              </a:ext>
            </a:extLst>
          </p:cNvPr>
          <p:cNvCxnSpPr>
            <a:cxnSpLocks/>
          </p:cNvCxnSpPr>
          <p:nvPr/>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D00797-B0CF-75CA-5281-F294C174B976}"/>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CDE386-8AAB-C6D4-14C1-A5A671D9CE3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651E3B-50DD-5B2C-A108-8267C954CC72}"/>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5E933B-70B9-CC80-4175-F7FD1B95CDCF}"/>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nvGrpSpPr>
          <p:cNvPr id="31" name="Ryhmä 30">
            <a:extLst>
              <a:ext uri="{FF2B5EF4-FFF2-40B4-BE49-F238E27FC236}">
                <a16:creationId xmlns:a16="http://schemas.microsoft.com/office/drawing/2014/main" id="{DEB220B0-99B3-64E2-CB7B-E50CDE413461}"/>
              </a:ext>
            </a:extLst>
          </p:cNvPr>
          <p:cNvGrpSpPr/>
          <p:nvPr/>
        </p:nvGrpSpPr>
        <p:grpSpPr>
          <a:xfrm>
            <a:off x="440365" y="5313995"/>
            <a:ext cx="5819927" cy="782511"/>
            <a:chOff x="520998" y="4773467"/>
            <a:chExt cx="5672026" cy="782511"/>
          </a:xfrm>
        </p:grpSpPr>
        <p:pic>
          <p:nvPicPr>
            <p:cNvPr id="24" name="Graphic 41" descr="Speaker phone with solid fill">
              <a:extLst>
                <a:ext uri="{FF2B5EF4-FFF2-40B4-BE49-F238E27FC236}">
                  <a16:creationId xmlns:a16="http://schemas.microsoft.com/office/drawing/2014/main" id="{34610A5D-B079-A2F9-4C61-BFD5C87B6F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5461" y="5085801"/>
              <a:ext cx="382502" cy="382502"/>
            </a:xfrm>
            <a:prstGeom prst="rect">
              <a:avLst/>
            </a:prstGeom>
          </p:spPr>
        </p:pic>
        <p:pic>
          <p:nvPicPr>
            <p:cNvPr id="25" name="Graphic 44" descr="Email with solid fill">
              <a:extLst>
                <a:ext uri="{FF2B5EF4-FFF2-40B4-BE49-F238E27FC236}">
                  <a16:creationId xmlns:a16="http://schemas.microsoft.com/office/drawing/2014/main" id="{54A413CC-AA36-BC01-8B09-975442D1F0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19978" y="5085801"/>
              <a:ext cx="322056" cy="322056"/>
            </a:xfrm>
            <a:prstGeom prst="rect">
              <a:avLst/>
            </a:prstGeom>
          </p:spPr>
        </p:pic>
        <p:grpSp>
          <p:nvGrpSpPr>
            <p:cNvPr id="27" name="Ryhmä 26">
              <a:extLst>
                <a:ext uri="{FF2B5EF4-FFF2-40B4-BE49-F238E27FC236}">
                  <a16:creationId xmlns:a16="http://schemas.microsoft.com/office/drawing/2014/main" id="{6B03EA34-56FB-21D7-B4C4-4B5D8A832304}"/>
                </a:ext>
              </a:extLst>
            </p:cNvPr>
            <p:cNvGrpSpPr/>
            <p:nvPr/>
          </p:nvGrpSpPr>
          <p:grpSpPr>
            <a:xfrm>
              <a:off x="520998" y="4773467"/>
              <a:ext cx="5672026" cy="782511"/>
              <a:chOff x="520998" y="4773467"/>
              <a:chExt cx="5672026" cy="782511"/>
            </a:xfrm>
          </p:grpSpPr>
          <p:sp>
            <p:nvSpPr>
              <p:cNvPr id="17" name="TextBox 35">
                <a:extLst>
                  <a:ext uri="{FF2B5EF4-FFF2-40B4-BE49-F238E27FC236}">
                    <a16:creationId xmlns:a16="http://schemas.microsoft.com/office/drawing/2014/main" id="{2CA0DCBA-7C93-754F-074A-2D1A84E9C848}"/>
                  </a:ext>
                </a:extLst>
              </p:cNvPr>
              <p:cNvSpPr txBox="1"/>
              <p:nvPr/>
            </p:nvSpPr>
            <p:spPr>
              <a:xfrm>
                <a:off x="520998" y="4773467"/>
                <a:ext cx="5472309" cy="782511"/>
              </a:xfrm>
              <a:prstGeom prst="rect">
                <a:avLst/>
              </a:prstGeom>
              <a:noFill/>
              <a:ln w="19050" cap="flat" cmpd="sng" algn="ctr">
                <a:solidFill>
                  <a:schemeClr val="accent5">
                    <a:lumMod val="20000"/>
                    <a:lumOff val="80000"/>
                  </a:schemeClr>
                </a:solidFill>
                <a:prstDash val="solid"/>
                <a:round/>
                <a:headEnd type="none" w="med" len="med"/>
                <a:tailEnd type="none" w="med" len="med"/>
              </a:ln>
            </p:spPr>
            <p:txBody>
              <a:bodyPr wrap="square" lIns="90000" tIns="46800" rIns="90000" bIns="46800" numCol="1" spcCol="720000" rtlCol="0">
                <a:noAutofit/>
              </a:bodyPr>
              <a:lstStyle/>
              <a:p>
                <a:r>
                  <a:rPr lang="fi-FI" sz="1200" b="1" dirty="0">
                    <a:ea typeface="Inter" panose="02000503000000020004" pitchFamily="2" charset="0"/>
                  </a:rPr>
                  <a:t>Tietosuojavastaavan yhteystiedot</a:t>
                </a:r>
                <a:endParaRPr lang="fi-FI" sz="1200" b="1" dirty="0"/>
              </a:p>
            </p:txBody>
          </p:sp>
          <p:sp>
            <p:nvSpPr>
              <p:cNvPr id="19" name="TextBox 35">
                <a:extLst>
                  <a:ext uri="{FF2B5EF4-FFF2-40B4-BE49-F238E27FC236}">
                    <a16:creationId xmlns:a16="http://schemas.microsoft.com/office/drawing/2014/main" id="{A77E7EBC-90CA-A66D-DEFA-613A0933A82D}"/>
                  </a:ext>
                </a:extLst>
              </p:cNvPr>
              <p:cNvSpPr txBox="1"/>
              <p:nvPr/>
            </p:nvSpPr>
            <p:spPr>
              <a:xfrm>
                <a:off x="3318026" y="5146247"/>
                <a:ext cx="2874998" cy="373848"/>
              </a:xfrm>
              <a:prstGeom prst="rect">
                <a:avLst/>
              </a:prstGeom>
              <a:noFill/>
              <a:ln w="19050" cap="flat" cmpd="sng" algn="ctr">
                <a:noFill/>
                <a:prstDash val="solid"/>
                <a:round/>
                <a:headEnd type="none" w="med" len="med"/>
                <a:tailEnd type="none" w="med" len="med"/>
              </a:ln>
            </p:spPr>
            <p:txBody>
              <a:bodyPr wrap="square" lIns="90000" tIns="46800" rIns="90000" bIns="46800" numCol="1" spcCol="720000" rtlCol="0">
                <a:noAutofit/>
              </a:bodyPr>
              <a:lstStyle/>
              <a:p>
                <a:r>
                  <a:rPr lang="fi-FI" sz="1100" b="1" dirty="0">
                    <a:ea typeface="Inter" panose="02000503000000020004" pitchFamily="2" charset="0"/>
                  </a:rPr>
                  <a:t>tietosuojavastaava@etelasavonha.fi</a:t>
                </a:r>
                <a:endParaRPr lang="fi-FI" sz="1100" b="1" dirty="0"/>
              </a:p>
              <a:p>
                <a:pPr marL="0" lvl="1">
                  <a:lnSpc>
                    <a:spcPct val="200000"/>
                  </a:lnSpc>
                  <a:spcBef>
                    <a:spcPts val="789"/>
                  </a:spcBef>
                  <a:spcAft>
                    <a:spcPts val="175"/>
                  </a:spcAft>
                  <a:buClr>
                    <a:schemeClr val="accent5"/>
                  </a:buClr>
                </a:pPr>
                <a:r>
                  <a:rPr lang="fi-FI" sz="1100" dirty="0">
                    <a:ea typeface="Inter" panose="02000503000000020004" pitchFamily="2" charset="0"/>
                  </a:rPr>
                  <a:t>         </a:t>
                </a:r>
              </a:p>
            </p:txBody>
          </p:sp>
          <p:sp>
            <p:nvSpPr>
              <p:cNvPr id="26" name="Tekstiruutu 25">
                <a:extLst>
                  <a:ext uri="{FF2B5EF4-FFF2-40B4-BE49-F238E27FC236}">
                    <a16:creationId xmlns:a16="http://schemas.microsoft.com/office/drawing/2014/main" id="{AF602EB1-F62D-804E-33B3-D07386E9B6C6}"/>
                  </a:ext>
                </a:extLst>
              </p:cNvPr>
              <p:cNvSpPr txBox="1"/>
              <p:nvPr/>
            </p:nvSpPr>
            <p:spPr>
              <a:xfrm>
                <a:off x="1059365" y="5146247"/>
                <a:ext cx="1641463" cy="261610"/>
              </a:xfrm>
              <a:prstGeom prst="rect">
                <a:avLst/>
              </a:prstGeom>
              <a:noFill/>
            </p:spPr>
            <p:txBody>
              <a:bodyPr wrap="square">
                <a:spAutoFit/>
              </a:bodyPr>
              <a:lstStyle/>
              <a:p>
                <a:r>
                  <a:rPr lang="fi-FI" sz="1100" b="1" dirty="0">
                    <a:ea typeface="Inter" panose="02000503000000020004" pitchFamily="2" charset="0"/>
                  </a:rPr>
                  <a:t>puh.015 411 4100</a:t>
                </a:r>
              </a:p>
            </p:txBody>
          </p:sp>
        </p:grpSp>
      </p:grpSp>
      <p:sp>
        <p:nvSpPr>
          <p:cNvPr id="2" name="Rectangle 1">
            <a:extLst>
              <a:ext uri="{FF2B5EF4-FFF2-40B4-BE49-F238E27FC236}">
                <a16:creationId xmlns:a16="http://schemas.microsoft.com/office/drawing/2014/main" id="{481A4D0E-42EA-D737-49AE-DF121E540705}"/>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530F0B58-B6E0-0B07-1272-CD1310DBF338}"/>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B0A2A783-618D-13E8-5C5C-1EB3E7F7CA4D}"/>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Rectangle 12">
            <a:extLst>
              <a:ext uri="{FF2B5EF4-FFF2-40B4-BE49-F238E27FC236}">
                <a16:creationId xmlns:a16="http://schemas.microsoft.com/office/drawing/2014/main" id="{D59E570A-8F45-BB26-641A-01C2B8F8B5AC}"/>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Rectangle 14">
            <a:extLst>
              <a:ext uri="{FF2B5EF4-FFF2-40B4-BE49-F238E27FC236}">
                <a16:creationId xmlns:a16="http://schemas.microsoft.com/office/drawing/2014/main" id="{ECBBB869-E29E-0C51-08DA-113230668EBB}"/>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Rectangle 15">
            <a:extLst>
              <a:ext uri="{FF2B5EF4-FFF2-40B4-BE49-F238E27FC236}">
                <a16:creationId xmlns:a16="http://schemas.microsoft.com/office/drawing/2014/main" id="{77C57AD9-B59C-86B6-3984-68806B6B9269}"/>
              </a:ext>
            </a:extLst>
          </p:cNvPr>
          <p:cNvSpPr/>
          <p:nvPr/>
        </p:nvSpPr>
        <p:spPr>
          <a:xfrm>
            <a:off x="694976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TextBox 35">
            <a:extLst>
              <a:ext uri="{FF2B5EF4-FFF2-40B4-BE49-F238E27FC236}">
                <a16:creationId xmlns:a16="http://schemas.microsoft.com/office/drawing/2014/main" id="{C57DA35C-1B6B-D023-2CCA-3A3F7BA19676}"/>
              </a:ext>
            </a:extLst>
          </p:cNvPr>
          <p:cNvSpPr txBox="1"/>
          <p:nvPr/>
        </p:nvSpPr>
        <p:spPr>
          <a:xfrm>
            <a:off x="6459523" y="1845053"/>
            <a:ext cx="5547563" cy="3124512"/>
          </a:xfrm>
          <a:prstGeom prst="rect">
            <a:avLst/>
          </a:prstGeom>
          <a:solidFill>
            <a:srgbClr val="FCFCFE"/>
          </a:solidFill>
          <a:ln w="19050" cap="flat" cmpd="sng" algn="ctr">
            <a:solidFill>
              <a:schemeClr val="accent5">
                <a:lumMod val="20000"/>
                <a:lumOff val="80000"/>
              </a:schemeClr>
            </a:solidFill>
            <a:prstDash val="solid"/>
            <a:round/>
            <a:headEnd type="none" w="med" len="med"/>
            <a:tailEnd type="none" w="med" len="med"/>
          </a:ln>
        </p:spPr>
        <p:txBody>
          <a:bodyPr wrap="square" lIns="90000" tIns="46800" rIns="90000" bIns="46800" numCol="1" spcCol="720000" rtlCol="0">
            <a:noAutofit/>
          </a:bodyPr>
          <a:lstStyle/>
          <a:p>
            <a:pPr lvl="0">
              <a:lnSpc>
                <a:spcPct val="107000"/>
              </a:lnSpc>
            </a:pPr>
            <a:r>
              <a:rPr lang="fi-FI" sz="1200" b="1" kern="100" dirty="0">
                <a:effectLst/>
                <a:latin typeface="+mn-lt"/>
                <a:ea typeface="Calibri" panose="020F0502020204030204" pitchFamily="34" charset="0"/>
                <a:cs typeface="Calibri" panose="020F0502020204030204" pitchFamily="34" charset="0"/>
              </a:rPr>
              <a:t>Tietosuojaan ja henkilötietojen käsittelyyn liittyvän lainsäädännön ja ohjeistusten noudattaminen:</a:t>
            </a:r>
          </a:p>
          <a:p>
            <a:pPr lvl="0">
              <a:lnSpc>
                <a:spcPct val="107000"/>
              </a:lnSpc>
            </a:pPr>
            <a:endParaRPr lang="fi-FI" sz="1200" b="1" kern="100" dirty="0">
              <a:effectLst/>
              <a:latin typeface="+mn-lt"/>
              <a:ea typeface="Calibri" panose="020F0502020204030204" pitchFamily="34" charset="0"/>
              <a:cs typeface="Calibri" panose="020F0502020204030204" pitchFamily="34" charset="0"/>
            </a:endParaRPr>
          </a:p>
          <a:p>
            <a:pPr lvl="0">
              <a:lnSpc>
                <a:spcPct val="107000"/>
              </a:lnSpc>
            </a:pPr>
            <a:r>
              <a:rPr lang="fi-FI" sz="1200" b="1" kern="100" dirty="0">
                <a:effectLst/>
                <a:latin typeface="+mn-lt"/>
                <a:ea typeface="Calibri" panose="020F0502020204030204" pitchFamily="34" charset="0"/>
                <a:cs typeface="Calibri" panose="020F0502020204030204" pitchFamily="34" charset="0"/>
              </a:rPr>
              <a:t>[</a:t>
            </a:r>
            <a:r>
              <a:rPr lang="fi-FI" sz="1200" kern="100" dirty="0">
                <a:effectLst/>
                <a:latin typeface="+mn-lt"/>
                <a:ea typeface="Calibri" panose="020F0502020204030204" pitchFamily="34" charset="0"/>
                <a:cs typeface="Calibri" panose="020F0502020204030204" pitchFamily="34" charset="0"/>
              </a:rPr>
              <a:t>Kirjoita tähän: Miten varmistetaan, että toimintayksikössä noudatetaan tietosuojaan ja henkilötietojen käsittelyyn liittyv</a:t>
            </a:r>
            <a:r>
              <a:rPr lang="fi-FI" sz="1200" kern="100" dirty="0">
                <a:ea typeface="Calibri" panose="020F0502020204030204" pitchFamily="34" charset="0"/>
                <a:cs typeface="Calibri" panose="020F0502020204030204" pitchFamily="34" charset="0"/>
              </a:rPr>
              <a:t>ä</a:t>
            </a:r>
            <a:r>
              <a:rPr lang="fi-FI" sz="1200" kern="100" dirty="0">
                <a:effectLst/>
                <a:latin typeface="+mn-lt"/>
                <a:ea typeface="Calibri" panose="020F0502020204030204" pitchFamily="34" charset="0"/>
                <a:cs typeface="Calibri" panose="020F0502020204030204" pitchFamily="34" charset="0"/>
              </a:rPr>
              <a:t>ä lainsäädäntöä sekä yksikölle laadittuja ohjeita ja viranomaismääräyksiä? Jos yksikössä on oma rekisteri- ja tietosuojaselosta, missä se on nähtävillä?</a:t>
            </a:r>
          </a:p>
          <a:p>
            <a:pPr lvl="0">
              <a:lnSpc>
                <a:spcPct val="107000"/>
              </a:lnSpc>
            </a:pPr>
            <a:r>
              <a:rPr lang="fi-FI" sz="1200" b="1" kern="100" dirty="0">
                <a:highlight>
                  <a:srgbClr val="FFFF00"/>
                </a:highlight>
                <a:ea typeface="Calibri" panose="020F0502020204030204" pitchFamily="34" charset="0"/>
                <a:cs typeface="Calibri" panose="020F0502020204030204" pitchFamily="34" charset="0"/>
              </a:rPr>
              <a:t>Kuka yksikössä vastaa tietosuojasuunnitelman toteutumisesta?</a:t>
            </a:r>
            <a:r>
              <a:rPr lang="fi-FI" sz="1200" b="1" kern="100" dirty="0">
                <a:effectLst/>
                <a:highlight>
                  <a:srgbClr val="FFFF00"/>
                </a:highlight>
                <a:latin typeface="+mn-lt"/>
                <a:ea typeface="Calibri" panose="020F0502020204030204" pitchFamily="34" charset="0"/>
                <a:cs typeface="Calibri" panose="020F0502020204030204" pitchFamily="34" charset="0"/>
              </a:rPr>
              <a:t>]</a:t>
            </a:r>
            <a:endParaRPr lang="fi-FI" sz="1200" b="1" kern="100" dirty="0">
              <a:highlight>
                <a:srgbClr val="FFFF00"/>
              </a:highlight>
              <a:ea typeface="Calibri" panose="020F0502020204030204" pitchFamily="34" charset="0"/>
              <a:cs typeface="Calibri" panose="020F0502020204030204" pitchFamily="34" charset="0"/>
            </a:endParaRPr>
          </a:p>
          <a:p>
            <a:pPr lvl="0">
              <a:lnSpc>
                <a:spcPct val="107000"/>
              </a:lnSpc>
            </a:pPr>
            <a:endParaRPr lang="fi-FI" sz="1200" kern="100" dirty="0">
              <a:effectLst/>
              <a:highlight>
                <a:srgbClr val="FFFF00"/>
              </a:highlight>
              <a:latin typeface="+mn-lt"/>
              <a:ea typeface="Calibri" panose="020F0502020204030204" pitchFamily="34" charset="0"/>
              <a:cs typeface="Calibri" panose="020F0502020204030204" pitchFamily="34" charset="0"/>
            </a:endParaRPr>
          </a:p>
          <a:p>
            <a:pPr lvl="0">
              <a:lnSpc>
                <a:spcPct val="107000"/>
              </a:lnSpc>
            </a:pPr>
            <a:endParaRPr lang="fi-FI" sz="1200" kern="100" dirty="0">
              <a:highlight>
                <a:srgbClr val="FFFF00"/>
              </a:highlight>
              <a:ea typeface="Calibri" panose="020F0502020204030204" pitchFamily="34" charset="0"/>
              <a:cs typeface="Calibri" panose="020F0502020204030204" pitchFamily="34" charset="0"/>
            </a:endParaRPr>
          </a:p>
          <a:p>
            <a:pPr lvl="0">
              <a:lnSpc>
                <a:spcPct val="107000"/>
              </a:lnSpc>
            </a:pPr>
            <a:endParaRPr lang="fi-FI" sz="1200" kern="100" dirty="0">
              <a:effectLst/>
              <a:highlight>
                <a:srgbClr val="FFFF00"/>
              </a:highlight>
              <a:latin typeface="+mn-lt"/>
              <a:ea typeface="Calibri" panose="020F0502020204030204" pitchFamily="34" charset="0"/>
              <a:cs typeface="Calibri" panose="020F0502020204030204" pitchFamily="34" charset="0"/>
            </a:endParaRPr>
          </a:p>
          <a:p>
            <a:pPr lvl="0">
              <a:lnSpc>
                <a:spcPct val="107000"/>
              </a:lnSpc>
            </a:pPr>
            <a:endParaRPr lang="fi-FI" sz="1200" kern="100" dirty="0">
              <a:highlight>
                <a:srgbClr val="FFFF00"/>
              </a:highlight>
              <a:ea typeface="Calibri" panose="020F0502020204030204" pitchFamily="34" charset="0"/>
              <a:cs typeface="Calibri" panose="020F0502020204030204" pitchFamily="34" charset="0"/>
            </a:endParaRPr>
          </a:p>
          <a:p>
            <a:pPr lvl="0">
              <a:lnSpc>
                <a:spcPct val="107000"/>
              </a:lnSpc>
            </a:pPr>
            <a:endParaRPr lang="fi-FI" sz="1200" kern="100" dirty="0">
              <a:effectLst/>
              <a:highlight>
                <a:srgbClr val="FFFF00"/>
              </a:highlight>
              <a:latin typeface="+mn-lt"/>
              <a:ea typeface="Calibri" panose="020F0502020204030204" pitchFamily="34" charset="0"/>
              <a:cs typeface="Calibri" panose="020F0502020204030204" pitchFamily="34" charset="0"/>
            </a:endParaRPr>
          </a:p>
        </p:txBody>
      </p:sp>
      <p:sp>
        <p:nvSpPr>
          <p:cNvPr id="3" name="Suorakulmio: Pyöristetyt kulmat 2">
            <a:extLst>
              <a:ext uri="{FF2B5EF4-FFF2-40B4-BE49-F238E27FC236}">
                <a16:creationId xmlns:a16="http://schemas.microsoft.com/office/drawing/2014/main" id="{CF4E3BA1-B7F0-5980-6586-1313A52F574C}"/>
              </a:ext>
            </a:extLst>
          </p:cNvPr>
          <p:cNvSpPr>
            <a:spLocks/>
          </p:cNvSpPr>
          <p:nvPr/>
        </p:nvSpPr>
        <p:spPr>
          <a:xfrm>
            <a:off x="6459523" y="5084162"/>
            <a:ext cx="5547563" cy="828759"/>
          </a:xfrm>
          <a:prstGeom prst="roundRect">
            <a:avLst/>
          </a:prstGeom>
          <a:solidFill>
            <a:schemeClr val="bg1">
              <a:lumMod val="95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fi-FI" sz="1000" b="1" dirty="0">
                <a:solidFill>
                  <a:schemeClr val="tx1"/>
                </a:solidFill>
                <a:effectLst/>
                <a:ea typeface="Calibri" panose="020F0502020204030204" pitchFamily="34" charset="0"/>
                <a:cs typeface="Times New Roman" panose="02020603050405020304" pitchFamily="18" charset="0"/>
              </a:rPr>
              <a:t>Lue lisää: </a:t>
            </a:r>
          </a:p>
          <a:p>
            <a:pPr marL="171450" marR="0" indent="-171450">
              <a:spcBef>
                <a:spcPts val="0"/>
              </a:spcBef>
              <a:spcAft>
                <a:spcPts val="0"/>
              </a:spcAft>
              <a:buFont typeface="Arial" panose="020B0604020202020204" pitchFamily="34" charset="0"/>
              <a:buChar char="•"/>
            </a:pPr>
            <a:r>
              <a:rPr lang="fi-FI" sz="1000" u="sng" dirty="0">
                <a:solidFill>
                  <a:schemeClr val="tx1"/>
                </a:solidFill>
                <a:effectLst/>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Määräys sosiaalihuollon asiakasasiakirjojen rakenteista ja asiakasasiakirjoihin merkittävistä tiedoista</a:t>
            </a:r>
            <a:r>
              <a:rPr lang="fi-FI" sz="1000" u="sng" dirty="0">
                <a:solidFill>
                  <a:schemeClr val="tx1"/>
                </a:solidFill>
                <a:effectLst/>
                <a:ea typeface="Calibri" panose="020F0502020204030204" pitchFamily="34" charset="0"/>
                <a:cs typeface="Times New Roman" panose="02020603050405020304" pitchFamily="18" charset="0"/>
              </a:rPr>
              <a:t> – THL </a:t>
            </a:r>
            <a:endParaRPr lang="fi-FI" sz="1000" dirty="0">
              <a:solidFill>
                <a:schemeClr val="tx1"/>
              </a:solidFill>
              <a:effectLst/>
              <a:ea typeface="Calibri" panose="020F0502020204030204" pitchFamily="34"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tabLst>
                <a:tab pos="828040" algn="l"/>
                <a:tab pos="1743075" algn="l"/>
              </a:tabLst>
            </a:pPr>
            <a:r>
              <a:rPr lang="fi-FI" sz="1000" u="sng" dirty="0">
                <a:solidFill>
                  <a:schemeClr val="tx1"/>
                </a:solidFill>
                <a:effectLst/>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Sosiaalihuollon asiakastietojen käsittely</a:t>
            </a:r>
            <a:r>
              <a:rPr lang="fi-FI" sz="1000" u="sng" dirty="0">
                <a:solidFill>
                  <a:schemeClr val="tx1"/>
                </a:solidFill>
                <a:effectLst/>
                <a:ea typeface="Calibri" panose="020F0502020204030204" pitchFamily="34" charset="0"/>
                <a:cs typeface="Times New Roman" panose="02020603050405020304" pitchFamily="18" charset="0"/>
              </a:rPr>
              <a:t> – Tietosuojavaltuutetun toimisto </a:t>
            </a:r>
            <a:endParaRPr lang="fi-FI" sz="10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4747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86D510C4-A393-CA94-8EEF-1E518FD04A74}"/>
              </a:ext>
            </a:extLst>
          </p:cNvPr>
          <p:cNvGraphicFramePr>
            <a:graphicFrameLocks noChangeAspect="1"/>
          </p:cNvGraphicFramePr>
          <p:nvPr>
            <p:custDataLst>
              <p:tags r:id="rId1"/>
            </p:custDataLst>
            <p:extLst>
              <p:ext uri="{D42A27DB-BD31-4B8C-83A1-F6EECF244321}">
                <p14:modId xmlns:p14="http://schemas.microsoft.com/office/powerpoint/2010/main" val="2612259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9" name="think-cell data - do not delete" hidden="1">
                        <a:extLst>
                          <a:ext uri="{FF2B5EF4-FFF2-40B4-BE49-F238E27FC236}">
                            <a16:creationId xmlns:a16="http://schemas.microsoft.com/office/drawing/2014/main" id="{86D510C4-A393-CA94-8EEF-1E518FD04A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Title 28">
            <a:extLst>
              <a:ext uri="{FF2B5EF4-FFF2-40B4-BE49-F238E27FC236}">
                <a16:creationId xmlns:a16="http://schemas.microsoft.com/office/drawing/2014/main" id="{63C9E237-8964-3B81-D830-40EAD923131C}"/>
              </a:ext>
            </a:extLst>
          </p:cNvPr>
          <p:cNvSpPr>
            <a:spLocks noGrp="1"/>
          </p:cNvSpPr>
          <p:nvPr>
            <p:ph type="title"/>
          </p:nvPr>
        </p:nvSpPr>
        <p:spPr/>
        <p:txBody>
          <a:bodyPr vert="horz"/>
          <a:lstStyle/>
          <a:p>
            <a:r>
              <a:rPr lang="fi-FI" dirty="0"/>
              <a:t>Asiakas- ja potilastietojen käsittely ja kirjaaminen</a:t>
            </a:r>
          </a:p>
        </p:txBody>
      </p:sp>
      <p:sp>
        <p:nvSpPr>
          <p:cNvPr id="30" name="Content Placeholder 29">
            <a:extLst>
              <a:ext uri="{FF2B5EF4-FFF2-40B4-BE49-F238E27FC236}">
                <a16:creationId xmlns:a16="http://schemas.microsoft.com/office/drawing/2014/main" id="{404D8654-7585-6FA8-7E87-0C6CCBE93C91}"/>
              </a:ext>
            </a:extLst>
          </p:cNvPr>
          <p:cNvSpPr>
            <a:spLocks noGrp="1"/>
          </p:cNvSpPr>
          <p:nvPr>
            <p:ph sz="half" idx="1"/>
          </p:nvPr>
        </p:nvSpPr>
        <p:spPr>
          <a:xfrm>
            <a:off x="451413" y="1825625"/>
            <a:ext cx="11289174" cy="3876475"/>
          </a:xfrm>
        </p:spPr>
        <p:txBody>
          <a:bodyPr numCol="2"/>
          <a:lstStyle/>
          <a:p>
            <a:pPr>
              <a:lnSpc>
                <a:spcPct val="107000"/>
              </a:lnSpc>
              <a:spcAft>
                <a:spcPts val="800"/>
              </a:spcAft>
            </a:pPr>
            <a:r>
              <a:rPr lang="fi-FI" sz="2000" b="1" dirty="0">
                <a:ea typeface="Inter" panose="02000503000000020004" pitchFamily="2" charset="0"/>
                <a:cs typeface="Times New Roman" panose="02020603050405020304" pitchFamily="18" charset="0"/>
              </a:rPr>
              <a:t>Asiakastyön kirjaaminen</a:t>
            </a:r>
            <a:endParaRPr lang="fi-FI" dirty="0">
              <a:ea typeface="Inter" panose="02000503000000020004" pitchFamily="2" charset="0"/>
              <a:cs typeface="Times New Roman" panose="02020603050405020304" pitchFamily="18" charset="0"/>
            </a:endParaRPr>
          </a:p>
          <a:p>
            <a:pPr marL="0" lvl="1">
              <a:lnSpc>
                <a:spcPct val="100000"/>
              </a:lnSpc>
              <a:spcBef>
                <a:spcPts val="900"/>
              </a:spcBef>
              <a:spcAft>
                <a:spcPts val="200"/>
              </a:spcAft>
            </a:pPr>
            <a:r>
              <a:rPr lang="fi-FI" b="1" dirty="0"/>
              <a:t>Asiakastyön kirjaaminen on jokaisen ammattilaisen vastuulla, ja edellyttää ammatillista harkintaa </a:t>
            </a:r>
            <a:r>
              <a:rPr lang="fi-FI" dirty="0"/>
              <a:t>siitä, mitkä tiedot kussakin tapauksessa ovat olennaisia ja riittäviä. Kirjaaminen on osa ammattitaitoa, ja on </a:t>
            </a:r>
            <a:r>
              <a:rPr lang="fi-FI" b="1" dirty="0"/>
              <a:t>tärkeässä roolissa kaikkien osapuolien oikeusturvan kannalta </a:t>
            </a:r>
            <a:r>
              <a:rPr lang="fi-FI" dirty="0"/>
              <a:t>erityisesti tilanteita selvitettäessä jälkikäteen (epäkohta tai muistutus). </a:t>
            </a:r>
          </a:p>
          <a:p>
            <a:pPr marL="0" lvl="1">
              <a:lnSpc>
                <a:spcPct val="100000"/>
              </a:lnSpc>
              <a:spcBef>
                <a:spcPts val="900"/>
              </a:spcBef>
              <a:spcAft>
                <a:spcPts val="200"/>
              </a:spcAft>
            </a:pPr>
            <a:r>
              <a:rPr lang="fi-FI" dirty="0"/>
              <a:t>Kirjaamisvelvoite (Laki sosiaali- ja terveydenhuollon asiakastietojen käsittelystä) alkaa, kun sosiaalihuollon viranomainen on saanut tiedon henkilön mahdollisesta sosiaalihuollon tarpeesta. Asiakastiedot kirjataan tietojärjestelmään. </a:t>
            </a:r>
          </a:p>
        </p:txBody>
      </p:sp>
      <p:sp>
        <p:nvSpPr>
          <p:cNvPr id="4" name="Rectangle 3">
            <a:extLst>
              <a:ext uri="{FF2B5EF4-FFF2-40B4-BE49-F238E27FC236}">
                <a16:creationId xmlns:a16="http://schemas.microsoft.com/office/drawing/2014/main" id="{42A69A12-0D6F-C771-28A5-84FC54574D92}"/>
              </a:ext>
            </a:extLst>
          </p:cNvPr>
          <p:cNvSpPr/>
          <p:nvPr/>
        </p:nvSpPr>
        <p:spPr>
          <a:xfrm>
            <a:off x="0" y="0"/>
            <a:ext cx="12192000" cy="518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5" name="Rectangle 4">
            <a:extLst>
              <a:ext uri="{FF2B5EF4-FFF2-40B4-BE49-F238E27FC236}">
                <a16:creationId xmlns:a16="http://schemas.microsoft.com/office/drawing/2014/main" id="{990CA1F0-58A0-C1CA-AB14-6F6756BB1CD1}"/>
              </a:ext>
            </a:extLst>
          </p:cNvPr>
          <p:cNvSpPr/>
          <p:nvPr/>
        </p:nvSpPr>
        <p:spPr>
          <a:xfrm>
            <a:off x="4879594" y="0"/>
            <a:ext cx="2427068" cy="518181"/>
          </a:xfrm>
          <a:prstGeom prst="rect">
            <a:avLst/>
          </a:prstGeom>
          <a:solidFill>
            <a:srgbClr val="ED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6" name="Rectangle 5">
            <a:extLst>
              <a:ext uri="{FF2B5EF4-FFF2-40B4-BE49-F238E27FC236}">
                <a16:creationId xmlns:a16="http://schemas.microsoft.com/office/drawing/2014/main" id="{1BE2D96D-8B47-16FB-CA7F-05DF4B486678}"/>
              </a:ext>
            </a:extLst>
          </p:cNvPr>
          <p:cNvSpPr>
            <a:spLocks/>
          </p:cNvSpPr>
          <p:nvPr/>
        </p:nvSpPr>
        <p:spPr>
          <a:xfrm>
            <a:off x="9738487"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Liitteet</a:t>
            </a:r>
          </a:p>
        </p:txBody>
      </p:sp>
      <p:sp>
        <p:nvSpPr>
          <p:cNvPr id="8" name="Rectangle 7">
            <a:extLst>
              <a:ext uri="{FF2B5EF4-FFF2-40B4-BE49-F238E27FC236}">
                <a16:creationId xmlns:a16="http://schemas.microsoft.com/office/drawing/2014/main" id="{9354676A-C5F7-DA77-970C-F0FCD41FB182}"/>
              </a:ext>
            </a:extLst>
          </p:cNvPr>
          <p:cNvSpPr/>
          <p:nvPr/>
        </p:nvSpPr>
        <p:spPr>
          <a:xfrm>
            <a:off x="7303867" y="0"/>
            <a:ext cx="2443164" cy="50233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Kehittäminen</a:t>
            </a:r>
            <a:br>
              <a:rPr lang="fi-FI" sz="1250" b="1" spc="31" dirty="0">
                <a:solidFill>
                  <a:schemeClr val="bg1">
                    <a:lumMod val="65000"/>
                  </a:schemeClr>
                </a:solidFill>
                <a:ea typeface="Inter" panose="02000503000000020004" pitchFamily="2" charset="0"/>
              </a:rPr>
            </a:br>
            <a:r>
              <a:rPr lang="fi-FI" sz="1250" b="1" spc="31" dirty="0">
                <a:solidFill>
                  <a:schemeClr val="bg1">
                    <a:lumMod val="65000"/>
                  </a:schemeClr>
                </a:solidFill>
                <a:ea typeface="Inter" panose="02000503000000020004" pitchFamily="2" charset="0"/>
              </a:rPr>
              <a:t>&amp; seuranta</a:t>
            </a:r>
          </a:p>
        </p:txBody>
      </p:sp>
      <p:sp>
        <p:nvSpPr>
          <p:cNvPr id="10" name="Rectangle 9">
            <a:extLst>
              <a:ext uri="{FF2B5EF4-FFF2-40B4-BE49-F238E27FC236}">
                <a16:creationId xmlns:a16="http://schemas.microsoft.com/office/drawing/2014/main" id="{C8359281-A98A-E595-9E3B-580C17CDFDAF}"/>
              </a:ext>
            </a:extLst>
          </p:cNvPr>
          <p:cNvSpPr/>
          <p:nvPr/>
        </p:nvSpPr>
        <p:spPr>
          <a:xfrm>
            <a:off x="4869243" y="-15840"/>
            <a:ext cx="2443164" cy="54816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accent5"/>
                </a:solidFill>
                <a:ea typeface="Inter" panose="02000503000000020004" pitchFamily="2" charset="0"/>
              </a:rPr>
              <a:t>Toimintaperiaatteet </a:t>
            </a:r>
            <a:br>
              <a:rPr lang="fi-FI" sz="1250" b="1" spc="31" dirty="0">
                <a:solidFill>
                  <a:schemeClr val="accent5"/>
                </a:solidFill>
                <a:ea typeface="Inter" panose="02000503000000020004" pitchFamily="2" charset="0"/>
              </a:rPr>
            </a:br>
            <a:r>
              <a:rPr lang="fi-FI" sz="1250" b="1" spc="31" dirty="0">
                <a:solidFill>
                  <a:schemeClr val="accent5"/>
                </a:solidFill>
                <a:ea typeface="Inter" panose="02000503000000020004" pitchFamily="2" charset="0"/>
              </a:rPr>
              <a:t>&amp; käytännöt</a:t>
            </a:r>
          </a:p>
        </p:txBody>
      </p:sp>
      <p:sp>
        <p:nvSpPr>
          <p:cNvPr id="11" name="Rectangle 10">
            <a:extLst>
              <a:ext uri="{FF2B5EF4-FFF2-40B4-BE49-F238E27FC236}">
                <a16:creationId xmlns:a16="http://schemas.microsoft.com/office/drawing/2014/main" id="{C56469D5-4D56-F9A6-60CB-72635144B6FC}"/>
              </a:ext>
            </a:extLst>
          </p:cNvPr>
          <p:cNvSpPr/>
          <p:nvPr/>
        </p:nvSpPr>
        <p:spPr>
          <a:xfrm>
            <a:off x="2434623"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Toimintayksikön tiedot</a:t>
            </a:r>
          </a:p>
        </p:txBody>
      </p:sp>
      <p:sp>
        <p:nvSpPr>
          <p:cNvPr id="12" name="Rectangle 11">
            <a:extLst>
              <a:ext uri="{FF2B5EF4-FFF2-40B4-BE49-F238E27FC236}">
                <a16:creationId xmlns:a16="http://schemas.microsoft.com/office/drawing/2014/main" id="{5EED0129-11DA-6D66-D3D3-0071F1FEF515}"/>
              </a:ext>
            </a:extLst>
          </p:cNvPr>
          <p:cNvSpPr>
            <a:spLocks/>
          </p:cNvSpPr>
          <p:nvPr/>
        </p:nvSpPr>
        <p:spPr>
          <a:xfrm>
            <a:off x="-1" y="-22188"/>
            <a:ext cx="2443164" cy="51647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ts val="1400"/>
              </a:lnSpc>
            </a:pPr>
            <a:r>
              <a:rPr lang="fi-FI" sz="1250" b="1" spc="31" dirty="0">
                <a:solidFill>
                  <a:schemeClr val="bg1">
                    <a:lumMod val="65000"/>
                  </a:schemeClr>
                </a:solidFill>
                <a:ea typeface="Inter" panose="02000503000000020004" pitchFamily="2" charset="0"/>
              </a:rPr>
              <a:t>Sisällysluettelo</a:t>
            </a:r>
          </a:p>
        </p:txBody>
      </p:sp>
      <p:cxnSp>
        <p:nvCxnSpPr>
          <p:cNvPr id="14" name="Straight Connector 13">
            <a:extLst>
              <a:ext uri="{FF2B5EF4-FFF2-40B4-BE49-F238E27FC236}">
                <a16:creationId xmlns:a16="http://schemas.microsoft.com/office/drawing/2014/main" id="{3516CA67-458B-3FE8-A033-D4A10BCE5274}"/>
              </a:ext>
            </a:extLst>
          </p:cNvPr>
          <p:cNvCxnSpPr>
            <a:cxnSpLocks/>
          </p:cNvCxnSpPr>
          <p:nvPr/>
        </p:nvCxnSpPr>
        <p:spPr>
          <a:xfrm>
            <a:off x="24384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5CAA4C-3487-46B0-4CDA-8202E927E16F}"/>
              </a:ext>
            </a:extLst>
          </p:cNvPr>
          <p:cNvCxnSpPr>
            <a:cxnSpLocks/>
          </p:cNvCxnSpPr>
          <p:nvPr/>
        </p:nvCxnSpPr>
        <p:spPr>
          <a:xfrm>
            <a:off x="48768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D00797-B0CF-75CA-5281-F294C174B976}"/>
              </a:ext>
            </a:extLst>
          </p:cNvPr>
          <p:cNvCxnSpPr>
            <a:cxnSpLocks/>
          </p:cNvCxnSpPr>
          <p:nvPr/>
        </p:nvCxnSpPr>
        <p:spPr>
          <a:xfrm>
            <a:off x="73152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CDE386-8AAB-C6D4-14C1-A5A671D9CE32}"/>
              </a:ext>
            </a:extLst>
          </p:cNvPr>
          <p:cNvCxnSpPr>
            <a:cxnSpLocks/>
          </p:cNvCxnSpPr>
          <p:nvPr/>
        </p:nvCxnSpPr>
        <p:spPr>
          <a:xfrm>
            <a:off x="9753600" y="0"/>
            <a:ext cx="0" cy="518181"/>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651E3B-50DD-5B2C-A108-8267C954CC72}"/>
              </a:ext>
            </a:extLst>
          </p:cNvPr>
          <p:cNvCxnSpPr>
            <a:cxnSpLocks/>
          </p:cNvCxnSpPr>
          <p:nvPr/>
        </p:nvCxnSpPr>
        <p:spPr>
          <a:xfrm flipH="1">
            <a:off x="7315515" y="518181"/>
            <a:ext cx="4877784"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5E933B-70B9-CC80-4175-F7FD1B95CDCF}"/>
              </a:ext>
            </a:extLst>
          </p:cNvPr>
          <p:cNvCxnSpPr>
            <a:cxnSpLocks/>
          </p:cNvCxnSpPr>
          <p:nvPr/>
        </p:nvCxnSpPr>
        <p:spPr>
          <a:xfrm flipH="1">
            <a:off x="-8540" y="516156"/>
            <a:ext cx="4885340" cy="0"/>
          </a:xfrm>
          <a:prstGeom prst="line">
            <a:avLst/>
          </a:prstGeom>
          <a:ln w="19050"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28" name="TextBox 35">
            <a:extLst>
              <a:ext uri="{FF2B5EF4-FFF2-40B4-BE49-F238E27FC236}">
                <a16:creationId xmlns:a16="http://schemas.microsoft.com/office/drawing/2014/main" id="{304B605B-A19E-BB75-F89E-2D4A6C862FC7}"/>
              </a:ext>
            </a:extLst>
          </p:cNvPr>
          <p:cNvSpPr txBox="1"/>
          <p:nvPr/>
        </p:nvSpPr>
        <p:spPr>
          <a:xfrm>
            <a:off x="6433266" y="1825624"/>
            <a:ext cx="5547563" cy="4297368"/>
          </a:xfrm>
          <a:prstGeom prst="rect">
            <a:avLst/>
          </a:prstGeom>
          <a:solidFill>
            <a:srgbClr val="FCFCFE"/>
          </a:solidFill>
          <a:ln w="19050" cap="flat" cmpd="sng" algn="ctr">
            <a:solidFill>
              <a:schemeClr val="accent5">
                <a:lumMod val="20000"/>
                <a:lumOff val="80000"/>
              </a:schemeClr>
            </a:solidFill>
            <a:prstDash val="solid"/>
            <a:round/>
            <a:headEnd type="none" w="med" len="med"/>
            <a:tailEnd type="none" w="med" len="med"/>
          </a:ln>
        </p:spPr>
        <p:txBody>
          <a:bodyPr wrap="square" lIns="90000" tIns="46800" rIns="90000" bIns="46800" numCol="1" spcCol="720000" rtlCol="0">
            <a:noAutofit/>
          </a:bodyPr>
          <a:lstStyle/>
          <a:p>
            <a:pPr lvl="0">
              <a:lnSpc>
                <a:spcPct val="107000"/>
              </a:lnSpc>
            </a:pPr>
            <a:r>
              <a:rPr lang="fi-FI" sz="1200" b="1" kern="100" dirty="0">
                <a:effectLst/>
                <a:latin typeface="+mn-lt"/>
                <a:ea typeface="Calibri" panose="020F0502020204030204" pitchFamily="34" charset="0"/>
                <a:cs typeface="Calibri" panose="020F0502020204030204" pitchFamily="34" charset="0"/>
              </a:rPr>
              <a:t>Työntekijän perehdytys asiakastyön kirjaamiseen:</a:t>
            </a:r>
          </a:p>
          <a:p>
            <a:pPr lvl="0">
              <a:lnSpc>
                <a:spcPct val="107000"/>
              </a:lnSpc>
            </a:pPr>
            <a:endParaRPr lang="fi-FI" sz="1200" kern="100" dirty="0">
              <a:effectLst/>
              <a:latin typeface="+mn-lt"/>
              <a:ea typeface="Calibri" panose="020F0502020204030204" pitchFamily="34" charset="0"/>
              <a:cs typeface="Calibri" panose="020F0502020204030204" pitchFamily="34" charset="0"/>
            </a:endParaRPr>
          </a:p>
          <a:p>
            <a:pPr lvl="0">
              <a:lnSpc>
                <a:spcPct val="107000"/>
              </a:lnSpc>
            </a:pPr>
            <a:r>
              <a:rPr lang="fi-FI" sz="1200" b="1" kern="100" dirty="0">
                <a:effectLst/>
                <a:latin typeface="+mn-lt"/>
                <a:ea typeface="Calibri" panose="020F0502020204030204" pitchFamily="34" charset="0"/>
                <a:cs typeface="Calibri" panose="020F0502020204030204" pitchFamily="34" charset="0"/>
              </a:rPr>
              <a:t>[</a:t>
            </a:r>
            <a:r>
              <a:rPr lang="fi-FI" sz="1200" kern="100" dirty="0">
                <a:effectLst/>
                <a:latin typeface="+mn-lt"/>
                <a:ea typeface="Calibri" panose="020F0502020204030204" pitchFamily="34" charset="0"/>
                <a:cs typeface="Calibri" panose="020F0502020204030204" pitchFamily="34" charset="0"/>
              </a:rPr>
              <a:t>Kirjoita tähän: Miten työntekijät perehdytetään asiakastyön kirjaamiseen toimintayksikössä?</a:t>
            </a:r>
            <a:r>
              <a:rPr lang="fi-FI" sz="1200" b="1" kern="100" dirty="0">
                <a:effectLst/>
                <a:latin typeface="+mn-lt"/>
                <a:ea typeface="Calibri" panose="020F0502020204030204" pitchFamily="34" charset="0"/>
                <a:cs typeface="Calibri" panose="020F0502020204030204" pitchFamily="34" charset="0"/>
              </a:rPr>
              <a:t>]</a:t>
            </a:r>
            <a:endParaRPr lang="fi-FI" sz="1200" b="1" kern="100" dirty="0">
              <a:highlight>
                <a:srgbClr val="FFFF00"/>
              </a:highlight>
              <a:ea typeface="Calibri" panose="020F0502020204030204" pitchFamily="34" charset="0"/>
              <a:cs typeface="Calibri" panose="020F0502020204030204" pitchFamily="34" charset="0"/>
            </a:endParaRPr>
          </a:p>
          <a:p>
            <a:pPr lvl="0">
              <a:lnSpc>
                <a:spcPct val="107000"/>
              </a:lnSpc>
            </a:pPr>
            <a:endParaRPr lang="fi-FI" sz="1200" kern="100" dirty="0">
              <a:effectLst/>
              <a:highlight>
                <a:srgbClr val="FFFF00"/>
              </a:highlight>
              <a:latin typeface="+mn-lt"/>
              <a:ea typeface="Calibri" panose="020F0502020204030204" pitchFamily="34" charset="0"/>
              <a:cs typeface="Calibri" panose="020F0502020204030204" pitchFamily="34" charset="0"/>
            </a:endParaRPr>
          </a:p>
          <a:p>
            <a:pPr lvl="0">
              <a:lnSpc>
                <a:spcPct val="107000"/>
              </a:lnSpc>
            </a:pPr>
            <a:endParaRPr lang="fi-FI" sz="1200" kern="100" dirty="0">
              <a:highlight>
                <a:srgbClr val="FFFF00"/>
              </a:highlight>
              <a:ea typeface="Calibri" panose="020F0502020204030204" pitchFamily="34" charset="0"/>
              <a:cs typeface="Calibri" panose="020F0502020204030204" pitchFamily="34" charset="0"/>
            </a:endParaRPr>
          </a:p>
          <a:p>
            <a:pPr lvl="0">
              <a:lnSpc>
                <a:spcPct val="107000"/>
              </a:lnSpc>
            </a:pPr>
            <a:endParaRPr lang="fi-FI" sz="1200" kern="100" dirty="0">
              <a:effectLst/>
              <a:highlight>
                <a:srgbClr val="FFFF00"/>
              </a:highlight>
              <a:latin typeface="+mn-lt"/>
              <a:ea typeface="Calibri" panose="020F0502020204030204" pitchFamily="34" charset="0"/>
              <a:cs typeface="Calibri" panose="020F0502020204030204" pitchFamily="34" charset="0"/>
            </a:endParaRPr>
          </a:p>
          <a:p>
            <a:pPr lvl="0">
              <a:lnSpc>
                <a:spcPct val="107000"/>
              </a:lnSpc>
            </a:pPr>
            <a:endParaRPr lang="fi-FI" sz="1200" kern="100" dirty="0">
              <a:highlight>
                <a:srgbClr val="FFFF00"/>
              </a:highlight>
              <a:ea typeface="Calibri" panose="020F0502020204030204" pitchFamily="34" charset="0"/>
              <a:cs typeface="Calibri" panose="020F0502020204030204" pitchFamily="34" charset="0"/>
            </a:endParaRPr>
          </a:p>
          <a:p>
            <a:pPr lvl="0">
              <a:lnSpc>
                <a:spcPct val="107000"/>
              </a:lnSpc>
            </a:pPr>
            <a:endParaRPr lang="fi-FI" sz="1200" kern="100" dirty="0">
              <a:effectLst/>
              <a:highlight>
                <a:srgbClr val="FFFF00"/>
              </a:highlight>
              <a:latin typeface="+mn-lt"/>
              <a:ea typeface="Calibri" panose="020F0502020204030204" pitchFamily="34" charset="0"/>
              <a:cs typeface="Calibri" panose="020F0502020204030204" pitchFamily="34" charset="0"/>
            </a:endParaRPr>
          </a:p>
          <a:p>
            <a:pPr lvl="0">
              <a:lnSpc>
                <a:spcPct val="107000"/>
              </a:lnSpc>
            </a:pPr>
            <a:r>
              <a:rPr lang="fi-FI" sz="1200" b="1" kern="100" dirty="0">
                <a:ea typeface="Calibri" panose="020F0502020204030204" pitchFamily="34" charset="0"/>
                <a:cs typeface="Arial" panose="020B0604020202020204" pitchFamily="34" charset="0"/>
              </a:rPr>
              <a:t>Asiakastyön kirjaaminen: </a:t>
            </a:r>
            <a:endParaRPr lang="fi-FI" sz="1200" b="1" kern="100" dirty="0">
              <a:effectLst/>
              <a:latin typeface="+mn-lt"/>
              <a:ea typeface="Calibri" panose="020F0502020204030204" pitchFamily="34" charset="0"/>
              <a:cs typeface="Arial" panose="020B0604020202020204" pitchFamily="34" charset="0"/>
            </a:endParaRPr>
          </a:p>
          <a:p>
            <a:pPr lvl="0">
              <a:lnSpc>
                <a:spcPct val="107000"/>
              </a:lnSpc>
              <a:spcAft>
                <a:spcPts val="800"/>
              </a:spcAft>
            </a:pPr>
            <a:endParaRPr lang="fi-FI" sz="1200" b="1" kern="100" dirty="0">
              <a:effectLst/>
              <a:latin typeface="+mn-lt"/>
              <a:ea typeface="Calibri" panose="020F0502020204030204" pitchFamily="34" charset="0"/>
              <a:cs typeface="Calibri" panose="020F0502020204030204" pitchFamily="34" charset="0"/>
            </a:endParaRPr>
          </a:p>
          <a:p>
            <a:pPr lvl="0">
              <a:lnSpc>
                <a:spcPct val="107000"/>
              </a:lnSpc>
              <a:spcAft>
                <a:spcPts val="800"/>
              </a:spcAft>
            </a:pPr>
            <a:r>
              <a:rPr lang="fi-FI" sz="1200" b="1" kern="100" dirty="0">
                <a:effectLst/>
                <a:latin typeface="+mn-lt"/>
                <a:ea typeface="Calibri" panose="020F0502020204030204" pitchFamily="34" charset="0"/>
                <a:cs typeface="Calibri" panose="020F0502020204030204" pitchFamily="34" charset="0"/>
              </a:rPr>
              <a:t>[</a:t>
            </a:r>
            <a:r>
              <a:rPr lang="fi-FI" sz="1200" kern="100" dirty="0">
                <a:effectLst/>
                <a:latin typeface="+mn-lt"/>
                <a:ea typeface="Calibri" panose="020F0502020204030204" pitchFamily="34" charset="0"/>
                <a:cs typeface="Calibri" panose="020F0502020204030204" pitchFamily="34" charset="0"/>
              </a:rPr>
              <a:t>Kirjoita tähän: Miten varmistetaan, että asiakastyön kirjaaminen tapahtuu viipymättä ja asianmukaisesti?</a:t>
            </a:r>
            <a:r>
              <a:rPr lang="fi-FI" sz="1200" b="1" kern="100" dirty="0">
                <a:ea typeface="Calibri" panose="020F0502020204030204" pitchFamily="34" charset="0"/>
                <a:cs typeface="Calibri" panose="020F0502020204030204" pitchFamily="34" charset="0"/>
              </a:rPr>
              <a:t>]</a:t>
            </a:r>
            <a:endParaRPr lang="fi-FI" sz="1200" b="1" kern="100" dirty="0">
              <a:effectLst/>
              <a:latin typeface="+mn-lt"/>
              <a:ea typeface="Calibri" panose="020F0502020204030204" pitchFamily="34" charset="0"/>
              <a:cs typeface="Arial" panose="020B0604020202020204" pitchFamily="34" charset="0"/>
            </a:endParaRPr>
          </a:p>
        </p:txBody>
      </p:sp>
      <p:sp>
        <p:nvSpPr>
          <p:cNvPr id="3" name="Suorakulmio: Pyöristetyt kulmat 2">
            <a:extLst>
              <a:ext uri="{FF2B5EF4-FFF2-40B4-BE49-F238E27FC236}">
                <a16:creationId xmlns:a16="http://schemas.microsoft.com/office/drawing/2014/main" id="{6ED70340-59CA-F838-DECD-F06FC191AC27}"/>
              </a:ext>
            </a:extLst>
          </p:cNvPr>
          <p:cNvSpPr/>
          <p:nvPr/>
        </p:nvSpPr>
        <p:spPr>
          <a:xfrm>
            <a:off x="583043" y="5702101"/>
            <a:ext cx="5472309" cy="420891"/>
          </a:xfrm>
          <a:prstGeom prst="roundRect">
            <a:avLst/>
          </a:prstGeom>
          <a:solidFill>
            <a:schemeClr val="bg1">
              <a:lumMod val="95000"/>
            </a:schemeClr>
          </a:solidFill>
          <a:ln w="190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1100" b="1" i="1" dirty="0" err="1">
                <a:solidFill>
                  <a:schemeClr val="accent3"/>
                </a:solidFill>
                <a:latin typeface="Arial" panose="020B0604020202020204" pitchFamily="34" charset="0"/>
                <a:cs typeface="Arial" panose="020B0604020202020204" pitchFamily="34" charset="0"/>
              </a:rPr>
              <a:t>Huom</a:t>
            </a:r>
            <a:r>
              <a:rPr lang="fi-FI" sz="1100" b="1" i="1" dirty="0">
                <a:solidFill>
                  <a:schemeClr val="accent3"/>
                </a:solidFill>
                <a:latin typeface="Arial" panose="020B0604020202020204" pitchFamily="34" charset="0"/>
                <a:cs typeface="Arial" panose="020B0604020202020204" pitchFamily="34" charset="0"/>
              </a:rPr>
              <a:t>! </a:t>
            </a:r>
            <a:r>
              <a:rPr lang="fi-FI" sz="1100" i="1" dirty="0">
                <a:solidFill>
                  <a:schemeClr val="tx1"/>
                </a:solidFill>
                <a:latin typeface="Arial" panose="020B0604020202020204" pitchFamily="34" charset="0"/>
                <a:cs typeface="Arial" panose="020B0604020202020204" pitchFamily="34" charset="0"/>
              </a:rPr>
              <a:t>Sosiaali- ja terveydenhuollon kirjaaminen eriytyy vuonna 2024. </a:t>
            </a:r>
            <a:r>
              <a:rPr lang="fi-FI" sz="1100" i="1" dirty="0">
                <a:solidFill>
                  <a:schemeClr val="tx1"/>
                </a:solidFill>
                <a:highlight>
                  <a:srgbClr val="FFFF00"/>
                </a:highlight>
                <a:latin typeface="Arial" panose="020B0604020202020204" pitchFamily="34" charset="0"/>
                <a:cs typeface="Arial" panose="020B0604020202020204" pitchFamily="34" charset="0"/>
              </a:rPr>
              <a:t>Kirjaamiseen liittyvät ohjeistukset löytyvät IMS-järjestelmästä.</a:t>
            </a:r>
          </a:p>
        </p:txBody>
      </p:sp>
      <p:sp>
        <p:nvSpPr>
          <p:cNvPr id="2" name="Rectangle 1">
            <a:extLst>
              <a:ext uri="{FF2B5EF4-FFF2-40B4-BE49-F238E27FC236}">
                <a16:creationId xmlns:a16="http://schemas.microsoft.com/office/drawing/2014/main" id="{481A4D0E-42EA-D737-49AE-DF121E540705}"/>
              </a:ext>
            </a:extLst>
          </p:cNvPr>
          <p:cNvSpPr/>
          <p:nvPr/>
        </p:nvSpPr>
        <p:spPr>
          <a:xfrm>
            <a:off x="4928896"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Rectangle 6">
            <a:extLst>
              <a:ext uri="{FF2B5EF4-FFF2-40B4-BE49-F238E27FC236}">
                <a16:creationId xmlns:a16="http://schemas.microsoft.com/office/drawing/2014/main" id="{530F0B58-B6E0-0B07-1272-CD1310DBF338}"/>
              </a:ext>
            </a:extLst>
          </p:cNvPr>
          <p:cNvSpPr/>
          <p:nvPr/>
        </p:nvSpPr>
        <p:spPr>
          <a:xfrm>
            <a:off x="5333069"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Rectangle 8">
            <a:extLst>
              <a:ext uri="{FF2B5EF4-FFF2-40B4-BE49-F238E27FC236}">
                <a16:creationId xmlns:a16="http://schemas.microsoft.com/office/drawing/2014/main" id="{B0A2A783-618D-13E8-5C5C-1EB3E7F7CA4D}"/>
              </a:ext>
            </a:extLst>
          </p:cNvPr>
          <p:cNvSpPr/>
          <p:nvPr/>
        </p:nvSpPr>
        <p:spPr>
          <a:xfrm>
            <a:off x="5737242"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Rectangle 12">
            <a:extLst>
              <a:ext uri="{FF2B5EF4-FFF2-40B4-BE49-F238E27FC236}">
                <a16:creationId xmlns:a16="http://schemas.microsoft.com/office/drawing/2014/main" id="{D59E570A-8F45-BB26-641A-01C2B8F8B5AC}"/>
              </a:ext>
            </a:extLst>
          </p:cNvPr>
          <p:cNvSpPr/>
          <p:nvPr/>
        </p:nvSpPr>
        <p:spPr>
          <a:xfrm>
            <a:off x="6141415"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Rectangle 14">
            <a:extLst>
              <a:ext uri="{FF2B5EF4-FFF2-40B4-BE49-F238E27FC236}">
                <a16:creationId xmlns:a16="http://schemas.microsoft.com/office/drawing/2014/main" id="{ECBBB869-E29E-0C51-08DA-113230668EBB}"/>
              </a:ext>
            </a:extLst>
          </p:cNvPr>
          <p:cNvSpPr/>
          <p:nvPr/>
        </p:nvSpPr>
        <p:spPr>
          <a:xfrm>
            <a:off x="6545588" y="468949"/>
            <a:ext cx="31811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Rectangle 15">
            <a:extLst>
              <a:ext uri="{FF2B5EF4-FFF2-40B4-BE49-F238E27FC236}">
                <a16:creationId xmlns:a16="http://schemas.microsoft.com/office/drawing/2014/main" id="{77C57AD9-B59C-86B6-3984-68806B6B9269}"/>
              </a:ext>
            </a:extLst>
          </p:cNvPr>
          <p:cNvSpPr/>
          <p:nvPr/>
        </p:nvSpPr>
        <p:spPr>
          <a:xfrm>
            <a:off x="6949762" y="468949"/>
            <a:ext cx="31811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77236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a:lnSpc>
                <a:spcPct val="100000"/>
              </a:lnSpc>
            </a:pPr>
            <a:r>
              <a:rPr lang="fi-FI" sz="6000" dirty="0">
                <a:solidFill>
                  <a:schemeClr val="accent3"/>
                </a:solidFill>
                <a:latin typeface="+mj-lt"/>
                <a:ea typeface="Inter" panose="02000503000000020004" pitchFamily="2" charset="0"/>
              </a:rPr>
              <a:t>Kehittäminen </a:t>
            </a:r>
          </a:p>
          <a:p>
            <a:pPr>
              <a:lnSpc>
                <a:spcPct val="100000"/>
              </a:lnSpc>
            </a:pPr>
            <a:r>
              <a:rPr lang="fi-FI" sz="6000" dirty="0">
                <a:solidFill>
                  <a:schemeClr val="accent3"/>
                </a:solidFill>
                <a:latin typeface="+mj-lt"/>
                <a:ea typeface="Inter" panose="02000503000000020004" pitchFamily="2" charset="0"/>
              </a:rPr>
              <a:t>&amp; Seuranta</a:t>
            </a:r>
          </a:p>
        </p:txBody>
      </p:sp>
    </p:spTree>
    <p:extLst>
      <p:ext uri="{BB962C8B-B14F-4D97-AF65-F5344CB8AC3E}">
        <p14:creationId xmlns:p14="http://schemas.microsoft.com/office/powerpoint/2010/main" val="441252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5D508C9-E275-25ED-CBFA-370D78E2C961}"/>
              </a:ext>
            </a:extLst>
          </p:cNvPr>
          <p:cNvGraphicFramePr>
            <a:graphicFrameLocks noChangeAspect="1"/>
          </p:cNvGraphicFramePr>
          <p:nvPr>
            <p:custDataLst>
              <p:tags r:id="rId1"/>
            </p:custDataLst>
            <p:extLst>
              <p:ext uri="{D42A27DB-BD31-4B8C-83A1-F6EECF244321}">
                <p14:modId xmlns:p14="http://schemas.microsoft.com/office/powerpoint/2010/main" val="1602280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15D508C9-E275-25ED-CBFA-370D78E2C9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Title 28">
            <a:extLst>
              <a:ext uri="{FF2B5EF4-FFF2-40B4-BE49-F238E27FC236}">
                <a16:creationId xmlns:a16="http://schemas.microsoft.com/office/drawing/2014/main" id="{041005B9-0167-9BF4-D31D-502BF3431146}"/>
              </a:ext>
            </a:extLst>
          </p:cNvPr>
          <p:cNvSpPr>
            <a:spLocks noGrp="1"/>
          </p:cNvSpPr>
          <p:nvPr>
            <p:ph type="title"/>
          </p:nvPr>
        </p:nvSpPr>
        <p:spPr/>
        <p:txBody>
          <a:bodyPr vert="horz"/>
          <a:lstStyle/>
          <a:p>
            <a:r>
              <a:rPr lang="fi-FI" dirty="0"/>
              <a:t>Yhteenveto kehittämissuunnitelmasta</a:t>
            </a:r>
          </a:p>
        </p:txBody>
      </p:sp>
      <p:sp>
        <p:nvSpPr>
          <p:cNvPr id="30" name="Content Placeholder 29">
            <a:extLst>
              <a:ext uri="{FF2B5EF4-FFF2-40B4-BE49-F238E27FC236}">
                <a16:creationId xmlns:a16="http://schemas.microsoft.com/office/drawing/2014/main" id="{FFBE5D29-F083-A2D0-ABE1-9301CF216195}"/>
              </a:ext>
            </a:extLst>
          </p:cNvPr>
          <p:cNvSpPr>
            <a:spLocks noGrp="1"/>
          </p:cNvSpPr>
          <p:nvPr>
            <p:ph sz="half" idx="1"/>
          </p:nvPr>
        </p:nvSpPr>
        <p:spPr>
          <a:xfrm>
            <a:off x="451413" y="1825625"/>
            <a:ext cx="3959156" cy="4351339"/>
          </a:xfrm>
        </p:spPr>
        <p:txBody>
          <a:bodyPr vert="horz" lIns="91440" tIns="45720" rIns="91440" bIns="45720" numCol="1" spcCol="720000" rtlCol="0" anchor="t">
            <a:noAutofit/>
          </a:bodyPr>
          <a:lstStyle/>
          <a:p>
            <a:r>
              <a:rPr lang="fi-FI" b="1" dirty="0">
                <a:highlight>
                  <a:srgbClr val="FFFF00"/>
                </a:highlight>
                <a:latin typeface="Arial"/>
                <a:cs typeface="Arial"/>
              </a:rPr>
              <a:t>Toimiva omavalvonta on palvelujen laadun ja palvelutoiminnan kehittämisen tärkein väline</a:t>
            </a:r>
            <a:r>
              <a:rPr lang="fi-FI" dirty="0">
                <a:highlight>
                  <a:srgbClr val="FFFF00"/>
                </a:highlight>
                <a:latin typeface="Arial"/>
                <a:cs typeface="Arial"/>
              </a:rPr>
              <a:t>.</a:t>
            </a:r>
            <a:r>
              <a:rPr lang="fi-FI" b="1" dirty="0">
                <a:highlight>
                  <a:srgbClr val="FFFF00"/>
                </a:highlight>
                <a:latin typeface="Arial"/>
                <a:cs typeface="Arial"/>
              </a:rPr>
              <a:t> </a:t>
            </a:r>
            <a:r>
              <a:rPr lang="fi-FI" dirty="0">
                <a:highlight>
                  <a:srgbClr val="FFFF00"/>
                </a:highlight>
                <a:latin typeface="Arial"/>
                <a:cs typeface="Arial"/>
              </a:rPr>
              <a:t>Omavalvonnassa varmistetaan palvelujen saatavuus, jatkuvuus, turvallisuus ja laatu sekä asiakkaiden yhdenvertaisuus. </a:t>
            </a:r>
            <a:r>
              <a:rPr lang="fi-FI" b="1" dirty="0">
                <a:highlight>
                  <a:srgbClr val="FFFF00"/>
                </a:highlight>
                <a:latin typeface="Arial"/>
                <a:cs typeface="Arial"/>
              </a:rPr>
              <a:t>Omavalvonta on toimintayksiköissä toteutettavaa jatkuvaa ja säännöllistä toiminnan tarkastelua ja valvontaa, joka tuottaa tietoa kehitystyön pohjaksi.</a:t>
            </a:r>
          </a:p>
          <a:p>
            <a:r>
              <a:rPr lang="fi-FI" sz="1200" dirty="0">
                <a:highlight>
                  <a:srgbClr val="FFFF00"/>
                </a:highlight>
                <a:latin typeface="+mn-lt"/>
                <a:ea typeface="Inter" panose="02000503000000020004" pitchFamily="2" charset="0"/>
                <a:cs typeface="Arial"/>
              </a:rPr>
              <a:t>Yksikkökohtaista tietoa palvelun laadun ja asiakasturvallisuuden kehittämisen</a:t>
            </a:r>
            <a:r>
              <a:rPr lang="fi-FI" dirty="0">
                <a:highlight>
                  <a:srgbClr val="FFFF00"/>
                </a:highlight>
                <a:latin typeface="+mn-lt"/>
                <a:ea typeface="Inter" panose="02000503000000020004" pitchFamily="2" charset="0"/>
                <a:cs typeface="Arial"/>
              </a:rPr>
              <a:t> </a:t>
            </a:r>
            <a:r>
              <a:rPr lang="fi-FI" sz="1200" dirty="0">
                <a:highlight>
                  <a:srgbClr val="FFFF00"/>
                </a:highlight>
                <a:latin typeface="+mn-lt"/>
                <a:ea typeface="Inter" panose="02000503000000020004" pitchFamily="2" charset="0"/>
                <a:cs typeface="Arial"/>
              </a:rPr>
              <a:t>tarpeista saadaan useista eri lähteistä. Omavalvonnan toimeenpanon prosessissa</a:t>
            </a:r>
            <a:r>
              <a:rPr lang="fi-FI" dirty="0">
                <a:highlight>
                  <a:srgbClr val="FFFF00"/>
                </a:highlight>
                <a:latin typeface="+mn-lt"/>
                <a:ea typeface="Inter" panose="02000503000000020004" pitchFamily="2" charset="0"/>
                <a:cs typeface="Arial"/>
              </a:rPr>
              <a:t> </a:t>
            </a:r>
            <a:r>
              <a:rPr lang="fi-FI" sz="1200" dirty="0">
                <a:highlight>
                  <a:srgbClr val="FFFF00"/>
                </a:highlight>
                <a:latin typeface="+mn-lt"/>
                <a:ea typeface="Inter" panose="02000503000000020004" pitchFamily="2" charset="0"/>
                <a:cs typeface="Arial"/>
              </a:rPr>
              <a:t>(riskienhallinnan prosessi) käsitellään kaikki asiakasturvallisuusriskit,</a:t>
            </a:r>
            <a:r>
              <a:rPr lang="fi-FI" dirty="0">
                <a:highlight>
                  <a:srgbClr val="FFFF00"/>
                </a:highlight>
                <a:latin typeface="+mn-lt"/>
                <a:ea typeface="Inter" panose="02000503000000020004" pitchFamily="2" charset="0"/>
                <a:cs typeface="Arial"/>
              </a:rPr>
              <a:t> </a:t>
            </a:r>
            <a:r>
              <a:rPr lang="fi-FI" sz="1200" dirty="0">
                <a:highlight>
                  <a:srgbClr val="FFFF00"/>
                </a:highlight>
                <a:latin typeface="+mn-lt"/>
                <a:ea typeface="Inter" panose="02000503000000020004" pitchFamily="2" charset="0"/>
                <a:cs typeface="Arial"/>
              </a:rPr>
              <a:t>epäkohtailmoitukset ja tietoon tulleet kehittämistarpeet</a:t>
            </a:r>
            <a:r>
              <a:rPr lang="fi-FI" dirty="0">
                <a:highlight>
                  <a:srgbClr val="FFFF00"/>
                </a:highlight>
                <a:latin typeface="+mn-lt"/>
                <a:ea typeface="Inter" panose="02000503000000020004" pitchFamily="2" charset="0"/>
                <a:cs typeface="Arial"/>
              </a:rPr>
              <a:t>. Korjaaville toimenpiteille sovitaan suunnitelma riskin vakavuuden mukaan. </a:t>
            </a:r>
          </a:p>
          <a:p>
            <a:r>
              <a:rPr lang="fi-FI" dirty="0">
                <a:highlight>
                  <a:srgbClr val="FFFF00"/>
                </a:highlight>
                <a:latin typeface="+mn-lt"/>
                <a:ea typeface="Inter" panose="02000503000000020004" pitchFamily="2" charset="0"/>
                <a:cs typeface="Arial"/>
              </a:rPr>
              <a:t>Lisäksi palvelun laadun ja vaikuttavuuden jatkuvaa kehittymistä varmistetaan muun muassa tiedolla johtamisen keinoin, eli seuraamalla erilaisia sovittuja tulosmittareita.</a:t>
            </a:r>
            <a:endParaRPr lang="fi-FI" dirty="0"/>
          </a:p>
          <a:p>
            <a:endParaRPr lang="fi-FI" dirty="0">
              <a:highlight>
                <a:srgbClr val="FFFF00"/>
              </a:highlight>
              <a:cs typeface="Arial"/>
            </a:endParaRPr>
          </a:p>
        </p:txBody>
      </p:sp>
      <p:grpSp>
        <p:nvGrpSpPr>
          <p:cNvPr id="2" name="Ryhmä 1">
            <a:extLst>
              <a:ext uri="{FF2B5EF4-FFF2-40B4-BE49-F238E27FC236}">
                <a16:creationId xmlns:a16="http://schemas.microsoft.com/office/drawing/2014/main" id="{47D236D4-0076-077F-9323-2FB7778BEE12}"/>
              </a:ext>
            </a:extLst>
          </p:cNvPr>
          <p:cNvGrpSpPr/>
          <p:nvPr/>
        </p:nvGrpSpPr>
        <p:grpSpPr>
          <a:xfrm>
            <a:off x="4457661" y="1825625"/>
            <a:ext cx="7282926" cy="4351339"/>
            <a:chOff x="4457661" y="1825625"/>
            <a:chExt cx="7282926" cy="4351339"/>
          </a:xfrm>
        </p:grpSpPr>
        <p:sp>
          <p:nvSpPr>
            <p:cNvPr id="14" name="Rectangle 13">
              <a:extLst>
                <a:ext uri="{FF2B5EF4-FFF2-40B4-BE49-F238E27FC236}">
                  <a16:creationId xmlns:a16="http://schemas.microsoft.com/office/drawing/2014/main" id="{4D77D2E9-9CAA-C1AF-5A01-E75EF0ABF71E}"/>
                </a:ext>
              </a:extLst>
            </p:cNvPr>
            <p:cNvSpPr/>
            <p:nvPr/>
          </p:nvSpPr>
          <p:spPr>
            <a:xfrm>
              <a:off x="4457661" y="1825625"/>
              <a:ext cx="7282926" cy="4351339"/>
            </a:xfrm>
            <a:prstGeom prst="rect">
              <a:avLst/>
            </a:prstGeom>
            <a:solidFill>
              <a:schemeClr val="bg1"/>
            </a:solidFill>
            <a:ln w="19050">
              <a:solidFill>
                <a:schemeClr val="accent3">
                  <a:lumMod val="20000"/>
                  <a:lumOff val="80000"/>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dirty="0"/>
            </a:p>
          </p:txBody>
        </p:sp>
        <p:sp>
          <p:nvSpPr>
            <p:cNvPr id="5" name="TextBox 4">
              <a:extLst>
                <a:ext uri="{FF2B5EF4-FFF2-40B4-BE49-F238E27FC236}">
                  <a16:creationId xmlns:a16="http://schemas.microsoft.com/office/drawing/2014/main" id="{9B1A0C47-927B-15F8-9637-38B8AB0418FB}"/>
                </a:ext>
              </a:extLst>
            </p:cNvPr>
            <p:cNvSpPr txBox="1"/>
            <p:nvPr/>
          </p:nvSpPr>
          <p:spPr>
            <a:xfrm>
              <a:off x="4611757" y="2499459"/>
              <a:ext cx="6947452" cy="3179452"/>
            </a:xfrm>
            <a:prstGeom prst="rect">
              <a:avLst/>
            </a:prstGeom>
            <a:noFill/>
          </p:spPr>
          <p:txBody>
            <a:bodyPr wrap="square" numCol="2" spcCol="274320" rtlCol="0">
              <a:noAutofit/>
            </a:bodyPr>
            <a:lstStyle/>
            <a:p>
              <a:pPr marL="228573" indent="-228573">
                <a:spcBef>
                  <a:spcPts val="900"/>
                </a:spcBef>
                <a:buAutoNum type="arabicPeriod"/>
              </a:pPr>
              <a:r>
                <a:rPr lang="fi-FI" sz="1500" b="1" dirty="0"/>
                <a:t>[Todettu kehittämistoimenpide]</a:t>
              </a:r>
            </a:p>
            <a:p>
              <a:pPr>
                <a:spcBef>
                  <a:spcPts val="900"/>
                </a:spcBef>
              </a:pPr>
              <a:r>
                <a:rPr lang="fi-FI" sz="1200" dirty="0">
                  <a:solidFill>
                    <a:schemeClr val="bg1">
                      <a:lumMod val="75000"/>
                    </a:schemeClr>
                  </a:solidFill>
                </a:rPr>
                <a:t>[</a:t>
              </a:r>
              <a:r>
                <a:rPr lang="fi-FI" sz="1200" dirty="0" err="1">
                  <a:solidFill>
                    <a:schemeClr val="bg1">
                      <a:lumMod val="75000"/>
                    </a:schemeClr>
                  </a:solidFill>
                </a:rPr>
                <a:t>Derumquam</a:t>
              </a:r>
              <a:r>
                <a:rPr lang="fi-FI" sz="1200" dirty="0">
                  <a:solidFill>
                    <a:schemeClr val="bg1">
                      <a:lumMod val="75000"/>
                    </a:schemeClr>
                  </a:solidFill>
                </a:rPr>
                <a:t> </a:t>
              </a:r>
              <a:r>
                <a:rPr lang="fi-FI" sz="1200" dirty="0" err="1">
                  <a:solidFill>
                    <a:schemeClr val="bg1">
                      <a:lumMod val="75000"/>
                    </a:schemeClr>
                  </a:solidFill>
                </a:rPr>
                <a:t>dem</a:t>
              </a:r>
              <a:r>
                <a:rPr lang="fi-FI" sz="1200" dirty="0">
                  <a:solidFill>
                    <a:schemeClr val="bg1">
                      <a:lumMod val="75000"/>
                    </a:schemeClr>
                  </a:solidFill>
                </a:rPr>
                <a:t> </a:t>
              </a:r>
              <a:r>
                <a:rPr lang="fi-FI" sz="1200" dirty="0" err="1">
                  <a:solidFill>
                    <a:schemeClr val="bg1">
                      <a:lumMod val="75000"/>
                    </a:schemeClr>
                  </a:solidFill>
                </a:rPr>
                <a:t>que</a:t>
              </a:r>
              <a:r>
                <a:rPr lang="fi-FI" sz="1200" dirty="0">
                  <a:solidFill>
                    <a:schemeClr val="bg1">
                      <a:lumMod val="75000"/>
                    </a:schemeClr>
                  </a:solidFill>
                </a:rPr>
                <a:t> </a:t>
              </a:r>
              <a:r>
                <a:rPr lang="fi-FI" sz="1200" dirty="0" err="1">
                  <a:solidFill>
                    <a:schemeClr val="bg1">
                      <a:lumMod val="75000"/>
                    </a:schemeClr>
                  </a:solidFill>
                </a:rPr>
                <a:t>necto</a:t>
              </a:r>
              <a:r>
                <a:rPr lang="fi-FI" sz="1200" dirty="0">
                  <a:solidFill>
                    <a:schemeClr val="bg1">
                      <a:lumMod val="75000"/>
                    </a:schemeClr>
                  </a:solidFill>
                </a:rPr>
                <a:t> et </a:t>
              </a:r>
              <a:r>
                <a:rPr lang="fi-FI" sz="1200" dirty="0" err="1">
                  <a:solidFill>
                    <a:schemeClr val="bg1">
                      <a:lumMod val="75000"/>
                    </a:schemeClr>
                  </a:solidFill>
                </a:rPr>
                <a:t>int</a:t>
              </a:r>
              <a:r>
                <a:rPr lang="fi-FI" sz="1200" dirty="0">
                  <a:solidFill>
                    <a:schemeClr val="bg1">
                      <a:lumMod val="75000"/>
                    </a:schemeClr>
                  </a:solidFill>
                </a:rPr>
                <a:t> </a:t>
              </a:r>
              <a:r>
                <a:rPr lang="fi-FI" sz="1200" dirty="0" err="1">
                  <a:solidFill>
                    <a:schemeClr val="bg1">
                      <a:lumMod val="75000"/>
                    </a:schemeClr>
                  </a:solidFill>
                </a:rPr>
                <a:t>odissum</a:t>
              </a:r>
              <a:r>
                <a:rPr lang="fi-FI" sz="1200" dirty="0">
                  <a:solidFill>
                    <a:schemeClr val="bg1">
                      <a:lumMod val="75000"/>
                    </a:schemeClr>
                  </a:solidFill>
                </a:rPr>
                <a:t> </a:t>
              </a:r>
              <a:r>
                <a:rPr lang="fi-FI" sz="1200" dirty="0" err="1">
                  <a:solidFill>
                    <a:schemeClr val="bg1">
                      <a:lumMod val="75000"/>
                    </a:schemeClr>
                  </a:solidFill>
                </a:rPr>
                <a:t>enduciis</a:t>
              </a:r>
              <a:r>
                <a:rPr lang="fi-FI" sz="1200" dirty="0">
                  <a:solidFill>
                    <a:schemeClr val="bg1">
                      <a:lumMod val="75000"/>
                    </a:schemeClr>
                  </a:solidFill>
                </a:rPr>
                <a:t> </a:t>
              </a:r>
              <a:r>
                <a:rPr lang="fi-FI" sz="1200" dirty="0" err="1">
                  <a:solidFill>
                    <a:schemeClr val="bg1">
                      <a:lumMod val="75000"/>
                    </a:schemeClr>
                  </a:solidFill>
                </a:rPr>
                <a:t>vellaboratem</a:t>
              </a:r>
              <a:r>
                <a:rPr lang="fi-FI" sz="1200" dirty="0">
                  <a:solidFill>
                    <a:schemeClr val="bg1">
                      <a:lumMod val="75000"/>
                    </a:schemeClr>
                  </a:solidFill>
                </a:rPr>
                <a:t> </a:t>
              </a:r>
              <a:r>
                <a:rPr lang="fi-FI" sz="1200" dirty="0" err="1">
                  <a:solidFill>
                    <a:schemeClr val="bg1">
                      <a:lumMod val="75000"/>
                    </a:schemeClr>
                  </a:solidFill>
                </a:rPr>
                <a:t>enis</a:t>
              </a:r>
              <a:r>
                <a:rPr lang="fi-FI" sz="1200" dirty="0">
                  <a:solidFill>
                    <a:schemeClr val="bg1">
                      <a:lumMod val="75000"/>
                    </a:schemeClr>
                  </a:solidFill>
                </a:rPr>
                <a:t> id </a:t>
              </a:r>
              <a:r>
                <a:rPr lang="fi-FI" sz="1200" dirty="0" err="1">
                  <a:solidFill>
                    <a:schemeClr val="bg1">
                      <a:lumMod val="75000"/>
                    </a:schemeClr>
                  </a:solidFill>
                </a:rPr>
                <a:t>quundem</a:t>
              </a:r>
              <a:r>
                <a:rPr lang="fi-FI" sz="1200" dirty="0">
                  <a:solidFill>
                    <a:schemeClr val="bg1">
                      <a:lumMod val="75000"/>
                    </a:schemeClr>
                  </a:solidFill>
                </a:rPr>
                <a:t> </a:t>
              </a:r>
              <a:r>
                <a:rPr lang="fi-FI" sz="1200" dirty="0" err="1">
                  <a:solidFill>
                    <a:schemeClr val="bg1">
                      <a:lumMod val="75000"/>
                    </a:schemeClr>
                  </a:solidFill>
                </a:rPr>
                <a:t>porenis</a:t>
              </a:r>
              <a:r>
                <a:rPr lang="fi-FI" sz="1200" dirty="0">
                  <a:solidFill>
                    <a:schemeClr val="bg1">
                      <a:lumMod val="75000"/>
                    </a:schemeClr>
                  </a:solidFill>
                </a:rPr>
                <a:t> </a:t>
              </a:r>
              <a:r>
                <a:rPr lang="fi-FI" sz="1200" dirty="0" err="1">
                  <a:solidFill>
                    <a:schemeClr val="bg1">
                      <a:lumMod val="75000"/>
                    </a:schemeClr>
                  </a:solidFill>
                </a:rPr>
                <a:t>ditia</a:t>
              </a:r>
              <a:r>
                <a:rPr lang="fi-FI" sz="1200" dirty="0">
                  <a:solidFill>
                    <a:schemeClr val="bg1">
                      <a:lumMod val="75000"/>
                    </a:schemeClr>
                  </a:solidFill>
                </a:rPr>
                <a:t> is </a:t>
              </a:r>
              <a:r>
                <a:rPr lang="fi-FI" sz="1200" dirty="0" err="1">
                  <a:solidFill>
                    <a:schemeClr val="bg1">
                      <a:lumMod val="75000"/>
                    </a:schemeClr>
                  </a:solidFill>
                </a:rPr>
                <a:t>sit</a:t>
              </a:r>
              <a:r>
                <a:rPr lang="fi-FI" sz="1200" dirty="0">
                  <a:solidFill>
                    <a:schemeClr val="bg1">
                      <a:lumMod val="75000"/>
                    </a:schemeClr>
                  </a:solidFill>
                </a:rPr>
                <a:t>, </a:t>
              </a:r>
              <a:r>
                <a:rPr lang="fi-FI" sz="1200" dirty="0" err="1">
                  <a:solidFill>
                    <a:schemeClr val="bg1">
                      <a:lumMod val="75000"/>
                    </a:schemeClr>
                  </a:solidFill>
                </a:rPr>
                <a:t>omniendus</a:t>
              </a:r>
              <a:r>
                <a:rPr lang="fi-FI" sz="1200" dirty="0">
                  <a:solidFill>
                    <a:schemeClr val="bg1">
                      <a:lumMod val="75000"/>
                    </a:schemeClr>
                  </a:solidFill>
                </a:rPr>
                <a:t> </a:t>
              </a:r>
              <a:r>
                <a:rPr lang="fi-FI" sz="1200" dirty="0" err="1">
                  <a:solidFill>
                    <a:schemeClr val="bg1">
                      <a:lumMod val="75000"/>
                    </a:schemeClr>
                  </a:solidFill>
                </a:rPr>
                <a:t>magnis</a:t>
              </a:r>
              <a:r>
                <a:rPr lang="fi-FI" sz="1200" dirty="0">
                  <a:solidFill>
                    <a:schemeClr val="bg1">
                      <a:lumMod val="75000"/>
                    </a:schemeClr>
                  </a:solidFill>
                </a:rPr>
                <a:t> </a:t>
              </a:r>
              <a:r>
                <a:rPr lang="fi-FI" sz="1200" dirty="0" err="1">
                  <a:solidFill>
                    <a:schemeClr val="bg1">
                      <a:lumMod val="75000"/>
                    </a:schemeClr>
                  </a:solidFill>
                </a:rPr>
                <a:t>remoditiis</a:t>
              </a:r>
              <a:r>
                <a:rPr lang="fi-FI" sz="1200" dirty="0">
                  <a:solidFill>
                    <a:schemeClr val="bg1">
                      <a:lumMod val="75000"/>
                    </a:schemeClr>
                  </a:solidFill>
                </a:rPr>
                <a:t> cum </a:t>
              </a:r>
              <a:r>
                <a:rPr lang="fi-FI" sz="1200" dirty="0" err="1">
                  <a:solidFill>
                    <a:schemeClr val="bg1">
                      <a:lumMod val="75000"/>
                    </a:schemeClr>
                  </a:solidFill>
                </a:rPr>
                <a:t>qui</a:t>
              </a:r>
              <a:r>
                <a:rPr lang="fi-FI" sz="1200" dirty="0">
                  <a:solidFill>
                    <a:schemeClr val="bg1">
                      <a:lumMod val="75000"/>
                    </a:schemeClr>
                  </a:solidFill>
                </a:rPr>
                <a:t> </a:t>
              </a:r>
              <a:r>
                <a:rPr lang="fi-FI" sz="1200" dirty="0" err="1">
                  <a:solidFill>
                    <a:schemeClr val="bg1">
                      <a:lumMod val="75000"/>
                    </a:schemeClr>
                  </a:solidFill>
                </a:rPr>
                <a:t>od</a:t>
              </a:r>
              <a:r>
                <a:rPr lang="fi-FI" sz="1200" dirty="0">
                  <a:solidFill>
                    <a:schemeClr val="bg1">
                      <a:lumMod val="75000"/>
                    </a:schemeClr>
                  </a:solidFill>
                </a:rPr>
                <a:t> </a:t>
              </a:r>
              <a:r>
                <a:rPr lang="fi-FI" sz="1200" dirty="0" err="1">
                  <a:solidFill>
                    <a:schemeClr val="bg1">
                      <a:lumMod val="75000"/>
                    </a:schemeClr>
                  </a:solidFill>
                </a:rPr>
                <a:t>quaes</a:t>
              </a:r>
              <a:r>
                <a:rPr lang="fi-FI" sz="1200" dirty="0">
                  <a:solidFill>
                    <a:schemeClr val="bg1">
                      <a:lumMod val="75000"/>
                    </a:schemeClr>
                  </a:solidFill>
                </a:rPr>
                <a:t> ex et, </a:t>
              </a:r>
              <a:r>
                <a:rPr lang="fi-FI" sz="1200" dirty="0" err="1">
                  <a:solidFill>
                    <a:schemeClr val="bg1">
                      <a:lumMod val="75000"/>
                    </a:schemeClr>
                  </a:solidFill>
                </a:rPr>
                <a:t>sitaquunt</a:t>
              </a:r>
              <a:r>
                <a:rPr lang="fi-FI" sz="1200" dirty="0">
                  <a:solidFill>
                    <a:schemeClr val="bg1">
                      <a:lumMod val="75000"/>
                    </a:schemeClr>
                  </a:solidFill>
                </a:rPr>
                <a:t>, </a:t>
              </a:r>
              <a:r>
                <a:rPr lang="fi-FI" sz="1200" dirty="0" err="1">
                  <a:solidFill>
                    <a:schemeClr val="bg1">
                      <a:lumMod val="75000"/>
                    </a:schemeClr>
                  </a:solidFill>
                </a:rPr>
                <a:t>undisqui</a:t>
              </a:r>
              <a:r>
                <a:rPr lang="fi-FI" sz="1200" dirty="0">
                  <a:solidFill>
                    <a:schemeClr val="bg1">
                      <a:lumMod val="75000"/>
                    </a:schemeClr>
                  </a:solidFill>
                </a:rPr>
                <a:t> am </a:t>
              </a:r>
              <a:r>
                <a:rPr lang="fi-FI" sz="1200" dirty="0" err="1">
                  <a:solidFill>
                    <a:schemeClr val="bg1">
                      <a:lumMod val="75000"/>
                    </a:schemeClr>
                  </a:solidFill>
                </a:rPr>
                <a:t>aut</a:t>
              </a:r>
              <a:r>
                <a:rPr lang="fi-FI" sz="1200" dirty="0">
                  <a:solidFill>
                    <a:schemeClr val="bg1">
                      <a:lumMod val="75000"/>
                    </a:schemeClr>
                  </a:solidFill>
                </a:rPr>
                <a:t> </a:t>
              </a:r>
              <a:r>
                <a:rPr lang="fi-FI" sz="1200" dirty="0" err="1">
                  <a:solidFill>
                    <a:schemeClr val="bg1">
                      <a:lumMod val="75000"/>
                    </a:schemeClr>
                  </a:solidFill>
                </a:rPr>
                <a:t>occus</a:t>
              </a:r>
              <a:r>
                <a:rPr lang="fi-FI" sz="1200" dirty="0">
                  <a:solidFill>
                    <a:schemeClr val="bg1">
                      <a:lumMod val="75000"/>
                    </a:schemeClr>
                  </a:solidFill>
                </a:rPr>
                <a:t> </a:t>
              </a:r>
              <a:r>
                <a:rPr lang="fi-FI" sz="1200" dirty="0" err="1">
                  <a:solidFill>
                    <a:schemeClr val="bg1">
                      <a:lumMod val="75000"/>
                    </a:schemeClr>
                  </a:solidFill>
                </a:rPr>
                <a:t>sequisquia</a:t>
              </a:r>
              <a:r>
                <a:rPr lang="fi-FI" sz="1200" dirty="0">
                  <a:solidFill>
                    <a:schemeClr val="bg1">
                      <a:lumMod val="75000"/>
                    </a:schemeClr>
                  </a:solidFill>
                </a:rPr>
                <a:t> </a:t>
              </a:r>
              <a:r>
                <a:rPr lang="fi-FI" sz="1200" dirty="0" err="1">
                  <a:solidFill>
                    <a:schemeClr val="bg1">
                      <a:lumMod val="75000"/>
                    </a:schemeClr>
                  </a:solidFill>
                </a:rPr>
                <a:t>dolum</a:t>
              </a:r>
              <a:r>
                <a:rPr lang="fi-FI" sz="1200" dirty="0">
                  <a:solidFill>
                    <a:schemeClr val="bg1">
                      <a:lumMod val="75000"/>
                    </a:schemeClr>
                  </a:solidFill>
                </a:rPr>
                <a:t> </a:t>
              </a:r>
              <a:r>
                <a:rPr lang="fi-FI" sz="1200" dirty="0" err="1">
                  <a:solidFill>
                    <a:schemeClr val="bg1">
                      <a:lumMod val="75000"/>
                    </a:schemeClr>
                  </a:solidFill>
                </a:rPr>
                <a:t>dissequi</a:t>
              </a:r>
              <a:r>
                <a:rPr lang="fi-FI" sz="1200" dirty="0">
                  <a:solidFill>
                    <a:schemeClr val="bg1">
                      <a:lumMod val="75000"/>
                    </a:schemeClr>
                  </a:solidFill>
                </a:rPr>
                <a:t> </a:t>
              </a:r>
              <a:r>
                <a:rPr lang="fi-FI" sz="1200" dirty="0" err="1">
                  <a:solidFill>
                    <a:schemeClr val="bg1">
                      <a:lumMod val="75000"/>
                    </a:schemeClr>
                  </a:solidFill>
                </a:rPr>
                <a:t>cus</a:t>
              </a:r>
              <a:r>
                <a:rPr lang="fi-FI" sz="1200" dirty="0">
                  <a:solidFill>
                    <a:schemeClr val="bg1">
                      <a:lumMod val="75000"/>
                    </a:schemeClr>
                  </a:solidFill>
                </a:rPr>
                <a:t> </a:t>
              </a:r>
              <a:r>
                <a:rPr lang="fi-FI" sz="1200" dirty="0" err="1">
                  <a:solidFill>
                    <a:schemeClr val="bg1">
                      <a:lumMod val="75000"/>
                    </a:schemeClr>
                  </a:solidFill>
                </a:rPr>
                <a:t>est</a:t>
              </a:r>
              <a:r>
                <a:rPr lang="fi-FI" sz="1200" dirty="0">
                  <a:solidFill>
                    <a:schemeClr val="bg1">
                      <a:lumMod val="75000"/>
                    </a:schemeClr>
                  </a:solidFill>
                </a:rPr>
                <a:t> </a:t>
              </a:r>
              <a:r>
                <a:rPr lang="fi-FI" sz="1200" dirty="0" err="1">
                  <a:solidFill>
                    <a:schemeClr val="bg1">
                      <a:lumMod val="75000"/>
                    </a:schemeClr>
                  </a:solidFill>
                </a:rPr>
                <a:t>ommoluptiat</a:t>
              </a:r>
              <a:r>
                <a:rPr lang="fi-FI" sz="1200" dirty="0">
                  <a:solidFill>
                    <a:schemeClr val="bg1">
                      <a:lumMod val="75000"/>
                    </a:schemeClr>
                  </a:solidFill>
                </a:rPr>
                <a:t>.]</a:t>
              </a:r>
            </a:p>
            <a:p>
              <a:pPr>
                <a:spcBef>
                  <a:spcPts val="1500"/>
                </a:spcBef>
              </a:pPr>
              <a:r>
                <a:rPr lang="fi-FI" sz="1500" b="1" dirty="0"/>
                <a:t>2. [Todettu kehittämistoimenpide]</a:t>
              </a:r>
            </a:p>
            <a:p>
              <a:pPr>
                <a:spcBef>
                  <a:spcPts val="900"/>
                </a:spcBef>
              </a:pPr>
              <a:r>
                <a:rPr lang="fi-FI" sz="1200" dirty="0">
                  <a:solidFill>
                    <a:schemeClr val="bg1">
                      <a:lumMod val="75000"/>
                    </a:schemeClr>
                  </a:solidFill>
                </a:rPr>
                <a:t>[</a:t>
              </a:r>
              <a:r>
                <a:rPr lang="fi-FI" sz="1200" dirty="0" err="1">
                  <a:solidFill>
                    <a:schemeClr val="bg1">
                      <a:lumMod val="75000"/>
                    </a:schemeClr>
                  </a:solidFill>
                </a:rPr>
                <a:t>Derumquam</a:t>
              </a:r>
              <a:r>
                <a:rPr lang="fi-FI" sz="1200" dirty="0">
                  <a:solidFill>
                    <a:schemeClr val="bg1">
                      <a:lumMod val="75000"/>
                    </a:schemeClr>
                  </a:solidFill>
                </a:rPr>
                <a:t> </a:t>
              </a:r>
              <a:r>
                <a:rPr lang="fi-FI" sz="1200" dirty="0" err="1">
                  <a:solidFill>
                    <a:schemeClr val="bg1">
                      <a:lumMod val="75000"/>
                    </a:schemeClr>
                  </a:solidFill>
                </a:rPr>
                <a:t>dem</a:t>
              </a:r>
              <a:r>
                <a:rPr lang="fi-FI" sz="1200" dirty="0">
                  <a:solidFill>
                    <a:schemeClr val="bg1">
                      <a:lumMod val="75000"/>
                    </a:schemeClr>
                  </a:solidFill>
                </a:rPr>
                <a:t> </a:t>
              </a:r>
              <a:r>
                <a:rPr lang="fi-FI" sz="1200" dirty="0" err="1">
                  <a:solidFill>
                    <a:schemeClr val="bg1">
                      <a:lumMod val="75000"/>
                    </a:schemeClr>
                  </a:solidFill>
                </a:rPr>
                <a:t>que</a:t>
              </a:r>
              <a:r>
                <a:rPr lang="fi-FI" sz="1200" dirty="0">
                  <a:solidFill>
                    <a:schemeClr val="bg1">
                      <a:lumMod val="75000"/>
                    </a:schemeClr>
                  </a:solidFill>
                </a:rPr>
                <a:t> </a:t>
              </a:r>
              <a:r>
                <a:rPr lang="fi-FI" sz="1200" dirty="0" err="1">
                  <a:solidFill>
                    <a:schemeClr val="bg1">
                      <a:lumMod val="75000"/>
                    </a:schemeClr>
                  </a:solidFill>
                </a:rPr>
                <a:t>necto</a:t>
              </a:r>
              <a:r>
                <a:rPr lang="fi-FI" sz="1200" dirty="0">
                  <a:solidFill>
                    <a:schemeClr val="bg1">
                      <a:lumMod val="75000"/>
                    </a:schemeClr>
                  </a:solidFill>
                </a:rPr>
                <a:t> et </a:t>
              </a:r>
              <a:r>
                <a:rPr lang="fi-FI" sz="1200" dirty="0" err="1">
                  <a:solidFill>
                    <a:schemeClr val="bg1">
                      <a:lumMod val="75000"/>
                    </a:schemeClr>
                  </a:solidFill>
                </a:rPr>
                <a:t>int</a:t>
              </a:r>
              <a:r>
                <a:rPr lang="fi-FI" sz="1200" dirty="0">
                  <a:solidFill>
                    <a:schemeClr val="bg1">
                      <a:lumMod val="75000"/>
                    </a:schemeClr>
                  </a:solidFill>
                </a:rPr>
                <a:t> </a:t>
              </a:r>
              <a:r>
                <a:rPr lang="fi-FI" sz="1200" dirty="0" err="1">
                  <a:solidFill>
                    <a:schemeClr val="bg1">
                      <a:lumMod val="75000"/>
                    </a:schemeClr>
                  </a:solidFill>
                </a:rPr>
                <a:t>odissum</a:t>
              </a:r>
              <a:r>
                <a:rPr lang="fi-FI" sz="1200" dirty="0">
                  <a:solidFill>
                    <a:schemeClr val="bg1">
                      <a:lumMod val="75000"/>
                    </a:schemeClr>
                  </a:solidFill>
                </a:rPr>
                <a:t> </a:t>
              </a:r>
              <a:r>
                <a:rPr lang="fi-FI" sz="1200" dirty="0" err="1">
                  <a:solidFill>
                    <a:schemeClr val="bg1">
                      <a:lumMod val="75000"/>
                    </a:schemeClr>
                  </a:solidFill>
                </a:rPr>
                <a:t>enduciis</a:t>
              </a:r>
              <a:r>
                <a:rPr lang="fi-FI" sz="1200" dirty="0">
                  <a:solidFill>
                    <a:schemeClr val="bg1">
                      <a:lumMod val="75000"/>
                    </a:schemeClr>
                  </a:solidFill>
                </a:rPr>
                <a:t> </a:t>
              </a:r>
              <a:r>
                <a:rPr lang="fi-FI" sz="1200" dirty="0" err="1">
                  <a:solidFill>
                    <a:schemeClr val="bg1">
                      <a:lumMod val="75000"/>
                    </a:schemeClr>
                  </a:solidFill>
                </a:rPr>
                <a:t>vellaboratem</a:t>
              </a:r>
              <a:r>
                <a:rPr lang="fi-FI" sz="1200" dirty="0">
                  <a:solidFill>
                    <a:schemeClr val="bg1">
                      <a:lumMod val="75000"/>
                    </a:schemeClr>
                  </a:solidFill>
                </a:rPr>
                <a:t> </a:t>
              </a:r>
              <a:r>
                <a:rPr lang="fi-FI" sz="1200" dirty="0" err="1">
                  <a:solidFill>
                    <a:schemeClr val="bg1">
                      <a:lumMod val="75000"/>
                    </a:schemeClr>
                  </a:solidFill>
                </a:rPr>
                <a:t>enis</a:t>
              </a:r>
              <a:r>
                <a:rPr lang="fi-FI" sz="1200" dirty="0">
                  <a:solidFill>
                    <a:schemeClr val="bg1">
                      <a:lumMod val="75000"/>
                    </a:schemeClr>
                  </a:solidFill>
                </a:rPr>
                <a:t> id </a:t>
              </a:r>
              <a:r>
                <a:rPr lang="fi-FI" sz="1200" dirty="0" err="1">
                  <a:solidFill>
                    <a:schemeClr val="bg1">
                      <a:lumMod val="75000"/>
                    </a:schemeClr>
                  </a:solidFill>
                </a:rPr>
                <a:t>quundem</a:t>
              </a:r>
              <a:r>
                <a:rPr lang="fi-FI" sz="1200" dirty="0">
                  <a:solidFill>
                    <a:schemeClr val="bg1">
                      <a:lumMod val="75000"/>
                    </a:schemeClr>
                  </a:solidFill>
                </a:rPr>
                <a:t> </a:t>
              </a:r>
              <a:r>
                <a:rPr lang="fi-FI" sz="1200" dirty="0" err="1">
                  <a:solidFill>
                    <a:schemeClr val="bg1">
                      <a:lumMod val="75000"/>
                    </a:schemeClr>
                  </a:solidFill>
                </a:rPr>
                <a:t>porenis</a:t>
              </a:r>
              <a:r>
                <a:rPr lang="fi-FI" sz="1200" dirty="0">
                  <a:solidFill>
                    <a:schemeClr val="bg1">
                      <a:lumMod val="75000"/>
                    </a:schemeClr>
                  </a:solidFill>
                </a:rPr>
                <a:t> </a:t>
              </a:r>
              <a:r>
                <a:rPr lang="fi-FI" sz="1200" dirty="0" err="1">
                  <a:solidFill>
                    <a:schemeClr val="bg1">
                      <a:lumMod val="75000"/>
                    </a:schemeClr>
                  </a:solidFill>
                </a:rPr>
                <a:t>ditia</a:t>
              </a:r>
              <a:r>
                <a:rPr lang="fi-FI" sz="1200" dirty="0">
                  <a:solidFill>
                    <a:schemeClr val="bg1">
                      <a:lumMod val="75000"/>
                    </a:schemeClr>
                  </a:solidFill>
                </a:rPr>
                <a:t> is </a:t>
              </a:r>
              <a:r>
                <a:rPr lang="fi-FI" sz="1200" dirty="0" err="1">
                  <a:solidFill>
                    <a:schemeClr val="bg1">
                      <a:lumMod val="75000"/>
                    </a:schemeClr>
                  </a:solidFill>
                </a:rPr>
                <a:t>sit</a:t>
              </a:r>
              <a:r>
                <a:rPr lang="fi-FI" sz="1200" dirty="0">
                  <a:solidFill>
                    <a:schemeClr val="bg1">
                      <a:lumMod val="75000"/>
                    </a:schemeClr>
                  </a:solidFill>
                </a:rPr>
                <a:t>, </a:t>
              </a:r>
              <a:r>
                <a:rPr lang="fi-FI" sz="1200" dirty="0" err="1">
                  <a:solidFill>
                    <a:schemeClr val="bg1">
                      <a:lumMod val="75000"/>
                    </a:schemeClr>
                  </a:solidFill>
                </a:rPr>
                <a:t>omniendus</a:t>
              </a:r>
              <a:r>
                <a:rPr lang="fi-FI" sz="1200" dirty="0">
                  <a:solidFill>
                    <a:schemeClr val="bg1">
                      <a:lumMod val="75000"/>
                    </a:schemeClr>
                  </a:solidFill>
                </a:rPr>
                <a:t> </a:t>
              </a:r>
              <a:r>
                <a:rPr lang="fi-FI" sz="1200" dirty="0" err="1">
                  <a:solidFill>
                    <a:schemeClr val="bg1">
                      <a:lumMod val="75000"/>
                    </a:schemeClr>
                  </a:solidFill>
                </a:rPr>
                <a:t>magnis</a:t>
              </a:r>
              <a:r>
                <a:rPr lang="fi-FI" sz="1200" dirty="0">
                  <a:solidFill>
                    <a:schemeClr val="bg1">
                      <a:lumMod val="75000"/>
                    </a:schemeClr>
                  </a:solidFill>
                </a:rPr>
                <a:t> </a:t>
              </a:r>
              <a:r>
                <a:rPr lang="fi-FI" sz="1200" dirty="0" err="1">
                  <a:solidFill>
                    <a:schemeClr val="bg1">
                      <a:lumMod val="75000"/>
                    </a:schemeClr>
                  </a:solidFill>
                </a:rPr>
                <a:t>remoditiis</a:t>
              </a:r>
              <a:r>
                <a:rPr lang="fi-FI" sz="1200" dirty="0">
                  <a:solidFill>
                    <a:schemeClr val="bg1">
                      <a:lumMod val="75000"/>
                    </a:schemeClr>
                  </a:solidFill>
                </a:rPr>
                <a:t> cum </a:t>
              </a:r>
              <a:r>
                <a:rPr lang="fi-FI" sz="1200" dirty="0" err="1">
                  <a:solidFill>
                    <a:schemeClr val="bg1">
                      <a:lumMod val="75000"/>
                    </a:schemeClr>
                  </a:solidFill>
                </a:rPr>
                <a:t>qui</a:t>
              </a:r>
              <a:r>
                <a:rPr lang="fi-FI" sz="1200" dirty="0">
                  <a:solidFill>
                    <a:schemeClr val="bg1">
                      <a:lumMod val="75000"/>
                    </a:schemeClr>
                  </a:solidFill>
                </a:rPr>
                <a:t> </a:t>
              </a:r>
              <a:r>
                <a:rPr lang="fi-FI" sz="1200" dirty="0" err="1">
                  <a:solidFill>
                    <a:schemeClr val="bg1">
                      <a:lumMod val="75000"/>
                    </a:schemeClr>
                  </a:solidFill>
                </a:rPr>
                <a:t>od</a:t>
              </a:r>
              <a:r>
                <a:rPr lang="fi-FI" sz="1200" dirty="0">
                  <a:solidFill>
                    <a:schemeClr val="bg1">
                      <a:lumMod val="75000"/>
                    </a:schemeClr>
                  </a:solidFill>
                </a:rPr>
                <a:t> </a:t>
              </a:r>
              <a:r>
                <a:rPr lang="fi-FI" sz="1200" dirty="0" err="1">
                  <a:solidFill>
                    <a:schemeClr val="bg1">
                      <a:lumMod val="75000"/>
                    </a:schemeClr>
                  </a:solidFill>
                </a:rPr>
                <a:t>quaes</a:t>
              </a:r>
              <a:r>
                <a:rPr lang="fi-FI" sz="1200" dirty="0">
                  <a:solidFill>
                    <a:schemeClr val="bg1">
                      <a:lumMod val="75000"/>
                    </a:schemeClr>
                  </a:solidFill>
                </a:rPr>
                <a:t> ex et, </a:t>
              </a:r>
              <a:r>
                <a:rPr lang="fi-FI" sz="1200" dirty="0" err="1">
                  <a:solidFill>
                    <a:schemeClr val="bg1">
                      <a:lumMod val="75000"/>
                    </a:schemeClr>
                  </a:solidFill>
                </a:rPr>
                <a:t>sitaquunt</a:t>
              </a:r>
              <a:r>
                <a:rPr lang="fi-FI" sz="1200" dirty="0">
                  <a:solidFill>
                    <a:schemeClr val="bg1">
                      <a:lumMod val="75000"/>
                    </a:schemeClr>
                  </a:solidFill>
                </a:rPr>
                <a:t>, </a:t>
              </a:r>
              <a:r>
                <a:rPr lang="fi-FI" sz="1200" dirty="0" err="1">
                  <a:solidFill>
                    <a:schemeClr val="bg1">
                      <a:lumMod val="75000"/>
                    </a:schemeClr>
                  </a:solidFill>
                </a:rPr>
                <a:t>undisqui</a:t>
              </a:r>
              <a:r>
                <a:rPr lang="fi-FI" sz="1200" dirty="0">
                  <a:solidFill>
                    <a:schemeClr val="bg1">
                      <a:lumMod val="75000"/>
                    </a:schemeClr>
                  </a:solidFill>
                </a:rPr>
                <a:t> am </a:t>
              </a:r>
              <a:r>
                <a:rPr lang="fi-FI" sz="1200" dirty="0" err="1">
                  <a:solidFill>
                    <a:schemeClr val="bg1">
                      <a:lumMod val="75000"/>
                    </a:schemeClr>
                  </a:solidFill>
                </a:rPr>
                <a:t>aut</a:t>
              </a:r>
              <a:r>
                <a:rPr lang="fi-FI" sz="1200" dirty="0">
                  <a:solidFill>
                    <a:schemeClr val="bg1">
                      <a:lumMod val="75000"/>
                    </a:schemeClr>
                  </a:solidFill>
                </a:rPr>
                <a:t> </a:t>
              </a:r>
              <a:r>
                <a:rPr lang="fi-FI" sz="1200" dirty="0" err="1">
                  <a:solidFill>
                    <a:schemeClr val="bg1">
                      <a:lumMod val="75000"/>
                    </a:schemeClr>
                  </a:solidFill>
                </a:rPr>
                <a:t>occus</a:t>
              </a:r>
              <a:r>
                <a:rPr lang="fi-FI" sz="1200" dirty="0">
                  <a:solidFill>
                    <a:schemeClr val="bg1">
                      <a:lumMod val="75000"/>
                    </a:schemeClr>
                  </a:solidFill>
                </a:rPr>
                <a:t> </a:t>
              </a:r>
              <a:r>
                <a:rPr lang="fi-FI" sz="1200" dirty="0" err="1">
                  <a:solidFill>
                    <a:schemeClr val="bg1">
                      <a:lumMod val="75000"/>
                    </a:schemeClr>
                  </a:solidFill>
                </a:rPr>
                <a:t>sequisquia</a:t>
              </a:r>
              <a:r>
                <a:rPr lang="fi-FI" sz="1200" dirty="0">
                  <a:solidFill>
                    <a:schemeClr val="bg1">
                      <a:lumMod val="75000"/>
                    </a:schemeClr>
                  </a:solidFill>
                </a:rPr>
                <a:t> </a:t>
              </a:r>
              <a:r>
                <a:rPr lang="fi-FI" sz="1200" dirty="0" err="1">
                  <a:solidFill>
                    <a:schemeClr val="bg1">
                      <a:lumMod val="75000"/>
                    </a:schemeClr>
                  </a:solidFill>
                </a:rPr>
                <a:t>dolum</a:t>
              </a:r>
              <a:r>
                <a:rPr lang="fi-FI" sz="1200" dirty="0">
                  <a:solidFill>
                    <a:schemeClr val="bg1">
                      <a:lumMod val="75000"/>
                    </a:schemeClr>
                  </a:solidFill>
                </a:rPr>
                <a:t> </a:t>
              </a:r>
              <a:r>
                <a:rPr lang="fi-FI" sz="1200" dirty="0" err="1">
                  <a:solidFill>
                    <a:schemeClr val="bg1">
                      <a:lumMod val="75000"/>
                    </a:schemeClr>
                  </a:solidFill>
                </a:rPr>
                <a:t>dissequi</a:t>
              </a:r>
              <a:r>
                <a:rPr lang="fi-FI" sz="1200" dirty="0">
                  <a:solidFill>
                    <a:schemeClr val="bg1">
                      <a:lumMod val="75000"/>
                    </a:schemeClr>
                  </a:solidFill>
                </a:rPr>
                <a:t> </a:t>
              </a:r>
              <a:r>
                <a:rPr lang="fi-FI" sz="1200" dirty="0" err="1">
                  <a:solidFill>
                    <a:schemeClr val="bg1">
                      <a:lumMod val="75000"/>
                    </a:schemeClr>
                  </a:solidFill>
                </a:rPr>
                <a:t>cus</a:t>
              </a:r>
              <a:r>
                <a:rPr lang="fi-FI" sz="1200" dirty="0">
                  <a:solidFill>
                    <a:schemeClr val="bg1">
                      <a:lumMod val="75000"/>
                    </a:schemeClr>
                  </a:solidFill>
                </a:rPr>
                <a:t> </a:t>
              </a:r>
              <a:r>
                <a:rPr lang="fi-FI" sz="1200" dirty="0" err="1">
                  <a:solidFill>
                    <a:schemeClr val="bg1">
                      <a:lumMod val="75000"/>
                    </a:schemeClr>
                  </a:solidFill>
                </a:rPr>
                <a:t>est</a:t>
              </a:r>
              <a:r>
                <a:rPr lang="fi-FI" sz="1200" dirty="0">
                  <a:solidFill>
                    <a:schemeClr val="bg1">
                      <a:lumMod val="75000"/>
                    </a:schemeClr>
                  </a:solidFill>
                </a:rPr>
                <a:t>]</a:t>
              </a:r>
            </a:p>
            <a:p>
              <a:pPr>
                <a:spcBef>
                  <a:spcPts val="1500"/>
                </a:spcBef>
              </a:pPr>
              <a:r>
                <a:rPr lang="fi-FI" sz="1500" b="1" dirty="0"/>
                <a:t>3. [Todettu kehittämistoimenpide]</a:t>
              </a:r>
            </a:p>
            <a:p>
              <a:pPr>
                <a:spcBef>
                  <a:spcPts val="900"/>
                </a:spcBef>
              </a:pPr>
              <a:r>
                <a:rPr lang="fi-FI" sz="1200" dirty="0">
                  <a:solidFill>
                    <a:schemeClr val="bg1">
                      <a:lumMod val="75000"/>
                    </a:schemeClr>
                  </a:solidFill>
                </a:rPr>
                <a:t>[</a:t>
              </a:r>
              <a:r>
                <a:rPr lang="fi-FI" sz="1200" dirty="0" err="1">
                  <a:solidFill>
                    <a:schemeClr val="bg1">
                      <a:lumMod val="75000"/>
                    </a:schemeClr>
                  </a:solidFill>
                </a:rPr>
                <a:t>Derumquam</a:t>
              </a:r>
              <a:r>
                <a:rPr lang="fi-FI" sz="1200" dirty="0">
                  <a:solidFill>
                    <a:schemeClr val="bg1">
                      <a:lumMod val="75000"/>
                    </a:schemeClr>
                  </a:solidFill>
                </a:rPr>
                <a:t> </a:t>
              </a:r>
              <a:r>
                <a:rPr lang="fi-FI" sz="1200" dirty="0" err="1">
                  <a:solidFill>
                    <a:schemeClr val="bg1">
                      <a:lumMod val="75000"/>
                    </a:schemeClr>
                  </a:solidFill>
                </a:rPr>
                <a:t>dem</a:t>
              </a:r>
              <a:r>
                <a:rPr lang="fi-FI" sz="1200" dirty="0">
                  <a:solidFill>
                    <a:schemeClr val="bg1">
                      <a:lumMod val="75000"/>
                    </a:schemeClr>
                  </a:solidFill>
                </a:rPr>
                <a:t> </a:t>
              </a:r>
              <a:r>
                <a:rPr lang="fi-FI" sz="1200" dirty="0" err="1">
                  <a:solidFill>
                    <a:schemeClr val="bg1">
                      <a:lumMod val="75000"/>
                    </a:schemeClr>
                  </a:solidFill>
                </a:rPr>
                <a:t>que</a:t>
              </a:r>
              <a:r>
                <a:rPr lang="fi-FI" sz="1200" dirty="0">
                  <a:solidFill>
                    <a:schemeClr val="bg1">
                      <a:lumMod val="75000"/>
                    </a:schemeClr>
                  </a:solidFill>
                </a:rPr>
                <a:t> </a:t>
              </a:r>
              <a:r>
                <a:rPr lang="fi-FI" sz="1200" dirty="0" err="1">
                  <a:solidFill>
                    <a:schemeClr val="bg1">
                      <a:lumMod val="75000"/>
                    </a:schemeClr>
                  </a:solidFill>
                </a:rPr>
                <a:t>necto</a:t>
              </a:r>
              <a:r>
                <a:rPr lang="fi-FI" sz="1200" dirty="0">
                  <a:solidFill>
                    <a:schemeClr val="bg1">
                      <a:lumMod val="75000"/>
                    </a:schemeClr>
                  </a:solidFill>
                </a:rPr>
                <a:t> et </a:t>
              </a:r>
              <a:r>
                <a:rPr lang="fi-FI" sz="1200" dirty="0" err="1">
                  <a:solidFill>
                    <a:schemeClr val="bg1">
                      <a:lumMod val="75000"/>
                    </a:schemeClr>
                  </a:solidFill>
                </a:rPr>
                <a:t>int</a:t>
              </a:r>
              <a:r>
                <a:rPr lang="fi-FI" sz="1200" dirty="0">
                  <a:solidFill>
                    <a:schemeClr val="bg1">
                      <a:lumMod val="75000"/>
                    </a:schemeClr>
                  </a:solidFill>
                </a:rPr>
                <a:t> </a:t>
              </a:r>
              <a:r>
                <a:rPr lang="fi-FI" sz="1200" dirty="0" err="1">
                  <a:solidFill>
                    <a:schemeClr val="bg1">
                      <a:lumMod val="75000"/>
                    </a:schemeClr>
                  </a:solidFill>
                </a:rPr>
                <a:t>odissum</a:t>
              </a:r>
              <a:r>
                <a:rPr lang="fi-FI" sz="1200" dirty="0">
                  <a:solidFill>
                    <a:schemeClr val="bg1">
                      <a:lumMod val="75000"/>
                    </a:schemeClr>
                  </a:solidFill>
                </a:rPr>
                <a:t> </a:t>
              </a:r>
              <a:r>
                <a:rPr lang="fi-FI" sz="1200" dirty="0" err="1">
                  <a:solidFill>
                    <a:schemeClr val="bg1">
                      <a:lumMod val="75000"/>
                    </a:schemeClr>
                  </a:solidFill>
                </a:rPr>
                <a:t>enduciis</a:t>
              </a:r>
              <a:r>
                <a:rPr lang="fi-FI" sz="1200" dirty="0">
                  <a:solidFill>
                    <a:schemeClr val="bg1">
                      <a:lumMod val="75000"/>
                    </a:schemeClr>
                  </a:solidFill>
                </a:rPr>
                <a:t> </a:t>
              </a:r>
              <a:r>
                <a:rPr lang="fi-FI" sz="1200" dirty="0" err="1">
                  <a:solidFill>
                    <a:schemeClr val="bg1">
                      <a:lumMod val="75000"/>
                    </a:schemeClr>
                  </a:solidFill>
                </a:rPr>
                <a:t>vellaboratem</a:t>
              </a:r>
              <a:r>
                <a:rPr lang="fi-FI" sz="1200" dirty="0">
                  <a:solidFill>
                    <a:schemeClr val="bg1">
                      <a:lumMod val="75000"/>
                    </a:schemeClr>
                  </a:solidFill>
                </a:rPr>
                <a:t> </a:t>
              </a:r>
              <a:r>
                <a:rPr lang="fi-FI" sz="1200" dirty="0" err="1">
                  <a:solidFill>
                    <a:schemeClr val="bg1">
                      <a:lumMod val="75000"/>
                    </a:schemeClr>
                  </a:solidFill>
                </a:rPr>
                <a:t>enis</a:t>
              </a:r>
              <a:r>
                <a:rPr lang="fi-FI" sz="1200" dirty="0">
                  <a:solidFill>
                    <a:schemeClr val="bg1">
                      <a:lumMod val="75000"/>
                    </a:schemeClr>
                  </a:solidFill>
                </a:rPr>
                <a:t> id </a:t>
              </a:r>
              <a:r>
                <a:rPr lang="fi-FI" sz="1200" dirty="0" err="1">
                  <a:solidFill>
                    <a:schemeClr val="bg1">
                      <a:lumMod val="75000"/>
                    </a:schemeClr>
                  </a:solidFill>
                </a:rPr>
                <a:t>quundem</a:t>
              </a:r>
              <a:r>
                <a:rPr lang="fi-FI" sz="1200" dirty="0">
                  <a:solidFill>
                    <a:schemeClr val="bg1">
                      <a:lumMod val="75000"/>
                    </a:schemeClr>
                  </a:solidFill>
                </a:rPr>
                <a:t> </a:t>
              </a:r>
              <a:r>
                <a:rPr lang="fi-FI" sz="1200" dirty="0" err="1">
                  <a:solidFill>
                    <a:schemeClr val="bg1">
                      <a:lumMod val="75000"/>
                    </a:schemeClr>
                  </a:solidFill>
                </a:rPr>
                <a:t>porenis</a:t>
              </a:r>
              <a:r>
                <a:rPr lang="fi-FI" sz="1200" dirty="0">
                  <a:solidFill>
                    <a:schemeClr val="bg1">
                      <a:lumMod val="75000"/>
                    </a:schemeClr>
                  </a:solidFill>
                </a:rPr>
                <a:t> </a:t>
              </a:r>
              <a:r>
                <a:rPr lang="fi-FI" sz="1200" dirty="0" err="1">
                  <a:solidFill>
                    <a:schemeClr val="bg1">
                      <a:lumMod val="75000"/>
                    </a:schemeClr>
                  </a:solidFill>
                </a:rPr>
                <a:t>ditia</a:t>
              </a:r>
              <a:r>
                <a:rPr lang="fi-FI" sz="1200" dirty="0">
                  <a:solidFill>
                    <a:schemeClr val="bg1">
                      <a:lumMod val="75000"/>
                    </a:schemeClr>
                  </a:solidFill>
                </a:rPr>
                <a:t> is </a:t>
              </a:r>
              <a:r>
                <a:rPr lang="fi-FI" sz="1200" dirty="0" err="1">
                  <a:solidFill>
                    <a:schemeClr val="bg1">
                      <a:lumMod val="75000"/>
                    </a:schemeClr>
                  </a:solidFill>
                </a:rPr>
                <a:t>sit</a:t>
              </a:r>
              <a:r>
                <a:rPr lang="fi-FI" sz="1200" dirty="0">
                  <a:solidFill>
                    <a:schemeClr val="bg1">
                      <a:lumMod val="75000"/>
                    </a:schemeClr>
                  </a:solidFill>
                </a:rPr>
                <a:t>, </a:t>
              </a:r>
              <a:r>
                <a:rPr lang="fi-FI" sz="1200" dirty="0" err="1">
                  <a:solidFill>
                    <a:schemeClr val="bg1">
                      <a:lumMod val="75000"/>
                    </a:schemeClr>
                  </a:solidFill>
                </a:rPr>
                <a:t>omniendus</a:t>
              </a:r>
              <a:r>
                <a:rPr lang="fi-FI" sz="1200" dirty="0">
                  <a:solidFill>
                    <a:schemeClr val="bg1">
                      <a:lumMod val="75000"/>
                    </a:schemeClr>
                  </a:solidFill>
                </a:rPr>
                <a:t> </a:t>
              </a:r>
              <a:r>
                <a:rPr lang="fi-FI" sz="1200" dirty="0" err="1">
                  <a:solidFill>
                    <a:schemeClr val="bg1">
                      <a:lumMod val="75000"/>
                    </a:schemeClr>
                  </a:solidFill>
                </a:rPr>
                <a:t>magnis</a:t>
              </a:r>
              <a:r>
                <a:rPr lang="fi-FI" sz="1200" dirty="0">
                  <a:solidFill>
                    <a:schemeClr val="bg1">
                      <a:lumMod val="75000"/>
                    </a:schemeClr>
                  </a:solidFill>
                </a:rPr>
                <a:t> </a:t>
              </a:r>
              <a:r>
                <a:rPr lang="fi-FI" sz="1200" dirty="0" err="1">
                  <a:solidFill>
                    <a:schemeClr val="bg1">
                      <a:lumMod val="75000"/>
                    </a:schemeClr>
                  </a:solidFill>
                </a:rPr>
                <a:t>remoditiis</a:t>
              </a:r>
              <a:r>
                <a:rPr lang="fi-FI" sz="1200" dirty="0">
                  <a:solidFill>
                    <a:schemeClr val="bg1">
                      <a:lumMod val="75000"/>
                    </a:schemeClr>
                  </a:solidFill>
                </a:rPr>
                <a:t> cum </a:t>
              </a:r>
              <a:r>
                <a:rPr lang="fi-FI" sz="1200" dirty="0" err="1">
                  <a:solidFill>
                    <a:schemeClr val="bg1">
                      <a:lumMod val="75000"/>
                    </a:schemeClr>
                  </a:solidFill>
                </a:rPr>
                <a:t>qui</a:t>
              </a:r>
              <a:r>
                <a:rPr lang="fi-FI" sz="1200" dirty="0">
                  <a:solidFill>
                    <a:schemeClr val="bg1">
                      <a:lumMod val="75000"/>
                    </a:schemeClr>
                  </a:solidFill>
                </a:rPr>
                <a:t> </a:t>
              </a:r>
              <a:r>
                <a:rPr lang="fi-FI" sz="1200" dirty="0" err="1">
                  <a:solidFill>
                    <a:schemeClr val="bg1">
                      <a:lumMod val="75000"/>
                    </a:schemeClr>
                  </a:solidFill>
                </a:rPr>
                <a:t>od</a:t>
              </a:r>
              <a:r>
                <a:rPr lang="fi-FI" sz="1200" dirty="0">
                  <a:solidFill>
                    <a:schemeClr val="bg1">
                      <a:lumMod val="75000"/>
                    </a:schemeClr>
                  </a:solidFill>
                </a:rPr>
                <a:t> </a:t>
              </a:r>
              <a:r>
                <a:rPr lang="fi-FI" sz="1200" dirty="0" err="1">
                  <a:solidFill>
                    <a:schemeClr val="bg1">
                      <a:lumMod val="75000"/>
                    </a:schemeClr>
                  </a:solidFill>
                </a:rPr>
                <a:t>quaes</a:t>
              </a:r>
              <a:r>
                <a:rPr lang="fi-FI" sz="1200" dirty="0">
                  <a:solidFill>
                    <a:schemeClr val="bg1">
                      <a:lumMod val="75000"/>
                    </a:schemeClr>
                  </a:solidFill>
                </a:rPr>
                <a:t> ex et, </a:t>
              </a:r>
              <a:r>
                <a:rPr lang="fi-FI" sz="1200" dirty="0" err="1">
                  <a:solidFill>
                    <a:schemeClr val="bg1">
                      <a:lumMod val="75000"/>
                    </a:schemeClr>
                  </a:solidFill>
                </a:rPr>
                <a:t>sitaquunt</a:t>
              </a:r>
              <a:r>
                <a:rPr lang="fi-FI" sz="1200" dirty="0">
                  <a:solidFill>
                    <a:schemeClr val="bg1">
                      <a:lumMod val="75000"/>
                    </a:schemeClr>
                  </a:solidFill>
                </a:rPr>
                <a:t>, </a:t>
              </a:r>
              <a:r>
                <a:rPr lang="fi-FI" sz="1200" dirty="0" err="1">
                  <a:solidFill>
                    <a:schemeClr val="bg1">
                      <a:lumMod val="75000"/>
                    </a:schemeClr>
                  </a:solidFill>
                </a:rPr>
                <a:t>undisqui</a:t>
              </a:r>
              <a:r>
                <a:rPr lang="fi-FI" sz="1200" dirty="0">
                  <a:solidFill>
                    <a:schemeClr val="bg1">
                      <a:lumMod val="75000"/>
                    </a:schemeClr>
                  </a:solidFill>
                </a:rPr>
                <a:t> am </a:t>
              </a:r>
              <a:r>
                <a:rPr lang="fi-FI" sz="1200" dirty="0" err="1">
                  <a:solidFill>
                    <a:schemeClr val="bg1">
                      <a:lumMod val="75000"/>
                    </a:schemeClr>
                  </a:solidFill>
                </a:rPr>
                <a:t>aut</a:t>
              </a:r>
              <a:r>
                <a:rPr lang="fi-FI" sz="1200" dirty="0">
                  <a:solidFill>
                    <a:schemeClr val="bg1">
                      <a:lumMod val="75000"/>
                    </a:schemeClr>
                  </a:solidFill>
                </a:rPr>
                <a:t> </a:t>
              </a:r>
              <a:r>
                <a:rPr lang="fi-FI" sz="1200" dirty="0" err="1">
                  <a:solidFill>
                    <a:schemeClr val="bg1">
                      <a:lumMod val="75000"/>
                    </a:schemeClr>
                  </a:solidFill>
                </a:rPr>
                <a:t>occus</a:t>
              </a:r>
              <a:r>
                <a:rPr lang="fi-FI" sz="1200" dirty="0">
                  <a:solidFill>
                    <a:schemeClr val="bg1">
                      <a:lumMod val="75000"/>
                    </a:schemeClr>
                  </a:solidFill>
                </a:rPr>
                <a:t> </a:t>
              </a:r>
              <a:r>
                <a:rPr lang="fi-FI" sz="1200" dirty="0" err="1">
                  <a:solidFill>
                    <a:schemeClr val="bg1">
                      <a:lumMod val="75000"/>
                    </a:schemeClr>
                  </a:solidFill>
                </a:rPr>
                <a:t>sequisquia</a:t>
              </a:r>
              <a:r>
                <a:rPr lang="fi-FI" sz="1200" dirty="0">
                  <a:solidFill>
                    <a:schemeClr val="bg1">
                      <a:lumMod val="75000"/>
                    </a:schemeClr>
                  </a:solidFill>
                </a:rPr>
                <a:t> </a:t>
              </a:r>
              <a:r>
                <a:rPr lang="fi-FI" sz="1200" dirty="0" err="1">
                  <a:solidFill>
                    <a:schemeClr val="bg1">
                      <a:lumMod val="75000"/>
                    </a:schemeClr>
                  </a:solidFill>
                </a:rPr>
                <a:t>dolum</a:t>
              </a:r>
              <a:r>
                <a:rPr lang="fi-FI" sz="1200" dirty="0">
                  <a:solidFill>
                    <a:schemeClr val="bg1">
                      <a:lumMod val="75000"/>
                    </a:schemeClr>
                  </a:solidFill>
                </a:rPr>
                <a:t> </a:t>
              </a:r>
              <a:r>
                <a:rPr lang="fi-FI" sz="1200" dirty="0" err="1">
                  <a:solidFill>
                    <a:schemeClr val="bg1">
                      <a:lumMod val="75000"/>
                    </a:schemeClr>
                  </a:solidFill>
                </a:rPr>
                <a:t>dissequi</a:t>
              </a:r>
              <a:r>
                <a:rPr lang="fi-FI" sz="1200" dirty="0">
                  <a:solidFill>
                    <a:schemeClr val="bg1">
                      <a:lumMod val="75000"/>
                    </a:schemeClr>
                  </a:solidFill>
                </a:rPr>
                <a:t> </a:t>
              </a:r>
              <a:r>
                <a:rPr lang="fi-FI" sz="1200" dirty="0" err="1">
                  <a:solidFill>
                    <a:schemeClr val="bg1">
                      <a:lumMod val="75000"/>
                    </a:schemeClr>
                  </a:solidFill>
                </a:rPr>
                <a:t>cus</a:t>
              </a:r>
              <a:r>
                <a:rPr lang="fi-FI" sz="1200" dirty="0">
                  <a:solidFill>
                    <a:schemeClr val="bg1">
                      <a:lumMod val="75000"/>
                    </a:schemeClr>
                  </a:solidFill>
                </a:rPr>
                <a:t> </a:t>
              </a:r>
              <a:r>
                <a:rPr lang="fi-FI" sz="1200" dirty="0" err="1">
                  <a:solidFill>
                    <a:schemeClr val="bg1">
                      <a:lumMod val="75000"/>
                    </a:schemeClr>
                  </a:solidFill>
                </a:rPr>
                <a:t>est</a:t>
              </a:r>
              <a:r>
                <a:rPr lang="fi-FI" sz="1200" dirty="0">
                  <a:solidFill>
                    <a:schemeClr val="bg1">
                      <a:lumMod val="75000"/>
                    </a:schemeClr>
                  </a:solidFill>
                </a:rPr>
                <a:t>]</a:t>
              </a:r>
              <a:endParaRPr lang="fi-FI" sz="1200" dirty="0"/>
            </a:p>
          </p:txBody>
        </p:sp>
        <p:sp>
          <p:nvSpPr>
            <p:cNvPr id="13" name="Tekstiruutu 12">
              <a:extLst>
                <a:ext uri="{FF2B5EF4-FFF2-40B4-BE49-F238E27FC236}">
                  <a16:creationId xmlns:a16="http://schemas.microsoft.com/office/drawing/2014/main" id="{46ECB76C-DF92-558D-F277-FF6F4728C8EA}"/>
                </a:ext>
              </a:extLst>
            </p:cNvPr>
            <p:cNvSpPr txBox="1"/>
            <p:nvPr/>
          </p:nvSpPr>
          <p:spPr>
            <a:xfrm>
              <a:off x="4591947" y="1934944"/>
              <a:ext cx="6947452" cy="369332"/>
            </a:xfrm>
            <a:prstGeom prst="rect">
              <a:avLst/>
            </a:prstGeom>
            <a:noFill/>
          </p:spPr>
          <p:txBody>
            <a:bodyPr wrap="square">
              <a:spAutoFit/>
            </a:bodyPr>
            <a:lstStyle/>
            <a:p>
              <a:pPr>
                <a:spcBef>
                  <a:spcPts val="900"/>
                </a:spcBef>
              </a:pPr>
              <a:r>
                <a:rPr lang="fi-FI" b="1" dirty="0"/>
                <a:t>Kehittämissuunnitelma - toimenpiteet</a:t>
              </a:r>
            </a:p>
          </p:txBody>
        </p:sp>
      </p:grpSp>
    </p:spTree>
    <p:extLst>
      <p:ext uri="{BB962C8B-B14F-4D97-AF65-F5344CB8AC3E}">
        <p14:creationId xmlns:p14="http://schemas.microsoft.com/office/powerpoint/2010/main" val="2269362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1D30393-FDF6-647E-783D-602DA6CCB11C}"/>
              </a:ext>
            </a:extLst>
          </p:cNvPr>
          <p:cNvGraphicFramePr>
            <a:graphicFrameLocks noChangeAspect="1"/>
          </p:cNvGraphicFramePr>
          <p:nvPr>
            <p:custDataLst>
              <p:tags r:id="rId1"/>
            </p:custDataLst>
            <p:extLst>
              <p:ext uri="{D42A27DB-BD31-4B8C-83A1-F6EECF244321}">
                <p14:modId xmlns:p14="http://schemas.microsoft.com/office/powerpoint/2010/main" val="1184562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41D30393-FDF6-647E-783D-602DA6CCB1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Title 28">
            <a:extLst>
              <a:ext uri="{FF2B5EF4-FFF2-40B4-BE49-F238E27FC236}">
                <a16:creationId xmlns:a16="http://schemas.microsoft.com/office/drawing/2014/main" id="{041005B9-0167-9BF4-D31D-502BF3431146}"/>
              </a:ext>
            </a:extLst>
          </p:cNvPr>
          <p:cNvSpPr>
            <a:spLocks noGrp="1"/>
          </p:cNvSpPr>
          <p:nvPr>
            <p:ph type="title"/>
          </p:nvPr>
        </p:nvSpPr>
        <p:spPr/>
        <p:txBody>
          <a:bodyPr vert="horz"/>
          <a:lstStyle/>
          <a:p>
            <a:r>
              <a:rPr lang="fi-FI" dirty="0"/>
              <a:t>Omavalvontasuunnitelman seuranta</a:t>
            </a:r>
          </a:p>
        </p:txBody>
      </p:sp>
      <p:sp>
        <p:nvSpPr>
          <p:cNvPr id="30" name="Content Placeholder 29">
            <a:extLst>
              <a:ext uri="{FF2B5EF4-FFF2-40B4-BE49-F238E27FC236}">
                <a16:creationId xmlns:a16="http://schemas.microsoft.com/office/drawing/2014/main" id="{FFBE5D29-F083-A2D0-ABE1-9301CF216195}"/>
              </a:ext>
            </a:extLst>
          </p:cNvPr>
          <p:cNvSpPr>
            <a:spLocks noGrp="1"/>
          </p:cNvSpPr>
          <p:nvPr>
            <p:ph sz="half" idx="1"/>
          </p:nvPr>
        </p:nvSpPr>
        <p:spPr>
          <a:xfrm>
            <a:off x="154530" y="1825625"/>
            <a:ext cx="12427794" cy="4351339"/>
          </a:xfrm>
        </p:spPr>
        <p:txBody>
          <a:bodyPr vert="horz" lIns="91440" tIns="45720" rIns="91440" bIns="45720" numCol="2" spcCol="720000" rtlCol="0" anchor="t">
            <a:noAutofit/>
          </a:bodyPr>
          <a:lstStyle/>
          <a:p>
            <a:r>
              <a:rPr lang="fi-FI" dirty="0">
                <a:highlight>
                  <a:srgbClr val="FFFF00"/>
                </a:highlight>
                <a:latin typeface="Arial"/>
                <a:cs typeface="Arial"/>
              </a:rPr>
              <a:t>Yksikkö seuraa omavalvontasuunnitelmaa tarkistamalla suunnitelman vuosittain. Lisäksi suunnitelma päivitetään, kun toiminnassa tapahtuu palvelun laatuun ja asiakasturvallisuuteen liittyviä muutoksia tai omavalvonnan säädösten muuttuessa.</a:t>
            </a:r>
            <a:r>
              <a:rPr lang="fi-FI" b="1" dirty="0">
                <a:highlight>
                  <a:srgbClr val="FFFF00"/>
                </a:highlight>
                <a:latin typeface="Arial"/>
                <a:cs typeface="Arial"/>
              </a:rPr>
              <a:t> </a:t>
            </a:r>
            <a:r>
              <a:rPr lang="fi-FI" dirty="0">
                <a:highlight>
                  <a:srgbClr val="FFFF00"/>
                </a:highlight>
                <a:latin typeface="+mn-lt"/>
                <a:cs typeface="Arial"/>
              </a:rPr>
              <a:t>Kehittämissuunnitelman toimenpiteiden seuranta tapahtuu toimintayksikössä. </a:t>
            </a:r>
            <a:r>
              <a:rPr lang="fi-FI" dirty="0">
                <a:highlight>
                  <a:srgbClr val="FFFF00"/>
                </a:highlight>
                <a:latin typeface="Arial"/>
                <a:cs typeface="Arial"/>
              </a:rPr>
              <a:t>Lisäksi Eloisan sisäisillä sähköisillä kyselyillä saatetaan kerätä tietoa toiminnasta ja toimintayksiköiden arjesta.</a:t>
            </a:r>
            <a:endParaRPr lang="fi-FI" dirty="0">
              <a:highlight>
                <a:srgbClr val="FFFF00"/>
              </a:highlight>
            </a:endParaRPr>
          </a:p>
          <a:p>
            <a:r>
              <a:rPr lang="fi-FI" dirty="0">
                <a:highlight>
                  <a:srgbClr val="FFFF00"/>
                </a:highlight>
                <a:latin typeface="+mn-lt"/>
                <a:cs typeface="Arial"/>
              </a:rPr>
              <a:t>Omavalvontaohjelmassa toteutumisen seurantaan perustuvat havainnot ja niiden perusteella tehtävät toimenpiteet julkaistaan 4 kk välein Eloisan nettisivuilla (1.1.2024 alkaen). </a:t>
            </a:r>
            <a:endParaRPr lang="fi-FI" dirty="0">
              <a:highlight>
                <a:srgbClr val="FFFF00"/>
              </a:highlight>
            </a:endParaRPr>
          </a:p>
          <a:p>
            <a:pPr>
              <a:lnSpc>
                <a:spcPct val="107000"/>
              </a:lnSpc>
              <a:spcAft>
                <a:spcPts val="800"/>
              </a:spcAft>
            </a:pPr>
            <a:endParaRPr lang="fi-FI" b="1" dirty="0">
              <a:highlight>
                <a:srgbClr val="FFFF00"/>
              </a:highlight>
            </a:endParaRPr>
          </a:p>
          <a:p>
            <a:endParaRPr lang="fi-FI" dirty="0">
              <a:highlight>
                <a:srgbClr val="FFFF00"/>
              </a:highlight>
            </a:endParaRPr>
          </a:p>
        </p:txBody>
      </p:sp>
      <p:sp>
        <p:nvSpPr>
          <p:cNvPr id="15" name="TextBox 36">
            <a:extLst>
              <a:ext uri="{FF2B5EF4-FFF2-40B4-BE49-F238E27FC236}">
                <a16:creationId xmlns:a16="http://schemas.microsoft.com/office/drawing/2014/main" id="{FCA869E0-DA00-072E-0CE2-E13715E6E285}"/>
              </a:ext>
            </a:extLst>
          </p:cNvPr>
          <p:cNvSpPr txBox="1"/>
          <p:nvPr/>
        </p:nvSpPr>
        <p:spPr>
          <a:xfrm>
            <a:off x="6367482" y="1825626"/>
            <a:ext cx="5013692" cy="1930650"/>
          </a:xfrm>
          <a:prstGeom prst="rect">
            <a:avLst/>
          </a:prstGeom>
          <a:solidFill>
            <a:srgbClr val="FDE0F1"/>
          </a:solidFill>
          <a:ln w="19050" cap="flat" cmpd="sng" algn="ctr">
            <a:solidFill>
              <a:schemeClr val="accent3">
                <a:lumMod val="40000"/>
                <a:lumOff val="60000"/>
              </a:schemeClr>
            </a:solidFill>
            <a:prstDash val="solid"/>
            <a:round/>
            <a:headEnd type="none" w="med" len="med"/>
            <a:tailEnd type="none" w="med" len="med"/>
          </a:ln>
        </p:spPr>
        <p:txBody>
          <a:bodyPr wrap="square" lIns="90000" tIns="46800" rIns="90000" bIns="46800" numCol="1" spcCol="720000" rtlCol="0">
            <a:noAutofit/>
          </a:bodyPr>
          <a:lstStyle/>
          <a:p>
            <a:pPr marL="0" lvl="1" algn="just">
              <a:spcBef>
                <a:spcPts val="789"/>
              </a:spcBef>
              <a:spcAft>
                <a:spcPts val="175"/>
              </a:spcAft>
              <a:buClr>
                <a:schemeClr val="accent5"/>
              </a:buClr>
            </a:pPr>
            <a:r>
              <a:rPr lang="fi-FI" sz="1400" b="1" dirty="0">
                <a:cs typeface="Arial" panose="020B0604020202020204" pitchFamily="34" charset="0"/>
              </a:rPr>
              <a:t>Omavalvonnan seuranta</a:t>
            </a:r>
          </a:p>
          <a:p>
            <a:pPr marL="171450" lvl="1" indent="-171450" defTabSz="914286">
              <a:spcBef>
                <a:spcPts val="300"/>
              </a:spcBef>
              <a:spcAft>
                <a:spcPts val="175"/>
              </a:spcAft>
              <a:buFont typeface="Wingdings" panose="05000000000000000000" pitchFamily="2" charset="2"/>
              <a:buChar char="Ø"/>
              <a:defRPr/>
            </a:pPr>
            <a:r>
              <a:rPr lang="fi-FI" sz="1100" dirty="0">
                <a:solidFill>
                  <a:srgbClr val="000000"/>
                </a:solidFill>
                <a:latin typeface="Arial" panose="020B0604020202020204" pitchFamily="34" charset="0"/>
                <a:cs typeface="Arial" panose="020B0604020202020204" pitchFamily="34" charset="0"/>
                <a:hlinkClick r:id="rId6"/>
              </a:rPr>
              <a:t>Eloisan omavalvontaohjelma ja omavalvontasuunnitelmat internetsivuilla</a:t>
            </a:r>
            <a:endParaRPr lang="fi-FI" sz="1100" dirty="0">
              <a:solidFill>
                <a:srgbClr val="000000"/>
              </a:solidFill>
              <a:latin typeface="Arial" panose="020B0604020202020204" pitchFamily="34" charset="0"/>
              <a:cs typeface="Arial" panose="020B0604020202020204" pitchFamily="34" charset="0"/>
            </a:endParaRPr>
          </a:p>
          <a:p>
            <a:pPr marL="171450" lvl="1" indent="-171450" defTabSz="914286">
              <a:spcBef>
                <a:spcPts val="300"/>
              </a:spcBef>
              <a:spcAft>
                <a:spcPts val="175"/>
              </a:spcAft>
              <a:buFont typeface="Wingdings" panose="05000000000000000000" pitchFamily="2" charset="2"/>
              <a:buChar char="Ø"/>
              <a:defRPr/>
            </a:pPr>
            <a:r>
              <a:rPr lang="fi-FI" sz="1100" dirty="0">
                <a:hlinkClick r:id="rId7"/>
              </a:rPr>
              <a:t>Valvonnan yhteystiedot - Eloisa (etelasavonha.fi)</a:t>
            </a:r>
            <a:endParaRPr lang="fi-FI" sz="1100" dirty="0">
              <a:solidFill>
                <a:srgbClr val="000000"/>
              </a:solidFill>
              <a:latin typeface="Arial" panose="020B0604020202020204" pitchFamily="34" charset="0"/>
              <a:cs typeface="Arial" panose="020B0604020202020204" pitchFamily="34" charset="0"/>
            </a:endParaRPr>
          </a:p>
          <a:p>
            <a:pPr marL="628638" lvl="2" indent="-171450" defTabSz="914286">
              <a:spcBef>
                <a:spcPts val="300"/>
              </a:spcBef>
              <a:spcAft>
                <a:spcPts val="175"/>
              </a:spcAft>
              <a:buFont typeface="Arial" panose="020B0604020202020204" pitchFamily="34" charset="0"/>
              <a:buChar char="•"/>
              <a:defRPr/>
            </a:pPr>
            <a:r>
              <a:rPr lang="fi-FI" sz="1100" dirty="0">
                <a:solidFill>
                  <a:srgbClr val="000000"/>
                </a:solidFill>
                <a:latin typeface="Arial" panose="020B0604020202020204" pitchFamily="34" charset="0"/>
                <a:cs typeface="Arial" panose="020B0604020202020204" pitchFamily="34" charset="0"/>
              </a:rPr>
              <a:t>Ensisijaisesti palaute annetaan suoraan hoitavalle henkilöstölle ja yksikön vastuuhenkilölle. </a:t>
            </a:r>
            <a:r>
              <a:rPr lang="fi-FI" sz="1100" b="0" i="0" dirty="0">
                <a:solidFill>
                  <a:srgbClr val="1D1D1B"/>
                </a:solidFill>
                <a:effectLst/>
                <a:latin typeface="Arial" panose="020B0604020202020204" pitchFamily="34" charset="0"/>
              </a:rPr>
              <a:t>Jos palvelussa on havaittavissa asiakas- ja potilasturvallisuuteen vaikuttava seikkoja, jotka eivät ole annetusta palautteesta huolimatta parantuneet, asiasta kannattaa olla yhteydessä hyvinvointialueen valvontatiimiin.</a:t>
            </a:r>
            <a:endParaRPr lang="fi-FI" sz="1200" dirty="0">
              <a:solidFill>
                <a:srgbClr val="1D1D1B"/>
              </a:solidFill>
              <a:highlight>
                <a:srgbClr val="00FFFF"/>
              </a:highlight>
              <a:latin typeface="Arial" panose="020B0604020202020204" pitchFamily="34" charset="0"/>
              <a:cs typeface="Arial" panose="020B0604020202020204" pitchFamily="34" charset="0"/>
            </a:endParaRPr>
          </a:p>
          <a:p>
            <a:pPr marL="171450" lvl="1" indent="-171450" defTabSz="914286">
              <a:spcBef>
                <a:spcPts val="300"/>
              </a:spcBef>
              <a:spcAft>
                <a:spcPts val="175"/>
              </a:spcAft>
              <a:buFont typeface="Arial" panose="020B0604020202020204" pitchFamily="34" charset="0"/>
              <a:buChar char="•"/>
              <a:defRPr/>
            </a:pPr>
            <a:endParaRPr lang="fi-FI" sz="1200" dirty="0">
              <a:solidFill>
                <a:srgbClr val="000000"/>
              </a:solidFill>
              <a:highlight>
                <a:srgbClr val="00FFFF"/>
              </a:highlight>
              <a:latin typeface="Arial" panose="020B0604020202020204" pitchFamily="34" charset="0"/>
              <a:cs typeface="Arial" panose="020B0604020202020204" pitchFamily="34" charset="0"/>
            </a:endParaRPr>
          </a:p>
        </p:txBody>
      </p:sp>
      <p:sp>
        <p:nvSpPr>
          <p:cNvPr id="2" name="Rectangle 13">
            <a:extLst>
              <a:ext uri="{FF2B5EF4-FFF2-40B4-BE49-F238E27FC236}">
                <a16:creationId xmlns:a16="http://schemas.microsoft.com/office/drawing/2014/main" id="{F8F64DFC-3A87-E7AF-9E0F-CA44B7A3B645}"/>
              </a:ext>
            </a:extLst>
          </p:cNvPr>
          <p:cNvSpPr/>
          <p:nvPr/>
        </p:nvSpPr>
        <p:spPr>
          <a:xfrm>
            <a:off x="6367481" y="3891213"/>
            <a:ext cx="5013692" cy="2222690"/>
          </a:xfrm>
          <a:prstGeom prst="rect">
            <a:avLst/>
          </a:prstGeom>
          <a:solidFill>
            <a:schemeClr val="bg1"/>
          </a:solidFill>
          <a:ln w="19050">
            <a:solidFill>
              <a:schemeClr val="accent3">
                <a:lumMod val="20000"/>
                <a:lumOff val="80000"/>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i-FI" sz="1200" b="1" dirty="0">
                <a:solidFill>
                  <a:schemeClr val="tx1"/>
                </a:solidFill>
              </a:rPr>
              <a:t>Omavalvontasuunnitelman päivittäminen ja ajantasaisuus: </a:t>
            </a:r>
          </a:p>
          <a:p>
            <a:endParaRPr lang="fi-FI" sz="1200" dirty="0">
              <a:solidFill>
                <a:schemeClr val="tx1"/>
              </a:solidFill>
            </a:endParaRPr>
          </a:p>
          <a:p>
            <a:r>
              <a:rPr lang="fi-FI" sz="1200" b="1" dirty="0">
                <a:solidFill>
                  <a:schemeClr val="tx1"/>
                </a:solidFill>
              </a:rPr>
              <a:t>[</a:t>
            </a:r>
            <a:r>
              <a:rPr lang="fi-FI" sz="1200" dirty="0">
                <a:solidFill>
                  <a:schemeClr val="tx1"/>
                </a:solidFill>
              </a:rPr>
              <a:t>Kirjoita tähän: Miten yksikössä seurataan ja varmistetaan omavalvontasuunnitelman ajantasaisuus?</a:t>
            </a:r>
            <a:r>
              <a:rPr lang="fi-FI" sz="1200" b="1" dirty="0">
                <a:solidFill>
                  <a:schemeClr val="tx1"/>
                </a:solidFill>
              </a:rPr>
              <a:t>]</a:t>
            </a:r>
          </a:p>
        </p:txBody>
      </p:sp>
    </p:spTree>
    <p:extLst>
      <p:ext uri="{BB962C8B-B14F-4D97-AF65-F5344CB8AC3E}">
        <p14:creationId xmlns:p14="http://schemas.microsoft.com/office/powerpoint/2010/main" val="324609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7E891381-DCA0-18F7-7EBC-7AA48E0AB49E}"/>
              </a:ext>
            </a:extLst>
          </p:cNvPr>
          <p:cNvSpPr>
            <a:spLocks noGrp="1"/>
          </p:cNvSpPr>
          <p:nvPr>
            <p:ph type="title"/>
          </p:nvPr>
        </p:nvSpPr>
        <p:spPr>
          <a:xfrm>
            <a:off x="432363" y="820946"/>
            <a:ext cx="11289174" cy="868004"/>
          </a:xfrm>
        </p:spPr>
        <p:txBody>
          <a:bodyPr vert="horz"/>
          <a:lstStyle/>
          <a:p>
            <a:r>
              <a:rPr lang="fi-FI" sz="2600">
                <a:latin typeface="+mj-lt"/>
                <a:ea typeface="Inter" panose="02000503000000020004" pitchFamily="2" charset="0"/>
              </a:rPr>
              <a:t>Sisällysluettelo</a:t>
            </a:r>
            <a:endParaRPr lang="fi-FI" dirty="0"/>
          </a:p>
        </p:txBody>
      </p:sp>
      <p:sp>
        <p:nvSpPr>
          <p:cNvPr id="4" name="TextBox 3">
            <a:extLst>
              <a:ext uri="{FF2B5EF4-FFF2-40B4-BE49-F238E27FC236}">
                <a16:creationId xmlns:a16="http://schemas.microsoft.com/office/drawing/2014/main" id="{83CA2BFC-BBC3-4506-C864-AFC381D87D5F}"/>
              </a:ext>
            </a:extLst>
          </p:cNvPr>
          <p:cNvSpPr txBox="1">
            <a:spLocks/>
          </p:cNvSpPr>
          <p:nvPr/>
        </p:nvSpPr>
        <p:spPr>
          <a:xfrm>
            <a:off x="8576750" y="1984726"/>
            <a:ext cx="3191591" cy="707886"/>
          </a:xfrm>
          <a:prstGeom prst="rect">
            <a:avLst/>
          </a:prstGeom>
          <a:noFill/>
        </p:spPr>
        <p:txBody>
          <a:bodyPr wrap="square" rtlCol="0">
            <a:spAutoFit/>
          </a:bodyPr>
          <a:lstStyle/>
          <a:p>
            <a:pPr marL="0" lvl="1">
              <a:spcAft>
                <a:spcPts val="600"/>
              </a:spcAft>
            </a:pPr>
            <a:r>
              <a:rPr lang="fi-FI" sz="2000" b="1" dirty="0">
                <a:solidFill>
                  <a:schemeClr val="accent3"/>
                </a:solidFill>
                <a:latin typeface="+mj-lt"/>
                <a:ea typeface="Inter" panose="02000503000000020004" pitchFamily="2" charset="0"/>
              </a:rPr>
              <a:t>Kehittäminen ja seuranta</a:t>
            </a:r>
            <a:endParaRPr lang="fi-FI" sz="1200" dirty="0">
              <a:solidFill>
                <a:schemeClr val="accent3"/>
              </a:solidFill>
              <a:latin typeface="+mj-lt"/>
              <a:ea typeface="Inter" panose="02000503000000020004"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B0587810-B5AC-7F2A-A646-39BBE5621D09}"/>
              </a:ext>
            </a:extLst>
          </p:cNvPr>
          <p:cNvSpPr txBox="1">
            <a:spLocks/>
          </p:cNvSpPr>
          <p:nvPr/>
        </p:nvSpPr>
        <p:spPr>
          <a:xfrm>
            <a:off x="4111824" y="2972213"/>
            <a:ext cx="4286896" cy="2956387"/>
          </a:xfrm>
          <a:prstGeom prst="rect">
            <a:avLst/>
          </a:prstGeom>
          <a:noFill/>
        </p:spPr>
        <p:txBody>
          <a:bodyPr wrap="square" lIns="91440" tIns="45720" rIns="91440" bIns="45720" rtlCol="0" anchor="t">
            <a:spAutoFit/>
          </a:bodyPr>
          <a:lstStyle/>
          <a:p>
            <a:pPr marL="0" lvl="1">
              <a:lnSpc>
                <a:spcPct val="200000"/>
              </a:lnSpc>
              <a:spcBef>
                <a:spcPts val="900"/>
              </a:spcBef>
              <a:spcAft>
                <a:spcPts val="200"/>
              </a:spcAft>
            </a:pPr>
            <a:r>
              <a:rPr lang="fi-FI" sz="1200" u="sng" dirty="0">
                <a:uFill>
                  <a:solidFill>
                    <a:schemeClr val="bg1"/>
                  </a:solidFill>
                </a:uFill>
                <a:hlinkClick r:id="rId3" action="ppaction://hlinksldjump"/>
              </a:rPr>
              <a:t>Toiminta-ajatus, arvot ja toimintaperiaatteet…..…...</a:t>
            </a:r>
            <a:endParaRPr lang="fi-FI" sz="1200" u="sng" dirty="0">
              <a:uFill>
                <a:solidFill>
                  <a:schemeClr val="bg1"/>
                </a:solidFill>
              </a:uFill>
            </a:endParaRPr>
          </a:p>
          <a:p>
            <a:pPr marL="0" lvl="1">
              <a:lnSpc>
                <a:spcPct val="200000"/>
              </a:lnSpc>
              <a:spcBef>
                <a:spcPts val="900"/>
              </a:spcBef>
              <a:spcAft>
                <a:spcPts val="200"/>
              </a:spcAft>
            </a:pPr>
            <a:r>
              <a:rPr lang="fi-FI" sz="1200" u="sng">
                <a:uFill>
                  <a:solidFill>
                    <a:schemeClr val="bg1"/>
                  </a:solidFill>
                </a:uFill>
                <a:hlinkClick r:id="rId4" action="ppaction://hlinksldjump"/>
              </a:rPr>
              <a:t>Omavalvonnan toimeenpano … ...…………………..</a:t>
            </a:r>
            <a:endParaRPr lang="fi-FI" sz="1200" u="sng" dirty="0">
              <a:uFill>
                <a:solidFill>
                  <a:schemeClr val="bg1"/>
                </a:solidFill>
              </a:uFill>
            </a:endParaRPr>
          </a:p>
          <a:p>
            <a:pPr marL="0" lvl="1">
              <a:lnSpc>
                <a:spcPct val="200000"/>
              </a:lnSpc>
              <a:spcBef>
                <a:spcPts val="900"/>
              </a:spcBef>
              <a:spcAft>
                <a:spcPts val="200"/>
              </a:spcAft>
            </a:pPr>
            <a:r>
              <a:rPr lang="fi-FI" sz="1200" u="sng" dirty="0">
                <a:uFill>
                  <a:solidFill>
                    <a:schemeClr val="bg1"/>
                  </a:solidFill>
                </a:uFill>
                <a:hlinkClick r:id="rId5" action="ppaction://hlinksldjump"/>
              </a:rPr>
              <a:t>Asiakkaan asema ja oikeudet………………………..</a:t>
            </a:r>
            <a:endParaRPr lang="fi-FI" sz="1200" u="sng" dirty="0">
              <a:uFill>
                <a:solidFill>
                  <a:schemeClr val="bg1"/>
                </a:solidFill>
              </a:uFill>
            </a:endParaRPr>
          </a:p>
          <a:p>
            <a:pPr marL="0" lvl="1">
              <a:lnSpc>
                <a:spcPct val="200000"/>
              </a:lnSpc>
              <a:spcBef>
                <a:spcPts val="900"/>
              </a:spcBef>
              <a:spcAft>
                <a:spcPts val="200"/>
              </a:spcAft>
            </a:pPr>
            <a:r>
              <a:rPr lang="fi-FI" sz="1200" u="sng" dirty="0">
                <a:uFill>
                  <a:solidFill>
                    <a:schemeClr val="bg1"/>
                  </a:solidFill>
                </a:uFill>
                <a:hlinkClick r:id="rId6" action="ppaction://hlinksldjump"/>
              </a:rPr>
              <a:t>Palvelun sisällön omavalvonta..…………………..…</a:t>
            </a:r>
            <a:endParaRPr lang="fi-FI" sz="1200" u="sng" dirty="0">
              <a:uFill>
                <a:solidFill>
                  <a:schemeClr val="bg1"/>
                </a:solidFill>
              </a:uFill>
            </a:endParaRPr>
          </a:p>
          <a:p>
            <a:pPr marL="0" lvl="1">
              <a:lnSpc>
                <a:spcPct val="200000"/>
              </a:lnSpc>
              <a:spcBef>
                <a:spcPts val="900"/>
              </a:spcBef>
              <a:spcAft>
                <a:spcPts val="200"/>
              </a:spcAft>
            </a:pPr>
            <a:r>
              <a:rPr lang="fi-FI" sz="1200" u="sng" dirty="0">
                <a:uFill>
                  <a:solidFill>
                    <a:schemeClr val="bg1"/>
                  </a:solidFill>
                </a:uFill>
                <a:hlinkClick r:id="rId7" action="ppaction://hlinksldjump"/>
              </a:rPr>
              <a:t>Asiakasturvallisuus……………………………….......</a:t>
            </a:r>
            <a:r>
              <a:rPr lang="fi-FI" sz="1200" u="sng" dirty="0">
                <a:uFill>
                  <a:solidFill>
                    <a:schemeClr val="bg1"/>
                  </a:solidFill>
                </a:uFill>
              </a:rPr>
              <a:t> </a:t>
            </a:r>
          </a:p>
          <a:p>
            <a:pPr marL="0" lvl="1">
              <a:lnSpc>
                <a:spcPct val="200000"/>
              </a:lnSpc>
              <a:spcBef>
                <a:spcPts val="900"/>
              </a:spcBef>
              <a:spcAft>
                <a:spcPts val="200"/>
              </a:spcAft>
            </a:pPr>
            <a:r>
              <a:rPr lang="fi-FI" sz="1200" u="sng" dirty="0">
                <a:uFill>
                  <a:solidFill>
                    <a:schemeClr val="bg1"/>
                  </a:solidFill>
                </a:uFill>
                <a:ea typeface="Inter" panose="02000503000000020004" pitchFamily="2" charset="0"/>
                <a:hlinkClick r:id="rId8" action="ppaction://hlinksldjump"/>
              </a:rPr>
              <a:t>Asiakas- ja potilastietojen käsittely ja kirjaaminen…</a:t>
            </a:r>
            <a:endParaRPr lang="fi-FI" sz="1200" u="sng" dirty="0">
              <a:uFill>
                <a:solidFill>
                  <a:schemeClr val="bg1"/>
                </a:solidFill>
              </a:uFill>
              <a:ea typeface="Inter" panose="02000503000000020004" pitchFamily="2" charset="0"/>
            </a:endParaRPr>
          </a:p>
        </p:txBody>
      </p:sp>
      <p:sp>
        <p:nvSpPr>
          <p:cNvPr id="7" name="TextBox 6">
            <a:extLst>
              <a:ext uri="{FF2B5EF4-FFF2-40B4-BE49-F238E27FC236}">
                <a16:creationId xmlns:a16="http://schemas.microsoft.com/office/drawing/2014/main" id="{564E4902-3D68-9EFA-D2E6-C2B11A07EBEF}"/>
              </a:ext>
            </a:extLst>
          </p:cNvPr>
          <p:cNvSpPr txBox="1">
            <a:spLocks/>
          </p:cNvSpPr>
          <p:nvPr/>
        </p:nvSpPr>
        <p:spPr>
          <a:xfrm>
            <a:off x="423659" y="1973954"/>
            <a:ext cx="3168000" cy="1231106"/>
          </a:xfrm>
          <a:prstGeom prst="rect">
            <a:avLst/>
          </a:prstGeom>
          <a:noFill/>
        </p:spPr>
        <p:txBody>
          <a:bodyPr wrap="square" rtlCol="0">
            <a:spAutoFit/>
          </a:bodyPr>
          <a:lstStyle/>
          <a:p>
            <a:pPr>
              <a:spcAft>
                <a:spcPts val="600"/>
              </a:spcAft>
            </a:pPr>
            <a:r>
              <a:rPr lang="fi-FI" sz="2000" b="1" dirty="0">
                <a:solidFill>
                  <a:schemeClr val="accent1">
                    <a:lumMod val="50000"/>
                  </a:schemeClr>
                </a:solidFill>
                <a:latin typeface="+mj-lt"/>
                <a:ea typeface="Inter" panose="02000503000000020004" pitchFamily="2" charset="0"/>
                <a:cs typeface="Times New Roman" panose="02020603050405020304" pitchFamily="18" charset="0"/>
              </a:rPr>
              <a:t>Toimintayksikön tiedot</a:t>
            </a:r>
          </a:p>
          <a:p>
            <a:pPr>
              <a:spcAft>
                <a:spcPts val="600"/>
              </a:spcAft>
            </a:pPr>
            <a:endParaRPr lang="fi-FI" sz="1200" dirty="0">
              <a:solidFill>
                <a:schemeClr val="accent1">
                  <a:lumMod val="50000"/>
                </a:schemeClr>
              </a:solidFill>
              <a:latin typeface="+mj-lt"/>
              <a:ea typeface="Inter" panose="02000503000000020004" pitchFamily="2" charset="0"/>
              <a:cs typeface="Times New Roman" panose="02020603050405020304" pitchFamily="18" charset="0"/>
            </a:endParaRPr>
          </a:p>
          <a:p>
            <a:pPr>
              <a:spcAft>
                <a:spcPts val="600"/>
              </a:spcAft>
            </a:pPr>
            <a:endParaRPr lang="fi-FI" sz="1200" dirty="0">
              <a:latin typeface="Inter" panose="02000503000000020004" pitchFamily="2" charset="0"/>
              <a:ea typeface="Inter" panose="02000503000000020004" pitchFamily="2" charset="0"/>
            </a:endParaRPr>
          </a:p>
        </p:txBody>
      </p:sp>
      <p:cxnSp>
        <p:nvCxnSpPr>
          <p:cNvPr id="13" name="Straight Connector 12">
            <a:extLst>
              <a:ext uri="{FF2B5EF4-FFF2-40B4-BE49-F238E27FC236}">
                <a16:creationId xmlns:a16="http://schemas.microsoft.com/office/drawing/2014/main" id="{16AC985C-2194-CA51-7341-957CC9136BB1}"/>
              </a:ext>
            </a:extLst>
          </p:cNvPr>
          <p:cNvCxnSpPr>
            <a:cxnSpLocks/>
          </p:cNvCxnSpPr>
          <p:nvPr/>
        </p:nvCxnSpPr>
        <p:spPr>
          <a:xfrm>
            <a:off x="3793281" y="2085277"/>
            <a:ext cx="0" cy="3843323"/>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21D1854-BE73-951C-6210-EE0DCA65D51A}"/>
              </a:ext>
            </a:extLst>
          </p:cNvPr>
          <p:cNvCxnSpPr>
            <a:cxnSpLocks/>
          </p:cNvCxnSpPr>
          <p:nvPr/>
        </p:nvCxnSpPr>
        <p:spPr>
          <a:xfrm>
            <a:off x="8300019" y="2085278"/>
            <a:ext cx="0" cy="3843322"/>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E41B4F-28D1-AF66-FE1F-CFD3739E2173}"/>
              </a:ext>
            </a:extLst>
          </p:cNvPr>
          <p:cNvSpPr txBox="1"/>
          <p:nvPr/>
        </p:nvSpPr>
        <p:spPr>
          <a:xfrm>
            <a:off x="4060761" y="1984726"/>
            <a:ext cx="4060127" cy="707886"/>
          </a:xfrm>
          <a:prstGeom prst="rect">
            <a:avLst/>
          </a:prstGeom>
          <a:noFill/>
        </p:spPr>
        <p:txBody>
          <a:bodyPr wrap="square">
            <a:spAutoFit/>
          </a:bodyPr>
          <a:lstStyle/>
          <a:p>
            <a:pPr marL="0" lvl="1">
              <a:spcAft>
                <a:spcPts val="600"/>
              </a:spcAft>
            </a:pPr>
            <a:r>
              <a:rPr lang="fi-FI" sz="2000" b="1" dirty="0">
                <a:solidFill>
                  <a:schemeClr val="accent5"/>
                </a:solidFill>
                <a:latin typeface="+mj-lt"/>
                <a:ea typeface="Inter" panose="02000503000000020004" pitchFamily="2" charset="0"/>
              </a:rPr>
              <a:t>Toimintaperiaatteet ja käytännöt</a:t>
            </a:r>
            <a:endParaRPr lang="fi-FI" sz="1200" dirty="0">
              <a:solidFill>
                <a:schemeClr val="accent5"/>
              </a:solidFill>
              <a:latin typeface="+mj-lt"/>
              <a:ea typeface="Inter" panose="02000503000000020004" pitchFamily="2" charset="0"/>
              <a:cs typeface="Times New Roman" panose="02020603050405020304" pitchFamily="18" charset="0"/>
            </a:endParaRPr>
          </a:p>
        </p:txBody>
      </p:sp>
      <p:sp>
        <p:nvSpPr>
          <p:cNvPr id="20" name="TextBox 19">
            <a:extLst>
              <a:ext uri="{FF2B5EF4-FFF2-40B4-BE49-F238E27FC236}">
                <a16:creationId xmlns:a16="http://schemas.microsoft.com/office/drawing/2014/main" id="{0DD80B9A-55FB-6F8A-B7DB-F9426B28698E}"/>
              </a:ext>
            </a:extLst>
          </p:cNvPr>
          <p:cNvSpPr txBox="1">
            <a:spLocks/>
          </p:cNvSpPr>
          <p:nvPr/>
        </p:nvSpPr>
        <p:spPr>
          <a:xfrm>
            <a:off x="383346" y="2972213"/>
            <a:ext cx="3292398" cy="914802"/>
          </a:xfrm>
          <a:prstGeom prst="rect">
            <a:avLst/>
          </a:prstGeom>
          <a:noFill/>
          <a:ln>
            <a:noFill/>
          </a:ln>
        </p:spPr>
        <p:txBody>
          <a:bodyPr wrap="square">
            <a:spAutoFit/>
          </a:bodyPr>
          <a:lstStyle/>
          <a:p>
            <a:pPr marL="0" marR="0" lvl="1" indent="0" algn="l" defTabSz="914377" eaLnBrk="1" fontAlgn="auto" latinLnBrk="0" hangingPunct="1">
              <a:lnSpc>
                <a:spcPct val="200000"/>
              </a:lnSpc>
              <a:spcBef>
                <a:spcPts val="900"/>
              </a:spcBef>
              <a:spcAft>
                <a:spcPts val="200"/>
              </a:spcAft>
              <a:buClrTx/>
              <a:buSzTx/>
              <a:buFontTx/>
              <a:buNone/>
              <a:tabLst/>
              <a:defRPr/>
            </a:pPr>
            <a:r>
              <a:rPr kumimoji="0" lang="fi-FI" sz="1200" u="sng" strike="noStrike" kern="1200" cap="none" spc="0" normalizeH="0" noProof="0" dirty="0">
                <a:solidFill>
                  <a:srgbClr val="000000"/>
                </a:solidFill>
                <a:effectLst/>
                <a:uLnTx/>
                <a:uFill>
                  <a:solidFill>
                    <a:schemeClr val="bg1"/>
                  </a:solidFill>
                </a:uFill>
                <a:latin typeface="Arial" panose="020B0604020202020204"/>
                <a:ea typeface="+mn-ea"/>
                <a:cs typeface="+mn-cs"/>
                <a:hlinkClick r:id="rId3" action="ppaction://hlinksldjump"/>
              </a:rPr>
              <a:t>Palveluntuottajaa koskevat tiedot……….....</a:t>
            </a:r>
            <a:endParaRPr kumimoji="0" lang="fi-FI" sz="1200" u="sng" strike="noStrike" kern="1200" cap="none" spc="0" normalizeH="0" noProof="0" dirty="0">
              <a:solidFill>
                <a:srgbClr val="000000"/>
              </a:solidFill>
              <a:effectLst/>
              <a:uLnTx/>
              <a:uFill>
                <a:solidFill>
                  <a:schemeClr val="bg1"/>
                </a:solidFill>
              </a:uFill>
              <a:latin typeface="Arial" panose="020B0604020202020204"/>
              <a:ea typeface="+mn-ea"/>
              <a:cs typeface="+mn-cs"/>
            </a:endParaRPr>
          </a:p>
          <a:p>
            <a:pPr marL="0" marR="0" lvl="1" indent="0" algn="l" defTabSz="914377" eaLnBrk="1" fontAlgn="auto" latinLnBrk="0" hangingPunct="1">
              <a:lnSpc>
                <a:spcPct val="200000"/>
              </a:lnSpc>
              <a:spcBef>
                <a:spcPts val="900"/>
              </a:spcBef>
              <a:spcAft>
                <a:spcPts val="200"/>
              </a:spcAft>
              <a:buClrTx/>
              <a:buSzTx/>
              <a:buFontTx/>
              <a:buNone/>
              <a:tabLst/>
              <a:defRPr/>
            </a:pPr>
            <a:r>
              <a:rPr lang="fi-FI" sz="1200" u="sng" dirty="0">
                <a:solidFill>
                  <a:srgbClr val="000000"/>
                </a:solidFill>
                <a:uFill>
                  <a:solidFill>
                    <a:schemeClr val="bg1"/>
                  </a:solidFill>
                </a:uFill>
                <a:latin typeface="Arial" panose="020B0604020202020204"/>
                <a:hlinkClick r:id="rId9" action="ppaction://hlinksldjump"/>
              </a:rPr>
              <a:t>Omavalvontasuunnitelman laatiminen..…...</a:t>
            </a:r>
            <a:endParaRPr kumimoji="0" lang="fi-FI" sz="1200" b="0" i="0" u="sng" strike="noStrike" kern="1200" cap="none" spc="0" normalizeH="0" noProof="0" dirty="0">
              <a:ln>
                <a:noFill/>
              </a:ln>
              <a:solidFill>
                <a:srgbClr val="000000"/>
              </a:solidFill>
              <a:effectLst/>
              <a:uLnTx/>
              <a:uFill>
                <a:solidFill>
                  <a:schemeClr val="bg1"/>
                </a:solidFill>
              </a:uFill>
              <a:latin typeface="Arial" panose="020B0604020202020204"/>
              <a:ea typeface="+mn-ea"/>
              <a:cs typeface="+mn-cs"/>
            </a:endParaRPr>
          </a:p>
        </p:txBody>
      </p:sp>
      <p:sp>
        <p:nvSpPr>
          <p:cNvPr id="24" name="TextBox 23">
            <a:extLst>
              <a:ext uri="{FF2B5EF4-FFF2-40B4-BE49-F238E27FC236}">
                <a16:creationId xmlns:a16="http://schemas.microsoft.com/office/drawing/2014/main" id="{8C90E8CC-15DA-CA5F-6364-6F83F681403C}"/>
              </a:ext>
            </a:extLst>
          </p:cNvPr>
          <p:cNvSpPr txBox="1">
            <a:spLocks/>
          </p:cNvSpPr>
          <p:nvPr/>
        </p:nvSpPr>
        <p:spPr>
          <a:xfrm>
            <a:off x="8576750" y="2972213"/>
            <a:ext cx="3292397" cy="914802"/>
          </a:xfrm>
          <a:prstGeom prst="rect">
            <a:avLst/>
          </a:prstGeom>
          <a:noFill/>
        </p:spPr>
        <p:txBody>
          <a:bodyPr wrap="square">
            <a:spAutoFit/>
          </a:bodyPr>
          <a:lstStyle/>
          <a:p>
            <a:pPr marL="0" marR="0" lvl="1" indent="0" algn="l" defTabSz="914377" eaLnBrk="1" fontAlgn="auto" latinLnBrk="0" hangingPunct="1">
              <a:lnSpc>
                <a:spcPct val="200000"/>
              </a:lnSpc>
              <a:spcBef>
                <a:spcPts val="900"/>
              </a:spcBef>
              <a:spcAft>
                <a:spcPts val="200"/>
              </a:spcAft>
              <a:buClrTx/>
              <a:buSzTx/>
              <a:buFontTx/>
              <a:buNone/>
              <a:tabLst/>
              <a:defRPr/>
            </a:pPr>
            <a:r>
              <a:rPr lang="fi-FI" sz="1200" u="sng" dirty="0">
                <a:solidFill>
                  <a:srgbClr val="000000"/>
                </a:solidFill>
                <a:uFill>
                  <a:solidFill>
                    <a:schemeClr val="bg1"/>
                  </a:solidFill>
                </a:uFill>
                <a:latin typeface="Arial" panose="020B0604020202020204"/>
                <a:hlinkClick r:id="rId10" action="ppaction://hlinksldjump"/>
              </a:rPr>
              <a:t>Yhteenveto kehittämissuunnitelmasta.......</a:t>
            </a:r>
            <a:endParaRPr kumimoji="0" lang="fi-FI" sz="1200" b="0" i="0" u="sng" strike="noStrike" kern="1200" cap="none" spc="0" normalizeH="0" baseline="0" noProof="0" dirty="0">
              <a:ln>
                <a:noFill/>
              </a:ln>
              <a:solidFill>
                <a:srgbClr val="000000"/>
              </a:solidFill>
              <a:effectLst/>
              <a:uLnTx/>
              <a:uFill>
                <a:solidFill>
                  <a:schemeClr val="bg1"/>
                </a:solidFill>
              </a:uFill>
              <a:latin typeface="Arial" panose="020B0604020202020204"/>
              <a:ea typeface="+mn-ea"/>
              <a:cs typeface="+mn-cs"/>
            </a:endParaRPr>
          </a:p>
          <a:p>
            <a:pPr marL="0" marR="0" lvl="1" indent="0" algn="l" defTabSz="914377" eaLnBrk="1" fontAlgn="auto" latinLnBrk="0" hangingPunct="1">
              <a:lnSpc>
                <a:spcPct val="200000"/>
              </a:lnSpc>
              <a:spcBef>
                <a:spcPts val="900"/>
              </a:spcBef>
              <a:spcAft>
                <a:spcPts val="200"/>
              </a:spcAft>
              <a:buClrTx/>
              <a:buSzTx/>
              <a:buFontTx/>
              <a:buNone/>
              <a:tabLst/>
              <a:defRPr/>
            </a:pPr>
            <a:r>
              <a:rPr kumimoji="0" lang="fi-FI" sz="1200" b="0" i="0" u="sng" strike="noStrike" kern="1200" cap="none" spc="0" normalizeH="0" baseline="0" noProof="0" dirty="0">
                <a:ln>
                  <a:noFill/>
                </a:ln>
                <a:solidFill>
                  <a:srgbClr val="000000"/>
                </a:solidFill>
                <a:effectLst/>
                <a:uLnTx/>
                <a:uFill>
                  <a:solidFill>
                    <a:schemeClr val="bg1"/>
                  </a:solidFill>
                </a:uFill>
                <a:latin typeface="Arial" panose="020B0604020202020204"/>
                <a:hlinkClick r:id="rId11" action="ppaction://hlinksldjump"/>
              </a:rPr>
              <a:t>Omavalvontasuunnitelman seuranta…......</a:t>
            </a:r>
            <a:endParaRPr kumimoji="0" lang="fi-FI" sz="1200" b="0" i="0" u="sng" strike="noStrike" kern="1200" cap="none" spc="0" normalizeH="0" baseline="0" noProof="0" dirty="0">
              <a:ln>
                <a:noFill/>
              </a:ln>
              <a:solidFill>
                <a:srgbClr val="000000"/>
              </a:solidFill>
              <a:effectLst/>
              <a:uLnTx/>
              <a:uFill>
                <a:solidFill>
                  <a:schemeClr val="bg1"/>
                </a:solidFill>
              </a:uFill>
              <a:latin typeface="Arial" panose="020B0604020202020204"/>
              <a:ea typeface="+mn-ea"/>
              <a:cs typeface="+mn-cs"/>
            </a:endParaRPr>
          </a:p>
        </p:txBody>
      </p:sp>
      <p:sp>
        <p:nvSpPr>
          <p:cNvPr id="34" name="Rectangle 33">
            <a:extLst>
              <a:ext uri="{FF2B5EF4-FFF2-40B4-BE49-F238E27FC236}">
                <a16:creationId xmlns:a16="http://schemas.microsoft.com/office/drawing/2014/main" id="{BF9383D8-21BB-CACB-8E97-7C63EE2D10E6}"/>
              </a:ext>
            </a:extLst>
          </p:cNvPr>
          <p:cNvSpPr/>
          <p:nvPr/>
        </p:nvSpPr>
        <p:spPr>
          <a:xfrm>
            <a:off x="1071632" y="4850441"/>
            <a:ext cx="200246" cy="1328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Rectangle 32">
            <a:extLst>
              <a:ext uri="{FF2B5EF4-FFF2-40B4-BE49-F238E27FC236}">
                <a16:creationId xmlns:a16="http://schemas.microsoft.com/office/drawing/2014/main" id="{EE3E36B6-A762-781E-4B20-89634D8E56EC}"/>
              </a:ext>
            </a:extLst>
          </p:cNvPr>
          <p:cNvSpPr/>
          <p:nvPr/>
        </p:nvSpPr>
        <p:spPr>
          <a:xfrm>
            <a:off x="1754934" y="5099475"/>
            <a:ext cx="1735250" cy="829125"/>
          </a:xfrm>
          <a:prstGeom prst="rect">
            <a:avLst/>
          </a:prstGeom>
          <a:solidFill>
            <a:schemeClr val="bg1"/>
          </a:solidFill>
          <a:ln>
            <a:solidFill>
              <a:schemeClr val="tx1">
                <a:lumMod val="75000"/>
                <a:lumOff val="2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i="1" dirty="0">
                <a:solidFill>
                  <a:schemeClr val="tx1">
                    <a:lumMod val="75000"/>
                    <a:lumOff val="25000"/>
                  </a:schemeClr>
                </a:solidFill>
              </a:rPr>
              <a:t>Pääset navigoimaan dokumentissa klikkaamalla otsikoita (ctrl + klikkaus) </a:t>
            </a:r>
          </a:p>
        </p:txBody>
      </p:sp>
      <p:grpSp>
        <p:nvGrpSpPr>
          <p:cNvPr id="8" name="Group 4">
            <a:extLst>
              <a:ext uri="{FF2B5EF4-FFF2-40B4-BE49-F238E27FC236}">
                <a16:creationId xmlns:a16="http://schemas.microsoft.com/office/drawing/2014/main" id="{8C3F1396-EC50-CAE5-C4DA-51BF9C8F7FD7}"/>
              </a:ext>
            </a:extLst>
          </p:cNvPr>
          <p:cNvGrpSpPr/>
          <p:nvPr/>
        </p:nvGrpSpPr>
        <p:grpSpPr>
          <a:xfrm>
            <a:off x="1266276" y="4541525"/>
            <a:ext cx="742144" cy="829125"/>
            <a:chOff x="1086880" y="4436738"/>
            <a:chExt cx="742144" cy="829125"/>
          </a:xfrm>
        </p:grpSpPr>
        <p:grpSp>
          <p:nvGrpSpPr>
            <p:cNvPr id="10" name="Group 31">
              <a:extLst>
                <a:ext uri="{FF2B5EF4-FFF2-40B4-BE49-F238E27FC236}">
                  <a16:creationId xmlns:a16="http://schemas.microsoft.com/office/drawing/2014/main" id="{5213751A-EA01-98A2-3A29-F7E9982DEE48}"/>
                </a:ext>
              </a:extLst>
            </p:cNvPr>
            <p:cNvGrpSpPr/>
            <p:nvPr/>
          </p:nvGrpSpPr>
          <p:grpSpPr>
            <a:xfrm>
              <a:off x="1093045" y="4436738"/>
              <a:ext cx="735979" cy="829125"/>
              <a:chOff x="944056" y="4326811"/>
              <a:chExt cx="1966412" cy="1966412"/>
            </a:xfrm>
          </p:grpSpPr>
          <p:pic>
            <p:nvPicPr>
              <p:cNvPr id="12" name="Graphic 28" descr="Pinch Zoom Out outline">
                <a:extLst>
                  <a:ext uri="{FF2B5EF4-FFF2-40B4-BE49-F238E27FC236}">
                    <a16:creationId xmlns:a16="http://schemas.microsoft.com/office/drawing/2014/main" id="{77CF8B5F-3E94-B9F8-70CA-D78DAB2E743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44056" y="4326811"/>
                <a:ext cx="1966412" cy="1966412"/>
              </a:xfrm>
              <a:prstGeom prst="rect">
                <a:avLst/>
              </a:prstGeom>
            </p:spPr>
          </p:pic>
          <p:sp>
            <p:nvSpPr>
              <p:cNvPr id="14" name="Rectangle 29">
                <a:extLst>
                  <a:ext uri="{FF2B5EF4-FFF2-40B4-BE49-F238E27FC236}">
                    <a16:creationId xmlns:a16="http://schemas.microsoft.com/office/drawing/2014/main" id="{6C27C9D6-F2D2-3B1D-53BA-E0E8A54213ED}"/>
                  </a:ext>
                </a:extLst>
              </p:cNvPr>
              <p:cNvSpPr/>
              <p:nvPr/>
            </p:nvSpPr>
            <p:spPr>
              <a:xfrm>
                <a:off x="1081669" y="4506420"/>
                <a:ext cx="457198" cy="8015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Rectangle 30">
                <a:extLst>
                  <a:ext uri="{FF2B5EF4-FFF2-40B4-BE49-F238E27FC236}">
                    <a16:creationId xmlns:a16="http://schemas.microsoft.com/office/drawing/2014/main" id="{348E5334-8892-2A73-8E54-399ECE5EC8EF}"/>
                  </a:ext>
                </a:extLst>
              </p:cNvPr>
              <p:cNvSpPr/>
              <p:nvPr/>
            </p:nvSpPr>
            <p:spPr>
              <a:xfrm>
                <a:off x="2233196" y="5650085"/>
                <a:ext cx="364921" cy="2491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1" name="Rectangle 29">
              <a:extLst>
                <a:ext uri="{FF2B5EF4-FFF2-40B4-BE49-F238E27FC236}">
                  <a16:creationId xmlns:a16="http://schemas.microsoft.com/office/drawing/2014/main" id="{0CEB2629-CDB5-209A-B801-63730B3D9B78}"/>
                </a:ext>
              </a:extLst>
            </p:cNvPr>
            <p:cNvSpPr/>
            <p:nvPr/>
          </p:nvSpPr>
          <p:spPr>
            <a:xfrm>
              <a:off x="1086880" y="4692182"/>
              <a:ext cx="171118" cy="3379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Tree>
    <p:extLst>
      <p:ext uri="{BB962C8B-B14F-4D97-AF65-F5344CB8AC3E}">
        <p14:creationId xmlns:p14="http://schemas.microsoft.com/office/powerpoint/2010/main" val="2791191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hink-cell data - do not delete" hidden="1">
            <a:extLst>
              <a:ext uri="{FF2B5EF4-FFF2-40B4-BE49-F238E27FC236}">
                <a16:creationId xmlns:a16="http://schemas.microsoft.com/office/drawing/2014/main" id="{9718F30D-BB36-5ADD-EB2C-85B5E6F9A712}"/>
              </a:ext>
            </a:extLst>
          </p:cNvPr>
          <p:cNvGraphicFramePr>
            <a:graphicFrameLocks noChangeAspect="1"/>
          </p:cNvGraphicFramePr>
          <p:nvPr>
            <p:custDataLst>
              <p:tags r:id="rId1"/>
            </p:custDataLst>
            <p:extLst>
              <p:ext uri="{D42A27DB-BD31-4B8C-83A1-F6EECF244321}">
                <p14:modId xmlns:p14="http://schemas.microsoft.com/office/powerpoint/2010/main" val="2486961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1" name="think-cell data - do not delete" hidden="1">
                        <a:extLst>
                          <a:ext uri="{FF2B5EF4-FFF2-40B4-BE49-F238E27FC236}">
                            <a16:creationId xmlns:a16="http://schemas.microsoft.com/office/drawing/2014/main" id="{9718F30D-BB36-5ADD-EB2C-85B5E6F9A71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5" name="Rectangle 104">
            <a:extLst>
              <a:ext uri="{FF2B5EF4-FFF2-40B4-BE49-F238E27FC236}">
                <a16:creationId xmlns:a16="http://schemas.microsoft.com/office/drawing/2014/main" id="{2A53886C-CF14-B24E-D34C-BD619D91E12D}"/>
              </a:ext>
            </a:extLst>
          </p:cNvPr>
          <p:cNvSpPr>
            <a:spLocks/>
          </p:cNvSpPr>
          <p:nvPr/>
        </p:nvSpPr>
        <p:spPr>
          <a:xfrm>
            <a:off x="433801" y="1689607"/>
            <a:ext cx="1372248" cy="4555544"/>
          </a:xfrm>
          <a:prstGeom prst="rect">
            <a:avLst/>
          </a:prstGeom>
          <a:solidFill>
            <a:srgbClr val="B209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fi-FI" dirty="0"/>
          </a:p>
        </p:txBody>
      </p:sp>
      <p:sp>
        <p:nvSpPr>
          <p:cNvPr id="101" name="Rectangle 100">
            <a:extLst>
              <a:ext uri="{FF2B5EF4-FFF2-40B4-BE49-F238E27FC236}">
                <a16:creationId xmlns:a16="http://schemas.microsoft.com/office/drawing/2014/main" id="{5DF0D985-6F03-6A20-C691-9F91304C5923}"/>
              </a:ext>
            </a:extLst>
          </p:cNvPr>
          <p:cNvSpPr>
            <a:spLocks/>
          </p:cNvSpPr>
          <p:nvPr/>
        </p:nvSpPr>
        <p:spPr>
          <a:xfrm>
            <a:off x="434759" y="972587"/>
            <a:ext cx="1372248" cy="633207"/>
          </a:xfrm>
          <a:prstGeom prst="rect">
            <a:avLst/>
          </a:prstGeom>
          <a:solidFill>
            <a:srgbClr val="B209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fi-FI" dirty="0"/>
          </a:p>
        </p:txBody>
      </p:sp>
      <p:sp>
        <p:nvSpPr>
          <p:cNvPr id="77" name="Rectangle 76">
            <a:extLst>
              <a:ext uri="{FF2B5EF4-FFF2-40B4-BE49-F238E27FC236}">
                <a16:creationId xmlns:a16="http://schemas.microsoft.com/office/drawing/2014/main" id="{2DCDE481-1BA3-616E-2BD3-F2E7E697B5F7}"/>
              </a:ext>
            </a:extLst>
          </p:cNvPr>
          <p:cNvSpPr>
            <a:spLocks/>
          </p:cNvSpPr>
          <p:nvPr/>
        </p:nvSpPr>
        <p:spPr>
          <a:xfrm>
            <a:off x="5529343" y="4092456"/>
            <a:ext cx="2875524" cy="2152697"/>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79" name="Rectangle 78">
            <a:extLst>
              <a:ext uri="{FF2B5EF4-FFF2-40B4-BE49-F238E27FC236}">
                <a16:creationId xmlns:a16="http://schemas.microsoft.com/office/drawing/2014/main" id="{5225BCC6-5465-8399-9121-823F0057690E}"/>
              </a:ext>
            </a:extLst>
          </p:cNvPr>
          <p:cNvSpPr>
            <a:spLocks/>
          </p:cNvSpPr>
          <p:nvPr/>
        </p:nvSpPr>
        <p:spPr>
          <a:xfrm>
            <a:off x="8537839" y="4092456"/>
            <a:ext cx="1633390" cy="215269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80" name="Rectangle 79">
            <a:extLst>
              <a:ext uri="{FF2B5EF4-FFF2-40B4-BE49-F238E27FC236}">
                <a16:creationId xmlns:a16="http://schemas.microsoft.com/office/drawing/2014/main" id="{9B433E70-FCB2-BC10-447A-4F3C0B3FCBA9}"/>
              </a:ext>
            </a:extLst>
          </p:cNvPr>
          <p:cNvSpPr>
            <a:spLocks/>
          </p:cNvSpPr>
          <p:nvPr/>
        </p:nvSpPr>
        <p:spPr>
          <a:xfrm>
            <a:off x="2297001" y="4092455"/>
            <a:ext cx="3053207" cy="215579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36" name="Rectangle 35">
            <a:extLst>
              <a:ext uri="{FF2B5EF4-FFF2-40B4-BE49-F238E27FC236}">
                <a16:creationId xmlns:a16="http://schemas.microsoft.com/office/drawing/2014/main" id="{308EBECE-9195-F1F6-1CAD-41EAF8119B84}"/>
              </a:ext>
            </a:extLst>
          </p:cNvPr>
          <p:cNvSpPr>
            <a:spLocks/>
          </p:cNvSpPr>
          <p:nvPr/>
        </p:nvSpPr>
        <p:spPr>
          <a:xfrm>
            <a:off x="10289283" y="1667690"/>
            <a:ext cx="1468518" cy="2214439"/>
          </a:xfrm>
          <a:prstGeom prst="rect">
            <a:avLst/>
          </a:pr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900" dirty="0">
              <a:solidFill>
                <a:schemeClr val="tx1"/>
              </a:solidFill>
            </a:endParaRPr>
          </a:p>
        </p:txBody>
      </p:sp>
      <p:sp>
        <p:nvSpPr>
          <p:cNvPr id="35" name="Rectangle 34">
            <a:extLst>
              <a:ext uri="{FF2B5EF4-FFF2-40B4-BE49-F238E27FC236}">
                <a16:creationId xmlns:a16="http://schemas.microsoft.com/office/drawing/2014/main" id="{E49A0491-C7FE-F85F-C12E-35FBBB692834}"/>
              </a:ext>
            </a:extLst>
          </p:cNvPr>
          <p:cNvSpPr>
            <a:spLocks/>
          </p:cNvSpPr>
          <p:nvPr/>
        </p:nvSpPr>
        <p:spPr>
          <a:xfrm>
            <a:off x="8535970" y="1667690"/>
            <a:ext cx="1635259" cy="2198697"/>
          </a:xfrm>
          <a:prstGeom prst="rect">
            <a:avLst/>
          </a:pr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32" name="Rectangle 31">
            <a:extLst>
              <a:ext uri="{FF2B5EF4-FFF2-40B4-BE49-F238E27FC236}">
                <a16:creationId xmlns:a16="http://schemas.microsoft.com/office/drawing/2014/main" id="{4ED5A9BF-22EA-B970-1A47-1F548BB2402A}"/>
              </a:ext>
            </a:extLst>
          </p:cNvPr>
          <p:cNvSpPr>
            <a:spLocks/>
          </p:cNvSpPr>
          <p:nvPr/>
        </p:nvSpPr>
        <p:spPr>
          <a:xfrm>
            <a:off x="2306584" y="1677070"/>
            <a:ext cx="3053207" cy="2199419"/>
          </a:xfrm>
          <a:prstGeom prst="rect">
            <a:avLst/>
          </a:pr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26" name="Rectangle 25">
            <a:extLst>
              <a:ext uri="{FF2B5EF4-FFF2-40B4-BE49-F238E27FC236}">
                <a16:creationId xmlns:a16="http://schemas.microsoft.com/office/drawing/2014/main" id="{A237E800-AD50-A91A-9E18-F84B5334315E}"/>
              </a:ext>
            </a:extLst>
          </p:cNvPr>
          <p:cNvSpPr>
            <a:spLocks/>
          </p:cNvSpPr>
          <p:nvPr/>
        </p:nvSpPr>
        <p:spPr>
          <a:xfrm>
            <a:off x="10288724" y="970530"/>
            <a:ext cx="1468517" cy="624352"/>
          </a:xfrm>
          <a:prstGeom prst="rect">
            <a:avLst/>
          </a:prstGeom>
          <a:solidFill>
            <a:srgbClr val="FCB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5" name="Rectangle 24">
            <a:extLst>
              <a:ext uri="{FF2B5EF4-FFF2-40B4-BE49-F238E27FC236}">
                <a16:creationId xmlns:a16="http://schemas.microsoft.com/office/drawing/2014/main" id="{B1E34C50-716C-3370-FABA-076DD1F84387}"/>
              </a:ext>
            </a:extLst>
          </p:cNvPr>
          <p:cNvSpPr>
            <a:spLocks/>
          </p:cNvSpPr>
          <p:nvPr/>
        </p:nvSpPr>
        <p:spPr>
          <a:xfrm>
            <a:off x="8537651" y="970530"/>
            <a:ext cx="1630371" cy="624352"/>
          </a:xfrm>
          <a:prstGeom prst="rect">
            <a:avLst/>
          </a:prstGeom>
          <a:solidFill>
            <a:srgbClr val="FCB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Rectangle 18">
            <a:extLst>
              <a:ext uri="{FF2B5EF4-FFF2-40B4-BE49-F238E27FC236}">
                <a16:creationId xmlns:a16="http://schemas.microsoft.com/office/drawing/2014/main" id="{7A268C32-0E41-11D9-4CC5-6E06A8BA2D6D}"/>
              </a:ext>
            </a:extLst>
          </p:cNvPr>
          <p:cNvSpPr/>
          <p:nvPr/>
        </p:nvSpPr>
        <p:spPr>
          <a:xfrm>
            <a:off x="5529343" y="970530"/>
            <a:ext cx="2869248" cy="593102"/>
          </a:xfrm>
          <a:prstGeom prst="rect">
            <a:avLst/>
          </a:prstGeom>
          <a:solidFill>
            <a:srgbClr val="FCB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Rectangle 4">
            <a:extLst>
              <a:ext uri="{FF2B5EF4-FFF2-40B4-BE49-F238E27FC236}">
                <a16:creationId xmlns:a16="http://schemas.microsoft.com/office/drawing/2014/main" id="{0C9B8954-D1E9-4C74-7959-FB12BC9099E4}"/>
              </a:ext>
            </a:extLst>
          </p:cNvPr>
          <p:cNvSpPr>
            <a:spLocks/>
          </p:cNvSpPr>
          <p:nvPr/>
        </p:nvSpPr>
        <p:spPr>
          <a:xfrm>
            <a:off x="2306583" y="970530"/>
            <a:ext cx="3053207" cy="624352"/>
          </a:xfrm>
          <a:prstGeom prst="rect">
            <a:avLst/>
          </a:prstGeom>
          <a:solidFill>
            <a:srgbClr val="FCB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Title 1">
            <a:extLst>
              <a:ext uri="{FF2B5EF4-FFF2-40B4-BE49-F238E27FC236}">
                <a16:creationId xmlns:a16="http://schemas.microsoft.com/office/drawing/2014/main" id="{0D40AAC3-212B-5834-5D79-DA57F3EC1A21}"/>
              </a:ext>
            </a:extLst>
          </p:cNvPr>
          <p:cNvSpPr txBox="1">
            <a:spLocks/>
          </p:cNvSpPr>
          <p:nvPr/>
        </p:nvSpPr>
        <p:spPr>
          <a:xfrm>
            <a:off x="451413" y="194943"/>
            <a:ext cx="11289174"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pPr marL="0" marR="0" lvl="0" indent="0" algn="l" defTabSz="914286" eaLnBrk="1" fontAlgn="auto" latinLnBrk="0" hangingPunct="1">
              <a:lnSpc>
                <a:spcPct val="90000"/>
              </a:lnSpc>
              <a:spcBef>
                <a:spcPct val="0"/>
              </a:spcBef>
              <a:spcAft>
                <a:spcPts val="0"/>
              </a:spcAft>
              <a:buClrTx/>
              <a:buSzTx/>
              <a:buFontTx/>
              <a:buNone/>
              <a:tabLst/>
              <a:defRPr/>
            </a:pPr>
            <a:r>
              <a:rPr kumimoji="0" lang="fi-FI" sz="2600" b="1" i="0" u="none" strike="noStrike" kern="1200" cap="none" spc="0" normalizeH="0" baseline="0" noProof="0" dirty="0">
                <a:ln>
                  <a:noFill/>
                </a:ln>
                <a:solidFill>
                  <a:srgbClr val="ED0E93">
                    <a:lumMod val="75000"/>
                  </a:srgbClr>
                </a:solidFill>
                <a:effectLst/>
                <a:uLnTx/>
                <a:uFillTx/>
                <a:latin typeface="Arial Black" panose="020B0604020202020204" pitchFamily="34" charset="0"/>
                <a:ea typeface="+mj-ea"/>
              </a:rPr>
              <a:t>Toiminnan kehittäminen yksikön ja Eloisan </a:t>
            </a:r>
            <a:r>
              <a:rPr kumimoji="0" lang="fi-FI" sz="2600" b="1" i="0" u="none" strike="noStrike" kern="1200" cap="none" spc="0" normalizeH="0" baseline="0" noProof="0">
                <a:ln>
                  <a:noFill/>
                </a:ln>
                <a:solidFill>
                  <a:srgbClr val="ED0E93">
                    <a:lumMod val="75000"/>
                  </a:srgbClr>
                </a:solidFill>
                <a:effectLst/>
                <a:uLnTx/>
                <a:uFillTx/>
                <a:latin typeface="Arial Black" panose="020B0604020202020204" pitchFamily="34" charset="0"/>
                <a:ea typeface="+mj-ea"/>
              </a:rPr>
              <a:t>tasolla </a:t>
            </a:r>
            <a:endParaRPr kumimoji="0" lang="fi-FI" sz="2600" b="1" i="0" u="none" strike="noStrike" kern="1200" cap="none" spc="0" normalizeH="0" baseline="0" noProof="0" dirty="0">
              <a:ln>
                <a:noFill/>
              </a:ln>
              <a:solidFill>
                <a:srgbClr val="ED0E93">
                  <a:lumMod val="75000"/>
                </a:srgbClr>
              </a:solidFill>
              <a:effectLst/>
              <a:uLnTx/>
              <a:uFillTx/>
              <a:latin typeface="Arial Black" panose="020B0604020202020204" pitchFamily="34" charset="0"/>
              <a:ea typeface="+mj-ea"/>
            </a:endParaRPr>
          </a:p>
        </p:txBody>
      </p:sp>
      <p:sp>
        <p:nvSpPr>
          <p:cNvPr id="8" name="Tekstiruutu 7">
            <a:extLst>
              <a:ext uri="{FF2B5EF4-FFF2-40B4-BE49-F238E27FC236}">
                <a16:creationId xmlns:a16="http://schemas.microsoft.com/office/drawing/2014/main" id="{1950B7FC-2720-0D2A-DB2A-01CE057388DB}"/>
              </a:ext>
            </a:extLst>
          </p:cNvPr>
          <p:cNvSpPr txBox="1">
            <a:spLocks/>
          </p:cNvSpPr>
          <p:nvPr/>
        </p:nvSpPr>
        <p:spPr>
          <a:xfrm>
            <a:off x="2338656" y="1113429"/>
            <a:ext cx="3000314" cy="338554"/>
          </a:xfrm>
          <a:prstGeom prst="rect">
            <a:avLst/>
          </a:prstGeom>
          <a:noFill/>
        </p:spPr>
        <p:txBody>
          <a:bodyPr wrap="squar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ED0E93"/>
                </a:solidFill>
                <a:effectLst/>
                <a:uLnTx/>
                <a:uFillTx/>
                <a:latin typeface="Arial" panose="020B0604020202020204"/>
                <a:ea typeface="+mn-ea"/>
                <a:cs typeface="+mn-cs"/>
              </a:rPr>
              <a:t>Tiedon lähteet</a:t>
            </a:r>
          </a:p>
        </p:txBody>
      </p:sp>
      <p:sp>
        <p:nvSpPr>
          <p:cNvPr id="9" name="Tekstiruutu 8">
            <a:extLst>
              <a:ext uri="{FF2B5EF4-FFF2-40B4-BE49-F238E27FC236}">
                <a16:creationId xmlns:a16="http://schemas.microsoft.com/office/drawing/2014/main" id="{F1511F70-38C9-1F7A-3C2B-A475548F271D}"/>
              </a:ext>
            </a:extLst>
          </p:cNvPr>
          <p:cNvSpPr txBox="1">
            <a:spLocks/>
          </p:cNvSpPr>
          <p:nvPr/>
        </p:nvSpPr>
        <p:spPr>
          <a:xfrm>
            <a:off x="8602362" y="1113429"/>
            <a:ext cx="1500950" cy="338554"/>
          </a:xfrm>
          <a:prstGeom prst="rect">
            <a:avLst/>
          </a:prstGeom>
          <a:noFill/>
        </p:spPr>
        <p:txBody>
          <a:bodyPr wrap="squar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ED0E93"/>
                </a:solidFill>
                <a:effectLst/>
                <a:uLnTx/>
                <a:uFillTx/>
                <a:latin typeface="Arial" panose="020B0604020202020204"/>
                <a:ea typeface="+mn-ea"/>
                <a:cs typeface="+mn-cs"/>
              </a:rPr>
              <a:t>Käsittely</a:t>
            </a:r>
          </a:p>
        </p:txBody>
      </p:sp>
      <p:sp>
        <p:nvSpPr>
          <p:cNvPr id="10" name="Tekstiruutu 9">
            <a:extLst>
              <a:ext uri="{FF2B5EF4-FFF2-40B4-BE49-F238E27FC236}">
                <a16:creationId xmlns:a16="http://schemas.microsoft.com/office/drawing/2014/main" id="{17C937C6-5348-5969-48BD-582B930FEC18}"/>
              </a:ext>
            </a:extLst>
          </p:cNvPr>
          <p:cNvSpPr txBox="1">
            <a:spLocks/>
          </p:cNvSpPr>
          <p:nvPr/>
        </p:nvSpPr>
        <p:spPr>
          <a:xfrm>
            <a:off x="10268800" y="1113429"/>
            <a:ext cx="1508364" cy="338554"/>
          </a:xfrm>
          <a:prstGeom prst="rect">
            <a:avLst/>
          </a:prstGeom>
          <a:noFill/>
        </p:spPr>
        <p:txBody>
          <a:bodyPr wrap="squar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ED0E93"/>
                </a:solidFill>
                <a:effectLst/>
                <a:uLnTx/>
                <a:uFillTx/>
                <a:latin typeface="Arial" panose="020B0604020202020204"/>
                <a:ea typeface="+mn-ea"/>
                <a:cs typeface="+mn-cs"/>
              </a:rPr>
              <a:t>Lopputulema</a:t>
            </a:r>
          </a:p>
        </p:txBody>
      </p:sp>
      <p:sp>
        <p:nvSpPr>
          <p:cNvPr id="11" name="Tekstiruutu 10">
            <a:extLst>
              <a:ext uri="{FF2B5EF4-FFF2-40B4-BE49-F238E27FC236}">
                <a16:creationId xmlns:a16="http://schemas.microsoft.com/office/drawing/2014/main" id="{3F07C689-34CA-05C1-4F3C-D6AA578BA2D2}"/>
              </a:ext>
            </a:extLst>
          </p:cNvPr>
          <p:cNvSpPr txBox="1">
            <a:spLocks/>
          </p:cNvSpPr>
          <p:nvPr/>
        </p:nvSpPr>
        <p:spPr>
          <a:xfrm rot="16200000">
            <a:off x="953986" y="2644548"/>
            <a:ext cx="2186882" cy="276999"/>
          </a:xfrm>
          <a:prstGeom prst="rect">
            <a:avLst/>
          </a:prstGeom>
          <a:solidFill>
            <a:srgbClr val="FDE0F1"/>
          </a:solidFill>
        </p:spPr>
        <p:txBody>
          <a:bodyPr wrap="squar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ED0E93"/>
                </a:solidFill>
                <a:effectLst/>
                <a:uLnTx/>
                <a:uFillTx/>
                <a:latin typeface="Arial" panose="020B0604020202020204"/>
                <a:ea typeface="+mn-ea"/>
                <a:cs typeface="+mn-cs"/>
              </a:rPr>
              <a:t>Yksiköt</a:t>
            </a:r>
          </a:p>
        </p:txBody>
      </p:sp>
      <p:sp>
        <p:nvSpPr>
          <p:cNvPr id="12" name="Tekstiruutu 11">
            <a:extLst>
              <a:ext uri="{FF2B5EF4-FFF2-40B4-BE49-F238E27FC236}">
                <a16:creationId xmlns:a16="http://schemas.microsoft.com/office/drawing/2014/main" id="{BE06E7DB-F727-3DCB-B3E7-B2CFF072903F}"/>
              </a:ext>
            </a:extLst>
          </p:cNvPr>
          <p:cNvSpPr txBox="1">
            <a:spLocks/>
          </p:cNvSpPr>
          <p:nvPr/>
        </p:nvSpPr>
        <p:spPr>
          <a:xfrm rot="16200000">
            <a:off x="991800" y="5051025"/>
            <a:ext cx="2111251" cy="276999"/>
          </a:xfrm>
          <a:prstGeom prst="rect">
            <a:avLst/>
          </a:prstGeom>
          <a:solidFill>
            <a:srgbClr val="FDCFEA"/>
          </a:solidFill>
        </p:spPr>
        <p:txBody>
          <a:bodyPr wrap="squar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ED0E93"/>
                </a:solidFill>
                <a:effectLst/>
                <a:uLnTx/>
                <a:uFillTx/>
                <a:latin typeface="Arial" panose="020B0604020202020204"/>
                <a:ea typeface="+mn-ea"/>
                <a:cs typeface="+mn-cs"/>
              </a:rPr>
              <a:t>Eloisan taso </a:t>
            </a:r>
          </a:p>
        </p:txBody>
      </p:sp>
      <p:sp>
        <p:nvSpPr>
          <p:cNvPr id="23" name="Tekstiruutu 22">
            <a:extLst>
              <a:ext uri="{FF2B5EF4-FFF2-40B4-BE49-F238E27FC236}">
                <a16:creationId xmlns:a16="http://schemas.microsoft.com/office/drawing/2014/main" id="{487AD754-5612-5452-7BFC-4B13DB391D3E}"/>
              </a:ext>
            </a:extLst>
          </p:cNvPr>
          <p:cNvSpPr txBox="1"/>
          <p:nvPr/>
        </p:nvSpPr>
        <p:spPr>
          <a:xfrm>
            <a:off x="10332059" y="1733448"/>
            <a:ext cx="1425742" cy="1938992"/>
          </a:xfrm>
          <a:prstGeom prst="rect">
            <a:avLst/>
          </a:prstGeom>
          <a:noFill/>
        </p:spPr>
        <p:txBody>
          <a:bodyPr wrap="squar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rPr>
              <a:t>Arjen toiminnan kehittäminen nopealla syklillä </a:t>
            </a:r>
            <a:r>
              <a:rPr lang="fi-FI" sz="1000" b="1" dirty="0">
                <a:solidFill>
                  <a:srgbClr val="B2096E"/>
                </a:solidFill>
                <a:latin typeface="Arial" panose="020B0604020202020204"/>
              </a:rPr>
              <a:t>p</a:t>
            </a:r>
            <a:r>
              <a:rPr kumimoji="0" lang="fi-FI" sz="1000" b="1" i="0" u="none" strike="noStrike" kern="1200" cap="none" spc="0" normalizeH="0" baseline="0" noProof="0" dirty="0" err="1">
                <a:ln>
                  <a:noFill/>
                </a:ln>
                <a:solidFill>
                  <a:srgbClr val="B2096E"/>
                </a:solidFill>
                <a:effectLst/>
                <a:uLnTx/>
                <a:uFillTx/>
                <a:latin typeface="Arial" panose="020B0604020202020204"/>
                <a:ea typeface="+mn-ea"/>
                <a:cs typeface="+mn-cs"/>
              </a:rPr>
              <a:t>alavereissa</a:t>
            </a:r>
            <a:r>
              <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rPr>
              <a:t> sovitun perusteella. </a:t>
            </a:r>
          </a:p>
          <a:p>
            <a:pPr marL="0" marR="0" lvl="0" indent="0" defTabSz="914377"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endParaRPr>
          </a:p>
          <a:p>
            <a:pPr marL="0" marR="0" lvl="0" indent="0" defTabSz="914377"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rPr>
              <a:t>Yksikön kehittämis-suunnitelma julkaistaan omavalvonta-suunnitelmassa kerran vuodessa.</a:t>
            </a:r>
          </a:p>
        </p:txBody>
      </p:sp>
      <p:sp>
        <p:nvSpPr>
          <p:cNvPr id="4" name="TextBox 3">
            <a:extLst>
              <a:ext uri="{FF2B5EF4-FFF2-40B4-BE49-F238E27FC236}">
                <a16:creationId xmlns:a16="http://schemas.microsoft.com/office/drawing/2014/main" id="{869CDF47-163C-817D-4F41-5698B4AE72FE}"/>
              </a:ext>
            </a:extLst>
          </p:cNvPr>
          <p:cNvSpPr txBox="1"/>
          <p:nvPr/>
        </p:nvSpPr>
        <p:spPr>
          <a:xfrm>
            <a:off x="489502" y="2771535"/>
            <a:ext cx="1257743" cy="1094852"/>
          </a:xfrm>
          <a:prstGeom prst="rect">
            <a:avLst/>
          </a:prstGeom>
          <a:noFill/>
        </p:spPr>
        <p:txBody>
          <a:bodyPr wrap="square">
            <a:spAutoFit/>
          </a:bodyPr>
          <a:lstStyle/>
          <a:p>
            <a:pPr marL="0" marR="0" lvl="0" indent="0" defTabSz="914377" eaLnBrk="1" fontAlgn="auto" latinLnBrk="0" hangingPunct="1">
              <a:lnSpc>
                <a:spcPct val="110000"/>
              </a:lnSpc>
              <a:spcBef>
                <a:spcPts val="0"/>
              </a:spcBef>
              <a:spcAft>
                <a:spcPts val="0"/>
              </a:spcAft>
              <a:buClrTx/>
              <a:buSzTx/>
              <a:buFontTx/>
              <a:buNone/>
              <a:tabLst/>
              <a:defRPr/>
            </a:pPr>
            <a:r>
              <a:rPr kumimoji="0" lang="fi-FI" sz="1000" b="1" i="0" u="none" strike="noStrike" kern="1200" cap="none" spc="0" normalizeH="0" baseline="0" noProof="0" dirty="0">
                <a:ln>
                  <a:noFill/>
                </a:ln>
                <a:solidFill>
                  <a:schemeClr val="bg1"/>
                </a:solidFill>
                <a:effectLst/>
                <a:uLnTx/>
                <a:uFillTx/>
                <a:latin typeface="Arial" panose="020B0604020202020204"/>
                <a:ea typeface="+mn-ea"/>
                <a:cs typeface="+mn-cs"/>
              </a:rPr>
              <a:t>Laadukkaat palvelut, asiakas-turvallisuus hyvällä tasolla, vähemmän vaara-tapahtumia</a:t>
            </a:r>
          </a:p>
        </p:txBody>
      </p:sp>
      <p:sp>
        <p:nvSpPr>
          <p:cNvPr id="16" name="Tekstiruutu 9">
            <a:extLst>
              <a:ext uri="{FF2B5EF4-FFF2-40B4-BE49-F238E27FC236}">
                <a16:creationId xmlns:a16="http://schemas.microsoft.com/office/drawing/2014/main" id="{7EA5327E-27E0-009D-DF7E-52AD649876F8}"/>
              </a:ext>
            </a:extLst>
          </p:cNvPr>
          <p:cNvSpPr txBox="1">
            <a:spLocks/>
          </p:cNvSpPr>
          <p:nvPr/>
        </p:nvSpPr>
        <p:spPr>
          <a:xfrm>
            <a:off x="645871" y="1119914"/>
            <a:ext cx="1046994" cy="338554"/>
          </a:xfrm>
          <a:prstGeom prst="rect">
            <a:avLst/>
          </a:prstGeom>
          <a:noFill/>
        </p:spPr>
        <p:txBody>
          <a:bodyPr wrap="square">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chemeClr val="bg1"/>
                </a:solidFill>
                <a:effectLst/>
                <a:uLnTx/>
                <a:uFillTx/>
                <a:latin typeface="Arial" panose="020B0604020202020204"/>
                <a:ea typeface="+mn-ea"/>
                <a:cs typeface="+mn-cs"/>
              </a:rPr>
              <a:t>Tavoite</a:t>
            </a:r>
          </a:p>
        </p:txBody>
      </p:sp>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DD9B7F38-00F3-A6F7-C686-E0ABB8262AB0}"/>
                  </a:ext>
                </a:extLst>
              </p14:cNvPr>
              <p14:cNvContentPartPr/>
              <p14:nvPr/>
            </p14:nvContentPartPr>
            <p14:xfrm>
              <a:off x="-1160334" y="894693"/>
              <a:ext cx="360" cy="360"/>
            </p14:xfrm>
          </p:contentPart>
        </mc:Choice>
        <mc:Fallback xmlns="">
          <p:pic>
            <p:nvPicPr>
              <p:cNvPr id="29" name="Ink 28">
                <a:extLst>
                  <a:ext uri="{FF2B5EF4-FFF2-40B4-BE49-F238E27FC236}">
                    <a16:creationId xmlns:a16="http://schemas.microsoft.com/office/drawing/2014/main" id="{DD9B7F38-00F3-A6F7-C686-E0ABB8262AB0}"/>
                  </a:ext>
                </a:extLst>
              </p:cNvPr>
              <p:cNvPicPr/>
              <p:nvPr/>
            </p:nvPicPr>
            <p:blipFill>
              <a:blip r:embed="rId8"/>
              <a:stretch>
                <a:fillRect/>
              </a:stretch>
            </p:blipFill>
            <p:spPr>
              <a:xfrm>
                <a:off x="-1164654" y="890373"/>
                <a:ext cx="9000" cy="9000"/>
              </a:xfrm>
              <a:prstGeom prst="rect">
                <a:avLst/>
              </a:prstGeom>
            </p:spPr>
          </p:pic>
        </mc:Fallback>
      </mc:AlternateContent>
      <p:sp>
        <p:nvSpPr>
          <p:cNvPr id="33" name="TextBox 32">
            <a:extLst>
              <a:ext uri="{FF2B5EF4-FFF2-40B4-BE49-F238E27FC236}">
                <a16:creationId xmlns:a16="http://schemas.microsoft.com/office/drawing/2014/main" id="{CDEB6373-135D-7DCC-3B17-1445BD1CC230}"/>
              </a:ext>
            </a:extLst>
          </p:cNvPr>
          <p:cNvSpPr txBox="1">
            <a:spLocks/>
          </p:cNvSpPr>
          <p:nvPr/>
        </p:nvSpPr>
        <p:spPr>
          <a:xfrm>
            <a:off x="8537650" y="1733448"/>
            <a:ext cx="1581980" cy="1831271"/>
          </a:xfrm>
          <a:prstGeom prst="rect">
            <a:avLst/>
          </a:prstGeom>
          <a:noFill/>
        </p:spPr>
        <p:txBody>
          <a:bodyPr wrap="square" rtlCol="0">
            <a:spAutoFit/>
          </a:bodyPr>
          <a:lstStyle/>
          <a:p>
            <a:pPr marL="171450" marR="0" lvl="0" indent="-135450" algn="l" defTabSz="914377"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900" i="0" u="none" strike="noStrike" kern="1200" cap="none" spc="0" normalizeH="0" baseline="0" noProof="0" dirty="0">
                <a:ln>
                  <a:noFill/>
                </a:ln>
                <a:solidFill>
                  <a:srgbClr val="000000"/>
                </a:solidFill>
                <a:effectLst/>
                <a:uLnTx/>
                <a:uFillTx/>
                <a:latin typeface="Arial" panose="020B0604020202020204"/>
                <a:ea typeface="+mn-ea"/>
                <a:cs typeface="+mn-cs"/>
              </a:rPr>
              <a:t>Tunnistetaan korjaavat toimenpiteet, ja otetaan ne käyttöön arjen toiminnassa. </a:t>
            </a:r>
          </a:p>
          <a:p>
            <a:pPr marL="171450" marR="0" lvl="0" indent="-135450" algn="l" defTabSz="914377" eaLnBrk="1" fontAlgn="auto" latinLnBrk="0" hangingPunct="1">
              <a:lnSpc>
                <a:spcPct val="100000"/>
              </a:lnSpc>
              <a:spcBef>
                <a:spcPts val="600"/>
              </a:spcBef>
              <a:spcAft>
                <a:spcPts val="0"/>
              </a:spcAft>
              <a:buClrTx/>
              <a:buSzTx/>
              <a:buFont typeface="Arial" panose="020B0604020202020204" pitchFamily="34" charset="0"/>
              <a:buChar char="•"/>
              <a:tabLst/>
              <a:defRPr/>
            </a:pPr>
            <a:r>
              <a:rPr lang="fi-FI" sz="900" dirty="0">
                <a:solidFill>
                  <a:srgbClr val="000000"/>
                </a:solidFill>
                <a:latin typeface="Arial" panose="020B0604020202020204"/>
              </a:rPr>
              <a:t>P</a:t>
            </a:r>
            <a:r>
              <a:rPr kumimoji="0" lang="fi-FI" sz="900" i="0" u="none" strike="noStrike" kern="1200" cap="none" spc="0" normalizeH="0" baseline="0" noProof="0" dirty="0" err="1">
                <a:ln>
                  <a:noFill/>
                </a:ln>
                <a:solidFill>
                  <a:srgbClr val="000000"/>
                </a:solidFill>
                <a:effectLst/>
                <a:uLnTx/>
                <a:uFillTx/>
                <a:latin typeface="Arial" panose="020B0604020202020204"/>
                <a:ea typeface="+mn-ea"/>
                <a:cs typeface="+mn-cs"/>
              </a:rPr>
              <a:t>äivitetään</a:t>
            </a:r>
            <a:r>
              <a:rPr kumimoji="0" lang="fi-FI" sz="900" i="0" u="none" strike="noStrike" kern="1200" cap="none" spc="0" normalizeH="0" baseline="0" noProof="0" dirty="0">
                <a:ln>
                  <a:noFill/>
                </a:ln>
                <a:solidFill>
                  <a:srgbClr val="000000"/>
                </a:solidFill>
                <a:effectLst/>
                <a:uLnTx/>
                <a:uFillTx/>
                <a:latin typeface="Arial" panose="020B0604020202020204"/>
                <a:ea typeface="+mn-ea"/>
                <a:cs typeface="+mn-cs"/>
              </a:rPr>
              <a:t> omavalvonta-suunnitelmaan kehittämistoimenpiteet kerran vuodessa, ja otetaan korjaavat toimet käyttöön.</a:t>
            </a:r>
          </a:p>
          <a:p>
            <a:pPr marL="171450" marR="0" lvl="0" indent="-135450" algn="l" defTabSz="914377"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0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 name="Tekstiruutu 8">
            <a:extLst>
              <a:ext uri="{FF2B5EF4-FFF2-40B4-BE49-F238E27FC236}">
                <a16:creationId xmlns:a16="http://schemas.microsoft.com/office/drawing/2014/main" id="{D708B6C2-80CD-CED8-60F4-BF6F2298ABFC}"/>
              </a:ext>
            </a:extLst>
          </p:cNvPr>
          <p:cNvSpPr txBox="1"/>
          <p:nvPr/>
        </p:nvSpPr>
        <p:spPr>
          <a:xfrm>
            <a:off x="5605670" y="988472"/>
            <a:ext cx="2713382" cy="338554"/>
          </a:xfrm>
          <a:prstGeom prst="rect">
            <a:avLst/>
          </a:prstGeom>
          <a:noFill/>
        </p:spPr>
        <p:txBody>
          <a:bodyPr wrap="square">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ED0E93"/>
                </a:solidFill>
                <a:effectLst/>
                <a:uLnTx/>
                <a:uFillTx/>
                <a:latin typeface="Arial" panose="020B0604020202020204"/>
                <a:ea typeface="+mn-ea"/>
                <a:cs typeface="+mn-cs"/>
              </a:rPr>
              <a:t>Kehittämisen sykli </a:t>
            </a:r>
          </a:p>
        </p:txBody>
      </p:sp>
      <p:sp>
        <p:nvSpPr>
          <p:cNvPr id="39" name="TextBox 38">
            <a:extLst>
              <a:ext uri="{FF2B5EF4-FFF2-40B4-BE49-F238E27FC236}">
                <a16:creationId xmlns:a16="http://schemas.microsoft.com/office/drawing/2014/main" id="{567804D9-FAF2-55D1-C6AE-9FBEE9B8C10C}"/>
              </a:ext>
            </a:extLst>
          </p:cNvPr>
          <p:cNvSpPr txBox="1">
            <a:spLocks/>
          </p:cNvSpPr>
          <p:nvPr/>
        </p:nvSpPr>
        <p:spPr>
          <a:xfrm>
            <a:off x="8537651" y="4286572"/>
            <a:ext cx="1443597" cy="2046714"/>
          </a:xfrm>
          <a:prstGeom prst="rect">
            <a:avLst/>
          </a:prstGeom>
          <a:noFill/>
        </p:spPr>
        <p:txBody>
          <a:bodyPr wrap="square" lIns="91440" tIns="45720" rIns="91440" bIns="45720" rtlCol="0" anchor="t">
            <a:spAutoFit/>
          </a:bodyPr>
          <a:lstStyle>
            <a:defPPr>
              <a:defRPr lang="fi-FI"/>
            </a:defPPr>
            <a:lvl1pPr marL="171450" indent="-171450">
              <a:spcBef>
                <a:spcPts val="600"/>
              </a:spcBef>
              <a:buFont typeface="Arial" panose="020B0604020202020204" pitchFamily="34" charset="0"/>
              <a:buChar char="•"/>
              <a:defRPr sz="1000" b="1"/>
            </a:lvl1pPr>
          </a:lstStyle>
          <a:p>
            <a:pPr marL="171450" marR="0" lvl="0" indent="-135255" algn="l" defTabSz="914377"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mn-cs"/>
              </a:rPr>
              <a:t>Tunnistetaan palvelua koskevat korjaavat toimenpiteet, ja otetaan ne käyttöön palvelun kaikiss</a:t>
            </a:r>
            <a:r>
              <a:rPr lang="fi-FI" sz="900" b="0" dirty="0">
                <a:solidFill>
                  <a:srgbClr val="000000"/>
                </a:solidFill>
                <a:latin typeface="Arial" panose="020B0604020202020204"/>
              </a:rPr>
              <a:t>a yksiköissä.</a:t>
            </a:r>
            <a:endParaRPr lang="en-US" dirty="0">
              <a:ea typeface="+mn-ea"/>
              <a:cs typeface="+mn-cs"/>
            </a:endParaRPr>
          </a:p>
          <a:p>
            <a:pPr marL="171450" marR="0" lvl="0" indent="-135255" algn="l" defTabSz="914377"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mn-cs"/>
              </a:rPr>
              <a:t>Omavalvonta-ohjelman toteutumisen raportointi </a:t>
            </a:r>
            <a:r>
              <a:rPr lang="fi-FI" sz="900" b="0" dirty="0">
                <a:solidFill>
                  <a:srgbClr val="000000"/>
                </a:solidFill>
                <a:highlight>
                  <a:srgbClr val="FFFF00"/>
                </a:highlight>
                <a:latin typeface="Arial" panose="020B0604020202020204"/>
              </a:rPr>
              <a:t>4kk</a:t>
            </a: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mn-cs"/>
              </a:rPr>
              <a:t> välein Eloisan nettisivuille.</a:t>
            </a:r>
            <a:endParaRPr lang="fi-FI" sz="900" b="0" i="0" u="none" strike="noStrike" kern="1200" cap="none" spc="0" normalizeH="0" baseline="0" noProof="0" dirty="0">
              <a:ln>
                <a:noFill/>
              </a:ln>
              <a:solidFill>
                <a:srgbClr val="000000"/>
              </a:solidFill>
              <a:effectLst/>
              <a:uLnTx/>
              <a:uFillTx/>
              <a:latin typeface="Arial" panose="020B0604020202020204"/>
              <a:cs typeface="Arial"/>
            </a:endParaRPr>
          </a:p>
          <a:p>
            <a:pPr marL="171450" marR="0" lvl="0" indent="-135255" algn="l" defTabSz="914377"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i-FI" sz="900" b="0" i="0" u="none" strike="noStrike" kern="1200" cap="none" spc="0" normalizeH="0" baseline="0" noProof="0" dirty="0">
              <a:ln>
                <a:noFill/>
              </a:ln>
              <a:solidFill>
                <a:srgbClr val="000000"/>
              </a:solidFill>
              <a:effectLst/>
              <a:uLnTx/>
              <a:uFillTx/>
              <a:latin typeface="Arial" panose="020B0604020202020204"/>
              <a:cs typeface="Arial"/>
            </a:endParaRPr>
          </a:p>
        </p:txBody>
      </p:sp>
      <p:sp>
        <p:nvSpPr>
          <p:cNvPr id="75" name="TextBox 74">
            <a:extLst>
              <a:ext uri="{FF2B5EF4-FFF2-40B4-BE49-F238E27FC236}">
                <a16:creationId xmlns:a16="http://schemas.microsoft.com/office/drawing/2014/main" id="{8C56B79E-77AA-C221-D0BE-4FA89E9221C7}"/>
              </a:ext>
            </a:extLst>
          </p:cNvPr>
          <p:cNvSpPr txBox="1"/>
          <p:nvPr/>
        </p:nvSpPr>
        <p:spPr>
          <a:xfrm>
            <a:off x="2185925" y="3903068"/>
            <a:ext cx="9908898" cy="230832"/>
          </a:xfrm>
          <a:prstGeom prst="rect">
            <a:avLst/>
          </a:prstGeom>
          <a:solidFill>
            <a:srgbClr val="FDF1F8"/>
          </a:solidFill>
        </p:spPr>
        <p:txBody>
          <a:bodyPr wrap="square" lIns="216000" rtlCol="0">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900" b="0" i="1" u="none" strike="noStrike" kern="1200" cap="none" spc="0" normalizeH="0" baseline="0" noProof="0" dirty="0">
                <a:ln>
                  <a:noFill/>
                </a:ln>
                <a:solidFill>
                  <a:srgbClr val="ED0E93"/>
                </a:solidFill>
                <a:effectLst/>
                <a:uLnTx/>
                <a:uFillTx/>
                <a:latin typeface="Arial" panose="020B0604020202020204"/>
                <a:ea typeface="+mn-ea"/>
                <a:cs typeface="+mn-cs"/>
              </a:rPr>
              <a:t>Tiedon siirto ja kehittäminen tasojen välillä </a:t>
            </a:r>
          </a:p>
        </p:txBody>
      </p:sp>
      <p:sp>
        <p:nvSpPr>
          <p:cNvPr id="20" name="TextBox 19">
            <a:extLst>
              <a:ext uri="{FF2B5EF4-FFF2-40B4-BE49-F238E27FC236}">
                <a16:creationId xmlns:a16="http://schemas.microsoft.com/office/drawing/2014/main" id="{63A4C773-73C6-87A3-BB0B-49D39E44BE48}"/>
              </a:ext>
            </a:extLst>
          </p:cNvPr>
          <p:cNvSpPr txBox="1">
            <a:spLocks/>
          </p:cNvSpPr>
          <p:nvPr/>
        </p:nvSpPr>
        <p:spPr>
          <a:xfrm>
            <a:off x="2353142" y="1669405"/>
            <a:ext cx="3040564" cy="2123658"/>
          </a:xfrm>
          <a:prstGeom prst="rect">
            <a:avLst/>
          </a:prstGeom>
          <a:noFill/>
        </p:spPr>
        <p:txBody>
          <a:bodyPr wrap="square" rtlCol="0">
            <a:spAutoFit/>
          </a:bodyPr>
          <a:lstStyle/>
          <a:p>
            <a:pPr marL="0" marR="0" indent="0" algn="l" eaLnBrk="1" fontAlgn="auto" latinLnBrk="0" hangingPunct="1">
              <a:spcBef>
                <a:spcPts val="0"/>
              </a:spcBef>
              <a:spcAft>
                <a:spcPts val="0"/>
              </a:spcAft>
            </a:pPr>
            <a:r>
              <a:rPr lang="fi-FI" sz="1000" b="1" i="0" u="none" strike="noStrike" kern="1200" dirty="0">
                <a:solidFill>
                  <a:srgbClr val="000000"/>
                </a:solidFill>
                <a:effectLst/>
                <a:latin typeface="Arial" panose="020B0604020202020204" pitchFamily="34" charset="0"/>
              </a:rPr>
              <a:t>Raportointityökalun (</a:t>
            </a:r>
            <a:r>
              <a:rPr lang="fi-FI" sz="1000" b="1" i="0" u="none" strike="noStrike" kern="1200" dirty="0" err="1">
                <a:solidFill>
                  <a:srgbClr val="000000"/>
                </a:solidFill>
                <a:effectLst/>
                <a:latin typeface="Arial" panose="020B0604020202020204" pitchFamily="34" charset="0"/>
              </a:rPr>
              <a:t>HaiPro</a:t>
            </a:r>
            <a:r>
              <a:rPr lang="fi-FI" sz="1000" b="1" i="0" u="none" strike="noStrike" kern="1200" dirty="0">
                <a:solidFill>
                  <a:srgbClr val="000000"/>
                </a:solidFill>
                <a:effectLst/>
                <a:latin typeface="Arial" panose="020B0604020202020204" pitchFamily="34" charset="0"/>
              </a:rPr>
              <a:t>) ilmoitukset</a:t>
            </a:r>
            <a:endParaRPr lang="fi-FI" sz="10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b="0" i="0" u="none" strike="noStrike" kern="1200" dirty="0">
                <a:solidFill>
                  <a:srgbClr val="000000"/>
                </a:solidFill>
                <a:effectLst/>
                <a:latin typeface="Arial" panose="020B0604020202020204" pitchFamily="34" charset="0"/>
              </a:rPr>
              <a:t>ilmoitukset epäkohdista ja niiden uhista</a:t>
            </a:r>
            <a:endParaRPr lang="fi-FI" sz="9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b="0" i="0" u="none" strike="noStrike" kern="1200" dirty="0">
                <a:solidFill>
                  <a:srgbClr val="000000"/>
                </a:solidFill>
                <a:effectLst/>
                <a:latin typeface="Arial" panose="020B0604020202020204" pitchFamily="34" charset="0"/>
              </a:rPr>
              <a:t>ilmoitukset läheltä piti -tilanteista, vaaratilanteista, lääkepoikkeamista ja viallisista laitteista</a:t>
            </a:r>
            <a:endParaRPr lang="fi-FI" sz="900" b="0" i="0" u="none" strike="noStrike" dirty="0">
              <a:effectLst/>
              <a:latin typeface="Arial" panose="020B0604020202020204" pitchFamily="34" charset="0"/>
            </a:endParaRPr>
          </a:p>
          <a:p>
            <a:pPr marL="0" algn="l" eaLnBrk="1" fontAlgn="t" latinLnBrk="0" hangingPunct="1">
              <a:spcBef>
                <a:spcPts val="800"/>
              </a:spcBef>
              <a:spcAft>
                <a:spcPts val="0"/>
              </a:spcAft>
            </a:pPr>
            <a:r>
              <a:rPr lang="fi-FI" sz="1000" b="1" i="0" u="none" strike="noStrike" kern="1200" dirty="0">
                <a:solidFill>
                  <a:srgbClr val="000000"/>
                </a:solidFill>
                <a:effectLst/>
                <a:latin typeface="Arial" panose="020B0604020202020204" pitchFamily="34" charset="0"/>
              </a:rPr>
              <a:t>Asiakaspalautteet</a:t>
            </a:r>
            <a:endParaRPr lang="fi-FI" sz="10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b="0" i="0" u="none" strike="noStrike" kern="1200" dirty="0">
                <a:effectLst/>
                <a:latin typeface="Arial" panose="020B0604020202020204" pitchFamily="34" charset="0"/>
              </a:rPr>
              <a:t>suulliset palautteet työntekijöille</a:t>
            </a:r>
            <a:endParaRPr lang="fi-FI" sz="9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b="0" i="0" u="none" strike="noStrike" kern="1200" dirty="0">
                <a:effectLst/>
                <a:latin typeface="Arial" panose="020B0604020202020204" pitchFamily="34" charset="0"/>
              </a:rPr>
              <a:t>sähköiset palautteet </a:t>
            </a:r>
            <a:endParaRPr lang="fi-FI" sz="900" b="0" i="0" u="none" strike="noStrike" dirty="0">
              <a:effectLst/>
              <a:latin typeface="Arial" panose="020B0604020202020204" pitchFamily="34" charset="0"/>
            </a:endParaRPr>
          </a:p>
          <a:p>
            <a:pPr marL="0" algn="l" eaLnBrk="1" fontAlgn="t" latinLnBrk="0" hangingPunct="1">
              <a:spcBef>
                <a:spcPts val="800"/>
              </a:spcBef>
              <a:spcAft>
                <a:spcPts val="0"/>
              </a:spcAft>
            </a:pPr>
            <a:r>
              <a:rPr lang="fi-FI" sz="1000" b="1" i="0" u="none" strike="noStrike" kern="1200" dirty="0">
                <a:solidFill>
                  <a:srgbClr val="000000"/>
                </a:solidFill>
                <a:effectLst/>
                <a:latin typeface="Arial" panose="020B0604020202020204" pitchFamily="34" charset="0"/>
              </a:rPr>
              <a:t>Työntekijöiden kokemukset </a:t>
            </a:r>
            <a:endParaRPr lang="fi-FI" sz="10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b="0" i="0" u="none" strike="noStrike" kern="1200" dirty="0">
                <a:solidFill>
                  <a:srgbClr val="000000"/>
                </a:solidFill>
                <a:effectLst/>
                <a:latin typeface="Arial" panose="020B0604020202020204" pitchFamily="34" charset="0"/>
              </a:rPr>
              <a:t>ennaltaehkäisevät toimet riskienhallintaan perustuen työntekijöiden kokemukseen</a:t>
            </a:r>
            <a:endParaRPr lang="fi-FI" sz="900" b="0" i="0" u="none" strike="noStrike" dirty="0">
              <a:effectLst/>
              <a:latin typeface="Arial" panose="020B0604020202020204" pitchFamily="34" charset="0"/>
            </a:endParaRPr>
          </a:p>
          <a:p>
            <a:pPr marL="0" marR="0" indent="0" algn="l" eaLnBrk="1" fontAlgn="auto" latinLnBrk="0" hangingPunct="1">
              <a:spcBef>
                <a:spcPts val="800"/>
              </a:spcBef>
              <a:spcAft>
                <a:spcPts val="0"/>
              </a:spcAft>
            </a:pPr>
            <a:r>
              <a:rPr lang="fi-FI" sz="1000" b="1" i="0" u="none" strike="noStrike" kern="1200" dirty="0">
                <a:solidFill>
                  <a:srgbClr val="000000"/>
                </a:solidFill>
                <a:effectLst/>
                <a:latin typeface="Arial" panose="020B0604020202020204" pitchFamily="34" charset="0"/>
              </a:rPr>
              <a:t>Tiedolla johtamisen mittarit </a:t>
            </a:r>
            <a:endParaRPr lang="fi-FI" sz="1000" b="0" i="0" u="none" strike="noStrike" dirty="0">
              <a:effectLst/>
              <a:latin typeface="Arial" panose="020B0604020202020204" pitchFamily="34" charset="0"/>
            </a:endParaRPr>
          </a:p>
          <a:p>
            <a:pPr marL="173736" marR="0" indent="-101736" algn="l" eaLnBrk="1" fontAlgn="auto" latinLnBrk="0" hangingPunct="1">
              <a:spcBef>
                <a:spcPts val="0"/>
              </a:spcBef>
              <a:spcAft>
                <a:spcPts val="0"/>
              </a:spcAft>
              <a:buFont typeface="Arial" panose="020B0604020202020204" pitchFamily="34" charset="0"/>
              <a:buChar char="•"/>
            </a:pPr>
            <a:r>
              <a:rPr lang="fi-FI" sz="900" dirty="0">
                <a:solidFill>
                  <a:srgbClr val="000000"/>
                </a:solidFill>
                <a:latin typeface="Arial" panose="020B0604020202020204" pitchFamily="34" charset="0"/>
              </a:rPr>
              <a:t>t</a:t>
            </a:r>
            <a:r>
              <a:rPr lang="fi-FI" sz="900" b="0" i="0" u="none" strike="noStrike" kern="1200" dirty="0">
                <a:solidFill>
                  <a:srgbClr val="000000"/>
                </a:solidFill>
                <a:effectLst/>
                <a:latin typeface="Arial" panose="020B0604020202020204" pitchFamily="34" charset="0"/>
              </a:rPr>
              <a:t>oiminnan mittarit</a:t>
            </a:r>
            <a:endParaRPr lang="fi-FI" sz="900" b="0" i="0" u="none" strike="noStrike" dirty="0">
              <a:effectLst/>
              <a:latin typeface="Arial" panose="020B0604020202020204" pitchFamily="34" charset="0"/>
            </a:endParaRPr>
          </a:p>
        </p:txBody>
      </p:sp>
      <p:cxnSp>
        <p:nvCxnSpPr>
          <p:cNvPr id="38" name="Straight Connector 37">
            <a:extLst>
              <a:ext uri="{FF2B5EF4-FFF2-40B4-BE49-F238E27FC236}">
                <a16:creationId xmlns:a16="http://schemas.microsoft.com/office/drawing/2014/main" id="{114EA06A-547F-8303-AFB9-AD644399A5F4}"/>
              </a:ext>
            </a:extLst>
          </p:cNvPr>
          <p:cNvCxnSpPr>
            <a:cxnSpLocks/>
          </p:cNvCxnSpPr>
          <p:nvPr/>
        </p:nvCxnSpPr>
        <p:spPr>
          <a:xfrm>
            <a:off x="2270104" y="2328761"/>
            <a:ext cx="3189982"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48C8A1D-C1EA-31A0-AC33-A7E25994E6BB}"/>
              </a:ext>
            </a:extLst>
          </p:cNvPr>
          <p:cNvCxnSpPr>
            <a:cxnSpLocks/>
          </p:cNvCxnSpPr>
          <p:nvPr/>
        </p:nvCxnSpPr>
        <p:spPr>
          <a:xfrm>
            <a:off x="2221159" y="2870386"/>
            <a:ext cx="3238927"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9A7C034-63D4-D1B5-571A-C559FDECF864}"/>
              </a:ext>
            </a:extLst>
          </p:cNvPr>
          <p:cNvCxnSpPr>
            <a:cxnSpLocks/>
          </p:cNvCxnSpPr>
          <p:nvPr/>
        </p:nvCxnSpPr>
        <p:spPr>
          <a:xfrm>
            <a:off x="2270104" y="3394510"/>
            <a:ext cx="3089686"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B840DEC8-E713-643D-E4DA-DE4778AFF816}"/>
              </a:ext>
            </a:extLst>
          </p:cNvPr>
          <p:cNvCxnSpPr>
            <a:cxnSpLocks/>
            <a:stCxn id="78" idx="2"/>
            <a:endCxn id="105" idx="2"/>
          </p:cNvCxnSpPr>
          <p:nvPr/>
        </p:nvCxnSpPr>
        <p:spPr>
          <a:xfrm rot="5400000">
            <a:off x="6066231" y="1287840"/>
            <a:ext cx="11006" cy="9903617"/>
          </a:xfrm>
          <a:prstGeom prst="bentConnector3">
            <a:avLst>
              <a:gd name="adj1" fmla="val 2177049"/>
            </a:avLst>
          </a:prstGeom>
          <a:ln w="63500">
            <a:solidFill>
              <a:schemeClr val="accent3">
                <a:lumMod val="60000"/>
                <a:lumOff val="40000"/>
              </a:scheme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9AB84324-A99C-E2DA-93CA-CF5AAAEB2806}"/>
              </a:ext>
            </a:extLst>
          </p:cNvPr>
          <p:cNvSpPr txBox="1"/>
          <p:nvPr/>
        </p:nvSpPr>
        <p:spPr>
          <a:xfrm>
            <a:off x="2328530" y="4175881"/>
            <a:ext cx="2784848" cy="2092881"/>
          </a:xfrm>
          <a:prstGeom prst="rect">
            <a:avLst/>
          </a:prstGeom>
          <a:noFill/>
        </p:spPr>
        <p:txBody>
          <a:bodyPr wrap="square" rtlCol="0">
            <a:spAutoFit/>
          </a:bodyPr>
          <a:lstStyle/>
          <a:p>
            <a:pPr marL="0" marR="0" indent="0" algn="l" eaLnBrk="1" fontAlgn="auto" latinLnBrk="0" hangingPunct="1">
              <a:spcBef>
                <a:spcPts val="600"/>
              </a:spcBef>
              <a:spcAft>
                <a:spcPts val="0"/>
              </a:spcAft>
            </a:pPr>
            <a:r>
              <a:rPr lang="fi-FI" sz="1000" b="1" i="0" u="none" strike="noStrike" kern="1200" dirty="0">
                <a:solidFill>
                  <a:srgbClr val="000000"/>
                </a:solidFill>
                <a:effectLst/>
                <a:latin typeface="Arial" panose="020B0604020202020204" pitchFamily="34" charset="0"/>
              </a:rPr>
              <a:t>Epäkohtailmoitukset</a:t>
            </a:r>
            <a:endParaRPr lang="fi-FI" sz="1000" b="0" i="0" u="none" strike="noStrike" dirty="0">
              <a:effectLst/>
              <a:latin typeface="Arial" panose="020B0604020202020204" pitchFamily="34" charset="0"/>
            </a:endParaRPr>
          </a:p>
          <a:p>
            <a:pPr marL="0" marR="0" indent="0" algn="l" eaLnBrk="1" fontAlgn="auto" latinLnBrk="0" hangingPunct="1">
              <a:spcBef>
                <a:spcPts val="600"/>
              </a:spcBef>
              <a:spcAft>
                <a:spcPts val="0"/>
              </a:spcAft>
            </a:pPr>
            <a:r>
              <a:rPr lang="fi-FI" sz="1000" b="1" i="0" u="none" strike="noStrike" kern="1200" dirty="0">
                <a:effectLst/>
                <a:latin typeface="Arial" panose="020B0604020202020204" pitchFamily="34" charset="0"/>
              </a:rPr>
              <a:t>Asiakaspalautteet</a:t>
            </a:r>
            <a:endParaRPr lang="fi-FI" sz="1000" b="0" i="0" u="none" strike="noStrike" dirty="0">
              <a:effectLst/>
              <a:latin typeface="Arial" panose="020B0604020202020204" pitchFamily="34" charset="0"/>
            </a:endParaRPr>
          </a:p>
          <a:p>
            <a:pPr marL="173736" marR="0" indent="-101736" algn="l" eaLnBrk="1" fontAlgn="auto" latinLnBrk="0" hangingPunct="1">
              <a:spcBef>
                <a:spcPts val="0"/>
              </a:spcBef>
              <a:spcAft>
                <a:spcPts val="0"/>
              </a:spcAft>
              <a:buFont typeface="Arial" panose="020B0604020202020204" pitchFamily="34" charset="0"/>
              <a:buChar char="•"/>
            </a:pPr>
            <a:r>
              <a:rPr lang="fi-FI" sz="900" b="0" i="0" u="none" strike="noStrike" kern="1200" dirty="0">
                <a:effectLst/>
                <a:latin typeface="Arial" panose="020B0604020202020204" pitchFamily="34" charset="0"/>
              </a:rPr>
              <a:t>Eloisan palautelomake</a:t>
            </a:r>
            <a:endParaRPr lang="fi-FI" sz="900" b="0" i="0" u="none" strike="noStrike" dirty="0">
              <a:effectLst/>
              <a:latin typeface="Arial" panose="020B0604020202020204" pitchFamily="34" charset="0"/>
            </a:endParaRPr>
          </a:p>
          <a:p>
            <a:pPr marL="173736" marR="0" indent="-101736" algn="l" eaLnBrk="1" fontAlgn="auto" latinLnBrk="0" hangingPunct="1">
              <a:spcBef>
                <a:spcPts val="0"/>
              </a:spcBef>
              <a:spcAft>
                <a:spcPts val="0"/>
              </a:spcAft>
              <a:buFont typeface="Arial" panose="020B0604020202020204" pitchFamily="34" charset="0"/>
              <a:buChar char="•"/>
            </a:pPr>
            <a:r>
              <a:rPr lang="fi-FI" sz="900" dirty="0">
                <a:latin typeface="Arial" panose="020B0604020202020204" pitchFamily="34" charset="0"/>
              </a:rPr>
              <a:t>Kansallinen vanhuspalveluiden kysely</a:t>
            </a:r>
            <a:endParaRPr lang="fi-FI" sz="900" b="0" i="0" u="none" strike="noStrike" dirty="0">
              <a:effectLst/>
              <a:latin typeface="Arial" panose="020B0604020202020204" pitchFamily="34" charset="0"/>
            </a:endParaRPr>
          </a:p>
          <a:p>
            <a:pPr marL="0" algn="l" eaLnBrk="1" fontAlgn="t" latinLnBrk="0" hangingPunct="1">
              <a:spcBef>
                <a:spcPts val="600"/>
              </a:spcBef>
              <a:spcAft>
                <a:spcPts val="0"/>
              </a:spcAft>
            </a:pPr>
            <a:r>
              <a:rPr lang="fi-FI" sz="1000" b="1" i="0" u="none" strike="noStrike" kern="1200" dirty="0">
                <a:solidFill>
                  <a:srgbClr val="000000"/>
                </a:solidFill>
                <a:effectLst/>
                <a:latin typeface="Arial" panose="020B0604020202020204" pitchFamily="34" charset="0"/>
              </a:rPr>
              <a:t>Kokemukset</a:t>
            </a:r>
            <a:endParaRPr lang="fi-FI" sz="10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b="0" i="0" u="none" strike="noStrike" kern="1200" dirty="0">
                <a:solidFill>
                  <a:srgbClr val="000000"/>
                </a:solidFill>
                <a:effectLst/>
                <a:latin typeface="Arial" panose="020B0604020202020204" pitchFamily="34" charset="0"/>
              </a:rPr>
              <a:t>tiimien kehittämisideat, omavalvonnan tavoitteet</a:t>
            </a:r>
            <a:endParaRPr lang="fi-FI" sz="900" b="0" i="0" u="none" strike="noStrike" dirty="0">
              <a:effectLst/>
              <a:latin typeface="Arial" panose="020B0604020202020204" pitchFamily="34" charset="0"/>
            </a:endParaRPr>
          </a:p>
          <a:p>
            <a:pPr marL="0" algn="l" eaLnBrk="1" fontAlgn="t" latinLnBrk="0" hangingPunct="1">
              <a:spcBef>
                <a:spcPts val="600"/>
              </a:spcBef>
              <a:spcAft>
                <a:spcPts val="0"/>
              </a:spcAft>
            </a:pPr>
            <a:r>
              <a:rPr lang="fi-FI" sz="1000" b="1" i="0" u="none" strike="noStrike" kern="1200" dirty="0">
                <a:solidFill>
                  <a:srgbClr val="000000"/>
                </a:solidFill>
                <a:effectLst/>
                <a:latin typeface="Arial" panose="020B0604020202020204" pitchFamily="34" charset="0"/>
              </a:rPr>
              <a:t>Tiedolla johtamisen mittarit </a:t>
            </a:r>
            <a:endParaRPr lang="fi-FI" sz="1000" b="0" i="0" u="none" strike="noStrike" dirty="0">
              <a:effectLst/>
              <a:latin typeface="Arial" panose="020B0604020202020204" pitchFamily="34" charset="0"/>
            </a:endParaRPr>
          </a:p>
          <a:p>
            <a:pPr marL="173736" indent="-101736" algn="l" eaLnBrk="1" fontAlgn="t" latinLnBrk="0" hangingPunct="1">
              <a:spcBef>
                <a:spcPts val="0"/>
              </a:spcBef>
              <a:spcAft>
                <a:spcPts val="0"/>
              </a:spcAft>
              <a:buFont typeface="Arial" panose="020B0604020202020204" pitchFamily="34" charset="0"/>
              <a:buChar char="•"/>
            </a:pPr>
            <a:r>
              <a:rPr lang="fi-FI" sz="900" dirty="0">
                <a:solidFill>
                  <a:srgbClr val="000000"/>
                </a:solidFill>
                <a:latin typeface="Arial" panose="020B0604020202020204" pitchFamily="34" charset="0"/>
              </a:rPr>
              <a:t>toiminnan mittarit</a:t>
            </a:r>
          </a:p>
          <a:p>
            <a:pPr marL="173736" indent="-101736" algn="l" eaLnBrk="1" fontAlgn="t" latinLnBrk="0" hangingPunct="1">
              <a:spcBef>
                <a:spcPts val="0"/>
              </a:spcBef>
              <a:spcAft>
                <a:spcPts val="0"/>
              </a:spcAft>
              <a:buFont typeface="Arial" panose="020B0604020202020204" pitchFamily="34" charset="0"/>
              <a:buChar char="•"/>
            </a:pPr>
            <a:r>
              <a:rPr lang="fi-FI" sz="900" dirty="0">
                <a:solidFill>
                  <a:srgbClr val="000000"/>
                </a:solidFill>
                <a:latin typeface="Arial" panose="020B0604020202020204" pitchFamily="34" charset="0"/>
              </a:rPr>
              <a:t>asiakastyytyväisyys</a:t>
            </a:r>
            <a:endParaRPr lang="fi-FI" sz="900" b="0" i="0" u="none" strike="noStrike" dirty="0">
              <a:effectLst/>
              <a:latin typeface="Arial" panose="020B0604020202020204" pitchFamily="34" charset="0"/>
            </a:endParaRPr>
          </a:p>
          <a:p>
            <a:pPr marL="0" algn="l" eaLnBrk="1" fontAlgn="t" latinLnBrk="0" hangingPunct="1">
              <a:spcBef>
                <a:spcPts val="600"/>
              </a:spcBef>
              <a:spcAft>
                <a:spcPts val="0"/>
              </a:spcAft>
            </a:pPr>
            <a:r>
              <a:rPr lang="fi-FI" sz="1000" b="1" i="0" u="none" strike="noStrike" kern="1200" dirty="0">
                <a:solidFill>
                  <a:srgbClr val="000000"/>
                </a:solidFill>
                <a:effectLst/>
                <a:latin typeface="Arial" panose="020B0604020202020204" pitchFamily="34" charset="0"/>
              </a:rPr>
              <a:t>Yksiköiden omavalvontasuunnitelmat</a:t>
            </a:r>
            <a:endParaRPr lang="fi-FI" sz="1000" b="0" i="0" u="none" strike="noStrike" dirty="0">
              <a:effectLst/>
              <a:latin typeface="Arial" panose="020B0604020202020204" pitchFamily="34" charset="0"/>
            </a:endParaRPr>
          </a:p>
          <a:p>
            <a:pPr marL="0" algn="l" eaLnBrk="1" fontAlgn="t" latinLnBrk="0" hangingPunct="1">
              <a:spcBef>
                <a:spcPts val="600"/>
              </a:spcBef>
              <a:spcAft>
                <a:spcPts val="0"/>
              </a:spcAft>
            </a:pPr>
            <a:r>
              <a:rPr lang="fi-FI" sz="1000" b="1" i="0" u="none" strike="noStrike" kern="1200" dirty="0">
                <a:solidFill>
                  <a:srgbClr val="000000"/>
                </a:solidFill>
                <a:effectLst/>
                <a:latin typeface="Arial" panose="020B0604020202020204" pitchFamily="34" charset="0"/>
              </a:rPr>
              <a:t>Valvonnan kyselyt</a:t>
            </a:r>
            <a:endParaRPr lang="fi-FI" sz="1000" b="0" i="0" u="none" strike="noStrike" dirty="0">
              <a:effectLst/>
              <a:latin typeface="Arial" panose="020B0604020202020204" pitchFamily="34" charset="0"/>
            </a:endParaRPr>
          </a:p>
        </p:txBody>
      </p:sp>
      <p:cxnSp>
        <p:nvCxnSpPr>
          <p:cNvPr id="62" name="Straight Connector 61">
            <a:extLst>
              <a:ext uri="{FF2B5EF4-FFF2-40B4-BE49-F238E27FC236}">
                <a16:creationId xmlns:a16="http://schemas.microsoft.com/office/drawing/2014/main" id="{B8DDEEA3-97FB-1D14-FA9B-29B5C2A4AC61}"/>
              </a:ext>
            </a:extLst>
          </p:cNvPr>
          <p:cNvCxnSpPr>
            <a:cxnSpLocks/>
          </p:cNvCxnSpPr>
          <p:nvPr/>
        </p:nvCxnSpPr>
        <p:spPr>
          <a:xfrm>
            <a:off x="2276456" y="4418650"/>
            <a:ext cx="6263999"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ED94F0C-AD0C-F929-47C7-4AC2EB2722B8}"/>
              </a:ext>
            </a:extLst>
          </p:cNvPr>
          <p:cNvCxnSpPr>
            <a:cxnSpLocks/>
          </p:cNvCxnSpPr>
          <p:nvPr/>
        </p:nvCxnSpPr>
        <p:spPr>
          <a:xfrm>
            <a:off x="2276456" y="4907022"/>
            <a:ext cx="6263999"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8BEAA42-3067-4398-916F-4ACDB5681D33}"/>
              </a:ext>
            </a:extLst>
          </p:cNvPr>
          <p:cNvCxnSpPr>
            <a:cxnSpLocks/>
          </p:cNvCxnSpPr>
          <p:nvPr/>
        </p:nvCxnSpPr>
        <p:spPr>
          <a:xfrm>
            <a:off x="2276456" y="5260313"/>
            <a:ext cx="6263999"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D3BA29A-DE3B-5886-269E-06B11DC70C18}"/>
              </a:ext>
            </a:extLst>
          </p:cNvPr>
          <p:cNvCxnSpPr>
            <a:cxnSpLocks/>
          </p:cNvCxnSpPr>
          <p:nvPr/>
        </p:nvCxnSpPr>
        <p:spPr>
          <a:xfrm>
            <a:off x="2276456" y="5784311"/>
            <a:ext cx="6263999"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8B865A7-592C-518A-A2E4-41BC96444C79}"/>
              </a:ext>
            </a:extLst>
          </p:cNvPr>
          <p:cNvCxnSpPr>
            <a:cxnSpLocks/>
          </p:cNvCxnSpPr>
          <p:nvPr/>
        </p:nvCxnSpPr>
        <p:spPr>
          <a:xfrm>
            <a:off x="2276456" y="6009943"/>
            <a:ext cx="6263999"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AC6EDCF4-C7A0-14AA-F3D9-1F10C8B567A4}"/>
              </a:ext>
            </a:extLst>
          </p:cNvPr>
          <p:cNvSpPr txBox="1"/>
          <p:nvPr/>
        </p:nvSpPr>
        <p:spPr>
          <a:xfrm>
            <a:off x="6256862" y="4185787"/>
            <a:ext cx="2266935" cy="230832"/>
          </a:xfrm>
          <a:prstGeom prst="rect">
            <a:avLst/>
          </a:prstGeom>
          <a:noFill/>
        </p:spPr>
        <p:txBody>
          <a:bodyPr wrap="square" rtlCol="0">
            <a:spAutoFit/>
          </a:bodyPr>
          <a:lstStyle/>
          <a:p>
            <a:pPr marL="0" marR="0" indent="0" algn="l" eaLnBrk="1" fontAlgn="auto" latinLnBrk="0" hangingPunct="1">
              <a:spcBef>
                <a:spcPts val="0"/>
              </a:spcBef>
              <a:spcAft>
                <a:spcPts val="1130"/>
              </a:spcAft>
            </a:pPr>
            <a:r>
              <a:rPr lang="fi-FI" sz="900" b="0" i="0" u="none" strike="noStrike" kern="1200" dirty="0">
                <a:solidFill>
                  <a:srgbClr val="000000"/>
                </a:solidFill>
                <a:effectLst/>
                <a:latin typeface="Arial" panose="020B0604020202020204" pitchFamily="34" charset="0"/>
              </a:rPr>
              <a:t>Sosiaali- ja integraatiojohtaja kä</a:t>
            </a:r>
            <a:r>
              <a:rPr lang="fi-FI" sz="900" dirty="0">
                <a:solidFill>
                  <a:srgbClr val="000000"/>
                </a:solidFill>
                <a:latin typeface="Arial" panose="020B0604020202020204" pitchFamily="34" charset="0"/>
              </a:rPr>
              <a:t>sittelee.</a:t>
            </a:r>
          </a:p>
        </p:txBody>
      </p:sp>
      <p:sp>
        <p:nvSpPr>
          <p:cNvPr id="3" name="Rectangle 2">
            <a:extLst>
              <a:ext uri="{FF2B5EF4-FFF2-40B4-BE49-F238E27FC236}">
                <a16:creationId xmlns:a16="http://schemas.microsoft.com/office/drawing/2014/main" id="{A9B95637-E64F-E217-EB1B-D526B513ECA6}"/>
              </a:ext>
            </a:extLst>
          </p:cNvPr>
          <p:cNvSpPr>
            <a:spLocks/>
          </p:cNvSpPr>
          <p:nvPr/>
        </p:nvSpPr>
        <p:spPr>
          <a:xfrm>
            <a:off x="5520890" y="4418650"/>
            <a:ext cx="756787" cy="1606962"/>
          </a:xfrm>
          <a:prstGeom prst="rect">
            <a:avLst/>
          </a:prstGeom>
          <a:solidFill>
            <a:srgbClr val="FDCFEA"/>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mn-cs"/>
              </a:rPr>
              <a:t>Vuosi-tasolla</a:t>
            </a:r>
          </a:p>
        </p:txBody>
      </p:sp>
      <p:sp>
        <p:nvSpPr>
          <p:cNvPr id="69" name="Rectangle 68">
            <a:extLst>
              <a:ext uri="{FF2B5EF4-FFF2-40B4-BE49-F238E27FC236}">
                <a16:creationId xmlns:a16="http://schemas.microsoft.com/office/drawing/2014/main" id="{AE06B543-82CA-8301-40AC-7BA8B181EBC3}"/>
              </a:ext>
            </a:extLst>
          </p:cNvPr>
          <p:cNvSpPr/>
          <p:nvPr/>
        </p:nvSpPr>
        <p:spPr>
          <a:xfrm>
            <a:off x="5514998" y="4140998"/>
            <a:ext cx="752630" cy="255322"/>
          </a:xfrm>
          <a:prstGeom prst="rect">
            <a:avLst/>
          </a:prstGeom>
          <a:solidFill>
            <a:srgbClr val="FDCFEA"/>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000000"/>
                </a:solidFill>
                <a:effectLst/>
                <a:uLnTx/>
                <a:uFillTx/>
                <a:latin typeface="Arial" panose="020B0604020202020204"/>
                <a:ea typeface="+mn-ea"/>
                <a:cs typeface="+mn-cs"/>
              </a:rPr>
              <a:t>tapahtuessa</a:t>
            </a:r>
          </a:p>
        </p:txBody>
      </p:sp>
      <p:cxnSp>
        <p:nvCxnSpPr>
          <p:cNvPr id="81" name="Straight Connector 80">
            <a:extLst>
              <a:ext uri="{FF2B5EF4-FFF2-40B4-BE49-F238E27FC236}">
                <a16:creationId xmlns:a16="http://schemas.microsoft.com/office/drawing/2014/main" id="{D22CB1E1-3803-D4F4-EB43-A82C28319C53}"/>
              </a:ext>
            </a:extLst>
          </p:cNvPr>
          <p:cNvCxnSpPr>
            <a:cxnSpLocks/>
          </p:cNvCxnSpPr>
          <p:nvPr/>
        </p:nvCxnSpPr>
        <p:spPr>
          <a:xfrm>
            <a:off x="1807007" y="12081760"/>
            <a:ext cx="6084000" cy="0"/>
          </a:xfrm>
          <a:prstGeom prst="line">
            <a:avLst/>
          </a:prstGeom>
          <a:ln w="25400">
            <a:solidFill>
              <a:srgbClr val="FDF1F8"/>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93F255E5-E40B-7DAD-D64C-7161AFCA388F}"/>
              </a:ext>
            </a:extLst>
          </p:cNvPr>
          <p:cNvSpPr/>
          <p:nvPr/>
        </p:nvSpPr>
        <p:spPr>
          <a:xfrm>
            <a:off x="5522308" y="1347903"/>
            <a:ext cx="759698" cy="257892"/>
          </a:xfrm>
          <a:prstGeom prst="rect">
            <a:avLst/>
          </a:prstGeom>
          <a:solidFill>
            <a:srgbClr val="FDBFE2"/>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lIns="54000" rIns="0" rtlCol="0" anchor="ctr"/>
          <a:lstStyle/>
          <a:p>
            <a:pPr marL="0" marR="0" lvl="0" indent="0" algn="l" defTabSz="914377" eaLnBrk="1" fontAlgn="auto" latinLnBrk="0" hangingPunct="1">
              <a:lnSpc>
                <a:spcPct val="90000"/>
              </a:lnSpc>
              <a:spcBef>
                <a:spcPts val="0"/>
              </a:spcBef>
              <a:spcAft>
                <a:spcPts val="0"/>
              </a:spcAft>
              <a:buClrTx/>
              <a:buSzTx/>
              <a:buFontTx/>
              <a:buNone/>
              <a:tabLst/>
              <a:defRPr/>
            </a:pPr>
            <a:r>
              <a:rPr kumimoji="0" lang="fi-FI" sz="700" b="1" i="0" u="none" strike="noStrike" kern="1200" cap="none" spc="0" normalizeH="0" baseline="0" noProof="0" dirty="0">
                <a:ln>
                  <a:noFill/>
                </a:ln>
                <a:solidFill>
                  <a:srgbClr val="000000"/>
                </a:solidFill>
                <a:effectLst/>
                <a:uLnTx/>
                <a:uFillTx/>
                <a:latin typeface="Arial" panose="020B0604020202020204"/>
                <a:ea typeface="+mn-ea"/>
                <a:cs typeface="+mn-cs"/>
              </a:rPr>
              <a:t>Tiedon seurannan sykli</a:t>
            </a:r>
          </a:p>
        </p:txBody>
      </p:sp>
      <p:sp>
        <p:nvSpPr>
          <p:cNvPr id="97" name="Rectangle 96">
            <a:extLst>
              <a:ext uri="{FF2B5EF4-FFF2-40B4-BE49-F238E27FC236}">
                <a16:creationId xmlns:a16="http://schemas.microsoft.com/office/drawing/2014/main" id="{B34AE031-EA79-9FCF-E22D-F90BFFE139C8}"/>
              </a:ext>
            </a:extLst>
          </p:cNvPr>
          <p:cNvSpPr/>
          <p:nvPr/>
        </p:nvSpPr>
        <p:spPr>
          <a:xfrm>
            <a:off x="6282006" y="1347902"/>
            <a:ext cx="2122861" cy="257892"/>
          </a:xfrm>
          <a:prstGeom prst="rect">
            <a:avLst/>
          </a:prstGeom>
          <a:solidFill>
            <a:srgbClr val="FDBFE2"/>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lIns="54000" rIns="0" rtlCol="0" anchor="ctr"/>
          <a:lstStyle/>
          <a:p>
            <a:pPr marL="0" marR="0" lvl="0" indent="0" algn="l" defTabSz="914377" eaLnBrk="1" fontAlgn="auto" latinLnBrk="0" hangingPunct="1">
              <a:lnSpc>
                <a:spcPct val="90000"/>
              </a:lnSpc>
              <a:spcBef>
                <a:spcPts val="0"/>
              </a:spcBef>
              <a:spcAft>
                <a:spcPts val="0"/>
              </a:spcAft>
              <a:buClrTx/>
              <a:buSzTx/>
              <a:buFontTx/>
              <a:buNone/>
              <a:tabLst/>
              <a:defRPr/>
            </a:pPr>
            <a:r>
              <a:rPr kumimoji="0" lang="fi-FI" sz="700" b="1" i="0" u="none" strike="noStrike" kern="1200" cap="none" spc="0" normalizeH="0" baseline="0" noProof="0" dirty="0">
                <a:ln>
                  <a:noFill/>
                </a:ln>
                <a:solidFill>
                  <a:srgbClr val="000000"/>
                </a:solidFill>
                <a:effectLst/>
                <a:uLnTx/>
                <a:uFillTx/>
                <a:latin typeface="Arial" panose="020B0604020202020204"/>
                <a:ea typeface="+mn-ea"/>
                <a:cs typeface="+mn-cs"/>
              </a:rPr>
              <a:t>Selite</a:t>
            </a:r>
          </a:p>
        </p:txBody>
      </p:sp>
      <p:sp>
        <p:nvSpPr>
          <p:cNvPr id="7" name="Rectangle 6">
            <a:extLst>
              <a:ext uri="{FF2B5EF4-FFF2-40B4-BE49-F238E27FC236}">
                <a16:creationId xmlns:a16="http://schemas.microsoft.com/office/drawing/2014/main" id="{568F1DCB-E609-2E14-5C48-F02857D7CF89}"/>
              </a:ext>
            </a:extLst>
          </p:cNvPr>
          <p:cNvSpPr/>
          <p:nvPr/>
        </p:nvSpPr>
        <p:spPr>
          <a:xfrm>
            <a:off x="5523712" y="6005741"/>
            <a:ext cx="752630" cy="255322"/>
          </a:xfrm>
          <a:prstGeom prst="rect">
            <a:avLst/>
          </a:prstGeom>
          <a:solidFill>
            <a:srgbClr val="FDCFEA"/>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srgbClr val="000000"/>
                </a:solidFill>
                <a:effectLst/>
                <a:uLnTx/>
                <a:uFillTx/>
                <a:latin typeface="Arial" panose="020B0604020202020204"/>
                <a:ea typeface="+mn-ea"/>
                <a:cs typeface="+mn-cs"/>
              </a:rPr>
              <a:t>satunnaisesti</a:t>
            </a:r>
          </a:p>
        </p:txBody>
      </p:sp>
      <p:cxnSp>
        <p:nvCxnSpPr>
          <p:cNvPr id="28" name="Elbow Connector 51">
            <a:extLst>
              <a:ext uri="{FF2B5EF4-FFF2-40B4-BE49-F238E27FC236}">
                <a16:creationId xmlns:a16="http://schemas.microsoft.com/office/drawing/2014/main" id="{6FCA6C61-7BBC-802C-C457-055F70D2F9C7}"/>
              </a:ext>
            </a:extLst>
          </p:cNvPr>
          <p:cNvCxnSpPr>
            <a:cxnSpLocks/>
            <a:stCxn id="23" idx="3"/>
          </p:cNvCxnSpPr>
          <p:nvPr/>
        </p:nvCxnSpPr>
        <p:spPr>
          <a:xfrm flipH="1">
            <a:off x="11023542" y="2702944"/>
            <a:ext cx="734259" cy="3717734"/>
          </a:xfrm>
          <a:prstGeom prst="bentConnector4">
            <a:avLst>
              <a:gd name="adj1" fmla="val -31133"/>
              <a:gd name="adj2" fmla="val 63039"/>
            </a:avLst>
          </a:prstGeom>
          <a:ln w="63500">
            <a:solidFill>
              <a:schemeClr val="accent3">
                <a:lumMod val="60000"/>
                <a:lumOff val="40000"/>
              </a:schemeClr>
            </a:solidFill>
            <a:headEnd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8" name="Ryhmä 17">
            <a:extLst>
              <a:ext uri="{FF2B5EF4-FFF2-40B4-BE49-F238E27FC236}">
                <a16:creationId xmlns:a16="http://schemas.microsoft.com/office/drawing/2014/main" id="{F7E67BEF-7433-0A34-0F45-25927912A007}"/>
              </a:ext>
            </a:extLst>
          </p:cNvPr>
          <p:cNvGrpSpPr>
            <a:grpSpLocks/>
          </p:cNvGrpSpPr>
          <p:nvPr/>
        </p:nvGrpSpPr>
        <p:grpSpPr>
          <a:xfrm>
            <a:off x="5520891" y="1659015"/>
            <a:ext cx="2898895" cy="2217474"/>
            <a:chOff x="5617809" y="1637572"/>
            <a:chExt cx="3012845" cy="2307478"/>
          </a:xfrm>
        </p:grpSpPr>
        <p:sp>
          <p:nvSpPr>
            <p:cNvPr id="2" name="Rectangle 1">
              <a:extLst>
                <a:ext uri="{FF2B5EF4-FFF2-40B4-BE49-F238E27FC236}">
                  <a16:creationId xmlns:a16="http://schemas.microsoft.com/office/drawing/2014/main" id="{CC6EFEFD-4299-7C8A-F368-1D76C7F52F01}"/>
                </a:ext>
              </a:extLst>
            </p:cNvPr>
            <p:cNvSpPr>
              <a:spLocks/>
            </p:cNvSpPr>
            <p:nvPr/>
          </p:nvSpPr>
          <p:spPr>
            <a:xfrm>
              <a:off x="5617809" y="1647963"/>
              <a:ext cx="772009" cy="2297087"/>
            </a:xfrm>
            <a:prstGeom prst="rect">
              <a:avLst/>
            </a:prstGeom>
            <a:solidFill>
              <a:srgbClr val="FDE0F1"/>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a:ea typeface="+mn-ea"/>
                  <a:cs typeface="+mn-cs"/>
                </a:rPr>
                <a:t>Kuukausi-tasolla </a:t>
              </a:r>
            </a:p>
          </p:txBody>
        </p:sp>
        <p:sp>
          <p:nvSpPr>
            <p:cNvPr id="17" name="Suorakulmio 16">
              <a:extLst>
                <a:ext uri="{FF2B5EF4-FFF2-40B4-BE49-F238E27FC236}">
                  <a16:creationId xmlns:a16="http://schemas.microsoft.com/office/drawing/2014/main" id="{03591465-335C-D348-0DEC-93E68ADEB375}"/>
                </a:ext>
              </a:extLst>
            </p:cNvPr>
            <p:cNvSpPr>
              <a:spLocks/>
            </p:cNvSpPr>
            <p:nvPr/>
          </p:nvSpPr>
          <p:spPr>
            <a:xfrm>
              <a:off x="6447530" y="1637572"/>
              <a:ext cx="2183124" cy="2304320"/>
            </a:xfrm>
            <a:prstGeom prst="rect">
              <a:avLst/>
            </a:prstGeom>
            <a:solidFill>
              <a:srgbClr val="FDE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000"/>
                </a:spcAft>
              </a:pPr>
              <a:r>
                <a:rPr lang="fi-FI" sz="900" dirty="0">
                  <a:solidFill>
                    <a:srgbClr val="000000"/>
                  </a:solidFill>
                  <a:latin typeface="Arial" panose="020B0604020202020204" pitchFamily="34" charset="0"/>
                </a:rPr>
                <a:t>Ilmoitukset / palautteet / kokemukset / mittarit käydään läpi yksikön palavereissa viikoittain tai kuukausittain.</a:t>
              </a:r>
            </a:p>
          </p:txBody>
        </p:sp>
      </p:grpSp>
      <p:sp>
        <p:nvSpPr>
          <p:cNvPr id="78" name="Rectangle 77">
            <a:extLst>
              <a:ext uri="{FF2B5EF4-FFF2-40B4-BE49-F238E27FC236}">
                <a16:creationId xmlns:a16="http://schemas.microsoft.com/office/drawing/2014/main" id="{D21C50B1-A88C-88D5-E8C5-6395491C0047}"/>
              </a:ext>
            </a:extLst>
          </p:cNvPr>
          <p:cNvSpPr>
            <a:spLocks/>
          </p:cNvSpPr>
          <p:nvPr/>
        </p:nvSpPr>
        <p:spPr>
          <a:xfrm>
            <a:off x="10289283" y="4133900"/>
            <a:ext cx="1468518" cy="2100245"/>
          </a:xfrm>
          <a:prstGeom prst="rect">
            <a:avLst/>
          </a:prstGeom>
          <a:solidFill>
            <a:srgbClr val="FD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6" name="Tekstiruutu 22">
            <a:extLst>
              <a:ext uri="{FF2B5EF4-FFF2-40B4-BE49-F238E27FC236}">
                <a16:creationId xmlns:a16="http://schemas.microsoft.com/office/drawing/2014/main" id="{63A231A3-923A-805D-8BC7-93B943ADC8AF}"/>
              </a:ext>
            </a:extLst>
          </p:cNvPr>
          <p:cNvSpPr txBox="1"/>
          <p:nvPr/>
        </p:nvSpPr>
        <p:spPr>
          <a:xfrm>
            <a:off x="10332059" y="4323667"/>
            <a:ext cx="1385075" cy="1785104"/>
          </a:xfrm>
          <a:prstGeom prst="rect">
            <a:avLst/>
          </a:prstGeom>
          <a:noFill/>
        </p:spPr>
        <p:txBody>
          <a:bodyPr wrap="squar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rPr>
              <a:t>Yhtenäinen turvallinen ja laadukas toiminta, jossa riskienhallinta keskiössä. </a:t>
            </a:r>
          </a:p>
          <a:p>
            <a:pPr marL="0" marR="0" lvl="0" indent="0" defTabSz="914377"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endParaRPr>
          </a:p>
          <a:p>
            <a:pPr marL="0" marR="0" lvl="0" indent="0" defTabSz="914377"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B2096E"/>
                </a:solidFill>
                <a:effectLst/>
                <a:uLnTx/>
                <a:uFillTx/>
                <a:latin typeface="Arial" panose="020B0604020202020204"/>
                <a:ea typeface="+mn-ea"/>
                <a:cs typeface="+mn-cs"/>
              </a:rPr>
              <a:t>Palvelussa yhteinen kehittämisen suunta. </a:t>
            </a:r>
          </a:p>
        </p:txBody>
      </p:sp>
      <p:pic>
        <p:nvPicPr>
          <p:cNvPr id="21" name="Kuva 20" descr="Maalitaulu tasaisella täytöllä">
            <a:extLst>
              <a:ext uri="{FF2B5EF4-FFF2-40B4-BE49-F238E27FC236}">
                <a16:creationId xmlns:a16="http://schemas.microsoft.com/office/drawing/2014/main" id="{3568FDAD-A6D4-19BD-7E71-143F4906BF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2725" y="1815229"/>
            <a:ext cx="914400" cy="914400"/>
          </a:xfrm>
          <a:prstGeom prst="rect">
            <a:avLst/>
          </a:prstGeom>
        </p:spPr>
      </p:pic>
      <p:sp>
        <p:nvSpPr>
          <p:cNvPr id="42" name="Rectangle 2">
            <a:extLst>
              <a:ext uri="{FF2B5EF4-FFF2-40B4-BE49-F238E27FC236}">
                <a16:creationId xmlns:a16="http://schemas.microsoft.com/office/drawing/2014/main" id="{E4E16E31-D7F3-C8E7-87E2-A4721B1D2160}"/>
              </a:ext>
            </a:extLst>
          </p:cNvPr>
          <p:cNvSpPr>
            <a:spLocks/>
          </p:cNvSpPr>
          <p:nvPr/>
        </p:nvSpPr>
        <p:spPr>
          <a:xfrm>
            <a:off x="6283308" y="4424591"/>
            <a:ext cx="2136477" cy="1359720"/>
          </a:xfrm>
          <a:prstGeom prst="rect">
            <a:avLst/>
          </a:prstGeom>
          <a:solidFill>
            <a:srgbClr val="FDCFEA"/>
          </a:solidFill>
          <a:ln w="25400">
            <a:solidFill>
              <a:srgbClr val="FDF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r>
              <a:rPr lang="fi-FI" sz="900" dirty="0">
                <a:solidFill>
                  <a:srgbClr val="000000"/>
                </a:solidFill>
                <a:latin typeface="Arial" panose="020B0604020202020204"/>
              </a:rPr>
              <a:t>Johto tarkastelee vuoden aikana saatuja asiakaspalautteita, kuuntelee yksiköiden työntekijöiden kokemuksia ja seuraa tiedolla johtamisen mittareita.</a:t>
            </a:r>
            <a:endParaRPr kumimoji="0" lang="fi-FI"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Tasakylkinen kolmio 21">
            <a:extLst>
              <a:ext uri="{FF2B5EF4-FFF2-40B4-BE49-F238E27FC236}">
                <a16:creationId xmlns:a16="http://schemas.microsoft.com/office/drawing/2014/main" id="{792BA978-07BA-7C05-133B-2407D8D22AEE}"/>
              </a:ext>
            </a:extLst>
          </p:cNvPr>
          <p:cNvSpPr/>
          <p:nvPr/>
        </p:nvSpPr>
        <p:spPr>
          <a:xfrm>
            <a:off x="994086" y="6178972"/>
            <a:ext cx="248574" cy="191801"/>
          </a:xfrm>
          <a:prstGeom prst="triangle">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Tekstiruutu 42">
            <a:extLst>
              <a:ext uri="{FF2B5EF4-FFF2-40B4-BE49-F238E27FC236}">
                <a16:creationId xmlns:a16="http://schemas.microsoft.com/office/drawing/2014/main" id="{CAFFB9A0-37AB-9C8B-1EEB-F8C0E724CD40}"/>
              </a:ext>
            </a:extLst>
          </p:cNvPr>
          <p:cNvSpPr txBox="1"/>
          <p:nvPr/>
        </p:nvSpPr>
        <p:spPr>
          <a:xfrm>
            <a:off x="6267984" y="5784311"/>
            <a:ext cx="2274911" cy="230832"/>
          </a:xfrm>
          <a:prstGeom prst="rect">
            <a:avLst/>
          </a:prstGeom>
          <a:noFill/>
        </p:spPr>
        <p:txBody>
          <a:bodyPr wrap="square">
            <a:spAutoFit/>
          </a:bodyPr>
          <a:lstStyle/>
          <a:p>
            <a:pPr marL="0" marR="0" lvl="0" indent="0" algn="l" defTabSz="914377" rtl="0" eaLnBrk="1" fontAlgn="t" latinLnBrk="0" hangingPunct="1">
              <a:lnSpc>
                <a:spcPct val="100000"/>
              </a:lnSpc>
              <a:spcBef>
                <a:spcPts val="0"/>
              </a:spcBef>
              <a:spcAft>
                <a:spcPts val="105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Suunnitelmien päivittäminen vuosittain.</a:t>
            </a:r>
          </a:p>
        </p:txBody>
      </p:sp>
      <p:sp>
        <p:nvSpPr>
          <p:cNvPr id="30" name="Tekstiruutu 29">
            <a:extLst>
              <a:ext uri="{FF2B5EF4-FFF2-40B4-BE49-F238E27FC236}">
                <a16:creationId xmlns:a16="http://schemas.microsoft.com/office/drawing/2014/main" id="{6E45F7E1-2876-46AD-E8FF-B3E597CBA946}"/>
              </a:ext>
            </a:extLst>
          </p:cNvPr>
          <p:cNvSpPr txBox="1"/>
          <p:nvPr/>
        </p:nvSpPr>
        <p:spPr>
          <a:xfrm>
            <a:off x="6271413" y="6031916"/>
            <a:ext cx="1381896" cy="230832"/>
          </a:xfrm>
          <a:prstGeom prst="rect">
            <a:avLst/>
          </a:prstGeom>
          <a:noFill/>
        </p:spPr>
        <p:txBody>
          <a:bodyPr wrap="square">
            <a:spAutoFit/>
          </a:bodyPr>
          <a:lstStyle/>
          <a:p>
            <a:pPr marL="0" marR="0" lvl="0" indent="0" algn="l" defTabSz="914377" rtl="0" eaLnBrk="1" fontAlgn="t" latinLnBrk="0" hangingPunct="1">
              <a:lnSpc>
                <a:spcPct val="100000"/>
              </a:lnSpc>
              <a:spcBef>
                <a:spcPts val="0"/>
              </a:spcBef>
              <a:spcAft>
                <a:spcPts val="113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Valvontatiimi suorittaa.</a:t>
            </a:r>
          </a:p>
        </p:txBody>
      </p:sp>
    </p:spTree>
    <p:extLst>
      <p:ext uri="{BB962C8B-B14F-4D97-AF65-F5344CB8AC3E}">
        <p14:creationId xmlns:p14="http://schemas.microsoft.com/office/powerpoint/2010/main" val="3420909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929A6F2-EF4B-D534-014B-38ACB51D9EFB}"/>
              </a:ext>
            </a:extLst>
          </p:cNvPr>
          <p:cNvGraphicFramePr>
            <a:graphicFrameLocks noChangeAspect="1"/>
          </p:cNvGraphicFramePr>
          <p:nvPr>
            <p:custDataLst>
              <p:tags r:id="rId1"/>
            </p:custDataLst>
            <p:extLst>
              <p:ext uri="{D42A27DB-BD31-4B8C-83A1-F6EECF244321}">
                <p14:modId xmlns:p14="http://schemas.microsoft.com/office/powerpoint/2010/main" val="3873188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E929A6F2-EF4B-D534-014B-38ACB51D9E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Title 28">
            <a:extLst>
              <a:ext uri="{FF2B5EF4-FFF2-40B4-BE49-F238E27FC236}">
                <a16:creationId xmlns:a16="http://schemas.microsoft.com/office/drawing/2014/main" id="{041005B9-0167-9BF4-D31D-502BF3431146}"/>
              </a:ext>
            </a:extLst>
          </p:cNvPr>
          <p:cNvSpPr>
            <a:spLocks noGrp="1"/>
          </p:cNvSpPr>
          <p:nvPr>
            <p:ph type="title"/>
          </p:nvPr>
        </p:nvSpPr>
        <p:spPr/>
        <p:txBody>
          <a:bodyPr vert="horz"/>
          <a:lstStyle/>
          <a:p>
            <a:r>
              <a:rPr lang="fi-FI" dirty="0"/>
              <a:t>Omavalvontasuunnitelman seuranta</a:t>
            </a:r>
          </a:p>
        </p:txBody>
      </p:sp>
      <p:sp>
        <p:nvSpPr>
          <p:cNvPr id="30" name="Content Placeholder 29">
            <a:extLst>
              <a:ext uri="{FF2B5EF4-FFF2-40B4-BE49-F238E27FC236}">
                <a16:creationId xmlns:a16="http://schemas.microsoft.com/office/drawing/2014/main" id="{FFBE5D29-F083-A2D0-ABE1-9301CF216195}"/>
              </a:ext>
            </a:extLst>
          </p:cNvPr>
          <p:cNvSpPr>
            <a:spLocks noGrp="1"/>
          </p:cNvSpPr>
          <p:nvPr>
            <p:ph sz="half" idx="1"/>
          </p:nvPr>
        </p:nvSpPr>
        <p:spPr/>
        <p:txBody>
          <a:bodyPr vert="horz" lIns="91440" tIns="45720" rIns="91440" bIns="45720" numCol="1" spcCol="720000" rtlCol="0" anchor="t">
            <a:noAutofit/>
          </a:bodyPr>
          <a:lstStyle/>
          <a:p>
            <a:pPr marL="0" indent="0">
              <a:lnSpc>
                <a:spcPct val="100000"/>
              </a:lnSpc>
              <a:buNone/>
            </a:pPr>
            <a:r>
              <a:rPr lang="fi-FI" sz="2000" b="1" dirty="0">
                <a:latin typeface="+mn-lt"/>
                <a:ea typeface="Inter" panose="02000503000000020004" pitchFamily="2" charset="0"/>
                <a:cs typeface="Arial"/>
              </a:rPr>
              <a:t>Omavalvontasuunnitelman hyväksyy ja </a:t>
            </a:r>
            <a:r>
              <a:rPr lang="fi-FI" sz="2000" b="1" dirty="0">
                <a:highlight>
                  <a:srgbClr val="FFFF00"/>
                </a:highlight>
                <a:latin typeface="+mn-lt"/>
                <a:ea typeface="Inter" panose="02000503000000020004" pitchFamily="2" charset="0"/>
                <a:cs typeface="Arial"/>
              </a:rPr>
              <a:t>vahvistaa palvelupisteen esihenkilö</a:t>
            </a:r>
            <a:endParaRPr lang="fi-FI" sz="2000" dirty="0">
              <a:highlight>
                <a:srgbClr val="FFFF00"/>
              </a:highlight>
              <a:latin typeface="+mn-lt"/>
              <a:ea typeface="Inter" panose="02000503000000020004" pitchFamily="2" charset="0"/>
              <a:cs typeface="Arial"/>
            </a:endParaRPr>
          </a:p>
          <a:p>
            <a:pPr marL="0" indent="0">
              <a:lnSpc>
                <a:spcPct val="100000"/>
              </a:lnSpc>
              <a:buNone/>
            </a:pPr>
            <a:r>
              <a:rPr lang="fi-FI" sz="1200" dirty="0">
                <a:latin typeface="+mn-lt"/>
                <a:ea typeface="Inter" panose="02000503000000020004" pitchFamily="2" charset="0"/>
              </a:rPr>
              <a:t> </a:t>
            </a:r>
          </a:p>
          <a:p>
            <a:endParaRPr lang="fi-FI" dirty="0"/>
          </a:p>
        </p:txBody>
      </p:sp>
      <p:sp>
        <p:nvSpPr>
          <p:cNvPr id="14" name="Rectangle 13">
            <a:extLst>
              <a:ext uri="{FF2B5EF4-FFF2-40B4-BE49-F238E27FC236}">
                <a16:creationId xmlns:a16="http://schemas.microsoft.com/office/drawing/2014/main" id="{4D77D2E9-9CAA-C1AF-5A01-E75EF0ABF71E}"/>
              </a:ext>
            </a:extLst>
          </p:cNvPr>
          <p:cNvSpPr/>
          <p:nvPr/>
        </p:nvSpPr>
        <p:spPr>
          <a:xfrm>
            <a:off x="2124635" y="3124200"/>
            <a:ext cx="7437528" cy="2747964"/>
          </a:xfrm>
          <a:prstGeom prst="rect">
            <a:avLst/>
          </a:prstGeom>
          <a:solidFill>
            <a:schemeClr val="bg1"/>
          </a:solidFill>
          <a:ln w="19050">
            <a:solidFill>
              <a:schemeClr val="accent3">
                <a:lumMod val="20000"/>
                <a:lumOff val="80000"/>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eaLnBrk="0" fontAlgn="base" latinLnBrk="0" hangingPunct="0">
              <a:lnSpc>
                <a:spcPct val="100000"/>
              </a:lnSpc>
              <a:spcBef>
                <a:spcPct val="0"/>
              </a:spcBef>
              <a:spcAft>
                <a:spcPct val="0"/>
              </a:spcAft>
              <a:buClrTx/>
              <a:buSzTx/>
              <a:buFontTx/>
              <a:buNone/>
              <a:tabLst/>
            </a:pPr>
            <a:endParaRPr kumimoji="0" lang="fi-FI" altLang="fi-FI"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endParaRPr lang="fi-FI" altLang="fi-FI" sz="1400" dirty="0">
              <a:solidFill>
                <a:schemeClr val="tx1"/>
              </a:solidFill>
              <a:ea typeface="Calibri" panose="020F0502020204030204" pitchFamily="34" charset="0"/>
              <a:cs typeface="Times New Roman" panose="02020603050405020304"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Paikka ja päiväys </a:t>
            </a:r>
            <a:r>
              <a:rPr kumimoji="0" lang="fi-FI" altLang="fi-FI" sz="1400" b="0" i="0" u="sng"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endParaRPr kumimoji="0" lang="fi-FI" altLang="fi-FI" sz="1400" b="0" i="0" u="none" strike="noStrike" cap="none" normalizeH="0" baseline="0" dirty="0">
              <a:ln>
                <a:noFill/>
              </a:ln>
              <a:solidFill>
                <a:schemeClr val="tx1"/>
              </a:solidFill>
              <a:effectLst/>
            </a:endParaRPr>
          </a:p>
          <a:p>
            <a:pPr marL="0" marR="0" lvl="0" indent="0" algn="l" defTabSz="914400" eaLnBrk="0" fontAlgn="base" latinLnBrk="0" hangingPunct="0">
              <a:lnSpc>
                <a:spcPct val="100000"/>
              </a:lnSpc>
              <a:spcBef>
                <a:spcPct val="0"/>
              </a:spcBef>
              <a:spcAft>
                <a:spcPct val="0"/>
              </a:spcAft>
              <a:buClrTx/>
              <a:buSzTx/>
              <a:buFontTx/>
              <a:buNone/>
              <a:tabLst/>
            </a:pPr>
            <a:endParaRPr kumimoji="0" lang="fi-FI" altLang="fi-FI"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endParaRPr lang="fi-FI" altLang="fi-FI" sz="1400" dirty="0">
              <a:solidFill>
                <a:schemeClr val="tx1"/>
              </a:solidFill>
              <a:ea typeface="Calibri" panose="020F0502020204030204" pitchFamily="34" charset="0"/>
              <a:cs typeface="Times New Roman" panose="02020603050405020304"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endParaRPr kumimoji="0" lang="fi-FI" altLang="fi-FI"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Allekirjoitus </a:t>
            </a:r>
            <a:r>
              <a:rPr kumimoji="0" lang="fi-FI" altLang="fi-FI" sz="1400" b="0" i="0" u="sng"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fi-FI" altLang="fi-FI" sz="1400" b="0" i="0" u="sng" strike="noStrike" cap="none" normalizeH="0" baseline="0" dirty="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endParaRPr kumimoji="0" lang="fi-FI" altLang="fi-FI" sz="2000" b="0" i="0" u="none" strike="noStrike" cap="none" normalizeH="0" baseline="0" dirty="0">
              <a:ln>
                <a:noFill/>
              </a:ln>
              <a:solidFill>
                <a:schemeClr val="tx1"/>
              </a:solidFill>
              <a:effectLst/>
              <a:latin typeface="Arial" panose="020B0604020202020204" pitchFamily="34" charset="0"/>
            </a:endParaRPr>
          </a:p>
          <a:p>
            <a:pPr algn="ctr"/>
            <a:endParaRPr lang="fi-FI" sz="1351" dirty="0"/>
          </a:p>
        </p:txBody>
      </p:sp>
    </p:spTree>
    <p:extLst>
      <p:ext uri="{BB962C8B-B14F-4D97-AF65-F5344CB8AC3E}">
        <p14:creationId xmlns:p14="http://schemas.microsoft.com/office/powerpoint/2010/main" val="3695473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ADA317C-646D-DC3A-1DA6-AC2DF426CFFE}"/>
              </a:ext>
            </a:extLst>
          </p:cNvPr>
          <p:cNvGraphicFramePr>
            <a:graphicFrameLocks noChangeAspect="1"/>
          </p:cNvGraphicFramePr>
          <p:nvPr>
            <p:custDataLst>
              <p:tags r:id="rId1"/>
            </p:custDataLst>
            <p:extLst>
              <p:ext uri="{D42A27DB-BD31-4B8C-83A1-F6EECF244321}">
                <p14:modId xmlns:p14="http://schemas.microsoft.com/office/powerpoint/2010/main" val="32995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3" name="think-cell data - do not delete" hidden="1">
                        <a:extLst>
                          <a:ext uri="{FF2B5EF4-FFF2-40B4-BE49-F238E27FC236}">
                            <a16:creationId xmlns:a16="http://schemas.microsoft.com/office/drawing/2014/main" id="{4ADA317C-646D-DC3A-1DA6-AC2DF426CF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9" name="Title 48">
            <a:extLst>
              <a:ext uri="{FF2B5EF4-FFF2-40B4-BE49-F238E27FC236}">
                <a16:creationId xmlns:a16="http://schemas.microsoft.com/office/drawing/2014/main" id="{7E891381-DCA0-18F7-7EBC-7AA48E0AB49E}"/>
              </a:ext>
            </a:extLst>
          </p:cNvPr>
          <p:cNvSpPr>
            <a:spLocks noGrp="1"/>
          </p:cNvSpPr>
          <p:nvPr>
            <p:ph type="title"/>
          </p:nvPr>
        </p:nvSpPr>
        <p:spPr/>
        <p:txBody>
          <a:bodyPr vert="horz"/>
          <a:lstStyle/>
          <a:p>
            <a:r>
              <a:rPr lang="fi-FI" sz="2600" dirty="0">
                <a:solidFill>
                  <a:schemeClr val="accent4"/>
                </a:solidFill>
                <a:latin typeface="+mj-lt"/>
                <a:ea typeface="Inter" panose="02000503000000020004" pitchFamily="2" charset="0"/>
              </a:rPr>
              <a:t>Liitteet</a:t>
            </a:r>
            <a:endParaRPr lang="fi-FI" dirty="0">
              <a:solidFill>
                <a:schemeClr val="accent4"/>
              </a:solidFill>
            </a:endParaRPr>
          </a:p>
        </p:txBody>
      </p:sp>
      <p:sp>
        <p:nvSpPr>
          <p:cNvPr id="2" name="Content Placeholder 29">
            <a:extLst>
              <a:ext uri="{FF2B5EF4-FFF2-40B4-BE49-F238E27FC236}">
                <a16:creationId xmlns:a16="http://schemas.microsoft.com/office/drawing/2014/main" id="{AA1D97F5-9EC7-FBE0-F0A1-072FADCC09F2}"/>
              </a:ext>
            </a:extLst>
          </p:cNvPr>
          <p:cNvSpPr>
            <a:spLocks noGrp="1"/>
          </p:cNvSpPr>
          <p:nvPr>
            <p:ph sz="half" idx="1"/>
          </p:nvPr>
        </p:nvSpPr>
        <p:spPr/>
        <p:txBody>
          <a:bodyPr numCol="1"/>
          <a:lstStyle/>
          <a:p>
            <a:pPr marL="0" indent="0">
              <a:lnSpc>
                <a:spcPct val="107000"/>
              </a:lnSpc>
              <a:spcAft>
                <a:spcPts val="800"/>
              </a:spcAft>
              <a:buNone/>
            </a:pPr>
            <a:r>
              <a:rPr lang="fi-FI" sz="2000" b="1" dirty="0"/>
              <a:t>1</a:t>
            </a:r>
            <a:r>
              <a:rPr lang="fi-FI" sz="2000" dirty="0"/>
              <a:t> – Ilmoitukset ja ilmoitusvelvollisuudet </a:t>
            </a:r>
          </a:p>
          <a:p>
            <a:pPr marL="0" indent="0">
              <a:lnSpc>
                <a:spcPct val="107000"/>
              </a:lnSpc>
              <a:spcAft>
                <a:spcPts val="800"/>
              </a:spcAft>
              <a:buNone/>
            </a:pPr>
            <a:r>
              <a:rPr lang="fi-FI" sz="2000" b="1" dirty="0">
                <a:latin typeface="+mn-lt"/>
              </a:rPr>
              <a:t>2</a:t>
            </a:r>
            <a:r>
              <a:rPr lang="fi-FI" sz="2000" dirty="0"/>
              <a:t> – Koonti linkeistä lisätiedon pariin </a:t>
            </a:r>
            <a:endParaRPr lang="fi-FI" sz="2000" dirty="0">
              <a:latin typeface="+mn-lt"/>
            </a:endParaRPr>
          </a:p>
          <a:p>
            <a:pPr>
              <a:lnSpc>
                <a:spcPct val="107000"/>
              </a:lnSpc>
              <a:spcAft>
                <a:spcPts val="800"/>
              </a:spcAft>
            </a:pPr>
            <a:endParaRPr lang="fi-FI" dirty="0"/>
          </a:p>
          <a:p>
            <a:endParaRPr lang="fi-FI" dirty="0"/>
          </a:p>
        </p:txBody>
      </p:sp>
      <p:cxnSp>
        <p:nvCxnSpPr>
          <p:cNvPr id="6" name="Suora yhdysviiva 5">
            <a:extLst>
              <a:ext uri="{FF2B5EF4-FFF2-40B4-BE49-F238E27FC236}">
                <a16:creationId xmlns:a16="http://schemas.microsoft.com/office/drawing/2014/main" id="{044E869B-457E-09BE-479A-C277AF1F3CCA}"/>
              </a:ext>
            </a:extLst>
          </p:cNvPr>
          <p:cNvCxnSpPr/>
          <p:nvPr/>
        </p:nvCxnSpPr>
        <p:spPr>
          <a:xfrm>
            <a:off x="0" y="527538"/>
            <a:ext cx="973308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uora yhdysviiva 6">
            <a:extLst>
              <a:ext uri="{FF2B5EF4-FFF2-40B4-BE49-F238E27FC236}">
                <a16:creationId xmlns:a16="http://schemas.microsoft.com/office/drawing/2014/main" id="{552602B9-DFC3-0CB4-589E-63D051731262}"/>
              </a:ext>
            </a:extLst>
          </p:cNvPr>
          <p:cNvCxnSpPr>
            <a:cxnSpLocks/>
          </p:cNvCxnSpPr>
          <p:nvPr/>
        </p:nvCxnSpPr>
        <p:spPr>
          <a:xfrm>
            <a:off x="9741877" y="0"/>
            <a:ext cx="0" cy="5275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0902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945771B-D6A8-5F50-96FA-8EDA7901438D}"/>
              </a:ext>
            </a:extLst>
          </p:cNvPr>
          <p:cNvGraphicFramePr>
            <a:graphicFrameLocks noChangeAspect="1"/>
          </p:cNvGraphicFramePr>
          <p:nvPr>
            <p:custDataLst>
              <p:tags r:id="rId1"/>
            </p:custDataLst>
            <p:extLst>
              <p:ext uri="{D42A27DB-BD31-4B8C-83A1-F6EECF244321}">
                <p14:modId xmlns:p14="http://schemas.microsoft.com/office/powerpoint/2010/main" val="2904223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2" name="think-cell data - do not delete" hidden="1">
                        <a:extLst>
                          <a:ext uri="{FF2B5EF4-FFF2-40B4-BE49-F238E27FC236}">
                            <a16:creationId xmlns:a16="http://schemas.microsoft.com/office/drawing/2014/main" id="{7945771B-D6A8-5F50-96FA-8EDA790143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38C28C66-5DB8-9841-4AF3-BA672F18F21B}"/>
              </a:ext>
            </a:extLst>
          </p:cNvPr>
          <p:cNvSpPr/>
          <p:nvPr/>
        </p:nvSpPr>
        <p:spPr>
          <a:xfrm>
            <a:off x="157316" y="6302477"/>
            <a:ext cx="1170039" cy="4490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graphicFrame>
        <p:nvGraphicFramePr>
          <p:cNvPr id="5" name="Table 5">
            <a:extLst>
              <a:ext uri="{FF2B5EF4-FFF2-40B4-BE49-F238E27FC236}">
                <a16:creationId xmlns:a16="http://schemas.microsoft.com/office/drawing/2014/main" id="{1BDDA79D-51CD-4497-DCF9-AC75AFFBFFE2}"/>
              </a:ext>
            </a:extLst>
          </p:cNvPr>
          <p:cNvGraphicFramePr>
            <a:graphicFrameLocks noGrp="1"/>
          </p:cNvGraphicFramePr>
          <p:nvPr>
            <p:extLst>
              <p:ext uri="{D42A27DB-BD31-4B8C-83A1-F6EECF244321}">
                <p14:modId xmlns:p14="http://schemas.microsoft.com/office/powerpoint/2010/main" val="1669566668"/>
              </p:ext>
            </p:extLst>
          </p:nvPr>
        </p:nvGraphicFramePr>
        <p:xfrm>
          <a:off x="447664" y="808782"/>
          <a:ext cx="11296671" cy="5879899"/>
        </p:xfrm>
        <a:graphic>
          <a:graphicData uri="http://schemas.openxmlformats.org/drawingml/2006/table">
            <a:tbl>
              <a:tblPr firstRow="1" bandRow="1">
                <a:tableStyleId>{17292A2E-F333-43FB-9621-5CBBE7FDCDCB}</a:tableStyleId>
              </a:tblPr>
              <a:tblGrid>
                <a:gridCol w="2053996">
                  <a:extLst>
                    <a:ext uri="{9D8B030D-6E8A-4147-A177-3AD203B41FA5}">
                      <a16:colId xmlns:a16="http://schemas.microsoft.com/office/drawing/2014/main" val="3876454181"/>
                    </a:ext>
                  </a:extLst>
                </a:gridCol>
                <a:gridCol w="2932982">
                  <a:extLst>
                    <a:ext uri="{9D8B030D-6E8A-4147-A177-3AD203B41FA5}">
                      <a16:colId xmlns:a16="http://schemas.microsoft.com/office/drawing/2014/main" val="3873228180"/>
                    </a:ext>
                  </a:extLst>
                </a:gridCol>
                <a:gridCol w="793630">
                  <a:extLst>
                    <a:ext uri="{9D8B030D-6E8A-4147-A177-3AD203B41FA5}">
                      <a16:colId xmlns:a16="http://schemas.microsoft.com/office/drawing/2014/main" val="764456884"/>
                    </a:ext>
                  </a:extLst>
                </a:gridCol>
                <a:gridCol w="810883">
                  <a:extLst>
                    <a:ext uri="{9D8B030D-6E8A-4147-A177-3AD203B41FA5}">
                      <a16:colId xmlns:a16="http://schemas.microsoft.com/office/drawing/2014/main" val="3096771426"/>
                    </a:ext>
                  </a:extLst>
                </a:gridCol>
                <a:gridCol w="4705180">
                  <a:extLst>
                    <a:ext uri="{9D8B030D-6E8A-4147-A177-3AD203B41FA5}">
                      <a16:colId xmlns:a16="http://schemas.microsoft.com/office/drawing/2014/main" val="3892915801"/>
                    </a:ext>
                  </a:extLst>
                </a:gridCol>
              </a:tblGrid>
              <a:tr h="422969">
                <a:tc>
                  <a:txBody>
                    <a:bodyPr/>
                    <a:lstStyle/>
                    <a:p>
                      <a:pPr rtl="0"/>
                      <a:r>
                        <a:rPr lang="fi-FI" sz="1100" dirty="0"/>
                        <a:t>Tapahtuma</a:t>
                      </a:r>
                    </a:p>
                  </a:txBody>
                  <a:tcPr/>
                </a:tc>
                <a:tc>
                  <a:txBody>
                    <a:bodyPr/>
                    <a:lstStyle/>
                    <a:p>
                      <a:pPr rtl="0"/>
                      <a:r>
                        <a:rPr lang="fi-FI" sz="1100" dirty="0"/>
                        <a:t>Ilmoitus</a:t>
                      </a:r>
                    </a:p>
                  </a:txBody>
                  <a:tcPr/>
                </a:tc>
                <a:tc>
                  <a:txBody>
                    <a:bodyPr/>
                    <a:lstStyle/>
                    <a:p>
                      <a:pPr algn="ctr" rtl="0"/>
                      <a:r>
                        <a:rPr lang="fi-FI" sz="1100" dirty="0"/>
                        <a:t>Henkilöstö</a:t>
                      </a:r>
                    </a:p>
                  </a:txBody>
                  <a:tcPr marL="18000" marR="18000" marT="46800" marB="46800"/>
                </a:tc>
                <a:tc>
                  <a:txBody>
                    <a:bodyPr/>
                    <a:lstStyle/>
                    <a:p>
                      <a:pPr algn="ctr" rtl="0"/>
                      <a:r>
                        <a:rPr lang="fi-FI" sz="1100" dirty="0"/>
                        <a:t>Asiakas tai lähipiiri </a:t>
                      </a:r>
                    </a:p>
                  </a:txBody>
                  <a:tcPr marL="18000" marR="18000" marT="46800" marB="46800"/>
                </a:tc>
                <a:tc>
                  <a:txBody>
                    <a:bodyPr/>
                    <a:lstStyle/>
                    <a:p>
                      <a:pPr rtl="0"/>
                      <a:r>
                        <a:rPr lang="fi-FI" sz="1100" dirty="0"/>
                        <a:t>Linkki </a:t>
                      </a:r>
                    </a:p>
                  </a:txBody>
                  <a:tcPr/>
                </a:tc>
                <a:extLst>
                  <a:ext uri="{0D108BD9-81ED-4DB2-BD59-A6C34878D82A}">
                    <a16:rowId xmlns:a16="http://schemas.microsoft.com/office/drawing/2014/main" val="1684026084"/>
                  </a:ext>
                </a:extLst>
              </a:tr>
              <a:tr h="403736">
                <a:tc>
                  <a:txBody>
                    <a:bodyPr/>
                    <a:lstStyle/>
                    <a:p>
                      <a:pPr rtl="0"/>
                      <a:r>
                        <a:rPr lang="fi-FI" sz="1100" b="1" dirty="0">
                          <a:solidFill>
                            <a:schemeClr val="accent4">
                              <a:lumMod val="75000"/>
                            </a:schemeClr>
                          </a:solidFill>
                        </a:rPr>
                        <a:t>Toiminnan kehittäminen </a:t>
                      </a:r>
                    </a:p>
                  </a:txBody>
                  <a:tcPr>
                    <a:lnB w="12700" cap="flat" cmpd="sng" algn="ctr">
                      <a:solidFill>
                        <a:schemeClr val="accent4"/>
                      </a:solidFill>
                      <a:prstDash val="solid"/>
                      <a:round/>
                      <a:headEnd type="none" w="med" len="med"/>
                      <a:tailEnd type="none" w="med" len="med"/>
                    </a:lnB>
                  </a:tcPr>
                </a:tc>
                <a:tc>
                  <a:txBody>
                    <a:bodyPr/>
                    <a:lstStyle/>
                    <a:p>
                      <a:pPr rtl="0"/>
                      <a:r>
                        <a:rPr lang="fi-FI" sz="1100" dirty="0"/>
                        <a:t>Palaute </a:t>
                      </a:r>
                    </a:p>
                  </a:txBody>
                  <a:tcPr>
                    <a:lnB w="12700" cap="flat" cmpd="sng" algn="ctr">
                      <a:solidFill>
                        <a:schemeClr val="accent4"/>
                      </a:solidFill>
                      <a:prstDash val="solid"/>
                      <a:round/>
                      <a:headEnd type="none" w="med" len="med"/>
                      <a:tailEnd type="none" w="med" len="med"/>
                    </a:lnB>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lang="fi-FI" sz="1100" b="0" dirty="0">
                        <a:solidFill>
                          <a:schemeClr val="accent4">
                            <a:lumMod val="75000"/>
                          </a:schemeClr>
                        </a:solidFill>
                      </a:endParaRPr>
                    </a:p>
                  </a:txBody>
                  <a:tcPr>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B w="12700" cap="flat" cmpd="sng" algn="ctr">
                      <a:solidFill>
                        <a:schemeClr val="accent4"/>
                      </a:solidFill>
                      <a:prstDash val="solid"/>
                      <a:round/>
                      <a:headEnd type="none" w="med" len="med"/>
                      <a:tailEnd type="none" w="med" len="med"/>
                    </a:lnB>
                  </a:tcPr>
                </a:tc>
                <a:tc>
                  <a:txBody>
                    <a:bodyPr/>
                    <a:lstStyle/>
                    <a:p>
                      <a:pPr rtl="0"/>
                      <a:r>
                        <a:rPr lang="fi-FI" sz="900" kern="100" dirty="0">
                          <a:effectLst/>
                        </a:rPr>
                        <a:t>Eloisan sähköisen palautelomakkeen osoitteessa: </a:t>
                      </a:r>
                      <a:r>
                        <a:rPr lang="fi-FI" sz="900" u="sng" kern="100" dirty="0">
                          <a:effectLst/>
                        </a:rPr>
                        <a:t>https://etelasavonha.fi/asiakkaan-opas/palaute-etela-savon-hyvinvointialueelle/</a:t>
                      </a:r>
                      <a:endParaRPr lang="fi-FI" sz="900" dirty="0">
                        <a:latin typeface="+mn-lt"/>
                      </a:endParaRPr>
                    </a:p>
                  </a:txBody>
                  <a:tcP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054761934"/>
                  </a:ext>
                </a:extLst>
              </a:tr>
              <a:tr h="403736">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100" b="1" dirty="0">
                          <a:solidFill>
                            <a:schemeClr val="accent4">
                              <a:lumMod val="75000"/>
                            </a:schemeClr>
                          </a:solidFill>
                        </a:rPr>
                        <a:t>Ikääntyneen avuntarve</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Huoli-ilmoitus </a:t>
                      </a:r>
                    </a:p>
                    <a:p>
                      <a:pPr marL="171450" indent="-171450" rtl="0">
                        <a:buFont typeface="Arial" panose="020B0604020202020204" pitchFamily="34" charset="0"/>
                        <a:buChar char="•"/>
                      </a:pPr>
                      <a:r>
                        <a:rPr lang="fi-FI" sz="900" dirty="0"/>
                        <a:t>Ilmoitus sosiaalihuollon tarpeesta (ei suostumusta)</a:t>
                      </a:r>
                    </a:p>
                    <a:p>
                      <a:pPr marL="171450" indent="-171450" rtl="0">
                        <a:buFont typeface="Arial" panose="020B0604020202020204" pitchFamily="34" charset="0"/>
                        <a:buChar char="•"/>
                      </a:pPr>
                      <a:r>
                        <a:rPr lang="fi-FI" sz="900" dirty="0"/>
                        <a:t>Yhteydenotto sosiaalihuollosta vastaavaan viranomaiseen (apua tarvitsevan suostumus)</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900" dirty="0"/>
                        <a:t>Sähköinen lomake verkkosivuilla</a:t>
                      </a:r>
                      <a:r>
                        <a:rPr lang="fi-FI" sz="900" dirty="0">
                          <a:solidFill>
                            <a:schemeClr val="tx1"/>
                          </a:solidFill>
                        </a:rPr>
                        <a:t>: </a:t>
                      </a:r>
                      <a:r>
                        <a:rPr lang="fi-FI" sz="900" dirty="0">
                          <a:solidFill>
                            <a:schemeClr val="tx1"/>
                          </a:solidFill>
                          <a:hlinkClick r:id="rId6">
                            <a:extLst>
                              <a:ext uri="{A12FA001-AC4F-418D-AE19-62706E023703}">
                                <ahyp:hlinkClr xmlns:ahyp="http://schemas.microsoft.com/office/drawing/2018/hyperlinkcolor" val="tx"/>
                              </a:ext>
                            </a:extLst>
                          </a:hlinkClick>
                        </a:rPr>
                        <a:t>Ilmaise huolesi</a:t>
                      </a:r>
                      <a:r>
                        <a:rPr lang="fi-FI" sz="900" dirty="0">
                          <a:solidFill>
                            <a:schemeClr val="tx1"/>
                          </a:solidFill>
                        </a:rPr>
                        <a:t> sähköisen </a:t>
                      </a:r>
                      <a:r>
                        <a:rPr lang="fi-FI" sz="900" dirty="0"/>
                        <a:t>lomakkeen kautta</a:t>
                      </a:r>
                      <a:endParaRPr lang="fi-FI" sz="900" dirty="0">
                        <a:latin typeface="+mn-lt"/>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269226064"/>
                  </a:ext>
                </a:extLst>
              </a:tr>
              <a:tr h="498499">
                <a:tc rowSpan="2">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100" b="1" dirty="0">
                          <a:solidFill>
                            <a:schemeClr val="accent4">
                              <a:lumMod val="75000"/>
                            </a:schemeClr>
                          </a:solidFill>
                        </a:rPr>
                        <a:t>Vaaratilanne</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Ilmoitus työntekijälle ja sähköisen lomakkeen kautta</a:t>
                      </a:r>
                    </a:p>
                  </a:txBody>
                  <a:tcPr>
                    <a:lnT w="12700" cap="flat" cmpd="sng" algn="ctr">
                      <a:solidFill>
                        <a:schemeClr val="accent4"/>
                      </a:solidFill>
                      <a:prstDash val="solid"/>
                      <a:round/>
                      <a:headEnd type="none" w="med" len="med"/>
                      <a:tailEnd type="none" w="med" len="med"/>
                    </a:lnT>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lang="fi-FI" sz="1100" b="0" dirty="0">
                        <a:solidFill>
                          <a:schemeClr val="accent4">
                            <a:lumMod val="75000"/>
                          </a:schemeClr>
                        </a:solidFill>
                      </a:endParaRPr>
                    </a:p>
                  </a:txBody>
                  <a:tcPr>
                    <a:lnT w="12700" cap="flat" cmpd="sng" algn="ctr">
                      <a:solidFill>
                        <a:schemeClr val="accent4"/>
                      </a:solidFill>
                      <a:prstDash val="solid"/>
                      <a:round/>
                      <a:headEnd type="none" w="med" len="med"/>
                      <a:tailEnd type="none" w="med" len="med"/>
                    </a:lnT>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tcPr>
                </a:tc>
                <a:tc>
                  <a:txBody>
                    <a:bodyPr/>
                    <a:lstStyle/>
                    <a:p>
                      <a:pPr rtl="0"/>
                      <a:r>
                        <a:rPr lang="fi-FI" sz="900" dirty="0"/>
                        <a:t>Eloisan internetsivuilla osoitteessa: </a:t>
                      </a:r>
                      <a:r>
                        <a:rPr lang="fi-FI" sz="900" dirty="0">
                          <a:hlinkClick r:id="rId7"/>
                        </a:rPr>
                        <a:t>https://etelasavonha.fi/asiakkaan-opas/asiakas-ja-potilasturvallisuus-ja-valvonta/oma-ilmoitus-vaaratilanteesta/</a:t>
                      </a:r>
                      <a:r>
                        <a:rPr lang="fi-FI" sz="900" dirty="0"/>
                        <a:t>.</a:t>
                      </a:r>
                    </a:p>
                    <a:p>
                      <a:pPr rtl="0"/>
                      <a:r>
                        <a:rPr lang="fi-FI" sz="900" dirty="0"/>
                        <a:t>Ilmoituksen käsittely kuvattu kohdassa ”Riski- ja epäkohtailmoitusten käsittely”</a:t>
                      </a:r>
                      <a:endParaRPr lang="fi-FI" sz="900" dirty="0">
                        <a:latin typeface="+mn-lt"/>
                      </a:endParaRPr>
                    </a:p>
                  </a:txBody>
                  <a:tcP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16388562"/>
                  </a:ext>
                </a:extLst>
              </a:tr>
              <a:tr h="282005">
                <a:tc v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100"/>
                    </a:p>
                  </a:txBody>
                  <a:tcPr>
                    <a:solidFill>
                      <a:schemeClr val="bg1"/>
                    </a:solidFill>
                  </a:tcPr>
                </a:tc>
                <a:tc>
                  <a:txBody>
                    <a:bodyPr/>
                    <a:lstStyle/>
                    <a:p>
                      <a:pPr rtl="0"/>
                      <a:r>
                        <a:rPr lang="fi-FI" sz="1100" dirty="0" err="1"/>
                        <a:t>HaiPro</a:t>
                      </a:r>
                      <a:r>
                        <a:rPr lang="fi-FI" sz="1100" dirty="0"/>
                        <a:t>-ilmoitus</a:t>
                      </a:r>
                    </a:p>
                  </a:txBody>
                  <a:tcPr>
                    <a:lnB w="12700" cap="flat" cmpd="sng" algn="ctr">
                      <a:solidFill>
                        <a:schemeClr val="accent4"/>
                      </a:solidFill>
                      <a:prstDash val="solid"/>
                      <a:round/>
                      <a:headEnd type="none" w="med" len="med"/>
                      <a:tailEnd type="none" w="med" len="med"/>
                    </a:lnB>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fi-FI" sz="1100" dirty="0">
                          <a:solidFill>
                            <a:schemeClr val="accent4">
                              <a:lumMod val="75000"/>
                            </a:schemeClr>
                          </a:solidFill>
                        </a:rPr>
                        <a:t>x</a:t>
                      </a:r>
                      <a:endParaRPr lang="fi-FI" sz="1100" b="0" dirty="0">
                        <a:solidFill>
                          <a:schemeClr val="accent4">
                            <a:lumMod val="75000"/>
                          </a:schemeClr>
                        </a:solidFill>
                      </a:endParaRPr>
                    </a:p>
                  </a:txBody>
                  <a:tcPr>
                    <a:lnB w="12700" cap="flat" cmpd="sng" algn="ctr">
                      <a:solidFill>
                        <a:schemeClr val="accent4"/>
                      </a:solidFill>
                      <a:prstDash val="solid"/>
                      <a:round/>
                      <a:headEnd type="none" w="med" len="med"/>
                      <a:tailEnd type="none" w="med" len="med"/>
                    </a:lnB>
                  </a:tcPr>
                </a:tc>
                <a:tc>
                  <a:txBody>
                    <a:bodyPr/>
                    <a:lstStyle/>
                    <a:p>
                      <a:pPr algn="ctr" rtl="0"/>
                      <a:endParaRPr lang="fi-FI" sz="1100" dirty="0">
                        <a:solidFill>
                          <a:schemeClr val="accent4">
                            <a:lumMod val="75000"/>
                          </a:schemeClr>
                        </a:solidFill>
                      </a:endParaRPr>
                    </a:p>
                  </a:txBody>
                  <a:tcPr>
                    <a:lnB w="12700" cap="flat" cmpd="sng" algn="ctr">
                      <a:solidFill>
                        <a:schemeClr val="accent4"/>
                      </a:solidFill>
                      <a:prstDash val="solid"/>
                      <a:round/>
                      <a:headEnd type="none" w="med" len="med"/>
                      <a:tailEnd type="none" w="med" len="med"/>
                    </a:lnB>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900" dirty="0" err="1"/>
                        <a:t>HaiPro</a:t>
                      </a:r>
                      <a:r>
                        <a:rPr lang="fi-FI" sz="900" dirty="0"/>
                        <a:t> ja </a:t>
                      </a:r>
                      <a:r>
                        <a:rPr lang="fi-FI" sz="900" b="0" dirty="0">
                          <a:solidFill>
                            <a:schemeClr val="dk1"/>
                          </a:solidFill>
                        </a:rPr>
                        <a:t>yhteys toiminnasta vastaavalle taholle ja asiakas- ja potilasturvallisuustiimille</a:t>
                      </a:r>
                    </a:p>
                    <a:p>
                      <a:pPr marL="0" marR="0" lvl="0" indent="0" algn="l" defTabSz="914286" rtl="0" eaLnBrk="1" fontAlgn="auto" latinLnBrk="0" hangingPunct="1">
                        <a:lnSpc>
                          <a:spcPct val="100000"/>
                        </a:lnSpc>
                        <a:spcBef>
                          <a:spcPts val="0"/>
                        </a:spcBef>
                        <a:spcAft>
                          <a:spcPts val="0"/>
                        </a:spcAft>
                        <a:buClrTx/>
                        <a:buSzTx/>
                        <a:buFontTx/>
                        <a:buNone/>
                        <a:tabLst/>
                        <a:defRPr/>
                      </a:pPr>
                      <a:r>
                        <a:rPr lang="fi-FI" sz="900" dirty="0"/>
                        <a:t>Ilmoituksen käsittely kuvattu kohdassa ”Riski- ja epäkohtailmoitusten käsittely”</a:t>
                      </a:r>
                    </a:p>
                  </a:txBody>
                  <a:tcP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854556221"/>
                  </a:ext>
                </a:extLst>
              </a:tr>
              <a:tr h="403736">
                <a:tc rowSpan="2">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100" b="1" dirty="0">
                          <a:solidFill>
                            <a:schemeClr val="accent4">
                              <a:lumMod val="75000"/>
                            </a:schemeClr>
                          </a:solidFill>
                        </a:rPr>
                        <a:t>Asiakkaan epäasiallinen kohtelu </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Muistutus</a:t>
                      </a:r>
                    </a:p>
                  </a:txBody>
                  <a:tcPr>
                    <a:lnT w="12700" cap="flat" cmpd="sng" algn="ctr">
                      <a:solidFill>
                        <a:schemeClr val="accent4"/>
                      </a:solidFill>
                      <a:prstDash val="solid"/>
                      <a:round/>
                      <a:headEnd type="none" w="med" len="med"/>
                      <a:tailEnd type="none" w="med" len="med"/>
                    </a:lnT>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lang="fi-FI" sz="1100" b="0" dirty="0">
                        <a:solidFill>
                          <a:schemeClr val="accent4">
                            <a:lumMod val="75000"/>
                          </a:schemeClr>
                        </a:solidFill>
                      </a:endParaRPr>
                    </a:p>
                  </a:txBody>
                  <a:tcPr>
                    <a:lnT w="12700" cap="flat" cmpd="sng" algn="ctr">
                      <a:solidFill>
                        <a:schemeClr val="accent4"/>
                      </a:solidFill>
                      <a:prstDash val="solid"/>
                      <a:round/>
                      <a:headEnd type="none" w="med" len="med"/>
                      <a:tailEnd type="none" w="med" len="med"/>
                    </a:lnT>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tcPr>
                </a:tc>
                <a:tc>
                  <a:txBody>
                    <a:bodyPr/>
                    <a:lstStyle/>
                    <a:p>
                      <a:pPr rtl="0"/>
                      <a:r>
                        <a:rPr lang="fi-FI" sz="900" dirty="0">
                          <a:hlinkClick r:id="rId8"/>
                        </a:rPr>
                        <a:t>Muistutus Lomakkeet ja hakemukset - Eloisa (etelasavonha.fi)</a:t>
                      </a:r>
                      <a:endParaRPr lang="fi-FI" sz="900" dirty="0">
                        <a:latin typeface="+mn-lt"/>
                      </a:endParaRPr>
                    </a:p>
                  </a:txBody>
                  <a:tcP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1395441819"/>
                  </a:ext>
                </a:extLst>
              </a:tr>
              <a:tr h="288886">
                <a:tc vMerge="1">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fi-FI" sz="1200"/>
                    </a:p>
                  </a:txBody>
                  <a:tcP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fi-FI" sz="1100" dirty="0">
                          <a:highlight>
                            <a:srgbClr val="FFFF00"/>
                          </a:highlight>
                        </a:rPr>
                        <a:t>Valvontalain</a:t>
                      </a:r>
                      <a:r>
                        <a:rPr lang="fi-FI" sz="1100" dirty="0"/>
                        <a:t> mukainen ilmoitus </a:t>
                      </a:r>
                    </a:p>
                  </a:txBody>
                  <a:tcPr>
                    <a:lnB w="12700" cap="flat" cmpd="sng" algn="ctr">
                      <a:solidFill>
                        <a:schemeClr val="accent4"/>
                      </a:solidFill>
                      <a:prstDash val="solid"/>
                      <a:round/>
                      <a:headEnd type="none" w="med" len="med"/>
                      <a:tailEnd type="none" w="med" len="med"/>
                    </a:lnB>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fi-FI" sz="1100" b="0" dirty="0">
                          <a:solidFill>
                            <a:schemeClr val="accent4">
                              <a:lumMod val="75000"/>
                            </a:schemeClr>
                          </a:solidFill>
                        </a:rPr>
                        <a:t>x</a:t>
                      </a:r>
                    </a:p>
                  </a:txBody>
                  <a:tcPr>
                    <a:lnB w="12700" cap="flat" cmpd="sng" algn="ctr">
                      <a:solidFill>
                        <a:schemeClr val="accent4"/>
                      </a:solidFill>
                      <a:prstDash val="solid"/>
                      <a:round/>
                      <a:headEnd type="none" w="med" len="med"/>
                      <a:tailEnd type="none" w="med" len="med"/>
                    </a:lnB>
                  </a:tcPr>
                </a:tc>
                <a:tc>
                  <a:txBody>
                    <a:bodyPr/>
                    <a:lstStyle/>
                    <a:p>
                      <a:pPr algn="ctr" rtl="0"/>
                      <a:endParaRPr lang="fi-FI" sz="1100" dirty="0">
                        <a:solidFill>
                          <a:schemeClr val="accent4">
                            <a:lumMod val="75000"/>
                          </a:schemeClr>
                        </a:solidFill>
                      </a:endParaRPr>
                    </a:p>
                  </a:txBody>
                  <a:tcPr>
                    <a:lnB w="12700" cap="flat" cmpd="sng" algn="ctr">
                      <a:solidFill>
                        <a:schemeClr val="accent4"/>
                      </a:solidFill>
                      <a:prstDash val="solid"/>
                      <a:round/>
                      <a:headEnd type="none" w="med" len="med"/>
                      <a:tailEnd type="none" w="med" len="med"/>
                    </a:lnB>
                  </a:tcPr>
                </a:tc>
                <a:tc>
                  <a:txBody>
                    <a:bodyPr/>
                    <a:lstStyle/>
                    <a:p>
                      <a:pPr rtl="0"/>
                      <a:r>
                        <a:rPr lang="fi-FI" sz="900" dirty="0"/>
                        <a:t>Tulostettava ja täytettävä lomake löytyy henkilöstön intrasta </a:t>
                      </a:r>
                    </a:p>
                    <a:p>
                      <a:pPr marL="0" marR="0" lvl="0" indent="0" algn="l" defTabSz="914286" rtl="0" eaLnBrk="1" fontAlgn="auto" latinLnBrk="0" hangingPunct="1">
                        <a:lnSpc>
                          <a:spcPct val="100000"/>
                        </a:lnSpc>
                        <a:spcBef>
                          <a:spcPts val="0"/>
                        </a:spcBef>
                        <a:spcAft>
                          <a:spcPts val="0"/>
                        </a:spcAft>
                        <a:buClrTx/>
                        <a:buSzTx/>
                        <a:buFontTx/>
                        <a:buNone/>
                        <a:tabLst/>
                        <a:defRPr/>
                      </a:pPr>
                      <a:r>
                        <a:rPr lang="fi-FI" sz="900" dirty="0"/>
                        <a:t>Ilmoituksen käsittely kuvattu kohdassa ”Riski- ja epäkohtailmoitusten käsittely”</a:t>
                      </a:r>
                      <a:endParaRPr lang="fi-FI" sz="900" dirty="0">
                        <a:latin typeface="+mn-lt"/>
                      </a:endParaRPr>
                    </a:p>
                  </a:txBody>
                  <a:tcP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28407793"/>
                  </a:ext>
                </a:extLst>
              </a:tr>
              <a:tr h="346516">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100" b="1" dirty="0">
                          <a:solidFill>
                            <a:schemeClr val="accent4">
                              <a:lumMod val="75000"/>
                            </a:schemeClr>
                          </a:solidFill>
                        </a:rPr>
                        <a:t>Palvelun laitteeseen / tarvikkeeseen liittyvä vaara</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Ilmoitus työntekijälle </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fi-FI" sz="1100" b="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900" dirty="0"/>
                        <a:t>Ilmoituksen käsittely kuvattu kohdassa ”Riski- ja epäkohtailmoitusten käsittely”</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184698980"/>
                  </a:ext>
                </a:extLst>
              </a:tr>
              <a:tr h="422969">
                <a:tc>
                  <a:txBody>
                    <a:bodyPr/>
                    <a:lstStyle/>
                    <a:p>
                      <a:pPr rtl="0"/>
                      <a:r>
                        <a:rPr lang="fi-FI" sz="1100" b="1" dirty="0">
                          <a:solidFill>
                            <a:schemeClr val="accent4">
                              <a:lumMod val="75000"/>
                            </a:schemeClr>
                          </a:solidFill>
                        </a:rPr>
                        <a:t>Edunvalvonnan tarpeessa oleva henkilö / asiakas </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Ilmoitus Digi- ja väestötieto- virastoon</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900" dirty="0">
                          <a:hlinkClick r:id="rId9"/>
                        </a:rPr>
                        <a:t>Näin ilmoitat edunvalvontaa tarvitsevasta henkilöstä | Digi- ja väestötietovirasto (dvv.fi)</a:t>
                      </a:r>
                      <a:endParaRPr lang="fi-FI" sz="900" dirty="0"/>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798665867"/>
                  </a:ext>
                </a:extLst>
              </a:tr>
              <a:tr h="422969">
                <a:tc>
                  <a:txBody>
                    <a:bodyPr/>
                    <a:lstStyle/>
                    <a:p>
                      <a:pPr rtl="0"/>
                      <a:r>
                        <a:rPr lang="fi-FI" sz="1100" b="1" dirty="0">
                          <a:solidFill>
                            <a:schemeClr val="accent4">
                              <a:lumMod val="75000"/>
                            </a:schemeClr>
                          </a:solidFill>
                        </a:rPr>
                        <a:t>Kodin palovaara tai muu onnettomuusriski</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Ilmoitus pelastusviranomaiselle</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900" dirty="0">
                          <a:hlinkClick r:id="rId10"/>
                        </a:rPr>
                        <a:t>Ilmoitus ilmeisestä palovaarasta tai muusta riskistä | Pelastustoimi</a:t>
                      </a:r>
                      <a:endParaRPr lang="fi-FI" sz="900" dirty="0">
                        <a:latin typeface="+mn-lt"/>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0578615"/>
                  </a:ext>
                </a:extLst>
              </a:tr>
              <a:tr h="498499">
                <a:tc>
                  <a:txBody>
                    <a:bodyPr/>
                    <a:lstStyle/>
                    <a:p>
                      <a:pPr rtl="0"/>
                      <a:r>
                        <a:rPr lang="fi-FI" sz="1100" b="1" dirty="0">
                          <a:solidFill>
                            <a:schemeClr val="accent4">
                              <a:lumMod val="75000"/>
                            </a:schemeClr>
                          </a:solidFill>
                        </a:rPr>
                        <a:t>Koti on terveysriski</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Ilmoitus terveysvalvontaan</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11" rtl="0"/>
                      <a:r>
                        <a:rPr lang="fi-FI" sz="900" dirty="0">
                          <a:effectLst/>
                        </a:rPr>
                        <a:t>Savonlinna: </a:t>
                      </a:r>
                      <a:r>
                        <a:rPr lang="fi-FI" sz="900" dirty="0">
                          <a:effectLst/>
                          <a:hlinkClick r:id="rId11">
                            <a:extLst>
                              <a:ext uri="{A12FA001-AC4F-418D-AE19-62706E023703}">
                                <ahyp:hlinkClr xmlns:ahyp="http://schemas.microsoft.com/office/drawing/2018/hyperlinkcolor" val="tx"/>
                              </a:ext>
                            </a:extLst>
                          </a:hlinkClick>
                        </a:rPr>
                        <a:t>https://www.savonlinna.fi/asukas/terveysvalvonta/asumisterveys/</a:t>
                      </a:r>
                      <a:endParaRPr lang="fi-FI" sz="900" dirty="0">
                        <a:effectLst/>
                      </a:endParaRPr>
                    </a:p>
                    <a:p>
                      <a:pPr marL="11" rtl="0"/>
                      <a:r>
                        <a:rPr lang="fi-FI" sz="900" dirty="0">
                          <a:effectLst/>
                        </a:rPr>
                        <a:t>Mikkeli: </a:t>
                      </a:r>
                      <a:r>
                        <a:rPr lang="fi-FI" sz="900" dirty="0">
                          <a:effectLst/>
                          <a:hlinkClick r:id="rId12">
                            <a:extLst>
                              <a:ext uri="{A12FA001-AC4F-418D-AE19-62706E023703}">
                                <ahyp:hlinkClr xmlns:ahyp="http://schemas.microsoft.com/office/drawing/2018/hyperlinkcolor" val="tx"/>
                              </a:ext>
                            </a:extLst>
                          </a:hlinkClick>
                        </a:rPr>
                        <a:t>https://mikkeli.fi/palvelut/ymparisto/ymparistoterveydenhuolto-2/asumisterveys-ja-sisailma/</a:t>
                      </a:r>
                      <a:endParaRPr lang="fi-FI" sz="900" dirty="0">
                        <a:effectLst/>
                      </a:endParaRPr>
                    </a:p>
                    <a:p>
                      <a:pPr marL="11" rtl="0"/>
                      <a:r>
                        <a:rPr lang="fi-FI" sz="900" dirty="0">
                          <a:effectLst/>
                        </a:rPr>
                        <a:t>Pieksämäki: </a:t>
                      </a:r>
                      <a:r>
                        <a:rPr lang="fi-FI" sz="900" dirty="0">
                          <a:effectLst/>
                          <a:hlinkClick r:id="rId13">
                            <a:extLst>
                              <a:ext uri="{A12FA001-AC4F-418D-AE19-62706E023703}">
                                <ahyp:hlinkClr xmlns:ahyp="http://schemas.microsoft.com/office/drawing/2018/hyperlinkcolor" val="tx"/>
                              </a:ext>
                            </a:extLst>
                          </a:hlinkClick>
                        </a:rPr>
                        <a:t>https://keskisavonymparistotoimi.fi/terveysvalvonta/asumisterveys-2/</a:t>
                      </a:r>
                      <a:endParaRPr lang="fi-FI" sz="900" i="0" dirty="0">
                        <a:effectLst/>
                        <a:latin typeface="+mn-lt"/>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42088481"/>
                  </a:ext>
                </a:extLst>
              </a:tr>
              <a:tr h="418837">
                <a:tc>
                  <a:txBody>
                    <a:bodyPr/>
                    <a:lstStyle/>
                    <a:p>
                      <a:pPr rtl="0"/>
                      <a:r>
                        <a:rPr lang="fi-FI" sz="1100" b="1" dirty="0">
                          <a:solidFill>
                            <a:schemeClr val="accent4">
                              <a:lumMod val="75000"/>
                            </a:schemeClr>
                          </a:solidFill>
                        </a:rPr>
                        <a:t>Epäilty rikos esim. asiakkaan lääkkeet häviävät </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rtl="0"/>
                      <a:r>
                        <a:rPr lang="fi-FI" sz="1100" dirty="0"/>
                        <a:t>Rikosilmoitus </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a:r>
                        <a:rPr lang="fi-FI" sz="110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indent="0" rtl="0">
                        <a:buFont typeface="Arial" panose="020B0604020202020204" pitchFamily="34" charset="0"/>
                        <a:buNone/>
                      </a:pPr>
                      <a:r>
                        <a:rPr lang="fi-FI" sz="900" dirty="0">
                          <a:hlinkClick r:id="rId14"/>
                        </a:rPr>
                        <a:t>Tee rikosilmoitus - asioi ensisijaisesti verkossa! - Poliisi</a:t>
                      </a:r>
                      <a:endParaRPr lang="fi-FI" sz="900" dirty="0">
                        <a:latin typeface="+mn-lt"/>
                      </a:endParaRPr>
                    </a:p>
                  </a:txBody>
                  <a:tcP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62812500"/>
                  </a:ext>
                </a:extLst>
              </a:tr>
              <a:tr h="391587">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fi-FI" sz="1100" b="1" dirty="0">
                          <a:solidFill>
                            <a:schemeClr val="accent4">
                              <a:lumMod val="75000"/>
                            </a:schemeClr>
                          </a:solidFill>
                        </a:rPr>
                        <a:t>Lääkepoikkeama</a:t>
                      </a:r>
                    </a:p>
                  </a:txBody>
                  <a:tcPr>
                    <a:lnT w="12700" cap="flat" cmpd="sng" algn="ctr">
                      <a:solidFill>
                        <a:schemeClr val="accent4"/>
                      </a:solidFill>
                      <a:prstDash val="solid"/>
                      <a:round/>
                      <a:headEnd type="none" w="med" len="med"/>
                      <a:tailEnd type="none" w="med" len="med"/>
                    </a:lnT>
                  </a:tcPr>
                </a:tc>
                <a:tc>
                  <a:txBody>
                    <a:bodyPr/>
                    <a:lstStyle/>
                    <a:p>
                      <a:pPr rtl="0"/>
                      <a:r>
                        <a:rPr lang="fi-FI" sz="1100" dirty="0"/>
                        <a:t>Yhteys lääkäriin</a:t>
                      </a:r>
                    </a:p>
                  </a:txBody>
                  <a:tcPr>
                    <a:lnT w="12700" cap="flat" cmpd="sng" algn="ctr">
                      <a:solidFill>
                        <a:schemeClr val="accent4"/>
                      </a:solidFill>
                      <a:prstDash val="solid"/>
                      <a:round/>
                      <a:headEnd type="none" w="med" len="med"/>
                      <a:tailEnd type="none" w="med" len="med"/>
                    </a:lnT>
                  </a:tcPr>
                </a:tc>
                <a:tc>
                  <a:txBody>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fi-FI" sz="1100" b="0" dirty="0">
                          <a:solidFill>
                            <a:schemeClr val="accent4">
                              <a:lumMod val="75000"/>
                            </a:schemeClr>
                          </a:solidFill>
                        </a:rPr>
                        <a:t>x</a:t>
                      </a:r>
                    </a:p>
                  </a:txBody>
                  <a:tcPr>
                    <a:lnT w="12700" cap="flat" cmpd="sng" algn="ctr">
                      <a:solidFill>
                        <a:schemeClr val="accent4"/>
                      </a:solidFill>
                      <a:prstDash val="solid"/>
                      <a:round/>
                      <a:headEnd type="none" w="med" len="med"/>
                      <a:tailEnd type="none" w="med" len="med"/>
                    </a:lnT>
                  </a:tcPr>
                </a:tc>
                <a:tc>
                  <a:txBody>
                    <a:bodyPr/>
                    <a:lstStyle/>
                    <a:p>
                      <a:pPr algn="ctr" rtl="0"/>
                      <a:endParaRPr lang="fi-FI" sz="1100" dirty="0">
                        <a:solidFill>
                          <a:schemeClr val="accent4">
                            <a:lumMod val="75000"/>
                          </a:schemeClr>
                        </a:solidFill>
                      </a:endParaRPr>
                    </a:p>
                  </a:txBody>
                  <a:tcPr>
                    <a:lnT w="12700" cap="flat" cmpd="sng" algn="ctr">
                      <a:solidFill>
                        <a:schemeClr val="accent4"/>
                      </a:solidFill>
                      <a:prstDash val="solid"/>
                      <a:round/>
                      <a:headEnd type="none" w="med" len="med"/>
                      <a:tailEnd type="none" w="med" len="med"/>
                    </a:lnT>
                  </a:tcPr>
                </a:tc>
                <a:tc>
                  <a:txBody>
                    <a:bodyPr/>
                    <a:lstStyle/>
                    <a:p>
                      <a:pPr rtl="0"/>
                      <a:r>
                        <a:rPr lang="fi-FI" sz="900" dirty="0"/>
                        <a:t>Ilmoituksen käsittely kuvattu kohdassa ”Riski- ja epäkohtailmoitusten käsittely”</a:t>
                      </a:r>
                      <a:endParaRPr lang="fi-FI" sz="900" dirty="0">
                        <a:latin typeface="+mn-lt"/>
                      </a:endParaRPr>
                    </a:p>
                  </a:txBody>
                  <a:tcP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2374818417"/>
                  </a:ext>
                </a:extLst>
              </a:tr>
            </a:tbl>
          </a:graphicData>
        </a:graphic>
      </p:graphicFrame>
      <p:sp>
        <p:nvSpPr>
          <p:cNvPr id="10" name="Title 1">
            <a:extLst>
              <a:ext uri="{FF2B5EF4-FFF2-40B4-BE49-F238E27FC236}">
                <a16:creationId xmlns:a16="http://schemas.microsoft.com/office/drawing/2014/main" id="{5900B3FA-3A23-9944-D951-130B3EC16E82}"/>
              </a:ext>
            </a:extLst>
          </p:cNvPr>
          <p:cNvSpPr txBox="1">
            <a:spLocks/>
          </p:cNvSpPr>
          <p:nvPr/>
        </p:nvSpPr>
        <p:spPr>
          <a:xfrm>
            <a:off x="369638" y="106453"/>
            <a:ext cx="11289173" cy="868004"/>
          </a:xfrm>
          <a:prstGeom prst="rect">
            <a:avLst/>
          </a:prstGeom>
        </p:spPr>
        <p:txBody>
          <a:bodyPr vert="horz" lIns="91440" tIns="45720" rIns="91440" bIns="45720" rtlCol="0" anchor="ctr">
            <a:normAutofit/>
          </a:bodyPr>
          <a:lstStyle>
            <a:lvl1pPr algn="l" defTabSz="914286" rtl="0" eaLnBrk="1" latinLnBrk="0" hangingPunct="1">
              <a:lnSpc>
                <a:spcPct val="90000"/>
              </a:lnSpc>
              <a:spcBef>
                <a:spcPct val="0"/>
              </a:spcBef>
              <a:buNone/>
              <a:defRPr sz="2600" b="1" i="0" kern="1200">
                <a:solidFill>
                  <a:schemeClr val="accent5"/>
                </a:solidFill>
                <a:latin typeface="Arial Black" panose="020B0604020202020204" pitchFamily="34" charset="0"/>
                <a:ea typeface="+mj-ea"/>
                <a:cs typeface="Arial Black" panose="020B0604020202020204" pitchFamily="34" charset="0"/>
              </a:defRPr>
            </a:lvl1pPr>
          </a:lstStyle>
          <a:p>
            <a:pPr marL="0" marR="0" lvl="0" indent="0" algn="l" defTabSz="914286" eaLnBrk="1" fontAlgn="auto" latinLnBrk="0" hangingPunct="1">
              <a:lnSpc>
                <a:spcPct val="9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1">
                    <a:lumMod val="75000"/>
                    <a:lumOff val="25000"/>
                  </a:schemeClr>
                </a:solidFill>
                <a:effectLst/>
                <a:uLnTx/>
                <a:uFillTx/>
                <a:latin typeface="Arial Black" panose="020B0604020202020204" pitchFamily="34" charset="0"/>
                <a:ea typeface="+mj-ea"/>
              </a:rPr>
              <a:t>Ilmoitukset ja ilmoitusvelvollisuudet</a:t>
            </a:r>
            <a:endParaRPr kumimoji="0" lang="fi-FI" sz="2600" b="1" i="0" u="none" strike="noStrike" kern="1200" cap="none" spc="0" normalizeH="0" baseline="0" noProof="0" dirty="0">
              <a:ln>
                <a:noFill/>
              </a:ln>
              <a:solidFill>
                <a:srgbClr val="FF0000"/>
              </a:solidFill>
              <a:effectLst/>
              <a:uLnTx/>
              <a:uFillTx/>
              <a:latin typeface="Arial Black" panose="020B0604020202020204" pitchFamily="34" charset="0"/>
              <a:ea typeface="+mj-ea"/>
            </a:endParaRPr>
          </a:p>
        </p:txBody>
      </p:sp>
    </p:spTree>
    <p:extLst>
      <p:ext uri="{BB962C8B-B14F-4D97-AF65-F5344CB8AC3E}">
        <p14:creationId xmlns:p14="http://schemas.microsoft.com/office/powerpoint/2010/main" val="3936125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E7DEE64-74A2-1644-2B92-FEC7EDB4C3AF}"/>
              </a:ext>
            </a:extLst>
          </p:cNvPr>
          <p:cNvGraphicFramePr>
            <a:graphicFrameLocks noChangeAspect="1"/>
          </p:cNvGraphicFramePr>
          <p:nvPr>
            <p:custDataLst>
              <p:tags r:id="rId1"/>
            </p:custDataLst>
            <p:extLst>
              <p:ext uri="{D42A27DB-BD31-4B8C-83A1-F6EECF244321}">
                <p14:modId xmlns:p14="http://schemas.microsoft.com/office/powerpoint/2010/main" val="26830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0E7DEE64-74A2-1644-2B92-FEC7EDB4C3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9" name="Title 48">
            <a:extLst>
              <a:ext uri="{FF2B5EF4-FFF2-40B4-BE49-F238E27FC236}">
                <a16:creationId xmlns:a16="http://schemas.microsoft.com/office/drawing/2014/main" id="{7E891381-DCA0-18F7-7EBC-7AA48E0AB49E}"/>
              </a:ext>
            </a:extLst>
          </p:cNvPr>
          <p:cNvSpPr>
            <a:spLocks noGrp="1"/>
          </p:cNvSpPr>
          <p:nvPr>
            <p:ph type="title"/>
          </p:nvPr>
        </p:nvSpPr>
        <p:spPr>
          <a:xfrm>
            <a:off x="451413" y="106453"/>
            <a:ext cx="11289174" cy="868004"/>
          </a:xfrm>
        </p:spPr>
        <p:txBody>
          <a:bodyPr vert="horz"/>
          <a:lstStyle/>
          <a:p>
            <a:r>
              <a:rPr lang="fi-FI" dirty="0">
                <a:latin typeface="+mj-lt"/>
                <a:ea typeface="Inter" panose="02000503000000020004" pitchFamily="2" charset="0"/>
              </a:rPr>
              <a:t>Koonti linkeistä lisätiedon pariin</a:t>
            </a:r>
            <a:endParaRPr lang="fi-FI" dirty="0"/>
          </a:p>
        </p:txBody>
      </p:sp>
      <p:sp>
        <p:nvSpPr>
          <p:cNvPr id="2" name="Otsikko 1">
            <a:extLst>
              <a:ext uri="{FF2B5EF4-FFF2-40B4-BE49-F238E27FC236}">
                <a16:creationId xmlns:a16="http://schemas.microsoft.com/office/drawing/2014/main" id="{7EBAA148-C9F3-0437-A710-D6CA15D52955}"/>
              </a:ext>
            </a:extLst>
          </p:cNvPr>
          <p:cNvSpPr txBox="1">
            <a:spLocks/>
          </p:cNvSpPr>
          <p:nvPr/>
        </p:nvSpPr>
        <p:spPr>
          <a:xfrm>
            <a:off x="517629" y="1690688"/>
            <a:ext cx="10781715" cy="681323"/>
          </a:xfrm>
          <a:prstGeom prst="rect">
            <a:avLst/>
          </a:prstGeom>
        </p:spPr>
        <p:txBody>
          <a:bodyPr anchor="b"/>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fi-FI" sz="20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endParaRPr>
          </a:p>
        </p:txBody>
      </p:sp>
      <p:sp>
        <p:nvSpPr>
          <p:cNvPr id="6" name="Otsikko 1">
            <a:extLst>
              <a:ext uri="{FF2B5EF4-FFF2-40B4-BE49-F238E27FC236}">
                <a16:creationId xmlns:a16="http://schemas.microsoft.com/office/drawing/2014/main" id="{EFBD37F6-9312-C952-A27A-5E48E6AFF7A3}"/>
              </a:ext>
            </a:extLst>
          </p:cNvPr>
          <p:cNvSpPr txBox="1">
            <a:spLocks/>
          </p:cNvSpPr>
          <p:nvPr/>
        </p:nvSpPr>
        <p:spPr>
          <a:xfrm>
            <a:off x="517629" y="1058763"/>
            <a:ext cx="11441760" cy="5019039"/>
          </a:xfrm>
          <a:prstGeom prst="rect">
            <a:avLst/>
          </a:prstGeom>
        </p:spPr>
        <p:txBody>
          <a:bodyPr numCol="1" anchor="t"/>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600" b="1" i="0" u="none" strike="noStrike" kern="1200" cap="none" spc="0" normalizeH="0" baseline="0" noProof="0" dirty="0">
                <a:ln>
                  <a:noFill/>
                </a:ln>
                <a:solidFill>
                  <a:schemeClr val="accent4">
                    <a:lumMod val="75000"/>
                  </a:schemeClr>
                </a:solidFill>
                <a:effectLst/>
                <a:uLnTx/>
                <a:uFillTx/>
                <a:latin typeface="Arial" panose="020B0604020202020204"/>
                <a:ea typeface="+mj-ea"/>
                <a:cs typeface="Calibri" panose="020F0502020204030204" pitchFamily="34" charset="0"/>
              </a:rPr>
              <a:t>Eloisa:</a:t>
            </a:r>
          </a:p>
          <a:p>
            <a:pPr marL="285750" lvl="1" indent="-285750" defTabSz="914286">
              <a:spcBef>
                <a:spcPts val="300"/>
              </a:spcBef>
              <a:spcAft>
                <a:spcPts val="175"/>
              </a:spcAft>
              <a:buFont typeface="Arial" panose="020B0604020202020204" pitchFamily="34" charset="0"/>
              <a:buChar char="•"/>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6">
                  <a:extLst>
                    <a:ext uri="{A12FA001-AC4F-418D-AE19-62706E023703}">
                      <ahyp:hlinkClr xmlns:ahyp="http://schemas.microsoft.com/office/drawing/2018/hyperlinkcolor" val="tx"/>
                    </a:ext>
                  </a:extLst>
                </a:hlinkClick>
              </a:rPr>
              <a:t>Ikäohjelma vuoteen 2030 </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Eloisan Ikäohjelma on osa </a:t>
            </a:r>
            <a:r>
              <a:rPr lang="fi-FI" sz="1400" b="0" i="0" dirty="0">
                <a:effectLst/>
                <a:latin typeface="Arial" panose="020B0604020202020204" pitchFamily="34" charset="0"/>
              </a:rPr>
              <a:t>hallitusohjelman mukaista sosiaali- ja terveyspalveluiden uudistusta alueella</a:t>
            </a:r>
          </a:p>
          <a:p>
            <a:pPr marL="285750" lvl="1" indent="-285750" defTabSz="914286">
              <a:spcBef>
                <a:spcPts val="300"/>
              </a:spcBef>
              <a:spcAft>
                <a:spcPts val="175"/>
              </a:spcAft>
              <a:buFont typeface="Arial" panose="020B0604020202020204" pitchFamily="34" charset="0"/>
              <a:buChar char="•"/>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7">
                  <a:extLst>
                    <a:ext uri="{A12FA001-AC4F-418D-AE19-62706E023703}">
                      <ahyp:hlinkClr xmlns:ahyp="http://schemas.microsoft.com/office/drawing/2018/hyperlinkcolor" val="tx"/>
                    </a:ext>
                  </a:extLst>
                </a:hlinkClick>
              </a:rPr>
              <a:t>Palveluopas</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palveluoppaasta saat tarkempaa tietoa palvelujen järjestämisestä sekä kuinka palveluun voi hakeutua</a:t>
            </a:r>
          </a:p>
          <a:p>
            <a:pPr marL="285750" marR="0" lvl="1" indent="-285750" algn="l" defTabSz="914286" rtl="0" eaLnBrk="1" fontAlgn="auto" latinLnBrk="0" hangingPunct="1">
              <a:lnSpc>
                <a:spcPct val="100000"/>
              </a:lnSpc>
              <a:spcBef>
                <a:spcPts val="300"/>
              </a:spcBef>
              <a:spcAft>
                <a:spcPts val="175"/>
              </a:spcAft>
              <a:buClrTx/>
              <a:buSzTx/>
              <a:buFont typeface="Arial" panose="020B0604020202020204" pitchFamily="34" charset="0"/>
              <a:buChar char="•"/>
              <a:tabLst/>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8">
                  <a:extLst>
                    <a:ext uri="{A12FA001-AC4F-418D-AE19-62706E023703}">
                      <ahyp:hlinkClr xmlns:ahyp="http://schemas.microsoft.com/office/drawing/2018/hyperlinkcolor" val="tx"/>
                    </a:ext>
                  </a:extLst>
                </a:hlinkClick>
              </a:rPr>
              <a:t>Tietosuojaseloste</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Eloisan ylläpitämien asiakasrekisterien tietosuojaseloste </a:t>
            </a:r>
          </a:p>
          <a:p>
            <a:pPr marL="285750" lvl="1" indent="-285750" defTabSz="914286">
              <a:spcBef>
                <a:spcPts val="300"/>
              </a:spcBef>
              <a:spcAft>
                <a:spcPts val="175"/>
              </a:spcAft>
              <a:buFont typeface="Arial" panose="020B0604020202020204" pitchFamily="34" charset="0"/>
              <a:buChar char="•"/>
              <a:defRPr/>
            </a:pPr>
            <a:r>
              <a:rPr lang="fi-FI" sz="1400" dirty="0">
                <a:solidFill>
                  <a:srgbClr val="00590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a:t>
            </a:r>
            <a:r>
              <a:rPr lang="fi-FI" sz="1400"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mavalvontaohjelma ja omavalvontasuunnitelmat </a:t>
            </a:r>
            <a:r>
              <a:rPr lang="fi-FI" sz="1400" dirty="0">
                <a:latin typeface="Arial" panose="020B0604020202020204" pitchFamily="34" charset="0"/>
                <a:cs typeface="Arial" panose="020B0604020202020204" pitchFamily="34" charset="0"/>
              </a:rPr>
              <a:t>– Eloisan sosiaalihuollon omavalvontaohjelma ja –suunnitelmat julkisesti nähtävillä </a:t>
            </a:r>
          </a:p>
          <a:p>
            <a:pPr marL="285750" lvl="1" indent="-285750" defTabSz="914286">
              <a:spcBef>
                <a:spcPts val="300"/>
              </a:spcBef>
              <a:spcAft>
                <a:spcPts val="175"/>
              </a:spcAft>
              <a:buFont typeface="Arial" panose="020B0604020202020204" pitchFamily="34" charset="0"/>
              <a:buChar char="•"/>
              <a:defRPr/>
            </a:pPr>
            <a:r>
              <a:rPr kumimoji="0" lang="fi-FI" sz="1400" b="0" i="0" u="none" strike="noStrike" kern="1200" cap="none" spc="0" normalizeH="0" baseline="0" noProof="0" dirty="0">
                <a:ln>
                  <a:noFill/>
                </a:ln>
                <a:effectLst/>
                <a:uLnTx/>
                <a:uFillTx/>
                <a:latin typeface="Arial" panose="020B0604020202020204"/>
                <a:ea typeface="+mn-ea"/>
                <a:cs typeface="+mn-cs"/>
                <a:hlinkClick r:id="rId10">
                  <a:extLst>
                    <a:ext uri="{A12FA001-AC4F-418D-AE19-62706E023703}">
                      <ahyp:hlinkClr xmlns:ahyp="http://schemas.microsoft.com/office/drawing/2018/hyperlinkcolor" val="tx"/>
                    </a:ext>
                  </a:extLst>
                </a:hlinkClick>
              </a:rPr>
              <a:t>Valvonnan yhteystiedot</a:t>
            </a:r>
            <a:r>
              <a:rPr kumimoji="0" lang="fi-FI" sz="1400" b="0" i="0" u="none" strike="noStrike" kern="1200" cap="none" spc="0" normalizeH="0" baseline="0" noProof="0" dirty="0">
                <a:ln>
                  <a:noFill/>
                </a:ln>
                <a:effectLst/>
                <a:uLnTx/>
                <a:uFillTx/>
                <a:latin typeface="Arial" panose="020B0604020202020204"/>
                <a:ea typeface="+mn-ea"/>
                <a:cs typeface="+mn-cs"/>
              </a:rPr>
              <a:t> - yhteydenpidosta lisätietoja sivuilla</a:t>
            </a:r>
            <a:endParaRPr kumimoji="0" lang="fi-FI" sz="1400" b="0" i="0" u="none" strike="noStrike" kern="1200" cap="none" spc="0" normalizeH="0" baseline="0" noProof="0" dirty="0">
              <a:ln>
                <a:noFill/>
              </a:ln>
              <a:effectLst/>
              <a:uLnTx/>
              <a:uFillTx/>
              <a:latin typeface="Arial" panose="020B0604020202020204"/>
              <a:ea typeface="+mj-ea"/>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1" i="0" u="none" strike="noStrike" kern="1200" cap="none" spc="0" normalizeH="0" baseline="0" noProof="0" dirty="0">
              <a:ln>
                <a:noFill/>
              </a:ln>
              <a:effectLst/>
              <a:uLnTx/>
              <a:uFillTx/>
              <a:latin typeface="Arial" panose="020B0604020202020204"/>
              <a:ea typeface="+mj-ea"/>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600" b="1" i="0" u="none" strike="noStrike" kern="1200" cap="none" spc="0" normalizeH="0" baseline="0" noProof="0" dirty="0">
                <a:ln>
                  <a:noFill/>
                </a:ln>
                <a:solidFill>
                  <a:schemeClr val="accent4">
                    <a:lumMod val="75000"/>
                  </a:schemeClr>
                </a:solidFill>
                <a:effectLst/>
                <a:uLnTx/>
                <a:uFillTx/>
                <a:latin typeface="Arial" panose="020B0604020202020204"/>
                <a:ea typeface="+mj-ea"/>
                <a:cs typeface="Calibri" panose="020F0502020204030204" pitchFamily="34" charset="0"/>
              </a:rPr>
              <a:t>Muut tahot:</a:t>
            </a:r>
          </a:p>
          <a:p>
            <a:pPr marL="285750" lvl="1" indent="-285750" defTabSz="914286">
              <a:spcBef>
                <a:spcPts val="300"/>
              </a:spcBef>
              <a:spcAft>
                <a:spcPts val="175"/>
              </a:spcAft>
              <a:buFont typeface="Arial" panose="020B0604020202020204" pitchFamily="34" charset="0"/>
              <a:buChar char="•"/>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1">
                  <a:extLst>
                    <a:ext uri="{A12FA001-AC4F-418D-AE19-62706E023703}">
                      <ahyp:hlinkClr xmlns:ahyp="http://schemas.microsoft.com/office/drawing/2018/hyperlinkcolor" val="tx"/>
                    </a:ext>
                  </a:extLst>
                </a:hlinkClick>
              </a:rPr>
              <a:t>Asiakas- ja potilasturvallisuusstrategia ja toimeenpanosuunnitelma 2022-2026</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Sosiaali- ja terveysministeriö</a:t>
            </a:r>
            <a:endParaRPr kumimoji="0" lang="fi-FI"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12">
                <a:extLst>
                  <a:ext uri="{A12FA001-AC4F-418D-AE19-62706E023703}">
                    <ahyp:hlinkClr xmlns:ahyp="http://schemas.microsoft.com/office/drawing/2018/hyperlinkcolor" val="tx"/>
                  </a:ext>
                </a:extLst>
              </a:hlinkClick>
            </a:endParaRPr>
          </a:p>
          <a:p>
            <a:pPr marL="285750" marR="0" lvl="1" indent="-285750" algn="l" defTabSz="914286" rtl="0" eaLnBrk="1" fontAlgn="auto" latinLnBrk="0" hangingPunct="1">
              <a:spcBef>
                <a:spcPts val="300"/>
              </a:spcBef>
              <a:spcAft>
                <a:spcPts val="175"/>
              </a:spcAft>
              <a:buSzTx/>
              <a:buFont typeface="Arial" panose="020B0604020202020204" pitchFamily="34" charset="0"/>
              <a:buChar char="•"/>
              <a:tabLst/>
              <a:defRPr/>
            </a:pPr>
            <a:r>
              <a:rPr kumimoji="0" lang="fi-FI"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12">
                  <a:extLst>
                    <a:ext uri="{A12FA001-AC4F-418D-AE19-62706E023703}">
                      <ahyp:hlinkClr xmlns:ahyp="http://schemas.microsoft.com/office/drawing/2018/hyperlinkcolor" val="tx"/>
                    </a:ext>
                  </a:extLst>
                </a:hlinkClick>
              </a:rPr>
              <a:t>Riskienhallinta ja turvallisuussuunnittelu. Opas sosiaali- ja terveydenhuollon johdolle ja turvallisuusasiantuntijoille</a:t>
            </a:r>
            <a:r>
              <a:rPr kumimoji="0" lang="fi-FI"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 Valtioneuvosto</a:t>
            </a:r>
            <a:endPar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3">
                <a:extLst>
                  <a:ext uri="{A12FA001-AC4F-418D-AE19-62706E023703}">
                    <ahyp:hlinkClr xmlns:ahyp="http://schemas.microsoft.com/office/drawing/2018/hyperlinkcolor" val="tx"/>
                  </a:ext>
                </a:extLst>
              </a:hlinkClick>
            </a:endParaRPr>
          </a:p>
          <a:p>
            <a:pPr marL="285750" marR="0" lvl="1" indent="-285750" algn="l" defTabSz="914286" rtl="0" eaLnBrk="1" fontAlgn="auto" latinLnBrk="0" hangingPunct="1">
              <a:spcBef>
                <a:spcPts val="300"/>
              </a:spcBef>
              <a:spcAft>
                <a:spcPts val="175"/>
              </a:spcAft>
              <a:buSzTx/>
              <a:buFont typeface="Arial" panose="020B0604020202020204" pitchFamily="34" charset="0"/>
              <a:buChar char="•"/>
              <a:tabLst/>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3">
                  <a:extLst>
                    <a:ext uri="{A12FA001-AC4F-418D-AE19-62706E023703}">
                      <ahyp:hlinkClr xmlns:ahyp="http://schemas.microsoft.com/office/drawing/2018/hyperlinkcolor" val="tx"/>
                    </a:ext>
                  </a:extLst>
                </a:hlinkClick>
              </a:rPr>
              <a:t>Vireyttä seniorivuosiin - Ikääntyneiden ruokasuositus 4/2020</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Valtion ravitsemusneuvottelukunta</a:t>
            </a:r>
          </a:p>
          <a:p>
            <a:pPr marL="285750" marR="0" lvl="1" indent="-285750" algn="l" defTabSz="914286" rtl="0" eaLnBrk="1" fontAlgn="auto" latinLnBrk="0" hangingPunct="1">
              <a:spcBef>
                <a:spcPts val="300"/>
              </a:spcBef>
              <a:spcAft>
                <a:spcPts val="175"/>
              </a:spcAft>
              <a:buSzTx/>
              <a:buFont typeface="Arial" panose="020B0604020202020204" pitchFamily="34" charset="0"/>
              <a:buChar char="•"/>
              <a:tabLst/>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4">
                  <a:extLst>
                    <a:ext uri="{A12FA001-AC4F-418D-AE19-62706E023703}">
                      <ahyp:hlinkClr xmlns:ahyp="http://schemas.microsoft.com/office/drawing/2018/hyperlinkcolor" val="tx"/>
                    </a:ext>
                  </a:extLst>
                </a:hlinkClick>
              </a:rPr>
              <a:t>Ikääntyneille annetut ravintoaineiden saanti- ja ruokasuositukset</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Ruokavirasto</a:t>
            </a:r>
          </a:p>
          <a:p>
            <a:pPr marL="285750" marR="0" lvl="1" indent="-285750" algn="l" defTabSz="914286" rtl="0" eaLnBrk="1" fontAlgn="auto" latinLnBrk="0" hangingPunct="1">
              <a:spcBef>
                <a:spcPts val="300"/>
              </a:spcBef>
              <a:spcAft>
                <a:spcPts val="175"/>
              </a:spcAft>
              <a:buSzTx/>
              <a:buFont typeface="Arial" panose="020B0604020202020204" pitchFamily="34" charset="0"/>
              <a:buChar char="•"/>
              <a:tabLst/>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5">
                  <a:extLst>
                    <a:ext uri="{A12FA001-AC4F-418D-AE19-62706E023703}">
                      <ahyp:hlinkClr xmlns:ahyp="http://schemas.microsoft.com/office/drawing/2018/hyperlinkcolor" val="tx"/>
                    </a:ext>
                  </a:extLst>
                </a:hlinkClick>
              </a:rPr>
              <a:t>Turvallinen lääkehoito –opas</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Sosiaali- ja terveysministeriön </a:t>
            </a:r>
          </a:p>
          <a:p>
            <a:pPr marL="285750" lvl="1" indent="-285750" defTabSz="914286">
              <a:spcBef>
                <a:spcPts val="300"/>
              </a:spcBef>
              <a:spcAft>
                <a:spcPts val="175"/>
              </a:spcAft>
              <a:buFont typeface="Arial" panose="020B0604020202020204" pitchFamily="34" charset="0"/>
              <a:buChar char="•"/>
              <a:defRPr/>
            </a:pPr>
            <a:r>
              <a:rPr lang="fi-FI" sz="1400" dirty="0">
                <a:hlinkClick r:id="rId16">
                  <a:extLst>
                    <a:ext uri="{A12FA001-AC4F-418D-AE19-62706E023703}">
                      <ahyp:hlinkClr xmlns:ahyp="http://schemas.microsoft.com/office/drawing/2018/hyperlinkcolor" val="tx"/>
                    </a:ext>
                  </a:extLst>
                </a:hlinkClick>
              </a:rPr>
              <a:t>Sosiaalihuollon palveluasumisyksikön rajattu lääkevarasto</a:t>
            </a:r>
            <a:r>
              <a:rPr lang="fi-FI" sz="1400" dirty="0"/>
              <a:t> - Valvira</a:t>
            </a:r>
            <a:endPar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endParaRPr>
          </a:p>
          <a:p>
            <a:pPr marL="285750" lvl="1" indent="-285750" defTabSz="914286">
              <a:spcBef>
                <a:spcPts val="300"/>
              </a:spcBef>
              <a:spcAft>
                <a:spcPts val="175"/>
              </a:spcAft>
              <a:buFont typeface="Arial" panose="020B0604020202020204" pitchFamily="34" charset="0"/>
              <a:buChar char="•"/>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7">
                  <a:extLst>
                    <a:ext uri="{A12FA001-AC4F-418D-AE19-62706E023703}">
                      <ahyp:hlinkClr xmlns:ahyp="http://schemas.microsoft.com/office/drawing/2018/hyperlinkcolor" val="tx"/>
                    </a:ext>
                  </a:extLst>
                </a:hlinkClick>
              </a:rPr>
              <a:t>Henkilöstön rekrytointi </a:t>
            </a:r>
            <a:r>
              <a:rPr kumimoji="0" lang="fi-FI" sz="1400" b="0" i="0" u="none" strike="noStrike" kern="1200" cap="none" spc="0" normalizeH="0" baseline="0" noProof="0" dirty="0" err="1">
                <a:ln>
                  <a:noFill/>
                </a:ln>
                <a:effectLst/>
                <a:uLnTx/>
                <a:uFillTx/>
                <a:latin typeface="Arial" panose="020B0604020202020204"/>
                <a:ea typeface="+mn-ea"/>
                <a:cs typeface="Arial" panose="020B0604020202020204" pitchFamily="34" charset="0"/>
                <a:hlinkClick r:id="rId17">
                  <a:extLst>
                    <a:ext uri="{A12FA001-AC4F-418D-AE19-62706E023703}">
                      <ahyp:hlinkClr xmlns:ahyp="http://schemas.microsoft.com/office/drawing/2018/hyperlinkcolor" val="tx"/>
                    </a:ext>
                  </a:extLst>
                </a:hlinkClick>
              </a:rPr>
              <a:t>kuntarekryn</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7">
                  <a:extLst>
                    <a:ext uri="{A12FA001-AC4F-418D-AE19-62706E023703}">
                      <ahyp:hlinkClr xmlns:ahyp="http://schemas.microsoft.com/office/drawing/2018/hyperlinkcolor" val="tx"/>
                    </a:ext>
                  </a:extLst>
                </a:hlinkClick>
              </a:rPr>
              <a:t> kautta </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a:t>
            </a:r>
            <a:r>
              <a:rPr lang="fi-FI" sz="1400" dirty="0">
                <a:latin typeface="Arial" panose="020B0604020202020204"/>
                <a:cs typeface="Arial" panose="020B0604020202020204" pitchFamily="34" charset="0"/>
              </a:rPr>
              <a:t>K</a:t>
            </a:r>
            <a:r>
              <a:rPr kumimoji="0" lang="fi-FI" sz="1400" b="0" i="0" u="none" strike="noStrike" kern="1200" cap="none" spc="0" normalizeH="0" baseline="0" noProof="0" dirty="0" err="1">
                <a:ln>
                  <a:noFill/>
                </a:ln>
                <a:effectLst/>
                <a:uLnTx/>
                <a:uFillTx/>
                <a:latin typeface="Arial" panose="020B0604020202020204"/>
                <a:ea typeface="+mn-ea"/>
                <a:cs typeface="Arial" panose="020B0604020202020204" pitchFamily="34" charset="0"/>
              </a:rPr>
              <a:t>untarekry</a:t>
            </a:r>
            <a:endParaRPr kumimoji="0" lang="fi-FI" sz="1400" b="0" i="0" u="none" strike="noStrike" kern="1200" cap="none" spc="0" normalizeH="0" baseline="0" noProof="0" dirty="0">
              <a:ln>
                <a:noFill/>
              </a:ln>
              <a:effectLst/>
              <a:highlight>
                <a:srgbClr val="FFFF00"/>
              </a:highlight>
              <a:uLnTx/>
              <a:uFillTx/>
              <a:latin typeface="Arial" panose="020B0604020202020204"/>
              <a:ea typeface="+mn-ea"/>
              <a:cs typeface="Arial" panose="020B0604020202020204" pitchFamily="34" charset="0"/>
              <a:hlinkClick r:id="rId18">
                <a:extLst>
                  <a:ext uri="{A12FA001-AC4F-418D-AE19-62706E023703}">
                    <ahyp:hlinkClr xmlns:ahyp="http://schemas.microsoft.com/office/drawing/2018/hyperlinkcolor" val="tx"/>
                  </a:ext>
                </a:extLst>
              </a:hlinkClick>
            </a:endParaRPr>
          </a:p>
          <a:p>
            <a:pPr marL="285750" marR="0" lvl="1" indent="-285750" algn="l" defTabSz="914286" rtl="0" eaLnBrk="1" fontAlgn="auto" latinLnBrk="0" hangingPunct="1">
              <a:lnSpc>
                <a:spcPct val="100000"/>
              </a:lnSpc>
              <a:spcBef>
                <a:spcPts val="300"/>
              </a:spcBef>
              <a:spcAft>
                <a:spcPts val="175"/>
              </a:spcAft>
              <a:buSzTx/>
              <a:buFont typeface="Arial" panose="020B0604020202020204" pitchFamily="34" charset="0"/>
              <a:buChar char="•"/>
              <a:tabLst/>
              <a:defRPr/>
            </a:pP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hlinkClick r:id="rId18">
                  <a:extLst>
                    <a:ext uri="{A12FA001-AC4F-418D-AE19-62706E023703}">
                      <ahyp:hlinkClr xmlns:ahyp="http://schemas.microsoft.com/office/drawing/2018/hyperlinkcolor" val="tx"/>
                    </a:ext>
                  </a:extLst>
                </a:hlinkClick>
              </a:rPr>
              <a:t>Sosiaali- ja terveydenhuollon ammattihenkilöiden kielitaitovaatimukset</a:t>
            </a:r>
            <a:r>
              <a:rPr kumimoji="0" lang="fi-FI" sz="1400" b="0" i="0" u="none" strike="noStrike" kern="1200" cap="none" spc="0" normalizeH="0" baseline="0" noProof="0" dirty="0">
                <a:ln>
                  <a:noFill/>
                </a:ln>
                <a:effectLst/>
                <a:uLnTx/>
                <a:uFillTx/>
                <a:latin typeface="Arial" panose="020B0604020202020204"/>
                <a:ea typeface="+mn-ea"/>
                <a:cs typeface="Arial" panose="020B0604020202020204" pitchFamily="34" charset="0"/>
              </a:rPr>
              <a:t> - Valvira </a:t>
            </a:r>
          </a:p>
          <a:p>
            <a:pPr marL="285750" lvl="1" indent="-285750" defTabSz="914286">
              <a:spcBef>
                <a:spcPts val="300"/>
              </a:spcBef>
              <a:spcAft>
                <a:spcPts val="175"/>
              </a:spcAft>
              <a:buFont typeface="Arial" panose="020B0604020202020204" pitchFamily="34" charset="0"/>
              <a:buChar char="•"/>
              <a:defRPr/>
            </a:pPr>
            <a:r>
              <a:rPr lang="fi-FI" sz="1400" dirty="0">
                <a:latin typeface="Arial" panose="020B060402020202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Määräys sosiaalihuollon asiakasasiakirjojen rakenteista ja asiakasasiakirjoihin merkittävistä tiedoista</a:t>
            </a:r>
            <a:r>
              <a:rPr lang="fi-FI" sz="1400" dirty="0">
                <a:latin typeface="Arial" panose="020B0604020202020204" pitchFamily="34" charset="0"/>
                <a:cs typeface="Arial" panose="020B0604020202020204" pitchFamily="34" charset="0"/>
              </a:rPr>
              <a:t> </a:t>
            </a:r>
            <a:r>
              <a:rPr kumimoji="0" lang="fi-FI" sz="1400" b="0" i="0" strike="noStrike" kern="1200" cap="none" spc="0" normalizeH="0" baseline="0" noProof="0" dirty="0">
                <a:ln>
                  <a:noFill/>
                </a:ln>
                <a:effectLst/>
                <a:uLnTx/>
                <a:uFillTx/>
                <a:latin typeface="Arial" panose="020B0604020202020204"/>
                <a:ea typeface="Calibri" panose="020F0502020204030204" pitchFamily="34" charset="0"/>
                <a:cs typeface="Times New Roman" panose="02020603050405020304" pitchFamily="18" charset="0"/>
              </a:rPr>
              <a:t>–Terveyden ja hyvinvoinnin laitos</a:t>
            </a:r>
          </a:p>
          <a:p>
            <a:pPr marL="285750" lvl="1" indent="-285750" defTabSz="914286">
              <a:spcBef>
                <a:spcPts val="300"/>
              </a:spcBef>
              <a:spcAft>
                <a:spcPts val="175"/>
              </a:spcAft>
              <a:buFont typeface="Arial" panose="020B0604020202020204" pitchFamily="34" charset="0"/>
              <a:buChar char="•"/>
              <a:defRPr/>
            </a:pPr>
            <a:r>
              <a:rPr lang="fi-FI" sz="1400" dirty="0">
                <a:latin typeface="Arial" panose="020B060402020202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Sosiaalihuollon asiakastietojen käsittely</a:t>
            </a:r>
            <a:r>
              <a:rPr lang="fi-FI" sz="1400" dirty="0">
                <a:latin typeface="Arial" panose="020B0604020202020204" pitchFamily="34" charset="0"/>
                <a:cs typeface="Arial" panose="020B0604020202020204" pitchFamily="34" charset="0"/>
              </a:rPr>
              <a:t> </a:t>
            </a:r>
            <a:r>
              <a:rPr kumimoji="0" lang="fi-FI" sz="1400" b="0" i="0" strike="noStrike" kern="1200" cap="none" spc="0" normalizeH="0" baseline="0" noProof="0" dirty="0">
                <a:ln>
                  <a:noFill/>
                </a:ln>
                <a:effectLst/>
                <a:uLnTx/>
                <a:uFillTx/>
                <a:latin typeface="Arial" panose="020B0604020202020204"/>
                <a:ea typeface="Calibri" panose="020F0502020204030204" pitchFamily="34" charset="0"/>
                <a:cs typeface="Times New Roman" panose="02020603050405020304" pitchFamily="18" charset="0"/>
              </a:rPr>
              <a:t>– Tietosuojavaltuutetun toimisto</a:t>
            </a:r>
          </a:p>
          <a:p>
            <a:pPr marL="285750" lvl="1" indent="-285750" defTabSz="914286">
              <a:spcBef>
                <a:spcPts val="300"/>
              </a:spcBef>
              <a:spcAft>
                <a:spcPts val="175"/>
              </a:spcAft>
              <a:buFont typeface="Arial" panose="020B0604020202020204" pitchFamily="34" charset="0"/>
              <a:buChar char="•"/>
              <a:defRPr/>
            </a:pPr>
            <a:endParaRPr kumimoji="0" lang="fi-FI" sz="1400" b="0" i="0" u="none" strike="noStrike" kern="1200" cap="none" spc="0" normalizeH="0" baseline="0" noProof="0" dirty="0">
              <a:ln>
                <a:noFill/>
              </a:ln>
              <a:effectLst/>
              <a:uLnTx/>
              <a:uFillTx/>
              <a:latin typeface="Arial" panose="020B0604020202020204"/>
              <a:ea typeface="Inter" panose="02000503000000020004" pitchFamily="2" charset="0"/>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1400" b="0" i="0" u="none" strike="noStrike" kern="1200" cap="none" spc="0" normalizeH="0" baseline="0" noProof="0" dirty="0">
              <a:ln>
                <a:noFill/>
              </a:ln>
              <a:effectLst/>
              <a:uLnTx/>
              <a:uFillTx/>
              <a:latin typeface="Arial" panose="020B0604020202020204"/>
              <a:ea typeface="Inter" panose="02000503000000020004" pitchFamily="2" charset="0"/>
            </a:endParaRPr>
          </a:p>
        </p:txBody>
      </p:sp>
    </p:spTree>
    <p:extLst>
      <p:ext uri="{BB962C8B-B14F-4D97-AF65-F5344CB8AC3E}">
        <p14:creationId xmlns:p14="http://schemas.microsoft.com/office/powerpoint/2010/main" val="3345027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AA148-C9F3-0437-A710-D6CA15D52955}"/>
              </a:ext>
            </a:extLst>
          </p:cNvPr>
          <p:cNvSpPr txBox="1">
            <a:spLocks/>
          </p:cNvSpPr>
          <p:nvPr/>
        </p:nvSpPr>
        <p:spPr>
          <a:xfrm>
            <a:off x="1030705" y="2261538"/>
            <a:ext cx="10781715" cy="2326511"/>
          </a:xfrm>
          <a:prstGeom prst="rect">
            <a:avLst/>
          </a:prstGeom>
        </p:spPr>
        <p:txBody>
          <a:bodyPr anchor="ctr"/>
          <a:lst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eaLnBrk="1" fontAlgn="auto" latinLnBrk="0" hangingPunct="1">
              <a:lnSpc>
                <a:spcPct val="100000"/>
              </a:lnSpc>
              <a:spcBef>
                <a:spcPct val="0"/>
              </a:spcBef>
              <a:spcAft>
                <a:spcPts val="0"/>
              </a:spcAft>
              <a:buClrTx/>
              <a:buSzTx/>
              <a:buFontTx/>
              <a:buNone/>
              <a:tabLst/>
              <a:defRPr/>
            </a:pPr>
            <a:r>
              <a:rPr lang="fi-FI" sz="6000" dirty="0" err="1">
                <a:solidFill>
                  <a:srgbClr val="00FF00">
                    <a:lumMod val="50000"/>
                  </a:srgbClr>
                </a:solidFill>
                <a:latin typeface="Arial Black" panose="020B0A04020102020204"/>
                <a:ea typeface="Inter" panose="02000503000000020004" pitchFamily="2" charset="0"/>
              </a:rPr>
              <a:t>Toimintay</a:t>
            </a:r>
            <a:r>
              <a:rPr kumimoji="0" lang="fi-FI" sz="6000" b="1" i="0" u="none" strike="noStrike" kern="1200" cap="none" spc="0" normalizeH="0" baseline="0" noProof="0" dirty="0" err="1">
                <a:ln>
                  <a:noFill/>
                </a:ln>
                <a:solidFill>
                  <a:srgbClr val="00FF00">
                    <a:lumMod val="50000"/>
                  </a:srgbClr>
                </a:solidFill>
                <a:effectLst/>
                <a:uLnTx/>
                <a:uFillTx/>
                <a:latin typeface="Arial Black" panose="020B0A04020102020204"/>
                <a:ea typeface="Inter" panose="02000503000000020004" pitchFamily="2" charset="0"/>
              </a:rPr>
              <a:t>ksikön</a:t>
            </a:r>
            <a:r>
              <a:rPr kumimoji="0" lang="fi-FI" sz="6000" b="1" i="0" u="none" strike="noStrike" kern="1200" cap="none" spc="0" normalizeH="0" baseline="0" noProof="0" dirty="0">
                <a:ln>
                  <a:noFill/>
                </a:ln>
                <a:solidFill>
                  <a:srgbClr val="00FF00">
                    <a:lumMod val="50000"/>
                  </a:srgbClr>
                </a:solidFill>
                <a:effectLst/>
                <a:uLnTx/>
                <a:uFillTx/>
                <a:latin typeface="Arial Black" panose="020B0A04020102020204"/>
                <a:ea typeface="Inter" panose="02000503000000020004" pitchFamily="2" charset="0"/>
              </a:rPr>
              <a:t> tiedot</a:t>
            </a:r>
          </a:p>
        </p:txBody>
      </p:sp>
    </p:spTree>
    <p:extLst>
      <p:ext uri="{BB962C8B-B14F-4D97-AF65-F5344CB8AC3E}">
        <p14:creationId xmlns:p14="http://schemas.microsoft.com/office/powerpoint/2010/main" val="371243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0FD3B79-121D-D7EA-BAFE-FED12C13377D}"/>
              </a:ext>
            </a:extLst>
          </p:cNvPr>
          <p:cNvGraphicFramePr>
            <a:graphicFrameLocks noChangeAspect="1"/>
          </p:cNvGraphicFramePr>
          <p:nvPr>
            <p:custDataLst>
              <p:tags r:id="rId1"/>
            </p:custDataLst>
            <p:extLst>
              <p:ext uri="{D42A27DB-BD31-4B8C-83A1-F6EECF244321}">
                <p14:modId xmlns:p14="http://schemas.microsoft.com/office/powerpoint/2010/main" val="405562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80FD3B79-121D-D7EA-BAFE-FED12C1337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EA7CFFF0-E7CA-1F7A-982F-7AE67E9E8DFD}"/>
              </a:ext>
            </a:extLst>
          </p:cNvPr>
          <p:cNvSpPr>
            <a:spLocks noGrp="1"/>
          </p:cNvSpPr>
          <p:nvPr>
            <p:ph type="title"/>
          </p:nvPr>
        </p:nvSpPr>
        <p:spPr/>
        <p:txBody>
          <a:bodyPr vert="horz">
            <a:normAutofit/>
          </a:bodyPr>
          <a:lstStyle/>
          <a:p>
            <a:r>
              <a:rPr lang="fi-FI" sz="2600" dirty="0">
                <a:solidFill>
                  <a:schemeClr val="accent1">
                    <a:lumMod val="50000"/>
                  </a:schemeClr>
                </a:solidFill>
                <a:latin typeface="+mj-lt"/>
                <a:ea typeface="Inter" panose="02000503000000020004" pitchFamily="2" charset="0"/>
              </a:rPr>
              <a:t>Palveluntuottajaa </a:t>
            </a:r>
            <a:r>
              <a:rPr lang="fi-FI" sz="2600">
                <a:solidFill>
                  <a:schemeClr val="accent1">
                    <a:lumMod val="50000"/>
                  </a:schemeClr>
                </a:solidFill>
                <a:latin typeface="+mj-lt"/>
                <a:ea typeface="Inter" panose="02000503000000020004" pitchFamily="2" charset="0"/>
              </a:rPr>
              <a:t>koskevat tiedot</a:t>
            </a:r>
            <a:endParaRPr lang="fi-FI" dirty="0"/>
          </a:p>
        </p:txBody>
      </p:sp>
      <p:sp>
        <p:nvSpPr>
          <p:cNvPr id="3" name="Sisällön paikkamerkki 2">
            <a:extLst>
              <a:ext uri="{FF2B5EF4-FFF2-40B4-BE49-F238E27FC236}">
                <a16:creationId xmlns:a16="http://schemas.microsoft.com/office/drawing/2014/main" id="{752374CD-364A-A185-A000-E263E99B29B1}"/>
              </a:ext>
            </a:extLst>
          </p:cNvPr>
          <p:cNvSpPr txBox="1">
            <a:spLocks/>
          </p:cNvSpPr>
          <p:nvPr/>
        </p:nvSpPr>
        <p:spPr>
          <a:xfrm>
            <a:off x="838206" y="2021568"/>
            <a:ext cx="10468087" cy="3778341"/>
          </a:xfrm>
          <a:prstGeom prst="rect">
            <a:avLst/>
          </a:prstGeom>
        </p:spPr>
        <p:txBody>
          <a:bodyPr numCol="3" spcCol="720000"/>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fi-FI" sz="1200" dirty="0">
              <a:latin typeface="+mn-lt"/>
              <a:ea typeface="Inter" panose="02000503000000020004" pitchFamily="2" charset="0"/>
            </a:endParaRPr>
          </a:p>
        </p:txBody>
      </p:sp>
      <p:sp>
        <p:nvSpPr>
          <p:cNvPr id="16" name="Rectangle 15">
            <a:extLst>
              <a:ext uri="{FF2B5EF4-FFF2-40B4-BE49-F238E27FC236}">
                <a16:creationId xmlns:a16="http://schemas.microsoft.com/office/drawing/2014/main" id="{702F182A-A4FA-4BE3-55EB-6CF1F5F8C10D}"/>
              </a:ext>
            </a:extLst>
          </p:cNvPr>
          <p:cNvSpPr/>
          <p:nvPr/>
        </p:nvSpPr>
        <p:spPr>
          <a:xfrm>
            <a:off x="451414" y="1796596"/>
            <a:ext cx="2930234" cy="16324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eaLnBrk="1" fontAlgn="auto" latinLnBrk="0" hangingPunct="1">
              <a:lnSpc>
                <a:spcPct val="100000"/>
              </a:lnSpc>
              <a:spcBef>
                <a:spcPts val="0"/>
              </a:spcBef>
              <a:spcAft>
                <a:spcPts val="1200"/>
              </a:spcAft>
              <a:buClrTx/>
              <a:buSzTx/>
              <a:buFontTx/>
              <a:buNone/>
              <a:tabLst/>
              <a:defRPr/>
            </a:pPr>
            <a:r>
              <a:rPr kumimoji="0" lang="fi-FI" sz="2000" b="1" i="0" u="none" strike="noStrike" kern="1200" cap="none" spc="0" normalizeH="0" baseline="0" noProof="0" dirty="0">
                <a:ln>
                  <a:noFill/>
                </a:ln>
                <a:solidFill>
                  <a:schemeClr val="tx1"/>
                </a:solidFill>
                <a:effectLst/>
                <a:uLnTx/>
                <a:uFillTx/>
                <a:latin typeface="Arial" panose="020B0604020202020204"/>
                <a:ea typeface="Inter" panose="02000503000000020004" pitchFamily="2" charset="0"/>
                <a:cs typeface="Times New Roman" panose="02020603050405020304" pitchFamily="18" charset="0"/>
              </a:rPr>
              <a:t>Palveluntuottaja</a:t>
            </a:r>
            <a:endParaRPr kumimoji="0" lang="fi-FI" sz="1200" b="0" i="0" u="none" strike="noStrike" kern="1200" cap="none" spc="0" normalizeH="0" baseline="0" noProof="0" dirty="0">
              <a:ln>
                <a:noFill/>
              </a:ln>
              <a:solidFill>
                <a:schemeClr val="tx1"/>
              </a:solidFill>
              <a:effectLst/>
              <a:uLnTx/>
              <a:uFillTx/>
              <a:latin typeface="Arial" panose="020B0604020202020204"/>
              <a:ea typeface="Inter" panose="02000503000000020004" pitchFamily="2" charset="0"/>
              <a:cs typeface="Times New Roman" panose="02020603050405020304" pitchFamily="18" charset="0"/>
            </a:endParaRPr>
          </a:p>
          <a:p>
            <a:pPr>
              <a:spcAft>
                <a:spcPts val="12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Nimi:</a:t>
            </a:r>
            <a:r>
              <a:rPr kumimoji="0" lang="fi-FI"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 Eloisa (</a:t>
            </a:r>
            <a:r>
              <a:rPr kumimoji="0" lang="fi-FI" sz="120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mn-cs"/>
              </a:rPr>
              <a:t>Etelä-Savon hyvinvointialue)</a:t>
            </a:r>
            <a:endParaRPr kumimoji="0" lang="fi-FI" sz="120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endParaRPr>
          </a:p>
          <a:p>
            <a:pPr marL="0" marR="0" lvl="0" indent="0" algn="l" defTabSz="914377" eaLnBrk="1" fontAlgn="auto" latinLnBrk="0" hangingPunct="1">
              <a:lnSpc>
                <a:spcPct val="100000"/>
              </a:lnSpc>
              <a:spcBef>
                <a:spcPts val="0"/>
              </a:spcBef>
              <a:spcAft>
                <a:spcPts val="120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Y-tunnus: </a:t>
            </a:r>
            <a:r>
              <a:rPr kumimoji="0" lang="fi-FI"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 3221315-8</a:t>
            </a:r>
          </a:p>
          <a:p>
            <a:pPr marL="0" marR="0" lvl="0" indent="0" algn="l" defTabSz="914377" eaLnBrk="1" fontAlgn="auto" latinLnBrk="0" hangingPunct="1">
              <a:lnSpc>
                <a:spcPct val="100000"/>
              </a:lnSpc>
              <a:spcBef>
                <a:spcPts val="0"/>
              </a:spcBef>
              <a:spcAft>
                <a:spcPts val="1200"/>
              </a:spcAft>
              <a:buClrTx/>
              <a:buSzTx/>
              <a:buFontTx/>
              <a:buNone/>
              <a:tabLst/>
              <a:defRPr/>
            </a:pPr>
            <a:endParaRPr lang="fi-FI" sz="1200" dirty="0">
              <a:solidFill>
                <a:srgbClr val="000000"/>
              </a:solidFill>
              <a:latin typeface="Arial" panose="020B0604020202020204"/>
              <a:ea typeface="Inter" panose="02000503000000020004" pitchFamily="2" charset="0"/>
              <a:cs typeface="Times New Roman" panose="02020603050405020304" pitchFamily="18" charset="0"/>
            </a:endParaRPr>
          </a:p>
          <a:p>
            <a:pPr marL="0" marR="0" lvl="0" indent="0" algn="l" defTabSz="914377" eaLnBrk="1" fontAlgn="auto" latinLnBrk="0" hangingPunct="1">
              <a:lnSpc>
                <a:spcPct val="100000"/>
              </a:lnSpc>
              <a:spcBef>
                <a:spcPts val="0"/>
              </a:spcBef>
              <a:spcAft>
                <a:spcPts val="1200"/>
              </a:spcAft>
              <a:buClrTx/>
              <a:buSzTx/>
              <a:buFontTx/>
              <a:buNone/>
              <a:tabLst/>
              <a:defRPr/>
            </a:pPr>
            <a:endParaRPr kumimoji="0" lang="fi-FI"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endParaRPr>
          </a:p>
          <a:p>
            <a:pPr marL="0" marR="0" lvl="0" indent="0" algn="l" defTabSz="914377" eaLnBrk="1" fontAlgn="auto" latinLnBrk="0" hangingPunct="1">
              <a:lnSpc>
                <a:spcPct val="100000"/>
              </a:lnSpc>
              <a:spcBef>
                <a:spcPts val="0"/>
              </a:spcBef>
              <a:spcAft>
                <a:spcPts val="1200"/>
              </a:spcAft>
              <a:buClrTx/>
              <a:buSzTx/>
              <a:buFontTx/>
              <a:buNone/>
              <a:tabLst/>
              <a:defRPr/>
            </a:pPr>
            <a:endParaRPr kumimoji="0" lang="fi-FI"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endParaRPr>
          </a:p>
        </p:txBody>
      </p:sp>
      <p:sp>
        <p:nvSpPr>
          <p:cNvPr id="17" name="Rectangle 16">
            <a:extLst>
              <a:ext uri="{FF2B5EF4-FFF2-40B4-BE49-F238E27FC236}">
                <a16:creationId xmlns:a16="http://schemas.microsoft.com/office/drawing/2014/main" id="{5C646F02-081C-100D-CD35-61224BC2BED8}"/>
              </a:ext>
            </a:extLst>
          </p:cNvPr>
          <p:cNvSpPr/>
          <p:nvPr/>
        </p:nvSpPr>
        <p:spPr>
          <a:xfrm>
            <a:off x="2715887" y="1554258"/>
            <a:ext cx="9014804" cy="3596465"/>
          </a:xfrm>
          <a:prstGeom prst="rect">
            <a:avLst/>
          </a:prstGeom>
          <a:solidFill>
            <a:schemeClr val="bg1"/>
          </a:solidFill>
          <a:ln w="19050">
            <a:solidFill>
              <a:schemeClr val="accent1">
                <a:lumMod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Aft>
                <a:spcPts val="1200"/>
              </a:spcAft>
              <a:defRPr/>
            </a:pPr>
            <a:r>
              <a:rPr lang="fi-FI" sz="2000" b="1" dirty="0">
                <a:solidFill>
                  <a:srgbClr val="00FF00"/>
                </a:solidFill>
                <a:latin typeface="Arial" panose="020B0604020202020204"/>
                <a:ea typeface="Inter" panose="02000503000000020004" pitchFamily="2" charset="0"/>
                <a:cs typeface="Times New Roman"/>
              </a:rPr>
              <a:t>Palveluyksikkö</a:t>
            </a:r>
            <a:r>
              <a:rPr kumimoji="0" lang="fi-FI" sz="2000" b="1" i="0" u="none" strike="noStrike" kern="1200" cap="none" spc="0" normalizeH="0" baseline="0" noProof="0" dirty="0">
                <a:ln>
                  <a:noFill/>
                </a:ln>
                <a:solidFill>
                  <a:srgbClr val="00FF00"/>
                </a:solidFill>
                <a:effectLst/>
                <a:uLnTx/>
                <a:uFillTx/>
                <a:latin typeface="Arial" panose="020B0604020202020204"/>
                <a:ea typeface="Inter" panose="02000503000000020004" pitchFamily="2" charset="0"/>
                <a:cs typeface="Times New Roman"/>
              </a:rPr>
              <a:t> ja </a:t>
            </a:r>
            <a:r>
              <a:rPr lang="fi-FI" sz="2000" b="1" dirty="0">
                <a:solidFill>
                  <a:srgbClr val="00FF00"/>
                </a:solidFill>
                <a:latin typeface="Arial" panose="020B0604020202020204"/>
                <a:ea typeface="Inter" panose="02000503000000020004" pitchFamily="2" charset="0"/>
                <a:cs typeface="Times New Roman"/>
              </a:rPr>
              <a:t>palvelupisteet [</a:t>
            </a:r>
            <a:r>
              <a:rPr lang="fi-FI" sz="2000" dirty="0">
                <a:solidFill>
                  <a:schemeClr val="tx1"/>
                </a:solidFill>
                <a:latin typeface="Arial" panose="020B0604020202020204"/>
                <a:ea typeface="Inter" panose="02000503000000020004" pitchFamily="2" charset="0"/>
                <a:cs typeface="Times New Roman"/>
              </a:rPr>
              <a:t>tai palvelupiste</a:t>
            </a:r>
            <a:r>
              <a:rPr lang="fi-FI" sz="2000" b="1" dirty="0">
                <a:solidFill>
                  <a:srgbClr val="00FF00"/>
                </a:solidFill>
                <a:latin typeface="Arial" panose="020B0604020202020204"/>
                <a:ea typeface="Inter" panose="02000503000000020004" pitchFamily="2" charset="0"/>
                <a:cs typeface="Times New Roman"/>
              </a:rPr>
              <a:t>]</a:t>
            </a:r>
            <a:endParaRPr kumimoji="0" lang="fi-FI" sz="1200" b="0" i="0" u="none" strike="noStrike" kern="1200" cap="none" spc="0" normalizeH="0" baseline="0" noProof="0" dirty="0">
              <a:ln>
                <a:noFill/>
              </a:ln>
              <a:solidFill>
                <a:srgbClr val="00FF00"/>
              </a:solidFill>
              <a:effectLst/>
              <a:uLnTx/>
              <a:uFillTx/>
              <a:latin typeface="Arial" panose="020B0604020202020204"/>
              <a:ea typeface="Inter" panose="02000503000000020004" pitchFamily="2" charset="0"/>
              <a:cs typeface="Times New Roman"/>
            </a:endParaRP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Nimi:</a:t>
            </a:r>
            <a:r>
              <a:rPr kumimoji="0" lang="fi-FI" sz="1200" b="0"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kirjoita tähän</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endParaRPr lang="fi-FI" sz="1200" b="1" dirty="0">
              <a:solidFill>
                <a:srgbClr val="000000"/>
              </a:solidFill>
              <a:latin typeface="Arial" panose="020B0604020202020204"/>
              <a:cs typeface="Times New Roman" panose="02020603050405020304" pitchFamily="18" charset="0"/>
            </a:endParaRP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a:rPr>
              <a:t>Sijaintikunta yhteystietoineen: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a:rPr>
              <a:t>kirjoita tähän</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a:rPr>
              <a:t>]</a:t>
            </a:r>
            <a:endParaRPr lang="fi-FI" sz="1200" b="1" i="0" u="none" strike="noStrike" kern="1200" cap="none" spc="0" normalizeH="0" baseline="0" noProof="0" dirty="0">
              <a:ln>
                <a:noFill/>
              </a:ln>
              <a:solidFill>
                <a:srgbClr val="000000"/>
              </a:solidFill>
              <a:effectLst/>
              <a:uLnTx/>
              <a:uFillTx/>
              <a:latin typeface="Arial" panose="020B0604020202020204"/>
              <a:cs typeface="Arial"/>
            </a:endParaRPr>
          </a:p>
          <a:p>
            <a:pPr>
              <a:spcAft>
                <a:spcPts val="600"/>
              </a:spcAft>
              <a:defRPr/>
            </a:pPr>
            <a:r>
              <a:rPr lang="fi-FI" sz="1200" b="1" dirty="0">
                <a:solidFill>
                  <a:srgbClr val="000000"/>
                </a:solidFill>
                <a:latin typeface="Arial" panose="020B0604020202020204"/>
                <a:ea typeface="Inter" panose="02000503000000020004" pitchFamily="2" charset="0"/>
                <a:cs typeface="Arial"/>
              </a:rPr>
              <a:t>Minkä kuntien alueella palvelua tuotetaan?: [</a:t>
            </a:r>
            <a:r>
              <a:rPr lang="fi-FI" sz="1200" dirty="0">
                <a:solidFill>
                  <a:srgbClr val="000000"/>
                </a:solidFill>
                <a:latin typeface="Arial" panose="020B0604020202020204"/>
                <a:ea typeface="Inter" panose="02000503000000020004" pitchFamily="2" charset="0"/>
                <a:cs typeface="Arial"/>
              </a:rPr>
              <a:t>kirjoita tähän]</a:t>
            </a:r>
            <a:endParaRPr lang="fi-FI" sz="1200" b="1" dirty="0">
              <a:solidFill>
                <a:srgbClr val="000000"/>
              </a:solidFill>
              <a:highlight>
                <a:srgbClr val="FF00FF"/>
              </a:highlight>
              <a:latin typeface="Arial" panose="020B0604020202020204"/>
              <a:ea typeface="Inter" panose="02000503000000020004" pitchFamily="2" charset="0"/>
              <a:cs typeface="Arial"/>
            </a:endParaRPr>
          </a:p>
          <a:p>
            <a:pPr>
              <a:spcAft>
                <a:spcPts val="600"/>
              </a:spcAft>
              <a:defRPr/>
            </a:pPr>
            <a:r>
              <a:rPr lang="fi-FI" sz="1200" b="1" dirty="0">
                <a:solidFill>
                  <a:srgbClr val="000000"/>
                </a:solidFill>
                <a:latin typeface="Arial" panose="020B0604020202020204"/>
                <a:ea typeface="Inter" panose="02000503000000020004" pitchFamily="2" charset="0"/>
                <a:cs typeface="Times New Roman" panose="02020603050405020304" pitchFamily="18" charset="0"/>
              </a:rPr>
              <a:t>Katuosoite, postinumero ja postitoimipaikka: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kirjoita tähän</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Palvelumuoto; asiakasryhmä(t), jolle palvelua tuotetaan; asiakaspaikkamäärä:</a:t>
            </a: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a:rPr>
              <a:t>kirjoita tähän</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a:rPr>
              <a:t>]</a:t>
            </a:r>
            <a:endParaRPr lang="fi-FI" sz="1200" b="1" dirty="0">
              <a:solidFill>
                <a:srgbClr val="000000"/>
              </a:solidFill>
              <a:latin typeface="Arial" panose="020B0604020202020204"/>
              <a:cs typeface="Arial"/>
            </a:endParaRPr>
          </a:p>
          <a:p>
            <a:pPr>
              <a:spcAft>
                <a:spcPts val="600"/>
              </a:spcAft>
              <a:defRPr/>
            </a:pPr>
            <a:endParaRPr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endParaRPr>
          </a:p>
          <a:p>
            <a:pPr>
              <a:spcAft>
                <a:spcPts val="600"/>
              </a:spcAft>
              <a:defRPr/>
            </a:pPr>
            <a:endParaRPr lang="fi-FI" sz="1200" b="1" dirty="0">
              <a:solidFill>
                <a:srgbClr val="000000"/>
              </a:solidFill>
              <a:latin typeface="Arial" panose="020B0604020202020204"/>
              <a:ea typeface="Inter" panose="02000503000000020004" pitchFamily="2" charset="0"/>
              <a:cs typeface="Times New Roman" panose="02020603050405020304" pitchFamily="18" charset="0"/>
            </a:endParaRP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rPr>
              <a:t>Alihankintana ostettavat palvelut ja niiden tuottajat: </a:t>
            </a:r>
            <a:endPar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Palvelun 1 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tuottajan 1 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tuottajan 2 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jne.</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p>
          <a:p>
            <a:pPr>
              <a:spcAft>
                <a:spcPts val="600"/>
              </a:spcAf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Palvelun 2 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tuottajan 1 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tuottajan 2 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jne.</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endParaRPr kumimoji="0" lang="fi-FI" sz="12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Times New Roman" panose="02020603050405020304" pitchFamily="18" charset="0"/>
            </a:endParaRPr>
          </a:p>
          <a:p>
            <a:pPr marL="0" marR="0" lvl="0" indent="0" algn="l" defTabSz="914377" eaLnBrk="1" fontAlgn="auto" latinLnBrk="0" hangingPunct="1">
              <a:lnSpc>
                <a:spcPct val="100000"/>
              </a:lnSpc>
              <a:spcBef>
                <a:spcPts val="0"/>
              </a:spcBef>
              <a:spcAft>
                <a:spcPts val="60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jne.</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p>
        </p:txBody>
      </p:sp>
      <p:sp>
        <p:nvSpPr>
          <p:cNvPr id="18" name="Rectangle 17">
            <a:extLst>
              <a:ext uri="{FF2B5EF4-FFF2-40B4-BE49-F238E27FC236}">
                <a16:creationId xmlns:a16="http://schemas.microsoft.com/office/drawing/2014/main" id="{A6B65BFB-A478-C839-C0F0-5BA3770E5027}"/>
              </a:ext>
            </a:extLst>
          </p:cNvPr>
          <p:cNvSpPr/>
          <p:nvPr/>
        </p:nvSpPr>
        <p:spPr>
          <a:xfrm>
            <a:off x="1686693" y="5175580"/>
            <a:ext cx="10043998" cy="125906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377" eaLnBrk="1" fontAlgn="auto" latinLnBrk="0" hangingPunct="1">
              <a:lnSpc>
                <a:spcPct val="100000"/>
              </a:lnSpc>
              <a:spcBef>
                <a:spcPts val="0"/>
              </a:spcBef>
              <a:spcAft>
                <a:spcPts val="1200"/>
              </a:spcAft>
              <a:buClrTx/>
              <a:buSzTx/>
              <a:buFontTx/>
              <a:buNone/>
              <a:tabLst/>
              <a:defRPr/>
            </a:pPr>
            <a:r>
              <a:rPr kumimoji="0" lang="fi-FI" sz="1600" b="1" i="0" u="none" strike="noStrike" kern="1200" cap="none" spc="0" normalizeH="0" baseline="0" noProof="0" dirty="0">
                <a:ln>
                  <a:noFill/>
                </a:ln>
                <a:solidFill>
                  <a:schemeClr val="tx1"/>
                </a:solidFill>
                <a:effectLst/>
                <a:highlight>
                  <a:srgbClr val="FFFF00"/>
                </a:highlight>
                <a:uLnTx/>
                <a:uFillTx/>
                <a:latin typeface="Arial" panose="020B0604020202020204"/>
                <a:ea typeface="Inter" panose="02000503000000020004" pitchFamily="2" charset="0"/>
                <a:cs typeface="Times New Roman"/>
              </a:rPr>
              <a:t>Alihankintana tuotettujen palvelujen laadun varmistaminen</a:t>
            </a:r>
            <a:endParaRPr lang="fi-FI" sz="1600" b="0" i="0" u="none" strike="noStrike" kern="1200" cap="none" spc="0" normalizeH="0" baseline="0" noProof="0">
              <a:ln>
                <a:noFill/>
              </a:ln>
              <a:solidFill>
                <a:schemeClr val="tx1"/>
              </a:solidFill>
              <a:effectLst/>
              <a:highlight>
                <a:srgbClr val="FFFF00"/>
              </a:highlight>
              <a:uLnTx/>
              <a:uFillTx/>
              <a:latin typeface="Arial" panose="020B0604020202020204"/>
              <a:ea typeface="Inter" panose="02000503000000020004" pitchFamily="2" charset="0"/>
              <a:cs typeface="Times New Roman"/>
            </a:endParaRPr>
          </a:p>
          <a:p>
            <a:r>
              <a:rPr lang="fi-FI" sz="1200" dirty="0">
                <a:solidFill>
                  <a:schemeClr val="tx1"/>
                </a:solidFill>
                <a:highlight>
                  <a:srgbClr val="FFFF00"/>
                </a:highlight>
                <a:ea typeface="+mn-lt"/>
                <a:cs typeface="+mn-lt"/>
              </a:rPr>
              <a:t>Palveluntuottajalla on kokonaisvastuu tuottamistaan palveluista ja sopimuksen mukaisten velvoitteiden täyttämisestä siitä riippumatta, käyttääkö Palveluntuottaja alihankkijoita. Palveluntuottaja vastaa alihankkijan yksittäiselle asiakkaalle antamasta palvelusta. Palveluntuottaja on osaltaan vastuussa alihankkijoidensa ohjauksesta ja valvonnasta. Tähän liittyen palveluntuottaja on velvollinen huolehtimaan siitä, että alihankkijan tuottamat palvelut vastaavat lainsäädännön vaatimuksia ja sitä, mitä tilaaja edellyttää palveluntuottajalta sekä siitä, että alihankkija noudattaa osaltaan tilaajan ja palveluntuottajan välistä sopimusta sekä tilaajan ohjeita</a:t>
            </a:r>
            <a:endParaRPr lang="fi-FI">
              <a:solidFill>
                <a:schemeClr val="tx1"/>
              </a:solidFill>
              <a:highlight>
                <a:srgbClr val="FFFF00"/>
              </a:highlight>
              <a:cs typeface="Arial"/>
            </a:endParaRPr>
          </a:p>
          <a:p>
            <a:endParaRPr lang="fi-FI" sz="1200" dirty="0">
              <a:solidFill>
                <a:schemeClr val="tx1"/>
              </a:solidFill>
              <a:cs typeface="Arial"/>
            </a:endParaRPr>
          </a:p>
          <a:p>
            <a:endParaRPr kumimoji="0" lang="fi-FI" sz="1200" b="0" i="0" u="none" strike="noStrike" kern="1200" cap="none" spc="0" normalizeH="0" baseline="0" noProof="0" dirty="0">
              <a:ln>
                <a:noFill/>
              </a:ln>
              <a:solidFill>
                <a:schemeClr val="tx1"/>
              </a:solidFill>
              <a:effectLst/>
              <a:highlight>
                <a:srgbClr val="FFFF00"/>
              </a:highlight>
              <a:uLnTx/>
              <a:uFillTx/>
              <a:latin typeface="Arial" panose="020B0604020202020204"/>
              <a:ea typeface="Inter"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229398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355CFF4E-5A98-0547-9FD1-0674481FC4C5}"/>
              </a:ext>
            </a:extLst>
          </p:cNvPr>
          <p:cNvGraphicFramePr>
            <a:graphicFrameLocks noChangeAspect="1"/>
          </p:cNvGraphicFramePr>
          <p:nvPr>
            <p:custDataLst>
              <p:tags r:id="rId1"/>
            </p:custDataLst>
            <p:extLst>
              <p:ext uri="{D42A27DB-BD31-4B8C-83A1-F6EECF244321}">
                <p14:modId xmlns:p14="http://schemas.microsoft.com/office/powerpoint/2010/main" val="3175460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14" name="think-cell data - do not delete" hidden="1">
                        <a:extLst>
                          <a:ext uri="{FF2B5EF4-FFF2-40B4-BE49-F238E27FC236}">
                            <a16:creationId xmlns:a16="http://schemas.microsoft.com/office/drawing/2014/main" id="{355CFF4E-5A98-0547-9FD1-0674481FC4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A907B2C-55EF-7064-E4FF-7F465E59154F}"/>
              </a:ext>
            </a:extLst>
          </p:cNvPr>
          <p:cNvSpPr>
            <a:spLocks noGrp="1"/>
          </p:cNvSpPr>
          <p:nvPr>
            <p:ph type="title"/>
          </p:nvPr>
        </p:nvSpPr>
        <p:spPr/>
        <p:txBody>
          <a:bodyPr vert="horz">
            <a:normAutofit/>
          </a:bodyPr>
          <a:lstStyle/>
          <a:p>
            <a:r>
              <a:rPr lang="fi-FI" sz="2600">
                <a:solidFill>
                  <a:schemeClr val="accent1">
                    <a:lumMod val="50000"/>
                  </a:schemeClr>
                </a:solidFill>
                <a:latin typeface="+mj-lt"/>
                <a:ea typeface="Inter" panose="02000503000000020004" pitchFamily="2" charset="0"/>
              </a:rPr>
              <a:t>Omavalvontasuunnitelman laatiminen</a:t>
            </a:r>
            <a:endParaRPr lang="fi-FI" dirty="0"/>
          </a:p>
        </p:txBody>
      </p:sp>
      <p:sp>
        <p:nvSpPr>
          <p:cNvPr id="5" name="Content Placeholder 4">
            <a:extLst>
              <a:ext uri="{FF2B5EF4-FFF2-40B4-BE49-F238E27FC236}">
                <a16:creationId xmlns:a16="http://schemas.microsoft.com/office/drawing/2014/main" id="{9DF9B0DE-9F50-010F-A787-B0D9069F9EA6}"/>
              </a:ext>
            </a:extLst>
          </p:cNvPr>
          <p:cNvSpPr>
            <a:spLocks noGrp="1"/>
          </p:cNvSpPr>
          <p:nvPr>
            <p:ph sz="half" idx="1"/>
          </p:nvPr>
        </p:nvSpPr>
        <p:spPr>
          <a:xfrm>
            <a:off x="451413" y="1825625"/>
            <a:ext cx="5506255" cy="1225635"/>
          </a:xfrm>
        </p:spPr>
        <p:txBody>
          <a:bodyPr numCol="1"/>
          <a:lstStyle/>
          <a:p>
            <a:pPr marL="0" indent="0">
              <a:lnSpc>
                <a:spcPct val="100000"/>
              </a:lnSpc>
              <a:buNone/>
            </a:pPr>
            <a:r>
              <a:rPr lang="fi-FI" sz="2000" b="1" dirty="0">
                <a:latin typeface="+mn-lt"/>
                <a:ea typeface="Inter" panose="02000503000000020004" pitchFamily="2" charset="0"/>
                <a:cs typeface="Times New Roman" panose="02020603050405020304" pitchFamily="18" charset="0"/>
              </a:rPr>
              <a:t>Omavalvonnan suunnittelusta vastaava henkilö tai henkilöt</a:t>
            </a:r>
          </a:p>
          <a:p>
            <a:pPr marL="0" indent="0">
              <a:lnSpc>
                <a:spcPct val="100000"/>
              </a:lnSpc>
              <a:buNone/>
            </a:pPr>
            <a:r>
              <a:rPr lang="fi-FI" sz="1200" dirty="0">
                <a:latin typeface="+mn-lt"/>
                <a:ea typeface="Inter" panose="02000503000000020004" pitchFamily="2" charset="0"/>
              </a:rPr>
              <a:t>Tämä omavalvontasuunnitelma on laadittu toimintayksikön palveluesihenkilön ja työntekijöiden yhteistyönä.</a:t>
            </a:r>
          </a:p>
          <a:p>
            <a:pPr marL="0" indent="0">
              <a:lnSpc>
                <a:spcPct val="100000"/>
              </a:lnSpc>
              <a:buNone/>
            </a:pPr>
            <a:endParaRPr lang="fi-FI" dirty="0">
              <a:latin typeface="+mn-lt"/>
              <a:ea typeface="Inter" panose="02000503000000020004" pitchFamily="2" charset="0"/>
            </a:endParaRPr>
          </a:p>
          <a:p>
            <a:pPr marL="0" indent="0">
              <a:lnSpc>
                <a:spcPct val="100000"/>
              </a:lnSpc>
              <a:buNone/>
            </a:pPr>
            <a:endParaRPr lang="fi-FI" sz="1200" dirty="0">
              <a:latin typeface="+mn-lt"/>
              <a:ea typeface="Inter" panose="02000503000000020004" pitchFamily="2" charset="0"/>
            </a:endParaRPr>
          </a:p>
          <a:p>
            <a:pPr marL="0" indent="0">
              <a:lnSpc>
                <a:spcPct val="100000"/>
              </a:lnSpc>
              <a:buNone/>
            </a:pPr>
            <a:endParaRPr lang="fi-FI" dirty="0">
              <a:latin typeface="+mn-lt"/>
              <a:ea typeface="Inter" panose="02000503000000020004" pitchFamily="2" charset="0"/>
            </a:endParaRPr>
          </a:p>
          <a:p>
            <a:pPr marL="0" indent="0">
              <a:lnSpc>
                <a:spcPct val="100000"/>
              </a:lnSpc>
              <a:buNone/>
            </a:pPr>
            <a:endParaRPr lang="fi-FI" sz="1200" dirty="0">
              <a:latin typeface="+mn-lt"/>
              <a:ea typeface="Inter" panose="02000503000000020004" pitchFamily="2" charset="0"/>
            </a:endParaRPr>
          </a:p>
          <a:p>
            <a:pPr marL="0" indent="0">
              <a:lnSpc>
                <a:spcPct val="100000"/>
              </a:lnSpc>
              <a:buNone/>
            </a:pPr>
            <a:endParaRPr lang="fi-FI" dirty="0">
              <a:latin typeface="+mn-lt"/>
              <a:ea typeface="Inter" panose="02000503000000020004" pitchFamily="2" charset="0"/>
            </a:endParaRPr>
          </a:p>
          <a:p>
            <a:pPr marL="0" indent="0">
              <a:lnSpc>
                <a:spcPct val="100000"/>
              </a:lnSpc>
              <a:buNone/>
            </a:pPr>
            <a:endParaRPr lang="fi-FI" sz="1200" dirty="0">
              <a:latin typeface="+mn-lt"/>
              <a:ea typeface="Inter" panose="02000503000000020004" pitchFamily="2" charset="0"/>
            </a:endParaRPr>
          </a:p>
          <a:p>
            <a:pPr marL="0" indent="0">
              <a:lnSpc>
                <a:spcPct val="100000"/>
              </a:lnSpc>
              <a:buNone/>
            </a:pPr>
            <a:endParaRPr lang="fi-FI" dirty="0">
              <a:latin typeface="+mn-lt"/>
              <a:ea typeface="Inter" panose="02000503000000020004" pitchFamily="2" charset="0"/>
            </a:endParaRPr>
          </a:p>
          <a:p>
            <a:pPr marL="0" marR="0" lvl="0" indent="0" algn="l" defTabSz="914286"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fi-FI" sz="2000" b="1" i="0" u="none" strike="noStrike" kern="1200" cap="none" spc="0" normalizeH="0" baseline="0" noProof="0" dirty="0">
              <a:ln>
                <a:noFill/>
              </a:ln>
              <a:solidFill>
                <a:srgbClr val="000000"/>
              </a:solidFill>
              <a:effectLst/>
              <a:uLnTx/>
              <a:uFillTx/>
              <a:latin typeface="Arial" panose="020B0604020202020204"/>
              <a:ea typeface="Inter" panose="02000503000000020004" pitchFamily="2" charset="0"/>
              <a:cs typeface="Arial" panose="020B0604020202020204" pitchFamily="34" charset="0"/>
            </a:endParaRPr>
          </a:p>
          <a:p>
            <a:pPr marL="0" marR="0" lvl="0" indent="0" algn="l" defTabSz="914286" eaLnBrk="1" fontAlgn="auto" latinLnBrk="0" hangingPunct="1">
              <a:lnSpc>
                <a:spcPct val="100000"/>
              </a:lnSpc>
              <a:spcBef>
                <a:spcPts val="600"/>
              </a:spcBef>
              <a:spcAft>
                <a:spcPts val="0"/>
              </a:spcAft>
              <a:buClrTx/>
              <a:buSzTx/>
              <a:buFont typeface="Arial" panose="020B0604020202020204" pitchFamily="34" charset="0"/>
              <a:buNone/>
              <a:tabLst/>
              <a:defRPr/>
            </a:pPr>
            <a:endParaRPr lang="fi-FI" sz="2000" b="1" dirty="0">
              <a:solidFill>
                <a:srgbClr val="000000"/>
              </a:solidFill>
              <a:latin typeface="Arial" panose="020B0604020202020204"/>
              <a:ea typeface="Inter" panose="02000503000000020004" pitchFamily="2" charset="0"/>
            </a:endParaRPr>
          </a:p>
        </p:txBody>
      </p:sp>
      <p:sp>
        <p:nvSpPr>
          <p:cNvPr id="2" name="Rectangle 1">
            <a:extLst>
              <a:ext uri="{FF2B5EF4-FFF2-40B4-BE49-F238E27FC236}">
                <a16:creationId xmlns:a16="http://schemas.microsoft.com/office/drawing/2014/main" id="{3C6FA19D-8A12-8D18-EF13-823E7BA7E52C}"/>
              </a:ext>
            </a:extLst>
          </p:cNvPr>
          <p:cNvSpPr/>
          <p:nvPr/>
        </p:nvSpPr>
        <p:spPr>
          <a:xfrm>
            <a:off x="451412" y="3051260"/>
            <a:ext cx="5514816" cy="1537564"/>
          </a:xfrm>
          <a:prstGeom prst="rect">
            <a:avLst/>
          </a:prstGeom>
          <a:solidFill>
            <a:schemeClr val="bg1"/>
          </a:solidFill>
          <a:ln w="19050">
            <a:solidFill>
              <a:schemeClr val="accent1">
                <a:lumMod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eaLnBrk="1" fontAlgn="auto" latinLnBrk="0" hangingPunct="1">
              <a:lnSpc>
                <a:spcPct val="100000"/>
              </a:lnSpc>
              <a:spcBef>
                <a:spcPts val="30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Henkilöstö on osallistunnut suunnitelman laatimiseen seuraavasti:</a:t>
            </a:r>
          </a:p>
          <a:p>
            <a:pPr marL="0" marR="0" lvl="0" indent="0" algn="l" defTabSz="914377" eaLnBrk="1" fontAlgn="auto" latinLnBrk="0" hangingPunct="1">
              <a:lnSpc>
                <a:spcPct val="100000"/>
              </a:lnSpc>
              <a:spcBef>
                <a:spcPts val="30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Kirjoita tähän</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t>
            </a:r>
          </a:p>
          <a:p>
            <a:pPr marL="0" marR="0" lvl="0" indent="0" algn="l" defTabSz="914377" eaLnBrk="1" fontAlgn="auto" latinLnBrk="0" hangingPunct="1">
              <a:lnSpc>
                <a:spcPct val="100000"/>
              </a:lnSpc>
              <a:spcBef>
                <a:spcPts val="30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p>
        </p:txBody>
      </p:sp>
      <p:grpSp>
        <p:nvGrpSpPr>
          <p:cNvPr id="10" name="Ryhmä 9">
            <a:extLst>
              <a:ext uri="{FF2B5EF4-FFF2-40B4-BE49-F238E27FC236}">
                <a16:creationId xmlns:a16="http://schemas.microsoft.com/office/drawing/2014/main" id="{C113BA58-3B5F-56E3-6268-085A3AB3065A}"/>
              </a:ext>
            </a:extLst>
          </p:cNvPr>
          <p:cNvGrpSpPr/>
          <p:nvPr/>
        </p:nvGrpSpPr>
        <p:grpSpPr>
          <a:xfrm>
            <a:off x="451412" y="4755104"/>
            <a:ext cx="5514816" cy="1314957"/>
            <a:chOff x="451412" y="5060373"/>
            <a:chExt cx="5455440" cy="1037867"/>
          </a:xfrm>
        </p:grpSpPr>
        <p:grpSp>
          <p:nvGrpSpPr>
            <p:cNvPr id="7" name="Ryhmä 6">
              <a:extLst>
                <a:ext uri="{FF2B5EF4-FFF2-40B4-BE49-F238E27FC236}">
                  <a16:creationId xmlns:a16="http://schemas.microsoft.com/office/drawing/2014/main" id="{5F60CB4C-6BE2-17DE-8F80-8CFD93D6CB43}"/>
                </a:ext>
              </a:extLst>
            </p:cNvPr>
            <p:cNvGrpSpPr/>
            <p:nvPr/>
          </p:nvGrpSpPr>
          <p:grpSpPr>
            <a:xfrm>
              <a:off x="451412" y="5060373"/>
              <a:ext cx="5455440" cy="1037867"/>
              <a:chOff x="451412" y="5060373"/>
              <a:chExt cx="5455440" cy="1037867"/>
            </a:xfrm>
          </p:grpSpPr>
          <p:sp>
            <p:nvSpPr>
              <p:cNvPr id="16" name="Rectangle 15">
                <a:extLst>
                  <a:ext uri="{FF2B5EF4-FFF2-40B4-BE49-F238E27FC236}">
                    <a16:creationId xmlns:a16="http://schemas.microsoft.com/office/drawing/2014/main" id="{86F894FC-12D0-E02E-9C73-A5F595B7A1A6}"/>
                  </a:ext>
                </a:extLst>
              </p:cNvPr>
              <p:cNvSpPr/>
              <p:nvPr/>
            </p:nvSpPr>
            <p:spPr>
              <a:xfrm>
                <a:off x="451412" y="5060373"/>
                <a:ext cx="5455440" cy="1037867"/>
              </a:xfrm>
              <a:prstGeom prst="rect">
                <a:avLst/>
              </a:prstGeom>
              <a:solidFill>
                <a:schemeClr val="bg1"/>
              </a:solidFill>
              <a:ln w="19050">
                <a:solidFill>
                  <a:schemeClr val="accent1">
                    <a:lumMod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377" eaLnBrk="1" fontAlgn="auto" latinLnBrk="0" hangingPunct="1">
                  <a:lnSpc>
                    <a:spcPct val="100000"/>
                  </a:lnSpc>
                  <a:spcBef>
                    <a:spcPts val="30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Omavalvonnan suunnittelusta ja seurannasta vastaa:</a:t>
                </a:r>
              </a:p>
              <a:p>
                <a:pPr>
                  <a:spcBef>
                    <a:spcPts val="300"/>
                  </a:spcBef>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a:rPr>
                  <a:t>nimi</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Arial"/>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Arial"/>
                  </a:rPr>
                  <a:t>, </a:t>
                </a:r>
                <a:r>
                  <a:rPr kumimoji="0" lang="fi-FI" sz="1200" b="1" i="0" u="none" strike="noStrike" kern="1200" cap="none" spc="0" normalizeH="0" baseline="0" noProof="0" dirty="0">
                    <a:ln>
                      <a:noFill/>
                    </a:ln>
                    <a:solidFill>
                      <a:srgbClr val="000000"/>
                    </a:solidFill>
                    <a:effectLst/>
                    <a:highlight>
                      <a:srgbClr val="FFFF00"/>
                    </a:highlight>
                    <a:uLnTx/>
                    <a:uFillTx/>
                    <a:latin typeface="Arial" panose="020B0604020202020204"/>
                    <a:ea typeface="+mn-ea"/>
                    <a:cs typeface="Arial"/>
                  </a:rPr>
                  <a:t>[</a:t>
                </a:r>
                <a:r>
                  <a:rPr kumimoji="0" lang="fi-FI" sz="1200" b="0" i="0" u="none" strike="noStrike" kern="1200" cap="none" spc="0" normalizeH="0" baseline="0" noProof="0" dirty="0">
                    <a:ln>
                      <a:noFill/>
                    </a:ln>
                    <a:solidFill>
                      <a:srgbClr val="000000"/>
                    </a:solidFill>
                    <a:effectLst/>
                    <a:highlight>
                      <a:srgbClr val="FFFF00"/>
                    </a:highlight>
                    <a:uLnTx/>
                    <a:uFillTx/>
                    <a:latin typeface="Arial" panose="020B0604020202020204"/>
                    <a:ea typeface="+mn-ea"/>
                    <a:cs typeface="Arial"/>
                  </a:rPr>
                  <a:t>yksikön palveluesihenkilö</a:t>
                </a:r>
                <a:r>
                  <a:rPr lang="fi-FI" sz="1200" dirty="0">
                    <a:solidFill>
                      <a:srgbClr val="000000"/>
                    </a:solidFill>
                    <a:highlight>
                      <a:srgbClr val="FFFF00"/>
                    </a:highlight>
                    <a:latin typeface="Arial" panose="020B0604020202020204"/>
                    <a:cs typeface="Arial"/>
                  </a:rPr>
                  <a:t> ja palvelualuepäällikkö</a:t>
                </a:r>
                <a:r>
                  <a:rPr kumimoji="0" lang="fi-FI" sz="1200" b="1" i="0" u="none" strike="noStrike" kern="1200" cap="none" spc="0" normalizeH="0" baseline="0" noProof="0" dirty="0">
                    <a:ln>
                      <a:noFill/>
                    </a:ln>
                    <a:solidFill>
                      <a:srgbClr val="000000"/>
                    </a:solidFill>
                    <a:effectLst/>
                    <a:highlight>
                      <a:srgbClr val="FFFF00"/>
                    </a:highlight>
                    <a:uLnTx/>
                    <a:uFillTx/>
                    <a:latin typeface="Arial" panose="020B0604020202020204"/>
                    <a:ea typeface="+mn-ea"/>
                    <a:cs typeface="Arial"/>
                  </a:rPr>
                  <a:t>]</a:t>
                </a:r>
                <a:endParaRPr lang="fi-FI" sz="1200" b="1" i="0" u="none" strike="noStrike" kern="1200" cap="none" spc="0" normalizeH="0" baseline="0" noProof="0" dirty="0">
                  <a:ln>
                    <a:noFill/>
                  </a:ln>
                  <a:solidFill>
                    <a:srgbClr val="000000"/>
                  </a:solidFill>
                  <a:effectLst/>
                  <a:highlight>
                    <a:srgbClr val="FFFF00"/>
                  </a:highlight>
                  <a:uLnTx/>
                  <a:uFillTx/>
                  <a:latin typeface="Arial" panose="020B0604020202020204"/>
                  <a:cs typeface="Arial"/>
                </a:endParaRPr>
              </a:p>
              <a:p>
                <a:pPr marL="0" marR="0" lvl="0" indent="0" defTabSz="914377">
                  <a:lnSpc>
                    <a:spcPct val="100000"/>
                  </a:lnSpc>
                  <a:spcBef>
                    <a:spcPts val="300"/>
                  </a:spcBef>
                  <a:spcAft>
                    <a:spcPts val="0"/>
                  </a:spcAft>
                  <a:buClrTx/>
                  <a:buSzTx/>
                  <a:buFontTx/>
                  <a:buNone/>
                  <a:tabLst/>
                  <a:defRPr/>
                </a:pPr>
                <a:endParaRPr lang="fi-FI" sz="1200" b="1" i="0" u="none" strike="noStrike" kern="1200" cap="none" spc="0" normalizeH="0" baseline="0" noProof="0" dirty="0">
                  <a:ln>
                    <a:noFill/>
                  </a:ln>
                  <a:solidFill>
                    <a:srgbClr val="000000"/>
                  </a:solidFill>
                  <a:effectLst/>
                  <a:highlight>
                    <a:srgbClr val="FF00FF"/>
                  </a:highlight>
                  <a:uLnTx/>
                  <a:uFillTx/>
                  <a:latin typeface="Arial" panose="020B0604020202020204"/>
                  <a:cs typeface="Arial"/>
                </a:endParaRPr>
              </a:p>
              <a:p>
                <a:pPr algn="ctr">
                  <a:defRPr/>
                </a:pPr>
                <a:endParaRPr lang="fi-FI" dirty="0">
                  <a:solidFill>
                    <a:srgbClr val="FFFFFF"/>
                  </a:solidFill>
                  <a:latin typeface="Arial" panose="020B0604020202020204"/>
                  <a:cs typeface="Arial" panose="020B0604020202020204"/>
                </a:endParaRPr>
              </a:p>
            </p:txBody>
          </p:sp>
          <p:pic>
            <p:nvPicPr>
              <p:cNvPr id="3" name="Graphic 41" descr="Speaker phone with solid fill">
                <a:extLst>
                  <a:ext uri="{FF2B5EF4-FFF2-40B4-BE49-F238E27FC236}">
                    <a16:creationId xmlns:a16="http://schemas.microsoft.com/office/drawing/2014/main" id="{C75F94AD-40FB-B41C-51C0-B704B439AF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4381" y="5631474"/>
                <a:ext cx="403842" cy="403842"/>
              </a:xfrm>
              <a:prstGeom prst="rect">
                <a:avLst/>
              </a:prstGeom>
            </p:spPr>
          </p:pic>
          <p:pic>
            <p:nvPicPr>
              <p:cNvPr id="6" name="Graphic 44" descr="Email with solid fill">
                <a:extLst>
                  <a:ext uri="{FF2B5EF4-FFF2-40B4-BE49-F238E27FC236}">
                    <a16:creationId xmlns:a16="http://schemas.microsoft.com/office/drawing/2014/main" id="{0B3F1933-49DC-4B50-9937-C8312CA92A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75290" y="5631474"/>
                <a:ext cx="403842" cy="403842"/>
              </a:xfrm>
              <a:prstGeom prst="rect">
                <a:avLst/>
              </a:prstGeom>
            </p:spPr>
          </p:pic>
        </p:grpSp>
        <p:sp>
          <p:nvSpPr>
            <p:cNvPr id="8" name="Tekstiruutu 7">
              <a:extLst>
                <a:ext uri="{FF2B5EF4-FFF2-40B4-BE49-F238E27FC236}">
                  <a16:creationId xmlns:a16="http://schemas.microsoft.com/office/drawing/2014/main" id="{C0774547-BADA-5D03-7E0C-314F05B57E26}"/>
                </a:ext>
              </a:extLst>
            </p:cNvPr>
            <p:cNvSpPr txBox="1"/>
            <p:nvPr/>
          </p:nvSpPr>
          <p:spPr>
            <a:xfrm>
              <a:off x="958223" y="5729363"/>
              <a:ext cx="1701415" cy="276999"/>
            </a:xfrm>
            <a:prstGeom prst="rect">
              <a:avLst/>
            </a:prstGeom>
            <a:noFill/>
          </p:spPr>
          <p:txBody>
            <a:bodyPr wrap="square" rtlCol="0">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puh.</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9" name="Tekstiruutu 8">
              <a:extLst>
                <a:ext uri="{FF2B5EF4-FFF2-40B4-BE49-F238E27FC236}">
                  <a16:creationId xmlns:a16="http://schemas.microsoft.com/office/drawing/2014/main" id="{DEC13BEA-38BD-4B81-E148-5EC5655E2592}"/>
                </a:ext>
              </a:extLst>
            </p:cNvPr>
            <p:cNvSpPr txBox="1"/>
            <p:nvPr/>
          </p:nvSpPr>
          <p:spPr>
            <a:xfrm>
              <a:off x="3179132" y="5729363"/>
              <a:ext cx="2727720" cy="276999"/>
            </a:xfrm>
            <a:prstGeom prst="rect">
              <a:avLst/>
            </a:prstGeom>
            <a:noFill/>
          </p:spPr>
          <p:txBody>
            <a:bodyPr wrap="square" rtlCol="0">
              <a:spAutoFit/>
            </a:bodyPr>
            <a:lstStyle/>
            <a:p>
              <a:pPr marL="0" marR="0" lvl="0" indent="0" algn="l" defTabSz="914377"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fi-FI" sz="1200" b="0" i="0" u="none" strike="noStrike" kern="1200" cap="none" spc="0" normalizeH="0" baseline="0" noProof="0" dirty="0">
                  <a:ln>
                    <a:noFill/>
                  </a:ln>
                  <a:solidFill>
                    <a:srgbClr val="000000"/>
                  </a:solidFill>
                  <a:effectLst/>
                  <a:uLnTx/>
                  <a:uFillTx/>
                  <a:latin typeface="Arial" panose="020B0604020202020204"/>
                  <a:ea typeface="+mn-ea"/>
                  <a:cs typeface="+mn-cs"/>
                </a:rPr>
                <a:t>sähköpostiosoite</a:t>
              </a:r>
              <a:r>
                <a:rPr kumimoji="0" lang="fi-FI" sz="1200" b="1"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grpSp>
      <p:sp>
        <p:nvSpPr>
          <p:cNvPr id="12" name="Content Placeholder 4">
            <a:extLst>
              <a:ext uri="{FF2B5EF4-FFF2-40B4-BE49-F238E27FC236}">
                <a16:creationId xmlns:a16="http://schemas.microsoft.com/office/drawing/2014/main" id="{17C83BD3-F861-9C82-4C32-86102DA84297}"/>
              </a:ext>
            </a:extLst>
          </p:cNvPr>
          <p:cNvSpPr txBox="1">
            <a:spLocks/>
          </p:cNvSpPr>
          <p:nvPr/>
        </p:nvSpPr>
        <p:spPr>
          <a:xfrm>
            <a:off x="6162281" y="1832551"/>
            <a:ext cx="5577206" cy="4351339"/>
          </a:xfrm>
          <a:prstGeom prst="rect">
            <a:avLst/>
          </a:prstGeom>
        </p:spPr>
        <p:txBody>
          <a:bodyPr vert="horz" lIns="91440" tIns="45720" rIns="91440" bIns="45720" numCol="1" spcCol="720000" rtlCol="0">
            <a:noAutofit/>
          </a:bodyPr>
          <a:lstStyle>
            <a:lvl1pPr marL="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14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285"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427"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570" indent="0" algn="l" defTabSz="914286" rtl="0" eaLnBrk="1" latinLnBrk="0" hangingPunct="1">
              <a:lnSpc>
                <a:spcPct val="9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fi-FI" sz="2000" b="1" dirty="0">
                <a:solidFill>
                  <a:srgbClr val="000000"/>
                </a:solidFill>
                <a:latin typeface="Arial" panose="020B0604020202020204"/>
                <a:ea typeface="Inter" panose="02000503000000020004" pitchFamily="2" charset="0"/>
              </a:rPr>
              <a:t>Omavalvontasuunnitelman päivittäminen</a:t>
            </a:r>
            <a:r>
              <a:rPr lang="fi-FI" sz="1800" b="1" dirty="0">
                <a:solidFill>
                  <a:srgbClr val="000000"/>
                </a:solidFill>
                <a:latin typeface="Arial" panose="020B0604020202020204"/>
                <a:ea typeface="Inter" panose="02000503000000020004" pitchFamily="2" charset="0"/>
              </a:rPr>
              <a:t> </a:t>
            </a:r>
            <a:r>
              <a:rPr lang="fi-FI" dirty="0">
                <a:solidFill>
                  <a:srgbClr val="000000"/>
                </a:solidFill>
                <a:latin typeface="Arial" panose="020B0604020202020204"/>
                <a:ea typeface="Inter" panose="02000503000000020004" pitchFamily="2" charset="0"/>
              </a:rPr>
              <a:t>Omavalvontasuunnitelma tarkastetaan ja päivitetään vuosittain sekä silloin, kun toiminnassa tapahtuu palvelun laatuun ja asiakasturvallisuuteen liittyviä muutoksia. Omavalvonnan vastuuhenkilö huolehtii yhdessä henkilöstön kanssa omavalvontasuunnitelman ajantasaisuudesta.</a:t>
            </a:r>
          </a:p>
          <a:p>
            <a:pPr>
              <a:lnSpc>
                <a:spcPct val="100000"/>
              </a:lnSpc>
              <a:defRPr/>
            </a:pPr>
            <a:r>
              <a:rPr lang="fi-FI" sz="2000" b="1" dirty="0">
                <a:solidFill>
                  <a:srgbClr val="000000"/>
                </a:solidFill>
                <a:latin typeface="Arial" panose="020B0604020202020204"/>
                <a:ea typeface="Inter" panose="02000503000000020004" pitchFamily="2" charset="0"/>
              </a:rPr>
              <a:t>Omavalvontasuunnitelman julkisuus</a:t>
            </a:r>
          </a:p>
          <a:p>
            <a:pPr>
              <a:lnSpc>
                <a:spcPct val="100000"/>
              </a:lnSpc>
              <a:defRPr/>
            </a:pPr>
            <a:r>
              <a:rPr lang="fi-FI" dirty="0">
                <a:solidFill>
                  <a:srgbClr val="000000"/>
                </a:solidFill>
                <a:latin typeface="Arial" panose="020B0604020202020204"/>
                <a:ea typeface="Inter" panose="02000503000000020004" pitchFamily="2" charset="0"/>
              </a:rPr>
              <a:t>Ajan tasalla oleva omavalvontasuunnitelma on julkisesti nähtävillä, jotta asiakkaat, omaiset ja omavalvonnasta kiinnostuneet voivat helposti ja ilman erillistä pyyntöä tutustua siihen. </a:t>
            </a:r>
          </a:p>
          <a:p>
            <a:pPr>
              <a:lnSpc>
                <a:spcPct val="100000"/>
              </a:lnSpc>
              <a:defRPr/>
            </a:pPr>
            <a:r>
              <a:rPr lang="fi-FI" b="1" dirty="0">
                <a:solidFill>
                  <a:srgbClr val="000000"/>
                </a:solidFill>
                <a:latin typeface="Arial" panose="020B0604020202020204"/>
                <a:ea typeface="Inter" panose="02000503000000020004" pitchFamily="2" charset="0"/>
              </a:rPr>
              <a:t>Omavalvontasuunnitelma on nähtävissä asiakkaille </a:t>
            </a:r>
            <a:r>
              <a:rPr lang="fi-FI" dirty="0">
                <a:solidFill>
                  <a:srgbClr val="000000"/>
                </a:solidFill>
                <a:latin typeface="Arial" panose="020B0604020202020204"/>
                <a:ea typeface="Inter" panose="02000503000000020004" pitchFamily="2" charset="0"/>
              </a:rPr>
              <a:t>Eloisan internetsivuilla</a:t>
            </a:r>
          </a:p>
          <a:p>
            <a:pPr>
              <a:lnSpc>
                <a:spcPct val="100000"/>
              </a:lnSpc>
              <a:defRPr/>
            </a:pPr>
            <a:r>
              <a:rPr lang="fi-FI" b="1" dirty="0">
                <a:solidFill>
                  <a:srgbClr val="000000"/>
                </a:solidFill>
                <a:latin typeface="Arial" panose="020B0604020202020204"/>
                <a:ea typeface="Inter" panose="02000503000000020004" pitchFamily="2" charset="0"/>
              </a:rPr>
              <a:t>Omavalvontasuunnitelma on nähtävissä henkilöstölle </a:t>
            </a:r>
            <a:r>
              <a:rPr lang="fi-FI" dirty="0">
                <a:latin typeface="Arial" panose="020B0604020202020204"/>
                <a:ea typeface="Inter" panose="02000503000000020004" pitchFamily="2" charset="0"/>
              </a:rPr>
              <a:t>toimintayksikön toimistoissa ja Eloisan IMS-järjestelmässä.</a:t>
            </a:r>
            <a:endParaRPr lang="fi-FI" dirty="0"/>
          </a:p>
        </p:txBody>
      </p:sp>
    </p:spTree>
    <p:extLst>
      <p:ext uri="{BB962C8B-B14F-4D97-AF65-F5344CB8AC3E}">
        <p14:creationId xmlns:p14="http://schemas.microsoft.com/office/powerpoint/2010/main" val="3260247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ema">
  <a:themeElements>
    <a:clrScheme name="Eloisa">
      <a:dk1>
        <a:srgbClr val="000000"/>
      </a:dk1>
      <a:lt1>
        <a:srgbClr val="FFFFFF"/>
      </a:lt1>
      <a:dk2>
        <a:srgbClr val="17406D"/>
      </a:dk2>
      <a:lt2>
        <a:srgbClr val="DBEFF9"/>
      </a:lt2>
      <a:accent1>
        <a:srgbClr val="00FF00"/>
      </a:accent1>
      <a:accent2>
        <a:srgbClr val="000000"/>
      </a:accent2>
      <a:accent3>
        <a:srgbClr val="ED0E93"/>
      </a:accent3>
      <a:accent4>
        <a:srgbClr val="22ABE0"/>
      </a:accent4>
      <a:accent5>
        <a:srgbClr val="00008B"/>
      </a:accent5>
      <a:accent6>
        <a:srgbClr val="FFBB00"/>
      </a:accent6>
      <a:hlink>
        <a:srgbClr val="000000"/>
      </a:hlink>
      <a:folHlink>
        <a:srgbClr val="0059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eema">
  <a:themeElements>
    <a:clrScheme name="Eloisa">
      <a:dk1>
        <a:srgbClr val="000000"/>
      </a:dk1>
      <a:lt1>
        <a:srgbClr val="FFFFFF"/>
      </a:lt1>
      <a:dk2>
        <a:srgbClr val="17406D"/>
      </a:dk2>
      <a:lt2>
        <a:srgbClr val="DBEFF9"/>
      </a:lt2>
      <a:accent1>
        <a:srgbClr val="00FF00"/>
      </a:accent1>
      <a:accent2>
        <a:srgbClr val="000000"/>
      </a:accent2>
      <a:accent3>
        <a:srgbClr val="ED0E93"/>
      </a:accent3>
      <a:accent4>
        <a:srgbClr val="22ABE0"/>
      </a:accent4>
      <a:accent5>
        <a:srgbClr val="00008B"/>
      </a:accent5>
      <a:accent6>
        <a:srgbClr val="FFBB00"/>
      </a:accent6>
      <a:hlink>
        <a:srgbClr val="000000"/>
      </a:hlink>
      <a:folHlink>
        <a:srgbClr val="0059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teema">
  <a:themeElements>
    <a:clrScheme name="Eloisa">
      <a:dk1>
        <a:srgbClr val="000000"/>
      </a:dk1>
      <a:lt1>
        <a:srgbClr val="FFFFFF"/>
      </a:lt1>
      <a:dk2>
        <a:srgbClr val="17406D"/>
      </a:dk2>
      <a:lt2>
        <a:srgbClr val="DBEFF9"/>
      </a:lt2>
      <a:accent1>
        <a:srgbClr val="00FF00"/>
      </a:accent1>
      <a:accent2>
        <a:srgbClr val="000000"/>
      </a:accent2>
      <a:accent3>
        <a:srgbClr val="ED0E93"/>
      </a:accent3>
      <a:accent4>
        <a:srgbClr val="22ABE0"/>
      </a:accent4>
      <a:accent5>
        <a:srgbClr val="00008B"/>
      </a:accent5>
      <a:accent6>
        <a:srgbClr val="FFBB00"/>
      </a:accent6>
      <a:hlink>
        <a:srgbClr val="000000"/>
      </a:hlink>
      <a:folHlink>
        <a:srgbClr val="0059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28C9E7A8A3E124299678CFF1CCD9385" ma:contentTypeVersion="16" ma:contentTypeDescription="Luo uusi asiakirja." ma:contentTypeScope="" ma:versionID="40755e7645ca2fdcc6a08baab3d4b71d">
  <xsd:schema xmlns:xsd="http://www.w3.org/2001/XMLSchema" xmlns:xs="http://www.w3.org/2001/XMLSchema" xmlns:p="http://schemas.microsoft.com/office/2006/metadata/properties" xmlns:ns1="http://schemas.microsoft.com/sharepoint/v3" xmlns:ns2="cd5489ee-aed8-42e8-b5fc-8a8b0e4013c2" xmlns:ns3="32b04c77-d7ee-4694-9bde-b3a0ee0a3c9a" targetNamespace="http://schemas.microsoft.com/office/2006/metadata/properties" ma:root="true" ma:fieldsID="9b3545a175a6dd8669b79d4e1bddf2d0" ns1:_="" ns2:_="" ns3:_="">
    <xsd:import namespace="http://schemas.microsoft.com/sharepoint/v3"/>
    <xsd:import namespace="cd5489ee-aed8-42e8-b5fc-8a8b0e4013c2"/>
    <xsd:import namespace="32b04c77-d7ee-4694-9bde-b3a0ee0a3c9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SearchProperties"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Yhtenäisen yhteensopivuuskäytännön ominaisuudet" ma:hidden="true" ma:internalName="_ip_UnifiedCompliancePolicyProperties">
      <xsd:simpleType>
        <xsd:restriction base="dms:Note"/>
      </xsd:simpleType>
    </xsd:element>
    <xsd:element name="_ip_UnifiedCompliancePolicyUIAction" ma:index="23"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5489ee-aed8-42e8-b5fc-8a8b0e4013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21fb8f33-d4f7-423c-aa44-269ff6ac58c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b04c77-d7ee-4694-9bde-b3a0ee0a3c9a"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3bc51c05-6eea-4815-b2e6-90b9b372a40b}" ma:internalName="TaxCatchAll" ma:showField="CatchAllData" ma:web="32b04c77-d7ee-4694-9bde-b3a0ee0a3c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5489ee-aed8-42e8-b5fc-8a8b0e4013c2">
      <Terms xmlns="http://schemas.microsoft.com/office/infopath/2007/PartnerControls"/>
    </lcf76f155ced4ddcb4097134ff3c332f>
    <TaxCatchAll xmlns="32b04c77-d7ee-4694-9bde-b3a0ee0a3c9a" xsi:nil="true"/>
    <SharedWithUsers xmlns="32b04c77-d7ee-4694-9bde-b3a0ee0a3c9a">
      <UserInfo>
        <DisplayName>Mehtonen Sonja</DisplayName>
        <AccountId>999</AccountId>
        <AccountType/>
      </UserInfo>
      <UserInfo>
        <DisplayName>Lajunen Elisa</DisplayName>
        <AccountId>1019</AccountId>
        <AccountType/>
      </UserInfo>
      <UserInfo>
        <DisplayName>Matilainen Teemu</DisplayName>
        <AccountId>1148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41B3E-573D-4A70-B3C9-32FF2D270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d5489ee-aed8-42e8-b5fc-8a8b0e4013c2"/>
    <ds:schemaRef ds:uri="32b04c77-d7ee-4694-9bde-b3a0ee0a3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19A9F1-9730-4819-83B3-D5566E6654BE}">
  <ds:schemaRefs>
    <ds:schemaRef ds:uri="32b04c77-d7ee-4694-9bde-b3a0ee0a3c9a"/>
    <ds:schemaRef ds:uri="http://purl.org/dc/term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http://purl.org/dc/elements/1.1/"/>
    <ds:schemaRef ds:uri="cd5489ee-aed8-42e8-b5fc-8a8b0e4013c2"/>
    <ds:schemaRef ds:uri="http://schemas.microsoft.com/office/2006/documentManagement/types"/>
    <ds:schemaRef ds:uri="http://purl.org/dc/dcmitype/"/>
    <ds:schemaRef ds:uri="http://schemas.microsoft.com/sharepoint/v3"/>
  </ds:schemaRefs>
</ds:datastoreItem>
</file>

<file path=customXml/itemProps3.xml><?xml version="1.0" encoding="utf-8"?>
<ds:datastoreItem xmlns:ds="http://schemas.openxmlformats.org/officeDocument/2006/customXml" ds:itemID="{2EEF7748-FB15-4BB1-94E9-E4B5F7D3F3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9892</Words>
  <Application>Microsoft Office PowerPoint</Application>
  <PresentationFormat>Laajakuva</PresentationFormat>
  <Paragraphs>1101</Paragraphs>
  <Slides>64</Slides>
  <Notes>63</Notes>
  <HiddenSlides>0</HiddenSlides>
  <MMClips>0</MMClips>
  <ScaleCrop>false</ScaleCrop>
  <HeadingPairs>
    <vt:vector size="8" baseType="variant">
      <vt:variant>
        <vt:lpstr>Käytetyt fontit</vt:lpstr>
      </vt:variant>
      <vt:variant>
        <vt:i4>7</vt:i4>
      </vt:variant>
      <vt:variant>
        <vt:lpstr>Teema</vt:lpstr>
      </vt:variant>
      <vt:variant>
        <vt:i4>4</vt:i4>
      </vt:variant>
      <vt:variant>
        <vt:lpstr>Upotetut OLE-palvelimet</vt:lpstr>
      </vt:variant>
      <vt:variant>
        <vt:i4>1</vt:i4>
      </vt:variant>
      <vt:variant>
        <vt:lpstr>Dian otsikot</vt:lpstr>
      </vt:variant>
      <vt:variant>
        <vt:i4>64</vt:i4>
      </vt:variant>
    </vt:vector>
  </HeadingPairs>
  <TitlesOfParts>
    <vt:vector size="76" baseType="lpstr">
      <vt:lpstr>Arial</vt:lpstr>
      <vt:lpstr>Arial Black</vt:lpstr>
      <vt:lpstr>Calibri</vt:lpstr>
      <vt:lpstr>Calibri Light</vt:lpstr>
      <vt:lpstr>Inter</vt:lpstr>
      <vt:lpstr>Trebuchet MS</vt:lpstr>
      <vt:lpstr>Wingdings</vt:lpstr>
      <vt:lpstr>Office-teema</vt:lpstr>
      <vt:lpstr>Mukautettu suunnittelumalli</vt:lpstr>
      <vt:lpstr>1_Office-teema</vt:lpstr>
      <vt:lpstr>2_Office-teema</vt:lpstr>
      <vt:lpstr>think-cell Slide</vt:lpstr>
      <vt:lpstr>PowerPoint-esitys</vt:lpstr>
      <vt:lpstr>Lukijalle</vt:lpstr>
      <vt:lpstr>Palvelu- ja toimintayksikkökohtainen räätälöinti</vt:lpstr>
      <vt:lpstr>PowerPoint-esitys</vt:lpstr>
      <vt:lpstr>Yhteenveto ohjeista pohjan räätälöintiin ja täyttöön </vt:lpstr>
      <vt:lpstr>Sisällysluettelo</vt:lpstr>
      <vt:lpstr>PowerPoint-esitys</vt:lpstr>
      <vt:lpstr>Palveluntuottajaa koskevat tiedot</vt:lpstr>
      <vt:lpstr>Omavalvontasuunnitelman laatiminen</vt:lpstr>
      <vt:lpstr>PowerPoint-esitys</vt:lpstr>
      <vt:lpstr>PowerPoint-esitys</vt:lpstr>
      <vt:lpstr>Yksikön toiminta toteuttaa Eloisan yhteistä missiota ja arvoja!</vt:lpstr>
      <vt:lpstr>Toiminta-ajatus, arvot ja toimintaperiaatteet</vt:lpstr>
      <vt:lpstr>Omavalvonnan johtaminen ja valvonta </vt:lpstr>
      <vt:lpstr>Palvelun toimintaperiaatteet</vt:lpstr>
      <vt:lpstr>PowerPoint-esitys</vt:lpstr>
      <vt:lpstr>PowerPoint-esitys</vt:lpstr>
      <vt:lpstr>Käsitteet ja käsitehierarkia </vt:lpstr>
      <vt:lpstr>Riskienhallinnan järjestelmät ja menettelytavat (1/3)</vt:lpstr>
      <vt:lpstr>Riskienhallinnan järjestelmät ja menettelytavat (2/3)</vt:lpstr>
      <vt:lpstr>Riskienhallinnan järjestelmät ja menettelytavat (3/3)</vt:lpstr>
      <vt:lpstr>Riski- ja epäkohtailmoitusten käsittely (1/3) </vt:lpstr>
      <vt:lpstr>PowerPoint-esitys</vt:lpstr>
      <vt:lpstr>PowerPoint-esitys</vt:lpstr>
      <vt:lpstr>PowerPoint-esitys</vt:lpstr>
      <vt:lpstr>PowerPoint-esitys</vt:lpstr>
      <vt:lpstr>PowerPoint-esitys</vt:lpstr>
      <vt:lpstr>Itsemääräämisoikeuden vahvistaminen</vt:lpstr>
      <vt:lpstr>Asiakkaan osallisuus (1/4)</vt:lpstr>
      <vt:lpstr>Asiakkaan osallisuus (2/4)</vt:lpstr>
      <vt:lpstr>Asiakkaan osallisuus (3/4)</vt:lpstr>
      <vt:lpstr>Asiakkaan osallisuus (4/4)</vt:lpstr>
      <vt:lpstr>PowerPoint-esitys</vt:lpstr>
      <vt:lpstr>Tausta </vt:lpstr>
      <vt:lpstr>Hyvinvointia ja kuntoutumista tukeva toiminta</vt:lpstr>
      <vt:lpstr>Hyvinvointia ja kuntoutumista tukeva toiminta</vt:lpstr>
      <vt:lpstr>Ravitsemus</vt:lpstr>
      <vt:lpstr>Hygieniakäytännöt</vt:lpstr>
      <vt:lpstr>Infektioiden torjunta</vt:lpstr>
      <vt:lpstr>Terveyden- ja sairaanhoito</vt:lpstr>
      <vt:lpstr>Lääkehoito</vt:lpstr>
      <vt:lpstr>Monialainen yhteistyö</vt:lpstr>
      <vt:lpstr>PowerPoint-esitys</vt:lpstr>
      <vt:lpstr>[Otsikko tarvittavalle lisäosiolle esim. varojen säilytys] </vt:lpstr>
      <vt:lpstr>PowerPoint-esitys</vt:lpstr>
      <vt:lpstr>Yhteistyö turvallisuudesta vastaavien viranomaisten ja toimijoiden kanssa</vt:lpstr>
      <vt:lpstr>Henkilöstö (1/3)</vt:lpstr>
      <vt:lpstr>Henkilöstö (2/3)</vt:lpstr>
      <vt:lpstr>Henkilöstö (3/3)</vt:lpstr>
      <vt:lpstr>Toimitilat</vt:lpstr>
      <vt:lpstr>Teknologiset ratkaisut</vt:lpstr>
      <vt:lpstr>Terveydenhuollon laitteet ja tarvikkeet</vt:lpstr>
      <vt:lpstr>PowerPoint-esitys</vt:lpstr>
      <vt:lpstr>PowerPoint-esitys</vt:lpstr>
      <vt:lpstr>Asiakas- ja potilastietojen käsittely ja kirjaaminen</vt:lpstr>
      <vt:lpstr>Asiakas- ja potilastietojen käsittely ja kirjaaminen</vt:lpstr>
      <vt:lpstr>PowerPoint-esitys</vt:lpstr>
      <vt:lpstr>Yhteenveto kehittämissuunnitelmasta</vt:lpstr>
      <vt:lpstr>Omavalvontasuunnitelman seuranta</vt:lpstr>
      <vt:lpstr>PowerPoint-esitys</vt:lpstr>
      <vt:lpstr>Omavalvontasuunnitelman seuranta</vt:lpstr>
      <vt:lpstr>Liitteet</vt:lpstr>
      <vt:lpstr>PowerPoint-esitys</vt:lpstr>
      <vt:lpstr>Koonti linkeistä lisätiedon pariin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2023-12-21T10:48:32Z</dcterms:created>
  <dcterms:modified xsi:type="dcterms:W3CDTF">2024-06-14T10:46:34Z</dcterms:modified>
  <cp:revision>445</cp:revision>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0x010100328C9E7A8A3E124299678CFF1CCD9385</vt:lpwstr>
  </property>
</Properties>
</file>