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1185" r:id="rId3"/>
    <p:sldId id="1208" r:id="rId4"/>
    <p:sldId id="1213" r:id="rId5"/>
    <p:sldId id="1188" r:id="rId6"/>
    <p:sldId id="1216" r:id="rId7"/>
    <p:sldId id="1217" r:id="rId8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3" autoAdjust="0"/>
    <p:restoredTop sz="94660"/>
  </p:normalViewPr>
  <p:slideViewPr>
    <p:cSldViewPr snapToGrid="0">
      <p:cViewPr varScale="1">
        <p:scale>
          <a:sx n="86" d="100"/>
          <a:sy n="86" d="100"/>
        </p:scale>
        <p:origin x="8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8936E-C3FA-4267-8176-EAC1579DC6AE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4E9A9-D702-4F08-AAEE-7347D26360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9569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D14F1-95C9-4F6D-A70E-19522564D79F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4745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4">
            <a:extLst>
              <a:ext uri="{FF2B5EF4-FFF2-40B4-BE49-F238E27FC236}">
                <a16:creationId xmlns:a16="http://schemas.microsoft.com/office/drawing/2014/main" id="{B20FD340-B185-6486-6834-A6CE8BBE16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fi-FI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6E08C843-93BD-9600-C6F5-15A8DE0B90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959" y="443288"/>
            <a:ext cx="2720081" cy="81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77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59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313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30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75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0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7894412-FC61-0A92-24EA-2B1B25D3F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" y="0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2766219"/>
            <a:ext cx="10515600" cy="1325563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sz="4400" baseline="0"/>
            </a:lvl1pPr>
          </a:lstStyle>
          <a:p>
            <a:r>
              <a:rPr lang="fi-FI"/>
              <a:t>Lopetusdian kiitosteksti tähän.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F93301DA-A12B-3310-07CD-8D59BC5559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177" y="5494821"/>
            <a:ext cx="2681646" cy="8018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1383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425BD00-AB7F-4090-84D6-704AAA917BC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75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58343C-2964-18E0-9C77-91F062420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52" y="207782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i-FI" dirty="0"/>
              <a:t>					</a:t>
            </a:r>
            <a:br>
              <a:rPr lang="fi-FI" dirty="0"/>
            </a:br>
            <a:br>
              <a:rPr lang="fi-FI" dirty="0"/>
            </a:br>
            <a:r>
              <a:rPr lang="fi-FI" dirty="0"/>
              <a:t>				   	 </a:t>
            </a:r>
            <a:br>
              <a:rPr lang="fi-FI" dirty="0"/>
            </a:br>
            <a:r>
              <a:rPr lang="fi-FI" dirty="0"/>
              <a:t>					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				</a:t>
            </a:r>
            <a:br>
              <a:rPr lang="fi-FI" dirty="0"/>
            </a:br>
            <a:r>
              <a:rPr lang="fi-FI" dirty="0"/>
              <a:t>Avustettu puolesta asioinnin valtuutus		</a:t>
            </a:r>
            <a:br>
              <a:rPr lang="fi-FI" dirty="0"/>
            </a:br>
            <a:r>
              <a:rPr lang="fi-FI" dirty="0"/>
              <a:t>Hyvinvoiva Etelä-Pohjanmaa – hanke</a:t>
            </a: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sz="2000" dirty="0"/>
            </a:br>
            <a:endParaRPr lang="fi-FI" sz="2000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2E43AC2-F348-F675-A28F-5B206246F4FC}"/>
              </a:ext>
            </a:extLst>
          </p:cNvPr>
          <p:cNvSpPr txBox="1"/>
          <p:nvPr/>
        </p:nvSpPr>
        <p:spPr>
          <a:xfrm>
            <a:off x="4507405" y="3141787"/>
            <a:ext cx="4027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7993B0E4-0C86-C38D-0A9A-6CE79016C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086" y="6113025"/>
            <a:ext cx="2380952" cy="5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280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24E2F7-6150-C98D-8FAF-B20487D7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74" y="3092701"/>
            <a:ext cx="10843123" cy="441663"/>
          </a:xfrm>
        </p:spPr>
        <p:txBody>
          <a:bodyPr>
            <a:noAutofit/>
          </a:bodyPr>
          <a:lstStyle/>
          <a:p>
            <a:r>
              <a:rPr lang="fi-FI" sz="2400" b="1" i="0" u="none" strike="noStrike" dirty="0">
                <a:effectLst/>
                <a:latin typeface="Avenir Next LT Pro" panose="020B0504020202020204" pitchFamily="34" charset="0"/>
              </a:rPr>
              <a:t>Syitä käyttää avustettua puolesta asioinnin valtuutusta </a:t>
            </a:r>
            <a:r>
              <a:rPr lang="fi-FI" sz="2400" dirty="0">
                <a:latin typeface="Avenir Next LT Pro" panose="020B0504020202020204" pitchFamily="34" charset="0"/>
              </a:rPr>
              <a:t>digitaalisissa</a:t>
            </a:r>
            <a:r>
              <a:rPr lang="fi-FI" sz="2400" b="1" i="0" u="none" strike="noStrike" dirty="0">
                <a:effectLst/>
                <a:latin typeface="Avenir Next LT Pro" panose="020B0504020202020204" pitchFamily="34" charset="0"/>
              </a:rPr>
              <a:t> palveluissa </a:t>
            </a:r>
            <a:br>
              <a:rPr lang="fi-FI" sz="2400" dirty="0">
                <a:latin typeface="Avenir Next LT Pro" panose="020B0504020202020204" pitchFamily="34" charset="0"/>
              </a:rPr>
            </a:br>
            <a:br>
              <a:rPr lang="fi-FI" sz="2400" dirty="0">
                <a:latin typeface="Avenir Next LT Pro" panose="020B0504020202020204" pitchFamily="34" charset="0"/>
              </a:rPr>
            </a:br>
            <a:r>
              <a:rPr lang="fi-FI" sz="2400" b="0" dirty="0">
                <a:latin typeface="Avenir Next LT Pro" panose="020B0504020202020204" pitchFamily="34" charset="0"/>
              </a:rPr>
              <a:t>*</a:t>
            </a:r>
            <a:r>
              <a:rPr lang="fi-FI" sz="2400" dirty="0">
                <a:latin typeface="Avenir Next LT Pro" panose="020B0504020202020204" pitchFamily="34" charset="0"/>
              </a:rPr>
              <a:t> </a:t>
            </a:r>
            <a:r>
              <a:rPr lang="fi-FI" sz="2400" b="0" dirty="0">
                <a:latin typeface="Avenir Next LT Pro" panose="020B0504020202020204" pitchFamily="34" charset="0"/>
              </a:rPr>
              <a:t>ei ole mahdollisuutta tunnistautumiseen</a:t>
            </a:r>
            <a:br>
              <a:rPr lang="fi-FI" sz="2400" b="0" dirty="0">
                <a:latin typeface="Avenir Next LT Pro" panose="020B0504020202020204" pitchFamily="34" charset="0"/>
              </a:rPr>
            </a:br>
            <a:r>
              <a:rPr lang="fi-FI" sz="2400" b="0" dirty="0">
                <a:latin typeface="Avenir Next LT Pro" panose="020B0504020202020204" pitchFamily="34" charset="0"/>
              </a:rPr>
              <a:t>* digitaalisten palveluiden käyttö on mahdotonta</a:t>
            </a:r>
            <a:br>
              <a:rPr lang="fi-FI" sz="2400" b="0" dirty="0">
                <a:latin typeface="Avenir Next LT Pro" panose="020B0504020202020204" pitchFamily="34" charset="0"/>
              </a:rPr>
            </a:br>
            <a:r>
              <a:rPr lang="fi-FI" sz="2400" b="0" dirty="0">
                <a:latin typeface="Avenir Next LT Pro" panose="020B0504020202020204" pitchFamily="34" charset="0"/>
              </a:rPr>
              <a:t>* ei ole tarvittavia laitteita</a:t>
            </a:r>
            <a:br>
              <a:rPr lang="fi-FI" sz="2400" b="0" dirty="0">
                <a:latin typeface="Avenir Next LT Pro" panose="020B0504020202020204" pitchFamily="34" charset="0"/>
              </a:rPr>
            </a:br>
            <a:r>
              <a:rPr lang="fi-FI" sz="2400" b="0" dirty="0">
                <a:latin typeface="Avenir Next LT Pro" panose="020B0504020202020204" pitchFamily="34" charset="0"/>
              </a:rPr>
              <a:t>* kielimuuri</a:t>
            </a:r>
            <a:br>
              <a:rPr lang="fi-FI" sz="2400" b="0" dirty="0">
                <a:latin typeface="Avenir Next LT Pro" panose="020B0504020202020204" pitchFamily="34" charset="0"/>
              </a:rPr>
            </a:br>
            <a:r>
              <a:rPr lang="fi-FI" sz="2400" b="0" dirty="0">
                <a:latin typeface="Avenir Next LT Pro" panose="020B0504020202020204" pitchFamily="34" charset="0"/>
              </a:rPr>
              <a:t>* terveydelliset syyt ja vaikeuden arjen asioinnissa</a:t>
            </a:r>
            <a:br>
              <a:rPr lang="fi-FI" sz="2400" b="0" dirty="0">
                <a:latin typeface="Avenir Next LT Pro" panose="020B0504020202020204" pitchFamily="34" charset="0"/>
              </a:rPr>
            </a:br>
            <a:br>
              <a:rPr lang="fi-FI" sz="2400" b="0" dirty="0">
                <a:latin typeface="Avenir Next LT Pro" panose="020B0504020202020204" pitchFamily="34" charset="0"/>
              </a:rPr>
            </a:br>
            <a:r>
              <a:rPr lang="fi-FI" sz="2400" b="0" dirty="0">
                <a:latin typeface="Avenir Next LT Pro" panose="020B0504020202020204" pitchFamily="34" charset="0"/>
              </a:rPr>
              <a:t>Suomessa on arviolta 500 000 henkilöä, jotka ovat jääneet digitaalisten sosiaali- ja terveyspalveluiden ulkopuolelle.</a:t>
            </a:r>
            <a:br>
              <a:rPr lang="fi-FI" sz="1800" dirty="0">
                <a:latin typeface="Avenir Next LT Pro" panose="020B0504020202020204" pitchFamily="34" charset="0"/>
              </a:rPr>
            </a:br>
            <a:endParaRPr lang="fi-FI" sz="1800" dirty="0">
              <a:latin typeface="Avenir Next LT Pro" panose="020B0504020202020204" pitchFamily="34" charset="0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A4118EE8-C547-4B38-595E-087A716EA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084" y="6127811"/>
            <a:ext cx="2383743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41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2AB7DDF9-D94F-2441-A308-6023C6157B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23" y="1987442"/>
            <a:ext cx="10906057" cy="3481203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944BDA2D-A361-DECC-5E67-69993F7DC8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7227" y="627301"/>
            <a:ext cx="2383743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53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49CF6C82-7AE1-716A-A48B-FCA9F63BAB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79" y="204186"/>
            <a:ext cx="11725730" cy="6383045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3E107E1E-99CC-E870-A70E-9FD033872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3218" y="5855573"/>
            <a:ext cx="2380952" cy="561905"/>
          </a:xfrm>
          <a:prstGeom prst="rect">
            <a:avLst/>
          </a:prstGeom>
        </p:spPr>
      </p:pic>
      <p:pic>
        <p:nvPicPr>
          <p:cNvPr id="3" name="Kuva 2" descr="Kuva, joka sisältää kohteen teksti, Fontti, opas, algebra&#10;&#10;Kuvaus luotu automaattisesti">
            <a:extLst>
              <a:ext uri="{FF2B5EF4-FFF2-40B4-BE49-F238E27FC236}">
                <a16:creationId xmlns:a16="http://schemas.microsoft.com/office/drawing/2014/main" id="{F6D579DC-A520-A3B8-28DF-05F5DA61BE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2537" y="281223"/>
            <a:ext cx="2102555" cy="186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792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25914F-0A6A-3CE6-869E-6890D3C74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890" y="599287"/>
            <a:ext cx="10515600" cy="1325563"/>
          </a:xfrm>
        </p:spPr>
        <p:txBody>
          <a:bodyPr>
            <a:normAutofit/>
          </a:bodyPr>
          <a:lstStyle/>
          <a:p>
            <a:r>
              <a:rPr lang="fi-FI" sz="3200" b="1" i="0" dirty="0">
                <a:effectLst/>
                <a:latin typeface="Avenir Next LT Pro" panose="020B0504020202020204" pitchFamily="34" charset="0"/>
              </a:rPr>
              <a:t>Palvelun hyödyt hyvinvointialueille</a:t>
            </a:r>
            <a:endParaRPr lang="fi-FI" sz="32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7F0B49-E233-2EE2-C99F-D3C0B59C1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890" y="221225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2000" b="0" i="0" u="none" strike="noStrike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Hoitohenkilökunnalle jää enemmän aikaa itse hoivatyöhön, kun yhteydenotot asiakaspalveluun vähenevät!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​</a:t>
            </a:r>
            <a:endParaRPr lang="fi-FI" sz="2000" b="0" i="0" dirty="0">
              <a:solidFill>
                <a:srgbClr val="000000"/>
              </a:solidFill>
              <a:effectLst/>
              <a:latin typeface="Avenir Next LT Pro" panose="020B0504020202020204" pitchFamily="34" charset="0"/>
            </a:endParaRPr>
          </a:p>
          <a:p>
            <a:pPr fontAlgn="base"/>
            <a:r>
              <a:rPr lang="fi-FI" sz="2000" b="0" i="0" u="none" strike="noStrike" dirty="0">
                <a:solidFill>
                  <a:srgbClr val="000000"/>
                </a:solidFill>
                <a:effectLst/>
                <a:latin typeface="Avenir Next LT Pro"/>
                <a:ea typeface="Verdana"/>
              </a:rPr>
              <a:t>Tarvittavat tiedot löytyvät luotettavasti</a:t>
            </a:r>
            <a:r>
              <a:rPr lang="fi-FI" sz="2000" dirty="0">
                <a:solidFill>
                  <a:srgbClr val="000000"/>
                </a:solidFill>
                <a:latin typeface="Avenir Next LT Pro"/>
                <a:ea typeface="Verdana"/>
              </a:rPr>
              <a:t> digitaalisten</a:t>
            </a:r>
            <a:r>
              <a:rPr lang="fi-FI" sz="2000" b="0" i="0" u="none" strike="noStrike" dirty="0">
                <a:solidFill>
                  <a:srgbClr val="000000"/>
                </a:solidFill>
                <a:effectLst/>
                <a:latin typeface="Avenir Next LT Pro"/>
                <a:ea typeface="Verdana"/>
              </a:rPr>
              <a:t> palvelukanavien kautta ja läheisten kanssa kommunikointi hoituu sujuvasti siellä!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venir Next LT Pro"/>
                <a:ea typeface="Verdana"/>
              </a:rPr>
              <a:t>​</a:t>
            </a:r>
            <a:endParaRPr lang="fi-FI" sz="2000" b="0" i="0" dirty="0">
              <a:solidFill>
                <a:srgbClr val="000000"/>
              </a:solidFill>
              <a:effectLst/>
              <a:latin typeface="Avenir Next LT Pro"/>
              <a:ea typeface="Verdana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2000" b="0" i="0" u="none" strike="noStrike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Hoitotyön laatu paranee, kun läheiset ovat paremmin tietoisia avustettavan asioista, kuten hoitosuunnitelmista ja lääkemääräyksistä!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​</a:t>
            </a:r>
            <a:endParaRPr lang="fi-FI" sz="2000" b="0" i="0" dirty="0">
              <a:solidFill>
                <a:srgbClr val="000000"/>
              </a:solidFill>
              <a:effectLst/>
              <a:latin typeface="Avenir Next LT Pro" panose="020B05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rgbClr val="000000"/>
                </a:solidFill>
                <a:latin typeface="Avenir Next LT Pro"/>
                <a:ea typeface="Verdana"/>
              </a:rPr>
              <a:t>Digitaalinen</a:t>
            </a:r>
            <a:r>
              <a:rPr lang="fi-FI" sz="2000" b="0" i="0" u="none" strike="noStrike" dirty="0">
                <a:solidFill>
                  <a:srgbClr val="000000"/>
                </a:solidFill>
                <a:effectLst/>
                <a:latin typeface="Avenir Next LT Pro"/>
                <a:ea typeface="Verdana"/>
              </a:rPr>
              <a:t> viestintä on nopeampaa, luotettavampaa ja kustannustehokkaampaa kuin puhelimessa asiointi</a:t>
            </a:r>
            <a:r>
              <a:rPr lang="fi-FI" sz="2000" dirty="0">
                <a:solidFill>
                  <a:srgbClr val="000000"/>
                </a:solidFill>
                <a:latin typeface="Avenir Next LT Pro"/>
                <a:ea typeface="Verdana"/>
              </a:rPr>
              <a:t>!</a:t>
            </a:r>
            <a:endParaRPr lang="en-US" sz="2000" b="0" i="0" dirty="0">
              <a:solidFill>
                <a:srgbClr val="000000"/>
              </a:solidFill>
              <a:effectLst/>
              <a:latin typeface="Avenir Next LT Pro" panose="020B0504020202020204" pitchFamily="34" charset="0"/>
            </a:endParaRPr>
          </a:p>
          <a:p>
            <a:endParaRPr lang="fi-FI" dirty="0"/>
          </a:p>
        </p:txBody>
      </p:sp>
      <p:pic>
        <p:nvPicPr>
          <p:cNvPr id="5" name="Kuva 4" descr="Kuva, joka sisältää kohteen teksti, Fontti, kuvakaappaus, lippu&#10;&#10;Kuvaus luotu automaattisesti">
            <a:extLst>
              <a:ext uri="{FF2B5EF4-FFF2-40B4-BE49-F238E27FC236}">
                <a16:creationId xmlns:a16="http://schemas.microsoft.com/office/drawing/2014/main" id="{7C4C4BEC-76DF-5CC1-6958-67992812F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6625" y="6043721"/>
            <a:ext cx="2380952" cy="5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407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F8F31142-F3A8-CE72-D3E2-CD56DB6C9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2453" y="6130781"/>
            <a:ext cx="2380952" cy="561905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F2257DE7-5FFD-3011-B84F-1BC0D81DF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560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19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1FBC686B-92EF-95DE-A6B1-3DA601A95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805" y="455166"/>
            <a:ext cx="11568390" cy="5469782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97C98873-2017-3C99-FEA9-4B7D19962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765" y="6122393"/>
            <a:ext cx="2377646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0340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165</Words>
  <Application>Microsoft Office PowerPoint</Application>
  <PresentationFormat>Laajakuva</PresentationFormat>
  <Paragraphs>8</Paragraphs>
  <Slides>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Calibri</vt:lpstr>
      <vt:lpstr>Verdana</vt:lpstr>
      <vt:lpstr>1_Office-teema</vt:lpstr>
      <vt:lpstr>                              Avustettu puolesta asioinnin valtuutus   Hyvinvoiva Etelä-Pohjanmaa – hanke     </vt:lpstr>
      <vt:lpstr>Syitä käyttää avustettua puolesta asioinnin valtuutusta digitaalisissa palveluissa   * ei ole mahdollisuutta tunnistautumiseen * digitaalisten palveluiden käyttö on mahdotonta * ei ole tarvittavia laitteita * kielimuuri * terveydelliset syyt ja vaikeuden arjen asioinnissa  Suomessa on arviolta 500 000 henkilöä, jotka ovat jääneet digitaalisten sosiaali- ja terveyspalveluiden ulkopuolelle. </vt:lpstr>
      <vt:lpstr>PowerPoint-esitys</vt:lpstr>
      <vt:lpstr>PowerPoint-esitys</vt:lpstr>
      <vt:lpstr>Palvelun hyödyt hyvinvointialueille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Nurmela Anna</dc:creator>
  <cp:lastModifiedBy>Kirsi Mannila</cp:lastModifiedBy>
  <cp:revision>13</cp:revision>
  <cp:lastPrinted>2023-05-02T10:09:04Z</cp:lastPrinted>
  <dcterms:created xsi:type="dcterms:W3CDTF">2023-03-28T16:10:49Z</dcterms:created>
  <dcterms:modified xsi:type="dcterms:W3CDTF">2024-08-05T11:36:15Z</dcterms:modified>
</cp:coreProperties>
</file>