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159" d="100"/>
          <a:sy n="159" d="100"/>
        </p:scale>
        <p:origin x="15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D46C5-8B11-4FD2-95A8-797491318CF5}" type="datetimeFigureOut">
              <a:rPr lang="fi-FI" smtClean="0"/>
              <a:t>8.4.2024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BB54F0-F9DC-4EF5-A10C-FC83A4ADC644}" type="slidenum">
              <a:rPr lang="fi-FI" smtClean="0"/>
              <a:t>‹#›</a:t>
            </a:fld>
            <a:endParaRPr lang="fi-FI"/>
          </a:p>
        </p:txBody>
      </p:sp>
    </p:spTree>
    <p:extLst>
      <p:ext uri="{BB962C8B-B14F-4D97-AF65-F5344CB8AC3E}">
        <p14:creationId xmlns:p14="http://schemas.microsoft.com/office/powerpoint/2010/main" val="1059189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 typeface="Arial" panose="020B0604020202020204" pitchFamily="34" charset="0"/>
              <a:buChar char="•"/>
            </a:pPr>
            <a:r>
              <a:rPr lang="fi-FI" baseline="0"/>
              <a:t>Tässä on mallipohja englanninkieliselle helminauhakuvaajalle.</a:t>
            </a:r>
          </a:p>
          <a:p>
            <a:pPr marL="171450" indent="-171450">
              <a:buFont typeface="Arial" panose="020B0604020202020204" pitchFamily="34" charset="0"/>
              <a:buChar char="•"/>
            </a:pPr>
            <a:r>
              <a:rPr lang="fi-FI" baseline="0"/>
              <a:t>Otsikkoon kirjoitetaan englanninkielisessä versiossa digihoitopolun nimi.</a:t>
            </a:r>
          </a:p>
          <a:p>
            <a:pPr marL="171450" indent="-171450">
              <a:buFont typeface="Arial" panose="020B0604020202020204" pitchFamily="34" charset="0"/>
              <a:buChar char="•"/>
            </a:pPr>
            <a:r>
              <a:rPr lang="fi-FI" baseline="0"/>
              <a:t>Helminauhakuvaajassa yläpuolella on potilaan polku ja alla ammattilaisen jana.</a:t>
            </a:r>
          </a:p>
          <a:p>
            <a:pPr marL="171450" indent="-171450">
              <a:buFont typeface="Arial" panose="020B0604020202020204" pitchFamily="34" charset="0"/>
              <a:buChar char="•"/>
            </a:pPr>
            <a:r>
              <a:rPr lang="fi-FI" baseline="0"/>
              <a:t>Suuret ikonit eli isot pallot kuvastavat potilaan osalta digihoitopolun istuntoja tai tärkeimpiä teemoja.</a:t>
            </a:r>
          </a:p>
          <a:p>
            <a:pPr marL="171450" indent="-171450">
              <a:buFont typeface="Arial" panose="020B0604020202020204" pitchFamily="34" charset="0"/>
              <a:buChar char="•"/>
            </a:pPr>
            <a:r>
              <a:rPr lang="fi-FI" baseline="0"/>
              <a:t>Pienet pallot kuvaavat esimerkiksi välitehtäviä, kyselyitä tai vertaistarinoita, ja ne keventävät kuvaajan ulkoasua.</a:t>
            </a:r>
          </a:p>
          <a:p>
            <a:pPr marL="171450" indent="-171450">
              <a:buFont typeface="Arial" panose="020B0604020202020204" pitchFamily="34" charset="0"/>
              <a:buChar char="•"/>
            </a:pPr>
            <a:r>
              <a:rPr lang="fi-FI" baseline="0"/>
              <a:t>Ammattilaisen ikonit laitetaan täsmäämään niille potilaan ikonien kohdille, joiden kohdalla ammattilainen vaikuttaa. Vaihtoehtoja ovat myös eVisit, tai katkoviivalla ympyröity ikoni, joka kuvastaa vapaaehtoisuutta.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baseline="0"/>
              <a:t>Käytetyt ikonit ovat joko Digital Health Villagen tai HUSin ikonipankista. HUSilla on myös lisää ikoneita Sharepointissa Brändipankissa.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baseline="0"/>
              <a:t>Punaiset tekstit vaihdetaan kullekin digihoitopolulle sopivaksi. Samoja termejä käytetään toki tarvittaessa.</a:t>
            </a:r>
          </a:p>
          <a:p>
            <a:pPr marL="171450" indent="-171450">
              <a:buFont typeface="Arial" panose="020B0604020202020204" pitchFamily="34" charset="0"/>
              <a:buChar char="•"/>
            </a:pPr>
            <a:r>
              <a:rPr lang="fi-FI" baseline="0"/>
              <a:t>Isoja ja pikkupalloja ei kannata käyttää liikaa, ettei polku näytä liian pitkältä tai raskaalta.</a:t>
            </a:r>
          </a:p>
          <a:p>
            <a:pPr marL="171450" indent="-171450">
              <a:buFont typeface="Arial" panose="020B0604020202020204" pitchFamily="34" charset="0"/>
              <a:buChar char="•"/>
            </a:pPr>
            <a:r>
              <a:rPr lang="fi-FI" baseline="0"/>
              <a:t>Ammattaisen pallot ovat aina alussa ja lopussa, ja näiden välille voi sovittaa sopiviin kohtiin pallot. Palloja ei kuitenkaan kannata olla liikaa, jotta digihoitopolku vaikuttaa yhä siltä, että potilas toimii itsenäisesti eikä ammattilainen joudu vaikuttamaan joka välissä.</a:t>
            </a:r>
          </a:p>
          <a:p>
            <a:pPr marL="171450" indent="-171450">
              <a:buFont typeface="Arial" panose="020B0604020202020204" pitchFamily="34" charset="0"/>
              <a:buChar char="•"/>
            </a:pPr>
            <a:r>
              <a:rPr lang="fi-FI" baseline="0"/>
              <a:t>Alhaalla lukee erikseen lause, joka ilmaisee että potilaalla ja ammattilaisella on käytössään viestiyhteys digihoitopolun kautta.</a:t>
            </a:r>
          </a:p>
        </p:txBody>
      </p:sp>
      <p:sp>
        <p:nvSpPr>
          <p:cNvPr id="4" name="Dian numeron paikkamerkki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00CCF3-420F-4BA6-A367-F703334C84A2}" type="slidenum">
              <a:rPr kumimoji="0" lang="fi-FI" sz="8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i-FI" sz="8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91656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4A4BEDFE-B94A-4D02-B0FA-C74E493CF249}" type="datetimeFigureOut">
              <a:rPr lang="fi-FI" smtClean="0"/>
              <a:t>8.4.2024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24003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4A4BEDFE-B94A-4D02-B0FA-C74E493CF249}" type="datetimeFigureOut">
              <a:rPr lang="fi-FI" smtClean="0"/>
              <a:t>8.4.2024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139804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4A4BEDFE-B94A-4D02-B0FA-C74E493CF249}" type="datetimeFigureOut">
              <a:rPr lang="fi-FI" smtClean="0"/>
              <a:t>8.4.2024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2193517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4A4BEDFE-B94A-4D02-B0FA-C74E493CF249}" type="datetimeFigureOut">
              <a:rPr lang="fi-FI" smtClean="0"/>
              <a:t>8.4.2024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227654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Päivämäärän paikkamerkki 3"/>
          <p:cNvSpPr>
            <a:spLocks noGrp="1"/>
          </p:cNvSpPr>
          <p:nvPr>
            <p:ph type="dt" sz="half" idx="10"/>
          </p:nvPr>
        </p:nvSpPr>
        <p:spPr/>
        <p:txBody>
          <a:bodyPr/>
          <a:lstStyle/>
          <a:p>
            <a:fld id="{4A4BEDFE-B94A-4D02-B0FA-C74E493CF249}" type="datetimeFigureOut">
              <a:rPr lang="fi-FI" smtClean="0"/>
              <a:t>8.4.2024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360985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4A4BEDFE-B94A-4D02-B0FA-C74E493CF249}" type="datetimeFigureOut">
              <a:rPr lang="fi-FI" smtClean="0"/>
              <a:t>8.4.2024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354650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4A4BEDFE-B94A-4D02-B0FA-C74E493CF249}" type="datetimeFigureOut">
              <a:rPr lang="fi-FI" smtClean="0"/>
              <a:t>8.4.2024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483808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4A4BEDFE-B94A-4D02-B0FA-C74E493CF249}" type="datetimeFigureOut">
              <a:rPr lang="fi-FI" smtClean="0"/>
              <a:t>8.4.2024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3066542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4A4BEDFE-B94A-4D02-B0FA-C74E493CF249}" type="datetimeFigureOut">
              <a:rPr lang="fi-FI" smtClean="0"/>
              <a:t>8.4.2024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228156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4A4BEDFE-B94A-4D02-B0FA-C74E493CF249}" type="datetimeFigureOut">
              <a:rPr lang="fi-FI" smtClean="0"/>
              <a:t>8.4.2024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2265443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4A4BEDFE-B94A-4D02-B0FA-C74E493CF249}" type="datetimeFigureOut">
              <a:rPr lang="fi-FI" smtClean="0"/>
              <a:t>8.4.2024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E9C62CF-FDF2-4763-BF26-EEC779EAAAEA}" type="slidenum">
              <a:rPr lang="fi-FI" smtClean="0"/>
              <a:t>‹#›</a:t>
            </a:fld>
            <a:endParaRPr lang="fi-FI"/>
          </a:p>
        </p:txBody>
      </p:sp>
    </p:spTree>
    <p:extLst>
      <p:ext uri="{BB962C8B-B14F-4D97-AF65-F5344CB8AC3E}">
        <p14:creationId xmlns:p14="http://schemas.microsoft.com/office/powerpoint/2010/main" val="942627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4BEDFE-B94A-4D02-B0FA-C74E493CF249}" type="datetimeFigureOut">
              <a:rPr lang="fi-FI" smtClean="0"/>
              <a:t>8.4.2024</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C62CF-FDF2-4763-BF26-EEC779EAAAEA}" type="slidenum">
              <a:rPr lang="fi-FI" smtClean="0"/>
              <a:t>‹#›</a:t>
            </a:fld>
            <a:endParaRPr lang="fi-FI"/>
          </a:p>
        </p:txBody>
      </p:sp>
    </p:spTree>
    <p:extLst>
      <p:ext uri="{BB962C8B-B14F-4D97-AF65-F5344CB8AC3E}">
        <p14:creationId xmlns:p14="http://schemas.microsoft.com/office/powerpoint/2010/main" val="939673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9.png"/><Relationship Id="rId18" Type="http://schemas.openxmlformats.org/officeDocument/2006/relationships/image" Target="../media/image13.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8.png"/><Relationship Id="rId17" Type="http://schemas.openxmlformats.org/officeDocument/2006/relationships/image" Target="../media/image12.png"/><Relationship Id="rId2" Type="http://schemas.openxmlformats.org/officeDocument/2006/relationships/notesSlide" Target="../notesSlides/notesSlide1.xml"/><Relationship Id="rId16" Type="http://schemas.openxmlformats.org/officeDocument/2006/relationships/image" Target="../media/image13.svg"/><Relationship Id="rId1" Type="http://schemas.openxmlformats.org/officeDocument/2006/relationships/slideLayout" Target="../slideLayouts/slideLayout6.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5" Type="http://schemas.openxmlformats.org/officeDocument/2006/relationships/image" Target="../media/image11.png"/><Relationship Id="rId10" Type="http://schemas.openxmlformats.org/officeDocument/2006/relationships/image" Target="../media/image9.svg"/><Relationship Id="rId4" Type="http://schemas.openxmlformats.org/officeDocument/2006/relationships/image" Target="../media/image2.pn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yöristetty suorakulmio 1"/>
          <p:cNvSpPr/>
          <p:nvPr/>
        </p:nvSpPr>
        <p:spPr>
          <a:xfrm>
            <a:off x="34799" y="4792202"/>
            <a:ext cx="1104818" cy="858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2400" b="0" i="0" u="none" strike="noStrike" kern="1200" cap="none" spc="0" normalizeH="0" baseline="0" noProof="0">
              <a:ln>
                <a:noFill/>
              </a:ln>
              <a:solidFill>
                <a:prstClr val="white"/>
              </a:solidFill>
              <a:effectLst/>
              <a:uLnTx/>
              <a:uFillTx/>
              <a:latin typeface="Century Gothic"/>
              <a:ea typeface="+mn-ea"/>
              <a:cs typeface="+mn-cs"/>
            </a:endParaRPr>
          </a:p>
        </p:txBody>
      </p:sp>
      <p:sp>
        <p:nvSpPr>
          <p:cNvPr id="3" name="Title 1">
            <a:extLst>
              <a:ext uri="{FF2B5EF4-FFF2-40B4-BE49-F238E27FC236}">
                <a16:creationId xmlns:a16="http://schemas.microsoft.com/office/drawing/2014/main" id="{AA607D4F-7D24-46A6-A5A1-87F74D733935}"/>
              </a:ext>
            </a:extLst>
          </p:cNvPr>
          <p:cNvSpPr txBox="1">
            <a:spLocks/>
          </p:cNvSpPr>
          <p:nvPr/>
        </p:nvSpPr>
        <p:spPr>
          <a:xfrm>
            <a:off x="423345" y="360310"/>
            <a:ext cx="8612767" cy="10272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600" kern="1200" cap="none" spc="-100" baseline="0">
                <a:solidFill>
                  <a:schemeClr val="accent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i-FI" sz="2800" b="1" i="0" u="none" strike="noStrike" kern="1200" cap="all" spc="600" normalizeH="0" baseline="0" noProof="0" dirty="0">
                <a:ln>
                  <a:noFill/>
                </a:ln>
                <a:solidFill>
                  <a:prstClr val="black"/>
                </a:solidFill>
                <a:effectLst/>
                <a:uLnTx/>
                <a:uFillTx/>
                <a:latin typeface="Calibri Light" panose="020F0302020204030204"/>
                <a:ea typeface="+mj-ea"/>
                <a:cs typeface="+mj-cs"/>
              </a:rPr>
              <a:t>Tyypin ii </a:t>
            </a:r>
            <a:r>
              <a:rPr kumimoji="0" lang="fi-FI" sz="2800" b="1" i="0" u="none" strike="noStrike" kern="1200" cap="all" spc="600" normalizeH="0" baseline="0" noProof="0" dirty="0" smtClean="0">
                <a:ln>
                  <a:noFill/>
                </a:ln>
                <a:solidFill>
                  <a:prstClr val="black"/>
                </a:solidFill>
                <a:effectLst/>
                <a:uLnTx/>
                <a:uFillTx/>
                <a:latin typeface="Calibri Light" panose="020F0302020204030204"/>
                <a:ea typeface="+mj-ea"/>
                <a:cs typeface="+mj-cs"/>
              </a:rPr>
              <a:t>diabetes-digihoitopolku</a:t>
            </a:r>
          </a:p>
          <a:p>
            <a:pPr marL="0" marR="0" lvl="0" indent="0" algn="l" defTabSz="914400" rtl="0" eaLnBrk="1" fontAlgn="auto" latinLnBrk="0" hangingPunct="1">
              <a:lnSpc>
                <a:spcPct val="90000"/>
              </a:lnSpc>
              <a:spcBef>
                <a:spcPct val="0"/>
              </a:spcBef>
              <a:spcAft>
                <a:spcPts val="0"/>
              </a:spcAft>
              <a:buClrTx/>
              <a:buSzTx/>
              <a:buFontTx/>
              <a:buNone/>
              <a:tabLst/>
              <a:defRPr/>
            </a:pPr>
            <a:r>
              <a:rPr lang="fi-FI" sz="2000" b="1" cap="all" spc="600" dirty="0" smtClean="0">
                <a:solidFill>
                  <a:prstClr val="black"/>
                </a:solidFill>
                <a:latin typeface="Calibri Light" panose="020F0302020204030204"/>
              </a:rPr>
              <a:t>Tuore tyypin 2 diabetes</a:t>
            </a:r>
            <a:r>
              <a:rPr kumimoji="0" lang="fi-FI" sz="2600" b="1" i="0" u="none" strike="noStrike" kern="1200" cap="none" spc="-100" normalizeH="0" baseline="0" noProof="0" dirty="0">
                <a:ln>
                  <a:noFill/>
                </a:ln>
                <a:solidFill>
                  <a:prstClr val="black"/>
                </a:solidFill>
                <a:effectLst/>
                <a:uLnTx/>
                <a:uFillTx/>
                <a:latin typeface="Century Gothic"/>
                <a:ea typeface="+mj-ea"/>
                <a:cs typeface="+mj-cs"/>
              </a:rPr>
              <a:t> </a:t>
            </a:r>
            <a:endParaRPr kumimoji="0" lang="fi-FI" sz="2600" b="1" i="0" u="none" strike="noStrike" kern="1200" cap="none" spc="-100" normalizeH="0" baseline="0" noProof="0" dirty="0" smtClean="0">
              <a:ln>
                <a:noFill/>
              </a:ln>
              <a:solidFill>
                <a:prstClr val="black"/>
              </a:solidFill>
              <a:effectLst/>
              <a:uLnTx/>
              <a:uFillTx/>
              <a:latin typeface="Century Gothic"/>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fi-FI" sz="2600" b="1" i="0" u="none" strike="noStrike" kern="1200" cap="none" spc="-100" normalizeH="0" baseline="0" noProof="0" dirty="0">
              <a:ln>
                <a:noFill/>
              </a:ln>
              <a:solidFill>
                <a:prstClr val="black"/>
              </a:solidFill>
              <a:effectLst/>
              <a:uLnTx/>
              <a:uFillTx/>
              <a:latin typeface="Century Gothic"/>
              <a:ea typeface="+mj-ea"/>
              <a:cs typeface="+mj-cs"/>
            </a:endParaRPr>
          </a:p>
        </p:txBody>
      </p:sp>
      <p:sp>
        <p:nvSpPr>
          <p:cNvPr id="5" name="Puolivapaa piirto 4"/>
          <p:cNvSpPr/>
          <p:nvPr/>
        </p:nvSpPr>
        <p:spPr>
          <a:xfrm>
            <a:off x="615855" y="1795896"/>
            <a:ext cx="11257280" cy="3089992"/>
          </a:xfrm>
          <a:custGeom>
            <a:avLst/>
            <a:gdLst>
              <a:gd name="connsiteX0" fmla="*/ 0 w 11257280"/>
              <a:gd name="connsiteY0" fmla="*/ 1148128 h 3089992"/>
              <a:gd name="connsiteX1" fmla="*/ 1625600 w 11257280"/>
              <a:gd name="connsiteY1" fmla="*/ 48 h 3089992"/>
              <a:gd name="connsiteX2" fmla="*/ 3088640 w 11257280"/>
              <a:gd name="connsiteY2" fmla="*/ 1107488 h 3089992"/>
              <a:gd name="connsiteX3" fmla="*/ 3566160 w 11257280"/>
              <a:gd name="connsiteY3" fmla="*/ 2479088 h 3089992"/>
              <a:gd name="connsiteX4" fmla="*/ 5638800 w 11257280"/>
              <a:gd name="connsiteY4" fmla="*/ 3088688 h 3089992"/>
              <a:gd name="connsiteX5" fmla="*/ 7477760 w 11257280"/>
              <a:gd name="connsiteY5" fmla="*/ 2336848 h 3089992"/>
              <a:gd name="connsiteX6" fmla="*/ 8188960 w 11257280"/>
              <a:gd name="connsiteY6" fmla="*/ 1310688 h 3089992"/>
              <a:gd name="connsiteX7" fmla="*/ 9418320 w 11257280"/>
              <a:gd name="connsiteY7" fmla="*/ 609648 h 3089992"/>
              <a:gd name="connsiteX8" fmla="*/ 10637520 w 11257280"/>
              <a:gd name="connsiteY8" fmla="*/ 883968 h 3089992"/>
              <a:gd name="connsiteX9" fmla="*/ 11257280 w 11257280"/>
              <a:gd name="connsiteY9" fmla="*/ 1391968 h 3089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57280" h="3089992">
                <a:moveTo>
                  <a:pt x="0" y="1148128"/>
                </a:moveTo>
                <a:cubicBezTo>
                  <a:pt x="555413" y="577474"/>
                  <a:pt x="1110827" y="6821"/>
                  <a:pt x="1625600" y="48"/>
                </a:cubicBezTo>
                <a:cubicBezTo>
                  <a:pt x="2140373" y="-6725"/>
                  <a:pt x="2765213" y="694315"/>
                  <a:pt x="3088640" y="1107488"/>
                </a:cubicBezTo>
                <a:cubicBezTo>
                  <a:pt x="3412067" y="1520661"/>
                  <a:pt x="3141133" y="2148888"/>
                  <a:pt x="3566160" y="2479088"/>
                </a:cubicBezTo>
                <a:cubicBezTo>
                  <a:pt x="3991187" y="2809288"/>
                  <a:pt x="4986867" y="3112395"/>
                  <a:pt x="5638800" y="3088688"/>
                </a:cubicBezTo>
                <a:cubicBezTo>
                  <a:pt x="6290733" y="3064981"/>
                  <a:pt x="7052733" y="2633181"/>
                  <a:pt x="7477760" y="2336848"/>
                </a:cubicBezTo>
                <a:cubicBezTo>
                  <a:pt x="7902787" y="2040515"/>
                  <a:pt x="7865533" y="1598555"/>
                  <a:pt x="8188960" y="1310688"/>
                </a:cubicBezTo>
                <a:cubicBezTo>
                  <a:pt x="8512387" y="1022821"/>
                  <a:pt x="9010227" y="680768"/>
                  <a:pt x="9418320" y="609648"/>
                </a:cubicBezTo>
                <a:cubicBezTo>
                  <a:pt x="9826413" y="538528"/>
                  <a:pt x="10331027" y="753581"/>
                  <a:pt x="10637520" y="883968"/>
                </a:cubicBezTo>
                <a:cubicBezTo>
                  <a:pt x="10944013" y="1014355"/>
                  <a:pt x="11152293" y="1268355"/>
                  <a:pt x="11257280" y="1391968"/>
                </a:cubicBez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Puolivapaa piirto 9"/>
          <p:cNvSpPr/>
          <p:nvPr/>
        </p:nvSpPr>
        <p:spPr>
          <a:xfrm>
            <a:off x="1439197" y="1300742"/>
            <a:ext cx="10001113" cy="2463620"/>
          </a:xfrm>
          <a:custGeom>
            <a:avLst/>
            <a:gdLst>
              <a:gd name="connsiteX0" fmla="*/ 0 w 10750299"/>
              <a:gd name="connsiteY0" fmla="*/ 2118376 h 2118376"/>
              <a:gd name="connsiteX1" fmla="*/ 650240 w 10750299"/>
              <a:gd name="connsiteY1" fmla="*/ 553736 h 2118376"/>
              <a:gd name="connsiteX2" fmla="*/ 1645920 w 10750299"/>
              <a:gd name="connsiteY2" fmla="*/ 35576 h 2118376"/>
              <a:gd name="connsiteX3" fmla="*/ 2814320 w 10750299"/>
              <a:gd name="connsiteY3" fmla="*/ 330216 h 2118376"/>
              <a:gd name="connsiteX4" fmla="*/ 3870960 w 10750299"/>
              <a:gd name="connsiteY4" fmla="*/ 1508776 h 2118376"/>
              <a:gd name="connsiteX5" fmla="*/ 5171440 w 10750299"/>
              <a:gd name="connsiteY5" fmla="*/ 2026936 h 2118376"/>
              <a:gd name="connsiteX6" fmla="*/ 6441440 w 10750299"/>
              <a:gd name="connsiteY6" fmla="*/ 1376696 h 2118376"/>
              <a:gd name="connsiteX7" fmla="*/ 6837680 w 10750299"/>
              <a:gd name="connsiteY7" fmla="*/ 482616 h 2118376"/>
              <a:gd name="connsiteX8" fmla="*/ 7701280 w 10750299"/>
              <a:gd name="connsiteY8" fmla="*/ 25416 h 2118376"/>
              <a:gd name="connsiteX9" fmla="*/ 8524240 w 10750299"/>
              <a:gd name="connsiteY9" fmla="*/ 116856 h 2118376"/>
              <a:gd name="connsiteX10" fmla="*/ 9113520 w 10750299"/>
              <a:gd name="connsiteY10" fmla="*/ 604536 h 2118376"/>
              <a:gd name="connsiteX11" fmla="*/ 10546080 w 10750299"/>
              <a:gd name="connsiteY11" fmla="*/ 635016 h 2118376"/>
              <a:gd name="connsiteX12" fmla="*/ 10708640 w 10750299"/>
              <a:gd name="connsiteY12" fmla="*/ 645176 h 2118376"/>
              <a:gd name="connsiteX0" fmla="*/ 0 w 10750299"/>
              <a:gd name="connsiteY0" fmla="*/ 2122832 h 2122832"/>
              <a:gd name="connsiteX1" fmla="*/ 650240 w 10750299"/>
              <a:gd name="connsiteY1" fmla="*/ 558192 h 2122832"/>
              <a:gd name="connsiteX2" fmla="*/ 1645920 w 10750299"/>
              <a:gd name="connsiteY2" fmla="*/ 40032 h 2122832"/>
              <a:gd name="connsiteX3" fmla="*/ 2814320 w 10750299"/>
              <a:gd name="connsiteY3" fmla="*/ 334672 h 2122832"/>
              <a:gd name="connsiteX4" fmla="*/ 3870960 w 10750299"/>
              <a:gd name="connsiteY4" fmla="*/ 1513232 h 2122832"/>
              <a:gd name="connsiteX5" fmla="*/ 5171440 w 10750299"/>
              <a:gd name="connsiteY5" fmla="*/ 2031392 h 2122832"/>
              <a:gd name="connsiteX6" fmla="*/ 6441440 w 10750299"/>
              <a:gd name="connsiteY6" fmla="*/ 1381152 h 2122832"/>
              <a:gd name="connsiteX7" fmla="*/ 6898640 w 10750299"/>
              <a:gd name="connsiteY7" fmla="*/ 548032 h 2122832"/>
              <a:gd name="connsiteX8" fmla="*/ 7701280 w 10750299"/>
              <a:gd name="connsiteY8" fmla="*/ 29872 h 2122832"/>
              <a:gd name="connsiteX9" fmla="*/ 8524240 w 10750299"/>
              <a:gd name="connsiteY9" fmla="*/ 121312 h 2122832"/>
              <a:gd name="connsiteX10" fmla="*/ 9113520 w 10750299"/>
              <a:gd name="connsiteY10" fmla="*/ 608992 h 2122832"/>
              <a:gd name="connsiteX11" fmla="*/ 10546080 w 10750299"/>
              <a:gd name="connsiteY11" fmla="*/ 639472 h 2122832"/>
              <a:gd name="connsiteX12" fmla="*/ 10708640 w 10750299"/>
              <a:gd name="connsiteY12" fmla="*/ 649632 h 2122832"/>
              <a:gd name="connsiteX0" fmla="*/ 0 w 10750299"/>
              <a:gd name="connsiteY0" fmla="*/ 2122832 h 2122832"/>
              <a:gd name="connsiteX1" fmla="*/ 650240 w 10750299"/>
              <a:gd name="connsiteY1" fmla="*/ 558192 h 2122832"/>
              <a:gd name="connsiteX2" fmla="*/ 1645920 w 10750299"/>
              <a:gd name="connsiteY2" fmla="*/ 40032 h 2122832"/>
              <a:gd name="connsiteX3" fmla="*/ 2814320 w 10750299"/>
              <a:gd name="connsiteY3" fmla="*/ 334672 h 2122832"/>
              <a:gd name="connsiteX4" fmla="*/ 3870960 w 10750299"/>
              <a:gd name="connsiteY4" fmla="*/ 1513232 h 2122832"/>
              <a:gd name="connsiteX5" fmla="*/ 5171440 w 10750299"/>
              <a:gd name="connsiteY5" fmla="*/ 2031392 h 2122832"/>
              <a:gd name="connsiteX6" fmla="*/ 6441440 w 10750299"/>
              <a:gd name="connsiteY6" fmla="*/ 1381152 h 2122832"/>
              <a:gd name="connsiteX7" fmla="*/ 6898640 w 10750299"/>
              <a:gd name="connsiteY7" fmla="*/ 548032 h 2122832"/>
              <a:gd name="connsiteX8" fmla="*/ 7701280 w 10750299"/>
              <a:gd name="connsiteY8" fmla="*/ 29872 h 2122832"/>
              <a:gd name="connsiteX9" fmla="*/ 8524240 w 10750299"/>
              <a:gd name="connsiteY9" fmla="*/ 121312 h 2122832"/>
              <a:gd name="connsiteX10" fmla="*/ 9113520 w 10750299"/>
              <a:gd name="connsiteY10" fmla="*/ 608992 h 2122832"/>
              <a:gd name="connsiteX11" fmla="*/ 10546080 w 10750299"/>
              <a:gd name="connsiteY11" fmla="*/ 639472 h 2122832"/>
              <a:gd name="connsiteX12" fmla="*/ 10708640 w 10750299"/>
              <a:gd name="connsiteY12" fmla="*/ 649632 h 2122832"/>
              <a:gd name="connsiteX0" fmla="*/ 0 w 10750299"/>
              <a:gd name="connsiteY0" fmla="*/ 2131532 h 2131532"/>
              <a:gd name="connsiteX1" fmla="*/ 650240 w 10750299"/>
              <a:gd name="connsiteY1" fmla="*/ 566892 h 2131532"/>
              <a:gd name="connsiteX2" fmla="*/ 1645920 w 10750299"/>
              <a:gd name="connsiteY2" fmla="*/ 48732 h 2131532"/>
              <a:gd name="connsiteX3" fmla="*/ 2814320 w 10750299"/>
              <a:gd name="connsiteY3" fmla="*/ 343372 h 2131532"/>
              <a:gd name="connsiteX4" fmla="*/ 3870960 w 10750299"/>
              <a:gd name="connsiteY4" fmla="*/ 1521932 h 2131532"/>
              <a:gd name="connsiteX5" fmla="*/ 5171440 w 10750299"/>
              <a:gd name="connsiteY5" fmla="*/ 2040092 h 2131532"/>
              <a:gd name="connsiteX6" fmla="*/ 6441440 w 10750299"/>
              <a:gd name="connsiteY6" fmla="*/ 1389852 h 2131532"/>
              <a:gd name="connsiteX7" fmla="*/ 6898640 w 10750299"/>
              <a:gd name="connsiteY7" fmla="*/ 556732 h 2131532"/>
              <a:gd name="connsiteX8" fmla="*/ 7701280 w 10750299"/>
              <a:gd name="connsiteY8" fmla="*/ 38572 h 2131532"/>
              <a:gd name="connsiteX9" fmla="*/ 8524240 w 10750299"/>
              <a:gd name="connsiteY9" fmla="*/ 130012 h 2131532"/>
              <a:gd name="connsiteX10" fmla="*/ 9113520 w 10750299"/>
              <a:gd name="connsiteY10" fmla="*/ 617692 h 2131532"/>
              <a:gd name="connsiteX11" fmla="*/ 10546080 w 10750299"/>
              <a:gd name="connsiteY11" fmla="*/ 648172 h 2131532"/>
              <a:gd name="connsiteX12" fmla="*/ 10708640 w 10750299"/>
              <a:gd name="connsiteY12" fmla="*/ 658332 h 2131532"/>
              <a:gd name="connsiteX0" fmla="*/ 0 w 10750299"/>
              <a:gd name="connsiteY0" fmla="*/ 2131532 h 2131532"/>
              <a:gd name="connsiteX1" fmla="*/ 650240 w 10750299"/>
              <a:gd name="connsiteY1" fmla="*/ 566892 h 2131532"/>
              <a:gd name="connsiteX2" fmla="*/ 1645920 w 10750299"/>
              <a:gd name="connsiteY2" fmla="*/ 48732 h 2131532"/>
              <a:gd name="connsiteX3" fmla="*/ 2814320 w 10750299"/>
              <a:gd name="connsiteY3" fmla="*/ 343372 h 2131532"/>
              <a:gd name="connsiteX4" fmla="*/ 3870960 w 10750299"/>
              <a:gd name="connsiteY4" fmla="*/ 1521932 h 2131532"/>
              <a:gd name="connsiteX5" fmla="*/ 5171440 w 10750299"/>
              <a:gd name="connsiteY5" fmla="*/ 2040092 h 2131532"/>
              <a:gd name="connsiteX6" fmla="*/ 6441440 w 10750299"/>
              <a:gd name="connsiteY6" fmla="*/ 1389852 h 2131532"/>
              <a:gd name="connsiteX7" fmla="*/ 6898640 w 10750299"/>
              <a:gd name="connsiteY7" fmla="*/ 556732 h 2131532"/>
              <a:gd name="connsiteX8" fmla="*/ 7701280 w 10750299"/>
              <a:gd name="connsiteY8" fmla="*/ 38572 h 2131532"/>
              <a:gd name="connsiteX9" fmla="*/ 8524240 w 10750299"/>
              <a:gd name="connsiteY9" fmla="*/ 130012 h 2131532"/>
              <a:gd name="connsiteX10" fmla="*/ 9113520 w 10750299"/>
              <a:gd name="connsiteY10" fmla="*/ 617692 h 2131532"/>
              <a:gd name="connsiteX11" fmla="*/ 10546080 w 10750299"/>
              <a:gd name="connsiteY11" fmla="*/ 648172 h 2131532"/>
              <a:gd name="connsiteX12" fmla="*/ 10708640 w 10750299"/>
              <a:gd name="connsiteY12" fmla="*/ 658332 h 2131532"/>
              <a:gd name="connsiteX0" fmla="*/ 0 w 11177019"/>
              <a:gd name="connsiteY0" fmla="*/ 1410172 h 2041408"/>
              <a:gd name="connsiteX1" fmla="*/ 1076960 w 11177019"/>
              <a:gd name="connsiteY1" fmla="*/ 566892 h 2041408"/>
              <a:gd name="connsiteX2" fmla="*/ 2072640 w 11177019"/>
              <a:gd name="connsiteY2" fmla="*/ 48732 h 2041408"/>
              <a:gd name="connsiteX3" fmla="*/ 3241040 w 11177019"/>
              <a:gd name="connsiteY3" fmla="*/ 343372 h 2041408"/>
              <a:gd name="connsiteX4" fmla="*/ 4297680 w 11177019"/>
              <a:gd name="connsiteY4" fmla="*/ 1521932 h 2041408"/>
              <a:gd name="connsiteX5" fmla="*/ 5598160 w 11177019"/>
              <a:gd name="connsiteY5" fmla="*/ 2040092 h 2041408"/>
              <a:gd name="connsiteX6" fmla="*/ 6868160 w 11177019"/>
              <a:gd name="connsiteY6" fmla="*/ 1389852 h 2041408"/>
              <a:gd name="connsiteX7" fmla="*/ 7325360 w 11177019"/>
              <a:gd name="connsiteY7" fmla="*/ 556732 h 2041408"/>
              <a:gd name="connsiteX8" fmla="*/ 8128000 w 11177019"/>
              <a:gd name="connsiteY8" fmla="*/ 38572 h 2041408"/>
              <a:gd name="connsiteX9" fmla="*/ 8950960 w 11177019"/>
              <a:gd name="connsiteY9" fmla="*/ 130012 h 2041408"/>
              <a:gd name="connsiteX10" fmla="*/ 9540240 w 11177019"/>
              <a:gd name="connsiteY10" fmla="*/ 617692 h 2041408"/>
              <a:gd name="connsiteX11" fmla="*/ 10972800 w 11177019"/>
              <a:gd name="connsiteY11" fmla="*/ 648172 h 2041408"/>
              <a:gd name="connsiteX12" fmla="*/ 11135360 w 11177019"/>
              <a:gd name="connsiteY12" fmla="*/ 658332 h 2041408"/>
              <a:gd name="connsiteX0" fmla="*/ 0 w 11177019"/>
              <a:gd name="connsiteY0" fmla="*/ 1410172 h 2041408"/>
              <a:gd name="connsiteX1" fmla="*/ 1076960 w 11177019"/>
              <a:gd name="connsiteY1" fmla="*/ 566892 h 2041408"/>
              <a:gd name="connsiteX2" fmla="*/ 2072640 w 11177019"/>
              <a:gd name="connsiteY2" fmla="*/ 48732 h 2041408"/>
              <a:gd name="connsiteX3" fmla="*/ 3241040 w 11177019"/>
              <a:gd name="connsiteY3" fmla="*/ 343372 h 2041408"/>
              <a:gd name="connsiteX4" fmla="*/ 4297680 w 11177019"/>
              <a:gd name="connsiteY4" fmla="*/ 1521932 h 2041408"/>
              <a:gd name="connsiteX5" fmla="*/ 5598160 w 11177019"/>
              <a:gd name="connsiteY5" fmla="*/ 2040092 h 2041408"/>
              <a:gd name="connsiteX6" fmla="*/ 6868160 w 11177019"/>
              <a:gd name="connsiteY6" fmla="*/ 1389852 h 2041408"/>
              <a:gd name="connsiteX7" fmla="*/ 7325360 w 11177019"/>
              <a:gd name="connsiteY7" fmla="*/ 556732 h 2041408"/>
              <a:gd name="connsiteX8" fmla="*/ 8128000 w 11177019"/>
              <a:gd name="connsiteY8" fmla="*/ 38572 h 2041408"/>
              <a:gd name="connsiteX9" fmla="*/ 8950960 w 11177019"/>
              <a:gd name="connsiteY9" fmla="*/ 130012 h 2041408"/>
              <a:gd name="connsiteX10" fmla="*/ 9540240 w 11177019"/>
              <a:gd name="connsiteY10" fmla="*/ 617692 h 2041408"/>
              <a:gd name="connsiteX11" fmla="*/ 10972800 w 11177019"/>
              <a:gd name="connsiteY11" fmla="*/ 648172 h 2041408"/>
              <a:gd name="connsiteX12" fmla="*/ 11135360 w 11177019"/>
              <a:gd name="connsiteY12" fmla="*/ 658332 h 2041408"/>
              <a:gd name="connsiteX0" fmla="*/ 0 w 11177019"/>
              <a:gd name="connsiteY0" fmla="*/ 1410172 h 2041408"/>
              <a:gd name="connsiteX1" fmla="*/ 1076960 w 11177019"/>
              <a:gd name="connsiteY1" fmla="*/ 566892 h 2041408"/>
              <a:gd name="connsiteX2" fmla="*/ 2072640 w 11177019"/>
              <a:gd name="connsiteY2" fmla="*/ 48732 h 2041408"/>
              <a:gd name="connsiteX3" fmla="*/ 3241040 w 11177019"/>
              <a:gd name="connsiteY3" fmla="*/ 343372 h 2041408"/>
              <a:gd name="connsiteX4" fmla="*/ 4297680 w 11177019"/>
              <a:gd name="connsiteY4" fmla="*/ 1521932 h 2041408"/>
              <a:gd name="connsiteX5" fmla="*/ 5598160 w 11177019"/>
              <a:gd name="connsiteY5" fmla="*/ 2040092 h 2041408"/>
              <a:gd name="connsiteX6" fmla="*/ 6868160 w 11177019"/>
              <a:gd name="connsiteY6" fmla="*/ 1389852 h 2041408"/>
              <a:gd name="connsiteX7" fmla="*/ 7325360 w 11177019"/>
              <a:gd name="connsiteY7" fmla="*/ 556732 h 2041408"/>
              <a:gd name="connsiteX8" fmla="*/ 8128000 w 11177019"/>
              <a:gd name="connsiteY8" fmla="*/ 38572 h 2041408"/>
              <a:gd name="connsiteX9" fmla="*/ 8950960 w 11177019"/>
              <a:gd name="connsiteY9" fmla="*/ 130012 h 2041408"/>
              <a:gd name="connsiteX10" fmla="*/ 9540240 w 11177019"/>
              <a:gd name="connsiteY10" fmla="*/ 617692 h 2041408"/>
              <a:gd name="connsiteX11" fmla="*/ 10972800 w 11177019"/>
              <a:gd name="connsiteY11" fmla="*/ 648172 h 2041408"/>
              <a:gd name="connsiteX12" fmla="*/ 11135360 w 11177019"/>
              <a:gd name="connsiteY12" fmla="*/ 658332 h 2041408"/>
              <a:gd name="connsiteX0" fmla="*/ 0 w 10923019"/>
              <a:gd name="connsiteY0" fmla="*/ 2172172 h 2172172"/>
              <a:gd name="connsiteX1" fmla="*/ 822960 w 10923019"/>
              <a:gd name="connsiteY1" fmla="*/ 5668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822960 w 10923019"/>
              <a:gd name="connsiteY1" fmla="*/ 5668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822960 w 10923019"/>
              <a:gd name="connsiteY1" fmla="*/ 5668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5984240 w 10923019"/>
              <a:gd name="connsiteY6" fmla="*/ 114601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5984240 w 10923019"/>
              <a:gd name="connsiteY6" fmla="*/ 114601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5984240 w 10923019"/>
              <a:gd name="connsiteY6" fmla="*/ 114601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251052 h 2251052"/>
              <a:gd name="connsiteX1" fmla="*/ 1076960 w 10923019"/>
              <a:gd name="connsiteY1" fmla="*/ 950572 h 2251052"/>
              <a:gd name="connsiteX2" fmla="*/ 2042160 w 10923019"/>
              <a:gd name="connsiteY2" fmla="*/ 615292 h 2251052"/>
              <a:gd name="connsiteX3" fmla="*/ 3159760 w 10923019"/>
              <a:gd name="connsiteY3" fmla="*/ 1042012 h 2251052"/>
              <a:gd name="connsiteX4" fmla="*/ 3891280 w 10923019"/>
              <a:gd name="connsiteY4" fmla="*/ 1783692 h 2251052"/>
              <a:gd name="connsiteX5" fmla="*/ 5161280 w 10923019"/>
              <a:gd name="connsiteY5" fmla="*/ 2169772 h 2251052"/>
              <a:gd name="connsiteX6" fmla="*/ 5984240 w 10923019"/>
              <a:gd name="connsiteY6" fmla="*/ 1224892 h 2251052"/>
              <a:gd name="connsiteX7" fmla="*/ 6766560 w 10923019"/>
              <a:gd name="connsiteY7" fmla="*/ 76812 h 2251052"/>
              <a:gd name="connsiteX8" fmla="*/ 7874000 w 10923019"/>
              <a:gd name="connsiteY8" fmla="*/ 117452 h 2251052"/>
              <a:gd name="connsiteX9" fmla="*/ 8696960 w 10923019"/>
              <a:gd name="connsiteY9" fmla="*/ 208892 h 2251052"/>
              <a:gd name="connsiteX10" fmla="*/ 9286240 w 10923019"/>
              <a:gd name="connsiteY10" fmla="*/ 696572 h 2251052"/>
              <a:gd name="connsiteX11" fmla="*/ 10718800 w 10923019"/>
              <a:gd name="connsiteY11" fmla="*/ 727052 h 2251052"/>
              <a:gd name="connsiteX12" fmla="*/ 10881360 w 10923019"/>
              <a:gd name="connsiteY12" fmla="*/ 737212 h 2251052"/>
              <a:gd name="connsiteX0" fmla="*/ 0 w 10923019"/>
              <a:gd name="connsiteY0" fmla="*/ 2532289 h 2532289"/>
              <a:gd name="connsiteX1" fmla="*/ 1076960 w 10923019"/>
              <a:gd name="connsiteY1" fmla="*/ 1231809 h 2532289"/>
              <a:gd name="connsiteX2" fmla="*/ 2042160 w 10923019"/>
              <a:gd name="connsiteY2" fmla="*/ 896529 h 2532289"/>
              <a:gd name="connsiteX3" fmla="*/ 3159760 w 10923019"/>
              <a:gd name="connsiteY3" fmla="*/ 1323249 h 2532289"/>
              <a:gd name="connsiteX4" fmla="*/ 3891280 w 10923019"/>
              <a:gd name="connsiteY4" fmla="*/ 2064929 h 2532289"/>
              <a:gd name="connsiteX5" fmla="*/ 5161280 w 10923019"/>
              <a:gd name="connsiteY5" fmla="*/ 2451009 h 2532289"/>
              <a:gd name="connsiteX6" fmla="*/ 5984240 w 10923019"/>
              <a:gd name="connsiteY6" fmla="*/ 1506129 h 2532289"/>
              <a:gd name="connsiteX7" fmla="*/ 6766560 w 10923019"/>
              <a:gd name="connsiteY7" fmla="*/ 358049 h 2532289"/>
              <a:gd name="connsiteX8" fmla="*/ 7874000 w 10923019"/>
              <a:gd name="connsiteY8" fmla="*/ 2449 h 2532289"/>
              <a:gd name="connsiteX9" fmla="*/ 8696960 w 10923019"/>
              <a:gd name="connsiteY9" fmla="*/ 490129 h 2532289"/>
              <a:gd name="connsiteX10" fmla="*/ 9286240 w 10923019"/>
              <a:gd name="connsiteY10" fmla="*/ 977809 h 2532289"/>
              <a:gd name="connsiteX11" fmla="*/ 10718800 w 10923019"/>
              <a:gd name="connsiteY11" fmla="*/ 1008289 h 2532289"/>
              <a:gd name="connsiteX12" fmla="*/ 10881360 w 10923019"/>
              <a:gd name="connsiteY12" fmla="*/ 1018449 h 2532289"/>
              <a:gd name="connsiteX0" fmla="*/ 0 w 10923019"/>
              <a:gd name="connsiteY0" fmla="*/ 2529953 h 2529953"/>
              <a:gd name="connsiteX1" fmla="*/ 1076960 w 10923019"/>
              <a:gd name="connsiteY1" fmla="*/ 1229473 h 2529953"/>
              <a:gd name="connsiteX2" fmla="*/ 2042160 w 10923019"/>
              <a:gd name="connsiteY2" fmla="*/ 894193 h 2529953"/>
              <a:gd name="connsiteX3" fmla="*/ 3159760 w 10923019"/>
              <a:gd name="connsiteY3" fmla="*/ 1320913 h 2529953"/>
              <a:gd name="connsiteX4" fmla="*/ 3891280 w 10923019"/>
              <a:gd name="connsiteY4" fmla="*/ 2062593 h 2529953"/>
              <a:gd name="connsiteX5" fmla="*/ 5161280 w 10923019"/>
              <a:gd name="connsiteY5" fmla="*/ 2448673 h 2529953"/>
              <a:gd name="connsiteX6" fmla="*/ 5984240 w 10923019"/>
              <a:gd name="connsiteY6" fmla="*/ 1503793 h 2529953"/>
              <a:gd name="connsiteX7" fmla="*/ 6766560 w 10923019"/>
              <a:gd name="connsiteY7" fmla="*/ 355713 h 2529953"/>
              <a:gd name="connsiteX8" fmla="*/ 7874000 w 10923019"/>
              <a:gd name="connsiteY8" fmla="*/ 113 h 2529953"/>
              <a:gd name="connsiteX9" fmla="*/ 8890000 w 10923019"/>
              <a:gd name="connsiteY9" fmla="*/ 325233 h 2529953"/>
              <a:gd name="connsiteX10" fmla="*/ 9286240 w 10923019"/>
              <a:gd name="connsiteY10" fmla="*/ 975473 h 2529953"/>
              <a:gd name="connsiteX11" fmla="*/ 10718800 w 10923019"/>
              <a:gd name="connsiteY11" fmla="*/ 1005953 h 2529953"/>
              <a:gd name="connsiteX12" fmla="*/ 10881360 w 10923019"/>
              <a:gd name="connsiteY12" fmla="*/ 1016113 h 2529953"/>
              <a:gd name="connsiteX0" fmla="*/ 0 w 10908865"/>
              <a:gd name="connsiteY0" fmla="*/ 2529959 h 2529959"/>
              <a:gd name="connsiteX1" fmla="*/ 1076960 w 10908865"/>
              <a:gd name="connsiteY1" fmla="*/ 1229479 h 2529959"/>
              <a:gd name="connsiteX2" fmla="*/ 2042160 w 10908865"/>
              <a:gd name="connsiteY2" fmla="*/ 894199 h 2529959"/>
              <a:gd name="connsiteX3" fmla="*/ 3159760 w 10908865"/>
              <a:gd name="connsiteY3" fmla="*/ 1320919 h 2529959"/>
              <a:gd name="connsiteX4" fmla="*/ 3891280 w 10908865"/>
              <a:gd name="connsiteY4" fmla="*/ 2062599 h 2529959"/>
              <a:gd name="connsiteX5" fmla="*/ 5161280 w 10908865"/>
              <a:gd name="connsiteY5" fmla="*/ 2448679 h 2529959"/>
              <a:gd name="connsiteX6" fmla="*/ 5984240 w 10908865"/>
              <a:gd name="connsiteY6" fmla="*/ 1503799 h 2529959"/>
              <a:gd name="connsiteX7" fmla="*/ 6766560 w 10908865"/>
              <a:gd name="connsiteY7" fmla="*/ 355719 h 2529959"/>
              <a:gd name="connsiteX8" fmla="*/ 7874000 w 10908865"/>
              <a:gd name="connsiteY8" fmla="*/ 119 h 2529959"/>
              <a:gd name="connsiteX9" fmla="*/ 8890000 w 10908865"/>
              <a:gd name="connsiteY9" fmla="*/ 325239 h 2529959"/>
              <a:gd name="connsiteX10" fmla="*/ 9621520 w 10908865"/>
              <a:gd name="connsiteY10" fmla="*/ 1036439 h 2529959"/>
              <a:gd name="connsiteX11" fmla="*/ 10718800 w 10908865"/>
              <a:gd name="connsiteY11" fmla="*/ 1005959 h 2529959"/>
              <a:gd name="connsiteX12" fmla="*/ 10881360 w 10908865"/>
              <a:gd name="connsiteY12" fmla="*/ 1016119 h 2529959"/>
              <a:gd name="connsiteX0" fmla="*/ 0 w 10887825"/>
              <a:gd name="connsiteY0" fmla="*/ 2529959 h 2529959"/>
              <a:gd name="connsiteX1" fmla="*/ 1076960 w 10887825"/>
              <a:gd name="connsiteY1" fmla="*/ 1229479 h 2529959"/>
              <a:gd name="connsiteX2" fmla="*/ 2042160 w 10887825"/>
              <a:gd name="connsiteY2" fmla="*/ 894199 h 2529959"/>
              <a:gd name="connsiteX3" fmla="*/ 3159760 w 10887825"/>
              <a:gd name="connsiteY3" fmla="*/ 1320919 h 2529959"/>
              <a:gd name="connsiteX4" fmla="*/ 3891280 w 10887825"/>
              <a:gd name="connsiteY4" fmla="*/ 2062599 h 2529959"/>
              <a:gd name="connsiteX5" fmla="*/ 5161280 w 10887825"/>
              <a:gd name="connsiteY5" fmla="*/ 2448679 h 2529959"/>
              <a:gd name="connsiteX6" fmla="*/ 5984240 w 10887825"/>
              <a:gd name="connsiteY6" fmla="*/ 1503799 h 2529959"/>
              <a:gd name="connsiteX7" fmla="*/ 6766560 w 10887825"/>
              <a:gd name="connsiteY7" fmla="*/ 355719 h 2529959"/>
              <a:gd name="connsiteX8" fmla="*/ 7874000 w 10887825"/>
              <a:gd name="connsiteY8" fmla="*/ 119 h 2529959"/>
              <a:gd name="connsiteX9" fmla="*/ 8890000 w 10887825"/>
              <a:gd name="connsiteY9" fmla="*/ 325239 h 2529959"/>
              <a:gd name="connsiteX10" fmla="*/ 9621520 w 10887825"/>
              <a:gd name="connsiteY10" fmla="*/ 1036439 h 2529959"/>
              <a:gd name="connsiteX11" fmla="*/ 10454640 w 10887825"/>
              <a:gd name="connsiteY11" fmla="*/ 1656199 h 2529959"/>
              <a:gd name="connsiteX12" fmla="*/ 10881360 w 10887825"/>
              <a:gd name="connsiteY12" fmla="*/ 1016119 h 2529959"/>
              <a:gd name="connsiteX0" fmla="*/ 0 w 11068587"/>
              <a:gd name="connsiteY0" fmla="*/ 2529959 h 2529959"/>
              <a:gd name="connsiteX1" fmla="*/ 1076960 w 11068587"/>
              <a:gd name="connsiteY1" fmla="*/ 1229479 h 2529959"/>
              <a:gd name="connsiteX2" fmla="*/ 2042160 w 11068587"/>
              <a:gd name="connsiteY2" fmla="*/ 894199 h 2529959"/>
              <a:gd name="connsiteX3" fmla="*/ 3159760 w 11068587"/>
              <a:gd name="connsiteY3" fmla="*/ 1320919 h 2529959"/>
              <a:gd name="connsiteX4" fmla="*/ 3891280 w 11068587"/>
              <a:gd name="connsiteY4" fmla="*/ 2062599 h 2529959"/>
              <a:gd name="connsiteX5" fmla="*/ 5161280 w 11068587"/>
              <a:gd name="connsiteY5" fmla="*/ 2448679 h 2529959"/>
              <a:gd name="connsiteX6" fmla="*/ 5984240 w 11068587"/>
              <a:gd name="connsiteY6" fmla="*/ 1503799 h 2529959"/>
              <a:gd name="connsiteX7" fmla="*/ 6766560 w 11068587"/>
              <a:gd name="connsiteY7" fmla="*/ 355719 h 2529959"/>
              <a:gd name="connsiteX8" fmla="*/ 7874000 w 11068587"/>
              <a:gd name="connsiteY8" fmla="*/ 119 h 2529959"/>
              <a:gd name="connsiteX9" fmla="*/ 8890000 w 11068587"/>
              <a:gd name="connsiteY9" fmla="*/ 325239 h 2529959"/>
              <a:gd name="connsiteX10" fmla="*/ 9621520 w 11068587"/>
              <a:gd name="connsiteY10" fmla="*/ 1036439 h 2529959"/>
              <a:gd name="connsiteX11" fmla="*/ 10454640 w 11068587"/>
              <a:gd name="connsiteY11" fmla="*/ 1656199 h 2529959"/>
              <a:gd name="connsiteX12" fmla="*/ 11064240 w 11068587"/>
              <a:gd name="connsiteY12" fmla="*/ 1371719 h 2529959"/>
              <a:gd name="connsiteX0" fmla="*/ 0 w 10927836"/>
              <a:gd name="connsiteY0" fmla="*/ 2529959 h 2529959"/>
              <a:gd name="connsiteX1" fmla="*/ 1076960 w 10927836"/>
              <a:gd name="connsiteY1" fmla="*/ 1229479 h 2529959"/>
              <a:gd name="connsiteX2" fmla="*/ 2042160 w 10927836"/>
              <a:gd name="connsiteY2" fmla="*/ 894199 h 2529959"/>
              <a:gd name="connsiteX3" fmla="*/ 3159760 w 10927836"/>
              <a:gd name="connsiteY3" fmla="*/ 1320919 h 2529959"/>
              <a:gd name="connsiteX4" fmla="*/ 3891280 w 10927836"/>
              <a:gd name="connsiteY4" fmla="*/ 2062599 h 2529959"/>
              <a:gd name="connsiteX5" fmla="*/ 5161280 w 10927836"/>
              <a:gd name="connsiteY5" fmla="*/ 2448679 h 2529959"/>
              <a:gd name="connsiteX6" fmla="*/ 5984240 w 10927836"/>
              <a:gd name="connsiteY6" fmla="*/ 1503799 h 2529959"/>
              <a:gd name="connsiteX7" fmla="*/ 6766560 w 10927836"/>
              <a:gd name="connsiteY7" fmla="*/ 355719 h 2529959"/>
              <a:gd name="connsiteX8" fmla="*/ 7874000 w 10927836"/>
              <a:gd name="connsiteY8" fmla="*/ 119 h 2529959"/>
              <a:gd name="connsiteX9" fmla="*/ 8890000 w 10927836"/>
              <a:gd name="connsiteY9" fmla="*/ 325239 h 2529959"/>
              <a:gd name="connsiteX10" fmla="*/ 9621520 w 10927836"/>
              <a:gd name="connsiteY10" fmla="*/ 1036439 h 2529959"/>
              <a:gd name="connsiteX11" fmla="*/ 10454640 w 10927836"/>
              <a:gd name="connsiteY11" fmla="*/ 1656199 h 2529959"/>
              <a:gd name="connsiteX12" fmla="*/ 10922000 w 10927836"/>
              <a:gd name="connsiteY12" fmla="*/ 1656199 h 2529959"/>
              <a:gd name="connsiteX0" fmla="*/ 0 w 10928035"/>
              <a:gd name="connsiteY0" fmla="*/ 2529983 h 2529983"/>
              <a:gd name="connsiteX1" fmla="*/ 1076960 w 10928035"/>
              <a:gd name="connsiteY1" fmla="*/ 1229503 h 2529983"/>
              <a:gd name="connsiteX2" fmla="*/ 2042160 w 10928035"/>
              <a:gd name="connsiteY2" fmla="*/ 894223 h 2529983"/>
              <a:gd name="connsiteX3" fmla="*/ 3159760 w 10928035"/>
              <a:gd name="connsiteY3" fmla="*/ 1320943 h 2529983"/>
              <a:gd name="connsiteX4" fmla="*/ 3891280 w 10928035"/>
              <a:gd name="connsiteY4" fmla="*/ 2062623 h 2529983"/>
              <a:gd name="connsiteX5" fmla="*/ 5161280 w 10928035"/>
              <a:gd name="connsiteY5" fmla="*/ 2448703 h 2529983"/>
              <a:gd name="connsiteX6" fmla="*/ 5984240 w 10928035"/>
              <a:gd name="connsiteY6" fmla="*/ 1503823 h 2529983"/>
              <a:gd name="connsiteX7" fmla="*/ 6766560 w 10928035"/>
              <a:gd name="connsiteY7" fmla="*/ 355743 h 2529983"/>
              <a:gd name="connsiteX8" fmla="*/ 7874000 w 10928035"/>
              <a:gd name="connsiteY8" fmla="*/ 143 h 2529983"/>
              <a:gd name="connsiteX9" fmla="*/ 8890000 w 10928035"/>
              <a:gd name="connsiteY9" fmla="*/ 325263 h 2529983"/>
              <a:gd name="connsiteX10" fmla="*/ 9550400 w 10928035"/>
              <a:gd name="connsiteY10" fmla="*/ 1199023 h 2529983"/>
              <a:gd name="connsiteX11" fmla="*/ 10454640 w 10928035"/>
              <a:gd name="connsiteY11" fmla="*/ 1656223 h 2529983"/>
              <a:gd name="connsiteX12" fmla="*/ 10922000 w 10928035"/>
              <a:gd name="connsiteY12" fmla="*/ 1656223 h 2529983"/>
              <a:gd name="connsiteX0" fmla="*/ 0 w 10925110"/>
              <a:gd name="connsiteY0" fmla="*/ 2529983 h 2529983"/>
              <a:gd name="connsiteX1" fmla="*/ 1076960 w 10925110"/>
              <a:gd name="connsiteY1" fmla="*/ 1229503 h 2529983"/>
              <a:gd name="connsiteX2" fmla="*/ 2042160 w 10925110"/>
              <a:gd name="connsiteY2" fmla="*/ 894223 h 2529983"/>
              <a:gd name="connsiteX3" fmla="*/ 3159760 w 10925110"/>
              <a:gd name="connsiteY3" fmla="*/ 1320943 h 2529983"/>
              <a:gd name="connsiteX4" fmla="*/ 3891280 w 10925110"/>
              <a:gd name="connsiteY4" fmla="*/ 2062623 h 2529983"/>
              <a:gd name="connsiteX5" fmla="*/ 5161280 w 10925110"/>
              <a:gd name="connsiteY5" fmla="*/ 2448703 h 2529983"/>
              <a:gd name="connsiteX6" fmla="*/ 5984240 w 10925110"/>
              <a:gd name="connsiteY6" fmla="*/ 1503823 h 2529983"/>
              <a:gd name="connsiteX7" fmla="*/ 6766560 w 10925110"/>
              <a:gd name="connsiteY7" fmla="*/ 355743 h 2529983"/>
              <a:gd name="connsiteX8" fmla="*/ 7874000 w 10925110"/>
              <a:gd name="connsiteY8" fmla="*/ 143 h 2529983"/>
              <a:gd name="connsiteX9" fmla="*/ 8890000 w 10925110"/>
              <a:gd name="connsiteY9" fmla="*/ 325263 h 2529983"/>
              <a:gd name="connsiteX10" fmla="*/ 9550400 w 10925110"/>
              <a:gd name="connsiteY10" fmla="*/ 1199023 h 2529983"/>
              <a:gd name="connsiteX11" fmla="*/ 10139680 w 10925110"/>
              <a:gd name="connsiteY11" fmla="*/ 1595263 h 2529983"/>
              <a:gd name="connsiteX12" fmla="*/ 10922000 w 10925110"/>
              <a:gd name="connsiteY12" fmla="*/ 1656223 h 2529983"/>
              <a:gd name="connsiteX0" fmla="*/ 0 w 10813875"/>
              <a:gd name="connsiteY0" fmla="*/ 2529983 h 2529983"/>
              <a:gd name="connsiteX1" fmla="*/ 1076960 w 10813875"/>
              <a:gd name="connsiteY1" fmla="*/ 1229503 h 2529983"/>
              <a:gd name="connsiteX2" fmla="*/ 2042160 w 10813875"/>
              <a:gd name="connsiteY2" fmla="*/ 894223 h 2529983"/>
              <a:gd name="connsiteX3" fmla="*/ 3159760 w 10813875"/>
              <a:gd name="connsiteY3" fmla="*/ 1320943 h 2529983"/>
              <a:gd name="connsiteX4" fmla="*/ 3891280 w 10813875"/>
              <a:gd name="connsiteY4" fmla="*/ 2062623 h 2529983"/>
              <a:gd name="connsiteX5" fmla="*/ 5161280 w 10813875"/>
              <a:gd name="connsiteY5" fmla="*/ 2448703 h 2529983"/>
              <a:gd name="connsiteX6" fmla="*/ 5984240 w 10813875"/>
              <a:gd name="connsiteY6" fmla="*/ 1503823 h 2529983"/>
              <a:gd name="connsiteX7" fmla="*/ 6766560 w 10813875"/>
              <a:gd name="connsiteY7" fmla="*/ 355743 h 2529983"/>
              <a:gd name="connsiteX8" fmla="*/ 7874000 w 10813875"/>
              <a:gd name="connsiteY8" fmla="*/ 143 h 2529983"/>
              <a:gd name="connsiteX9" fmla="*/ 8890000 w 10813875"/>
              <a:gd name="connsiteY9" fmla="*/ 325263 h 2529983"/>
              <a:gd name="connsiteX10" fmla="*/ 9550400 w 10813875"/>
              <a:gd name="connsiteY10" fmla="*/ 1199023 h 2529983"/>
              <a:gd name="connsiteX11" fmla="*/ 10139680 w 10813875"/>
              <a:gd name="connsiteY11" fmla="*/ 1595263 h 2529983"/>
              <a:gd name="connsiteX12" fmla="*/ 10810240 w 10813875"/>
              <a:gd name="connsiteY12" fmla="*/ 1646063 h 2529983"/>
              <a:gd name="connsiteX0" fmla="*/ 0 w 10732595"/>
              <a:gd name="connsiteY0" fmla="*/ 2326783 h 2469228"/>
              <a:gd name="connsiteX1" fmla="*/ 995680 w 10732595"/>
              <a:gd name="connsiteY1" fmla="*/ 1229503 h 2469228"/>
              <a:gd name="connsiteX2" fmla="*/ 1960880 w 10732595"/>
              <a:gd name="connsiteY2" fmla="*/ 894223 h 2469228"/>
              <a:gd name="connsiteX3" fmla="*/ 3078480 w 10732595"/>
              <a:gd name="connsiteY3" fmla="*/ 1320943 h 2469228"/>
              <a:gd name="connsiteX4" fmla="*/ 3810000 w 10732595"/>
              <a:gd name="connsiteY4" fmla="*/ 2062623 h 2469228"/>
              <a:gd name="connsiteX5" fmla="*/ 5080000 w 10732595"/>
              <a:gd name="connsiteY5" fmla="*/ 2448703 h 2469228"/>
              <a:gd name="connsiteX6" fmla="*/ 5902960 w 10732595"/>
              <a:gd name="connsiteY6" fmla="*/ 1503823 h 2469228"/>
              <a:gd name="connsiteX7" fmla="*/ 6685280 w 10732595"/>
              <a:gd name="connsiteY7" fmla="*/ 355743 h 2469228"/>
              <a:gd name="connsiteX8" fmla="*/ 7792720 w 10732595"/>
              <a:gd name="connsiteY8" fmla="*/ 143 h 2469228"/>
              <a:gd name="connsiteX9" fmla="*/ 8808720 w 10732595"/>
              <a:gd name="connsiteY9" fmla="*/ 325263 h 2469228"/>
              <a:gd name="connsiteX10" fmla="*/ 9469120 w 10732595"/>
              <a:gd name="connsiteY10" fmla="*/ 1199023 h 2469228"/>
              <a:gd name="connsiteX11" fmla="*/ 10058400 w 10732595"/>
              <a:gd name="connsiteY11" fmla="*/ 1595263 h 2469228"/>
              <a:gd name="connsiteX12" fmla="*/ 10728960 w 10732595"/>
              <a:gd name="connsiteY12" fmla="*/ 1646063 h 2469228"/>
              <a:gd name="connsiteX0" fmla="*/ 0 w 10732595"/>
              <a:gd name="connsiteY0" fmla="*/ 2326783 h 2463620"/>
              <a:gd name="connsiteX1" fmla="*/ 995680 w 10732595"/>
              <a:gd name="connsiteY1" fmla="*/ 1229503 h 2463620"/>
              <a:gd name="connsiteX2" fmla="*/ 1960880 w 10732595"/>
              <a:gd name="connsiteY2" fmla="*/ 894223 h 2463620"/>
              <a:gd name="connsiteX3" fmla="*/ 3078480 w 10732595"/>
              <a:gd name="connsiteY3" fmla="*/ 1320943 h 2463620"/>
              <a:gd name="connsiteX4" fmla="*/ 3810000 w 10732595"/>
              <a:gd name="connsiteY4" fmla="*/ 2062623 h 2463620"/>
              <a:gd name="connsiteX5" fmla="*/ 5080000 w 10732595"/>
              <a:gd name="connsiteY5" fmla="*/ 2448703 h 2463620"/>
              <a:gd name="connsiteX6" fmla="*/ 5902960 w 10732595"/>
              <a:gd name="connsiteY6" fmla="*/ 1503823 h 2463620"/>
              <a:gd name="connsiteX7" fmla="*/ 6685280 w 10732595"/>
              <a:gd name="connsiteY7" fmla="*/ 355743 h 2463620"/>
              <a:gd name="connsiteX8" fmla="*/ 7792720 w 10732595"/>
              <a:gd name="connsiteY8" fmla="*/ 143 h 2463620"/>
              <a:gd name="connsiteX9" fmla="*/ 8808720 w 10732595"/>
              <a:gd name="connsiteY9" fmla="*/ 325263 h 2463620"/>
              <a:gd name="connsiteX10" fmla="*/ 9469120 w 10732595"/>
              <a:gd name="connsiteY10" fmla="*/ 1199023 h 2463620"/>
              <a:gd name="connsiteX11" fmla="*/ 10058400 w 10732595"/>
              <a:gd name="connsiteY11" fmla="*/ 1595263 h 2463620"/>
              <a:gd name="connsiteX12" fmla="*/ 10728960 w 10732595"/>
              <a:gd name="connsiteY12" fmla="*/ 1646063 h 2463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32595" h="2463620">
                <a:moveTo>
                  <a:pt x="0" y="2326783"/>
                </a:moveTo>
                <a:cubicBezTo>
                  <a:pt x="584200" y="2104109"/>
                  <a:pt x="668867" y="1468263"/>
                  <a:pt x="995680" y="1229503"/>
                </a:cubicBezTo>
                <a:cubicBezTo>
                  <a:pt x="1322493" y="990743"/>
                  <a:pt x="1613747" y="878983"/>
                  <a:pt x="1960880" y="894223"/>
                </a:cubicBezTo>
                <a:cubicBezTo>
                  <a:pt x="2308013" y="909463"/>
                  <a:pt x="2770293" y="1126210"/>
                  <a:pt x="3078480" y="1320943"/>
                </a:cubicBezTo>
                <a:cubicBezTo>
                  <a:pt x="3386667" y="1515676"/>
                  <a:pt x="3486573" y="1823863"/>
                  <a:pt x="3810000" y="2062623"/>
                </a:cubicBezTo>
                <a:cubicBezTo>
                  <a:pt x="4133427" y="2301383"/>
                  <a:pt x="4682109" y="2524056"/>
                  <a:pt x="5080000" y="2448703"/>
                </a:cubicBezTo>
                <a:cubicBezTo>
                  <a:pt x="5477891" y="2373350"/>
                  <a:pt x="5635413" y="1852650"/>
                  <a:pt x="5902960" y="1503823"/>
                </a:cubicBezTo>
                <a:cubicBezTo>
                  <a:pt x="6170507" y="1154996"/>
                  <a:pt x="6370320" y="606356"/>
                  <a:pt x="6685280" y="355743"/>
                </a:cubicBezTo>
                <a:cubicBezTo>
                  <a:pt x="7000240" y="105130"/>
                  <a:pt x="7438813" y="5223"/>
                  <a:pt x="7792720" y="143"/>
                </a:cubicBezTo>
                <a:cubicBezTo>
                  <a:pt x="8146627" y="-4937"/>
                  <a:pt x="8529320" y="125450"/>
                  <a:pt x="8808720" y="325263"/>
                </a:cubicBezTo>
                <a:cubicBezTo>
                  <a:pt x="9088120" y="525076"/>
                  <a:pt x="9260840" y="987356"/>
                  <a:pt x="9469120" y="1199023"/>
                </a:cubicBezTo>
                <a:cubicBezTo>
                  <a:pt x="9677400" y="1410690"/>
                  <a:pt x="9848427" y="1520756"/>
                  <a:pt x="10058400" y="1595263"/>
                </a:cubicBezTo>
                <a:cubicBezTo>
                  <a:pt x="10268373" y="1669770"/>
                  <a:pt x="10780606" y="1644369"/>
                  <a:pt x="10728960" y="1646063"/>
                </a:cubicBezTo>
              </a:path>
            </a:pathLst>
          </a:custGeom>
          <a:ln w="57150"/>
        </p:spPr>
        <p:style>
          <a:lnRef idx="3">
            <a:schemeClr val="dk1"/>
          </a:lnRef>
          <a:fillRef idx="0">
            <a:schemeClr val="dk1"/>
          </a:fillRef>
          <a:effectRef idx="2">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entury Gothic"/>
              <a:ea typeface="+mn-ea"/>
              <a:cs typeface="+mn-cs"/>
            </a:endParaRPr>
          </a:p>
        </p:txBody>
      </p:sp>
      <p:cxnSp>
        <p:nvCxnSpPr>
          <p:cNvPr id="12" name="Suora yhdysviiva 11"/>
          <p:cNvCxnSpPr/>
          <p:nvPr/>
        </p:nvCxnSpPr>
        <p:spPr>
          <a:xfrm flipV="1">
            <a:off x="1625484" y="5265344"/>
            <a:ext cx="9609003" cy="0"/>
          </a:xfrm>
          <a:prstGeom prst="line">
            <a:avLst/>
          </a:prstGeom>
          <a:ln w="38100" cmpd="sng"/>
        </p:spPr>
        <p:style>
          <a:lnRef idx="3">
            <a:schemeClr val="dk1"/>
          </a:lnRef>
          <a:fillRef idx="0">
            <a:schemeClr val="dk1"/>
          </a:fillRef>
          <a:effectRef idx="2">
            <a:schemeClr val="dk1"/>
          </a:effectRef>
          <a:fontRef idx="minor">
            <a:schemeClr val="tx1"/>
          </a:fontRef>
        </p:style>
      </p:cxnSp>
      <p:sp>
        <p:nvSpPr>
          <p:cNvPr id="25" name="Ellipsi 24"/>
          <p:cNvSpPr/>
          <p:nvPr/>
        </p:nvSpPr>
        <p:spPr>
          <a:xfrm>
            <a:off x="2116236" y="3883320"/>
            <a:ext cx="651789" cy="6618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 name="TextBox 72">
            <a:extLst>
              <a:ext uri="{FF2B5EF4-FFF2-40B4-BE49-F238E27FC236}">
                <a16:creationId xmlns:a16="http://schemas.microsoft.com/office/drawing/2014/main" id="{B58497FC-9F23-4A81-8004-0BA4346B6B05}"/>
              </a:ext>
            </a:extLst>
          </p:cNvPr>
          <p:cNvSpPr txBox="1"/>
          <p:nvPr/>
        </p:nvSpPr>
        <p:spPr>
          <a:xfrm>
            <a:off x="663577" y="2264928"/>
            <a:ext cx="1427889" cy="769441"/>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Päätös aloittaa </a:t>
            </a:r>
            <a:endPar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a:cs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Tyypin II diabeteksen digihoitopolku</a:t>
            </a:r>
            <a:endPar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ea typeface="Calibri"/>
              <a:cs typeface="Calibri"/>
            </a:endParaRPr>
          </a:p>
        </p:txBody>
      </p:sp>
      <p:sp>
        <p:nvSpPr>
          <p:cNvPr id="38" name="TextBox 12">
            <a:extLst>
              <a:ext uri="{FF2B5EF4-FFF2-40B4-BE49-F238E27FC236}">
                <a16:creationId xmlns:a16="http://schemas.microsoft.com/office/drawing/2014/main" id="{F6509359-3757-44C4-AD41-1C5476061EE0}"/>
              </a:ext>
            </a:extLst>
          </p:cNvPr>
          <p:cNvSpPr txBox="1"/>
          <p:nvPr/>
        </p:nvSpPr>
        <p:spPr>
          <a:xfrm>
            <a:off x="2197925" y="1376179"/>
            <a:ext cx="1381289" cy="43088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Tutustuu polun sisältöön</a:t>
            </a:r>
            <a:endPar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Nuoli oikealle 13"/>
          <p:cNvSpPr/>
          <p:nvPr/>
        </p:nvSpPr>
        <p:spPr>
          <a:xfrm>
            <a:off x="44058" y="3403997"/>
            <a:ext cx="951295" cy="555381"/>
          </a:xfrm>
          <a:prstGeom prst="rightArrow">
            <a:avLst/>
          </a:prstGeom>
          <a:solidFill>
            <a:srgbClr val="00ADB1"/>
          </a:solidFill>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1" b="0" i="0" u="none" strike="noStrike" kern="1200" cap="none" spc="0" normalizeH="0" baseline="0" noProof="0">
                <a:ln>
                  <a:noFill/>
                </a:ln>
                <a:solidFill>
                  <a:prstClr val="white"/>
                </a:solidFill>
                <a:effectLst/>
                <a:uLnTx/>
                <a:uFillTx/>
                <a:latin typeface="Century Gothic"/>
                <a:ea typeface="+mn-ea"/>
                <a:cs typeface="+mn-cs"/>
              </a:rPr>
              <a:t>Potilas</a:t>
            </a:r>
            <a:endParaRPr kumimoji="0" lang="fi-FI" sz="1600" b="0" i="0" u="none" strike="noStrike" kern="1200" cap="none" spc="0" normalizeH="0" baseline="0" noProof="0">
              <a:ln>
                <a:noFill/>
              </a:ln>
              <a:solidFill>
                <a:prstClr val="white"/>
              </a:solidFill>
              <a:effectLst/>
              <a:uLnTx/>
              <a:uFillTx/>
              <a:latin typeface="Century Gothic"/>
              <a:ea typeface="+mn-ea"/>
              <a:cs typeface="Calibri"/>
            </a:endParaRPr>
          </a:p>
        </p:txBody>
      </p:sp>
      <p:sp>
        <p:nvSpPr>
          <p:cNvPr id="49" name="Ellipsi 48"/>
          <p:cNvSpPr/>
          <p:nvPr/>
        </p:nvSpPr>
        <p:spPr>
          <a:xfrm>
            <a:off x="6747449" y="2674131"/>
            <a:ext cx="382619" cy="379267"/>
          </a:xfrm>
          <a:prstGeom prst="ellipse">
            <a:avLst/>
          </a:prstGeom>
          <a:solidFill>
            <a:srgbClr val="00A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1" name="TextBox 72">
            <a:extLst>
              <a:ext uri="{FF2B5EF4-FFF2-40B4-BE49-F238E27FC236}">
                <a16:creationId xmlns:a16="http://schemas.microsoft.com/office/drawing/2014/main" id="{B58497FC-9F23-4A81-8004-0BA4346B6B05}"/>
              </a:ext>
            </a:extLst>
          </p:cNvPr>
          <p:cNvSpPr txBox="1"/>
          <p:nvPr/>
        </p:nvSpPr>
        <p:spPr>
          <a:xfrm>
            <a:off x="268270" y="5594085"/>
            <a:ext cx="2204002" cy="112338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Calibri"/>
              </a:rPr>
              <a:t>Hoitajan lähivastaanotto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fi-FI" sz="1100" dirty="0">
              <a:solidFill>
                <a:prstClr val="black"/>
              </a:solidFill>
              <a:latin typeface="Century Gothic"/>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Calibri"/>
              </a:rPr>
              <a:t> Hoitaja </a:t>
            </a:r>
            <a:r>
              <a:rPr kumimoji="0" lang="fi-FI" sz="1100" b="0" i="0" u="none" strike="noStrike" kern="1200" cap="none" spc="0" normalizeH="0" baseline="0" noProof="0" dirty="0">
                <a:ln>
                  <a:noFill/>
                </a:ln>
                <a:solidFill>
                  <a:prstClr val="black"/>
                </a:solidFill>
                <a:effectLst/>
                <a:uLnTx/>
                <a:uFillTx/>
                <a:latin typeface="Century Gothic"/>
                <a:ea typeface="+mn-ea"/>
                <a:cs typeface="Calibri"/>
              </a:rPr>
              <a:t>avaa polun potilaalle </a:t>
            </a:r>
            <a:r>
              <a:rPr kumimoji="0" lang="fi-FI" sz="1100" b="0" i="0" u="none" strike="noStrike" kern="1200" cap="none" spc="0" normalizeH="0" baseline="0" noProof="0" dirty="0" smtClean="0">
                <a:ln>
                  <a:noFill/>
                </a:ln>
                <a:solidFill>
                  <a:prstClr val="black"/>
                </a:solidFill>
                <a:effectLst/>
                <a:uLnTx/>
                <a:uFillTx/>
                <a:latin typeface="Century Gothic"/>
                <a:ea typeface="+mn-ea"/>
                <a:cs typeface="Calibri"/>
              </a:rPr>
              <a:t>ja hänet </a:t>
            </a:r>
            <a:r>
              <a:rPr kumimoji="0" lang="fi-FI" sz="1100" b="0" i="0" u="none" strike="noStrike" kern="1200" cap="none" spc="0" normalizeH="0" baseline="0" noProof="0" dirty="0">
                <a:ln>
                  <a:noFill/>
                </a:ln>
                <a:solidFill>
                  <a:prstClr val="black"/>
                </a:solidFill>
                <a:effectLst/>
                <a:uLnTx/>
                <a:uFillTx/>
                <a:latin typeface="Century Gothic"/>
                <a:ea typeface="+mn-ea"/>
                <a:cs typeface="Calibri"/>
              </a:rPr>
              <a:t>liittää polulle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prstClr val="black"/>
              </a:solidFill>
              <a:effectLst/>
              <a:uLnTx/>
              <a:uFillTx/>
              <a:latin typeface="Century Gothic"/>
              <a:ea typeface="+mn-ea"/>
              <a:cs typeface="Calibri"/>
            </a:endParaRPr>
          </a:p>
        </p:txBody>
      </p:sp>
      <p:sp>
        <p:nvSpPr>
          <p:cNvPr id="93" name="Isosceles Triangle 78">
            <a:extLst>
              <a:ext uri="{FF2B5EF4-FFF2-40B4-BE49-F238E27FC236}">
                <a16:creationId xmlns:a16="http://schemas.microsoft.com/office/drawing/2014/main" id="{662EFADA-449B-45A1-807B-A5F52071E876}"/>
              </a:ext>
            </a:extLst>
          </p:cNvPr>
          <p:cNvSpPr/>
          <p:nvPr/>
        </p:nvSpPr>
        <p:spPr>
          <a:xfrm rot="5400000">
            <a:off x="11381764" y="2816081"/>
            <a:ext cx="353976" cy="263197"/>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ID4096"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3" name="TextBox 72">
            <a:extLst>
              <a:ext uri="{FF2B5EF4-FFF2-40B4-BE49-F238E27FC236}">
                <a16:creationId xmlns:a16="http://schemas.microsoft.com/office/drawing/2014/main" id="{B58497FC-9F23-4A81-8004-0BA4346B6B05}"/>
              </a:ext>
            </a:extLst>
          </p:cNvPr>
          <p:cNvSpPr txBox="1"/>
          <p:nvPr/>
        </p:nvSpPr>
        <p:spPr>
          <a:xfrm>
            <a:off x="9142770" y="3754748"/>
            <a:ext cx="2946778" cy="106182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err="1">
                <a:ln>
                  <a:noFill/>
                </a:ln>
                <a:solidFill>
                  <a:prstClr val="black"/>
                </a:solidFill>
                <a:effectLst/>
                <a:uLnTx/>
                <a:uFillTx/>
                <a:latin typeface="Century Gothic" panose="020B0502020202020204" pitchFamily="34" charset="0"/>
              </a:rPr>
              <a:t>Dhp:n</a:t>
            </a:r>
            <a:r>
              <a:rPr kumimoji="0" lang="fi-FI" sz="1050" b="0" i="0" u="none" strike="noStrike" kern="1200" cap="none" spc="0" normalizeH="0" baseline="0" noProof="0" dirty="0">
                <a:ln>
                  <a:noFill/>
                </a:ln>
                <a:solidFill>
                  <a:prstClr val="black"/>
                </a:solidFill>
                <a:effectLst/>
                <a:uLnTx/>
                <a:uFillTx/>
                <a:latin typeface="Century Gothic" panose="020B0502020202020204" pitchFamily="34" charset="0"/>
              </a:rPr>
              <a:t> käyttö jatkuu ja potilas hakee lisätietoa tarvittaessa.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a:ln>
                  <a:noFill/>
                </a:ln>
                <a:solidFill>
                  <a:prstClr val="black"/>
                </a:solidFill>
                <a:effectLst/>
                <a:uLnTx/>
                <a:uFillTx/>
                <a:latin typeface="Century Gothic" panose="020B0502020202020204" pitchFamily="34" charset="0"/>
              </a:rPr>
              <a:t>Säännölliset hoitokontaktit vähintään vuoden </a:t>
            </a:r>
            <a:r>
              <a:rPr kumimoji="0" lang="fi-FI" sz="1050" b="0" i="0" u="none" strike="noStrike" kern="1200" cap="none" spc="0" normalizeH="0" baseline="0" noProof="0" dirty="0" smtClean="0">
                <a:ln>
                  <a:noFill/>
                </a:ln>
                <a:solidFill>
                  <a:prstClr val="black"/>
                </a:solidFill>
                <a:effectLst/>
                <a:uLnTx/>
                <a:uFillTx/>
                <a:latin typeface="Century Gothic" panose="020B0502020202020204" pitchFamily="34" charset="0"/>
              </a:rPr>
              <a:t>välein. Lisäksi</a:t>
            </a:r>
            <a:r>
              <a:rPr kumimoji="0" lang="fi-FI" sz="1050" b="0" i="0" u="none" strike="noStrike" kern="1200" cap="none" spc="0" normalizeH="0" noProof="0" dirty="0" smtClean="0">
                <a:ln>
                  <a:noFill/>
                </a:ln>
                <a:solidFill>
                  <a:prstClr val="black"/>
                </a:solidFill>
                <a:effectLst/>
                <a:uLnTx/>
                <a:uFillTx/>
                <a:latin typeface="Century Gothic" panose="020B0502020202020204" pitchFamily="34" charset="0"/>
              </a:rPr>
              <a:t> t</a:t>
            </a:r>
            <a:r>
              <a:rPr kumimoji="0" lang="fi-FI" sz="1050" b="0" i="0" u="none" strike="noStrike" kern="1200" cap="none" spc="0" normalizeH="0" baseline="0" noProof="0" dirty="0" smtClean="0">
                <a:ln>
                  <a:noFill/>
                </a:ln>
                <a:solidFill>
                  <a:prstClr val="black"/>
                </a:solidFill>
                <a:effectLst/>
                <a:uLnTx/>
                <a:uFillTx/>
                <a:latin typeface="Century Gothic" panose="020B0502020202020204" pitchFamily="34" charset="0"/>
              </a:rPr>
              <a:t>arvittaessa etävastaanotto</a:t>
            </a:r>
            <a:r>
              <a:rPr kumimoji="0" lang="fi-FI" sz="1050" b="0" i="0" u="none" strike="noStrike" kern="1200" cap="none" spc="0" normalizeH="0" noProof="0" dirty="0" smtClean="0">
                <a:ln>
                  <a:noFill/>
                </a:ln>
                <a:solidFill>
                  <a:prstClr val="black"/>
                </a:solidFill>
                <a:effectLst/>
                <a:uLnTx/>
                <a:uFillTx/>
                <a:latin typeface="Century Gothic" panose="020B0502020202020204" pitchFamily="34" charset="0"/>
              </a:rPr>
              <a:t> tai digihoitopolun seurantakäynti.</a:t>
            </a:r>
            <a:endParaRPr kumimoji="0" lang="fi-FI" sz="105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104" name="TextBox 72">
            <a:extLst>
              <a:ext uri="{FF2B5EF4-FFF2-40B4-BE49-F238E27FC236}">
                <a16:creationId xmlns:a16="http://schemas.microsoft.com/office/drawing/2014/main" id="{B58497FC-9F23-4A81-8004-0BA4346B6B05}"/>
              </a:ext>
            </a:extLst>
          </p:cNvPr>
          <p:cNvSpPr txBox="1"/>
          <p:nvPr/>
        </p:nvSpPr>
        <p:spPr>
          <a:xfrm>
            <a:off x="3249139" y="5617211"/>
            <a:ext cx="1324545" cy="60016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Vastaa </a:t>
            </a:r>
            <a:endParaRPr kumimoji="0" lang="fi-FI" sz="1100" b="0" i="0" u="none" strike="noStrike" kern="1200" cap="none" spc="0" normalizeH="0" baseline="0" noProof="0" dirty="0" smtClean="0">
              <a:ln>
                <a:noFill/>
              </a:ln>
              <a:solidFill>
                <a:prstClr val="black"/>
              </a:solidFill>
              <a:effectLst/>
              <a:uLnTx/>
              <a:uFillTx/>
              <a:latin typeface="Century Gothic"/>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potilaan </a:t>
            </a:r>
            <a:r>
              <a:rPr kumimoji="0" lang="fi-FI" sz="1100" b="0" i="0" u="none" strike="noStrike" kern="1200" cap="none" spc="0" normalizeH="0" baseline="0" noProof="0" dirty="0">
                <a:ln>
                  <a:noFill/>
                </a:ln>
                <a:solidFill>
                  <a:prstClr val="black"/>
                </a:solidFill>
                <a:effectLst/>
                <a:uLnTx/>
                <a:uFillTx/>
                <a:latin typeface="Century Gothic"/>
                <a:ea typeface="+mn-ea"/>
                <a:cs typeface="+mn-cs"/>
              </a:rPr>
              <a:t>viesteihin</a:t>
            </a:r>
          </a:p>
        </p:txBody>
      </p:sp>
      <p:sp>
        <p:nvSpPr>
          <p:cNvPr id="106" name="Isosceles Triangle 78">
            <a:extLst>
              <a:ext uri="{FF2B5EF4-FFF2-40B4-BE49-F238E27FC236}">
                <a16:creationId xmlns:a16="http://schemas.microsoft.com/office/drawing/2014/main" id="{662EFADA-449B-45A1-807B-A5F52071E876}"/>
              </a:ext>
            </a:extLst>
          </p:cNvPr>
          <p:cNvSpPr/>
          <p:nvPr/>
        </p:nvSpPr>
        <p:spPr>
          <a:xfrm rot="5400000">
            <a:off x="11195498" y="5129393"/>
            <a:ext cx="353976" cy="263197"/>
          </a:xfrm>
          <a:prstGeom prst="triangle">
            <a:avLst>
              <a:gd name="adj" fmla="val 4999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ID4096" sz="1800" b="0" i="0" u="none" strike="noStrike" kern="1200" cap="none" spc="0" normalizeH="0" baseline="0" noProof="0">
              <a:ln>
                <a:noFill/>
              </a:ln>
              <a:solidFill>
                <a:prstClr val="white"/>
              </a:solidFill>
              <a:effectLst/>
              <a:uLnTx/>
              <a:uFillTx/>
              <a:latin typeface="Century Gothic"/>
              <a:ea typeface="+mn-ea"/>
              <a:cs typeface="+mn-cs"/>
            </a:endParaRPr>
          </a:p>
        </p:txBody>
      </p:sp>
      <p:grpSp>
        <p:nvGrpSpPr>
          <p:cNvPr id="110" name="Ryhmä 109"/>
          <p:cNvGrpSpPr/>
          <p:nvPr/>
        </p:nvGrpSpPr>
        <p:grpSpPr>
          <a:xfrm>
            <a:off x="1205389" y="4839351"/>
            <a:ext cx="822960" cy="843280"/>
            <a:chOff x="1346348" y="4165023"/>
            <a:chExt cx="822960" cy="843280"/>
          </a:xfrm>
        </p:grpSpPr>
        <p:grpSp>
          <p:nvGrpSpPr>
            <p:cNvPr id="112" name="Ryhmä 111"/>
            <p:cNvGrpSpPr/>
            <p:nvPr/>
          </p:nvGrpSpPr>
          <p:grpSpPr>
            <a:xfrm>
              <a:off x="1346348" y="4165023"/>
              <a:ext cx="822960" cy="843280"/>
              <a:chOff x="4165600" y="2976881"/>
              <a:chExt cx="822960" cy="843280"/>
            </a:xfrm>
          </p:grpSpPr>
          <p:sp>
            <p:nvSpPr>
              <p:cNvPr id="116" name="Ellipsi 115"/>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17" name="Kuva 116"/>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15" name="Ellipsi 114"/>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111" name="TextBox 72">
            <a:extLst>
              <a:ext uri="{FF2B5EF4-FFF2-40B4-BE49-F238E27FC236}">
                <a16:creationId xmlns:a16="http://schemas.microsoft.com/office/drawing/2014/main" id="{B58497FC-9F23-4A81-8004-0BA4346B6B05}"/>
              </a:ext>
            </a:extLst>
          </p:cNvPr>
          <p:cNvSpPr txBox="1"/>
          <p:nvPr/>
        </p:nvSpPr>
        <p:spPr>
          <a:xfrm>
            <a:off x="10090323" y="3265482"/>
            <a:ext cx="1537779" cy="43088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Antaa palautetta polun käytöstä</a:t>
            </a:r>
          </a:p>
        </p:txBody>
      </p:sp>
      <p:grpSp>
        <p:nvGrpSpPr>
          <p:cNvPr id="118" name="Ryhmä 117"/>
          <p:cNvGrpSpPr/>
          <p:nvPr/>
        </p:nvGrpSpPr>
        <p:grpSpPr>
          <a:xfrm>
            <a:off x="3550185" y="1990899"/>
            <a:ext cx="1017641" cy="1066154"/>
            <a:chOff x="1346348" y="4165023"/>
            <a:chExt cx="822960" cy="843280"/>
          </a:xfrm>
        </p:grpSpPr>
        <p:grpSp>
          <p:nvGrpSpPr>
            <p:cNvPr id="119" name="Ryhmä 118"/>
            <p:cNvGrpSpPr/>
            <p:nvPr/>
          </p:nvGrpSpPr>
          <p:grpSpPr>
            <a:xfrm>
              <a:off x="1346348" y="4165023"/>
              <a:ext cx="822960" cy="843280"/>
              <a:chOff x="4165600" y="2976881"/>
              <a:chExt cx="822960" cy="843280"/>
            </a:xfrm>
          </p:grpSpPr>
          <p:sp>
            <p:nvSpPr>
              <p:cNvPr id="121" name="Ellipsi 120"/>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22" name="Kuva 121"/>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20" name="Ellipsi 119"/>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9" name="Tekstiruutu 8"/>
          <p:cNvSpPr txBox="1"/>
          <p:nvPr/>
        </p:nvSpPr>
        <p:spPr>
          <a:xfrm>
            <a:off x="6000518" y="972739"/>
            <a:ext cx="1633331" cy="276999"/>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a:ln>
                <a:noFill/>
              </a:ln>
              <a:solidFill>
                <a:prstClr val="black"/>
              </a:solidFill>
              <a:effectLst/>
              <a:uLnTx/>
              <a:uFillTx/>
              <a:latin typeface="Century Gothic"/>
              <a:ea typeface="+mn-ea"/>
              <a:cs typeface="+mn-cs"/>
            </a:endParaRPr>
          </a:p>
        </p:txBody>
      </p:sp>
      <p:sp>
        <p:nvSpPr>
          <p:cNvPr id="24" name="Tekstiruutu 23"/>
          <p:cNvSpPr txBox="1"/>
          <p:nvPr/>
        </p:nvSpPr>
        <p:spPr>
          <a:xfrm>
            <a:off x="10428790" y="5575632"/>
            <a:ext cx="920127" cy="769441"/>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Pyytää palautetta polun </a:t>
            </a:r>
            <a:endParaRPr kumimoji="0" lang="fi-FI" sz="1100" b="0" i="0" u="none" strike="noStrike" kern="1200" cap="none" spc="0" normalizeH="0" baseline="0" noProof="0" dirty="0" smtClean="0">
              <a:ln>
                <a:noFill/>
              </a:ln>
              <a:solidFill>
                <a:prstClr val="black"/>
              </a:solidFill>
              <a:effectLst/>
              <a:uLnTx/>
              <a:uFillTx/>
              <a:latin typeface="Century Gothic"/>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käytöstä</a:t>
            </a:r>
            <a:endPar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kstiruutu 29"/>
          <p:cNvSpPr txBox="1"/>
          <p:nvPr/>
        </p:nvSpPr>
        <p:spPr>
          <a:xfrm>
            <a:off x="3427837" y="1336477"/>
            <a:ext cx="1840769" cy="769441"/>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Tilaa Viestit-toiminnon kautta hoitotarvikkeet ja saa tarvittaessa yhteyden </a:t>
            </a: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hoitajaan</a:t>
            </a:r>
            <a:endPar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39" name="Ryhmä 138">
            <a:extLst>
              <a:ext uri="{FF2B5EF4-FFF2-40B4-BE49-F238E27FC236}">
                <a16:creationId xmlns:a16="http://schemas.microsoft.com/office/drawing/2014/main" id="{0C057421-6F2A-434B-841C-E28D6F358327}"/>
              </a:ext>
            </a:extLst>
          </p:cNvPr>
          <p:cNvGrpSpPr/>
          <p:nvPr/>
        </p:nvGrpSpPr>
        <p:grpSpPr>
          <a:xfrm>
            <a:off x="3577757" y="4822827"/>
            <a:ext cx="822960" cy="843280"/>
            <a:chOff x="1346348" y="4165023"/>
            <a:chExt cx="822960" cy="843280"/>
          </a:xfrm>
        </p:grpSpPr>
        <p:grpSp>
          <p:nvGrpSpPr>
            <p:cNvPr id="140" name="Ryhmä 139">
              <a:extLst>
                <a:ext uri="{FF2B5EF4-FFF2-40B4-BE49-F238E27FC236}">
                  <a16:creationId xmlns:a16="http://schemas.microsoft.com/office/drawing/2014/main" id="{3C662A2C-FBEC-A54C-BFAC-C90A0BFF13F2}"/>
                </a:ext>
              </a:extLst>
            </p:cNvPr>
            <p:cNvGrpSpPr/>
            <p:nvPr/>
          </p:nvGrpSpPr>
          <p:grpSpPr>
            <a:xfrm>
              <a:off x="1346348" y="4165023"/>
              <a:ext cx="822960" cy="843280"/>
              <a:chOff x="4165600" y="2976881"/>
              <a:chExt cx="822960" cy="843280"/>
            </a:xfrm>
          </p:grpSpPr>
          <p:sp>
            <p:nvSpPr>
              <p:cNvPr id="142" name="Ellipsi 141">
                <a:extLst>
                  <a:ext uri="{FF2B5EF4-FFF2-40B4-BE49-F238E27FC236}">
                    <a16:creationId xmlns:a16="http://schemas.microsoft.com/office/drawing/2014/main" id="{E56B1ECC-7FA3-6149-9AC7-1AFB8B343DC0}"/>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43" name="Kuva 142">
                <a:extLst>
                  <a:ext uri="{FF2B5EF4-FFF2-40B4-BE49-F238E27FC236}">
                    <a16:creationId xmlns:a16="http://schemas.microsoft.com/office/drawing/2014/main" id="{445CD744-6A77-164C-B9EA-184907EAB877}"/>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41" name="Ellipsi 140">
              <a:extLst>
                <a:ext uri="{FF2B5EF4-FFF2-40B4-BE49-F238E27FC236}">
                  <a16:creationId xmlns:a16="http://schemas.microsoft.com/office/drawing/2014/main" id="{B53D38CC-608C-A64E-B5D9-8FD67B045F30}"/>
                </a:ext>
              </a:extLst>
            </p:cNvPr>
            <p:cNvSpPr/>
            <p:nvPr/>
          </p:nvSpPr>
          <p:spPr>
            <a:xfrm>
              <a:off x="1431954"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14" name="Picture 10">
            <a:extLst>
              <a:ext uri="{FF2B5EF4-FFF2-40B4-BE49-F238E27FC236}">
                <a16:creationId xmlns:a16="http://schemas.microsoft.com/office/drawing/2014/main" id="{CBDFBEEE-CB89-4046-86AA-50AFEDC2FF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88318" y="4970873"/>
            <a:ext cx="567915" cy="567915"/>
          </a:xfrm>
          <a:prstGeom prst="rect">
            <a:avLst/>
          </a:prstGeom>
        </p:spPr>
      </p:pic>
      <p:grpSp>
        <p:nvGrpSpPr>
          <p:cNvPr id="156" name="Ryhmä 155">
            <a:extLst>
              <a:ext uri="{FF2B5EF4-FFF2-40B4-BE49-F238E27FC236}">
                <a16:creationId xmlns:a16="http://schemas.microsoft.com/office/drawing/2014/main" id="{5BF7654D-9A38-A142-A393-7B1698CDD2DC}"/>
              </a:ext>
            </a:extLst>
          </p:cNvPr>
          <p:cNvGrpSpPr/>
          <p:nvPr/>
        </p:nvGrpSpPr>
        <p:grpSpPr>
          <a:xfrm>
            <a:off x="10447732" y="4863079"/>
            <a:ext cx="822960" cy="843280"/>
            <a:chOff x="1346348" y="4165023"/>
            <a:chExt cx="822960" cy="843280"/>
          </a:xfrm>
        </p:grpSpPr>
        <p:grpSp>
          <p:nvGrpSpPr>
            <p:cNvPr id="157" name="Ryhmä 156">
              <a:extLst>
                <a:ext uri="{FF2B5EF4-FFF2-40B4-BE49-F238E27FC236}">
                  <a16:creationId xmlns:a16="http://schemas.microsoft.com/office/drawing/2014/main" id="{15EED707-989B-7345-AF83-51B1555D60CB}"/>
                </a:ext>
              </a:extLst>
            </p:cNvPr>
            <p:cNvGrpSpPr/>
            <p:nvPr/>
          </p:nvGrpSpPr>
          <p:grpSpPr>
            <a:xfrm>
              <a:off x="1346348" y="4165023"/>
              <a:ext cx="822960" cy="843280"/>
              <a:chOff x="4165600" y="2976881"/>
              <a:chExt cx="822960" cy="843280"/>
            </a:xfrm>
          </p:grpSpPr>
          <p:sp>
            <p:nvSpPr>
              <p:cNvPr id="159" name="Ellipsi 158">
                <a:extLst>
                  <a:ext uri="{FF2B5EF4-FFF2-40B4-BE49-F238E27FC236}">
                    <a16:creationId xmlns:a16="http://schemas.microsoft.com/office/drawing/2014/main" id="{5BFD17AB-E6BB-764C-98EA-20758BD0078A}"/>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60" name="Kuva 159">
                <a:extLst>
                  <a:ext uri="{FF2B5EF4-FFF2-40B4-BE49-F238E27FC236}">
                    <a16:creationId xmlns:a16="http://schemas.microsoft.com/office/drawing/2014/main" id="{C61A6487-81E5-C344-8C03-1AF9262702F0}"/>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58" name="Ellipsi 157">
              <a:extLst>
                <a:ext uri="{FF2B5EF4-FFF2-40B4-BE49-F238E27FC236}">
                  <a16:creationId xmlns:a16="http://schemas.microsoft.com/office/drawing/2014/main" id="{EA59336A-A4EE-694C-99A9-FB3EA50C870D}"/>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61" name="Kuva 160">
            <a:extLst>
              <a:ext uri="{FF2B5EF4-FFF2-40B4-BE49-F238E27FC236}">
                <a16:creationId xmlns:a16="http://schemas.microsoft.com/office/drawing/2014/main" id="{EF07EEF2-1ED9-F949-8524-2682309E6D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73027" y="4959606"/>
            <a:ext cx="566250" cy="566250"/>
          </a:xfrm>
          <a:prstGeom prst="rect">
            <a:avLst/>
          </a:prstGeom>
        </p:spPr>
      </p:pic>
      <p:grpSp>
        <p:nvGrpSpPr>
          <p:cNvPr id="162" name="Ryhmä 161">
            <a:extLst>
              <a:ext uri="{FF2B5EF4-FFF2-40B4-BE49-F238E27FC236}">
                <a16:creationId xmlns:a16="http://schemas.microsoft.com/office/drawing/2014/main" id="{284FE207-C8A9-7246-AADB-81D7AE7D6346}"/>
              </a:ext>
            </a:extLst>
          </p:cNvPr>
          <p:cNvGrpSpPr/>
          <p:nvPr/>
        </p:nvGrpSpPr>
        <p:grpSpPr>
          <a:xfrm>
            <a:off x="957494" y="3156483"/>
            <a:ext cx="1017641" cy="1066155"/>
            <a:chOff x="1346348" y="4165023"/>
            <a:chExt cx="822960" cy="843280"/>
          </a:xfrm>
        </p:grpSpPr>
        <p:grpSp>
          <p:nvGrpSpPr>
            <p:cNvPr id="163" name="Ryhmä 162">
              <a:extLst>
                <a:ext uri="{FF2B5EF4-FFF2-40B4-BE49-F238E27FC236}">
                  <a16:creationId xmlns:a16="http://schemas.microsoft.com/office/drawing/2014/main" id="{81366DF0-9B1F-BC46-BEC7-32B99716169A}"/>
                </a:ext>
              </a:extLst>
            </p:cNvPr>
            <p:cNvGrpSpPr/>
            <p:nvPr/>
          </p:nvGrpSpPr>
          <p:grpSpPr>
            <a:xfrm>
              <a:off x="1346348" y="4165023"/>
              <a:ext cx="822960" cy="843280"/>
              <a:chOff x="4165600" y="2976881"/>
              <a:chExt cx="822960" cy="843280"/>
            </a:xfrm>
          </p:grpSpPr>
          <p:sp>
            <p:nvSpPr>
              <p:cNvPr id="165" name="Ellipsi 164">
                <a:extLst>
                  <a:ext uri="{FF2B5EF4-FFF2-40B4-BE49-F238E27FC236}">
                    <a16:creationId xmlns:a16="http://schemas.microsoft.com/office/drawing/2014/main" id="{E77647F8-31B6-D549-8DFD-49E0ADBAAFD1}"/>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66" name="Kuva 165">
                <a:extLst>
                  <a:ext uri="{FF2B5EF4-FFF2-40B4-BE49-F238E27FC236}">
                    <a16:creationId xmlns:a16="http://schemas.microsoft.com/office/drawing/2014/main" id="{9D083134-0ECE-C64D-9FC9-0458C5D1343C}"/>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64" name="Ellipsi 163">
              <a:extLst>
                <a:ext uri="{FF2B5EF4-FFF2-40B4-BE49-F238E27FC236}">
                  <a16:creationId xmlns:a16="http://schemas.microsoft.com/office/drawing/2014/main" id="{CA4AB6BD-7B8A-8F49-9396-B70CAC2FB091}"/>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73" name="Picture 10">
            <a:extLst>
              <a:ext uri="{FF2B5EF4-FFF2-40B4-BE49-F238E27FC236}">
                <a16:creationId xmlns:a16="http://schemas.microsoft.com/office/drawing/2014/main" id="{9C8827F0-48E7-C04E-891B-C1D4902EDCF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57532" y="2166864"/>
            <a:ext cx="666890" cy="666890"/>
          </a:xfrm>
          <a:prstGeom prst="rect">
            <a:avLst/>
          </a:prstGeom>
        </p:spPr>
      </p:pic>
      <p:grpSp>
        <p:nvGrpSpPr>
          <p:cNvPr id="176" name="Ryhmä 175">
            <a:extLst>
              <a:ext uri="{FF2B5EF4-FFF2-40B4-BE49-F238E27FC236}">
                <a16:creationId xmlns:a16="http://schemas.microsoft.com/office/drawing/2014/main" id="{9F4FF738-172B-0E49-A71B-F84C3FDD7263}"/>
              </a:ext>
            </a:extLst>
          </p:cNvPr>
          <p:cNvGrpSpPr/>
          <p:nvPr/>
        </p:nvGrpSpPr>
        <p:grpSpPr>
          <a:xfrm>
            <a:off x="10416758" y="2350854"/>
            <a:ext cx="1029398" cy="1074048"/>
            <a:chOff x="1346348" y="4165023"/>
            <a:chExt cx="822960" cy="843280"/>
          </a:xfrm>
        </p:grpSpPr>
        <p:grpSp>
          <p:nvGrpSpPr>
            <p:cNvPr id="177" name="Ryhmä 176">
              <a:extLst>
                <a:ext uri="{FF2B5EF4-FFF2-40B4-BE49-F238E27FC236}">
                  <a16:creationId xmlns:a16="http://schemas.microsoft.com/office/drawing/2014/main" id="{F7DE79A1-027D-2148-8AC5-2F9C136F8D93}"/>
                </a:ext>
              </a:extLst>
            </p:cNvPr>
            <p:cNvGrpSpPr/>
            <p:nvPr/>
          </p:nvGrpSpPr>
          <p:grpSpPr>
            <a:xfrm>
              <a:off x="1346348" y="4165023"/>
              <a:ext cx="822960" cy="843280"/>
              <a:chOff x="4165600" y="2976881"/>
              <a:chExt cx="822960" cy="843280"/>
            </a:xfrm>
          </p:grpSpPr>
          <p:sp>
            <p:nvSpPr>
              <p:cNvPr id="179" name="Ellipsi 178">
                <a:extLst>
                  <a:ext uri="{FF2B5EF4-FFF2-40B4-BE49-F238E27FC236}">
                    <a16:creationId xmlns:a16="http://schemas.microsoft.com/office/drawing/2014/main" id="{9B4CB5A2-39FD-7B4E-A6F3-D2B6E37858A2}"/>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80" name="Kuva 179">
                <a:extLst>
                  <a:ext uri="{FF2B5EF4-FFF2-40B4-BE49-F238E27FC236}">
                    <a16:creationId xmlns:a16="http://schemas.microsoft.com/office/drawing/2014/main" id="{41C8EDE2-51C2-404C-ADCC-507D452C0F93}"/>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78" name="Ellipsi 177">
              <a:extLst>
                <a:ext uri="{FF2B5EF4-FFF2-40B4-BE49-F238E27FC236}">
                  <a16:creationId xmlns:a16="http://schemas.microsoft.com/office/drawing/2014/main" id="{0538F869-E7C3-814D-9EFB-B063CEA40C83}"/>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25" name="Picture 10">
            <a:extLst>
              <a:ext uri="{FF2B5EF4-FFF2-40B4-BE49-F238E27FC236}">
                <a16:creationId xmlns:a16="http://schemas.microsoft.com/office/drawing/2014/main" id="{A5489930-A8D2-7748-A1B1-35755BD8B19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551129" y="2462874"/>
            <a:ext cx="764383" cy="810818"/>
          </a:xfrm>
          <a:prstGeom prst="rect">
            <a:avLst/>
          </a:prstGeom>
        </p:spPr>
      </p:pic>
      <p:sp>
        <p:nvSpPr>
          <p:cNvPr id="98" name="Suorakulmio 97">
            <a:extLst>
              <a:ext uri="{FF2B5EF4-FFF2-40B4-BE49-F238E27FC236}">
                <a16:creationId xmlns:a16="http://schemas.microsoft.com/office/drawing/2014/main" id="{DBA666C9-BFD7-2F47-90BB-42F2309F7428}"/>
              </a:ext>
            </a:extLst>
          </p:cNvPr>
          <p:cNvSpPr/>
          <p:nvPr/>
        </p:nvSpPr>
        <p:spPr>
          <a:xfrm>
            <a:off x="10428790" y="137338"/>
            <a:ext cx="1531402" cy="9350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Kuva 7" descr="Nainen ja pitkä aalto hiukset">
            <a:extLst>
              <a:ext uri="{FF2B5EF4-FFF2-40B4-BE49-F238E27FC236}">
                <a16:creationId xmlns:a16="http://schemas.microsoft.com/office/drawing/2014/main" id="{C006AF63-872A-715D-AC8A-374E72A9A821}"/>
              </a:ext>
            </a:extLst>
          </p:cNvPr>
          <p:cNvPicPr>
            <a:picLocks noChangeAspect="1"/>
          </p:cNvPicPr>
          <p:nvPr/>
        </p:nvPicPr>
        <p:blipFill>
          <a:blip r:embed="rId8">
            <a:duotone>
              <a:srgbClr val="004B87">
                <a:shade val="45000"/>
                <a:satMod val="135000"/>
              </a:srgbClr>
              <a:prstClr val="white"/>
            </a:duotone>
            <a:extLst>
              <a:ext uri="{96DAC541-7B7A-43D3-8B79-37D633B846F1}">
                <asvg:svgBlip xmlns="" xmlns:asvg="http://schemas.microsoft.com/office/drawing/2016/SVG/main" r:embed="rId10"/>
              </a:ext>
            </a:extLst>
          </a:blip>
          <a:stretch>
            <a:fillRect/>
          </a:stretch>
        </p:blipFill>
        <p:spPr>
          <a:xfrm>
            <a:off x="1238712" y="3345741"/>
            <a:ext cx="378070" cy="573071"/>
          </a:xfrm>
          <a:prstGeom prst="rect">
            <a:avLst/>
          </a:prstGeom>
        </p:spPr>
      </p:pic>
      <p:sp>
        <p:nvSpPr>
          <p:cNvPr id="15" name="TextBox 72">
            <a:extLst>
              <a:ext uri="{FF2B5EF4-FFF2-40B4-BE49-F238E27FC236}">
                <a16:creationId xmlns:a16="http://schemas.microsoft.com/office/drawing/2014/main" id="{01D65EC0-B587-098F-D8D9-A588789167D7}"/>
              </a:ext>
            </a:extLst>
          </p:cNvPr>
          <p:cNvSpPr txBox="1"/>
          <p:nvPr/>
        </p:nvSpPr>
        <p:spPr>
          <a:xfrm>
            <a:off x="6829684" y="2574311"/>
            <a:ext cx="1725788" cy="127727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Täyttää </a:t>
            </a: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vointi- </a:t>
            </a:r>
            <a:r>
              <a:rPr kumimoji="0" lang="fi-FI" sz="1100" b="0" i="0" u="none" strike="noStrike" kern="1200" cap="none" spc="0" normalizeH="0" baseline="0" noProof="0" dirty="0">
                <a:ln>
                  <a:noFill/>
                </a:ln>
                <a:solidFill>
                  <a:prstClr val="black"/>
                </a:solidFill>
                <a:effectLst/>
                <a:uLnTx/>
                <a:uFillTx/>
                <a:latin typeface="Century Gothic"/>
                <a:ea typeface="+mn-ea"/>
                <a:cs typeface="+mn-cs"/>
              </a:rPr>
              <a:t>ja </a:t>
            </a:r>
            <a:endParaRPr kumimoji="0" lang="fi-FI" sz="1100" b="0" i="0" u="none" strike="noStrike" kern="1200" cap="none" spc="0" normalizeH="0" baseline="0" noProof="0" dirty="0" smtClean="0">
              <a:ln>
                <a:noFill/>
              </a:ln>
              <a:solidFill>
                <a:prstClr val="black"/>
              </a:solidFill>
              <a:effectLst/>
              <a:uLnTx/>
              <a:uFillTx/>
              <a:latin typeface="Century Gothic"/>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lääkekyselyn, verensokerin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ja –paineen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seurantaa aina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ennen seurantakäyntejä</a:t>
            </a:r>
            <a:endParaRPr kumimoji="0" lang="fi-FI" sz="1100" b="0" i="0" u="none" strike="noStrike" kern="1200" cap="none" spc="0" normalizeH="0" baseline="0" noProof="0" dirty="0">
              <a:ln>
                <a:noFill/>
              </a:ln>
              <a:solidFill>
                <a:prstClr val="black"/>
              </a:solidFill>
              <a:effectLst/>
              <a:uLnTx/>
              <a:uFillTx/>
              <a:latin typeface="Century Gothic"/>
              <a:ea typeface="+mn-ea"/>
              <a:cs typeface="+mn-cs"/>
            </a:endParaRPr>
          </a:p>
        </p:txBody>
      </p:sp>
      <p:grpSp>
        <p:nvGrpSpPr>
          <p:cNvPr id="16" name="Ryhmä 15">
            <a:extLst>
              <a:ext uri="{FF2B5EF4-FFF2-40B4-BE49-F238E27FC236}">
                <a16:creationId xmlns:a16="http://schemas.microsoft.com/office/drawing/2014/main" id="{D252D5E4-0DED-6DB0-DEBE-DED5B7F33699}"/>
              </a:ext>
            </a:extLst>
          </p:cNvPr>
          <p:cNvGrpSpPr/>
          <p:nvPr/>
        </p:nvGrpSpPr>
        <p:grpSpPr>
          <a:xfrm>
            <a:off x="2491963" y="4862449"/>
            <a:ext cx="822960" cy="843280"/>
            <a:chOff x="1346348" y="4165023"/>
            <a:chExt cx="822960" cy="843280"/>
          </a:xfrm>
        </p:grpSpPr>
        <p:grpSp>
          <p:nvGrpSpPr>
            <p:cNvPr id="18" name="Ryhmä 17">
              <a:extLst>
                <a:ext uri="{FF2B5EF4-FFF2-40B4-BE49-F238E27FC236}">
                  <a16:creationId xmlns:a16="http://schemas.microsoft.com/office/drawing/2014/main" id="{3F97B436-90E0-6CA9-8677-82B98FEEA361}"/>
                </a:ext>
              </a:extLst>
            </p:cNvPr>
            <p:cNvGrpSpPr/>
            <p:nvPr/>
          </p:nvGrpSpPr>
          <p:grpSpPr>
            <a:xfrm>
              <a:off x="1346348" y="4165023"/>
              <a:ext cx="822960" cy="843280"/>
              <a:chOff x="4165600" y="2976881"/>
              <a:chExt cx="822960" cy="843280"/>
            </a:xfrm>
          </p:grpSpPr>
          <p:sp>
            <p:nvSpPr>
              <p:cNvPr id="21" name="Ellipsi 20">
                <a:extLst>
                  <a:ext uri="{FF2B5EF4-FFF2-40B4-BE49-F238E27FC236}">
                    <a16:creationId xmlns:a16="http://schemas.microsoft.com/office/drawing/2014/main" id="{D98C5763-38F7-1CAA-8394-08F6DF6B0B2C}"/>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23" name="Kuva 22">
                <a:extLst>
                  <a:ext uri="{FF2B5EF4-FFF2-40B4-BE49-F238E27FC236}">
                    <a16:creationId xmlns:a16="http://schemas.microsoft.com/office/drawing/2014/main" id="{74CECC22-7BF6-0B5A-8246-C61321BA7D3E}"/>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20" name="Ellipsi 19">
              <a:extLst>
                <a:ext uri="{FF2B5EF4-FFF2-40B4-BE49-F238E27FC236}">
                  <a16:creationId xmlns:a16="http://schemas.microsoft.com/office/drawing/2014/main" id="{04CC8264-B78C-C8E0-1172-760274766DEE}"/>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26" name="TextBox 72">
            <a:extLst>
              <a:ext uri="{FF2B5EF4-FFF2-40B4-BE49-F238E27FC236}">
                <a16:creationId xmlns:a16="http://schemas.microsoft.com/office/drawing/2014/main" id="{4D642997-B636-D32F-9AC6-2F17A3389857}"/>
              </a:ext>
            </a:extLst>
          </p:cNvPr>
          <p:cNvSpPr txBox="1"/>
          <p:nvPr/>
        </p:nvSpPr>
        <p:spPr>
          <a:xfrm>
            <a:off x="2185948" y="5626296"/>
            <a:ext cx="1389972" cy="600164"/>
          </a:xfrm>
          <a:prstGeom prst="rect">
            <a:avLst/>
          </a:prstGeom>
          <a:noFill/>
        </p:spPr>
        <p:txBody>
          <a:bodyPr wrap="square" lIns="91440" tIns="45720" rIns="91440" bIns="45720" rtlCol="0" anchor="t">
            <a:spAutoFit/>
          </a:bodyPr>
          <a:lstStyle/>
          <a:p>
            <a:pPr lvl="0" algn="ctr">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Lähettää </a:t>
            </a:r>
            <a:r>
              <a:rPr lang="fi-FI" sz="1100" dirty="0" smtClean="0">
                <a:solidFill>
                  <a:prstClr val="black"/>
                </a:solidFill>
                <a:latin typeface="Century Gothic"/>
              </a:rPr>
              <a:t>Tervetuloa polulle</a:t>
            </a:r>
            <a:r>
              <a:rPr lang="fi-FI" sz="1100" dirty="0">
                <a:solidFill>
                  <a:prstClr val="black"/>
                </a:solidFill>
                <a:latin typeface="Century Gothic"/>
              </a:rPr>
              <a:t> -viestin</a:t>
            </a:r>
            <a:r>
              <a:rPr lang="fi-FI" sz="1100" dirty="0" smtClean="0">
                <a:solidFill>
                  <a:prstClr val="black"/>
                </a:solidFill>
                <a:latin typeface="Century Gothic"/>
              </a:rPr>
              <a:t> </a:t>
            </a:r>
            <a:endParaRPr kumimoji="0" lang="fi-FI" sz="11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35" name="TextBox 72">
            <a:extLst>
              <a:ext uri="{FF2B5EF4-FFF2-40B4-BE49-F238E27FC236}">
                <a16:creationId xmlns:a16="http://schemas.microsoft.com/office/drawing/2014/main" id="{0DAC71C4-F009-9785-F3C4-61092081A18B}"/>
              </a:ext>
            </a:extLst>
          </p:cNvPr>
          <p:cNvSpPr txBox="1"/>
          <p:nvPr/>
        </p:nvSpPr>
        <p:spPr>
          <a:xfrm>
            <a:off x="6431532" y="5515781"/>
            <a:ext cx="1565818" cy="106182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a:ln>
                  <a:noFill/>
                </a:ln>
                <a:solidFill>
                  <a:prstClr val="black"/>
                </a:solidFill>
                <a:effectLst/>
                <a:uLnTx/>
                <a:uFillTx/>
                <a:latin typeface="Century Gothic"/>
                <a:ea typeface="+mn-ea"/>
                <a:cs typeface="+mn-cs"/>
              </a:rPr>
              <a:t>Tarkastaa </a:t>
            </a:r>
            <a:endParaRPr kumimoji="0" lang="fi-FI" sz="1050" b="0" i="0" u="none" strike="noStrike" kern="1200" cap="none" spc="0" normalizeH="0" baseline="0" noProof="0" dirty="0" smtClean="0">
              <a:ln>
                <a:noFill/>
              </a:ln>
              <a:solidFill>
                <a:prstClr val="black"/>
              </a:solidFill>
              <a:effectLst/>
              <a:uLnTx/>
              <a:uFillTx/>
              <a:latin typeface="Century Gothic"/>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smtClean="0">
                <a:ln>
                  <a:noFill/>
                </a:ln>
                <a:solidFill>
                  <a:prstClr val="black"/>
                </a:solidFill>
                <a:effectLst/>
                <a:uLnTx/>
                <a:uFillTx/>
                <a:latin typeface="Century Gothic"/>
                <a:ea typeface="+mn-ea"/>
                <a:cs typeface="+mn-cs"/>
              </a:rPr>
              <a:t>potilaan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smtClean="0">
                <a:ln>
                  <a:noFill/>
                </a:ln>
                <a:solidFill>
                  <a:prstClr val="black"/>
                </a:solidFill>
                <a:effectLst/>
                <a:uLnTx/>
                <a:uFillTx/>
                <a:latin typeface="Century Gothic"/>
                <a:ea typeface="+mn-ea"/>
                <a:cs typeface="+mn-cs"/>
              </a:rPr>
              <a:t>mittaukset</a:t>
            </a:r>
            <a:r>
              <a:rPr kumimoji="0" lang="fi-FI" sz="1050" b="0" i="0" u="none" strike="noStrike" kern="1200" cap="none" spc="0" normalizeH="0" baseline="0" noProof="0" dirty="0">
                <a:ln>
                  <a:noFill/>
                </a:ln>
                <a:solidFill>
                  <a:prstClr val="black"/>
                </a:solidFill>
                <a:effectLst/>
                <a:uLnTx/>
                <a:uFillTx/>
                <a:latin typeface="Century Gothic"/>
                <a:ea typeface="+mn-ea"/>
                <a:cs typeface="+mn-cs"/>
              </a:rPr>
              <a:t>, </a:t>
            </a:r>
            <a:endParaRPr kumimoji="0" lang="fi-FI" sz="1050" b="0" i="0" u="none" strike="noStrike" kern="1200" cap="none" spc="0" normalizeH="0" baseline="0" noProof="0" dirty="0" smtClean="0">
              <a:ln>
                <a:noFill/>
              </a:ln>
              <a:solidFill>
                <a:prstClr val="black"/>
              </a:solidFill>
              <a:effectLst/>
              <a:uLnTx/>
              <a:uFillTx/>
              <a:latin typeface="Century Gothic"/>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smtClean="0">
                <a:ln>
                  <a:noFill/>
                </a:ln>
                <a:solidFill>
                  <a:prstClr val="black"/>
                </a:solidFill>
                <a:effectLst/>
                <a:uLnTx/>
                <a:uFillTx/>
                <a:latin typeface="Century Gothic"/>
                <a:ea typeface="+mn-ea"/>
                <a:cs typeface="+mn-cs"/>
              </a:rPr>
              <a:t>kyselyn ja mahdolliset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smtClean="0">
                <a:ln>
                  <a:noFill/>
                </a:ln>
                <a:solidFill>
                  <a:prstClr val="black"/>
                </a:solidFill>
                <a:effectLst/>
                <a:uLnTx/>
                <a:uFillTx/>
                <a:latin typeface="Century Gothic"/>
                <a:ea typeface="+mn-ea"/>
                <a:cs typeface="+mn-cs"/>
              </a:rPr>
              <a:t>verikokeet</a:t>
            </a:r>
            <a:endParaRPr kumimoji="0" lang="fi-FI" sz="1050" b="0" i="0" u="none" strike="noStrike" kern="1200" cap="none" spc="0" normalizeH="0" baseline="0" noProof="0" dirty="0">
              <a:ln>
                <a:noFill/>
              </a:ln>
              <a:solidFill>
                <a:prstClr val="black"/>
              </a:solidFill>
              <a:effectLst/>
              <a:uLnTx/>
              <a:uFillTx/>
              <a:latin typeface="Century Gothic"/>
              <a:ea typeface="+mn-ea"/>
              <a:cs typeface="+mn-cs"/>
            </a:endParaRPr>
          </a:p>
        </p:txBody>
      </p:sp>
      <p:grpSp>
        <p:nvGrpSpPr>
          <p:cNvPr id="42" name="Ryhmä 41">
            <a:extLst>
              <a:ext uri="{FF2B5EF4-FFF2-40B4-BE49-F238E27FC236}">
                <a16:creationId xmlns:a16="http://schemas.microsoft.com/office/drawing/2014/main" id="{6F62E192-5DD7-FE88-F850-69F5C17F263F}"/>
              </a:ext>
            </a:extLst>
          </p:cNvPr>
          <p:cNvGrpSpPr/>
          <p:nvPr/>
        </p:nvGrpSpPr>
        <p:grpSpPr>
          <a:xfrm>
            <a:off x="2523958" y="1835108"/>
            <a:ext cx="770379" cy="764383"/>
            <a:chOff x="3710181" y="4259183"/>
            <a:chExt cx="770379" cy="764382"/>
          </a:xfrm>
        </p:grpSpPr>
        <p:sp>
          <p:nvSpPr>
            <p:cNvPr id="40" name="Ellipsi 39">
              <a:extLst>
                <a:ext uri="{FF2B5EF4-FFF2-40B4-BE49-F238E27FC236}">
                  <a16:creationId xmlns:a16="http://schemas.microsoft.com/office/drawing/2014/main" id="{D316639D-0FE9-3D4E-7FD6-E42F7647F700}"/>
                </a:ext>
              </a:extLst>
            </p:cNvPr>
            <p:cNvSpPr/>
            <p:nvPr/>
          </p:nvSpPr>
          <p:spPr>
            <a:xfrm>
              <a:off x="3740724" y="4297631"/>
              <a:ext cx="709295" cy="715907"/>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41" name="Kuva 40">
              <a:extLst>
                <a:ext uri="{FF2B5EF4-FFF2-40B4-BE49-F238E27FC236}">
                  <a16:creationId xmlns:a16="http://schemas.microsoft.com/office/drawing/2014/main" id="{4F889410-B608-8BC5-9D30-34291E00796F}"/>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30682" t="30588" r="31179" b="31686"/>
            <a:stretch/>
          </p:blipFill>
          <p:spPr>
            <a:xfrm>
              <a:off x="3710181" y="4259183"/>
              <a:ext cx="770379" cy="764382"/>
            </a:xfrm>
            <a:prstGeom prst="rect">
              <a:avLst/>
            </a:prstGeom>
          </p:spPr>
        </p:pic>
      </p:grpSp>
      <p:pic>
        <p:nvPicPr>
          <p:cNvPr id="43" name="Kuva 42" descr="Kuva, joka sisältää kohteen teksti, Fontti, Grafiikka, kuvakaappaus&#10;&#10;Kuvaus luotu automaattisesti">
            <a:extLst>
              <a:ext uri="{FF2B5EF4-FFF2-40B4-BE49-F238E27FC236}">
                <a16:creationId xmlns:a16="http://schemas.microsoft.com/office/drawing/2014/main" id="{F4063411-5B73-B6C2-32AE-FDABDA05CDAF}"/>
              </a:ext>
            </a:extLst>
          </p:cNvPr>
          <p:cNvPicPr>
            <a:picLocks noChangeAspect="1"/>
          </p:cNvPicPr>
          <p:nvPr/>
        </p:nvPicPr>
        <p:blipFill>
          <a:blip r:embed="rId11"/>
          <a:stretch>
            <a:fillRect/>
          </a:stretch>
        </p:blipFill>
        <p:spPr>
          <a:xfrm>
            <a:off x="10509584" y="226168"/>
            <a:ext cx="1449806" cy="550296"/>
          </a:xfrm>
          <a:prstGeom prst="rect">
            <a:avLst/>
          </a:prstGeom>
        </p:spPr>
      </p:pic>
      <p:grpSp>
        <p:nvGrpSpPr>
          <p:cNvPr id="4" name="Ryhmä 3">
            <a:extLst>
              <a:ext uri="{FF2B5EF4-FFF2-40B4-BE49-F238E27FC236}">
                <a16:creationId xmlns:a16="http://schemas.microsoft.com/office/drawing/2014/main" id="{AC7031F0-15AB-FBE1-C13A-38D516681F3A}"/>
              </a:ext>
            </a:extLst>
          </p:cNvPr>
          <p:cNvGrpSpPr/>
          <p:nvPr/>
        </p:nvGrpSpPr>
        <p:grpSpPr>
          <a:xfrm>
            <a:off x="7341266" y="849274"/>
            <a:ext cx="1240057" cy="1227909"/>
            <a:chOff x="1346348" y="4165023"/>
            <a:chExt cx="822960" cy="843280"/>
          </a:xfrm>
        </p:grpSpPr>
        <p:grpSp>
          <p:nvGrpSpPr>
            <p:cNvPr id="7" name="Ryhmä 6">
              <a:extLst>
                <a:ext uri="{FF2B5EF4-FFF2-40B4-BE49-F238E27FC236}">
                  <a16:creationId xmlns:a16="http://schemas.microsoft.com/office/drawing/2014/main" id="{64BB8A1B-9860-90A3-CC00-B21C45A8A8FE}"/>
                </a:ext>
              </a:extLst>
            </p:cNvPr>
            <p:cNvGrpSpPr/>
            <p:nvPr/>
          </p:nvGrpSpPr>
          <p:grpSpPr>
            <a:xfrm>
              <a:off x="1346348" y="4165023"/>
              <a:ext cx="822960" cy="843280"/>
              <a:chOff x="4165600" y="2976881"/>
              <a:chExt cx="822960" cy="843280"/>
            </a:xfrm>
          </p:grpSpPr>
          <p:sp>
            <p:nvSpPr>
              <p:cNvPr id="17" name="Ellipsi 16">
                <a:extLst>
                  <a:ext uri="{FF2B5EF4-FFF2-40B4-BE49-F238E27FC236}">
                    <a16:creationId xmlns:a16="http://schemas.microsoft.com/office/drawing/2014/main" id="{EC1A23D6-28B3-B522-2DED-12EA917441A1}"/>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27" name="Kuva 26">
                <a:extLst>
                  <a:ext uri="{FF2B5EF4-FFF2-40B4-BE49-F238E27FC236}">
                    <a16:creationId xmlns:a16="http://schemas.microsoft.com/office/drawing/2014/main" id="{6186AF4D-BCBD-301C-CDD1-25CB6FA173B2}"/>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3" name="Ellipsi 12">
              <a:extLst>
                <a:ext uri="{FF2B5EF4-FFF2-40B4-BE49-F238E27FC236}">
                  <a16:creationId xmlns:a16="http://schemas.microsoft.com/office/drawing/2014/main" id="{0423EF98-B95D-73EC-798C-036B4C59AD45}"/>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28" name="Tekstiruutu 27">
            <a:extLst>
              <a:ext uri="{FF2B5EF4-FFF2-40B4-BE49-F238E27FC236}">
                <a16:creationId xmlns:a16="http://schemas.microsoft.com/office/drawing/2014/main" id="{3F88C3A8-77CA-A217-2F80-F01704A2AB3B}"/>
              </a:ext>
            </a:extLst>
          </p:cNvPr>
          <p:cNvSpPr txBox="1"/>
          <p:nvPr/>
        </p:nvSpPr>
        <p:spPr>
          <a:xfrm>
            <a:off x="9422922" y="1070326"/>
            <a:ext cx="1738069" cy="60016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100" dirty="0" smtClean="0">
                <a:solidFill>
                  <a:prstClr val="black"/>
                </a:solidFill>
                <a:latin typeface="Century Gothic"/>
              </a:rPr>
              <a:t>Vuoden</a:t>
            </a:r>
            <a:endParaRPr kumimoji="0" lang="fi-FI" sz="1100" b="0" i="0" u="none" strike="noStrike" kern="1200" cap="none" spc="0" normalizeH="0" baseline="0" noProof="0" dirty="0" smtClean="0">
              <a:ln>
                <a:noFill/>
              </a:ln>
              <a:solidFill>
                <a:prstClr val="black"/>
              </a:solidFill>
              <a:effectLst/>
              <a:uLnTx/>
              <a:uFillTx/>
              <a:latin typeface="Century Gothic"/>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välein</a:t>
            </a:r>
            <a:endParaRPr kumimoji="0" lang="fi-FI" sz="1100" b="0" i="0" u="none" strike="noStrike" kern="1200" cap="none" spc="0" normalizeH="0" baseline="0" noProof="0" dirty="0">
              <a:ln>
                <a:noFill/>
              </a:ln>
              <a:solidFill>
                <a:prstClr val="black"/>
              </a:solidFill>
              <a:effectLst/>
              <a:uLnTx/>
              <a:uFillTx/>
              <a:latin typeface="Century Gothic"/>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100" dirty="0" smtClean="0">
                <a:solidFill>
                  <a:prstClr val="black"/>
                </a:solidFill>
                <a:latin typeface="Century Gothic"/>
              </a:rPr>
              <a:t>l</a:t>
            </a:r>
            <a:r>
              <a:rPr kumimoji="0" lang="fi-FI" sz="1100" b="0" i="0" u="none" strike="noStrike" kern="1200" cap="none" spc="0" normalizeH="0" baseline="0" noProof="0" dirty="0" err="1" smtClean="0">
                <a:ln>
                  <a:noFill/>
                </a:ln>
                <a:solidFill>
                  <a:prstClr val="black"/>
                </a:solidFill>
                <a:effectLst/>
                <a:uLnTx/>
                <a:uFillTx/>
                <a:latin typeface="Century Gothic"/>
                <a:ea typeface="+mn-ea"/>
                <a:cs typeface="+mn-cs"/>
              </a:rPr>
              <a:t>ähivastaanotto</a:t>
            </a:r>
            <a:endParaRPr kumimoji="0" lang="fi-FI" sz="1100" b="0" i="0" u="none" strike="noStrike" kern="1200" cap="none" spc="0" normalizeH="0" baseline="0" noProof="0" dirty="0">
              <a:ln>
                <a:noFill/>
              </a:ln>
              <a:solidFill>
                <a:prstClr val="black"/>
              </a:solidFill>
              <a:effectLst/>
              <a:uLnTx/>
              <a:uFillTx/>
              <a:latin typeface="Century Gothic"/>
              <a:ea typeface="+mn-ea"/>
              <a:cs typeface="+mn-cs"/>
            </a:endParaRPr>
          </a:p>
        </p:txBody>
      </p:sp>
      <p:pic>
        <p:nvPicPr>
          <p:cNvPr id="36" name="Kuva 35" descr="Kuva, joka sisältää kohteen Fontti, Grafiikka, muotoilu&#10;&#10;Kuvaus luotu automaattisesti">
            <a:extLst>
              <a:ext uri="{FF2B5EF4-FFF2-40B4-BE49-F238E27FC236}">
                <a16:creationId xmlns:a16="http://schemas.microsoft.com/office/drawing/2014/main" id="{3490437B-05C8-EC35-3A7D-B92EB6A2ACF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476284" y="1118843"/>
            <a:ext cx="404497" cy="404497"/>
          </a:xfrm>
          <a:prstGeom prst="rect">
            <a:avLst/>
          </a:prstGeom>
        </p:spPr>
      </p:pic>
      <p:pic>
        <p:nvPicPr>
          <p:cNvPr id="37" name="Picture 10" descr="Kuva, joka sisältää kohteen Grafiikka, muotoilu&#10;&#10;Kuvaus luotu automaattisesti">
            <a:extLst>
              <a:ext uri="{FF2B5EF4-FFF2-40B4-BE49-F238E27FC236}">
                <a16:creationId xmlns:a16="http://schemas.microsoft.com/office/drawing/2014/main" id="{BA51751B-23EB-7D8E-D1B3-338F77B64BD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860110" y="1367577"/>
            <a:ext cx="488681" cy="494826"/>
          </a:xfrm>
          <a:prstGeom prst="rect">
            <a:avLst/>
          </a:prstGeom>
        </p:spPr>
      </p:pic>
      <p:grpSp>
        <p:nvGrpSpPr>
          <p:cNvPr id="44" name="Ryhmä 43">
            <a:extLst>
              <a:ext uri="{FF2B5EF4-FFF2-40B4-BE49-F238E27FC236}">
                <a16:creationId xmlns:a16="http://schemas.microsoft.com/office/drawing/2014/main" id="{F43E4222-7F64-13D6-CCA9-914D6E7AF471}"/>
              </a:ext>
            </a:extLst>
          </p:cNvPr>
          <p:cNvGrpSpPr/>
          <p:nvPr/>
        </p:nvGrpSpPr>
        <p:grpSpPr>
          <a:xfrm>
            <a:off x="7860653" y="4807465"/>
            <a:ext cx="822960" cy="843280"/>
            <a:chOff x="1346348" y="4165023"/>
            <a:chExt cx="822960" cy="843280"/>
          </a:xfrm>
        </p:grpSpPr>
        <p:grpSp>
          <p:nvGrpSpPr>
            <p:cNvPr id="45" name="Ryhmä 44">
              <a:extLst>
                <a:ext uri="{FF2B5EF4-FFF2-40B4-BE49-F238E27FC236}">
                  <a16:creationId xmlns:a16="http://schemas.microsoft.com/office/drawing/2014/main" id="{BBF84F5E-FFFE-9F82-8ECC-D19B07847B47}"/>
                </a:ext>
              </a:extLst>
            </p:cNvPr>
            <p:cNvGrpSpPr/>
            <p:nvPr/>
          </p:nvGrpSpPr>
          <p:grpSpPr>
            <a:xfrm>
              <a:off x="1346348" y="4165023"/>
              <a:ext cx="822960" cy="843280"/>
              <a:chOff x="4165600" y="2976881"/>
              <a:chExt cx="822960" cy="843280"/>
            </a:xfrm>
          </p:grpSpPr>
          <p:sp>
            <p:nvSpPr>
              <p:cNvPr id="47" name="Ellipsi 46">
                <a:extLst>
                  <a:ext uri="{FF2B5EF4-FFF2-40B4-BE49-F238E27FC236}">
                    <a16:creationId xmlns:a16="http://schemas.microsoft.com/office/drawing/2014/main" id="{0184AB2E-771B-D262-672F-66A45D1C7890}"/>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48" name="Kuva 47">
                <a:extLst>
                  <a:ext uri="{FF2B5EF4-FFF2-40B4-BE49-F238E27FC236}">
                    <a16:creationId xmlns:a16="http://schemas.microsoft.com/office/drawing/2014/main" id="{EE01B452-F17E-4E71-D45E-8E07E52237AB}"/>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46" name="Ellipsi 45">
              <a:extLst>
                <a:ext uri="{FF2B5EF4-FFF2-40B4-BE49-F238E27FC236}">
                  <a16:creationId xmlns:a16="http://schemas.microsoft.com/office/drawing/2014/main" id="{8A62B140-880D-43F5-4322-4B71ECF79EA5}"/>
                </a:ext>
              </a:extLst>
            </p:cNvPr>
            <p:cNvSpPr/>
            <p:nvPr/>
          </p:nvSpPr>
          <p:spPr>
            <a:xfrm>
              <a:off x="1428884"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54" name="Picture 10" descr="Kuva, joka sisältää kohteen Grafiikka, muotoilu&#10;&#10;Kuvaus luotu automaattisesti">
            <a:extLst>
              <a:ext uri="{FF2B5EF4-FFF2-40B4-BE49-F238E27FC236}">
                <a16:creationId xmlns:a16="http://schemas.microsoft.com/office/drawing/2014/main" id="{D0D6C710-50E1-BD36-22CF-7FE2A03665A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04972" y="4937487"/>
            <a:ext cx="666890" cy="666890"/>
          </a:xfrm>
          <a:prstGeom prst="rect">
            <a:avLst/>
          </a:prstGeom>
        </p:spPr>
      </p:pic>
      <p:cxnSp>
        <p:nvCxnSpPr>
          <p:cNvPr id="55" name="Suora nuoliyhdysviiva 54">
            <a:extLst>
              <a:ext uri="{FF2B5EF4-FFF2-40B4-BE49-F238E27FC236}">
                <a16:creationId xmlns:a16="http://schemas.microsoft.com/office/drawing/2014/main" id="{1676229A-F82C-073C-EEDA-2262127B4D1F}"/>
              </a:ext>
            </a:extLst>
          </p:cNvPr>
          <p:cNvCxnSpPr/>
          <p:nvPr/>
        </p:nvCxnSpPr>
        <p:spPr>
          <a:xfrm flipH="1">
            <a:off x="7653466" y="1064988"/>
            <a:ext cx="583954" cy="770421"/>
          </a:xfrm>
          <a:prstGeom prst="straightConnector1">
            <a:avLst/>
          </a:prstGeom>
          <a:ln/>
        </p:spPr>
        <p:style>
          <a:lnRef idx="3">
            <a:schemeClr val="accent5"/>
          </a:lnRef>
          <a:fillRef idx="0">
            <a:schemeClr val="accent5"/>
          </a:fillRef>
          <a:effectRef idx="2">
            <a:schemeClr val="accent5"/>
          </a:effectRef>
          <a:fontRef idx="minor">
            <a:schemeClr val="tx1"/>
          </a:fontRef>
        </p:style>
      </p:cxnSp>
      <p:pic>
        <p:nvPicPr>
          <p:cNvPr id="6" name="Kuva 5" descr="Kuva, joka sisältää kohteen Fontti, Grafiikka, muotoilu&#10;&#10;Kuvaus luotu automaattisesti">
            <a:extLst>
              <a:ext uri="{FF2B5EF4-FFF2-40B4-BE49-F238E27FC236}">
                <a16:creationId xmlns:a16="http://schemas.microsoft.com/office/drawing/2014/main" id="{39C55E4D-264B-1D18-FCE7-BAB6FE9C3C36}"/>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977429" y="4957667"/>
            <a:ext cx="308883" cy="302868"/>
          </a:xfrm>
          <a:prstGeom prst="rect">
            <a:avLst/>
          </a:prstGeom>
        </p:spPr>
      </p:pic>
      <p:sp>
        <p:nvSpPr>
          <p:cNvPr id="29" name="TextBox 72">
            <a:extLst>
              <a:ext uri="{FF2B5EF4-FFF2-40B4-BE49-F238E27FC236}">
                <a16:creationId xmlns:a16="http://schemas.microsoft.com/office/drawing/2014/main" id="{B24D73FD-C002-6AF3-03C6-CF460C09E139}"/>
              </a:ext>
            </a:extLst>
          </p:cNvPr>
          <p:cNvSpPr txBox="1"/>
          <p:nvPr/>
        </p:nvSpPr>
        <p:spPr>
          <a:xfrm>
            <a:off x="6011156" y="1265124"/>
            <a:ext cx="1114183" cy="161582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Käy verikokeilla </a:t>
            </a:r>
            <a:r>
              <a:rPr lang="fi-FI" sz="1100" dirty="0" smtClean="0">
                <a:solidFill>
                  <a:prstClr val="black"/>
                </a:solidFill>
                <a:latin typeface="Century Gothic"/>
              </a:rPr>
              <a:t>tarvittaessa. Jatkossa verikokeet vuosittain ennen seurantakäyntejä</a:t>
            </a:r>
            <a:endParaRPr kumimoji="0" lang="fi-FI" sz="11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31" name="Ellipsi 30">
            <a:extLst>
              <a:ext uri="{FF2B5EF4-FFF2-40B4-BE49-F238E27FC236}">
                <a16:creationId xmlns:a16="http://schemas.microsoft.com/office/drawing/2014/main" id="{1E1FFBCA-23BA-09D5-42EF-32777D1CF952}"/>
              </a:ext>
            </a:extLst>
          </p:cNvPr>
          <p:cNvSpPr/>
          <p:nvPr/>
        </p:nvSpPr>
        <p:spPr>
          <a:xfrm>
            <a:off x="6455243" y="3064115"/>
            <a:ext cx="382619" cy="379267"/>
          </a:xfrm>
          <a:prstGeom prst="ellipse">
            <a:avLst/>
          </a:prstGeom>
          <a:solidFill>
            <a:srgbClr val="00A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nvGrpSpPr>
          <p:cNvPr id="32" name="Ryhmä 31">
            <a:extLst>
              <a:ext uri="{FF2B5EF4-FFF2-40B4-BE49-F238E27FC236}">
                <a16:creationId xmlns:a16="http://schemas.microsoft.com/office/drawing/2014/main" id="{D1CE32ED-2980-61BC-C69D-B147DD6A8545}"/>
              </a:ext>
            </a:extLst>
          </p:cNvPr>
          <p:cNvGrpSpPr/>
          <p:nvPr/>
        </p:nvGrpSpPr>
        <p:grpSpPr>
          <a:xfrm>
            <a:off x="4598639" y="4839351"/>
            <a:ext cx="822960" cy="843280"/>
            <a:chOff x="1346348" y="4165023"/>
            <a:chExt cx="822960" cy="843280"/>
          </a:xfrm>
        </p:grpSpPr>
        <p:grpSp>
          <p:nvGrpSpPr>
            <p:cNvPr id="33" name="Ryhmä 32">
              <a:extLst>
                <a:ext uri="{FF2B5EF4-FFF2-40B4-BE49-F238E27FC236}">
                  <a16:creationId xmlns:a16="http://schemas.microsoft.com/office/drawing/2014/main" id="{1EA1FD26-85DA-E361-37AB-04D10328E6E3}"/>
                </a:ext>
              </a:extLst>
            </p:cNvPr>
            <p:cNvGrpSpPr/>
            <p:nvPr/>
          </p:nvGrpSpPr>
          <p:grpSpPr>
            <a:xfrm>
              <a:off x="1346348" y="4165023"/>
              <a:ext cx="822960" cy="843280"/>
              <a:chOff x="4165600" y="2976881"/>
              <a:chExt cx="822960" cy="843280"/>
            </a:xfrm>
          </p:grpSpPr>
          <p:sp>
            <p:nvSpPr>
              <p:cNvPr id="56" name="Ellipsi 55">
                <a:extLst>
                  <a:ext uri="{FF2B5EF4-FFF2-40B4-BE49-F238E27FC236}">
                    <a16:creationId xmlns:a16="http://schemas.microsoft.com/office/drawing/2014/main" id="{99676405-FE5B-4B7B-EDA5-0F0A17E4A35E}"/>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57" name="Kuva 56">
                <a:extLst>
                  <a:ext uri="{FF2B5EF4-FFF2-40B4-BE49-F238E27FC236}">
                    <a16:creationId xmlns:a16="http://schemas.microsoft.com/office/drawing/2014/main" id="{DCA0C27C-BAD2-C14F-D6F3-51C92E34518B}"/>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34" name="Ellipsi 33">
              <a:extLst>
                <a:ext uri="{FF2B5EF4-FFF2-40B4-BE49-F238E27FC236}">
                  <a16:creationId xmlns:a16="http://schemas.microsoft.com/office/drawing/2014/main" id="{D9DE22BA-5868-16DE-60EE-FC02BE1F9A73}"/>
                </a:ext>
              </a:extLst>
            </p:cNvPr>
            <p:cNvSpPr/>
            <p:nvPr/>
          </p:nvSpPr>
          <p:spPr>
            <a:xfrm>
              <a:off x="1443327"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58" name="TextBox 72">
            <a:extLst>
              <a:ext uri="{FF2B5EF4-FFF2-40B4-BE49-F238E27FC236}">
                <a16:creationId xmlns:a16="http://schemas.microsoft.com/office/drawing/2014/main" id="{27DE566B-CDB4-DF5F-3B7B-ACF429283748}"/>
              </a:ext>
            </a:extLst>
          </p:cNvPr>
          <p:cNvSpPr txBox="1"/>
          <p:nvPr/>
        </p:nvSpPr>
        <p:spPr>
          <a:xfrm>
            <a:off x="5439600" y="5564798"/>
            <a:ext cx="1364941" cy="1107996"/>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Tekee kalenteriin merkinnän hoitokontaktia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edeltävästä </a:t>
            </a:r>
            <a:endParaRPr kumimoji="0" lang="fi-FI" sz="1100" b="0" i="0" u="none" strike="noStrike" kern="1200" cap="none" spc="0" normalizeH="0" baseline="0" noProof="0" dirty="0" smtClean="0">
              <a:ln>
                <a:noFill/>
              </a:ln>
              <a:solidFill>
                <a:prstClr val="black"/>
              </a:solidFill>
              <a:effectLst/>
              <a:uLnTx/>
              <a:uFillTx/>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panose="020B0502020202020204" pitchFamily="34" charset="0"/>
              </a:rPr>
              <a:t>seurannasta </a:t>
            </a: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ja tutkimuksista</a:t>
            </a:r>
          </a:p>
        </p:txBody>
      </p:sp>
      <p:pic>
        <p:nvPicPr>
          <p:cNvPr id="61" name="Kuva 60" descr="Lääkäri nainen ääriviiva">
            <a:extLst>
              <a:ext uri="{FF2B5EF4-FFF2-40B4-BE49-F238E27FC236}">
                <a16:creationId xmlns:a16="http://schemas.microsoft.com/office/drawing/2014/main" id="{53AE9FCF-3A23-542A-9442-1B6D381002CB}"/>
              </a:ext>
            </a:extLst>
          </p:cNvPr>
          <p:cNvPicPr>
            <a:picLocks noChangeAspect="1"/>
          </p:cNvPicPr>
          <p:nvPr/>
        </p:nvPicPr>
        <p:blipFill>
          <a:blip r:embed="rId15">
            <a:extLst>
              <a:ext uri="{96DAC541-7B7A-43D3-8B79-37D633B846F1}">
                <asvg:svgBlip xmlns="" xmlns:asvg="http://schemas.microsoft.com/office/drawing/2016/SVG/main" r:embed="rId16"/>
              </a:ext>
            </a:extLst>
          </a:blip>
          <a:stretch>
            <a:fillRect/>
          </a:stretch>
        </p:blipFill>
        <p:spPr>
          <a:xfrm>
            <a:off x="1312039" y="4940490"/>
            <a:ext cx="541774" cy="552939"/>
          </a:xfrm>
          <a:prstGeom prst="rect">
            <a:avLst/>
          </a:prstGeom>
        </p:spPr>
      </p:pic>
      <p:grpSp>
        <p:nvGrpSpPr>
          <p:cNvPr id="53" name="Ryhmä 52">
            <a:extLst>
              <a:ext uri="{FF2B5EF4-FFF2-40B4-BE49-F238E27FC236}">
                <a16:creationId xmlns:a16="http://schemas.microsoft.com/office/drawing/2014/main" id="{8DA62D91-4523-39FC-2187-1C55195BA576}"/>
              </a:ext>
            </a:extLst>
          </p:cNvPr>
          <p:cNvGrpSpPr/>
          <p:nvPr/>
        </p:nvGrpSpPr>
        <p:grpSpPr>
          <a:xfrm>
            <a:off x="6834116" y="4792957"/>
            <a:ext cx="822960" cy="843280"/>
            <a:chOff x="1346348" y="4165023"/>
            <a:chExt cx="822960" cy="843280"/>
          </a:xfrm>
        </p:grpSpPr>
        <p:grpSp>
          <p:nvGrpSpPr>
            <p:cNvPr id="59" name="Ryhmä 58">
              <a:extLst>
                <a:ext uri="{FF2B5EF4-FFF2-40B4-BE49-F238E27FC236}">
                  <a16:creationId xmlns:a16="http://schemas.microsoft.com/office/drawing/2014/main" id="{AFDA760E-5B4D-4DFC-7185-79994A29AEFF}"/>
                </a:ext>
              </a:extLst>
            </p:cNvPr>
            <p:cNvGrpSpPr/>
            <p:nvPr/>
          </p:nvGrpSpPr>
          <p:grpSpPr>
            <a:xfrm>
              <a:off x="1346348" y="4165023"/>
              <a:ext cx="822960" cy="843280"/>
              <a:chOff x="4165600" y="2976881"/>
              <a:chExt cx="822960" cy="843280"/>
            </a:xfrm>
          </p:grpSpPr>
          <p:sp>
            <p:nvSpPr>
              <p:cNvPr id="62" name="Ellipsi 61">
                <a:extLst>
                  <a:ext uri="{FF2B5EF4-FFF2-40B4-BE49-F238E27FC236}">
                    <a16:creationId xmlns:a16="http://schemas.microsoft.com/office/drawing/2014/main" id="{1DB02DB8-3DE8-FD13-22F1-C4C2E7A1E41A}"/>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64" name="Kuva 63">
                <a:extLst>
                  <a:ext uri="{FF2B5EF4-FFF2-40B4-BE49-F238E27FC236}">
                    <a16:creationId xmlns:a16="http://schemas.microsoft.com/office/drawing/2014/main" id="{3A8D5EA8-AE81-FBDE-7168-98EDA2940D2D}"/>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60" name="Ellipsi 59">
              <a:extLst>
                <a:ext uri="{FF2B5EF4-FFF2-40B4-BE49-F238E27FC236}">
                  <a16:creationId xmlns:a16="http://schemas.microsoft.com/office/drawing/2014/main" id="{D72B34A1-A6B0-4DA4-B18A-3B962837F488}"/>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65" name="Kuva 64" descr="Lääkäri nainen ääriviiva">
            <a:extLst>
              <a:ext uri="{FF2B5EF4-FFF2-40B4-BE49-F238E27FC236}">
                <a16:creationId xmlns:a16="http://schemas.microsoft.com/office/drawing/2014/main" id="{02AF4F45-5104-419F-D109-8E21674612D3}"/>
              </a:ext>
            </a:extLst>
          </p:cNvPr>
          <p:cNvPicPr>
            <a:picLocks noChangeAspect="1"/>
          </p:cNvPicPr>
          <p:nvPr/>
        </p:nvPicPr>
        <p:blipFill>
          <a:blip r:embed="rId15">
            <a:extLst>
              <a:ext uri="{96DAC541-7B7A-43D3-8B79-37D633B846F1}">
                <asvg:svgBlip xmlns="" xmlns:asvg="http://schemas.microsoft.com/office/drawing/2016/SVG/main" r:embed="rId16"/>
              </a:ext>
            </a:extLst>
          </a:blip>
          <a:stretch>
            <a:fillRect/>
          </a:stretch>
        </p:blipFill>
        <p:spPr>
          <a:xfrm>
            <a:off x="6924231" y="4899752"/>
            <a:ext cx="541774" cy="552939"/>
          </a:xfrm>
          <a:prstGeom prst="rect">
            <a:avLst/>
          </a:prstGeom>
        </p:spPr>
      </p:pic>
      <p:grpSp>
        <p:nvGrpSpPr>
          <p:cNvPr id="107" name="Ryhmä 106"/>
          <p:cNvGrpSpPr/>
          <p:nvPr/>
        </p:nvGrpSpPr>
        <p:grpSpPr>
          <a:xfrm>
            <a:off x="5412045" y="3211904"/>
            <a:ext cx="1017641" cy="1066154"/>
            <a:chOff x="1346348" y="4165023"/>
            <a:chExt cx="822960" cy="843280"/>
          </a:xfrm>
        </p:grpSpPr>
        <p:grpSp>
          <p:nvGrpSpPr>
            <p:cNvPr id="108" name="Ryhmä 107"/>
            <p:cNvGrpSpPr/>
            <p:nvPr/>
          </p:nvGrpSpPr>
          <p:grpSpPr>
            <a:xfrm>
              <a:off x="1346348" y="4165023"/>
              <a:ext cx="822960" cy="843280"/>
              <a:chOff x="4165600" y="2976881"/>
              <a:chExt cx="822960" cy="843280"/>
            </a:xfrm>
          </p:grpSpPr>
          <p:sp>
            <p:nvSpPr>
              <p:cNvPr id="113" name="Ellipsi 112"/>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23" name="Kuva 122"/>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09" name="Ellipsi 108"/>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24" name="Picture 10">
            <a:extLst>
              <a:ext uri="{FF2B5EF4-FFF2-40B4-BE49-F238E27FC236}">
                <a16:creationId xmlns:a16="http://schemas.microsoft.com/office/drawing/2014/main" id="{9C8827F0-48E7-C04E-891B-C1D4902EDCF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95561" y="3433678"/>
            <a:ext cx="666890" cy="666890"/>
          </a:xfrm>
          <a:prstGeom prst="rect">
            <a:avLst/>
          </a:prstGeom>
        </p:spPr>
      </p:pic>
      <p:sp>
        <p:nvSpPr>
          <p:cNvPr id="63" name="Tekstiruutu 62"/>
          <p:cNvSpPr txBox="1"/>
          <p:nvPr/>
        </p:nvSpPr>
        <p:spPr>
          <a:xfrm>
            <a:off x="4813762" y="2217887"/>
            <a:ext cx="1423783" cy="1107996"/>
          </a:xfrm>
          <a:prstGeom prst="rect">
            <a:avLst/>
          </a:prstGeom>
          <a:noFill/>
        </p:spPr>
        <p:txBody>
          <a:bodyPr wrap="square" rtlCol="0">
            <a:spAutoFit/>
          </a:bodyPr>
          <a:lstStyle/>
          <a:p>
            <a:r>
              <a:rPr lang="fi-FI" sz="1100" dirty="0" smtClean="0">
                <a:latin typeface="Century Gothic" panose="020B0502020202020204" pitchFamily="34" charset="0"/>
              </a:rPr>
              <a:t>Varaa seuranta-</a:t>
            </a:r>
          </a:p>
          <a:p>
            <a:r>
              <a:rPr lang="fi-FI" sz="1100" dirty="0" smtClean="0">
                <a:latin typeface="Century Gothic" panose="020B0502020202020204" pitchFamily="34" charset="0"/>
              </a:rPr>
              <a:t>käyntiajan ennalta sovitusti puhelimitse </a:t>
            </a:r>
          </a:p>
          <a:p>
            <a:r>
              <a:rPr lang="fi-FI" sz="1100" dirty="0" smtClean="0">
                <a:latin typeface="Century Gothic" panose="020B0502020202020204" pitchFamily="34" charset="0"/>
              </a:rPr>
              <a:t>tai viestit-</a:t>
            </a:r>
          </a:p>
          <a:p>
            <a:r>
              <a:rPr lang="fi-FI" sz="1100" dirty="0" smtClean="0">
                <a:latin typeface="Century Gothic" panose="020B0502020202020204" pitchFamily="34" charset="0"/>
              </a:rPr>
              <a:t>toiminnon kautta</a:t>
            </a:r>
            <a:endParaRPr lang="fi-FI" sz="1100" dirty="0">
              <a:latin typeface="Century Gothic" panose="020B0502020202020204" pitchFamily="34" charset="0"/>
            </a:endParaRPr>
          </a:p>
        </p:txBody>
      </p:sp>
      <p:sp>
        <p:nvSpPr>
          <p:cNvPr id="66" name="Tekstiruutu 65"/>
          <p:cNvSpPr txBox="1"/>
          <p:nvPr/>
        </p:nvSpPr>
        <p:spPr>
          <a:xfrm>
            <a:off x="7811138" y="5551449"/>
            <a:ext cx="1026456" cy="1015663"/>
          </a:xfrm>
          <a:prstGeom prst="rect">
            <a:avLst/>
          </a:prstGeom>
          <a:noFill/>
        </p:spPr>
        <p:txBody>
          <a:bodyPr wrap="square" rtlCol="0">
            <a:spAutoFit/>
          </a:bodyPr>
          <a:lstStyle/>
          <a:p>
            <a:r>
              <a:rPr lang="fi-FI" sz="1000" dirty="0" err="1" smtClean="0">
                <a:latin typeface="Century Gothic" panose="020B0502020202020204" pitchFamily="34" charset="0"/>
              </a:rPr>
              <a:t>Lähi</a:t>
            </a:r>
            <a:r>
              <a:rPr lang="fi-FI" sz="1000" dirty="0" smtClean="0">
                <a:latin typeface="Century Gothic" panose="020B0502020202020204" pitchFamily="34" charset="0"/>
              </a:rPr>
              <a:t>- tai </a:t>
            </a:r>
            <a:r>
              <a:rPr lang="fi-FI" sz="1000" dirty="0" err="1" smtClean="0">
                <a:latin typeface="Century Gothic" panose="020B0502020202020204" pitchFamily="34" charset="0"/>
              </a:rPr>
              <a:t>etä</a:t>
            </a:r>
            <a:r>
              <a:rPr lang="fi-FI" sz="1000" dirty="0" smtClean="0">
                <a:latin typeface="Century Gothic" panose="020B0502020202020204" pitchFamily="34" charset="0"/>
              </a:rPr>
              <a:t>-</a:t>
            </a:r>
          </a:p>
          <a:p>
            <a:r>
              <a:rPr lang="fi-FI" sz="1000" dirty="0" smtClean="0">
                <a:latin typeface="Century Gothic" panose="020B0502020202020204" pitchFamily="34" charset="0"/>
              </a:rPr>
              <a:t>Vastaanotto tai DHP seurantakäynti </a:t>
            </a:r>
          </a:p>
          <a:p>
            <a:r>
              <a:rPr lang="fi-FI" sz="1000" dirty="0" smtClean="0">
                <a:latin typeface="Century Gothic" panose="020B0502020202020204" pitchFamily="34" charset="0"/>
              </a:rPr>
              <a:t>3 kk (hoitaja)</a:t>
            </a:r>
            <a:endParaRPr lang="fi-FI" sz="1000" dirty="0">
              <a:latin typeface="Century Gothic" panose="020B0502020202020204" pitchFamily="34" charset="0"/>
            </a:endParaRPr>
          </a:p>
        </p:txBody>
      </p:sp>
      <p:sp>
        <p:nvSpPr>
          <p:cNvPr id="138" name="Nuoli oikealle 137"/>
          <p:cNvSpPr/>
          <p:nvPr/>
        </p:nvSpPr>
        <p:spPr>
          <a:xfrm>
            <a:off x="46380" y="4967406"/>
            <a:ext cx="1165014" cy="633367"/>
          </a:xfrm>
          <a:prstGeom prst="rightArrow">
            <a:avLst/>
          </a:prstGeom>
          <a:solidFill>
            <a:srgbClr val="008285"/>
          </a:solidFill>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a:ln>
                  <a:noFill/>
                </a:ln>
                <a:solidFill>
                  <a:prstClr val="white"/>
                </a:solidFill>
                <a:effectLst/>
                <a:uLnTx/>
                <a:uFillTx/>
                <a:latin typeface="Century Gothic"/>
                <a:ea typeface="+mn-ea"/>
                <a:cs typeface="+mn-cs"/>
              </a:rPr>
              <a:t>Ammattilainen</a:t>
            </a:r>
            <a:endParaRPr kumimoji="0" lang="fi-FI" sz="1800" b="0" i="0" u="none" strike="noStrike" kern="1200" cap="none" spc="0" normalizeH="0" baseline="0" noProof="0" dirty="0">
              <a:ln>
                <a:noFill/>
              </a:ln>
              <a:solidFill>
                <a:prstClr val="white"/>
              </a:solidFill>
              <a:effectLst/>
              <a:uLnTx/>
              <a:uFillTx/>
              <a:latin typeface="Century Gothic"/>
              <a:ea typeface="+mn-ea"/>
              <a:cs typeface="+mn-cs"/>
            </a:endParaRPr>
          </a:p>
        </p:txBody>
      </p:sp>
      <p:pic>
        <p:nvPicPr>
          <p:cNvPr id="144" name="Kuva 143" descr="Lääkäri nainen ääriviiva">
            <a:extLst>
              <a:ext uri="{FF2B5EF4-FFF2-40B4-BE49-F238E27FC236}">
                <a16:creationId xmlns:a16="http://schemas.microsoft.com/office/drawing/2014/main" id="{02AF4F45-5104-419F-D109-8E21674612D3}"/>
              </a:ext>
            </a:extLst>
          </p:cNvPr>
          <p:cNvPicPr>
            <a:picLocks noChangeAspect="1"/>
          </p:cNvPicPr>
          <p:nvPr/>
        </p:nvPicPr>
        <p:blipFill>
          <a:blip r:embed="rId15">
            <a:extLst>
              <a:ext uri="{96DAC541-7B7A-43D3-8B79-37D633B846F1}">
                <asvg:svgBlip xmlns="" xmlns:asvg="http://schemas.microsoft.com/office/drawing/2016/SVG/main" r:embed="rId16"/>
              </a:ext>
            </a:extLst>
          </a:blip>
          <a:stretch>
            <a:fillRect/>
          </a:stretch>
        </p:blipFill>
        <p:spPr>
          <a:xfrm>
            <a:off x="4725967" y="4978817"/>
            <a:ext cx="541774" cy="552939"/>
          </a:xfrm>
          <a:prstGeom prst="rect">
            <a:avLst/>
          </a:prstGeom>
        </p:spPr>
      </p:pic>
      <p:grpSp>
        <p:nvGrpSpPr>
          <p:cNvPr id="145" name="Ryhmä 144">
            <a:extLst>
              <a:ext uri="{FF2B5EF4-FFF2-40B4-BE49-F238E27FC236}">
                <a16:creationId xmlns:a16="http://schemas.microsoft.com/office/drawing/2014/main" id="{D1CE32ED-2980-61BC-C69D-B147DD6A8545}"/>
              </a:ext>
            </a:extLst>
          </p:cNvPr>
          <p:cNvGrpSpPr/>
          <p:nvPr/>
        </p:nvGrpSpPr>
        <p:grpSpPr>
          <a:xfrm>
            <a:off x="5709285" y="4799833"/>
            <a:ext cx="822960" cy="843280"/>
            <a:chOff x="1346348" y="4165023"/>
            <a:chExt cx="822960" cy="843280"/>
          </a:xfrm>
        </p:grpSpPr>
        <p:grpSp>
          <p:nvGrpSpPr>
            <p:cNvPr id="146" name="Ryhmä 145">
              <a:extLst>
                <a:ext uri="{FF2B5EF4-FFF2-40B4-BE49-F238E27FC236}">
                  <a16:creationId xmlns:a16="http://schemas.microsoft.com/office/drawing/2014/main" id="{1EA1FD26-85DA-E361-37AB-04D10328E6E3}"/>
                </a:ext>
              </a:extLst>
            </p:cNvPr>
            <p:cNvGrpSpPr/>
            <p:nvPr/>
          </p:nvGrpSpPr>
          <p:grpSpPr>
            <a:xfrm>
              <a:off x="1346348" y="4165023"/>
              <a:ext cx="822960" cy="843280"/>
              <a:chOff x="4165600" y="2976881"/>
              <a:chExt cx="822960" cy="843280"/>
            </a:xfrm>
          </p:grpSpPr>
          <p:sp>
            <p:nvSpPr>
              <p:cNvPr id="148" name="Ellipsi 147">
                <a:extLst>
                  <a:ext uri="{FF2B5EF4-FFF2-40B4-BE49-F238E27FC236}">
                    <a16:creationId xmlns:a16="http://schemas.microsoft.com/office/drawing/2014/main" id="{99676405-FE5B-4B7B-EDA5-0F0A17E4A35E}"/>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49" name="Kuva 148">
                <a:extLst>
                  <a:ext uri="{FF2B5EF4-FFF2-40B4-BE49-F238E27FC236}">
                    <a16:creationId xmlns:a16="http://schemas.microsoft.com/office/drawing/2014/main" id="{DCA0C27C-BAD2-C14F-D6F3-51C92E34518B}"/>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47" name="Ellipsi 146">
              <a:extLst>
                <a:ext uri="{FF2B5EF4-FFF2-40B4-BE49-F238E27FC236}">
                  <a16:creationId xmlns:a16="http://schemas.microsoft.com/office/drawing/2014/main" id="{D9DE22BA-5868-16DE-60EE-FC02BE1F9A73}"/>
                </a:ext>
              </a:extLst>
            </p:cNvPr>
            <p:cNvSpPr/>
            <p:nvPr/>
          </p:nvSpPr>
          <p:spPr>
            <a:xfrm>
              <a:off x="1443327"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68" name="Tekstiruutu 67"/>
          <p:cNvSpPr txBox="1"/>
          <p:nvPr/>
        </p:nvSpPr>
        <p:spPr>
          <a:xfrm>
            <a:off x="4463547" y="5564798"/>
            <a:ext cx="1375967" cy="1107996"/>
          </a:xfrm>
          <a:prstGeom prst="rect">
            <a:avLst/>
          </a:prstGeom>
          <a:noFill/>
        </p:spPr>
        <p:txBody>
          <a:bodyPr wrap="square" rtlCol="0">
            <a:spAutoFit/>
          </a:bodyPr>
          <a:lstStyle/>
          <a:p>
            <a:r>
              <a:rPr lang="fi-FI" sz="1100" dirty="0" smtClean="0">
                <a:latin typeface="Century Gothic" panose="020B0502020202020204" pitchFamily="34" charset="0"/>
              </a:rPr>
              <a:t>Tarvittaessa </a:t>
            </a:r>
          </a:p>
          <a:p>
            <a:r>
              <a:rPr lang="fi-FI" sz="1100" dirty="0" smtClean="0">
                <a:latin typeface="Century Gothic" panose="020B0502020202020204" pitchFamily="34" charset="0"/>
              </a:rPr>
              <a:t>hoitaja sopii </a:t>
            </a:r>
          </a:p>
          <a:p>
            <a:r>
              <a:rPr lang="fi-FI" sz="1100" dirty="0" smtClean="0">
                <a:latin typeface="Century Gothic" panose="020B0502020202020204" pitchFamily="34" charset="0"/>
              </a:rPr>
              <a:t>potilaan </a:t>
            </a:r>
          </a:p>
          <a:p>
            <a:r>
              <a:rPr lang="fi-FI" sz="1100" dirty="0" smtClean="0">
                <a:latin typeface="Century Gothic" panose="020B0502020202020204" pitchFamily="34" charset="0"/>
              </a:rPr>
              <a:t>kanssa tiheämmät kontaktit</a:t>
            </a:r>
            <a:endParaRPr lang="fi-FI" sz="1100" dirty="0">
              <a:latin typeface="Century Gothic" panose="020B0502020202020204" pitchFamily="34" charset="0"/>
            </a:endParaRPr>
          </a:p>
        </p:txBody>
      </p:sp>
      <p:pic>
        <p:nvPicPr>
          <p:cNvPr id="150" name="Kuva 149" descr="Lääkäri nainen ääriviiva">
            <a:extLst>
              <a:ext uri="{FF2B5EF4-FFF2-40B4-BE49-F238E27FC236}">
                <a16:creationId xmlns:a16="http://schemas.microsoft.com/office/drawing/2014/main" id="{53AE9FCF-3A23-542A-9442-1B6D381002CB}"/>
              </a:ext>
            </a:extLst>
          </p:cNvPr>
          <p:cNvPicPr>
            <a:picLocks noChangeAspect="1"/>
          </p:cNvPicPr>
          <p:nvPr/>
        </p:nvPicPr>
        <p:blipFill>
          <a:blip r:embed="rId15">
            <a:extLst>
              <a:ext uri="{96DAC541-7B7A-43D3-8B79-37D633B846F1}">
                <asvg:svgBlip xmlns="" xmlns:asvg="http://schemas.microsoft.com/office/drawing/2016/SVG/main" r:embed="rId16"/>
              </a:ext>
            </a:extLst>
          </a:blip>
          <a:stretch>
            <a:fillRect/>
          </a:stretch>
        </p:blipFill>
        <p:spPr>
          <a:xfrm>
            <a:off x="5828105" y="4929078"/>
            <a:ext cx="541774" cy="552939"/>
          </a:xfrm>
          <a:prstGeom prst="rect">
            <a:avLst/>
          </a:prstGeom>
        </p:spPr>
      </p:pic>
      <p:sp>
        <p:nvSpPr>
          <p:cNvPr id="70" name="Tekstiruutu 69"/>
          <p:cNvSpPr txBox="1"/>
          <p:nvPr/>
        </p:nvSpPr>
        <p:spPr>
          <a:xfrm>
            <a:off x="6518846" y="628638"/>
            <a:ext cx="2304108" cy="400110"/>
          </a:xfrm>
          <a:prstGeom prst="rect">
            <a:avLst/>
          </a:prstGeom>
          <a:noFill/>
        </p:spPr>
        <p:txBody>
          <a:bodyPr wrap="square" rtlCol="0">
            <a:spAutoFit/>
          </a:bodyPr>
          <a:lstStyle/>
          <a:p>
            <a:r>
              <a:rPr lang="fi-FI" sz="1000" dirty="0" err="1" smtClean="0">
                <a:latin typeface="Century Gothic" panose="020B0502020202020204" pitchFamily="34" charset="0"/>
              </a:rPr>
              <a:t>Lähi</a:t>
            </a:r>
            <a:r>
              <a:rPr lang="fi-FI" sz="1000" dirty="0" smtClean="0">
                <a:latin typeface="Century Gothic" panose="020B0502020202020204" pitchFamily="34" charset="0"/>
              </a:rPr>
              <a:t>- tai etävastaanotto tai DHP seurantakäynti 3kk</a:t>
            </a:r>
            <a:endParaRPr lang="fi-FI" sz="1000" dirty="0">
              <a:latin typeface="Century Gothic" panose="020B0502020202020204" pitchFamily="34" charset="0"/>
            </a:endParaRPr>
          </a:p>
        </p:txBody>
      </p:sp>
      <p:grpSp>
        <p:nvGrpSpPr>
          <p:cNvPr id="151" name="Ryhmä 150">
            <a:extLst>
              <a:ext uri="{FF2B5EF4-FFF2-40B4-BE49-F238E27FC236}">
                <a16:creationId xmlns:a16="http://schemas.microsoft.com/office/drawing/2014/main" id="{AC7031F0-15AB-FBE1-C13A-38D516681F3A}"/>
              </a:ext>
            </a:extLst>
          </p:cNvPr>
          <p:cNvGrpSpPr/>
          <p:nvPr/>
        </p:nvGrpSpPr>
        <p:grpSpPr>
          <a:xfrm>
            <a:off x="8644225" y="710285"/>
            <a:ext cx="1240057" cy="1227909"/>
            <a:chOff x="1346348" y="4165023"/>
            <a:chExt cx="822960" cy="843280"/>
          </a:xfrm>
        </p:grpSpPr>
        <p:grpSp>
          <p:nvGrpSpPr>
            <p:cNvPr id="152" name="Ryhmä 151">
              <a:extLst>
                <a:ext uri="{FF2B5EF4-FFF2-40B4-BE49-F238E27FC236}">
                  <a16:creationId xmlns:a16="http://schemas.microsoft.com/office/drawing/2014/main" id="{64BB8A1B-9860-90A3-CC00-B21C45A8A8FE}"/>
                </a:ext>
              </a:extLst>
            </p:cNvPr>
            <p:cNvGrpSpPr/>
            <p:nvPr/>
          </p:nvGrpSpPr>
          <p:grpSpPr>
            <a:xfrm>
              <a:off x="1346348" y="4165023"/>
              <a:ext cx="822960" cy="843280"/>
              <a:chOff x="4165600" y="2976881"/>
              <a:chExt cx="822960" cy="843280"/>
            </a:xfrm>
          </p:grpSpPr>
          <p:sp>
            <p:nvSpPr>
              <p:cNvPr id="154" name="Ellipsi 153">
                <a:extLst>
                  <a:ext uri="{FF2B5EF4-FFF2-40B4-BE49-F238E27FC236}">
                    <a16:creationId xmlns:a16="http://schemas.microsoft.com/office/drawing/2014/main" id="{EC1A23D6-28B3-B522-2DED-12EA917441A1}"/>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55" name="Kuva 154">
                <a:extLst>
                  <a:ext uri="{FF2B5EF4-FFF2-40B4-BE49-F238E27FC236}">
                    <a16:creationId xmlns:a16="http://schemas.microsoft.com/office/drawing/2014/main" id="{6186AF4D-BCBD-301C-CDD1-25CB6FA173B2}"/>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53" name="Ellipsi 152">
              <a:extLst>
                <a:ext uri="{FF2B5EF4-FFF2-40B4-BE49-F238E27FC236}">
                  <a16:creationId xmlns:a16="http://schemas.microsoft.com/office/drawing/2014/main" id="{0423EF98-B95D-73EC-798C-036B4C59AD45}"/>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71" name="Tekstiruutu 70"/>
          <p:cNvSpPr txBox="1"/>
          <p:nvPr/>
        </p:nvSpPr>
        <p:spPr>
          <a:xfrm>
            <a:off x="8528971" y="1749681"/>
            <a:ext cx="1105371" cy="1107996"/>
          </a:xfrm>
          <a:prstGeom prst="rect">
            <a:avLst/>
          </a:prstGeom>
          <a:noFill/>
        </p:spPr>
        <p:txBody>
          <a:bodyPr wrap="square" rtlCol="0">
            <a:spAutoFit/>
          </a:bodyPr>
          <a:lstStyle/>
          <a:p>
            <a:r>
              <a:rPr lang="fi-FI" sz="1100" dirty="0" err="1" smtClean="0">
                <a:latin typeface="Century Gothic" panose="020B0502020202020204" pitchFamily="34" charset="0"/>
              </a:rPr>
              <a:t>Lähi</a:t>
            </a:r>
            <a:r>
              <a:rPr lang="fi-FI" sz="1100" dirty="0" smtClean="0">
                <a:latin typeface="Century Gothic" panose="020B0502020202020204" pitchFamily="34" charset="0"/>
              </a:rPr>
              <a:t>- tai </a:t>
            </a:r>
          </a:p>
          <a:p>
            <a:r>
              <a:rPr lang="fi-FI" sz="1100" dirty="0">
                <a:latin typeface="Century Gothic" panose="020B0502020202020204" pitchFamily="34" charset="0"/>
              </a:rPr>
              <a:t>e</a:t>
            </a:r>
            <a:r>
              <a:rPr lang="fi-FI" sz="1100" dirty="0" smtClean="0">
                <a:latin typeface="Century Gothic" panose="020B0502020202020204" pitchFamily="34" charset="0"/>
              </a:rPr>
              <a:t>tävastaan-</a:t>
            </a:r>
          </a:p>
          <a:p>
            <a:r>
              <a:rPr lang="fi-FI" sz="1100" dirty="0">
                <a:latin typeface="Century Gothic" panose="020B0502020202020204" pitchFamily="34" charset="0"/>
              </a:rPr>
              <a:t>o</a:t>
            </a:r>
            <a:r>
              <a:rPr lang="fi-FI" sz="1100" dirty="0" smtClean="0">
                <a:latin typeface="Century Gothic" panose="020B0502020202020204" pitchFamily="34" charset="0"/>
              </a:rPr>
              <a:t>tto tai DHP seurantakäynti </a:t>
            </a:r>
          </a:p>
          <a:p>
            <a:r>
              <a:rPr lang="fi-FI" sz="1100" dirty="0" smtClean="0">
                <a:latin typeface="Century Gothic" panose="020B0502020202020204" pitchFamily="34" charset="0"/>
              </a:rPr>
              <a:t>6-12 kk</a:t>
            </a:r>
          </a:p>
        </p:txBody>
      </p:sp>
      <p:pic>
        <p:nvPicPr>
          <p:cNvPr id="167" name="Kuva 166" descr="Kuva, joka sisältää kohteen Fontti, Grafiikka, muotoilu&#10;&#10;Kuvaus luotu automaattisesti">
            <a:extLst>
              <a:ext uri="{FF2B5EF4-FFF2-40B4-BE49-F238E27FC236}">
                <a16:creationId xmlns:a16="http://schemas.microsoft.com/office/drawing/2014/main" id="{3490437B-05C8-EC35-3A7D-B92EB6A2ACF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843130" y="990455"/>
            <a:ext cx="404497" cy="404497"/>
          </a:xfrm>
          <a:prstGeom prst="rect">
            <a:avLst/>
          </a:prstGeom>
        </p:spPr>
      </p:pic>
      <p:cxnSp>
        <p:nvCxnSpPr>
          <p:cNvPr id="168" name="Suora nuoliyhdysviiva 167">
            <a:extLst>
              <a:ext uri="{FF2B5EF4-FFF2-40B4-BE49-F238E27FC236}">
                <a16:creationId xmlns:a16="http://schemas.microsoft.com/office/drawing/2014/main" id="{1676229A-F82C-073C-EEDA-2262127B4D1F}"/>
              </a:ext>
            </a:extLst>
          </p:cNvPr>
          <p:cNvCxnSpPr/>
          <p:nvPr/>
        </p:nvCxnSpPr>
        <p:spPr>
          <a:xfrm flipH="1">
            <a:off x="8986485" y="936655"/>
            <a:ext cx="583954" cy="770421"/>
          </a:xfrm>
          <a:prstGeom prst="straightConnector1">
            <a:avLst/>
          </a:prstGeom>
          <a:ln/>
        </p:spPr>
        <p:style>
          <a:lnRef idx="3">
            <a:schemeClr val="accent5"/>
          </a:lnRef>
          <a:fillRef idx="0">
            <a:schemeClr val="accent5"/>
          </a:fillRef>
          <a:effectRef idx="2">
            <a:schemeClr val="accent5"/>
          </a:effectRef>
          <a:fontRef idx="minor">
            <a:schemeClr val="tx1"/>
          </a:fontRef>
        </p:style>
      </p:cxnSp>
      <p:pic>
        <p:nvPicPr>
          <p:cNvPr id="169" name="Picture 10" descr="Kuva, joka sisältää kohteen Grafiikka, muotoilu&#10;&#10;Kuvaus luotu automaattisesti">
            <a:extLst>
              <a:ext uri="{FF2B5EF4-FFF2-40B4-BE49-F238E27FC236}">
                <a16:creationId xmlns:a16="http://schemas.microsoft.com/office/drawing/2014/main" id="{BA51751B-23EB-7D8E-D1B3-338F77B64BD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198168" y="1253612"/>
            <a:ext cx="488681" cy="494826"/>
          </a:xfrm>
          <a:prstGeom prst="rect">
            <a:avLst/>
          </a:prstGeom>
        </p:spPr>
      </p:pic>
      <p:grpSp>
        <p:nvGrpSpPr>
          <p:cNvPr id="182" name="Ryhmä 181">
            <a:extLst>
              <a:ext uri="{FF2B5EF4-FFF2-40B4-BE49-F238E27FC236}">
                <a16:creationId xmlns:a16="http://schemas.microsoft.com/office/drawing/2014/main" id="{F43E4222-7F64-13D6-CCA9-914D6E7AF471}"/>
              </a:ext>
            </a:extLst>
          </p:cNvPr>
          <p:cNvGrpSpPr/>
          <p:nvPr/>
        </p:nvGrpSpPr>
        <p:grpSpPr>
          <a:xfrm>
            <a:off x="8747563" y="4816573"/>
            <a:ext cx="822960" cy="843280"/>
            <a:chOff x="1346348" y="4165023"/>
            <a:chExt cx="822960" cy="843280"/>
          </a:xfrm>
        </p:grpSpPr>
        <p:grpSp>
          <p:nvGrpSpPr>
            <p:cNvPr id="183" name="Ryhmä 182">
              <a:extLst>
                <a:ext uri="{FF2B5EF4-FFF2-40B4-BE49-F238E27FC236}">
                  <a16:creationId xmlns:a16="http://schemas.microsoft.com/office/drawing/2014/main" id="{BBF84F5E-FFFE-9F82-8ECC-D19B07847B47}"/>
                </a:ext>
              </a:extLst>
            </p:cNvPr>
            <p:cNvGrpSpPr/>
            <p:nvPr/>
          </p:nvGrpSpPr>
          <p:grpSpPr>
            <a:xfrm>
              <a:off x="1346348" y="4165023"/>
              <a:ext cx="822960" cy="843280"/>
              <a:chOff x="4165600" y="2976881"/>
              <a:chExt cx="822960" cy="843280"/>
            </a:xfrm>
          </p:grpSpPr>
          <p:sp>
            <p:nvSpPr>
              <p:cNvPr id="185" name="Ellipsi 184">
                <a:extLst>
                  <a:ext uri="{FF2B5EF4-FFF2-40B4-BE49-F238E27FC236}">
                    <a16:creationId xmlns:a16="http://schemas.microsoft.com/office/drawing/2014/main" id="{0184AB2E-771B-D262-672F-66A45D1C7890}"/>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86" name="Kuva 185">
                <a:extLst>
                  <a:ext uri="{FF2B5EF4-FFF2-40B4-BE49-F238E27FC236}">
                    <a16:creationId xmlns:a16="http://schemas.microsoft.com/office/drawing/2014/main" id="{EE01B452-F17E-4E71-D45E-8E07E52237AB}"/>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84" name="Ellipsi 183">
              <a:extLst>
                <a:ext uri="{FF2B5EF4-FFF2-40B4-BE49-F238E27FC236}">
                  <a16:creationId xmlns:a16="http://schemas.microsoft.com/office/drawing/2014/main" id="{8A62B140-880D-43F5-4322-4B71ECF79EA5}"/>
                </a:ext>
              </a:extLst>
            </p:cNvPr>
            <p:cNvSpPr/>
            <p:nvPr/>
          </p:nvSpPr>
          <p:spPr>
            <a:xfrm>
              <a:off x="1428884"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87" name="Kuva 186" descr="Kuva, joka sisältää kohteen Fontti, Grafiikka, muotoilu&#10;&#10;Kuvaus luotu automaattisesti">
            <a:extLst>
              <a:ext uri="{FF2B5EF4-FFF2-40B4-BE49-F238E27FC236}">
                <a16:creationId xmlns:a16="http://schemas.microsoft.com/office/drawing/2014/main" id="{39C55E4D-264B-1D18-FCE7-BAB6FE9C3C36}"/>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8850328" y="4937487"/>
            <a:ext cx="334369" cy="327857"/>
          </a:xfrm>
          <a:prstGeom prst="rect">
            <a:avLst/>
          </a:prstGeom>
        </p:spPr>
      </p:pic>
      <p:sp>
        <p:nvSpPr>
          <p:cNvPr id="73" name="Tekstiruutu 72"/>
          <p:cNvSpPr txBox="1"/>
          <p:nvPr/>
        </p:nvSpPr>
        <p:spPr>
          <a:xfrm>
            <a:off x="8680307" y="5547974"/>
            <a:ext cx="1033691" cy="1169551"/>
          </a:xfrm>
          <a:prstGeom prst="rect">
            <a:avLst/>
          </a:prstGeom>
          <a:noFill/>
        </p:spPr>
        <p:txBody>
          <a:bodyPr wrap="square" rtlCol="0">
            <a:spAutoFit/>
          </a:bodyPr>
          <a:lstStyle/>
          <a:p>
            <a:r>
              <a:rPr lang="fi-FI" sz="1000" dirty="0" err="1" smtClean="0">
                <a:latin typeface="Century Gothic" panose="020B0502020202020204" pitchFamily="34" charset="0"/>
              </a:rPr>
              <a:t>Lähi</a:t>
            </a:r>
            <a:r>
              <a:rPr lang="fi-FI" sz="1000" dirty="0" smtClean="0">
                <a:latin typeface="Century Gothic" panose="020B0502020202020204" pitchFamily="34" charset="0"/>
              </a:rPr>
              <a:t>- tai etävastaan-otto tai DHP seurantakäynti 6-12 kk</a:t>
            </a:r>
          </a:p>
          <a:p>
            <a:r>
              <a:rPr lang="fi-FI" sz="1000" dirty="0" smtClean="0">
                <a:latin typeface="Century Gothic" panose="020B0502020202020204" pitchFamily="34" charset="0"/>
              </a:rPr>
              <a:t>(hoitaja tai lääkäri)</a:t>
            </a:r>
            <a:endParaRPr lang="fi-FI" sz="1000" dirty="0">
              <a:latin typeface="Century Gothic" panose="020B0502020202020204" pitchFamily="34" charset="0"/>
            </a:endParaRPr>
          </a:p>
        </p:txBody>
      </p:sp>
      <p:grpSp>
        <p:nvGrpSpPr>
          <p:cNvPr id="190" name="Ryhmä 189">
            <a:extLst>
              <a:ext uri="{FF2B5EF4-FFF2-40B4-BE49-F238E27FC236}">
                <a16:creationId xmlns:a16="http://schemas.microsoft.com/office/drawing/2014/main" id="{AC7031F0-15AB-FBE1-C13A-38D516681F3A}"/>
              </a:ext>
            </a:extLst>
          </p:cNvPr>
          <p:cNvGrpSpPr/>
          <p:nvPr/>
        </p:nvGrpSpPr>
        <p:grpSpPr>
          <a:xfrm>
            <a:off x="9500616" y="1574034"/>
            <a:ext cx="1240057" cy="1227909"/>
            <a:chOff x="1346348" y="4165023"/>
            <a:chExt cx="822960" cy="843280"/>
          </a:xfrm>
        </p:grpSpPr>
        <p:grpSp>
          <p:nvGrpSpPr>
            <p:cNvPr id="191" name="Ryhmä 190">
              <a:extLst>
                <a:ext uri="{FF2B5EF4-FFF2-40B4-BE49-F238E27FC236}">
                  <a16:creationId xmlns:a16="http://schemas.microsoft.com/office/drawing/2014/main" id="{64BB8A1B-9860-90A3-CC00-B21C45A8A8FE}"/>
                </a:ext>
              </a:extLst>
            </p:cNvPr>
            <p:cNvGrpSpPr/>
            <p:nvPr/>
          </p:nvGrpSpPr>
          <p:grpSpPr>
            <a:xfrm>
              <a:off x="1346348" y="4165023"/>
              <a:ext cx="822960" cy="843280"/>
              <a:chOff x="4165600" y="2976881"/>
              <a:chExt cx="822960" cy="843280"/>
            </a:xfrm>
          </p:grpSpPr>
          <p:sp>
            <p:nvSpPr>
              <p:cNvPr id="193" name="Ellipsi 192">
                <a:extLst>
                  <a:ext uri="{FF2B5EF4-FFF2-40B4-BE49-F238E27FC236}">
                    <a16:creationId xmlns:a16="http://schemas.microsoft.com/office/drawing/2014/main" id="{EC1A23D6-28B3-B522-2DED-12EA917441A1}"/>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94" name="Kuva 193">
                <a:extLst>
                  <a:ext uri="{FF2B5EF4-FFF2-40B4-BE49-F238E27FC236}">
                    <a16:creationId xmlns:a16="http://schemas.microsoft.com/office/drawing/2014/main" id="{6186AF4D-BCBD-301C-CDD1-25CB6FA173B2}"/>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92" name="Ellipsi 191">
              <a:extLst>
                <a:ext uri="{FF2B5EF4-FFF2-40B4-BE49-F238E27FC236}">
                  <a16:creationId xmlns:a16="http://schemas.microsoft.com/office/drawing/2014/main" id="{0423EF98-B95D-73EC-798C-036B4C59AD45}"/>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grpSp>
        <p:nvGrpSpPr>
          <p:cNvPr id="198" name="Ryhmä 197">
            <a:extLst>
              <a:ext uri="{FF2B5EF4-FFF2-40B4-BE49-F238E27FC236}">
                <a16:creationId xmlns:a16="http://schemas.microsoft.com/office/drawing/2014/main" id="{F43E4222-7F64-13D6-CCA9-914D6E7AF471}"/>
              </a:ext>
            </a:extLst>
          </p:cNvPr>
          <p:cNvGrpSpPr/>
          <p:nvPr/>
        </p:nvGrpSpPr>
        <p:grpSpPr>
          <a:xfrm>
            <a:off x="9547663" y="4831826"/>
            <a:ext cx="822960" cy="843280"/>
            <a:chOff x="1346348" y="4165023"/>
            <a:chExt cx="822960" cy="843280"/>
          </a:xfrm>
        </p:grpSpPr>
        <p:grpSp>
          <p:nvGrpSpPr>
            <p:cNvPr id="199" name="Ryhmä 198">
              <a:extLst>
                <a:ext uri="{FF2B5EF4-FFF2-40B4-BE49-F238E27FC236}">
                  <a16:creationId xmlns:a16="http://schemas.microsoft.com/office/drawing/2014/main" id="{BBF84F5E-FFFE-9F82-8ECC-D19B07847B47}"/>
                </a:ext>
              </a:extLst>
            </p:cNvPr>
            <p:cNvGrpSpPr/>
            <p:nvPr/>
          </p:nvGrpSpPr>
          <p:grpSpPr>
            <a:xfrm>
              <a:off x="1346348" y="4165023"/>
              <a:ext cx="822960" cy="843280"/>
              <a:chOff x="4165600" y="2976881"/>
              <a:chExt cx="822960" cy="843280"/>
            </a:xfrm>
          </p:grpSpPr>
          <p:sp>
            <p:nvSpPr>
              <p:cNvPr id="201" name="Ellipsi 200">
                <a:extLst>
                  <a:ext uri="{FF2B5EF4-FFF2-40B4-BE49-F238E27FC236}">
                    <a16:creationId xmlns:a16="http://schemas.microsoft.com/office/drawing/2014/main" id="{0184AB2E-771B-D262-672F-66A45D1C7890}"/>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202" name="Kuva 201">
                <a:extLst>
                  <a:ext uri="{FF2B5EF4-FFF2-40B4-BE49-F238E27FC236}">
                    <a16:creationId xmlns:a16="http://schemas.microsoft.com/office/drawing/2014/main" id="{EE01B452-F17E-4E71-D45E-8E07E52237AB}"/>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200" name="Ellipsi 199">
              <a:extLst>
                <a:ext uri="{FF2B5EF4-FFF2-40B4-BE49-F238E27FC236}">
                  <a16:creationId xmlns:a16="http://schemas.microsoft.com/office/drawing/2014/main" id="{8A62B140-880D-43F5-4322-4B71ECF79EA5}"/>
                </a:ext>
              </a:extLst>
            </p:cNvPr>
            <p:cNvSpPr/>
            <p:nvPr/>
          </p:nvSpPr>
          <p:spPr>
            <a:xfrm>
              <a:off x="1428884"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203" name="Kuva 202" descr="Kuva, joka sisältää kohteen Fontti, Grafiikka, muotoilu&#10;&#10;Kuvaus luotu automaattisesti">
            <a:extLst>
              <a:ext uri="{FF2B5EF4-FFF2-40B4-BE49-F238E27FC236}">
                <a16:creationId xmlns:a16="http://schemas.microsoft.com/office/drawing/2014/main" id="{39C55E4D-264B-1D18-FCE7-BAB6FE9C3C36}"/>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9656947" y="4990351"/>
            <a:ext cx="514785" cy="504760"/>
          </a:xfrm>
          <a:prstGeom prst="rect">
            <a:avLst/>
          </a:prstGeom>
        </p:spPr>
      </p:pic>
      <p:sp>
        <p:nvSpPr>
          <p:cNvPr id="75" name="Tekstiruutu 74"/>
          <p:cNvSpPr txBox="1"/>
          <p:nvPr/>
        </p:nvSpPr>
        <p:spPr>
          <a:xfrm>
            <a:off x="9653059" y="5560557"/>
            <a:ext cx="906320" cy="1015663"/>
          </a:xfrm>
          <a:prstGeom prst="rect">
            <a:avLst/>
          </a:prstGeom>
          <a:noFill/>
        </p:spPr>
        <p:txBody>
          <a:bodyPr wrap="square" rtlCol="0">
            <a:spAutoFit/>
          </a:bodyPr>
          <a:lstStyle/>
          <a:p>
            <a:r>
              <a:rPr lang="fi-FI" sz="1000" dirty="0" smtClean="0">
                <a:latin typeface="Century Gothic" panose="020B0502020202020204" pitchFamily="34" charset="0"/>
              </a:rPr>
              <a:t>Vuoden välein</a:t>
            </a:r>
          </a:p>
          <a:p>
            <a:r>
              <a:rPr lang="fi-FI" sz="1000" dirty="0" smtClean="0">
                <a:latin typeface="Century Gothic" panose="020B0502020202020204" pitchFamily="34" charset="0"/>
              </a:rPr>
              <a:t>lähivastaanotto</a:t>
            </a:r>
          </a:p>
          <a:p>
            <a:r>
              <a:rPr lang="fi-FI" sz="1000" dirty="0" smtClean="0">
                <a:latin typeface="Century Gothic" panose="020B0502020202020204" pitchFamily="34" charset="0"/>
              </a:rPr>
              <a:t>(hoitaja tai lääkäri)</a:t>
            </a:r>
            <a:endParaRPr lang="fi-FI" sz="1000" dirty="0">
              <a:latin typeface="Century Gothic" panose="020B0502020202020204" pitchFamily="34" charset="0"/>
            </a:endParaRPr>
          </a:p>
        </p:txBody>
      </p:sp>
      <p:pic>
        <p:nvPicPr>
          <p:cNvPr id="170" name="Kuva 169" descr="Kuva, joka sisältää kohteen Fontti, Grafiikka, muotoilu&#10;&#10;Kuvaus luotu automaattisesti">
            <a:extLst>
              <a:ext uri="{FF2B5EF4-FFF2-40B4-BE49-F238E27FC236}">
                <a16:creationId xmlns:a16="http://schemas.microsoft.com/office/drawing/2014/main" id="{39C55E4D-264B-1D18-FCE7-BAB6FE9C3C36}"/>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9782895" y="1856091"/>
            <a:ext cx="617597" cy="605570"/>
          </a:xfrm>
          <a:prstGeom prst="rect">
            <a:avLst/>
          </a:prstGeom>
        </p:spPr>
      </p:pic>
      <p:cxnSp>
        <p:nvCxnSpPr>
          <p:cNvPr id="171" name="Suora nuoliyhdysviiva 170">
            <a:extLst>
              <a:ext uri="{FF2B5EF4-FFF2-40B4-BE49-F238E27FC236}">
                <a16:creationId xmlns:a16="http://schemas.microsoft.com/office/drawing/2014/main" id="{1676229A-F82C-073C-EEDA-2262127B4D1F}"/>
              </a:ext>
            </a:extLst>
          </p:cNvPr>
          <p:cNvCxnSpPr/>
          <p:nvPr/>
        </p:nvCxnSpPr>
        <p:spPr>
          <a:xfrm flipH="1">
            <a:off x="8965593" y="5011294"/>
            <a:ext cx="410387" cy="504487"/>
          </a:xfrm>
          <a:prstGeom prst="straightConnector1">
            <a:avLst/>
          </a:prstGeom>
          <a:ln/>
        </p:spPr>
        <p:style>
          <a:lnRef idx="3">
            <a:schemeClr val="accent5"/>
          </a:lnRef>
          <a:fillRef idx="0">
            <a:schemeClr val="accent5"/>
          </a:fillRef>
          <a:effectRef idx="2">
            <a:schemeClr val="accent5"/>
          </a:effectRef>
          <a:fontRef idx="minor">
            <a:schemeClr val="tx1"/>
          </a:fontRef>
        </p:style>
      </p:cxnSp>
      <p:pic>
        <p:nvPicPr>
          <p:cNvPr id="172" name="Picture 10" descr="Kuva, joka sisältää kohteen Grafiikka, muotoilu&#10;&#10;Kuvaus luotu automaattisesti">
            <a:extLst>
              <a:ext uri="{FF2B5EF4-FFF2-40B4-BE49-F238E27FC236}">
                <a16:creationId xmlns:a16="http://schemas.microsoft.com/office/drawing/2014/main" id="{BA51751B-23EB-7D8E-D1B3-338F77B64BD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133349" y="5196783"/>
            <a:ext cx="336089" cy="340315"/>
          </a:xfrm>
          <a:prstGeom prst="rect">
            <a:avLst/>
          </a:prstGeom>
        </p:spPr>
      </p:pic>
      <p:cxnSp>
        <p:nvCxnSpPr>
          <p:cNvPr id="174" name="Suora nuoliyhdysviiva 173">
            <a:extLst>
              <a:ext uri="{FF2B5EF4-FFF2-40B4-BE49-F238E27FC236}">
                <a16:creationId xmlns:a16="http://schemas.microsoft.com/office/drawing/2014/main" id="{1676229A-F82C-073C-EEDA-2262127B4D1F}"/>
              </a:ext>
            </a:extLst>
          </p:cNvPr>
          <p:cNvCxnSpPr/>
          <p:nvPr/>
        </p:nvCxnSpPr>
        <p:spPr>
          <a:xfrm flipH="1">
            <a:off x="8045152" y="4978516"/>
            <a:ext cx="450147" cy="527193"/>
          </a:xfrm>
          <a:prstGeom prst="straightConnector1">
            <a:avLst/>
          </a:prstGeom>
          <a:ln/>
        </p:spPr>
        <p:style>
          <a:lnRef idx="3">
            <a:schemeClr val="accent5"/>
          </a:lnRef>
          <a:fillRef idx="0">
            <a:schemeClr val="accent5"/>
          </a:fillRef>
          <a:effectRef idx="2">
            <a:schemeClr val="accent5"/>
          </a:effectRef>
          <a:fontRef idx="minor">
            <a:schemeClr val="tx1"/>
          </a:fontRef>
        </p:style>
      </p:cxnSp>
      <p:pic>
        <p:nvPicPr>
          <p:cNvPr id="175" name="Picture 10" descr="Kuva, joka sisältää kohteen Grafiikka, muotoilu&#10;&#10;Kuvaus luotu automaattisesti">
            <a:extLst>
              <a:ext uri="{FF2B5EF4-FFF2-40B4-BE49-F238E27FC236}">
                <a16:creationId xmlns:a16="http://schemas.microsoft.com/office/drawing/2014/main" id="{BA51751B-23EB-7D8E-D1B3-338F77B64BD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220230" y="5175134"/>
            <a:ext cx="336089" cy="340315"/>
          </a:xfrm>
          <a:prstGeom prst="rect">
            <a:avLst/>
          </a:prstGeom>
        </p:spPr>
      </p:pic>
    </p:spTree>
    <p:extLst>
      <p:ext uri="{BB962C8B-B14F-4D97-AF65-F5344CB8AC3E}">
        <p14:creationId xmlns:p14="http://schemas.microsoft.com/office/powerpoint/2010/main" val="20053880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11BC9D337ADE1A47821AA4782F869CC5" ma:contentTypeVersion="4" ma:contentTypeDescription="Luo uusi asiakirja." ma:contentTypeScope="" ma:versionID="eccd393597a3e514f6fd48b120cbc94c">
  <xsd:schema xmlns:xsd="http://www.w3.org/2001/XMLSchema" xmlns:xs="http://www.w3.org/2001/XMLSchema" xmlns:p="http://schemas.microsoft.com/office/2006/metadata/properties" xmlns:ns2="eee13bcc-1da7-4275-a359-3a9681c9b82a" targetNamespace="http://schemas.microsoft.com/office/2006/metadata/properties" ma:root="true" ma:fieldsID="e086a3124d39acf1cc83c4004473ad6a" ns2:_="">
    <xsd:import namespace="eee13bcc-1da7-4275-a359-3a9681c9b82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e13bcc-1da7-4275-a359-3a9681c9b8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09F29B-12B5-4737-AF38-83C8C490E5DF}"/>
</file>

<file path=customXml/itemProps2.xml><?xml version="1.0" encoding="utf-8"?>
<ds:datastoreItem xmlns:ds="http://schemas.openxmlformats.org/officeDocument/2006/customXml" ds:itemID="{0AAEEC39-C7E2-4AFD-BE72-1A07A2EB8D79}"/>
</file>

<file path=customXml/itemProps3.xml><?xml version="1.0" encoding="utf-8"?>
<ds:datastoreItem xmlns:ds="http://schemas.openxmlformats.org/officeDocument/2006/customXml" ds:itemID="{2685D6AF-E063-438A-9D27-16032AA4AF26}"/>
</file>

<file path=docProps/app.xml><?xml version="1.0" encoding="utf-8"?>
<Properties xmlns="http://schemas.openxmlformats.org/officeDocument/2006/extended-properties" xmlns:vt="http://schemas.openxmlformats.org/officeDocument/2006/docPropsVTypes">
  <TotalTime>63</TotalTime>
  <Words>378</Words>
  <Application>Microsoft Office PowerPoint</Application>
  <PresentationFormat>Laajakuva</PresentationFormat>
  <Paragraphs>69</Paragraphs>
  <Slides>1</Slides>
  <Notes>1</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vt:i4>
      </vt:variant>
    </vt:vector>
  </HeadingPairs>
  <TitlesOfParts>
    <vt:vector size="6" baseType="lpstr">
      <vt:lpstr>Arial</vt:lpstr>
      <vt:lpstr>Calibri</vt:lpstr>
      <vt:lpstr>Calibri Light</vt:lpstr>
      <vt:lpstr>Century Gothic</vt:lpstr>
      <vt:lpstr>Office-teema</vt:lpstr>
      <vt:lpstr>PowerPoint-esitys</vt:lpstr>
    </vt:vector>
  </TitlesOfParts>
  <Company>VSHVA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Halme Mira</dc:creator>
  <cp:lastModifiedBy>Halme Mira</cp:lastModifiedBy>
  <cp:revision>16</cp:revision>
  <dcterms:created xsi:type="dcterms:W3CDTF">2024-03-21T13:55:37Z</dcterms:created>
  <dcterms:modified xsi:type="dcterms:W3CDTF">2024-04-08T13:40:00Z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0x01010011BC9D337ADE1A47821AA4782F869CC5</vt:lpwstr>
  </property>
</Properties>
</file>