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118" d="100"/>
          <a:sy n="118" d="100"/>
        </p:scale>
        <p:origin x="132"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93FA30-5433-4730-920F-06ED2842A2EA}" type="datetimeFigureOut">
              <a:rPr lang="fi-FI" smtClean="0"/>
              <a:t>21.3.2024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28E7FF-07C7-4212-85CB-CFDCF103056A}" type="slidenum">
              <a:rPr lang="fi-FI" smtClean="0"/>
              <a:t>‹#›</a:t>
            </a:fld>
            <a:endParaRPr lang="fi-FI"/>
          </a:p>
        </p:txBody>
      </p:sp>
    </p:spTree>
    <p:extLst>
      <p:ext uri="{BB962C8B-B14F-4D97-AF65-F5344CB8AC3E}">
        <p14:creationId xmlns:p14="http://schemas.microsoft.com/office/powerpoint/2010/main" val="2732063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r>
              <a:rPr lang="fi-FI" baseline="0"/>
              <a:t>Tässä on mallipohja englanninkieliselle helminauhakuvaajalle.</a:t>
            </a:r>
          </a:p>
          <a:p>
            <a:pPr marL="171450" indent="-171450">
              <a:buFont typeface="Arial" panose="020B0604020202020204" pitchFamily="34" charset="0"/>
              <a:buChar char="•"/>
            </a:pPr>
            <a:r>
              <a:rPr lang="fi-FI" baseline="0"/>
              <a:t>Otsikkoon kirjoitetaan englanninkielisessä versiossa digihoitopolun nimi.</a:t>
            </a:r>
          </a:p>
          <a:p>
            <a:pPr marL="171450" indent="-171450">
              <a:buFont typeface="Arial" panose="020B0604020202020204" pitchFamily="34" charset="0"/>
              <a:buChar char="•"/>
            </a:pPr>
            <a:r>
              <a:rPr lang="fi-FI" baseline="0"/>
              <a:t>Helminauhakuvaajassa yläpuolella on potilaan polku ja alla ammattilaisen jana.</a:t>
            </a:r>
          </a:p>
          <a:p>
            <a:pPr marL="171450" indent="-171450">
              <a:buFont typeface="Arial" panose="020B0604020202020204" pitchFamily="34" charset="0"/>
              <a:buChar char="•"/>
            </a:pPr>
            <a:r>
              <a:rPr lang="fi-FI" baseline="0"/>
              <a:t>Suuret ikonit eli isot pallot kuvastavat potilaan osalta digihoitopolun istuntoja tai tärkeimpiä teemoja.</a:t>
            </a:r>
          </a:p>
          <a:p>
            <a:pPr marL="171450" indent="-171450">
              <a:buFont typeface="Arial" panose="020B0604020202020204" pitchFamily="34" charset="0"/>
              <a:buChar char="•"/>
            </a:pPr>
            <a:r>
              <a:rPr lang="fi-FI" baseline="0"/>
              <a:t>Pienet pallot kuvaavat esimerkiksi välitehtäviä, kyselyitä tai vertaistarinoita, ja ne keventävät kuvaajan ulkoasua.</a:t>
            </a:r>
          </a:p>
          <a:p>
            <a:pPr marL="171450" indent="-171450">
              <a:buFont typeface="Arial" panose="020B0604020202020204" pitchFamily="34" charset="0"/>
              <a:buChar char="•"/>
            </a:pPr>
            <a:r>
              <a:rPr lang="fi-FI" baseline="0"/>
              <a:t>Ammattilaisen ikonit laitetaan täsmäämään niille potilaan ikonien kohdille, joiden kohdalla ammattilainen vaikuttaa. Vaihtoehtoja ovat myös eVisit, tai katkoviivalla ympyröity ikoni, joka kuvastaa vapaaehtoisuutta.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baseline="0"/>
              <a:t>Käytetyt ikonit ovat joko Digital Health Villagen tai HUSin ikonipankista. HUSilla on myös lisää ikoneita Sharepointissa Brändipankissa.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i-FI" baseline="0"/>
              <a:t>Punaiset tekstit vaihdetaan kullekin digihoitopolulle sopivaksi. Samoja termejä käytetään toki tarvittaessa.</a:t>
            </a:r>
          </a:p>
          <a:p>
            <a:pPr marL="171450" indent="-171450">
              <a:buFont typeface="Arial" panose="020B0604020202020204" pitchFamily="34" charset="0"/>
              <a:buChar char="•"/>
            </a:pPr>
            <a:r>
              <a:rPr lang="fi-FI" baseline="0"/>
              <a:t>Isoja ja pikkupalloja ei kannata käyttää liikaa, ettei polku näytä liian pitkältä tai raskaalta.</a:t>
            </a:r>
          </a:p>
          <a:p>
            <a:pPr marL="171450" indent="-171450">
              <a:buFont typeface="Arial" panose="020B0604020202020204" pitchFamily="34" charset="0"/>
              <a:buChar char="•"/>
            </a:pPr>
            <a:r>
              <a:rPr lang="fi-FI" baseline="0"/>
              <a:t>Ammattaisen pallot ovat aina alussa ja lopussa, ja näiden välille voi sovittaa sopiviin kohtiin pallot. Palloja ei kuitenkaan kannata olla liikaa, jotta digihoitopolku vaikuttaa yhä siltä, että potilas toimii itsenäisesti eikä ammattilainen joudu vaikuttamaan joka välissä.</a:t>
            </a:r>
          </a:p>
          <a:p>
            <a:pPr marL="171450" indent="-171450">
              <a:buFont typeface="Arial" panose="020B0604020202020204" pitchFamily="34" charset="0"/>
              <a:buChar char="•"/>
            </a:pPr>
            <a:r>
              <a:rPr lang="fi-FI" baseline="0"/>
              <a:t>Alhaalla lukee erikseen lause, joka ilmaisee että potilaalla ja ammattilaisella on käytössään viestiyhteys digihoitopolun kautta.</a:t>
            </a:r>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A00CCF3-420F-4BA6-A367-F703334C84A2}" type="slidenum">
              <a:rPr kumimoji="0" lang="fi-FI" sz="800" b="0" i="0" u="none" strike="noStrike" kern="1200" cap="none" spc="0" normalizeH="0" baseline="0" noProof="0" smtClean="0">
                <a:ln>
                  <a:noFill/>
                </a:ln>
                <a:solidFill>
                  <a:prstClr val="black"/>
                </a:solidFill>
                <a:effectLst/>
                <a:uLnTx/>
                <a:uFillTx/>
                <a:latin typeface="Century Gothic"/>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i-FI" sz="800" b="0" i="0" u="none" strike="noStrike" kern="1200" cap="none" spc="0" normalizeH="0" baseline="0" noProof="0">
              <a:ln>
                <a:noFill/>
              </a:ln>
              <a:solidFill>
                <a:prstClr val="black"/>
              </a:solidFill>
              <a:effectLst/>
              <a:uLnTx/>
              <a:uFillTx/>
              <a:latin typeface="Century Gothic"/>
              <a:ea typeface="+mn-ea"/>
              <a:cs typeface="+mn-cs"/>
            </a:endParaRPr>
          </a:p>
        </p:txBody>
      </p:sp>
    </p:spTree>
    <p:extLst>
      <p:ext uri="{BB962C8B-B14F-4D97-AF65-F5344CB8AC3E}">
        <p14:creationId xmlns:p14="http://schemas.microsoft.com/office/powerpoint/2010/main" val="15107388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749401F5-D95C-4F8D-92AB-FE4D41D0C980}" type="datetimeFigureOut">
              <a:rPr lang="fi-FI" smtClean="0"/>
              <a:t>21.3.2024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1870295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49401F5-D95C-4F8D-92AB-FE4D41D0C980}" type="datetimeFigureOut">
              <a:rPr lang="fi-FI" smtClean="0"/>
              <a:t>21.3.2024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1081305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49401F5-D95C-4F8D-92AB-FE4D41D0C980}" type="datetimeFigureOut">
              <a:rPr lang="fi-FI" smtClean="0"/>
              <a:t>21.3.2024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898602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49401F5-D95C-4F8D-92AB-FE4D41D0C980}" type="datetimeFigureOut">
              <a:rPr lang="fi-FI" smtClean="0"/>
              <a:t>21.3.2024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271972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749401F5-D95C-4F8D-92AB-FE4D41D0C980}" type="datetimeFigureOut">
              <a:rPr lang="fi-FI" smtClean="0"/>
              <a:t>21.3.2024</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263346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749401F5-D95C-4F8D-92AB-FE4D41D0C980}" type="datetimeFigureOut">
              <a:rPr lang="fi-FI" smtClean="0"/>
              <a:t>21.3.2024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1548764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749401F5-D95C-4F8D-92AB-FE4D41D0C980}" type="datetimeFigureOut">
              <a:rPr lang="fi-FI" smtClean="0"/>
              <a:t>21.3.2024</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3974458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749401F5-D95C-4F8D-92AB-FE4D41D0C980}" type="datetimeFigureOut">
              <a:rPr lang="fi-FI" smtClean="0"/>
              <a:t>21.3.2024</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3357170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749401F5-D95C-4F8D-92AB-FE4D41D0C980}" type="datetimeFigureOut">
              <a:rPr lang="fi-FI" smtClean="0"/>
              <a:t>21.3.2024</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2178462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749401F5-D95C-4F8D-92AB-FE4D41D0C980}" type="datetimeFigureOut">
              <a:rPr lang="fi-FI" smtClean="0"/>
              <a:t>21.3.2024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281412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749401F5-D95C-4F8D-92AB-FE4D41D0C980}" type="datetimeFigureOut">
              <a:rPr lang="fi-FI" smtClean="0"/>
              <a:t>21.3.2024</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75DF19BE-37A0-4659-8B47-727CECAF3D12}" type="slidenum">
              <a:rPr lang="fi-FI" smtClean="0"/>
              <a:t>‹#›</a:t>
            </a:fld>
            <a:endParaRPr lang="fi-FI"/>
          </a:p>
        </p:txBody>
      </p:sp>
    </p:spTree>
    <p:extLst>
      <p:ext uri="{BB962C8B-B14F-4D97-AF65-F5344CB8AC3E}">
        <p14:creationId xmlns:p14="http://schemas.microsoft.com/office/powerpoint/2010/main" val="4197582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401F5-D95C-4F8D-92AB-FE4D41D0C980}" type="datetimeFigureOut">
              <a:rPr lang="fi-FI" smtClean="0"/>
              <a:t>21.3.2024</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F19BE-37A0-4659-8B47-727CECAF3D12}" type="slidenum">
              <a:rPr lang="fi-FI" smtClean="0"/>
              <a:t>‹#›</a:t>
            </a:fld>
            <a:endParaRPr lang="fi-FI"/>
          </a:p>
        </p:txBody>
      </p:sp>
    </p:spTree>
    <p:extLst>
      <p:ext uri="{BB962C8B-B14F-4D97-AF65-F5344CB8AC3E}">
        <p14:creationId xmlns:p14="http://schemas.microsoft.com/office/powerpoint/2010/main" val="3857059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3.svg"/><Relationship Id="rId1" Type="http://schemas.openxmlformats.org/officeDocument/2006/relationships/slideLayout" Target="../slideLayouts/slideLayout6.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image" Target="../media/image9.sv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yöristetty suorakulmio 1"/>
          <p:cNvSpPr/>
          <p:nvPr/>
        </p:nvSpPr>
        <p:spPr>
          <a:xfrm>
            <a:off x="2" y="4822486"/>
            <a:ext cx="1904999" cy="143861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2400" b="0" i="0" u="none" strike="noStrike" kern="1200" cap="none" spc="0" normalizeH="0" baseline="0" noProof="0">
              <a:ln>
                <a:noFill/>
              </a:ln>
              <a:solidFill>
                <a:prstClr val="white"/>
              </a:solidFill>
              <a:effectLst/>
              <a:uLnTx/>
              <a:uFillTx/>
              <a:latin typeface="Century Gothic"/>
              <a:ea typeface="+mn-ea"/>
              <a:cs typeface="+mn-cs"/>
            </a:endParaRPr>
          </a:p>
        </p:txBody>
      </p:sp>
      <p:sp>
        <p:nvSpPr>
          <p:cNvPr id="3" name="Title 1">
            <a:extLst>
              <a:ext uri="{FF2B5EF4-FFF2-40B4-BE49-F238E27FC236}">
                <a16:creationId xmlns:a16="http://schemas.microsoft.com/office/drawing/2014/main" id="{AA607D4F-7D24-46A6-A5A1-87F74D733935}"/>
              </a:ext>
            </a:extLst>
          </p:cNvPr>
          <p:cNvSpPr txBox="1">
            <a:spLocks/>
          </p:cNvSpPr>
          <p:nvPr/>
        </p:nvSpPr>
        <p:spPr>
          <a:xfrm>
            <a:off x="423345" y="360310"/>
            <a:ext cx="8612767" cy="10272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600" kern="1200" cap="none" spc="-100" baseline="0">
                <a:solidFill>
                  <a:schemeClr val="accent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i-FI" sz="2800" b="1" i="0" u="none" strike="noStrike" kern="1200" cap="all" spc="600" normalizeH="0" baseline="0" noProof="0" dirty="0">
                <a:ln>
                  <a:noFill/>
                </a:ln>
                <a:solidFill>
                  <a:prstClr val="black"/>
                </a:solidFill>
                <a:effectLst/>
                <a:uLnTx/>
                <a:uFillTx/>
                <a:latin typeface="Calibri Light" panose="020F0302020204030204"/>
                <a:ea typeface="+mj-ea"/>
                <a:cs typeface="+mj-cs"/>
              </a:rPr>
              <a:t>Tyypin ii </a:t>
            </a:r>
            <a:r>
              <a:rPr kumimoji="0" lang="fi-FI" sz="2800" b="1" i="0" u="none" strike="noStrike" kern="1200" cap="all" spc="600" normalizeH="0" baseline="0" noProof="0" dirty="0" smtClean="0">
                <a:ln>
                  <a:noFill/>
                </a:ln>
                <a:solidFill>
                  <a:prstClr val="black"/>
                </a:solidFill>
                <a:effectLst/>
                <a:uLnTx/>
                <a:uFillTx/>
                <a:latin typeface="Calibri Light" panose="020F0302020204030204"/>
                <a:ea typeface="+mj-ea"/>
                <a:cs typeface="+mj-cs"/>
              </a:rPr>
              <a:t>diabetes-digihoitopolku</a:t>
            </a:r>
          </a:p>
          <a:p>
            <a:pPr marL="0" marR="0" lvl="0" indent="0" algn="l" defTabSz="914400" rtl="0" eaLnBrk="1" fontAlgn="auto" latinLnBrk="0" hangingPunct="1">
              <a:lnSpc>
                <a:spcPct val="90000"/>
              </a:lnSpc>
              <a:spcBef>
                <a:spcPct val="0"/>
              </a:spcBef>
              <a:spcAft>
                <a:spcPts val="0"/>
              </a:spcAft>
              <a:buClrTx/>
              <a:buSzTx/>
              <a:buFontTx/>
              <a:buNone/>
              <a:tabLst/>
              <a:defRPr/>
            </a:pPr>
            <a:r>
              <a:rPr lang="fi-FI" sz="2800" b="1" cap="all" spc="600" dirty="0" smtClean="0">
                <a:solidFill>
                  <a:prstClr val="black"/>
                </a:solidFill>
                <a:latin typeface="Calibri Light" panose="020F0302020204030204"/>
              </a:rPr>
              <a:t>ESIDIABETES</a:t>
            </a:r>
            <a:r>
              <a:rPr kumimoji="0" lang="fi-FI" sz="2600" b="1" i="0" u="none" strike="noStrike" kern="1200" cap="none" spc="-100" normalizeH="0" baseline="0" noProof="0" dirty="0">
                <a:ln>
                  <a:noFill/>
                </a:ln>
                <a:solidFill>
                  <a:prstClr val="black"/>
                </a:solidFill>
                <a:effectLst/>
                <a:uLnTx/>
                <a:uFillTx/>
                <a:latin typeface="Century Gothic"/>
              </a:rPr>
              <a:t> </a:t>
            </a:r>
          </a:p>
        </p:txBody>
      </p:sp>
      <p:sp>
        <p:nvSpPr>
          <p:cNvPr id="5" name="Puolivapaa piirto 4"/>
          <p:cNvSpPr/>
          <p:nvPr/>
        </p:nvSpPr>
        <p:spPr>
          <a:xfrm>
            <a:off x="615855" y="1795896"/>
            <a:ext cx="11257280" cy="3089992"/>
          </a:xfrm>
          <a:custGeom>
            <a:avLst/>
            <a:gdLst>
              <a:gd name="connsiteX0" fmla="*/ 0 w 11257280"/>
              <a:gd name="connsiteY0" fmla="*/ 1148128 h 3089992"/>
              <a:gd name="connsiteX1" fmla="*/ 1625600 w 11257280"/>
              <a:gd name="connsiteY1" fmla="*/ 48 h 3089992"/>
              <a:gd name="connsiteX2" fmla="*/ 3088640 w 11257280"/>
              <a:gd name="connsiteY2" fmla="*/ 1107488 h 3089992"/>
              <a:gd name="connsiteX3" fmla="*/ 3566160 w 11257280"/>
              <a:gd name="connsiteY3" fmla="*/ 2479088 h 3089992"/>
              <a:gd name="connsiteX4" fmla="*/ 5638800 w 11257280"/>
              <a:gd name="connsiteY4" fmla="*/ 3088688 h 3089992"/>
              <a:gd name="connsiteX5" fmla="*/ 7477760 w 11257280"/>
              <a:gd name="connsiteY5" fmla="*/ 2336848 h 3089992"/>
              <a:gd name="connsiteX6" fmla="*/ 8188960 w 11257280"/>
              <a:gd name="connsiteY6" fmla="*/ 1310688 h 3089992"/>
              <a:gd name="connsiteX7" fmla="*/ 9418320 w 11257280"/>
              <a:gd name="connsiteY7" fmla="*/ 609648 h 3089992"/>
              <a:gd name="connsiteX8" fmla="*/ 10637520 w 11257280"/>
              <a:gd name="connsiteY8" fmla="*/ 883968 h 3089992"/>
              <a:gd name="connsiteX9" fmla="*/ 11257280 w 11257280"/>
              <a:gd name="connsiteY9" fmla="*/ 1391968 h 3089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257280" h="3089992">
                <a:moveTo>
                  <a:pt x="0" y="1148128"/>
                </a:moveTo>
                <a:cubicBezTo>
                  <a:pt x="555413" y="577474"/>
                  <a:pt x="1110827" y="6821"/>
                  <a:pt x="1625600" y="48"/>
                </a:cubicBezTo>
                <a:cubicBezTo>
                  <a:pt x="2140373" y="-6725"/>
                  <a:pt x="2765213" y="694315"/>
                  <a:pt x="3088640" y="1107488"/>
                </a:cubicBezTo>
                <a:cubicBezTo>
                  <a:pt x="3412067" y="1520661"/>
                  <a:pt x="3141133" y="2148888"/>
                  <a:pt x="3566160" y="2479088"/>
                </a:cubicBezTo>
                <a:cubicBezTo>
                  <a:pt x="3991187" y="2809288"/>
                  <a:pt x="4986867" y="3112395"/>
                  <a:pt x="5638800" y="3088688"/>
                </a:cubicBezTo>
                <a:cubicBezTo>
                  <a:pt x="6290733" y="3064981"/>
                  <a:pt x="7052733" y="2633181"/>
                  <a:pt x="7477760" y="2336848"/>
                </a:cubicBezTo>
                <a:cubicBezTo>
                  <a:pt x="7902787" y="2040515"/>
                  <a:pt x="7865533" y="1598555"/>
                  <a:pt x="8188960" y="1310688"/>
                </a:cubicBezTo>
                <a:cubicBezTo>
                  <a:pt x="8512387" y="1022821"/>
                  <a:pt x="9010227" y="680768"/>
                  <a:pt x="9418320" y="609648"/>
                </a:cubicBezTo>
                <a:cubicBezTo>
                  <a:pt x="9826413" y="538528"/>
                  <a:pt x="10331027" y="753581"/>
                  <a:pt x="10637520" y="883968"/>
                </a:cubicBezTo>
                <a:cubicBezTo>
                  <a:pt x="10944013" y="1014355"/>
                  <a:pt x="11152293" y="1268355"/>
                  <a:pt x="11257280" y="1391968"/>
                </a:cubicBezTo>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Puolivapaa piirto 9"/>
          <p:cNvSpPr/>
          <p:nvPr/>
        </p:nvSpPr>
        <p:spPr>
          <a:xfrm>
            <a:off x="1460573" y="1325923"/>
            <a:ext cx="10001113" cy="2463620"/>
          </a:xfrm>
          <a:custGeom>
            <a:avLst/>
            <a:gdLst>
              <a:gd name="connsiteX0" fmla="*/ 0 w 10750299"/>
              <a:gd name="connsiteY0" fmla="*/ 2118376 h 2118376"/>
              <a:gd name="connsiteX1" fmla="*/ 650240 w 10750299"/>
              <a:gd name="connsiteY1" fmla="*/ 553736 h 2118376"/>
              <a:gd name="connsiteX2" fmla="*/ 1645920 w 10750299"/>
              <a:gd name="connsiteY2" fmla="*/ 35576 h 2118376"/>
              <a:gd name="connsiteX3" fmla="*/ 2814320 w 10750299"/>
              <a:gd name="connsiteY3" fmla="*/ 330216 h 2118376"/>
              <a:gd name="connsiteX4" fmla="*/ 3870960 w 10750299"/>
              <a:gd name="connsiteY4" fmla="*/ 1508776 h 2118376"/>
              <a:gd name="connsiteX5" fmla="*/ 5171440 w 10750299"/>
              <a:gd name="connsiteY5" fmla="*/ 2026936 h 2118376"/>
              <a:gd name="connsiteX6" fmla="*/ 6441440 w 10750299"/>
              <a:gd name="connsiteY6" fmla="*/ 1376696 h 2118376"/>
              <a:gd name="connsiteX7" fmla="*/ 6837680 w 10750299"/>
              <a:gd name="connsiteY7" fmla="*/ 482616 h 2118376"/>
              <a:gd name="connsiteX8" fmla="*/ 7701280 w 10750299"/>
              <a:gd name="connsiteY8" fmla="*/ 25416 h 2118376"/>
              <a:gd name="connsiteX9" fmla="*/ 8524240 w 10750299"/>
              <a:gd name="connsiteY9" fmla="*/ 116856 h 2118376"/>
              <a:gd name="connsiteX10" fmla="*/ 9113520 w 10750299"/>
              <a:gd name="connsiteY10" fmla="*/ 604536 h 2118376"/>
              <a:gd name="connsiteX11" fmla="*/ 10546080 w 10750299"/>
              <a:gd name="connsiteY11" fmla="*/ 635016 h 2118376"/>
              <a:gd name="connsiteX12" fmla="*/ 10708640 w 10750299"/>
              <a:gd name="connsiteY12" fmla="*/ 645176 h 2118376"/>
              <a:gd name="connsiteX0" fmla="*/ 0 w 10750299"/>
              <a:gd name="connsiteY0" fmla="*/ 2122832 h 2122832"/>
              <a:gd name="connsiteX1" fmla="*/ 650240 w 10750299"/>
              <a:gd name="connsiteY1" fmla="*/ 558192 h 2122832"/>
              <a:gd name="connsiteX2" fmla="*/ 1645920 w 10750299"/>
              <a:gd name="connsiteY2" fmla="*/ 40032 h 2122832"/>
              <a:gd name="connsiteX3" fmla="*/ 2814320 w 10750299"/>
              <a:gd name="connsiteY3" fmla="*/ 334672 h 2122832"/>
              <a:gd name="connsiteX4" fmla="*/ 3870960 w 10750299"/>
              <a:gd name="connsiteY4" fmla="*/ 1513232 h 2122832"/>
              <a:gd name="connsiteX5" fmla="*/ 5171440 w 10750299"/>
              <a:gd name="connsiteY5" fmla="*/ 2031392 h 2122832"/>
              <a:gd name="connsiteX6" fmla="*/ 6441440 w 10750299"/>
              <a:gd name="connsiteY6" fmla="*/ 1381152 h 2122832"/>
              <a:gd name="connsiteX7" fmla="*/ 6898640 w 10750299"/>
              <a:gd name="connsiteY7" fmla="*/ 548032 h 2122832"/>
              <a:gd name="connsiteX8" fmla="*/ 7701280 w 10750299"/>
              <a:gd name="connsiteY8" fmla="*/ 29872 h 2122832"/>
              <a:gd name="connsiteX9" fmla="*/ 8524240 w 10750299"/>
              <a:gd name="connsiteY9" fmla="*/ 121312 h 2122832"/>
              <a:gd name="connsiteX10" fmla="*/ 9113520 w 10750299"/>
              <a:gd name="connsiteY10" fmla="*/ 608992 h 2122832"/>
              <a:gd name="connsiteX11" fmla="*/ 10546080 w 10750299"/>
              <a:gd name="connsiteY11" fmla="*/ 639472 h 2122832"/>
              <a:gd name="connsiteX12" fmla="*/ 10708640 w 10750299"/>
              <a:gd name="connsiteY12" fmla="*/ 649632 h 2122832"/>
              <a:gd name="connsiteX0" fmla="*/ 0 w 10750299"/>
              <a:gd name="connsiteY0" fmla="*/ 2122832 h 2122832"/>
              <a:gd name="connsiteX1" fmla="*/ 650240 w 10750299"/>
              <a:gd name="connsiteY1" fmla="*/ 558192 h 2122832"/>
              <a:gd name="connsiteX2" fmla="*/ 1645920 w 10750299"/>
              <a:gd name="connsiteY2" fmla="*/ 40032 h 2122832"/>
              <a:gd name="connsiteX3" fmla="*/ 2814320 w 10750299"/>
              <a:gd name="connsiteY3" fmla="*/ 334672 h 2122832"/>
              <a:gd name="connsiteX4" fmla="*/ 3870960 w 10750299"/>
              <a:gd name="connsiteY4" fmla="*/ 1513232 h 2122832"/>
              <a:gd name="connsiteX5" fmla="*/ 5171440 w 10750299"/>
              <a:gd name="connsiteY5" fmla="*/ 2031392 h 2122832"/>
              <a:gd name="connsiteX6" fmla="*/ 6441440 w 10750299"/>
              <a:gd name="connsiteY6" fmla="*/ 1381152 h 2122832"/>
              <a:gd name="connsiteX7" fmla="*/ 6898640 w 10750299"/>
              <a:gd name="connsiteY7" fmla="*/ 548032 h 2122832"/>
              <a:gd name="connsiteX8" fmla="*/ 7701280 w 10750299"/>
              <a:gd name="connsiteY8" fmla="*/ 29872 h 2122832"/>
              <a:gd name="connsiteX9" fmla="*/ 8524240 w 10750299"/>
              <a:gd name="connsiteY9" fmla="*/ 121312 h 2122832"/>
              <a:gd name="connsiteX10" fmla="*/ 9113520 w 10750299"/>
              <a:gd name="connsiteY10" fmla="*/ 608992 h 2122832"/>
              <a:gd name="connsiteX11" fmla="*/ 10546080 w 10750299"/>
              <a:gd name="connsiteY11" fmla="*/ 639472 h 2122832"/>
              <a:gd name="connsiteX12" fmla="*/ 10708640 w 10750299"/>
              <a:gd name="connsiteY12" fmla="*/ 649632 h 2122832"/>
              <a:gd name="connsiteX0" fmla="*/ 0 w 10750299"/>
              <a:gd name="connsiteY0" fmla="*/ 2131532 h 2131532"/>
              <a:gd name="connsiteX1" fmla="*/ 650240 w 10750299"/>
              <a:gd name="connsiteY1" fmla="*/ 566892 h 2131532"/>
              <a:gd name="connsiteX2" fmla="*/ 1645920 w 10750299"/>
              <a:gd name="connsiteY2" fmla="*/ 48732 h 2131532"/>
              <a:gd name="connsiteX3" fmla="*/ 2814320 w 10750299"/>
              <a:gd name="connsiteY3" fmla="*/ 343372 h 2131532"/>
              <a:gd name="connsiteX4" fmla="*/ 3870960 w 10750299"/>
              <a:gd name="connsiteY4" fmla="*/ 1521932 h 2131532"/>
              <a:gd name="connsiteX5" fmla="*/ 5171440 w 10750299"/>
              <a:gd name="connsiteY5" fmla="*/ 2040092 h 2131532"/>
              <a:gd name="connsiteX6" fmla="*/ 6441440 w 10750299"/>
              <a:gd name="connsiteY6" fmla="*/ 1389852 h 2131532"/>
              <a:gd name="connsiteX7" fmla="*/ 6898640 w 10750299"/>
              <a:gd name="connsiteY7" fmla="*/ 556732 h 2131532"/>
              <a:gd name="connsiteX8" fmla="*/ 7701280 w 10750299"/>
              <a:gd name="connsiteY8" fmla="*/ 38572 h 2131532"/>
              <a:gd name="connsiteX9" fmla="*/ 8524240 w 10750299"/>
              <a:gd name="connsiteY9" fmla="*/ 130012 h 2131532"/>
              <a:gd name="connsiteX10" fmla="*/ 9113520 w 10750299"/>
              <a:gd name="connsiteY10" fmla="*/ 617692 h 2131532"/>
              <a:gd name="connsiteX11" fmla="*/ 10546080 w 10750299"/>
              <a:gd name="connsiteY11" fmla="*/ 648172 h 2131532"/>
              <a:gd name="connsiteX12" fmla="*/ 10708640 w 10750299"/>
              <a:gd name="connsiteY12" fmla="*/ 658332 h 2131532"/>
              <a:gd name="connsiteX0" fmla="*/ 0 w 10750299"/>
              <a:gd name="connsiteY0" fmla="*/ 2131532 h 2131532"/>
              <a:gd name="connsiteX1" fmla="*/ 650240 w 10750299"/>
              <a:gd name="connsiteY1" fmla="*/ 566892 h 2131532"/>
              <a:gd name="connsiteX2" fmla="*/ 1645920 w 10750299"/>
              <a:gd name="connsiteY2" fmla="*/ 48732 h 2131532"/>
              <a:gd name="connsiteX3" fmla="*/ 2814320 w 10750299"/>
              <a:gd name="connsiteY3" fmla="*/ 343372 h 2131532"/>
              <a:gd name="connsiteX4" fmla="*/ 3870960 w 10750299"/>
              <a:gd name="connsiteY4" fmla="*/ 1521932 h 2131532"/>
              <a:gd name="connsiteX5" fmla="*/ 5171440 w 10750299"/>
              <a:gd name="connsiteY5" fmla="*/ 2040092 h 2131532"/>
              <a:gd name="connsiteX6" fmla="*/ 6441440 w 10750299"/>
              <a:gd name="connsiteY6" fmla="*/ 1389852 h 2131532"/>
              <a:gd name="connsiteX7" fmla="*/ 6898640 w 10750299"/>
              <a:gd name="connsiteY7" fmla="*/ 556732 h 2131532"/>
              <a:gd name="connsiteX8" fmla="*/ 7701280 w 10750299"/>
              <a:gd name="connsiteY8" fmla="*/ 38572 h 2131532"/>
              <a:gd name="connsiteX9" fmla="*/ 8524240 w 10750299"/>
              <a:gd name="connsiteY9" fmla="*/ 130012 h 2131532"/>
              <a:gd name="connsiteX10" fmla="*/ 9113520 w 10750299"/>
              <a:gd name="connsiteY10" fmla="*/ 617692 h 2131532"/>
              <a:gd name="connsiteX11" fmla="*/ 10546080 w 10750299"/>
              <a:gd name="connsiteY11" fmla="*/ 648172 h 2131532"/>
              <a:gd name="connsiteX12" fmla="*/ 10708640 w 10750299"/>
              <a:gd name="connsiteY12" fmla="*/ 658332 h 2131532"/>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1177019"/>
              <a:gd name="connsiteY0" fmla="*/ 1410172 h 2041408"/>
              <a:gd name="connsiteX1" fmla="*/ 1076960 w 11177019"/>
              <a:gd name="connsiteY1" fmla="*/ 566892 h 2041408"/>
              <a:gd name="connsiteX2" fmla="*/ 2072640 w 11177019"/>
              <a:gd name="connsiteY2" fmla="*/ 48732 h 2041408"/>
              <a:gd name="connsiteX3" fmla="*/ 3241040 w 11177019"/>
              <a:gd name="connsiteY3" fmla="*/ 343372 h 2041408"/>
              <a:gd name="connsiteX4" fmla="*/ 4297680 w 11177019"/>
              <a:gd name="connsiteY4" fmla="*/ 1521932 h 2041408"/>
              <a:gd name="connsiteX5" fmla="*/ 5598160 w 11177019"/>
              <a:gd name="connsiteY5" fmla="*/ 2040092 h 2041408"/>
              <a:gd name="connsiteX6" fmla="*/ 6868160 w 11177019"/>
              <a:gd name="connsiteY6" fmla="*/ 1389852 h 2041408"/>
              <a:gd name="connsiteX7" fmla="*/ 7325360 w 11177019"/>
              <a:gd name="connsiteY7" fmla="*/ 556732 h 2041408"/>
              <a:gd name="connsiteX8" fmla="*/ 8128000 w 11177019"/>
              <a:gd name="connsiteY8" fmla="*/ 38572 h 2041408"/>
              <a:gd name="connsiteX9" fmla="*/ 8950960 w 11177019"/>
              <a:gd name="connsiteY9" fmla="*/ 130012 h 2041408"/>
              <a:gd name="connsiteX10" fmla="*/ 9540240 w 11177019"/>
              <a:gd name="connsiteY10" fmla="*/ 617692 h 2041408"/>
              <a:gd name="connsiteX11" fmla="*/ 10972800 w 11177019"/>
              <a:gd name="connsiteY11" fmla="*/ 648172 h 2041408"/>
              <a:gd name="connsiteX12" fmla="*/ 11135360 w 11177019"/>
              <a:gd name="connsiteY12" fmla="*/ 658332 h 2041408"/>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822960 w 10923019"/>
              <a:gd name="connsiteY1" fmla="*/ 5668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1818640 w 10923019"/>
              <a:gd name="connsiteY2" fmla="*/ 4873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2987040 w 10923019"/>
              <a:gd name="connsiteY3" fmla="*/ 34337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4043680 w 10923019"/>
              <a:gd name="connsiteY4" fmla="*/ 152193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344160 w 10923019"/>
              <a:gd name="connsiteY5" fmla="*/ 20400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6614160 w 10923019"/>
              <a:gd name="connsiteY6" fmla="*/ 138985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172172 h 2172172"/>
              <a:gd name="connsiteX1" fmla="*/ 1076960 w 10923019"/>
              <a:gd name="connsiteY1" fmla="*/ 871692 h 2172172"/>
              <a:gd name="connsiteX2" fmla="*/ 2042160 w 10923019"/>
              <a:gd name="connsiteY2" fmla="*/ 536412 h 2172172"/>
              <a:gd name="connsiteX3" fmla="*/ 3159760 w 10923019"/>
              <a:gd name="connsiteY3" fmla="*/ 963132 h 2172172"/>
              <a:gd name="connsiteX4" fmla="*/ 3891280 w 10923019"/>
              <a:gd name="connsiteY4" fmla="*/ 1704812 h 2172172"/>
              <a:gd name="connsiteX5" fmla="*/ 5161280 w 10923019"/>
              <a:gd name="connsiteY5" fmla="*/ 2090892 h 2172172"/>
              <a:gd name="connsiteX6" fmla="*/ 5984240 w 10923019"/>
              <a:gd name="connsiteY6" fmla="*/ 1146012 h 2172172"/>
              <a:gd name="connsiteX7" fmla="*/ 7071360 w 10923019"/>
              <a:gd name="connsiteY7" fmla="*/ 556732 h 2172172"/>
              <a:gd name="connsiteX8" fmla="*/ 7874000 w 10923019"/>
              <a:gd name="connsiteY8" fmla="*/ 38572 h 2172172"/>
              <a:gd name="connsiteX9" fmla="*/ 8696960 w 10923019"/>
              <a:gd name="connsiteY9" fmla="*/ 130012 h 2172172"/>
              <a:gd name="connsiteX10" fmla="*/ 9286240 w 10923019"/>
              <a:gd name="connsiteY10" fmla="*/ 617692 h 2172172"/>
              <a:gd name="connsiteX11" fmla="*/ 10718800 w 10923019"/>
              <a:gd name="connsiteY11" fmla="*/ 648172 h 2172172"/>
              <a:gd name="connsiteX12" fmla="*/ 10881360 w 10923019"/>
              <a:gd name="connsiteY12" fmla="*/ 658332 h 2172172"/>
              <a:gd name="connsiteX0" fmla="*/ 0 w 10923019"/>
              <a:gd name="connsiteY0" fmla="*/ 2251052 h 2251052"/>
              <a:gd name="connsiteX1" fmla="*/ 1076960 w 10923019"/>
              <a:gd name="connsiteY1" fmla="*/ 950572 h 2251052"/>
              <a:gd name="connsiteX2" fmla="*/ 2042160 w 10923019"/>
              <a:gd name="connsiteY2" fmla="*/ 615292 h 2251052"/>
              <a:gd name="connsiteX3" fmla="*/ 3159760 w 10923019"/>
              <a:gd name="connsiteY3" fmla="*/ 1042012 h 2251052"/>
              <a:gd name="connsiteX4" fmla="*/ 3891280 w 10923019"/>
              <a:gd name="connsiteY4" fmla="*/ 1783692 h 2251052"/>
              <a:gd name="connsiteX5" fmla="*/ 5161280 w 10923019"/>
              <a:gd name="connsiteY5" fmla="*/ 2169772 h 2251052"/>
              <a:gd name="connsiteX6" fmla="*/ 5984240 w 10923019"/>
              <a:gd name="connsiteY6" fmla="*/ 1224892 h 2251052"/>
              <a:gd name="connsiteX7" fmla="*/ 6766560 w 10923019"/>
              <a:gd name="connsiteY7" fmla="*/ 76812 h 2251052"/>
              <a:gd name="connsiteX8" fmla="*/ 7874000 w 10923019"/>
              <a:gd name="connsiteY8" fmla="*/ 117452 h 2251052"/>
              <a:gd name="connsiteX9" fmla="*/ 8696960 w 10923019"/>
              <a:gd name="connsiteY9" fmla="*/ 208892 h 2251052"/>
              <a:gd name="connsiteX10" fmla="*/ 9286240 w 10923019"/>
              <a:gd name="connsiteY10" fmla="*/ 696572 h 2251052"/>
              <a:gd name="connsiteX11" fmla="*/ 10718800 w 10923019"/>
              <a:gd name="connsiteY11" fmla="*/ 727052 h 2251052"/>
              <a:gd name="connsiteX12" fmla="*/ 10881360 w 10923019"/>
              <a:gd name="connsiteY12" fmla="*/ 737212 h 2251052"/>
              <a:gd name="connsiteX0" fmla="*/ 0 w 10923019"/>
              <a:gd name="connsiteY0" fmla="*/ 2532289 h 2532289"/>
              <a:gd name="connsiteX1" fmla="*/ 1076960 w 10923019"/>
              <a:gd name="connsiteY1" fmla="*/ 1231809 h 2532289"/>
              <a:gd name="connsiteX2" fmla="*/ 2042160 w 10923019"/>
              <a:gd name="connsiteY2" fmla="*/ 896529 h 2532289"/>
              <a:gd name="connsiteX3" fmla="*/ 3159760 w 10923019"/>
              <a:gd name="connsiteY3" fmla="*/ 1323249 h 2532289"/>
              <a:gd name="connsiteX4" fmla="*/ 3891280 w 10923019"/>
              <a:gd name="connsiteY4" fmla="*/ 2064929 h 2532289"/>
              <a:gd name="connsiteX5" fmla="*/ 5161280 w 10923019"/>
              <a:gd name="connsiteY5" fmla="*/ 2451009 h 2532289"/>
              <a:gd name="connsiteX6" fmla="*/ 5984240 w 10923019"/>
              <a:gd name="connsiteY6" fmla="*/ 1506129 h 2532289"/>
              <a:gd name="connsiteX7" fmla="*/ 6766560 w 10923019"/>
              <a:gd name="connsiteY7" fmla="*/ 358049 h 2532289"/>
              <a:gd name="connsiteX8" fmla="*/ 7874000 w 10923019"/>
              <a:gd name="connsiteY8" fmla="*/ 2449 h 2532289"/>
              <a:gd name="connsiteX9" fmla="*/ 8696960 w 10923019"/>
              <a:gd name="connsiteY9" fmla="*/ 490129 h 2532289"/>
              <a:gd name="connsiteX10" fmla="*/ 9286240 w 10923019"/>
              <a:gd name="connsiteY10" fmla="*/ 977809 h 2532289"/>
              <a:gd name="connsiteX11" fmla="*/ 10718800 w 10923019"/>
              <a:gd name="connsiteY11" fmla="*/ 1008289 h 2532289"/>
              <a:gd name="connsiteX12" fmla="*/ 10881360 w 10923019"/>
              <a:gd name="connsiteY12" fmla="*/ 1018449 h 2532289"/>
              <a:gd name="connsiteX0" fmla="*/ 0 w 10923019"/>
              <a:gd name="connsiteY0" fmla="*/ 2529953 h 2529953"/>
              <a:gd name="connsiteX1" fmla="*/ 1076960 w 10923019"/>
              <a:gd name="connsiteY1" fmla="*/ 1229473 h 2529953"/>
              <a:gd name="connsiteX2" fmla="*/ 2042160 w 10923019"/>
              <a:gd name="connsiteY2" fmla="*/ 894193 h 2529953"/>
              <a:gd name="connsiteX3" fmla="*/ 3159760 w 10923019"/>
              <a:gd name="connsiteY3" fmla="*/ 1320913 h 2529953"/>
              <a:gd name="connsiteX4" fmla="*/ 3891280 w 10923019"/>
              <a:gd name="connsiteY4" fmla="*/ 2062593 h 2529953"/>
              <a:gd name="connsiteX5" fmla="*/ 5161280 w 10923019"/>
              <a:gd name="connsiteY5" fmla="*/ 2448673 h 2529953"/>
              <a:gd name="connsiteX6" fmla="*/ 5984240 w 10923019"/>
              <a:gd name="connsiteY6" fmla="*/ 1503793 h 2529953"/>
              <a:gd name="connsiteX7" fmla="*/ 6766560 w 10923019"/>
              <a:gd name="connsiteY7" fmla="*/ 355713 h 2529953"/>
              <a:gd name="connsiteX8" fmla="*/ 7874000 w 10923019"/>
              <a:gd name="connsiteY8" fmla="*/ 113 h 2529953"/>
              <a:gd name="connsiteX9" fmla="*/ 8890000 w 10923019"/>
              <a:gd name="connsiteY9" fmla="*/ 325233 h 2529953"/>
              <a:gd name="connsiteX10" fmla="*/ 9286240 w 10923019"/>
              <a:gd name="connsiteY10" fmla="*/ 975473 h 2529953"/>
              <a:gd name="connsiteX11" fmla="*/ 10718800 w 10923019"/>
              <a:gd name="connsiteY11" fmla="*/ 1005953 h 2529953"/>
              <a:gd name="connsiteX12" fmla="*/ 10881360 w 10923019"/>
              <a:gd name="connsiteY12" fmla="*/ 1016113 h 2529953"/>
              <a:gd name="connsiteX0" fmla="*/ 0 w 10908865"/>
              <a:gd name="connsiteY0" fmla="*/ 2529959 h 2529959"/>
              <a:gd name="connsiteX1" fmla="*/ 1076960 w 10908865"/>
              <a:gd name="connsiteY1" fmla="*/ 1229479 h 2529959"/>
              <a:gd name="connsiteX2" fmla="*/ 2042160 w 10908865"/>
              <a:gd name="connsiteY2" fmla="*/ 894199 h 2529959"/>
              <a:gd name="connsiteX3" fmla="*/ 3159760 w 10908865"/>
              <a:gd name="connsiteY3" fmla="*/ 1320919 h 2529959"/>
              <a:gd name="connsiteX4" fmla="*/ 3891280 w 10908865"/>
              <a:gd name="connsiteY4" fmla="*/ 2062599 h 2529959"/>
              <a:gd name="connsiteX5" fmla="*/ 5161280 w 10908865"/>
              <a:gd name="connsiteY5" fmla="*/ 2448679 h 2529959"/>
              <a:gd name="connsiteX6" fmla="*/ 5984240 w 10908865"/>
              <a:gd name="connsiteY6" fmla="*/ 1503799 h 2529959"/>
              <a:gd name="connsiteX7" fmla="*/ 6766560 w 10908865"/>
              <a:gd name="connsiteY7" fmla="*/ 355719 h 2529959"/>
              <a:gd name="connsiteX8" fmla="*/ 7874000 w 10908865"/>
              <a:gd name="connsiteY8" fmla="*/ 119 h 2529959"/>
              <a:gd name="connsiteX9" fmla="*/ 8890000 w 10908865"/>
              <a:gd name="connsiteY9" fmla="*/ 325239 h 2529959"/>
              <a:gd name="connsiteX10" fmla="*/ 9621520 w 10908865"/>
              <a:gd name="connsiteY10" fmla="*/ 1036439 h 2529959"/>
              <a:gd name="connsiteX11" fmla="*/ 10718800 w 10908865"/>
              <a:gd name="connsiteY11" fmla="*/ 1005959 h 2529959"/>
              <a:gd name="connsiteX12" fmla="*/ 10881360 w 10908865"/>
              <a:gd name="connsiteY12" fmla="*/ 1016119 h 2529959"/>
              <a:gd name="connsiteX0" fmla="*/ 0 w 10887825"/>
              <a:gd name="connsiteY0" fmla="*/ 2529959 h 2529959"/>
              <a:gd name="connsiteX1" fmla="*/ 1076960 w 10887825"/>
              <a:gd name="connsiteY1" fmla="*/ 1229479 h 2529959"/>
              <a:gd name="connsiteX2" fmla="*/ 2042160 w 10887825"/>
              <a:gd name="connsiteY2" fmla="*/ 894199 h 2529959"/>
              <a:gd name="connsiteX3" fmla="*/ 3159760 w 10887825"/>
              <a:gd name="connsiteY3" fmla="*/ 1320919 h 2529959"/>
              <a:gd name="connsiteX4" fmla="*/ 3891280 w 10887825"/>
              <a:gd name="connsiteY4" fmla="*/ 2062599 h 2529959"/>
              <a:gd name="connsiteX5" fmla="*/ 5161280 w 10887825"/>
              <a:gd name="connsiteY5" fmla="*/ 2448679 h 2529959"/>
              <a:gd name="connsiteX6" fmla="*/ 5984240 w 10887825"/>
              <a:gd name="connsiteY6" fmla="*/ 1503799 h 2529959"/>
              <a:gd name="connsiteX7" fmla="*/ 6766560 w 10887825"/>
              <a:gd name="connsiteY7" fmla="*/ 355719 h 2529959"/>
              <a:gd name="connsiteX8" fmla="*/ 7874000 w 10887825"/>
              <a:gd name="connsiteY8" fmla="*/ 119 h 2529959"/>
              <a:gd name="connsiteX9" fmla="*/ 8890000 w 10887825"/>
              <a:gd name="connsiteY9" fmla="*/ 325239 h 2529959"/>
              <a:gd name="connsiteX10" fmla="*/ 9621520 w 10887825"/>
              <a:gd name="connsiteY10" fmla="*/ 1036439 h 2529959"/>
              <a:gd name="connsiteX11" fmla="*/ 10454640 w 10887825"/>
              <a:gd name="connsiteY11" fmla="*/ 1656199 h 2529959"/>
              <a:gd name="connsiteX12" fmla="*/ 10881360 w 10887825"/>
              <a:gd name="connsiteY12" fmla="*/ 1016119 h 2529959"/>
              <a:gd name="connsiteX0" fmla="*/ 0 w 11068587"/>
              <a:gd name="connsiteY0" fmla="*/ 2529959 h 2529959"/>
              <a:gd name="connsiteX1" fmla="*/ 1076960 w 11068587"/>
              <a:gd name="connsiteY1" fmla="*/ 1229479 h 2529959"/>
              <a:gd name="connsiteX2" fmla="*/ 2042160 w 11068587"/>
              <a:gd name="connsiteY2" fmla="*/ 894199 h 2529959"/>
              <a:gd name="connsiteX3" fmla="*/ 3159760 w 11068587"/>
              <a:gd name="connsiteY3" fmla="*/ 1320919 h 2529959"/>
              <a:gd name="connsiteX4" fmla="*/ 3891280 w 11068587"/>
              <a:gd name="connsiteY4" fmla="*/ 2062599 h 2529959"/>
              <a:gd name="connsiteX5" fmla="*/ 5161280 w 11068587"/>
              <a:gd name="connsiteY5" fmla="*/ 2448679 h 2529959"/>
              <a:gd name="connsiteX6" fmla="*/ 5984240 w 11068587"/>
              <a:gd name="connsiteY6" fmla="*/ 1503799 h 2529959"/>
              <a:gd name="connsiteX7" fmla="*/ 6766560 w 11068587"/>
              <a:gd name="connsiteY7" fmla="*/ 355719 h 2529959"/>
              <a:gd name="connsiteX8" fmla="*/ 7874000 w 11068587"/>
              <a:gd name="connsiteY8" fmla="*/ 119 h 2529959"/>
              <a:gd name="connsiteX9" fmla="*/ 8890000 w 11068587"/>
              <a:gd name="connsiteY9" fmla="*/ 325239 h 2529959"/>
              <a:gd name="connsiteX10" fmla="*/ 9621520 w 11068587"/>
              <a:gd name="connsiteY10" fmla="*/ 1036439 h 2529959"/>
              <a:gd name="connsiteX11" fmla="*/ 10454640 w 11068587"/>
              <a:gd name="connsiteY11" fmla="*/ 1656199 h 2529959"/>
              <a:gd name="connsiteX12" fmla="*/ 11064240 w 11068587"/>
              <a:gd name="connsiteY12" fmla="*/ 1371719 h 2529959"/>
              <a:gd name="connsiteX0" fmla="*/ 0 w 10927836"/>
              <a:gd name="connsiteY0" fmla="*/ 2529959 h 2529959"/>
              <a:gd name="connsiteX1" fmla="*/ 1076960 w 10927836"/>
              <a:gd name="connsiteY1" fmla="*/ 1229479 h 2529959"/>
              <a:gd name="connsiteX2" fmla="*/ 2042160 w 10927836"/>
              <a:gd name="connsiteY2" fmla="*/ 894199 h 2529959"/>
              <a:gd name="connsiteX3" fmla="*/ 3159760 w 10927836"/>
              <a:gd name="connsiteY3" fmla="*/ 1320919 h 2529959"/>
              <a:gd name="connsiteX4" fmla="*/ 3891280 w 10927836"/>
              <a:gd name="connsiteY4" fmla="*/ 2062599 h 2529959"/>
              <a:gd name="connsiteX5" fmla="*/ 5161280 w 10927836"/>
              <a:gd name="connsiteY5" fmla="*/ 2448679 h 2529959"/>
              <a:gd name="connsiteX6" fmla="*/ 5984240 w 10927836"/>
              <a:gd name="connsiteY6" fmla="*/ 1503799 h 2529959"/>
              <a:gd name="connsiteX7" fmla="*/ 6766560 w 10927836"/>
              <a:gd name="connsiteY7" fmla="*/ 355719 h 2529959"/>
              <a:gd name="connsiteX8" fmla="*/ 7874000 w 10927836"/>
              <a:gd name="connsiteY8" fmla="*/ 119 h 2529959"/>
              <a:gd name="connsiteX9" fmla="*/ 8890000 w 10927836"/>
              <a:gd name="connsiteY9" fmla="*/ 325239 h 2529959"/>
              <a:gd name="connsiteX10" fmla="*/ 9621520 w 10927836"/>
              <a:gd name="connsiteY10" fmla="*/ 1036439 h 2529959"/>
              <a:gd name="connsiteX11" fmla="*/ 10454640 w 10927836"/>
              <a:gd name="connsiteY11" fmla="*/ 1656199 h 2529959"/>
              <a:gd name="connsiteX12" fmla="*/ 10922000 w 10927836"/>
              <a:gd name="connsiteY12" fmla="*/ 1656199 h 2529959"/>
              <a:gd name="connsiteX0" fmla="*/ 0 w 10928035"/>
              <a:gd name="connsiteY0" fmla="*/ 2529983 h 2529983"/>
              <a:gd name="connsiteX1" fmla="*/ 1076960 w 10928035"/>
              <a:gd name="connsiteY1" fmla="*/ 1229503 h 2529983"/>
              <a:gd name="connsiteX2" fmla="*/ 2042160 w 10928035"/>
              <a:gd name="connsiteY2" fmla="*/ 894223 h 2529983"/>
              <a:gd name="connsiteX3" fmla="*/ 3159760 w 10928035"/>
              <a:gd name="connsiteY3" fmla="*/ 1320943 h 2529983"/>
              <a:gd name="connsiteX4" fmla="*/ 3891280 w 10928035"/>
              <a:gd name="connsiteY4" fmla="*/ 2062623 h 2529983"/>
              <a:gd name="connsiteX5" fmla="*/ 5161280 w 10928035"/>
              <a:gd name="connsiteY5" fmla="*/ 2448703 h 2529983"/>
              <a:gd name="connsiteX6" fmla="*/ 5984240 w 10928035"/>
              <a:gd name="connsiteY6" fmla="*/ 1503823 h 2529983"/>
              <a:gd name="connsiteX7" fmla="*/ 6766560 w 10928035"/>
              <a:gd name="connsiteY7" fmla="*/ 355743 h 2529983"/>
              <a:gd name="connsiteX8" fmla="*/ 7874000 w 10928035"/>
              <a:gd name="connsiteY8" fmla="*/ 143 h 2529983"/>
              <a:gd name="connsiteX9" fmla="*/ 8890000 w 10928035"/>
              <a:gd name="connsiteY9" fmla="*/ 325263 h 2529983"/>
              <a:gd name="connsiteX10" fmla="*/ 9550400 w 10928035"/>
              <a:gd name="connsiteY10" fmla="*/ 1199023 h 2529983"/>
              <a:gd name="connsiteX11" fmla="*/ 10454640 w 10928035"/>
              <a:gd name="connsiteY11" fmla="*/ 1656223 h 2529983"/>
              <a:gd name="connsiteX12" fmla="*/ 10922000 w 10928035"/>
              <a:gd name="connsiteY12" fmla="*/ 1656223 h 2529983"/>
              <a:gd name="connsiteX0" fmla="*/ 0 w 10925110"/>
              <a:gd name="connsiteY0" fmla="*/ 2529983 h 2529983"/>
              <a:gd name="connsiteX1" fmla="*/ 1076960 w 10925110"/>
              <a:gd name="connsiteY1" fmla="*/ 1229503 h 2529983"/>
              <a:gd name="connsiteX2" fmla="*/ 2042160 w 10925110"/>
              <a:gd name="connsiteY2" fmla="*/ 894223 h 2529983"/>
              <a:gd name="connsiteX3" fmla="*/ 3159760 w 10925110"/>
              <a:gd name="connsiteY3" fmla="*/ 1320943 h 2529983"/>
              <a:gd name="connsiteX4" fmla="*/ 3891280 w 10925110"/>
              <a:gd name="connsiteY4" fmla="*/ 2062623 h 2529983"/>
              <a:gd name="connsiteX5" fmla="*/ 5161280 w 10925110"/>
              <a:gd name="connsiteY5" fmla="*/ 2448703 h 2529983"/>
              <a:gd name="connsiteX6" fmla="*/ 5984240 w 10925110"/>
              <a:gd name="connsiteY6" fmla="*/ 1503823 h 2529983"/>
              <a:gd name="connsiteX7" fmla="*/ 6766560 w 10925110"/>
              <a:gd name="connsiteY7" fmla="*/ 355743 h 2529983"/>
              <a:gd name="connsiteX8" fmla="*/ 7874000 w 10925110"/>
              <a:gd name="connsiteY8" fmla="*/ 143 h 2529983"/>
              <a:gd name="connsiteX9" fmla="*/ 8890000 w 10925110"/>
              <a:gd name="connsiteY9" fmla="*/ 325263 h 2529983"/>
              <a:gd name="connsiteX10" fmla="*/ 9550400 w 10925110"/>
              <a:gd name="connsiteY10" fmla="*/ 1199023 h 2529983"/>
              <a:gd name="connsiteX11" fmla="*/ 10139680 w 10925110"/>
              <a:gd name="connsiteY11" fmla="*/ 1595263 h 2529983"/>
              <a:gd name="connsiteX12" fmla="*/ 10922000 w 10925110"/>
              <a:gd name="connsiteY12" fmla="*/ 1656223 h 2529983"/>
              <a:gd name="connsiteX0" fmla="*/ 0 w 10813875"/>
              <a:gd name="connsiteY0" fmla="*/ 2529983 h 2529983"/>
              <a:gd name="connsiteX1" fmla="*/ 1076960 w 10813875"/>
              <a:gd name="connsiteY1" fmla="*/ 1229503 h 2529983"/>
              <a:gd name="connsiteX2" fmla="*/ 2042160 w 10813875"/>
              <a:gd name="connsiteY2" fmla="*/ 894223 h 2529983"/>
              <a:gd name="connsiteX3" fmla="*/ 3159760 w 10813875"/>
              <a:gd name="connsiteY3" fmla="*/ 1320943 h 2529983"/>
              <a:gd name="connsiteX4" fmla="*/ 3891280 w 10813875"/>
              <a:gd name="connsiteY4" fmla="*/ 2062623 h 2529983"/>
              <a:gd name="connsiteX5" fmla="*/ 5161280 w 10813875"/>
              <a:gd name="connsiteY5" fmla="*/ 2448703 h 2529983"/>
              <a:gd name="connsiteX6" fmla="*/ 5984240 w 10813875"/>
              <a:gd name="connsiteY6" fmla="*/ 1503823 h 2529983"/>
              <a:gd name="connsiteX7" fmla="*/ 6766560 w 10813875"/>
              <a:gd name="connsiteY7" fmla="*/ 355743 h 2529983"/>
              <a:gd name="connsiteX8" fmla="*/ 7874000 w 10813875"/>
              <a:gd name="connsiteY8" fmla="*/ 143 h 2529983"/>
              <a:gd name="connsiteX9" fmla="*/ 8890000 w 10813875"/>
              <a:gd name="connsiteY9" fmla="*/ 325263 h 2529983"/>
              <a:gd name="connsiteX10" fmla="*/ 9550400 w 10813875"/>
              <a:gd name="connsiteY10" fmla="*/ 1199023 h 2529983"/>
              <a:gd name="connsiteX11" fmla="*/ 10139680 w 10813875"/>
              <a:gd name="connsiteY11" fmla="*/ 1595263 h 2529983"/>
              <a:gd name="connsiteX12" fmla="*/ 10810240 w 10813875"/>
              <a:gd name="connsiteY12" fmla="*/ 1646063 h 2529983"/>
              <a:gd name="connsiteX0" fmla="*/ 0 w 10732595"/>
              <a:gd name="connsiteY0" fmla="*/ 2326783 h 2469228"/>
              <a:gd name="connsiteX1" fmla="*/ 995680 w 10732595"/>
              <a:gd name="connsiteY1" fmla="*/ 1229503 h 2469228"/>
              <a:gd name="connsiteX2" fmla="*/ 1960880 w 10732595"/>
              <a:gd name="connsiteY2" fmla="*/ 894223 h 2469228"/>
              <a:gd name="connsiteX3" fmla="*/ 3078480 w 10732595"/>
              <a:gd name="connsiteY3" fmla="*/ 1320943 h 2469228"/>
              <a:gd name="connsiteX4" fmla="*/ 3810000 w 10732595"/>
              <a:gd name="connsiteY4" fmla="*/ 2062623 h 2469228"/>
              <a:gd name="connsiteX5" fmla="*/ 5080000 w 10732595"/>
              <a:gd name="connsiteY5" fmla="*/ 2448703 h 2469228"/>
              <a:gd name="connsiteX6" fmla="*/ 5902960 w 10732595"/>
              <a:gd name="connsiteY6" fmla="*/ 1503823 h 2469228"/>
              <a:gd name="connsiteX7" fmla="*/ 6685280 w 10732595"/>
              <a:gd name="connsiteY7" fmla="*/ 355743 h 2469228"/>
              <a:gd name="connsiteX8" fmla="*/ 7792720 w 10732595"/>
              <a:gd name="connsiteY8" fmla="*/ 143 h 2469228"/>
              <a:gd name="connsiteX9" fmla="*/ 8808720 w 10732595"/>
              <a:gd name="connsiteY9" fmla="*/ 325263 h 2469228"/>
              <a:gd name="connsiteX10" fmla="*/ 9469120 w 10732595"/>
              <a:gd name="connsiteY10" fmla="*/ 1199023 h 2469228"/>
              <a:gd name="connsiteX11" fmla="*/ 10058400 w 10732595"/>
              <a:gd name="connsiteY11" fmla="*/ 1595263 h 2469228"/>
              <a:gd name="connsiteX12" fmla="*/ 10728960 w 10732595"/>
              <a:gd name="connsiteY12" fmla="*/ 1646063 h 2469228"/>
              <a:gd name="connsiteX0" fmla="*/ 0 w 10732595"/>
              <a:gd name="connsiteY0" fmla="*/ 2326783 h 2463620"/>
              <a:gd name="connsiteX1" fmla="*/ 995680 w 10732595"/>
              <a:gd name="connsiteY1" fmla="*/ 1229503 h 2463620"/>
              <a:gd name="connsiteX2" fmla="*/ 1960880 w 10732595"/>
              <a:gd name="connsiteY2" fmla="*/ 894223 h 2463620"/>
              <a:gd name="connsiteX3" fmla="*/ 3078480 w 10732595"/>
              <a:gd name="connsiteY3" fmla="*/ 1320943 h 2463620"/>
              <a:gd name="connsiteX4" fmla="*/ 3810000 w 10732595"/>
              <a:gd name="connsiteY4" fmla="*/ 2062623 h 2463620"/>
              <a:gd name="connsiteX5" fmla="*/ 5080000 w 10732595"/>
              <a:gd name="connsiteY5" fmla="*/ 2448703 h 2463620"/>
              <a:gd name="connsiteX6" fmla="*/ 5902960 w 10732595"/>
              <a:gd name="connsiteY6" fmla="*/ 1503823 h 2463620"/>
              <a:gd name="connsiteX7" fmla="*/ 6685280 w 10732595"/>
              <a:gd name="connsiteY7" fmla="*/ 355743 h 2463620"/>
              <a:gd name="connsiteX8" fmla="*/ 7792720 w 10732595"/>
              <a:gd name="connsiteY8" fmla="*/ 143 h 2463620"/>
              <a:gd name="connsiteX9" fmla="*/ 8808720 w 10732595"/>
              <a:gd name="connsiteY9" fmla="*/ 325263 h 2463620"/>
              <a:gd name="connsiteX10" fmla="*/ 9469120 w 10732595"/>
              <a:gd name="connsiteY10" fmla="*/ 1199023 h 2463620"/>
              <a:gd name="connsiteX11" fmla="*/ 10058400 w 10732595"/>
              <a:gd name="connsiteY11" fmla="*/ 1595263 h 2463620"/>
              <a:gd name="connsiteX12" fmla="*/ 10728960 w 10732595"/>
              <a:gd name="connsiteY12" fmla="*/ 1646063 h 2463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32595" h="2463620">
                <a:moveTo>
                  <a:pt x="0" y="2326783"/>
                </a:moveTo>
                <a:cubicBezTo>
                  <a:pt x="584200" y="2104109"/>
                  <a:pt x="668867" y="1468263"/>
                  <a:pt x="995680" y="1229503"/>
                </a:cubicBezTo>
                <a:cubicBezTo>
                  <a:pt x="1322493" y="990743"/>
                  <a:pt x="1613747" y="878983"/>
                  <a:pt x="1960880" y="894223"/>
                </a:cubicBezTo>
                <a:cubicBezTo>
                  <a:pt x="2308013" y="909463"/>
                  <a:pt x="2770293" y="1126210"/>
                  <a:pt x="3078480" y="1320943"/>
                </a:cubicBezTo>
                <a:cubicBezTo>
                  <a:pt x="3386667" y="1515676"/>
                  <a:pt x="3486573" y="1823863"/>
                  <a:pt x="3810000" y="2062623"/>
                </a:cubicBezTo>
                <a:cubicBezTo>
                  <a:pt x="4133427" y="2301383"/>
                  <a:pt x="4682109" y="2524056"/>
                  <a:pt x="5080000" y="2448703"/>
                </a:cubicBezTo>
                <a:cubicBezTo>
                  <a:pt x="5477891" y="2373350"/>
                  <a:pt x="5635413" y="1852650"/>
                  <a:pt x="5902960" y="1503823"/>
                </a:cubicBezTo>
                <a:cubicBezTo>
                  <a:pt x="6170507" y="1154996"/>
                  <a:pt x="6370320" y="606356"/>
                  <a:pt x="6685280" y="355743"/>
                </a:cubicBezTo>
                <a:cubicBezTo>
                  <a:pt x="7000240" y="105130"/>
                  <a:pt x="7438813" y="5223"/>
                  <a:pt x="7792720" y="143"/>
                </a:cubicBezTo>
                <a:cubicBezTo>
                  <a:pt x="8146627" y="-4937"/>
                  <a:pt x="8529320" y="125450"/>
                  <a:pt x="8808720" y="325263"/>
                </a:cubicBezTo>
                <a:cubicBezTo>
                  <a:pt x="9088120" y="525076"/>
                  <a:pt x="9260840" y="987356"/>
                  <a:pt x="9469120" y="1199023"/>
                </a:cubicBezTo>
                <a:cubicBezTo>
                  <a:pt x="9677400" y="1410690"/>
                  <a:pt x="9848427" y="1520756"/>
                  <a:pt x="10058400" y="1595263"/>
                </a:cubicBezTo>
                <a:cubicBezTo>
                  <a:pt x="10268373" y="1669770"/>
                  <a:pt x="10780606" y="1644369"/>
                  <a:pt x="10728960" y="1646063"/>
                </a:cubicBezTo>
              </a:path>
            </a:pathLst>
          </a:custGeom>
          <a:ln w="57150"/>
        </p:spPr>
        <p:style>
          <a:lnRef idx="3">
            <a:schemeClr val="dk1"/>
          </a:lnRef>
          <a:fillRef idx="0">
            <a:schemeClr val="dk1"/>
          </a:fillRef>
          <a:effectRef idx="2">
            <a:schemeClr val="dk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black"/>
              </a:solidFill>
              <a:effectLst/>
              <a:uLnTx/>
              <a:uFillTx/>
              <a:latin typeface="Century Gothic"/>
              <a:ea typeface="+mn-ea"/>
              <a:cs typeface="+mn-cs"/>
            </a:endParaRPr>
          </a:p>
        </p:txBody>
      </p:sp>
      <p:cxnSp>
        <p:nvCxnSpPr>
          <p:cNvPr id="12" name="Suora yhdysviiva 11"/>
          <p:cNvCxnSpPr/>
          <p:nvPr/>
        </p:nvCxnSpPr>
        <p:spPr>
          <a:xfrm flipV="1">
            <a:off x="1656627" y="5229524"/>
            <a:ext cx="9609003" cy="0"/>
          </a:xfrm>
          <a:prstGeom prst="line">
            <a:avLst/>
          </a:prstGeom>
          <a:ln w="38100" cmpd="sng"/>
        </p:spPr>
        <p:style>
          <a:lnRef idx="3">
            <a:schemeClr val="dk1"/>
          </a:lnRef>
          <a:fillRef idx="0">
            <a:schemeClr val="dk1"/>
          </a:fillRef>
          <a:effectRef idx="2">
            <a:schemeClr val="dk1"/>
          </a:effectRef>
          <a:fontRef idx="minor">
            <a:schemeClr val="tx1"/>
          </a:fontRef>
        </p:style>
      </p:cxnSp>
      <p:sp>
        <p:nvSpPr>
          <p:cNvPr id="25" name="Ellipsi 24"/>
          <p:cNvSpPr/>
          <p:nvPr/>
        </p:nvSpPr>
        <p:spPr>
          <a:xfrm>
            <a:off x="2116236" y="3883320"/>
            <a:ext cx="651789" cy="66186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 name="TextBox 72">
            <a:extLst>
              <a:ext uri="{FF2B5EF4-FFF2-40B4-BE49-F238E27FC236}">
                <a16:creationId xmlns:a16="http://schemas.microsoft.com/office/drawing/2014/main" id="{B58497FC-9F23-4A81-8004-0BA4346B6B05}"/>
              </a:ext>
            </a:extLst>
          </p:cNvPr>
          <p:cNvSpPr txBox="1"/>
          <p:nvPr/>
        </p:nvSpPr>
        <p:spPr>
          <a:xfrm>
            <a:off x="647050" y="2408253"/>
            <a:ext cx="1427889" cy="83099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Päätös aloittaa </a:t>
            </a:r>
            <a:endParaRPr kumimoji="0" lang="fi-FI" sz="18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Tyypin II diabeteksen digihoitopolku</a:t>
            </a:r>
            <a:endParaRPr kumimoji="0" lang="fi-FI" sz="1800" b="0" i="0" u="none" strike="noStrike" kern="1200" cap="none" spc="0" normalizeH="0" baseline="0" noProof="0" dirty="0">
              <a:ln>
                <a:noFill/>
              </a:ln>
              <a:solidFill>
                <a:prstClr val="black"/>
              </a:solidFill>
              <a:effectLst/>
              <a:uLnTx/>
              <a:uFillTx/>
              <a:latin typeface="Calibri" panose="020F0502020204030204"/>
              <a:ea typeface="Calibri"/>
              <a:cs typeface="Calibri"/>
            </a:endParaRPr>
          </a:p>
        </p:txBody>
      </p:sp>
      <p:sp>
        <p:nvSpPr>
          <p:cNvPr id="38" name="TextBox 12">
            <a:extLst>
              <a:ext uri="{FF2B5EF4-FFF2-40B4-BE49-F238E27FC236}">
                <a16:creationId xmlns:a16="http://schemas.microsoft.com/office/drawing/2014/main" id="{F6509359-3757-44C4-AD41-1C5476061EE0}"/>
              </a:ext>
            </a:extLst>
          </p:cNvPr>
          <p:cNvSpPr txBox="1"/>
          <p:nvPr/>
        </p:nvSpPr>
        <p:spPr>
          <a:xfrm>
            <a:off x="2250038" y="1422656"/>
            <a:ext cx="1381289"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Tutustuu polun sisältöön</a:t>
            </a: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4" name="Nuoli oikealle 13"/>
          <p:cNvSpPr/>
          <p:nvPr/>
        </p:nvSpPr>
        <p:spPr>
          <a:xfrm>
            <a:off x="54183" y="3537047"/>
            <a:ext cx="951295" cy="555381"/>
          </a:xfrm>
          <a:prstGeom prst="rightArrow">
            <a:avLst/>
          </a:prstGeom>
          <a:solidFill>
            <a:srgbClr val="00ADB1"/>
          </a:solidFill>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051" b="0" i="0" u="none" strike="noStrike" kern="1200" cap="none" spc="0" normalizeH="0" baseline="0" noProof="0">
                <a:ln>
                  <a:noFill/>
                </a:ln>
                <a:solidFill>
                  <a:prstClr val="white"/>
                </a:solidFill>
                <a:effectLst/>
                <a:uLnTx/>
                <a:uFillTx/>
                <a:latin typeface="Century Gothic"/>
                <a:ea typeface="+mn-ea"/>
                <a:cs typeface="+mn-cs"/>
              </a:rPr>
              <a:t>Potilas</a:t>
            </a:r>
            <a:endParaRPr kumimoji="0" lang="fi-FI" sz="1600" b="0" i="0" u="none" strike="noStrike" kern="1200" cap="none" spc="0" normalizeH="0" baseline="0" noProof="0">
              <a:ln>
                <a:noFill/>
              </a:ln>
              <a:solidFill>
                <a:prstClr val="white"/>
              </a:solidFill>
              <a:effectLst/>
              <a:uLnTx/>
              <a:uFillTx/>
              <a:latin typeface="Century Gothic"/>
              <a:ea typeface="+mn-ea"/>
              <a:cs typeface="Calibri"/>
            </a:endParaRPr>
          </a:p>
        </p:txBody>
      </p:sp>
      <p:sp>
        <p:nvSpPr>
          <p:cNvPr id="39" name="Nuoli oikealle 38"/>
          <p:cNvSpPr/>
          <p:nvPr/>
        </p:nvSpPr>
        <p:spPr>
          <a:xfrm>
            <a:off x="54183" y="4951884"/>
            <a:ext cx="1211030" cy="633367"/>
          </a:xfrm>
          <a:prstGeom prst="rightArrow">
            <a:avLst/>
          </a:prstGeom>
          <a:solidFill>
            <a:srgbClr val="008285"/>
          </a:solidFill>
        </p:spPr>
        <p:style>
          <a:lnRef idx="3">
            <a:schemeClr val="lt1"/>
          </a:lnRef>
          <a:fillRef idx="1">
            <a:schemeClr val="accent1"/>
          </a:fillRef>
          <a:effectRef idx="1">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900" b="0" i="0" u="none" strike="noStrike" kern="1200" cap="none" spc="0" normalizeH="0" baseline="0" noProof="0">
                <a:ln>
                  <a:noFill/>
                </a:ln>
                <a:solidFill>
                  <a:prstClr val="white"/>
                </a:solidFill>
                <a:effectLst/>
                <a:uLnTx/>
                <a:uFillTx/>
                <a:latin typeface="Century Gothic"/>
                <a:ea typeface="+mn-ea"/>
                <a:cs typeface="+mn-cs"/>
              </a:rPr>
              <a:t>Ammattilainen</a:t>
            </a: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9" name="Ellipsi 48"/>
          <p:cNvSpPr/>
          <p:nvPr/>
        </p:nvSpPr>
        <p:spPr>
          <a:xfrm>
            <a:off x="5280786" y="3451374"/>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0" name="TextBox 72">
            <a:extLst>
              <a:ext uri="{FF2B5EF4-FFF2-40B4-BE49-F238E27FC236}">
                <a16:creationId xmlns:a16="http://schemas.microsoft.com/office/drawing/2014/main" id="{B58497FC-9F23-4A81-8004-0BA4346B6B05}"/>
              </a:ext>
            </a:extLst>
          </p:cNvPr>
          <p:cNvSpPr txBox="1"/>
          <p:nvPr/>
        </p:nvSpPr>
        <p:spPr>
          <a:xfrm>
            <a:off x="5004471" y="2231607"/>
            <a:ext cx="1382795" cy="646331"/>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Täyttää </a:t>
            </a:r>
            <a:r>
              <a:rPr kumimoji="0" lang="fi-FI" sz="1200" b="0" i="0" u="none" strike="noStrike" kern="1200" cap="none" spc="0" normalizeH="0" baseline="0" noProof="0" dirty="0" smtClean="0">
                <a:ln>
                  <a:noFill/>
                </a:ln>
                <a:solidFill>
                  <a:prstClr val="black"/>
                </a:solidFill>
                <a:effectLst/>
                <a:uLnTx/>
                <a:uFillTx/>
                <a:latin typeface="Century Gothic"/>
                <a:ea typeface="+mn-ea"/>
                <a:cs typeface="+mn-cs"/>
              </a:rPr>
              <a:t>verenpaineen seurantaa</a:t>
            </a:r>
            <a:endParaRPr kumimoji="0" lang="fi-FI" sz="12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51" name="TextBox 72">
            <a:extLst>
              <a:ext uri="{FF2B5EF4-FFF2-40B4-BE49-F238E27FC236}">
                <a16:creationId xmlns:a16="http://schemas.microsoft.com/office/drawing/2014/main" id="{B58497FC-9F23-4A81-8004-0BA4346B6B05}"/>
              </a:ext>
            </a:extLst>
          </p:cNvPr>
          <p:cNvSpPr txBox="1"/>
          <p:nvPr/>
        </p:nvSpPr>
        <p:spPr>
          <a:xfrm>
            <a:off x="168481" y="5568763"/>
            <a:ext cx="2296023" cy="1461939"/>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100" dirty="0" smtClean="0">
                <a:solidFill>
                  <a:prstClr val="black"/>
                </a:solidFill>
                <a:latin typeface="Century Gothic"/>
                <a:cs typeface="Calibri"/>
              </a:rPr>
              <a:t>Potilaan ohjaa polulle ajanvarauksen hoitaja, asiantuntijahoitaja tai potilasta hoitava lääkäri. Hän laittaa viestin polun hoitajalle ja antaa digihoitopolun kirjallisen esitteen potilaalle</a:t>
            </a:r>
            <a:endParaRPr kumimoji="0" lang="fi-FI" sz="1100" b="0" i="0" u="none" strike="noStrike" kern="1200" cap="none" spc="0" normalizeH="0" baseline="0" noProof="0" dirty="0">
              <a:ln>
                <a:noFill/>
              </a:ln>
              <a:solidFill>
                <a:prstClr val="black"/>
              </a:solidFill>
              <a:effectLst/>
              <a:uLnTx/>
              <a:uFillTx/>
              <a:latin typeface="Century Gothic"/>
              <a:ea typeface="+mn-ea"/>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Century Gothic"/>
              <a:ea typeface="+mn-ea"/>
              <a:cs typeface="Calibri"/>
            </a:endParaRPr>
          </a:p>
        </p:txBody>
      </p:sp>
      <p:sp>
        <p:nvSpPr>
          <p:cNvPr id="93" name="Isosceles Triangle 78">
            <a:extLst>
              <a:ext uri="{FF2B5EF4-FFF2-40B4-BE49-F238E27FC236}">
                <a16:creationId xmlns:a16="http://schemas.microsoft.com/office/drawing/2014/main" id="{662EFADA-449B-45A1-807B-A5F52071E876}"/>
              </a:ext>
            </a:extLst>
          </p:cNvPr>
          <p:cNvSpPr/>
          <p:nvPr/>
        </p:nvSpPr>
        <p:spPr>
          <a:xfrm rot="5400000">
            <a:off x="11396963" y="2855698"/>
            <a:ext cx="353976" cy="263197"/>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ID4096"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4" name="TextBox 72">
            <a:extLst>
              <a:ext uri="{FF2B5EF4-FFF2-40B4-BE49-F238E27FC236}">
                <a16:creationId xmlns:a16="http://schemas.microsoft.com/office/drawing/2014/main" id="{B58497FC-9F23-4A81-8004-0BA4346B6B05}"/>
              </a:ext>
            </a:extLst>
          </p:cNvPr>
          <p:cNvSpPr txBox="1"/>
          <p:nvPr/>
        </p:nvSpPr>
        <p:spPr>
          <a:xfrm>
            <a:off x="3486759" y="5870991"/>
            <a:ext cx="1324545" cy="43088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Vastaa potilaan viesteihin</a:t>
            </a:r>
          </a:p>
        </p:txBody>
      </p:sp>
      <p:sp>
        <p:nvSpPr>
          <p:cNvPr id="106" name="Isosceles Triangle 78">
            <a:extLst>
              <a:ext uri="{FF2B5EF4-FFF2-40B4-BE49-F238E27FC236}">
                <a16:creationId xmlns:a16="http://schemas.microsoft.com/office/drawing/2014/main" id="{662EFADA-449B-45A1-807B-A5F52071E876}"/>
              </a:ext>
            </a:extLst>
          </p:cNvPr>
          <p:cNvSpPr/>
          <p:nvPr/>
        </p:nvSpPr>
        <p:spPr>
          <a:xfrm rot="5400000">
            <a:off x="11220239" y="5112528"/>
            <a:ext cx="353976" cy="263197"/>
          </a:xfrm>
          <a:prstGeom prst="triangle">
            <a:avLst>
              <a:gd name="adj" fmla="val 49999"/>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LID4096" sz="1800" b="0" i="0" u="none" strike="noStrike" kern="1200" cap="none" spc="0" normalizeH="0" baseline="0" noProof="0">
              <a:ln>
                <a:noFill/>
              </a:ln>
              <a:solidFill>
                <a:prstClr val="white"/>
              </a:solidFill>
              <a:effectLst/>
              <a:uLnTx/>
              <a:uFillTx/>
              <a:latin typeface="Century Gothic"/>
              <a:ea typeface="+mn-ea"/>
              <a:cs typeface="+mn-cs"/>
            </a:endParaRPr>
          </a:p>
        </p:txBody>
      </p:sp>
      <p:grpSp>
        <p:nvGrpSpPr>
          <p:cNvPr id="110" name="Ryhmä 109"/>
          <p:cNvGrpSpPr/>
          <p:nvPr/>
        </p:nvGrpSpPr>
        <p:grpSpPr>
          <a:xfrm>
            <a:off x="1261132" y="4817700"/>
            <a:ext cx="822960" cy="843280"/>
            <a:chOff x="1346348" y="4165023"/>
            <a:chExt cx="822960" cy="843280"/>
          </a:xfrm>
        </p:grpSpPr>
        <p:grpSp>
          <p:nvGrpSpPr>
            <p:cNvPr id="112" name="Ryhmä 111"/>
            <p:cNvGrpSpPr/>
            <p:nvPr/>
          </p:nvGrpSpPr>
          <p:grpSpPr>
            <a:xfrm>
              <a:off x="1346348" y="4165023"/>
              <a:ext cx="822960" cy="843280"/>
              <a:chOff x="4165600" y="2976881"/>
              <a:chExt cx="822960" cy="843280"/>
            </a:xfrm>
          </p:grpSpPr>
          <p:sp>
            <p:nvSpPr>
              <p:cNvPr id="116" name="Ellipsi 115"/>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17" name="Kuva 116"/>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15" name="Ellipsi 114"/>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9" name="Kuva 18"/>
          <p:cNvPicPr>
            <a:picLocks noChangeAspect="1"/>
          </p:cNvPicPr>
          <p:nvPr/>
        </p:nvPicPr>
        <p:blipFill>
          <a:blip r:embed="rId4"/>
          <a:stretch>
            <a:fillRect/>
          </a:stretch>
        </p:blipFill>
        <p:spPr>
          <a:xfrm>
            <a:off x="7950898" y="1263294"/>
            <a:ext cx="384081" cy="384081"/>
          </a:xfrm>
          <a:prstGeom prst="rect">
            <a:avLst/>
          </a:prstGeom>
        </p:spPr>
      </p:pic>
      <p:sp>
        <p:nvSpPr>
          <p:cNvPr id="111" name="TextBox 72">
            <a:extLst>
              <a:ext uri="{FF2B5EF4-FFF2-40B4-BE49-F238E27FC236}">
                <a16:creationId xmlns:a16="http://schemas.microsoft.com/office/drawing/2014/main" id="{B58497FC-9F23-4A81-8004-0BA4346B6B05}"/>
              </a:ext>
            </a:extLst>
          </p:cNvPr>
          <p:cNvSpPr txBox="1"/>
          <p:nvPr/>
        </p:nvSpPr>
        <p:spPr>
          <a:xfrm>
            <a:off x="9279304" y="974209"/>
            <a:ext cx="1537779" cy="47119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Antaa palautetta polun käytöstä</a:t>
            </a:r>
          </a:p>
        </p:txBody>
      </p:sp>
      <p:grpSp>
        <p:nvGrpSpPr>
          <p:cNvPr id="118" name="Ryhmä 117"/>
          <p:cNvGrpSpPr/>
          <p:nvPr/>
        </p:nvGrpSpPr>
        <p:grpSpPr>
          <a:xfrm>
            <a:off x="3847050" y="2272718"/>
            <a:ext cx="1017641" cy="1066154"/>
            <a:chOff x="1346348" y="4165023"/>
            <a:chExt cx="822960" cy="843280"/>
          </a:xfrm>
        </p:grpSpPr>
        <p:grpSp>
          <p:nvGrpSpPr>
            <p:cNvPr id="119" name="Ryhmä 118"/>
            <p:cNvGrpSpPr/>
            <p:nvPr/>
          </p:nvGrpSpPr>
          <p:grpSpPr>
            <a:xfrm>
              <a:off x="1346348" y="4165023"/>
              <a:ext cx="822960" cy="843280"/>
              <a:chOff x="4165600" y="2976881"/>
              <a:chExt cx="822960" cy="843280"/>
            </a:xfrm>
          </p:grpSpPr>
          <p:sp>
            <p:nvSpPr>
              <p:cNvPr id="121" name="Ellipsi 120"/>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22" name="Kuva 121"/>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20" name="Ellipsi 119"/>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9" name="Tekstiruutu 8"/>
          <p:cNvSpPr txBox="1"/>
          <p:nvPr/>
        </p:nvSpPr>
        <p:spPr>
          <a:xfrm>
            <a:off x="6000518" y="972739"/>
            <a:ext cx="1633331" cy="276999"/>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200" b="0" i="0" u="none" strike="noStrike" kern="1200" cap="none" spc="0" normalizeH="0" baseline="0" noProof="0">
              <a:ln>
                <a:noFill/>
              </a:ln>
              <a:solidFill>
                <a:prstClr val="black"/>
              </a:solidFill>
              <a:effectLst/>
              <a:uLnTx/>
              <a:uFillTx/>
              <a:latin typeface="Century Gothic"/>
              <a:ea typeface="+mn-ea"/>
              <a:cs typeface="+mn-cs"/>
            </a:endParaRPr>
          </a:p>
        </p:txBody>
      </p:sp>
      <p:sp>
        <p:nvSpPr>
          <p:cNvPr id="24" name="Tekstiruutu 23"/>
          <p:cNvSpPr txBox="1"/>
          <p:nvPr/>
        </p:nvSpPr>
        <p:spPr>
          <a:xfrm>
            <a:off x="9247683" y="5665766"/>
            <a:ext cx="1196649" cy="600164"/>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Pyytää palautetta polun käytöstä</a:t>
            </a:r>
            <a:endParaRPr kumimoji="0" lang="fi-FI"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Tekstiruutu 29"/>
          <p:cNvSpPr txBox="1"/>
          <p:nvPr/>
        </p:nvSpPr>
        <p:spPr>
          <a:xfrm>
            <a:off x="3631327" y="1519318"/>
            <a:ext cx="1840769" cy="830997"/>
          </a:xfrm>
          <a:prstGeom prst="rect">
            <a:avLst/>
          </a:prstGeom>
          <a:noFill/>
        </p:spPr>
        <p:txBody>
          <a:bodyPr wrap="square" lIns="91440" tIns="45720" rIns="91440" bIns="45720" rtlCol="0" anchor="t">
            <a:spAutoFit/>
          </a:bodyPr>
          <a:lstStyle/>
          <a:p>
            <a:pPr algn="ctr">
              <a:defRPr/>
            </a:pPr>
            <a:r>
              <a:rPr lang="fi-FI" sz="1200" dirty="0" smtClean="0">
                <a:solidFill>
                  <a:prstClr val="black"/>
                </a:solidFill>
                <a:latin typeface="Century Gothic"/>
              </a:rPr>
              <a:t>Saa </a:t>
            </a:r>
            <a:r>
              <a:rPr lang="fi-FI" sz="1200" dirty="0">
                <a:solidFill>
                  <a:prstClr val="black"/>
                </a:solidFill>
                <a:latin typeface="Century Gothic"/>
              </a:rPr>
              <a:t>tarvittaessa yhteyden </a:t>
            </a:r>
            <a:r>
              <a:rPr lang="fi-FI" sz="1200" dirty="0" smtClean="0">
                <a:solidFill>
                  <a:prstClr val="black"/>
                </a:solidFill>
                <a:latin typeface="Century Gothic"/>
              </a:rPr>
              <a:t>hoitajaan</a:t>
            </a:r>
            <a:endParaRPr lang="fi-FI"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 Viestit-toiminnon kautta </a:t>
            </a:r>
            <a:endParaRPr kumimoji="0" lang="fi-FI"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nvGrpSpPr>
          <p:cNvPr id="139" name="Ryhmä 138">
            <a:extLst>
              <a:ext uri="{FF2B5EF4-FFF2-40B4-BE49-F238E27FC236}">
                <a16:creationId xmlns:a16="http://schemas.microsoft.com/office/drawing/2014/main" id="{0C057421-6F2A-434B-841C-E28D6F358327}"/>
              </a:ext>
            </a:extLst>
          </p:cNvPr>
          <p:cNvGrpSpPr/>
          <p:nvPr/>
        </p:nvGrpSpPr>
        <p:grpSpPr>
          <a:xfrm>
            <a:off x="3915639" y="4852056"/>
            <a:ext cx="822960" cy="843280"/>
            <a:chOff x="1346348" y="4165023"/>
            <a:chExt cx="822960" cy="843280"/>
          </a:xfrm>
        </p:grpSpPr>
        <p:grpSp>
          <p:nvGrpSpPr>
            <p:cNvPr id="140" name="Ryhmä 139">
              <a:extLst>
                <a:ext uri="{FF2B5EF4-FFF2-40B4-BE49-F238E27FC236}">
                  <a16:creationId xmlns:a16="http://schemas.microsoft.com/office/drawing/2014/main" id="{3C662A2C-FBEC-A54C-BFAC-C90A0BFF13F2}"/>
                </a:ext>
              </a:extLst>
            </p:cNvPr>
            <p:cNvGrpSpPr/>
            <p:nvPr/>
          </p:nvGrpSpPr>
          <p:grpSpPr>
            <a:xfrm>
              <a:off x="1346348" y="4165023"/>
              <a:ext cx="822960" cy="843280"/>
              <a:chOff x="4165600" y="2976881"/>
              <a:chExt cx="822960" cy="843280"/>
            </a:xfrm>
          </p:grpSpPr>
          <p:sp>
            <p:nvSpPr>
              <p:cNvPr id="142" name="Ellipsi 141">
                <a:extLst>
                  <a:ext uri="{FF2B5EF4-FFF2-40B4-BE49-F238E27FC236}">
                    <a16:creationId xmlns:a16="http://schemas.microsoft.com/office/drawing/2014/main" id="{E56B1ECC-7FA3-6149-9AC7-1AFB8B343DC0}"/>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43" name="Kuva 142">
                <a:extLst>
                  <a:ext uri="{FF2B5EF4-FFF2-40B4-BE49-F238E27FC236}">
                    <a16:creationId xmlns:a16="http://schemas.microsoft.com/office/drawing/2014/main" id="{445CD744-6A77-164C-B9EA-184907EAB877}"/>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41" name="Ellipsi 140">
              <a:extLst>
                <a:ext uri="{FF2B5EF4-FFF2-40B4-BE49-F238E27FC236}">
                  <a16:creationId xmlns:a16="http://schemas.microsoft.com/office/drawing/2014/main" id="{B53D38CC-608C-A64E-B5D9-8FD67B045F30}"/>
                </a:ext>
              </a:extLst>
            </p:cNvPr>
            <p:cNvSpPr/>
            <p:nvPr/>
          </p:nvSpPr>
          <p:spPr>
            <a:xfrm>
              <a:off x="1431954" y="4274276"/>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14" name="Picture 10">
            <a:extLst>
              <a:ext uri="{FF2B5EF4-FFF2-40B4-BE49-F238E27FC236}">
                <a16:creationId xmlns:a16="http://schemas.microsoft.com/office/drawing/2014/main" id="{CBDFBEEE-CB89-4046-86AA-50AFEDC2FF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51813" y="4967487"/>
            <a:ext cx="567915" cy="567915"/>
          </a:xfrm>
          <a:prstGeom prst="rect">
            <a:avLst/>
          </a:prstGeom>
        </p:spPr>
      </p:pic>
      <p:grpSp>
        <p:nvGrpSpPr>
          <p:cNvPr id="156" name="Ryhmä 155">
            <a:extLst>
              <a:ext uri="{FF2B5EF4-FFF2-40B4-BE49-F238E27FC236}">
                <a16:creationId xmlns:a16="http://schemas.microsoft.com/office/drawing/2014/main" id="{5BF7654D-9A38-A142-A393-7B1698CDD2DC}"/>
              </a:ext>
            </a:extLst>
          </p:cNvPr>
          <p:cNvGrpSpPr/>
          <p:nvPr/>
        </p:nvGrpSpPr>
        <p:grpSpPr>
          <a:xfrm>
            <a:off x="9425850" y="4777346"/>
            <a:ext cx="822960" cy="843280"/>
            <a:chOff x="1346348" y="4165023"/>
            <a:chExt cx="822960" cy="843280"/>
          </a:xfrm>
        </p:grpSpPr>
        <p:grpSp>
          <p:nvGrpSpPr>
            <p:cNvPr id="157" name="Ryhmä 156">
              <a:extLst>
                <a:ext uri="{FF2B5EF4-FFF2-40B4-BE49-F238E27FC236}">
                  <a16:creationId xmlns:a16="http://schemas.microsoft.com/office/drawing/2014/main" id="{15EED707-989B-7345-AF83-51B1555D60CB}"/>
                </a:ext>
              </a:extLst>
            </p:cNvPr>
            <p:cNvGrpSpPr/>
            <p:nvPr/>
          </p:nvGrpSpPr>
          <p:grpSpPr>
            <a:xfrm>
              <a:off x="1346348" y="4165023"/>
              <a:ext cx="822960" cy="843280"/>
              <a:chOff x="4165600" y="2976881"/>
              <a:chExt cx="822960" cy="843280"/>
            </a:xfrm>
          </p:grpSpPr>
          <p:sp>
            <p:nvSpPr>
              <p:cNvPr id="159" name="Ellipsi 158">
                <a:extLst>
                  <a:ext uri="{FF2B5EF4-FFF2-40B4-BE49-F238E27FC236}">
                    <a16:creationId xmlns:a16="http://schemas.microsoft.com/office/drawing/2014/main" id="{5BFD17AB-E6BB-764C-98EA-20758BD0078A}"/>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60" name="Kuva 159">
                <a:extLst>
                  <a:ext uri="{FF2B5EF4-FFF2-40B4-BE49-F238E27FC236}">
                    <a16:creationId xmlns:a16="http://schemas.microsoft.com/office/drawing/2014/main" id="{C61A6487-81E5-C344-8C03-1AF9262702F0}"/>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58" name="Ellipsi 157">
              <a:extLst>
                <a:ext uri="{FF2B5EF4-FFF2-40B4-BE49-F238E27FC236}">
                  <a16:creationId xmlns:a16="http://schemas.microsoft.com/office/drawing/2014/main" id="{EA59336A-A4EE-694C-99A9-FB3EA50C870D}"/>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61" name="Kuva 160">
            <a:extLst>
              <a:ext uri="{FF2B5EF4-FFF2-40B4-BE49-F238E27FC236}">
                <a16:creationId xmlns:a16="http://schemas.microsoft.com/office/drawing/2014/main" id="{EF07EEF2-1ED9-F949-8524-2682309E6D0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523016" y="4915861"/>
            <a:ext cx="566250" cy="566250"/>
          </a:xfrm>
          <a:prstGeom prst="rect">
            <a:avLst/>
          </a:prstGeom>
        </p:spPr>
      </p:pic>
      <p:grpSp>
        <p:nvGrpSpPr>
          <p:cNvPr id="162" name="Ryhmä 161">
            <a:extLst>
              <a:ext uri="{FF2B5EF4-FFF2-40B4-BE49-F238E27FC236}">
                <a16:creationId xmlns:a16="http://schemas.microsoft.com/office/drawing/2014/main" id="{284FE207-C8A9-7246-AADB-81D7AE7D6346}"/>
              </a:ext>
            </a:extLst>
          </p:cNvPr>
          <p:cNvGrpSpPr/>
          <p:nvPr/>
        </p:nvGrpSpPr>
        <p:grpSpPr>
          <a:xfrm>
            <a:off x="1000963" y="3254147"/>
            <a:ext cx="1017641" cy="1066155"/>
            <a:chOff x="1346348" y="4165023"/>
            <a:chExt cx="822960" cy="843280"/>
          </a:xfrm>
        </p:grpSpPr>
        <p:grpSp>
          <p:nvGrpSpPr>
            <p:cNvPr id="163" name="Ryhmä 162">
              <a:extLst>
                <a:ext uri="{FF2B5EF4-FFF2-40B4-BE49-F238E27FC236}">
                  <a16:creationId xmlns:a16="http://schemas.microsoft.com/office/drawing/2014/main" id="{81366DF0-9B1F-BC46-BEC7-32B99716169A}"/>
                </a:ext>
              </a:extLst>
            </p:cNvPr>
            <p:cNvGrpSpPr/>
            <p:nvPr/>
          </p:nvGrpSpPr>
          <p:grpSpPr>
            <a:xfrm>
              <a:off x="1346348" y="4165023"/>
              <a:ext cx="822960" cy="843280"/>
              <a:chOff x="4165600" y="2976881"/>
              <a:chExt cx="822960" cy="843280"/>
            </a:xfrm>
          </p:grpSpPr>
          <p:sp>
            <p:nvSpPr>
              <p:cNvPr id="165" name="Ellipsi 164">
                <a:extLst>
                  <a:ext uri="{FF2B5EF4-FFF2-40B4-BE49-F238E27FC236}">
                    <a16:creationId xmlns:a16="http://schemas.microsoft.com/office/drawing/2014/main" id="{E77647F8-31B6-D549-8DFD-49E0ADBAAFD1}"/>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66" name="Kuva 165">
                <a:extLst>
                  <a:ext uri="{FF2B5EF4-FFF2-40B4-BE49-F238E27FC236}">
                    <a16:creationId xmlns:a16="http://schemas.microsoft.com/office/drawing/2014/main" id="{9D083134-0ECE-C64D-9FC9-0458C5D1343C}"/>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64" name="Ellipsi 163">
              <a:extLst>
                <a:ext uri="{FF2B5EF4-FFF2-40B4-BE49-F238E27FC236}">
                  <a16:creationId xmlns:a16="http://schemas.microsoft.com/office/drawing/2014/main" id="{CA4AB6BD-7B8A-8F49-9396-B70CAC2FB091}"/>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73" name="Picture 10">
            <a:extLst>
              <a:ext uri="{FF2B5EF4-FFF2-40B4-BE49-F238E27FC236}">
                <a16:creationId xmlns:a16="http://schemas.microsoft.com/office/drawing/2014/main" id="{9C8827F0-48E7-C04E-891B-C1D4902EDCF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42710" y="2456927"/>
            <a:ext cx="666890" cy="666890"/>
          </a:xfrm>
          <a:prstGeom prst="rect">
            <a:avLst/>
          </a:prstGeom>
        </p:spPr>
      </p:pic>
      <p:grpSp>
        <p:nvGrpSpPr>
          <p:cNvPr id="176" name="Ryhmä 175">
            <a:extLst>
              <a:ext uri="{FF2B5EF4-FFF2-40B4-BE49-F238E27FC236}">
                <a16:creationId xmlns:a16="http://schemas.microsoft.com/office/drawing/2014/main" id="{9F4FF738-172B-0E49-A71B-F84C3FDD7263}"/>
              </a:ext>
            </a:extLst>
          </p:cNvPr>
          <p:cNvGrpSpPr/>
          <p:nvPr/>
        </p:nvGrpSpPr>
        <p:grpSpPr>
          <a:xfrm>
            <a:off x="9399392" y="1442794"/>
            <a:ext cx="1029398" cy="1074048"/>
            <a:chOff x="1346348" y="4165023"/>
            <a:chExt cx="822960" cy="843280"/>
          </a:xfrm>
        </p:grpSpPr>
        <p:grpSp>
          <p:nvGrpSpPr>
            <p:cNvPr id="177" name="Ryhmä 176">
              <a:extLst>
                <a:ext uri="{FF2B5EF4-FFF2-40B4-BE49-F238E27FC236}">
                  <a16:creationId xmlns:a16="http://schemas.microsoft.com/office/drawing/2014/main" id="{F7DE79A1-027D-2148-8AC5-2F9C136F8D93}"/>
                </a:ext>
              </a:extLst>
            </p:cNvPr>
            <p:cNvGrpSpPr/>
            <p:nvPr/>
          </p:nvGrpSpPr>
          <p:grpSpPr>
            <a:xfrm>
              <a:off x="1346348" y="4165023"/>
              <a:ext cx="822960" cy="843280"/>
              <a:chOff x="4165600" y="2976881"/>
              <a:chExt cx="822960" cy="843280"/>
            </a:xfrm>
          </p:grpSpPr>
          <p:sp>
            <p:nvSpPr>
              <p:cNvPr id="179" name="Ellipsi 178">
                <a:extLst>
                  <a:ext uri="{FF2B5EF4-FFF2-40B4-BE49-F238E27FC236}">
                    <a16:creationId xmlns:a16="http://schemas.microsoft.com/office/drawing/2014/main" id="{9B4CB5A2-39FD-7B4E-A6F3-D2B6E37858A2}"/>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80" name="Kuva 179">
                <a:extLst>
                  <a:ext uri="{FF2B5EF4-FFF2-40B4-BE49-F238E27FC236}">
                    <a16:creationId xmlns:a16="http://schemas.microsoft.com/office/drawing/2014/main" id="{41C8EDE2-51C2-404C-ADCC-507D452C0F93}"/>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78" name="Ellipsi 177">
              <a:extLst>
                <a:ext uri="{FF2B5EF4-FFF2-40B4-BE49-F238E27FC236}">
                  <a16:creationId xmlns:a16="http://schemas.microsoft.com/office/drawing/2014/main" id="{0538F869-E7C3-814D-9EFB-B063CEA40C83}"/>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25" name="Picture 10">
            <a:extLst>
              <a:ext uri="{FF2B5EF4-FFF2-40B4-BE49-F238E27FC236}">
                <a16:creationId xmlns:a16="http://schemas.microsoft.com/office/drawing/2014/main" id="{A5489930-A8D2-7748-A1B1-35755BD8B1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18846" y="1532899"/>
            <a:ext cx="764383" cy="810818"/>
          </a:xfrm>
          <a:prstGeom prst="rect">
            <a:avLst/>
          </a:prstGeom>
        </p:spPr>
      </p:pic>
      <p:sp>
        <p:nvSpPr>
          <p:cNvPr id="98" name="Suorakulmio 97">
            <a:extLst>
              <a:ext uri="{FF2B5EF4-FFF2-40B4-BE49-F238E27FC236}">
                <a16:creationId xmlns:a16="http://schemas.microsoft.com/office/drawing/2014/main" id="{DBA666C9-BFD7-2F47-90BB-42F2309F7428}"/>
              </a:ext>
            </a:extLst>
          </p:cNvPr>
          <p:cNvSpPr/>
          <p:nvPr/>
        </p:nvSpPr>
        <p:spPr>
          <a:xfrm>
            <a:off x="10428790" y="137338"/>
            <a:ext cx="1531402" cy="9350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Kuva 7" descr="Nainen ja pitkä aalto hiukset">
            <a:extLst>
              <a:ext uri="{FF2B5EF4-FFF2-40B4-BE49-F238E27FC236}">
                <a16:creationId xmlns:a16="http://schemas.microsoft.com/office/drawing/2014/main" id="{C006AF63-872A-715D-AC8A-374E72A9A821}"/>
              </a:ext>
            </a:extLst>
          </p:cNvPr>
          <p:cNvPicPr>
            <a:picLocks noChangeAspect="1"/>
          </p:cNvPicPr>
          <p:nvPr/>
        </p:nvPicPr>
        <p:blipFill>
          <a:blip r:embed="rId9">
            <a:duotone>
              <a:srgbClr val="004B87">
                <a:shade val="45000"/>
                <a:satMod val="135000"/>
              </a:srgbClr>
              <a:prstClr val="white"/>
            </a:duotone>
            <a:extLst>
              <a:ext uri="{96DAC541-7B7A-43D3-8B79-37D633B846F1}">
                <asvg:svgBlip xmlns:asvg="http://schemas.microsoft.com/office/drawing/2016/SVG/main" xmlns="" r:embed="rId10"/>
              </a:ext>
            </a:extLst>
          </a:blip>
          <a:stretch>
            <a:fillRect/>
          </a:stretch>
        </p:blipFill>
        <p:spPr>
          <a:xfrm>
            <a:off x="1270239" y="3465171"/>
            <a:ext cx="378070" cy="573071"/>
          </a:xfrm>
          <a:prstGeom prst="rect">
            <a:avLst/>
          </a:prstGeom>
        </p:spPr>
      </p:pic>
      <p:sp>
        <p:nvSpPr>
          <p:cNvPr id="15" name="TextBox 72">
            <a:extLst>
              <a:ext uri="{FF2B5EF4-FFF2-40B4-BE49-F238E27FC236}">
                <a16:creationId xmlns:a16="http://schemas.microsoft.com/office/drawing/2014/main" id="{01D65EC0-B587-098F-D8D9-A588789167D7}"/>
              </a:ext>
            </a:extLst>
          </p:cNvPr>
          <p:cNvSpPr txBox="1"/>
          <p:nvPr/>
        </p:nvSpPr>
        <p:spPr>
          <a:xfrm>
            <a:off x="5344722" y="4027923"/>
            <a:ext cx="1725788" cy="461665"/>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Century Gothic"/>
                <a:ea typeface="+mn-ea"/>
                <a:cs typeface="+mn-cs"/>
              </a:rPr>
              <a:t>Täyttää vointi- ja </a:t>
            </a:r>
            <a:r>
              <a:rPr kumimoji="0" lang="fi-FI" sz="1200" b="0" i="0" u="none" strike="noStrike" kern="1200" cap="none" spc="0" normalizeH="0" baseline="0" noProof="0" dirty="0" smtClean="0">
                <a:ln>
                  <a:noFill/>
                </a:ln>
                <a:solidFill>
                  <a:prstClr val="black"/>
                </a:solidFill>
                <a:effectLst/>
                <a:uLnTx/>
                <a:uFillTx/>
                <a:latin typeface="Century Gothic"/>
                <a:ea typeface="+mn-ea"/>
                <a:cs typeface="+mn-cs"/>
              </a:rPr>
              <a:t>lääkekyselyn</a:t>
            </a:r>
            <a:endParaRPr kumimoji="0" lang="fi-FI" sz="1200" b="0" i="0" u="none" strike="noStrike" kern="1200" cap="none" spc="0" normalizeH="0" baseline="0" noProof="0" dirty="0">
              <a:ln>
                <a:noFill/>
              </a:ln>
              <a:solidFill>
                <a:prstClr val="black"/>
              </a:solidFill>
              <a:effectLst/>
              <a:uLnTx/>
              <a:uFillTx/>
              <a:latin typeface="Century Gothic"/>
              <a:ea typeface="+mn-ea"/>
              <a:cs typeface="+mn-cs"/>
            </a:endParaRPr>
          </a:p>
        </p:txBody>
      </p:sp>
      <p:grpSp>
        <p:nvGrpSpPr>
          <p:cNvPr id="16" name="Ryhmä 15">
            <a:extLst>
              <a:ext uri="{FF2B5EF4-FFF2-40B4-BE49-F238E27FC236}">
                <a16:creationId xmlns:a16="http://schemas.microsoft.com/office/drawing/2014/main" id="{D252D5E4-0DED-6DB0-DEBE-DED5B7F33699}"/>
              </a:ext>
            </a:extLst>
          </p:cNvPr>
          <p:cNvGrpSpPr/>
          <p:nvPr/>
        </p:nvGrpSpPr>
        <p:grpSpPr>
          <a:xfrm>
            <a:off x="2586998" y="4822486"/>
            <a:ext cx="822960" cy="843280"/>
            <a:chOff x="1346348" y="4165023"/>
            <a:chExt cx="822960" cy="843280"/>
          </a:xfrm>
        </p:grpSpPr>
        <p:grpSp>
          <p:nvGrpSpPr>
            <p:cNvPr id="18" name="Ryhmä 17">
              <a:extLst>
                <a:ext uri="{FF2B5EF4-FFF2-40B4-BE49-F238E27FC236}">
                  <a16:creationId xmlns:a16="http://schemas.microsoft.com/office/drawing/2014/main" id="{3F97B436-90E0-6CA9-8677-82B98FEEA361}"/>
                </a:ext>
              </a:extLst>
            </p:cNvPr>
            <p:cNvGrpSpPr/>
            <p:nvPr/>
          </p:nvGrpSpPr>
          <p:grpSpPr>
            <a:xfrm>
              <a:off x="1346348" y="4165023"/>
              <a:ext cx="822960" cy="843280"/>
              <a:chOff x="4165600" y="2976881"/>
              <a:chExt cx="822960" cy="843280"/>
            </a:xfrm>
          </p:grpSpPr>
          <p:sp>
            <p:nvSpPr>
              <p:cNvPr id="21" name="Ellipsi 20">
                <a:extLst>
                  <a:ext uri="{FF2B5EF4-FFF2-40B4-BE49-F238E27FC236}">
                    <a16:creationId xmlns:a16="http://schemas.microsoft.com/office/drawing/2014/main" id="{D98C5763-38F7-1CAA-8394-08F6DF6B0B2C}"/>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23" name="Kuva 22">
                <a:extLst>
                  <a:ext uri="{FF2B5EF4-FFF2-40B4-BE49-F238E27FC236}">
                    <a16:creationId xmlns:a16="http://schemas.microsoft.com/office/drawing/2014/main" id="{74CECC22-7BF6-0B5A-8246-C61321BA7D3E}"/>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20" name="Ellipsi 19">
              <a:extLst>
                <a:ext uri="{FF2B5EF4-FFF2-40B4-BE49-F238E27FC236}">
                  <a16:creationId xmlns:a16="http://schemas.microsoft.com/office/drawing/2014/main" id="{04CC8264-B78C-C8E0-1172-760274766DEE}"/>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sp>
        <p:nvSpPr>
          <p:cNvPr id="26" name="TextBox 72">
            <a:extLst>
              <a:ext uri="{FF2B5EF4-FFF2-40B4-BE49-F238E27FC236}">
                <a16:creationId xmlns:a16="http://schemas.microsoft.com/office/drawing/2014/main" id="{4D642997-B636-D32F-9AC6-2F17A3389857}"/>
              </a:ext>
            </a:extLst>
          </p:cNvPr>
          <p:cNvSpPr txBox="1"/>
          <p:nvPr/>
        </p:nvSpPr>
        <p:spPr>
          <a:xfrm>
            <a:off x="2340866" y="5668983"/>
            <a:ext cx="1389972" cy="1107996"/>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100" dirty="0" smtClean="0">
                <a:solidFill>
                  <a:prstClr val="black"/>
                </a:solidFill>
                <a:latin typeface="Century Gothic"/>
              </a:rPr>
              <a:t>Polun hoitaja avaa polun potilaalle ja lähettää</a:t>
            </a: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 </a:t>
            </a:r>
            <a:r>
              <a:rPr kumimoji="0" lang="fi-FI" sz="1100" b="0" i="0" u="none" strike="noStrike" kern="1200" cap="none" spc="0" normalizeH="0" baseline="0" noProof="0" dirty="0">
                <a:ln>
                  <a:noFill/>
                </a:ln>
                <a:solidFill>
                  <a:prstClr val="black"/>
                </a:solidFill>
                <a:effectLst/>
                <a:uLnTx/>
                <a:uFillTx/>
                <a:latin typeface="Century Gothic"/>
                <a:ea typeface="+mn-ea"/>
                <a:cs typeface="+mn-cs"/>
              </a:rPr>
              <a:t>Tervetuloa polulle -viestin</a:t>
            </a:r>
          </a:p>
        </p:txBody>
      </p:sp>
      <p:sp>
        <p:nvSpPr>
          <p:cNvPr id="35" name="TextBox 72">
            <a:extLst>
              <a:ext uri="{FF2B5EF4-FFF2-40B4-BE49-F238E27FC236}">
                <a16:creationId xmlns:a16="http://schemas.microsoft.com/office/drawing/2014/main" id="{0DAC71C4-F009-9785-F3C4-61092081A18B}"/>
              </a:ext>
            </a:extLst>
          </p:cNvPr>
          <p:cNvSpPr txBox="1"/>
          <p:nvPr/>
        </p:nvSpPr>
        <p:spPr>
          <a:xfrm>
            <a:off x="6577121" y="5596043"/>
            <a:ext cx="1565818" cy="1277273"/>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100" b="0" i="0" u="none" strike="noStrike" kern="1200" cap="none" spc="0" normalizeH="0" baseline="0" noProof="0" dirty="0">
                <a:ln>
                  <a:noFill/>
                </a:ln>
                <a:solidFill>
                  <a:prstClr val="black"/>
                </a:solidFill>
                <a:effectLst/>
                <a:uLnTx/>
                <a:uFillTx/>
                <a:latin typeface="Century Gothic"/>
                <a:ea typeface="+mn-ea"/>
                <a:cs typeface="+mn-cs"/>
              </a:rPr>
              <a:t>Tarkastaa potilaan mittaukset, kyselyn ja </a:t>
            </a:r>
            <a:r>
              <a:rPr kumimoji="0" lang="fi-FI" sz="1100" b="0" i="0" u="none" strike="noStrike" kern="1200" cap="none" spc="0" normalizeH="0" baseline="0" noProof="0" dirty="0" smtClean="0">
                <a:ln>
                  <a:noFill/>
                </a:ln>
                <a:solidFill>
                  <a:prstClr val="black"/>
                </a:solidFill>
                <a:effectLst/>
                <a:uLnTx/>
                <a:uFillTx/>
                <a:latin typeface="Century Gothic"/>
                <a:ea typeface="+mn-ea"/>
                <a:cs typeface="+mn-cs"/>
              </a:rPr>
              <a:t>verikokeet ja antaa palautteen ja jatkosuunnitelman</a:t>
            </a:r>
            <a:r>
              <a:rPr kumimoji="0" lang="fi-FI" sz="1100" b="0" i="0" u="none" strike="noStrike" kern="1200" cap="none" spc="0" normalizeH="0" noProof="0" dirty="0" smtClean="0">
                <a:ln>
                  <a:noFill/>
                </a:ln>
                <a:solidFill>
                  <a:prstClr val="black"/>
                </a:solidFill>
                <a:effectLst/>
                <a:uLnTx/>
                <a:uFillTx/>
                <a:latin typeface="Century Gothic"/>
                <a:ea typeface="+mn-ea"/>
                <a:cs typeface="+mn-cs"/>
              </a:rPr>
              <a:t> digihoitopolun kautta</a:t>
            </a:r>
            <a:endParaRPr kumimoji="0" lang="fi-FI" sz="1100" b="0" i="0" u="none" strike="noStrike" kern="1200" cap="none" spc="0" normalizeH="0" baseline="0" noProof="0" dirty="0">
              <a:ln>
                <a:noFill/>
              </a:ln>
              <a:solidFill>
                <a:prstClr val="black"/>
              </a:solidFill>
              <a:effectLst/>
              <a:uLnTx/>
              <a:uFillTx/>
              <a:latin typeface="Century Gothic"/>
              <a:ea typeface="+mn-ea"/>
              <a:cs typeface="+mn-cs"/>
            </a:endParaRPr>
          </a:p>
        </p:txBody>
      </p:sp>
      <p:grpSp>
        <p:nvGrpSpPr>
          <p:cNvPr id="42" name="Ryhmä 41">
            <a:extLst>
              <a:ext uri="{FF2B5EF4-FFF2-40B4-BE49-F238E27FC236}">
                <a16:creationId xmlns:a16="http://schemas.microsoft.com/office/drawing/2014/main" id="{6F62E192-5DD7-FE88-F850-69F5C17F263F}"/>
              </a:ext>
            </a:extLst>
          </p:cNvPr>
          <p:cNvGrpSpPr/>
          <p:nvPr/>
        </p:nvGrpSpPr>
        <p:grpSpPr>
          <a:xfrm>
            <a:off x="2490296" y="1917977"/>
            <a:ext cx="770379" cy="764383"/>
            <a:chOff x="3710181" y="4259183"/>
            <a:chExt cx="770379" cy="764382"/>
          </a:xfrm>
        </p:grpSpPr>
        <p:sp>
          <p:nvSpPr>
            <p:cNvPr id="40" name="Ellipsi 39">
              <a:extLst>
                <a:ext uri="{FF2B5EF4-FFF2-40B4-BE49-F238E27FC236}">
                  <a16:creationId xmlns:a16="http://schemas.microsoft.com/office/drawing/2014/main" id="{D316639D-0FE9-3D4E-7FD6-E42F7647F700}"/>
                </a:ext>
              </a:extLst>
            </p:cNvPr>
            <p:cNvSpPr/>
            <p:nvPr/>
          </p:nvSpPr>
          <p:spPr>
            <a:xfrm>
              <a:off x="3740724" y="4297631"/>
              <a:ext cx="709295" cy="71590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1" name="Kuva 40">
              <a:extLst>
                <a:ext uri="{FF2B5EF4-FFF2-40B4-BE49-F238E27FC236}">
                  <a16:creationId xmlns:a16="http://schemas.microsoft.com/office/drawing/2014/main" id="{4F889410-B608-8BC5-9D30-34291E00796F}"/>
                </a:ext>
              </a:extLst>
            </p:cNvPr>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30682" t="30588" r="31179" b="31686"/>
            <a:stretch/>
          </p:blipFill>
          <p:spPr>
            <a:xfrm>
              <a:off x="3710181" y="4259183"/>
              <a:ext cx="770379" cy="764382"/>
            </a:xfrm>
            <a:prstGeom prst="rect">
              <a:avLst/>
            </a:prstGeom>
          </p:spPr>
        </p:pic>
      </p:grpSp>
      <p:pic>
        <p:nvPicPr>
          <p:cNvPr id="43" name="Kuva 42" descr="Kuva, joka sisältää kohteen teksti, Fontti, Grafiikka, kuvakaappaus&#10;&#10;Kuvaus luotu automaattisesti">
            <a:extLst>
              <a:ext uri="{FF2B5EF4-FFF2-40B4-BE49-F238E27FC236}">
                <a16:creationId xmlns:a16="http://schemas.microsoft.com/office/drawing/2014/main" id="{F4063411-5B73-B6C2-32AE-FDABDA05CDAF}"/>
              </a:ext>
            </a:extLst>
          </p:cNvPr>
          <p:cNvPicPr>
            <a:picLocks noChangeAspect="1"/>
          </p:cNvPicPr>
          <p:nvPr/>
        </p:nvPicPr>
        <p:blipFill>
          <a:blip r:embed="rId11"/>
          <a:stretch>
            <a:fillRect/>
          </a:stretch>
        </p:blipFill>
        <p:spPr>
          <a:xfrm>
            <a:off x="10509584" y="226168"/>
            <a:ext cx="1449806" cy="550296"/>
          </a:xfrm>
          <a:prstGeom prst="rect">
            <a:avLst/>
          </a:prstGeom>
        </p:spPr>
      </p:pic>
      <p:sp>
        <p:nvSpPr>
          <p:cNvPr id="28" name="Tekstiruutu 27">
            <a:extLst>
              <a:ext uri="{FF2B5EF4-FFF2-40B4-BE49-F238E27FC236}">
                <a16:creationId xmlns:a16="http://schemas.microsoft.com/office/drawing/2014/main" id="{3F88C3A8-77CA-A217-2F80-F01704A2AB3B}"/>
              </a:ext>
            </a:extLst>
          </p:cNvPr>
          <p:cNvSpPr txBox="1"/>
          <p:nvPr/>
        </p:nvSpPr>
        <p:spPr>
          <a:xfrm>
            <a:off x="9704284" y="3030397"/>
            <a:ext cx="1738069" cy="83099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200" dirty="0" smtClean="0">
                <a:solidFill>
                  <a:prstClr val="black"/>
                </a:solidFill>
                <a:latin typeface="Century Gothic"/>
              </a:rPr>
              <a:t>Potilaan matka polulla kestää yksilöllisen tarpeen mukaan</a:t>
            </a:r>
            <a:endParaRPr kumimoji="0" lang="fi-FI" sz="1200" b="0" i="0" u="none" strike="noStrike" kern="1200" cap="none" spc="0" normalizeH="0" baseline="0" noProof="0" dirty="0">
              <a:ln>
                <a:noFill/>
              </a:ln>
              <a:solidFill>
                <a:prstClr val="black"/>
              </a:solidFill>
              <a:effectLst/>
              <a:uLnTx/>
              <a:uFillTx/>
              <a:latin typeface="Century Gothic"/>
              <a:ea typeface="+mn-ea"/>
              <a:cs typeface="+mn-cs"/>
            </a:endParaRPr>
          </a:p>
        </p:txBody>
      </p:sp>
      <p:pic>
        <p:nvPicPr>
          <p:cNvPr id="54" name="Picture 10" descr="Kuva, joka sisältää kohteen Grafiikka, muotoilu&#10;&#10;Kuvaus luotu automaattisesti">
            <a:extLst>
              <a:ext uri="{FF2B5EF4-FFF2-40B4-BE49-F238E27FC236}">
                <a16:creationId xmlns:a16="http://schemas.microsoft.com/office/drawing/2014/main" id="{D0D6C710-50E1-BD36-22CF-7FE2A03665A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686611" y="4905895"/>
            <a:ext cx="666890" cy="666890"/>
          </a:xfrm>
          <a:prstGeom prst="rect">
            <a:avLst/>
          </a:prstGeom>
        </p:spPr>
      </p:pic>
      <p:sp>
        <p:nvSpPr>
          <p:cNvPr id="29" name="TextBox 72">
            <a:extLst>
              <a:ext uri="{FF2B5EF4-FFF2-40B4-BE49-F238E27FC236}">
                <a16:creationId xmlns:a16="http://schemas.microsoft.com/office/drawing/2014/main" id="{B24D73FD-C002-6AF3-03C6-CF460C09E139}"/>
              </a:ext>
            </a:extLst>
          </p:cNvPr>
          <p:cNvSpPr txBox="1"/>
          <p:nvPr/>
        </p:nvSpPr>
        <p:spPr>
          <a:xfrm>
            <a:off x="6745125" y="3019004"/>
            <a:ext cx="1788448" cy="830997"/>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smtClean="0">
                <a:ln>
                  <a:noFill/>
                </a:ln>
                <a:solidFill>
                  <a:prstClr val="black"/>
                </a:solidFill>
                <a:effectLst/>
                <a:uLnTx/>
                <a:uFillTx/>
                <a:latin typeface="Century Gothic"/>
                <a:ea typeface="+mn-ea"/>
                <a:cs typeface="+mn-cs"/>
              </a:rPr>
              <a:t>Käy ennalta sovitusti verikokeilla ja on yhteydessä hoitajaan</a:t>
            </a:r>
            <a:r>
              <a:rPr kumimoji="0" lang="fi-FI" sz="1200" b="0" i="0" u="none" strike="noStrike" kern="1200" cap="none" spc="0" normalizeH="0" noProof="0" dirty="0" smtClean="0">
                <a:ln>
                  <a:noFill/>
                </a:ln>
                <a:solidFill>
                  <a:prstClr val="black"/>
                </a:solidFill>
                <a:effectLst/>
                <a:uLnTx/>
                <a:uFillTx/>
                <a:latin typeface="Century Gothic"/>
                <a:ea typeface="+mn-ea"/>
                <a:cs typeface="+mn-cs"/>
              </a:rPr>
              <a:t> digihoitopolun kautta</a:t>
            </a:r>
            <a:r>
              <a:rPr kumimoji="0" lang="fi-FI" sz="1200" b="0" i="0" u="none" strike="noStrike" kern="1200" cap="none" spc="0" normalizeH="0" baseline="0" noProof="0" dirty="0" smtClean="0">
                <a:ln>
                  <a:noFill/>
                </a:ln>
                <a:solidFill>
                  <a:prstClr val="black"/>
                </a:solidFill>
                <a:effectLst/>
                <a:uLnTx/>
                <a:uFillTx/>
                <a:latin typeface="Century Gothic"/>
                <a:ea typeface="+mn-ea"/>
                <a:cs typeface="+mn-cs"/>
              </a:rPr>
              <a:t> </a:t>
            </a:r>
            <a:endParaRPr kumimoji="0" lang="fi-FI" sz="12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31" name="Ellipsi 30">
            <a:extLst>
              <a:ext uri="{FF2B5EF4-FFF2-40B4-BE49-F238E27FC236}">
                <a16:creationId xmlns:a16="http://schemas.microsoft.com/office/drawing/2014/main" id="{1E1FFBCA-23BA-09D5-42EF-32777D1CF952}"/>
              </a:ext>
            </a:extLst>
          </p:cNvPr>
          <p:cNvSpPr/>
          <p:nvPr/>
        </p:nvSpPr>
        <p:spPr>
          <a:xfrm>
            <a:off x="10462282" y="2649173"/>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61" name="Kuva 60" descr="Lääkäri nainen ääriviiva">
            <a:extLst>
              <a:ext uri="{FF2B5EF4-FFF2-40B4-BE49-F238E27FC236}">
                <a16:creationId xmlns:a16="http://schemas.microsoft.com/office/drawing/2014/main" id="{53AE9FCF-3A23-542A-9442-1B6D381002CB}"/>
              </a:ext>
            </a:extLst>
          </p:cNvPr>
          <p:cNvPicPr>
            <a:picLocks noChangeAspect="1"/>
          </p:cNvPicPr>
          <p:nvPr/>
        </p:nvPicPr>
        <p:blipFill>
          <a:blip r:embed="rId12">
            <a:extLst>
              <a:ext uri="{96DAC541-7B7A-43D3-8B79-37D633B846F1}">
                <asvg:svgBlip xmlns:asvg="http://schemas.microsoft.com/office/drawing/2016/SVG/main" xmlns="" r:embed="rId16"/>
              </a:ext>
            </a:extLst>
          </a:blip>
          <a:stretch>
            <a:fillRect/>
          </a:stretch>
        </p:blipFill>
        <p:spPr>
          <a:xfrm>
            <a:off x="1394885" y="4945306"/>
            <a:ext cx="541774" cy="552939"/>
          </a:xfrm>
          <a:prstGeom prst="rect">
            <a:avLst/>
          </a:prstGeom>
        </p:spPr>
      </p:pic>
      <p:grpSp>
        <p:nvGrpSpPr>
          <p:cNvPr id="53" name="Ryhmä 52">
            <a:extLst>
              <a:ext uri="{FF2B5EF4-FFF2-40B4-BE49-F238E27FC236}">
                <a16:creationId xmlns:a16="http://schemas.microsoft.com/office/drawing/2014/main" id="{8DA62D91-4523-39FC-2187-1C55195BA576}"/>
              </a:ext>
            </a:extLst>
          </p:cNvPr>
          <p:cNvGrpSpPr/>
          <p:nvPr/>
        </p:nvGrpSpPr>
        <p:grpSpPr>
          <a:xfrm>
            <a:off x="6908136" y="4773663"/>
            <a:ext cx="822960" cy="843280"/>
            <a:chOff x="1346348" y="4165023"/>
            <a:chExt cx="822960" cy="843280"/>
          </a:xfrm>
        </p:grpSpPr>
        <p:grpSp>
          <p:nvGrpSpPr>
            <p:cNvPr id="59" name="Ryhmä 58">
              <a:extLst>
                <a:ext uri="{FF2B5EF4-FFF2-40B4-BE49-F238E27FC236}">
                  <a16:creationId xmlns:a16="http://schemas.microsoft.com/office/drawing/2014/main" id="{AFDA760E-5B4D-4DFC-7185-79994A29AEFF}"/>
                </a:ext>
              </a:extLst>
            </p:cNvPr>
            <p:cNvGrpSpPr/>
            <p:nvPr/>
          </p:nvGrpSpPr>
          <p:grpSpPr>
            <a:xfrm>
              <a:off x="1346348" y="4165023"/>
              <a:ext cx="822960" cy="843280"/>
              <a:chOff x="4165600" y="2976881"/>
              <a:chExt cx="822960" cy="843280"/>
            </a:xfrm>
          </p:grpSpPr>
          <p:sp>
            <p:nvSpPr>
              <p:cNvPr id="62" name="Ellipsi 61">
                <a:extLst>
                  <a:ext uri="{FF2B5EF4-FFF2-40B4-BE49-F238E27FC236}">
                    <a16:creationId xmlns:a16="http://schemas.microsoft.com/office/drawing/2014/main" id="{1DB02DB8-3DE8-FD13-22F1-C4C2E7A1E41A}"/>
                  </a:ext>
                </a:extLst>
              </p:cNvPr>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64" name="Kuva 63">
                <a:extLst>
                  <a:ext uri="{FF2B5EF4-FFF2-40B4-BE49-F238E27FC236}">
                    <a16:creationId xmlns:a16="http://schemas.microsoft.com/office/drawing/2014/main" id="{3A8D5EA8-AE81-FBDE-7168-98EDA2940D2D}"/>
                  </a:ext>
                </a:extLst>
              </p:cNvPr>
              <p:cNvPicPr>
                <a:picLocks noChangeAspect="1"/>
              </p:cNvPicPr>
              <p:nvPr/>
            </p:nvPicPr>
            <p:blipFill rotWithShape="1">
              <a:blip r:embed="rId3">
                <a:duotone>
                  <a:prstClr val="black"/>
                  <a:srgbClr val="B832A8">
                    <a:tint val="45000"/>
                    <a:satMod val="400000"/>
                  </a:srgb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60" name="Ellipsi 59">
              <a:extLst>
                <a:ext uri="{FF2B5EF4-FFF2-40B4-BE49-F238E27FC236}">
                  <a16:creationId xmlns:a16="http://schemas.microsoft.com/office/drawing/2014/main" id="{D72B34A1-A6B0-4DA4-B18A-3B962837F488}"/>
                </a:ext>
              </a:extLst>
            </p:cNvPr>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65" name="Kuva 64" descr="Lääkäri nainen ääriviiva">
            <a:extLst>
              <a:ext uri="{FF2B5EF4-FFF2-40B4-BE49-F238E27FC236}">
                <a16:creationId xmlns:a16="http://schemas.microsoft.com/office/drawing/2014/main" id="{02AF4F45-5104-419F-D109-8E21674612D3}"/>
              </a:ext>
            </a:extLst>
          </p:cNvPr>
          <p:cNvPicPr>
            <a:picLocks noChangeAspect="1"/>
          </p:cNvPicPr>
          <p:nvPr/>
        </p:nvPicPr>
        <p:blipFill>
          <a:blip r:embed="rId12">
            <a:extLst>
              <a:ext uri="{96DAC541-7B7A-43D3-8B79-37D633B846F1}">
                <asvg:svgBlip xmlns:asvg="http://schemas.microsoft.com/office/drawing/2016/SVG/main" xmlns="" r:embed="rId16"/>
              </a:ext>
            </a:extLst>
          </a:blip>
          <a:stretch>
            <a:fillRect/>
          </a:stretch>
        </p:blipFill>
        <p:spPr>
          <a:xfrm>
            <a:off x="7032917" y="4893493"/>
            <a:ext cx="541774" cy="552939"/>
          </a:xfrm>
          <a:prstGeom prst="rect">
            <a:avLst/>
          </a:prstGeom>
        </p:spPr>
      </p:pic>
      <p:grpSp>
        <p:nvGrpSpPr>
          <p:cNvPr id="131" name="Ryhmä 130"/>
          <p:cNvGrpSpPr/>
          <p:nvPr/>
        </p:nvGrpSpPr>
        <p:grpSpPr>
          <a:xfrm>
            <a:off x="6556669" y="2076422"/>
            <a:ext cx="1017641" cy="1066154"/>
            <a:chOff x="1346348" y="4165023"/>
            <a:chExt cx="822960" cy="843280"/>
          </a:xfrm>
        </p:grpSpPr>
        <p:grpSp>
          <p:nvGrpSpPr>
            <p:cNvPr id="132" name="Ryhmä 131"/>
            <p:cNvGrpSpPr/>
            <p:nvPr/>
          </p:nvGrpSpPr>
          <p:grpSpPr>
            <a:xfrm>
              <a:off x="1346348" y="4165023"/>
              <a:ext cx="822960" cy="843280"/>
              <a:chOff x="4165600" y="2976881"/>
              <a:chExt cx="822960" cy="843280"/>
            </a:xfrm>
          </p:grpSpPr>
          <p:sp>
            <p:nvSpPr>
              <p:cNvPr id="134" name="Ellipsi 133"/>
              <p:cNvSpPr/>
              <p:nvPr/>
            </p:nvSpPr>
            <p:spPr>
              <a:xfrm>
                <a:off x="4234180" y="3053814"/>
                <a:ext cx="662940" cy="66039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135" name="Kuva 134"/>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l="29923" t="29015" r="28086" b="28088"/>
              <a:stretch/>
            </p:blipFill>
            <p:spPr>
              <a:xfrm>
                <a:off x="4165600" y="2976881"/>
                <a:ext cx="822960" cy="843280"/>
              </a:xfrm>
              <a:prstGeom prst="rect">
                <a:avLst/>
              </a:prstGeom>
            </p:spPr>
          </p:pic>
        </p:grpSp>
        <p:sp>
          <p:nvSpPr>
            <p:cNvPr id="133" name="Ellipsi 132"/>
            <p:cNvSpPr/>
            <p:nvPr/>
          </p:nvSpPr>
          <p:spPr>
            <a:xfrm>
              <a:off x="1414928" y="4263390"/>
              <a:ext cx="623422" cy="6286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grpSp>
      <p:pic>
        <p:nvPicPr>
          <p:cNvPr id="136" name="Picture 10" descr="Kuva, joka sisältää kohteen Grafiikka, muotoilu&#10;&#10;Kuvaus luotu automaattisesti">
            <a:extLst>
              <a:ext uri="{FF2B5EF4-FFF2-40B4-BE49-F238E27FC236}">
                <a16:creationId xmlns:a16="http://schemas.microsoft.com/office/drawing/2014/main" id="{BA51751B-23EB-7D8E-D1B3-338F77B64BD1}"/>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6681332" y="2242348"/>
            <a:ext cx="725183" cy="734302"/>
          </a:xfrm>
          <a:prstGeom prst="rect">
            <a:avLst/>
          </a:prstGeom>
        </p:spPr>
      </p:pic>
      <p:sp>
        <p:nvSpPr>
          <p:cNvPr id="70" name="Tekstiruutu 69"/>
          <p:cNvSpPr txBox="1"/>
          <p:nvPr/>
        </p:nvSpPr>
        <p:spPr>
          <a:xfrm>
            <a:off x="7721726" y="1687145"/>
            <a:ext cx="2041316" cy="461665"/>
          </a:xfrm>
          <a:prstGeom prst="rect">
            <a:avLst/>
          </a:prstGeom>
          <a:noFill/>
        </p:spPr>
        <p:txBody>
          <a:bodyPr wrap="square" rtlCol="0">
            <a:spAutoFit/>
          </a:bodyPr>
          <a:lstStyle/>
          <a:p>
            <a:r>
              <a:rPr lang="fi-FI" sz="1200" dirty="0" smtClean="0">
                <a:latin typeface="Century Gothic" panose="020B0502020202020204" pitchFamily="34" charset="0"/>
              </a:rPr>
              <a:t>Verikokeet </a:t>
            </a:r>
          </a:p>
          <a:p>
            <a:r>
              <a:rPr lang="fi-FI" sz="1200" dirty="0" smtClean="0">
                <a:latin typeface="Century Gothic" panose="020B0502020202020204" pitchFamily="34" charset="0"/>
              </a:rPr>
              <a:t>(6-) 12 kk välein</a:t>
            </a:r>
            <a:endParaRPr lang="fi-FI" sz="1200" dirty="0">
              <a:latin typeface="Century Gothic" panose="020B0502020202020204" pitchFamily="34" charset="0"/>
            </a:endParaRPr>
          </a:p>
        </p:txBody>
      </p:sp>
      <p:sp>
        <p:nvSpPr>
          <p:cNvPr id="172" name="Ellipsi 171"/>
          <p:cNvSpPr/>
          <p:nvPr/>
        </p:nvSpPr>
        <p:spPr>
          <a:xfrm>
            <a:off x="6074588" y="3537047"/>
            <a:ext cx="382619" cy="379267"/>
          </a:xfrm>
          <a:prstGeom prst="ellipse">
            <a:avLst/>
          </a:prstGeom>
          <a:solidFill>
            <a:srgbClr val="00A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2834004192"/>
      </p:ext>
    </p:extLst>
  </p:cSld>
  <p:clrMapOvr>
    <a:masterClrMapping/>
  </p:clrMapOvr>
  <mc:AlternateContent xmlns:mc="http://schemas.openxmlformats.org/markup-compatibility/2006" xmlns:p14="http://schemas.microsoft.com/office/powerpoint/2010/main">
    <mc:Choice Requires="p14">
      <p:transition p14:dur="20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11BC9D337ADE1A47821AA4782F869CC5" ma:contentTypeVersion="4" ma:contentTypeDescription="Luo uusi asiakirja." ma:contentTypeScope="" ma:versionID="eccd393597a3e514f6fd48b120cbc94c">
  <xsd:schema xmlns:xsd="http://www.w3.org/2001/XMLSchema" xmlns:xs="http://www.w3.org/2001/XMLSchema" xmlns:p="http://schemas.microsoft.com/office/2006/metadata/properties" xmlns:ns2="eee13bcc-1da7-4275-a359-3a9681c9b82a" targetNamespace="http://schemas.microsoft.com/office/2006/metadata/properties" ma:root="true" ma:fieldsID="e086a3124d39acf1cc83c4004473ad6a" ns2:_="">
    <xsd:import namespace="eee13bcc-1da7-4275-a359-3a9681c9b82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e13bcc-1da7-4275-a359-3a9681c9b82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375ACC2-B2FC-4DCA-8FD7-1EF0EE6B39D5}"/>
</file>

<file path=customXml/itemProps2.xml><?xml version="1.0" encoding="utf-8"?>
<ds:datastoreItem xmlns:ds="http://schemas.openxmlformats.org/officeDocument/2006/customXml" ds:itemID="{D25D058A-BC82-450F-95BB-BD5CA928FCC7}"/>
</file>

<file path=customXml/itemProps3.xml><?xml version="1.0" encoding="utf-8"?>
<ds:datastoreItem xmlns:ds="http://schemas.openxmlformats.org/officeDocument/2006/customXml" ds:itemID="{EBFEE1A0-2FC0-49F0-897C-9E91EE6A2072}"/>
</file>

<file path=docProps/app.xml><?xml version="1.0" encoding="utf-8"?>
<Properties xmlns="http://schemas.openxmlformats.org/officeDocument/2006/extended-properties" xmlns:vt="http://schemas.openxmlformats.org/officeDocument/2006/docPropsVTypes">
  <TotalTime>22</TotalTime>
  <Words>302</Words>
  <Application>Microsoft Office PowerPoint</Application>
  <PresentationFormat>Laajakuva</PresentationFormat>
  <Paragraphs>33</Paragraphs>
  <Slides>1</Slides>
  <Notes>1</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1</vt:i4>
      </vt:variant>
    </vt:vector>
  </HeadingPairs>
  <TitlesOfParts>
    <vt:vector size="6" baseType="lpstr">
      <vt:lpstr>Arial</vt:lpstr>
      <vt:lpstr>Calibri</vt:lpstr>
      <vt:lpstr>Calibri Light</vt:lpstr>
      <vt:lpstr>Century Gothic</vt:lpstr>
      <vt:lpstr>Office-teema</vt:lpstr>
      <vt:lpstr>PowerPoint-esitys</vt:lpstr>
    </vt:vector>
  </TitlesOfParts>
  <Company>VSHVA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Halme Mira</dc:creator>
  <cp:lastModifiedBy>Halme Mira</cp:lastModifiedBy>
  <cp:revision>6</cp:revision>
  <dcterms:created xsi:type="dcterms:W3CDTF">2024-03-21T13:24:24Z</dcterms:created>
  <dcterms:modified xsi:type="dcterms:W3CDTF">2024-03-21T14:52:59Z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0x01010011BC9D337ADE1A47821AA4782F869CC5</vt:lpwstr>
  </property>
</Properties>
</file>