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imetön osa" id="{EE7A7683-09E6-4F44-8141-A0EE5BB321A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64A9BD-815D-44CE-8B3C-02F761417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645B038-51DA-4C31-90B2-D9357974D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A70E2-2DA3-4EAB-ACAA-24FC536C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40C78C-B3D5-4AEB-B72B-BC40CC41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926BB9-D53B-4D42-8391-81C5614F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892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5BD02E-5A95-437C-AB63-222F7EE3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D9647E4-79A0-46EF-810A-FE4D0F84E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F1DEC5-7370-4C1D-B404-42CA2A4C0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F9179E-2856-4495-AA96-200A8A83D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278BB8-1E2F-4261-90E7-FBF747CC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230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B971913-34F0-41A1-AEB2-E35407E0E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F300B5-9EB1-4DA5-B189-466D3F134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AE44C1A-330A-4C92-9A84-04ACD499B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8A2BD0-4FAB-4693-B045-3D60B1162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5FEB6F-9F0D-4554-8068-AD803AB0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00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101E24-C489-4ED8-9E57-77A8C30A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660E1D-256D-4C5F-ABE1-51AF48DE2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F3FCBD-6F59-41B2-88DB-0D5CE1530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AFBEBA-AF32-4354-B345-C67F5F92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9C2B70-CDF6-424C-8BD2-AEA9E346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687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8A4918-338B-47F1-8F25-DF4EC4E9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327BF34-8D55-4C23-BC5B-AF00A694F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2ADECD-7394-44DA-9AA1-988588329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384B26-14D8-4E02-B53D-E32E2929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18A9C7-C2E2-4682-A8B7-0718ED0B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521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762076-8D4F-4BB8-AFD1-8D69F8FA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376602-7C1E-46AD-A808-357AF61C5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0DA42DB-2042-4DE2-9EE4-67682A6A6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F9DEFB4-A719-42F8-80CC-97541486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784D96-E3B3-4AC7-A74D-2E5A61E48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CEAB306-A973-4124-9ED4-E84FB481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225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FB8E0F-4CE4-4AF9-B18E-079E330E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D5941B-9373-4507-B007-C7B27EA6A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AE6B245-B123-4C63-9FE0-D64789AD9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D1FF717-D460-41E1-A97D-FF89BA070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EB54378-AE2C-45F7-96D7-4C497E69A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72AAE89-1FAE-4E37-A548-2A768732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B4F468E-1B16-41D2-BEC2-B594AE08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5AC7426-6D18-4236-9CAB-BA1A8C12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689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12604A-E115-4DFA-B89B-F58A9DDD0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EDDB5B-627C-4899-88AC-840ABBEDC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C8ACEF8-0B39-4768-A40C-A63B2C10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70FB54C-A541-41AE-BA1B-2BE4D735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64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38B0BF8-E552-4E95-AF1E-102D03661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1CA0A32-4EAC-4A92-804C-BE11A2D0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B102D90-567F-408B-85D3-61F2DDF1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82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EF3CAD-020E-4D9E-8FBD-703D9E09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86189D-D31E-4F28-878E-FF0E0A2AA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5678AB7-02C1-41DF-8745-476C49060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1BCC89-4BC3-462C-ABF4-87E7AFB3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FD63AB1-A056-4A2B-95F5-E9E4861E3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ED2C9A9-AE4F-4709-B3EA-0471AB26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673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BAC589-8F92-4D88-960C-9E9CD129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A9DE9-1145-4894-8BBA-9291E05BB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D29E837-7D35-49EC-B478-FA3E881E7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1825C9A-8602-4EBB-96BE-64FC8500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2C0F111-AC18-4D0F-A6A5-1E074B62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ABEC548-E52A-472F-AB05-E09E4C66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722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12801F0-04A5-4A66-A42F-4BAA6FAE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1C0C3B8-DB16-4405-9A0E-B214F90A4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EEDF1D-F62E-4E22-87F8-EDEB4DDCD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033E-5E17-483A-BB39-D86859B33B33}" type="datetimeFigureOut">
              <a:rPr lang="fi-FI" smtClean="0"/>
              <a:t>9.5.2024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F7CB09-732C-4AE6-8FF9-2D40BEB7A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48E790-B863-4366-BC20-F146950AA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DF91-1E05-4D32-A79C-4C6D67E236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333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AB9B28D0-4B4F-4A26-BC58-68DFDF9764F1}"/>
              </a:ext>
            </a:extLst>
          </p:cNvPr>
          <p:cNvSpPr/>
          <p:nvPr/>
        </p:nvSpPr>
        <p:spPr>
          <a:xfrm>
            <a:off x="148600" y="488527"/>
            <a:ext cx="9584573" cy="4885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dirty="0"/>
              <a:t>TARKEMPI</a:t>
            </a:r>
            <a:r>
              <a:rPr lang="fi-FI" dirty="0"/>
              <a:t> </a:t>
            </a:r>
            <a:r>
              <a:rPr lang="fi-FI" sz="1400" b="1" dirty="0"/>
              <a:t>HAASTATTELU </a:t>
            </a:r>
            <a:r>
              <a:rPr lang="fi-FI" sz="1400" dirty="0"/>
              <a:t>Palvelutarpeen arviointi, työ- ja toimintakyvyn peruskysymykset, varhaisen tuen tarpeen kartoitus</a:t>
            </a:r>
          </a:p>
          <a:p>
            <a:r>
              <a:rPr lang="fi-FI" sz="1400" dirty="0"/>
              <a:t>TE/KK Työkykykoordinaattorin konsultaatio tarvittaessa palveluohjauksesta</a:t>
            </a: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0D69171C-38BF-4EA5-8193-044A6749E118}"/>
              </a:ext>
            </a:extLst>
          </p:cNvPr>
          <p:cNvSpPr/>
          <p:nvPr/>
        </p:nvSpPr>
        <p:spPr>
          <a:xfrm>
            <a:off x="148600" y="1060264"/>
            <a:ext cx="11738600" cy="11176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/>
              <a:t>Ammatillinen ja lääkinnällinen kuntoutus</a:t>
            </a:r>
          </a:p>
          <a:p>
            <a:r>
              <a:rPr lang="fi-FI" sz="1400" dirty="0"/>
              <a:t>KELA: Etuudet; sairastaminen, kuntoutus, työttömyys, vammaistuki</a:t>
            </a:r>
          </a:p>
          <a:p>
            <a:r>
              <a:rPr lang="fi-FI" sz="1400" dirty="0"/>
              <a:t>Kuntoutus; Kuntoutus- ja sopeutumisvalmennuskurssit, kuntoutuspsykoterapia, ammatillinen kuntoutus (kuntoutusselvitykset,</a:t>
            </a:r>
          </a:p>
          <a:p>
            <a:r>
              <a:rPr lang="fi-FI" sz="1400" dirty="0"/>
              <a:t>TEAK,KIILA, TAITO, Oma väylä) koulutuskokeilu, koulutus, apuvälineet, elinkeinotuki, moniammatillinen yksilökuntoutus, vaativa </a:t>
            </a:r>
          </a:p>
          <a:p>
            <a:r>
              <a:rPr lang="fi-FI" sz="1400" dirty="0"/>
              <a:t>lääkinnällinen kuntoutus sekä etäkuntoutus fysioterapeutin lähetteellä.  Työeläkeyhtiöt: Työeläkekuntoutus. Muu vakuutus.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CFE1596D-979D-4703-BA71-6CFE8F5004D0}"/>
              </a:ext>
            </a:extLst>
          </p:cNvPr>
          <p:cNvSpPr/>
          <p:nvPr/>
        </p:nvSpPr>
        <p:spPr>
          <a:xfrm>
            <a:off x="148600" y="2306369"/>
            <a:ext cx="11738600" cy="8296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/>
              <a:t>Työttömien terveystarkastus osana jäljellä olevan työkyvyn selvittelyä</a:t>
            </a:r>
          </a:p>
          <a:p>
            <a:r>
              <a:rPr lang="fi-FI" sz="1400" dirty="0"/>
              <a:t>Lähetteen täyttö ja esitietojen välittäminen/kohdentaminen työkykypisteiden mukaisesti.</a:t>
            </a:r>
          </a:p>
          <a:p>
            <a:r>
              <a:rPr lang="fi-FI" sz="1400" dirty="0"/>
              <a:t>Palaute lähettävälle taholle, jossa vastuu jatkoprosessin toteutuksesta.</a:t>
            </a: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55BA535A-AF73-4161-84F2-CC579457E576}"/>
              </a:ext>
            </a:extLst>
          </p:cNvPr>
          <p:cNvSpPr/>
          <p:nvPr/>
        </p:nvSpPr>
        <p:spPr>
          <a:xfrm>
            <a:off x="148600" y="3248330"/>
            <a:ext cx="11773128" cy="1117648"/>
          </a:xfrm>
          <a:prstGeom prst="roundRect">
            <a:avLst>
              <a:gd name="adj" fmla="val 1952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/>
              <a:t>Perusterveydenhuollon palvelut</a:t>
            </a:r>
            <a:r>
              <a:rPr lang="fi-FI" sz="1400" b="1" dirty="0"/>
              <a:t>;</a:t>
            </a:r>
            <a:r>
              <a:rPr lang="fi-FI" sz="1400" dirty="0"/>
              <a:t> hoitajien ja lääkäreiden vastaanotot. Lähetteellä fysioterapia, toimintaterapia, psykologi,</a:t>
            </a:r>
          </a:p>
          <a:p>
            <a:r>
              <a:rPr lang="fi-FI" sz="1400" dirty="0"/>
              <a:t>kuntoutusohjaus. Matalan kynnyksen palvelut. Terveyssosiaalityö. Laboratorio- ja kuvantamispalvelut. Apuvälinekeskus. Digipalvelut.</a:t>
            </a:r>
          </a:p>
          <a:p>
            <a:r>
              <a:rPr lang="fi-FI" sz="1400" dirty="0"/>
              <a:t>Kokemusasiantuntijat. Diagnostiikan, hoidon ja kuntoutuksen suunnittelu. Etuuksia koskevat lausunnot sekä työkykyarviot. </a:t>
            </a:r>
          </a:p>
          <a:p>
            <a:r>
              <a:rPr lang="fi-FI" sz="1400" b="1" i="1" dirty="0"/>
              <a:t>Erikoisairaanhoito/ Kuntoutustutkimusyksikkö: </a:t>
            </a:r>
            <a:r>
              <a:rPr lang="fi-FI" sz="1400" i="1" dirty="0"/>
              <a:t>Erikoisalojen konsultaatio lääkärin lähetteellä osana työkykyarviota.</a:t>
            </a:r>
          </a:p>
        </p:txBody>
      </p:sp>
      <p:sp>
        <p:nvSpPr>
          <p:cNvPr id="2" name="Suorakulmio: Pyöristetyt kulmat 1">
            <a:extLst>
              <a:ext uri="{FF2B5EF4-FFF2-40B4-BE49-F238E27FC236}">
                <a16:creationId xmlns:a16="http://schemas.microsoft.com/office/drawing/2014/main" id="{3012A375-2F0D-4561-B97D-466E2467E484}"/>
              </a:ext>
            </a:extLst>
          </p:cNvPr>
          <p:cNvSpPr/>
          <p:nvPr/>
        </p:nvSpPr>
        <p:spPr>
          <a:xfrm>
            <a:off x="148600" y="4459751"/>
            <a:ext cx="9584573" cy="8335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600" b="1" dirty="0"/>
              <a:t>Aikuissosiaalityö: </a:t>
            </a:r>
            <a:r>
              <a:rPr lang="fi-FI" sz="1400" dirty="0"/>
              <a:t>Sosiaalineuvonta, aikuissosiaalityö ja toimeentulotuki, terveyssosiaalityö (palvelutarpeen arviointi)</a:t>
            </a:r>
          </a:p>
          <a:p>
            <a:r>
              <a:rPr lang="fi-FI" sz="1400" dirty="0"/>
              <a:t>Työllisyyttä edistävät palvelut; sosiaalityö/sosiaaliohjaus -palvelutarpeen arviointi, aktivointityö/ kuntouttava työtoiminta,</a:t>
            </a:r>
          </a:p>
          <a:p>
            <a:r>
              <a:rPr lang="fi-FI" sz="1400" dirty="0"/>
              <a:t> sosiaalinen kuntoutus , monialainen yhteispalvelu (TYP)</a:t>
            </a:r>
          </a:p>
          <a:p>
            <a:endParaRPr lang="fi-FI" sz="1400" dirty="0"/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4FFD064D-20D3-4388-9557-3C1641946051}"/>
              </a:ext>
            </a:extLst>
          </p:cNvPr>
          <p:cNvSpPr/>
          <p:nvPr/>
        </p:nvSpPr>
        <p:spPr>
          <a:xfrm>
            <a:off x="2421603" y="5436396"/>
            <a:ext cx="7311570" cy="8335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dirty="0"/>
              <a:t>Työnhaku- ja uravalmennus, Työhönvalmennukset</a:t>
            </a:r>
          </a:p>
          <a:p>
            <a:r>
              <a:rPr lang="fi-FI" sz="1400" b="1" dirty="0"/>
              <a:t>Työkokeilu, Palkkatuki ,Työvoimakoulutukset, Ammatinvalinta- ja uraohjaus, Työkyvyn arviointi ostopalveluna, Muu asiantuntija- arviointi.</a:t>
            </a:r>
          </a:p>
          <a:p>
            <a:r>
              <a:rPr lang="fi-FI" sz="1400" b="1" dirty="0"/>
              <a:t>Työ, Opiskelu, Yrittäjyys</a:t>
            </a:r>
            <a:r>
              <a:rPr lang="fi-FI" sz="1600" b="1" dirty="0"/>
              <a:t>.</a:t>
            </a: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D6A2E445-D4C3-4767-BE1F-7EEF915620A0}"/>
              </a:ext>
            </a:extLst>
          </p:cNvPr>
          <p:cNvSpPr/>
          <p:nvPr/>
        </p:nvSpPr>
        <p:spPr>
          <a:xfrm>
            <a:off x="2421603" y="6369474"/>
            <a:ext cx="7311570" cy="3693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/>
              <a:t>Järjestöt ja yhdistykset</a:t>
            </a:r>
          </a:p>
        </p:txBody>
      </p:sp>
      <p:sp>
        <p:nvSpPr>
          <p:cNvPr id="14" name="Suorakulmio: Pyöristetyt kulmat 13">
            <a:extLst>
              <a:ext uri="{FF2B5EF4-FFF2-40B4-BE49-F238E27FC236}">
                <a16:creationId xmlns:a16="http://schemas.microsoft.com/office/drawing/2014/main" id="{0F15402C-D8FA-49F4-8209-29ADAEC64555}"/>
              </a:ext>
            </a:extLst>
          </p:cNvPr>
          <p:cNvSpPr/>
          <p:nvPr/>
        </p:nvSpPr>
        <p:spPr>
          <a:xfrm>
            <a:off x="9922875" y="533007"/>
            <a:ext cx="1654139" cy="62434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/>
              <a:t>Työ</a:t>
            </a:r>
          </a:p>
          <a:p>
            <a:pPr algn="ctr"/>
            <a:r>
              <a:rPr lang="fi-FI" b="1" dirty="0"/>
              <a:t>Yrittäjyys</a:t>
            </a:r>
          </a:p>
          <a:p>
            <a:pPr algn="ctr"/>
            <a:r>
              <a:rPr lang="fi-FI" b="1" dirty="0"/>
              <a:t>Opiskelu</a:t>
            </a:r>
          </a:p>
          <a:p>
            <a:pPr algn="ctr"/>
            <a:r>
              <a:rPr lang="fi-FI" b="1" dirty="0"/>
              <a:t>Koulutus</a:t>
            </a:r>
          </a:p>
        </p:txBody>
      </p:sp>
      <p:sp>
        <p:nvSpPr>
          <p:cNvPr id="15" name="Ellipsi 14">
            <a:extLst>
              <a:ext uri="{FF2B5EF4-FFF2-40B4-BE49-F238E27FC236}">
                <a16:creationId xmlns:a16="http://schemas.microsoft.com/office/drawing/2014/main" id="{D76F98EC-0BBE-47E5-AA0F-372457FD2B8C}"/>
              </a:ext>
            </a:extLst>
          </p:cNvPr>
          <p:cNvSpPr/>
          <p:nvPr/>
        </p:nvSpPr>
        <p:spPr>
          <a:xfrm>
            <a:off x="10166464" y="69902"/>
            <a:ext cx="914400" cy="36933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rgbClr val="002060"/>
                </a:solidFill>
              </a:rPr>
              <a:t>8-10 </a:t>
            </a:r>
          </a:p>
        </p:txBody>
      </p:sp>
      <p:sp>
        <p:nvSpPr>
          <p:cNvPr id="16" name="Ellipsi 15">
            <a:extLst>
              <a:ext uri="{FF2B5EF4-FFF2-40B4-BE49-F238E27FC236}">
                <a16:creationId xmlns:a16="http://schemas.microsoft.com/office/drawing/2014/main" id="{0140353C-EE6E-4769-8147-959C32B69B28}"/>
              </a:ext>
            </a:extLst>
          </p:cNvPr>
          <p:cNvSpPr/>
          <p:nvPr/>
        </p:nvSpPr>
        <p:spPr>
          <a:xfrm>
            <a:off x="5638799" y="63034"/>
            <a:ext cx="914401" cy="3693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rgbClr val="002060"/>
                </a:solidFill>
              </a:rPr>
              <a:t>6-7</a:t>
            </a:r>
          </a:p>
        </p:txBody>
      </p:sp>
      <p:sp>
        <p:nvSpPr>
          <p:cNvPr id="17" name="Ellipsi 16">
            <a:extLst>
              <a:ext uri="{FF2B5EF4-FFF2-40B4-BE49-F238E27FC236}">
                <a16:creationId xmlns:a16="http://schemas.microsoft.com/office/drawing/2014/main" id="{531A3DD1-58F1-47BA-B47F-E748331137E1}"/>
              </a:ext>
            </a:extLst>
          </p:cNvPr>
          <p:cNvSpPr/>
          <p:nvPr/>
        </p:nvSpPr>
        <p:spPr>
          <a:xfrm>
            <a:off x="1579416" y="44481"/>
            <a:ext cx="914401" cy="38788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/>
              <a:t>0-5</a:t>
            </a:r>
          </a:p>
        </p:txBody>
      </p:sp>
      <p:pic>
        <p:nvPicPr>
          <p:cNvPr id="13" name="Kuva 12" descr="C:\Users\p-m.kamarainen\AppData\Local\Packages\Microsoft.Office.Desktop_8wekyb3d8bbwe\AC\INetCache\Content.MSO\4A24A681.tmp">
            <a:extLst>
              <a:ext uri="{FF2B5EF4-FFF2-40B4-BE49-F238E27FC236}">
                <a16:creationId xmlns:a16="http://schemas.microsoft.com/office/drawing/2014/main" id="{C6E4BB7D-F2AE-48D8-B320-FF8A380AEC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97" y="6354961"/>
            <a:ext cx="745954" cy="2186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2C455EF0-F587-48E0-A9FA-B5614AC011DB}"/>
              </a:ext>
            </a:extLst>
          </p:cNvPr>
          <p:cNvSpPr/>
          <p:nvPr/>
        </p:nvSpPr>
        <p:spPr>
          <a:xfrm>
            <a:off x="-544067" y="6554140"/>
            <a:ext cx="20056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497965" algn="l"/>
                <a:tab pos="2995295" algn="l"/>
              </a:tabLst>
            </a:pPr>
            <a:r>
              <a:rPr lang="fi-FI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VN/27154/2022</a:t>
            </a: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15EEBACD-EEF9-43C1-9FE9-3D8AFFE38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1" b="23145"/>
          <a:stretch/>
        </p:blipFill>
        <p:spPr bwMode="auto">
          <a:xfrm>
            <a:off x="1155989" y="6262876"/>
            <a:ext cx="1084311" cy="3693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uorakulmio 4">
            <a:extLst>
              <a:ext uri="{FF2B5EF4-FFF2-40B4-BE49-F238E27FC236}">
                <a16:creationId xmlns:a16="http://schemas.microsoft.com/office/drawing/2014/main" id="{5462896F-4214-4EC1-92A1-B45B86A1B6FB}"/>
              </a:ext>
            </a:extLst>
          </p:cNvPr>
          <p:cNvSpPr/>
          <p:nvPr/>
        </p:nvSpPr>
        <p:spPr>
          <a:xfrm>
            <a:off x="902851" y="6582671"/>
            <a:ext cx="35282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700" dirty="0">
                <a:latin typeface="Calibri" panose="020F0502020204030204" pitchFamily="34" charset="0"/>
                <a:ea typeface="Calibri" panose="020F0502020204030204" pitchFamily="34" charset="0"/>
              </a:rPr>
              <a:t> Keski-Pohjanmaan </a:t>
            </a:r>
            <a:r>
              <a:rPr lang="fi-FI" sz="800" dirty="0">
                <a:latin typeface="Calibri" panose="020F0502020204030204" pitchFamily="34" charset="0"/>
                <a:ea typeface="Calibri" panose="020F0502020204030204" pitchFamily="34" charset="0"/>
              </a:rPr>
              <a:t>hyvinvointialue</a:t>
            </a:r>
            <a:r>
              <a:rPr lang="fi-FI" sz="7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fi-FI" sz="700" dirty="0"/>
          </a:p>
        </p:txBody>
      </p:sp>
    </p:spTree>
    <p:extLst>
      <p:ext uri="{BB962C8B-B14F-4D97-AF65-F5344CB8AC3E}">
        <p14:creationId xmlns:p14="http://schemas.microsoft.com/office/powerpoint/2010/main" val="1266335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250</Words>
  <Application>Microsoft Office PowerPoint</Application>
  <PresentationFormat>Laajakuva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Barrner Eija</dc:creator>
  <cp:lastModifiedBy>Barrner Eija</cp:lastModifiedBy>
  <cp:revision>29</cp:revision>
  <dcterms:created xsi:type="dcterms:W3CDTF">2024-05-07T09:12:45Z</dcterms:created>
  <dcterms:modified xsi:type="dcterms:W3CDTF">2024-05-09T11:17:49Z</dcterms:modified>
</cp:coreProperties>
</file>