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8F4"/>
    <a:srgbClr val="FF6913"/>
    <a:srgbClr val="9A2323"/>
    <a:srgbClr val="0C2340"/>
    <a:srgbClr val="FBD872"/>
    <a:srgbClr val="ECBAA8"/>
    <a:srgbClr val="D0D1AB"/>
    <a:srgbClr val="D5BED7"/>
    <a:srgbClr val="B8D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Normaali tyyli 4 - Korostu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3" autoAdjust="0"/>
  </p:normalViewPr>
  <p:slideViewPr>
    <p:cSldViewPr snapToGrid="0">
      <p:cViewPr varScale="1">
        <p:scale>
          <a:sx n="77" d="100"/>
          <a:sy n="77" d="100"/>
        </p:scale>
        <p:origin x="1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oite.fi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33EE029-B7C8-46DD-8043-016E371D7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b="25720"/>
          <a:stretch/>
        </p:blipFill>
        <p:spPr>
          <a:xfrm rot="10432259" flipV="1">
            <a:off x="2948985" y="4167699"/>
            <a:ext cx="9556618" cy="3274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63B0573-9B22-3C74-2682-3A44543EAF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77FD224-3645-45EC-9441-EBADC0C576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A063EE9C-3988-43C0-963F-13E637381A43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77A127D6-A9A6-67AB-B115-BA817EEE2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49660" b="17760"/>
          <a:stretch/>
        </p:blipFill>
        <p:spPr>
          <a:xfrm rot="21076235">
            <a:off x="6961450" y="3998330"/>
            <a:ext cx="5759453" cy="3304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9.5.2024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1523FAD-268C-ACFC-E228-45C1FF2538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18A3604-E879-4A83-B871-10AB95D258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9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BCC53FCF-39D1-913B-9944-68B9FE305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t="14689" r="52060" b="23579"/>
          <a:stretch/>
        </p:blipFill>
        <p:spPr>
          <a:xfrm rot="21096089">
            <a:off x="7189280" y="4610463"/>
            <a:ext cx="5559192" cy="2602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9.5.2024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43FE46-C2D0-C0C7-42D6-3CDEA58827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D5A50ED1-6CAF-44B0-9B2A-B373F1EAE96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90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995777"/>
            <a:ext cx="5120601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9.5.2024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781BC-F1FB-9DEB-98B1-AF3925F56E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3176" y="1995777"/>
            <a:ext cx="5120601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9141885-9E51-49E0-91BB-E1041B460C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57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49071"/>
            <a:ext cx="5120601" cy="35278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9.5.2024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781BC-F1FB-9DEB-98B1-AF3925F56E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3176" y="2649071"/>
            <a:ext cx="5120601" cy="352789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42D977A-9094-2C87-37B8-3BF0C734C06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76470" y="1995777"/>
            <a:ext cx="5120601" cy="509298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C6CA6CB-1431-56A8-05B8-0425CC1B3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3175" y="1995777"/>
            <a:ext cx="5120601" cy="509298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D44BA202-8B0E-4635-A40D-7E74CCCCE2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17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2921C1BA-17EF-9B31-8203-4D44D27BC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97152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995777"/>
            <a:ext cx="5160942" cy="418118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9.5.2024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2D0B2EF-D8EA-4FD7-A43B-09E72A146D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70" y="136525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00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B8D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9.5.2024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29FC9EA-550B-4671-A896-AE073ACAD6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670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0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D5B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9.5.2024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63CA030-6B8F-4760-AA3D-B385F90596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4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D0D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9.5.2024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DAE9BF5-EFED-467E-A81D-276F381F01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817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04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ECB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9.5.2024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ADBDF5EA-9074-4B75-A72A-5807275576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79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88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FBD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9.5.2024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7453AC8-89B4-4821-9224-326B4FC533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879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2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DBA87D9-BD91-667D-482C-36400D1C2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1" b="43701"/>
          <a:stretch/>
        </p:blipFill>
        <p:spPr>
          <a:xfrm>
            <a:off x="3235825" y="3088481"/>
            <a:ext cx="9046012" cy="3860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8D2C87E-5C12-5C9A-38B3-39463EDA65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90E4B0A-303F-417A-9D25-FBA5B8425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B956A9A6-6DFA-47F1-9E02-E0968D03E22D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525752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FF6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9.5.2024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3EEAFF9-F581-453D-9718-1D0FD41B04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243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2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9A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9.5.2024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240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9.5.2024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15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ksikielinen logo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945776"/>
            <a:ext cx="5160942" cy="384760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9.5.2024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6BD440B-E25E-C3A5-BEFB-A0D52F2498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" y="4588702"/>
            <a:ext cx="3219642" cy="20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81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0935CFB-111F-9E2A-6162-D75129A3A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555">
            <a:off x="-4043107" y="1135634"/>
            <a:ext cx="19657565" cy="49524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9.5.2024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BD5A703-F894-FACC-D09D-FF6F7A5C0B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56DFD6B-4097-4659-A20B-321C135FF0C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08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F82C7AD2-72BF-0FB1-1D2B-5F2B42DA1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0084" y="1336812"/>
            <a:ext cx="19064491" cy="45501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9.5.2024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4691E04-39C3-2C73-3519-F2FD9E6524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E78F69D-972C-49E4-978F-5624BF1C43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4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19CF927-74BF-5E91-F72D-DFBD11B23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3023" y="1419726"/>
            <a:ext cx="18361846" cy="4018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9.5.2024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C8A8008-9E7B-8ABC-C578-4AE186EF6F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97B40FE-B931-486A-84F6-27E30977F1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61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85C2B088-F113-EEF0-4E6B-DA8516934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9561">
            <a:off x="-4195972" y="1322620"/>
            <a:ext cx="20318819" cy="4212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9.5.2024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F97B865-71EE-527B-9DF6-0A29877488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D5FA3C0-0F27-4F92-B7C7-23E9C70E3D0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67" y="491648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40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E45DB201-192A-C664-893E-4D7484990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3102" y="1386037"/>
            <a:ext cx="20039798" cy="42158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9.5.2024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F647CC8-FC41-B2D6-2D51-6540C0B9C8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86C95079-9F6F-42BD-90DE-3A26292DAA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221" y="471993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93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96118"/>
            <a:ext cx="9144000" cy="1470211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58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70AF33A8-BC3B-685C-C8ED-BBB3C61F6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92375" y="196850"/>
            <a:ext cx="7404100" cy="451802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E938650-DC1A-BF2B-B13C-8834289C1E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9F8AFF3-0063-4A85-BCF7-9D940A542E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617" y="1354655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3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A58BF8F-7BFD-A519-1DA3-CC4F45528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38750" b="17373"/>
          <a:stretch/>
        </p:blipFill>
        <p:spPr>
          <a:xfrm rot="20410054">
            <a:off x="4968999" y="4204989"/>
            <a:ext cx="8238159" cy="3613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CE2B29F-7477-D0EA-AAA8-02FB402B5A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99CA66F-33DF-4DF4-AE73-A7C8E82588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F6B73302-C337-45F9-BFF9-9B16E25EE462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806446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9.5.2024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0403F21-BACE-0C9C-2D8D-39DB9E52B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4DA7459-BAAF-4C60-B489-A518DD2C48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339" y="35487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9.5.2024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470" y="1017138"/>
            <a:ext cx="5030580" cy="2286656"/>
          </a:xfrm>
        </p:spPr>
        <p:txBody>
          <a:bodyPr/>
          <a:lstStyle>
            <a:lvl1pPr>
              <a:defRPr sz="8600"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6AF4FBC8-EDB7-5B56-89A3-5696712DD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3" y="3438254"/>
            <a:ext cx="5030787" cy="89288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600"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AB0165E2-6A9B-36F7-5C66-EFC06B2B4B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263" y="4642588"/>
            <a:ext cx="5030787" cy="344237"/>
          </a:xfrm>
        </p:spPr>
        <p:txBody>
          <a:bodyPr/>
          <a:lstStyle>
            <a:lvl1pPr marL="0" indent="0">
              <a:buNone/>
              <a:defRPr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kstin paikkamerkki 11">
            <a:extLst>
              <a:ext uri="{FF2B5EF4-FFF2-40B4-BE49-F238E27FC236}">
                <a16:creationId xmlns:a16="http://schemas.microsoft.com/office/drawing/2014/main" id="{FC0179F5-A0F8-E876-9E13-85F135EE8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263" y="5067113"/>
            <a:ext cx="5030787" cy="954545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Tekstiruutu 14">
            <a:hlinkClick r:id="rId2"/>
            <a:extLst>
              <a:ext uri="{FF2B5EF4-FFF2-40B4-BE49-F238E27FC236}">
                <a16:creationId xmlns:a16="http://schemas.microsoft.com/office/drawing/2014/main" id="{3D74180C-FB9A-C943-F1E4-29F101D9678C}"/>
              </a:ext>
            </a:extLst>
          </p:cNvPr>
          <p:cNvSpPr txBox="1"/>
          <p:nvPr userDrawn="1"/>
        </p:nvSpPr>
        <p:spPr>
          <a:xfrm>
            <a:off x="7292896" y="5508704"/>
            <a:ext cx="31268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800" dirty="0">
                <a:solidFill>
                  <a:schemeClr val="tx2"/>
                </a:solidFill>
              </a:rPr>
              <a:t>www.soite.fi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D69C3A70-B921-4633-CCAC-7EDA1A3932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382233"/>
            <a:ext cx="5430734" cy="4126471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0D397F7E-FD83-C270-4060-EC1DFA4C5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746" y="6404761"/>
            <a:ext cx="3893820" cy="284816"/>
          </a:xfrm>
        </p:spPr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C87E7B9-C9BC-06C8-80E4-8793435272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056" y="85061"/>
            <a:ext cx="2339162" cy="1501253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95B8EB8C-6835-4846-9832-3596328988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430" y="438194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1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4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178DFCBC-0F30-759D-D07A-349F0D158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49660" b="17760"/>
          <a:stretch/>
        </p:blipFill>
        <p:spPr>
          <a:xfrm rot="21076235">
            <a:off x="6961450" y="3998330"/>
            <a:ext cx="5759453" cy="3304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86BC98A-6334-533B-F170-97ADE3B9F2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D2F0010-D32D-480D-BD5C-BB215D12B3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07820F2E-3F50-460B-AFDF-D8D5237EEEF9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73581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5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217D03E3-1450-FE13-FC86-C0BF9ABEC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t="14689" r="52060" b="23579"/>
          <a:stretch/>
        </p:blipFill>
        <p:spPr>
          <a:xfrm rot="21096089">
            <a:off x="7189280" y="4610463"/>
            <a:ext cx="5559192" cy="2602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988C7D4-D672-3A0B-EFF1-0F05F93F6C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54909C7-5158-48B5-8CC9-D82C3E78FF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7" y="433171"/>
            <a:ext cx="2722465" cy="716438"/>
          </a:xfrm>
          <a:prstGeom prst="rect">
            <a:avLst/>
          </a:prstGeom>
        </p:spPr>
      </p:pic>
      <p:sp>
        <p:nvSpPr>
          <p:cNvPr id="9" name="Suorakulmio 8">
            <a:extLst>
              <a:ext uri="{FF2B5EF4-FFF2-40B4-BE49-F238E27FC236}">
                <a16:creationId xmlns:a16="http://schemas.microsoft.com/office/drawing/2014/main" id="{3BF3D893-E596-465C-AB24-BC2C4960BF0F}"/>
              </a:ext>
            </a:extLst>
          </p:cNvPr>
          <p:cNvSpPr/>
          <p:nvPr userDrawn="1"/>
        </p:nvSpPr>
        <p:spPr>
          <a:xfrm>
            <a:off x="7177097" y="1071149"/>
            <a:ext cx="15426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VN/27154/2022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41907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9.5.2024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18891FFF-B341-4D1A-8C8A-F5740F3251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DCF813B0-F5CB-5F50-E2F3-851F27B5F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b="25720"/>
          <a:stretch/>
        </p:blipFill>
        <p:spPr>
          <a:xfrm rot="10432259" flipV="1">
            <a:off x="2948985" y="4167699"/>
            <a:ext cx="9556618" cy="3274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9.5.2024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0CA7F3C-9298-1A23-7DCC-1CEAAA279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7EB9F2C-4431-4AE3-ABDE-F1B11B6488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2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4E537DC-1D95-32F1-453F-83C99B051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1" b="43701"/>
          <a:stretch/>
        </p:blipFill>
        <p:spPr>
          <a:xfrm>
            <a:off x="3235825" y="3088481"/>
            <a:ext cx="9046012" cy="3860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9.5.2024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75C6F1-A310-F96B-0F3F-7ECE017846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A053154-3B33-4B1E-B92B-88D2DC172B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9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69D2B53-549B-1729-A5E3-4906C7C14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38750" b="17373"/>
          <a:stretch/>
        </p:blipFill>
        <p:spPr>
          <a:xfrm rot="20410054">
            <a:off x="4968999" y="4204989"/>
            <a:ext cx="8238159" cy="3613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9.5.2024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0F4C414-38C3-2FD4-282D-15EB366FE7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3D6D56E-17AC-41C8-A310-E2F68F6FF7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402" y="429390"/>
            <a:ext cx="2245443" cy="5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2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9756250" cy="971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470" y="1995777"/>
            <a:ext cx="11036410" cy="41811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8408" y="6436659"/>
            <a:ext cx="1156716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9.5.2024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4080" y="6436659"/>
            <a:ext cx="3893820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6470" y="6436659"/>
            <a:ext cx="37907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80" r:id="rId3"/>
    <p:sldLayoutId id="2147483678" r:id="rId4"/>
    <p:sldLayoutId id="2147483688" r:id="rId5"/>
    <p:sldLayoutId id="2147483650" r:id="rId6"/>
    <p:sldLayoutId id="2147483662" r:id="rId7"/>
    <p:sldLayoutId id="2147483671" r:id="rId8"/>
    <p:sldLayoutId id="2147483676" r:id="rId9"/>
    <p:sldLayoutId id="2147483677" r:id="rId10"/>
    <p:sldLayoutId id="2147483689" r:id="rId11"/>
    <p:sldLayoutId id="2147483664" r:id="rId12"/>
    <p:sldLayoutId id="2147483665" r:id="rId13"/>
    <p:sldLayoutId id="2147483666" r:id="rId14"/>
    <p:sldLayoutId id="2147483668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90" r:id="rId23"/>
    <p:sldLayoutId id="2147483669" r:id="rId24"/>
    <p:sldLayoutId id="2147483672" r:id="rId25"/>
    <p:sldLayoutId id="2147483673" r:id="rId26"/>
    <p:sldLayoutId id="2147483674" r:id="rId27"/>
    <p:sldLayoutId id="2147483675" r:id="rId28"/>
    <p:sldLayoutId id="2147483663" r:id="rId29"/>
    <p:sldLayoutId id="2147483654" r:id="rId30"/>
    <p:sldLayoutId id="2147483655" r:id="rId31"/>
    <p:sldLayoutId id="2147483670" r:id="rId3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628650" indent="-6286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898525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65225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701800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ulukko 8">
            <a:extLst>
              <a:ext uri="{FF2B5EF4-FFF2-40B4-BE49-F238E27FC236}">
                <a16:creationId xmlns:a16="http://schemas.microsoft.com/office/drawing/2014/main" id="{D8362920-F91A-4CDD-9315-EA1366D285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148570"/>
              </p:ext>
            </p:extLst>
          </p:nvPr>
        </p:nvGraphicFramePr>
        <p:xfrm>
          <a:off x="130235" y="1463512"/>
          <a:ext cx="11995265" cy="541840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1995265">
                  <a:extLst>
                    <a:ext uri="{9D8B030D-6E8A-4147-A177-3AD203B41FA5}">
                      <a16:colId xmlns:a16="http://schemas.microsoft.com/office/drawing/2014/main" val="4226779712"/>
                    </a:ext>
                  </a:extLst>
                </a:gridCol>
              </a:tblGrid>
              <a:tr h="791733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211274"/>
                  </a:ext>
                </a:extLst>
              </a:tr>
              <a:tr h="1378106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076578"/>
                  </a:ext>
                </a:extLst>
              </a:tr>
              <a:tr h="872619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012842"/>
                  </a:ext>
                </a:extLst>
              </a:tr>
              <a:tr h="791733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286561"/>
                  </a:ext>
                </a:extLst>
              </a:tr>
              <a:tr h="791733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250372"/>
                  </a:ext>
                </a:extLst>
              </a:tr>
              <a:tr h="760251">
                <a:tc>
                  <a:txBody>
                    <a:bodyPr/>
                    <a:lstStyle/>
                    <a:p>
                      <a:pPr algn="l"/>
                      <a:r>
                        <a:rPr lang="fi-FI" sz="1800" b="1" dirty="0"/>
                        <a:t>KOORDINOINTIVASTUU</a:t>
                      </a:r>
                      <a:endParaRPr lang="fi-FI" sz="1800" b="0" dirty="0"/>
                    </a:p>
                    <a:p>
                      <a:pPr algn="l"/>
                      <a:r>
                        <a:rPr lang="fi-FI" sz="1400" b="0" dirty="0"/>
                        <a:t>Alueella ei ole nimettyjä koordinoivia työntekijöitä. Työkykyasian hoito perustuu verkostoyhteistyössä tehtävään kokonaistilanteen selvittämiseen ja siinä tapahtuvaan tiedonjakoon sekä </a:t>
                      </a:r>
                      <a:r>
                        <a:rPr lang="fi-FI" sz="1400" b="0"/>
                        <a:t>vastuista sopimiseen.</a:t>
                      </a:r>
                      <a:endParaRPr lang="fi-FI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166948"/>
                  </a:ext>
                </a:extLst>
              </a:tr>
            </a:tbl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BE442FBE-D1EF-4D76-AE7E-54A2D5873FA4}"/>
              </a:ext>
            </a:extLst>
          </p:cNvPr>
          <p:cNvSpPr txBox="1"/>
          <p:nvPr/>
        </p:nvSpPr>
        <p:spPr>
          <a:xfrm>
            <a:off x="66500" y="1411044"/>
            <a:ext cx="2743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TYÖNHAKIJA</a:t>
            </a:r>
          </a:p>
          <a:p>
            <a:r>
              <a:rPr lang="fi-FI" sz="1400" dirty="0"/>
              <a:t>Palvelun tai hoidontaho?</a:t>
            </a:r>
          </a:p>
          <a:p>
            <a:r>
              <a:rPr lang="fi-FI" sz="1400" dirty="0"/>
              <a:t>Voimassa oleva työterveyspalvelu?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B7EF5957-823E-4202-B195-F004E9BC4D6D}"/>
              </a:ext>
            </a:extLst>
          </p:cNvPr>
          <p:cNvSpPr txBox="1"/>
          <p:nvPr/>
        </p:nvSpPr>
        <p:spPr>
          <a:xfrm>
            <a:off x="66500" y="2216190"/>
            <a:ext cx="285957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LÄHETTÄVÄ TAHO</a:t>
            </a:r>
          </a:p>
          <a:p>
            <a:r>
              <a:rPr lang="fi-FI" sz="1400" dirty="0"/>
              <a:t>Työllisyyttä edistävät ja työkykyä tukevat palvelut. Työllisyyssuunnitelmasta vastaava taho (perus/monialainen). 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04284E87-C02D-4BB5-9104-A059B5AADDAE}"/>
              </a:ext>
            </a:extLst>
          </p:cNvPr>
          <p:cNvSpPr txBox="1"/>
          <p:nvPr/>
        </p:nvSpPr>
        <p:spPr>
          <a:xfrm>
            <a:off x="66500" y="3684505"/>
            <a:ext cx="2502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TYÖTTÖMIEN TERVEYDENHOITAJA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46332A52-7995-4E76-A7F1-DDB9167B7716}"/>
              </a:ext>
            </a:extLst>
          </p:cNvPr>
          <p:cNvSpPr txBox="1"/>
          <p:nvPr/>
        </p:nvSpPr>
        <p:spPr>
          <a:xfrm>
            <a:off x="66500" y="4693390"/>
            <a:ext cx="2244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LÄÄKÄRI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B6C44F2F-ACAB-4C41-96A6-84A4A2770958}"/>
              </a:ext>
            </a:extLst>
          </p:cNvPr>
          <p:cNvSpPr txBox="1"/>
          <p:nvPr/>
        </p:nvSpPr>
        <p:spPr>
          <a:xfrm>
            <a:off x="66500" y="5546151"/>
            <a:ext cx="232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MUUT PALVELUT</a:t>
            </a: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894F7F00-9C85-4B79-828F-B83BE51E207C}"/>
              </a:ext>
            </a:extLst>
          </p:cNvPr>
          <p:cNvSpPr/>
          <p:nvPr/>
        </p:nvSpPr>
        <p:spPr>
          <a:xfrm>
            <a:off x="3096489" y="1510956"/>
            <a:ext cx="2842953" cy="67333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400" dirty="0"/>
              <a:t>Varaa aikaa työkykylausuntoa tai työkykyarviota varten.</a:t>
            </a:r>
          </a:p>
          <a:p>
            <a:pPr algn="ctr"/>
            <a:r>
              <a:rPr lang="fi-FI" sz="1400" dirty="0"/>
              <a:t>Hakee apua työkyky ongelmaan.</a:t>
            </a:r>
          </a:p>
        </p:txBody>
      </p:sp>
      <p:sp>
        <p:nvSpPr>
          <p:cNvPr id="16" name="Suorakulmio: Pyöristetyt kulmat 15">
            <a:extLst>
              <a:ext uri="{FF2B5EF4-FFF2-40B4-BE49-F238E27FC236}">
                <a16:creationId xmlns:a16="http://schemas.microsoft.com/office/drawing/2014/main" id="{82CFA329-D990-47D6-A2DE-423C421D1FF3}"/>
              </a:ext>
            </a:extLst>
          </p:cNvPr>
          <p:cNvSpPr/>
          <p:nvPr/>
        </p:nvSpPr>
        <p:spPr>
          <a:xfrm>
            <a:off x="3096488" y="2337604"/>
            <a:ext cx="3177537" cy="119703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sz="1400" dirty="0"/>
              <a:t>Palvelutarpeen arvoit eri palveluntuottajien toimesta</a:t>
            </a:r>
          </a:p>
          <a:p>
            <a:r>
              <a:rPr lang="fi-FI" sz="1400" dirty="0"/>
              <a:t>Työ- ja toimintakyvyn peruskysymykset.</a:t>
            </a:r>
          </a:p>
          <a:p>
            <a:r>
              <a:rPr lang="fi-FI" sz="1400" dirty="0"/>
              <a:t>Varhaisen tuen tunnistaminen ja kartoitus.</a:t>
            </a:r>
          </a:p>
        </p:txBody>
      </p:sp>
      <p:sp>
        <p:nvSpPr>
          <p:cNvPr id="17" name="Suorakulmio: Pyöristetyt kulmat 16">
            <a:extLst>
              <a:ext uri="{FF2B5EF4-FFF2-40B4-BE49-F238E27FC236}">
                <a16:creationId xmlns:a16="http://schemas.microsoft.com/office/drawing/2014/main" id="{FA1206F2-2027-43AC-B0A7-A16F3BFBCECD}"/>
              </a:ext>
            </a:extLst>
          </p:cNvPr>
          <p:cNvSpPr/>
          <p:nvPr/>
        </p:nvSpPr>
        <p:spPr>
          <a:xfrm>
            <a:off x="3154676" y="3724389"/>
            <a:ext cx="3308465" cy="64633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400" dirty="0"/>
              <a:t>Työttömien terveystarkastus osana jäljellä olevan työkyvyn selvittelyä.</a:t>
            </a:r>
          </a:p>
        </p:txBody>
      </p:sp>
      <p:sp>
        <p:nvSpPr>
          <p:cNvPr id="18" name="Suorakulmio: Pyöristetyt kulmat 17">
            <a:extLst>
              <a:ext uri="{FF2B5EF4-FFF2-40B4-BE49-F238E27FC236}">
                <a16:creationId xmlns:a16="http://schemas.microsoft.com/office/drawing/2014/main" id="{08B0CC7F-4855-4C71-A276-D9349BEC193B}"/>
              </a:ext>
            </a:extLst>
          </p:cNvPr>
          <p:cNvSpPr/>
          <p:nvPr/>
        </p:nvSpPr>
        <p:spPr>
          <a:xfrm>
            <a:off x="3177539" y="4445164"/>
            <a:ext cx="4155662" cy="86068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400" dirty="0"/>
              <a:t>Työkykylausunnot ja työkykyarviot osana jäljellä olevan työkyvyn selvittelyä. Diagnostiikan, hoidon ja kuntoutuksen suunnittelu. Etuuksia koskevat lausunnot.</a:t>
            </a:r>
          </a:p>
        </p:txBody>
      </p:sp>
      <p:sp>
        <p:nvSpPr>
          <p:cNvPr id="19" name="Suorakulmio: Pyöristetyt kulmat 18">
            <a:extLst>
              <a:ext uri="{FF2B5EF4-FFF2-40B4-BE49-F238E27FC236}">
                <a16:creationId xmlns:a16="http://schemas.microsoft.com/office/drawing/2014/main" id="{3C783D35-B5D3-4A9B-ABB1-E2AD3A209175}"/>
              </a:ext>
            </a:extLst>
          </p:cNvPr>
          <p:cNvSpPr/>
          <p:nvPr/>
        </p:nvSpPr>
        <p:spPr>
          <a:xfrm>
            <a:off x="3283527" y="5340692"/>
            <a:ext cx="8395854" cy="72995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400" b="1" dirty="0"/>
              <a:t>Hyvinvointialueen muut terveyspalvelut: </a:t>
            </a:r>
            <a:r>
              <a:rPr lang="fi-FI" sz="1400" dirty="0"/>
              <a:t>kuntoutus, laboratorio, kuvantaminen, erikoissairaanhoito</a:t>
            </a:r>
          </a:p>
          <a:p>
            <a:pPr algn="ctr"/>
            <a:r>
              <a:rPr lang="fi-FI" sz="1400" b="1" dirty="0"/>
              <a:t>Kela:</a:t>
            </a:r>
            <a:r>
              <a:rPr lang="fi-FI" sz="1400" dirty="0"/>
              <a:t> ammatillinen ja lääkinnällinen kuntoutus</a:t>
            </a:r>
            <a:r>
              <a:rPr lang="fi-FI" sz="1400" b="1" dirty="0"/>
              <a:t> Työeläkeyhtiöt: </a:t>
            </a:r>
            <a:r>
              <a:rPr lang="fi-FI" sz="1400" dirty="0"/>
              <a:t>ammatillinen kuntoutus</a:t>
            </a:r>
          </a:p>
          <a:p>
            <a:pPr algn="ctr"/>
            <a:r>
              <a:rPr lang="fi-FI" sz="1400" b="1" dirty="0"/>
              <a:t>Vakuutusyhtiöt: </a:t>
            </a:r>
            <a:r>
              <a:rPr lang="fi-FI" sz="1400" dirty="0"/>
              <a:t>kuntoutusvastuu Liikennevakuutuslain tai tapaturma- ja ammattitautilain perusteella</a:t>
            </a:r>
          </a:p>
        </p:txBody>
      </p:sp>
      <p:sp>
        <p:nvSpPr>
          <p:cNvPr id="21" name="Suorakulmio: Pyöristetyt kulmat 20">
            <a:extLst>
              <a:ext uri="{FF2B5EF4-FFF2-40B4-BE49-F238E27FC236}">
                <a16:creationId xmlns:a16="http://schemas.microsoft.com/office/drawing/2014/main" id="{C97B4203-EE33-4A27-A6E3-C4E04447365F}"/>
              </a:ext>
            </a:extLst>
          </p:cNvPr>
          <p:cNvSpPr/>
          <p:nvPr/>
        </p:nvSpPr>
        <p:spPr>
          <a:xfrm>
            <a:off x="6743010" y="1429867"/>
            <a:ext cx="2302625" cy="769165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200" dirty="0"/>
              <a:t>Työnhakijalla on vastuu tiedottaa hoitoon ja kuntoutukseen liittyvistä tiedosta.</a:t>
            </a:r>
          </a:p>
        </p:txBody>
      </p:sp>
      <p:sp>
        <p:nvSpPr>
          <p:cNvPr id="22" name="Suorakulmio: Pyöristetyt kulmat 21">
            <a:extLst>
              <a:ext uri="{FF2B5EF4-FFF2-40B4-BE49-F238E27FC236}">
                <a16:creationId xmlns:a16="http://schemas.microsoft.com/office/drawing/2014/main" id="{237D0A14-0E9A-4B92-A734-581C67CD6B93}"/>
              </a:ext>
            </a:extLst>
          </p:cNvPr>
          <p:cNvSpPr/>
          <p:nvPr/>
        </p:nvSpPr>
        <p:spPr>
          <a:xfrm>
            <a:off x="6706292" y="2281374"/>
            <a:ext cx="2302625" cy="1309492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Asiakkaan kokonaistilanteen selvittäminen:</a:t>
            </a:r>
          </a:p>
          <a:p>
            <a:r>
              <a:rPr lang="fi-FI" sz="1200" dirty="0"/>
              <a:t>Tietojen kokoaminen ja jakaminen, arviointi ja tavoitteiden sekä suunnitelmien yhdistely, palvelujen yhteen sovittaminen </a:t>
            </a:r>
          </a:p>
        </p:txBody>
      </p:sp>
      <p:sp>
        <p:nvSpPr>
          <p:cNvPr id="23" name="Suorakulmio: Pyöristetyt kulmat 22">
            <a:extLst>
              <a:ext uri="{FF2B5EF4-FFF2-40B4-BE49-F238E27FC236}">
                <a16:creationId xmlns:a16="http://schemas.microsoft.com/office/drawing/2014/main" id="{496CD12E-3585-43D4-A821-4A464D6F2414}"/>
              </a:ext>
            </a:extLst>
          </p:cNvPr>
          <p:cNvSpPr/>
          <p:nvPr/>
        </p:nvSpPr>
        <p:spPr>
          <a:xfrm>
            <a:off x="9318569" y="1456921"/>
            <a:ext cx="2676696" cy="75442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400" dirty="0"/>
              <a:t>Saa tarvittavat työllisyyttä edistävät ja työkykyä tukevat palvelut</a:t>
            </a:r>
          </a:p>
        </p:txBody>
      </p:sp>
      <p:sp>
        <p:nvSpPr>
          <p:cNvPr id="24" name="Suorakulmio: Pyöristetyt kulmat 23">
            <a:extLst>
              <a:ext uri="{FF2B5EF4-FFF2-40B4-BE49-F238E27FC236}">
                <a16:creationId xmlns:a16="http://schemas.microsoft.com/office/drawing/2014/main" id="{347E7CC5-9691-44E5-900C-F10B339FBC67}"/>
              </a:ext>
            </a:extLst>
          </p:cNvPr>
          <p:cNvSpPr/>
          <p:nvPr/>
        </p:nvSpPr>
        <p:spPr>
          <a:xfrm>
            <a:off x="9260378" y="2464618"/>
            <a:ext cx="2734887" cy="87016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400" dirty="0"/>
              <a:t>Omavalmentaja tai muu lähityöntekijä seuraa asiakasta työllisyyden tuen palvelupolulla</a:t>
            </a:r>
          </a:p>
        </p:txBody>
      </p:sp>
      <p:sp>
        <p:nvSpPr>
          <p:cNvPr id="25" name="Suorakulmio: Pyöristetyt kulmat 24">
            <a:extLst>
              <a:ext uri="{FF2B5EF4-FFF2-40B4-BE49-F238E27FC236}">
                <a16:creationId xmlns:a16="http://schemas.microsoft.com/office/drawing/2014/main" id="{BFC5297D-F777-4996-85D8-2FC141F9ECE0}"/>
              </a:ext>
            </a:extLst>
          </p:cNvPr>
          <p:cNvSpPr/>
          <p:nvPr/>
        </p:nvSpPr>
        <p:spPr>
          <a:xfrm>
            <a:off x="8836430" y="4429744"/>
            <a:ext cx="3158836" cy="86068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400" dirty="0"/>
              <a:t>Tutkimustulosten ja palautteiden perusteella tehtävät yhteenvedot sekä työkykyarviot. Työkykyasiakkaan seuranta.</a:t>
            </a:r>
          </a:p>
        </p:txBody>
      </p: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E399025E-98C3-46E2-AFB6-7FC71B3B349D}"/>
              </a:ext>
            </a:extLst>
          </p:cNvPr>
          <p:cNvCxnSpPr>
            <a:stCxn id="15" idx="1"/>
          </p:cNvCxnSpPr>
          <p:nvPr/>
        </p:nvCxnSpPr>
        <p:spPr>
          <a:xfrm flipH="1" flipV="1">
            <a:off x="2926079" y="1845425"/>
            <a:ext cx="170410" cy="2197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uora yhdysviiva 28">
            <a:extLst>
              <a:ext uri="{FF2B5EF4-FFF2-40B4-BE49-F238E27FC236}">
                <a16:creationId xmlns:a16="http://schemas.microsoft.com/office/drawing/2014/main" id="{301FD3E7-45D5-42D7-A0A8-CF0A38363988}"/>
              </a:ext>
            </a:extLst>
          </p:cNvPr>
          <p:cNvCxnSpPr/>
          <p:nvPr/>
        </p:nvCxnSpPr>
        <p:spPr>
          <a:xfrm>
            <a:off x="2926079" y="1845425"/>
            <a:ext cx="0" cy="310064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uora nuoliyhdysviiva 30">
            <a:extLst>
              <a:ext uri="{FF2B5EF4-FFF2-40B4-BE49-F238E27FC236}">
                <a16:creationId xmlns:a16="http://schemas.microsoft.com/office/drawing/2014/main" id="{3518D978-25AA-405A-8A1E-EFE192D24FD1}"/>
              </a:ext>
            </a:extLst>
          </p:cNvPr>
          <p:cNvCxnSpPr/>
          <p:nvPr/>
        </p:nvCxnSpPr>
        <p:spPr>
          <a:xfrm>
            <a:off x="2926079" y="3042458"/>
            <a:ext cx="3574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uora nuoliyhdysviiva 32">
            <a:extLst>
              <a:ext uri="{FF2B5EF4-FFF2-40B4-BE49-F238E27FC236}">
                <a16:creationId xmlns:a16="http://schemas.microsoft.com/office/drawing/2014/main" id="{807CFA1E-26D6-4342-BE6F-6DFFED340B6C}"/>
              </a:ext>
            </a:extLst>
          </p:cNvPr>
          <p:cNvCxnSpPr/>
          <p:nvPr/>
        </p:nvCxnSpPr>
        <p:spPr>
          <a:xfrm>
            <a:off x="2926079" y="4039985"/>
            <a:ext cx="3574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uora nuoliyhdysviiva 34">
            <a:extLst>
              <a:ext uri="{FF2B5EF4-FFF2-40B4-BE49-F238E27FC236}">
                <a16:creationId xmlns:a16="http://schemas.microsoft.com/office/drawing/2014/main" id="{AF28A862-91E2-4CBF-8247-BA74183ADECD}"/>
              </a:ext>
            </a:extLst>
          </p:cNvPr>
          <p:cNvCxnSpPr/>
          <p:nvPr/>
        </p:nvCxnSpPr>
        <p:spPr>
          <a:xfrm>
            <a:off x="2926079" y="4946073"/>
            <a:ext cx="3574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uora nuoliyhdysviiva 36">
            <a:extLst>
              <a:ext uri="{FF2B5EF4-FFF2-40B4-BE49-F238E27FC236}">
                <a16:creationId xmlns:a16="http://schemas.microsoft.com/office/drawing/2014/main" id="{2C758D2A-455B-4365-9B08-B29D3CCAC2C1}"/>
              </a:ext>
            </a:extLst>
          </p:cNvPr>
          <p:cNvCxnSpPr>
            <a:cxnSpLocks/>
          </p:cNvCxnSpPr>
          <p:nvPr/>
        </p:nvCxnSpPr>
        <p:spPr>
          <a:xfrm flipV="1">
            <a:off x="5939442" y="4206951"/>
            <a:ext cx="0" cy="238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uora nuoliyhdysviiva 38">
            <a:extLst>
              <a:ext uri="{FF2B5EF4-FFF2-40B4-BE49-F238E27FC236}">
                <a16:creationId xmlns:a16="http://schemas.microsoft.com/office/drawing/2014/main" id="{050693D4-D688-488F-9E25-B7EC62CBB5BC}"/>
              </a:ext>
            </a:extLst>
          </p:cNvPr>
          <p:cNvCxnSpPr/>
          <p:nvPr/>
        </p:nvCxnSpPr>
        <p:spPr>
          <a:xfrm flipV="1">
            <a:off x="5939442" y="3334781"/>
            <a:ext cx="0" cy="472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uora yhdysviiva 40">
            <a:extLst>
              <a:ext uri="{FF2B5EF4-FFF2-40B4-BE49-F238E27FC236}">
                <a16:creationId xmlns:a16="http://schemas.microsoft.com/office/drawing/2014/main" id="{EFC2C109-C2DD-4290-85C4-8AA68CEC4965}"/>
              </a:ext>
            </a:extLst>
          </p:cNvPr>
          <p:cNvCxnSpPr/>
          <p:nvPr/>
        </p:nvCxnSpPr>
        <p:spPr>
          <a:xfrm flipV="1">
            <a:off x="8595360" y="5062722"/>
            <a:ext cx="0" cy="27797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uora nuoliyhdysviiva 42">
            <a:extLst>
              <a:ext uri="{FF2B5EF4-FFF2-40B4-BE49-F238E27FC236}">
                <a16:creationId xmlns:a16="http://schemas.microsoft.com/office/drawing/2014/main" id="{A6044847-FDCC-4991-9FDC-81C8F7B715E1}"/>
              </a:ext>
            </a:extLst>
          </p:cNvPr>
          <p:cNvCxnSpPr/>
          <p:nvPr/>
        </p:nvCxnSpPr>
        <p:spPr>
          <a:xfrm>
            <a:off x="8611985" y="5062722"/>
            <a:ext cx="3546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uora nuoliyhdysviiva 44">
            <a:extLst>
              <a:ext uri="{FF2B5EF4-FFF2-40B4-BE49-F238E27FC236}">
                <a16:creationId xmlns:a16="http://schemas.microsoft.com/office/drawing/2014/main" id="{8A9B08C8-A4F6-4BFB-8C6B-60F3842D4D06}"/>
              </a:ext>
            </a:extLst>
          </p:cNvPr>
          <p:cNvCxnSpPr/>
          <p:nvPr/>
        </p:nvCxnSpPr>
        <p:spPr>
          <a:xfrm flipV="1">
            <a:off x="9651076" y="3175462"/>
            <a:ext cx="0" cy="1245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uora nuoliyhdysviiva 51">
            <a:extLst>
              <a:ext uri="{FF2B5EF4-FFF2-40B4-BE49-F238E27FC236}">
                <a16:creationId xmlns:a16="http://schemas.microsoft.com/office/drawing/2014/main" id="{158C1485-F517-4698-8E04-806187A970E4}"/>
              </a:ext>
            </a:extLst>
          </p:cNvPr>
          <p:cNvCxnSpPr>
            <a:cxnSpLocks/>
          </p:cNvCxnSpPr>
          <p:nvPr/>
        </p:nvCxnSpPr>
        <p:spPr>
          <a:xfrm>
            <a:off x="3391593" y="3506645"/>
            <a:ext cx="0" cy="367086"/>
          </a:xfrm>
          <a:prstGeom prst="straightConnector1">
            <a:avLst/>
          </a:prstGeom>
          <a:ln w="127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uora nuoliyhdysviiva 54">
            <a:extLst>
              <a:ext uri="{FF2B5EF4-FFF2-40B4-BE49-F238E27FC236}">
                <a16:creationId xmlns:a16="http://schemas.microsoft.com/office/drawing/2014/main" id="{5C0BE778-0CC2-40D1-9BE4-B63133C2B220}"/>
              </a:ext>
            </a:extLst>
          </p:cNvPr>
          <p:cNvCxnSpPr>
            <a:cxnSpLocks/>
          </p:cNvCxnSpPr>
          <p:nvPr/>
        </p:nvCxnSpPr>
        <p:spPr>
          <a:xfrm>
            <a:off x="3391593" y="4206951"/>
            <a:ext cx="0" cy="445586"/>
          </a:xfrm>
          <a:prstGeom prst="straightConnector1">
            <a:avLst/>
          </a:prstGeom>
          <a:ln w="127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uora nuoliyhdysviiva 57">
            <a:extLst>
              <a:ext uri="{FF2B5EF4-FFF2-40B4-BE49-F238E27FC236}">
                <a16:creationId xmlns:a16="http://schemas.microsoft.com/office/drawing/2014/main" id="{52ECD9D7-2185-402B-A9BE-BF182DC4DA53}"/>
              </a:ext>
            </a:extLst>
          </p:cNvPr>
          <p:cNvCxnSpPr>
            <a:cxnSpLocks/>
          </p:cNvCxnSpPr>
          <p:nvPr/>
        </p:nvCxnSpPr>
        <p:spPr>
          <a:xfrm>
            <a:off x="3483033" y="5201707"/>
            <a:ext cx="0" cy="264498"/>
          </a:xfrm>
          <a:prstGeom prst="straightConnector1">
            <a:avLst/>
          </a:prstGeom>
          <a:ln w="127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uora nuoliyhdysviiva 59">
            <a:extLst>
              <a:ext uri="{FF2B5EF4-FFF2-40B4-BE49-F238E27FC236}">
                <a16:creationId xmlns:a16="http://schemas.microsoft.com/office/drawing/2014/main" id="{2A7A7B2C-54C0-4DD0-B029-813800713395}"/>
              </a:ext>
            </a:extLst>
          </p:cNvPr>
          <p:cNvCxnSpPr>
            <a:cxnSpLocks/>
          </p:cNvCxnSpPr>
          <p:nvPr/>
        </p:nvCxnSpPr>
        <p:spPr>
          <a:xfrm flipV="1">
            <a:off x="6417422" y="3395749"/>
            <a:ext cx="448891" cy="328640"/>
          </a:xfrm>
          <a:prstGeom prst="straightConnector1">
            <a:avLst/>
          </a:prstGeom>
          <a:ln w="127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uora nuoliyhdysviiva 63">
            <a:extLst>
              <a:ext uri="{FF2B5EF4-FFF2-40B4-BE49-F238E27FC236}">
                <a16:creationId xmlns:a16="http://schemas.microsoft.com/office/drawing/2014/main" id="{A0418FC5-87B9-4654-9887-266A1551FEEB}"/>
              </a:ext>
            </a:extLst>
          </p:cNvPr>
          <p:cNvCxnSpPr/>
          <p:nvPr/>
        </p:nvCxnSpPr>
        <p:spPr>
          <a:xfrm flipV="1">
            <a:off x="6388326" y="2019993"/>
            <a:ext cx="477987" cy="1704396"/>
          </a:xfrm>
          <a:prstGeom prst="straightConnector1">
            <a:avLst/>
          </a:prstGeom>
          <a:ln w="127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uora nuoliyhdysviiva 70">
            <a:extLst>
              <a:ext uri="{FF2B5EF4-FFF2-40B4-BE49-F238E27FC236}">
                <a16:creationId xmlns:a16="http://schemas.microsoft.com/office/drawing/2014/main" id="{0F238624-5F31-4DCA-95E0-4444000BAE93}"/>
              </a:ext>
            </a:extLst>
          </p:cNvPr>
          <p:cNvCxnSpPr/>
          <p:nvPr/>
        </p:nvCxnSpPr>
        <p:spPr>
          <a:xfrm>
            <a:off x="8836429" y="2809702"/>
            <a:ext cx="565265" cy="0"/>
          </a:xfrm>
          <a:prstGeom prst="straightConnector1">
            <a:avLst/>
          </a:prstGeom>
          <a:ln w="12700">
            <a:solidFill>
              <a:schemeClr val="bg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uora nuoliyhdysviiva 74">
            <a:extLst>
              <a:ext uri="{FF2B5EF4-FFF2-40B4-BE49-F238E27FC236}">
                <a16:creationId xmlns:a16="http://schemas.microsoft.com/office/drawing/2014/main" id="{9FB1AB1D-8C36-4F46-AD08-80F9F5E5781B}"/>
              </a:ext>
            </a:extLst>
          </p:cNvPr>
          <p:cNvCxnSpPr/>
          <p:nvPr/>
        </p:nvCxnSpPr>
        <p:spPr>
          <a:xfrm>
            <a:off x="8836430" y="2959331"/>
            <a:ext cx="56526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Suora nuoliyhdysviiva 76">
            <a:extLst>
              <a:ext uri="{FF2B5EF4-FFF2-40B4-BE49-F238E27FC236}">
                <a16:creationId xmlns:a16="http://schemas.microsoft.com/office/drawing/2014/main" id="{6BCA7E53-70B2-4249-96F2-DAFC770C4B4D}"/>
              </a:ext>
            </a:extLst>
          </p:cNvPr>
          <p:cNvCxnSpPr>
            <a:cxnSpLocks/>
          </p:cNvCxnSpPr>
          <p:nvPr/>
        </p:nvCxnSpPr>
        <p:spPr>
          <a:xfrm>
            <a:off x="9651076" y="2019993"/>
            <a:ext cx="0" cy="5735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Suora nuoliyhdysviiva 79">
            <a:extLst>
              <a:ext uri="{FF2B5EF4-FFF2-40B4-BE49-F238E27FC236}">
                <a16:creationId xmlns:a16="http://schemas.microsoft.com/office/drawing/2014/main" id="{8E8D6B18-8A4D-461F-8026-AFCC446B3008}"/>
              </a:ext>
            </a:extLst>
          </p:cNvPr>
          <p:cNvCxnSpPr>
            <a:cxnSpLocks/>
          </p:cNvCxnSpPr>
          <p:nvPr/>
        </p:nvCxnSpPr>
        <p:spPr>
          <a:xfrm flipV="1">
            <a:off x="8836430" y="2019994"/>
            <a:ext cx="631766" cy="4570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Suora yhdysviiva 82">
            <a:extLst>
              <a:ext uri="{FF2B5EF4-FFF2-40B4-BE49-F238E27FC236}">
                <a16:creationId xmlns:a16="http://schemas.microsoft.com/office/drawing/2014/main" id="{BCEC5868-C791-4AC1-980A-98A5BE51EA28}"/>
              </a:ext>
            </a:extLst>
          </p:cNvPr>
          <p:cNvCxnSpPr>
            <a:stCxn id="21" idx="3"/>
          </p:cNvCxnSpPr>
          <p:nvPr/>
        </p:nvCxnSpPr>
        <p:spPr>
          <a:xfrm flipV="1">
            <a:off x="9045635" y="1811153"/>
            <a:ext cx="106678" cy="3297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uora yhdysviiva 84">
            <a:extLst>
              <a:ext uri="{FF2B5EF4-FFF2-40B4-BE49-F238E27FC236}">
                <a16:creationId xmlns:a16="http://schemas.microsoft.com/office/drawing/2014/main" id="{5209897F-1FB5-45C9-81EF-00BE59604B0D}"/>
              </a:ext>
            </a:extLst>
          </p:cNvPr>
          <p:cNvCxnSpPr/>
          <p:nvPr/>
        </p:nvCxnSpPr>
        <p:spPr>
          <a:xfrm>
            <a:off x="9152313" y="1811153"/>
            <a:ext cx="0" cy="653465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uora nuoliyhdysviiva 86">
            <a:extLst>
              <a:ext uri="{FF2B5EF4-FFF2-40B4-BE49-F238E27FC236}">
                <a16:creationId xmlns:a16="http://schemas.microsoft.com/office/drawing/2014/main" id="{6B94BA3A-D352-44AA-8EDC-AA17A9E799CC}"/>
              </a:ext>
            </a:extLst>
          </p:cNvPr>
          <p:cNvCxnSpPr/>
          <p:nvPr/>
        </p:nvCxnSpPr>
        <p:spPr>
          <a:xfrm>
            <a:off x="9152313" y="2464618"/>
            <a:ext cx="249381" cy="187142"/>
          </a:xfrm>
          <a:prstGeom prst="straightConnector1">
            <a:avLst/>
          </a:prstGeom>
          <a:ln w="127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uora nuoliyhdysviiva 88">
            <a:extLst>
              <a:ext uri="{FF2B5EF4-FFF2-40B4-BE49-F238E27FC236}">
                <a16:creationId xmlns:a16="http://schemas.microsoft.com/office/drawing/2014/main" id="{EBAEB930-CDDA-4026-B447-889FB79A3B73}"/>
              </a:ext>
            </a:extLst>
          </p:cNvPr>
          <p:cNvCxnSpPr>
            <a:cxnSpLocks/>
          </p:cNvCxnSpPr>
          <p:nvPr/>
        </p:nvCxnSpPr>
        <p:spPr>
          <a:xfrm flipH="1">
            <a:off x="8836429" y="2477001"/>
            <a:ext cx="315884" cy="157942"/>
          </a:xfrm>
          <a:prstGeom prst="straightConnector1">
            <a:avLst/>
          </a:prstGeom>
          <a:ln w="127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uora yhdysviiva 91">
            <a:extLst>
              <a:ext uri="{FF2B5EF4-FFF2-40B4-BE49-F238E27FC236}">
                <a16:creationId xmlns:a16="http://schemas.microsoft.com/office/drawing/2014/main" id="{BEA2E179-29D7-4B9F-91BA-4900607A94B4}"/>
              </a:ext>
            </a:extLst>
          </p:cNvPr>
          <p:cNvCxnSpPr/>
          <p:nvPr/>
        </p:nvCxnSpPr>
        <p:spPr>
          <a:xfrm>
            <a:off x="498764" y="814647"/>
            <a:ext cx="36576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4" name="Suora yhdysviiva 93">
            <a:extLst>
              <a:ext uri="{FF2B5EF4-FFF2-40B4-BE49-F238E27FC236}">
                <a16:creationId xmlns:a16="http://schemas.microsoft.com/office/drawing/2014/main" id="{682D35D5-29F0-4550-BD52-38C4FC6DB109}"/>
              </a:ext>
            </a:extLst>
          </p:cNvPr>
          <p:cNvCxnSpPr/>
          <p:nvPr/>
        </p:nvCxnSpPr>
        <p:spPr>
          <a:xfrm>
            <a:off x="498764" y="1155469"/>
            <a:ext cx="34913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5" name="Tekstiruutu 94">
            <a:extLst>
              <a:ext uri="{FF2B5EF4-FFF2-40B4-BE49-F238E27FC236}">
                <a16:creationId xmlns:a16="http://schemas.microsoft.com/office/drawing/2014/main" id="{ECD665DF-A454-406F-A169-78BBBEB3741D}"/>
              </a:ext>
            </a:extLst>
          </p:cNvPr>
          <p:cNvSpPr txBox="1"/>
          <p:nvPr/>
        </p:nvSpPr>
        <p:spPr>
          <a:xfrm>
            <a:off x="901928" y="650616"/>
            <a:ext cx="1907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= Työnhakijan asiakaspolku</a:t>
            </a:r>
          </a:p>
        </p:txBody>
      </p:sp>
      <p:sp>
        <p:nvSpPr>
          <p:cNvPr id="96" name="Tekstiruutu 95">
            <a:extLst>
              <a:ext uri="{FF2B5EF4-FFF2-40B4-BE49-F238E27FC236}">
                <a16:creationId xmlns:a16="http://schemas.microsoft.com/office/drawing/2014/main" id="{0C44E883-C6C1-4ED8-BEFF-265C4335CB83}"/>
              </a:ext>
            </a:extLst>
          </p:cNvPr>
          <p:cNvSpPr txBox="1"/>
          <p:nvPr/>
        </p:nvSpPr>
        <p:spPr>
          <a:xfrm>
            <a:off x="908166" y="995556"/>
            <a:ext cx="2103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= Tiedottaminen / tiedon jako</a:t>
            </a:r>
          </a:p>
        </p:txBody>
      </p:sp>
      <p:cxnSp>
        <p:nvCxnSpPr>
          <p:cNvPr id="98" name="Suora nuoliyhdysviiva 97">
            <a:extLst>
              <a:ext uri="{FF2B5EF4-FFF2-40B4-BE49-F238E27FC236}">
                <a16:creationId xmlns:a16="http://schemas.microsoft.com/office/drawing/2014/main" id="{553D0FC7-E3EE-45B6-946B-6941E1D0F231}"/>
              </a:ext>
            </a:extLst>
          </p:cNvPr>
          <p:cNvCxnSpPr>
            <a:cxnSpLocks/>
          </p:cNvCxnSpPr>
          <p:nvPr/>
        </p:nvCxnSpPr>
        <p:spPr>
          <a:xfrm flipV="1">
            <a:off x="7257011" y="3197776"/>
            <a:ext cx="2177937" cy="1283686"/>
          </a:xfrm>
          <a:prstGeom prst="straightConnector1">
            <a:avLst/>
          </a:prstGeom>
          <a:ln w="127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Suorakulmio: Pyöristetyt kulmat 107">
            <a:extLst>
              <a:ext uri="{FF2B5EF4-FFF2-40B4-BE49-F238E27FC236}">
                <a16:creationId xmlns:a16="http://schemas.microsoft.com/office/drawing/2014/main" id="{CF08EF56-DED3-4690-ADE1-27CFBDFFAFB7}"/>
              </a:ext>
            </a:extLst>
          </p:cNvPr>
          <p:cNvSpPr/>
          <p:nvPr/>
        </p:nvSpPr>
        <p:spPr>
          <a:xfrm>
            <a:off x="6932124" y="4888130"/>
            <a:ext cx="1551013" cy="349183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200" b="1" dirty="0"/>
              <a:t>Työkykyverkosto</a:t>
            </a:r>
          </a:p>
        </p:txBody>
      </p:sp>
      <p:sp>
        <p:nvSpPr>
          <p:cNvPr id="109" name="Tekstiruutu 108">
            <a:extLst>
              <a:ext uri="{FF2B5EF4-FFF2-40B4-BE49-F238E27FC236}">
                <a16:creationId xmlns:a16="http://schemas.microsoft.com/office/drawing/2014/main" id="{0DBE8F57-D379-4667-A0A9-AFAACA657ABD}"/>
              </a:ext>
            </a:extLst>
          </p:cNvPr>
          <p:cNvSpPr txBox="1"/>
          <p:nvPr/>
        </p:nvSpPr>
        <p:spPr>
          <a:xfrm>
            <a:off x="130235" y="89469"/>
            <a:ext cx="3541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Työkykyasiakkaan polku</a:t>
            </a:r>
          </a:p>
        </p:txBody>
      </p:sp>
    </p:spTree>
    <p:extLst>
      <p:ext uri="{BB962C8B-B14F-4D97-AF65-F5344CB8AC3E}">
        <p14:creationId xmlns:p14="http://schemas.microsoft.com/office/powerpoint/2010/main" val="2873723780"/>
      </p:ext>
    </p:extLst>
  </p:cSld>
  <p:clrMapOvr>
    <a:masterClrMapping/>
  </p:clrMapOvr>
</p:sld>
</file>

<file path=ppt/theme/theme1.xml><?xml version="1.0" encoding="utf-8"?>
<a:theme xmlns:a="http://schemas.openxmlformats.org/drawingml/2006/main" name="Soite">
  <a:themeElements>
    <a:clrScheme name="Soite HVA">
      <a:dk1>
        <a:sysClr val="windowText" lastClr="000000"/>
      </a:dk1>
      <a:lt1>
        <a:sysClr val="window" lastClr="FFFFFF"/>
      </a:lt1>
      <a:dk2>
        <a:srgbClr val="0C2340"/>
      </a:dk2>
      <a:lt2>
        <a:srgbClr val="62B5E5"/>
      </a:lt2>
      <a:accent1>
        <a:srgbClr val="2C5234"/>
      </a:accent1>
      <a:accent2>
        <a:srgbClr val="9A2323"/>
      </a:accent2>
      <a:accent3>
        <a:srgbClr val="D5BED7"/>
      </a:accent3>
      <a:accent4>
        <a:srgbClr val="D0D1AB"/>
      </a:accent4>
      <a:accent5>
        <a:srgbClr val="FBD872"/>
      </a:accent5>
      <a:accent6>
        <a:srgbClr val="ECBAA8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5" id="{399AED5A-D596-4984-8A04-6F10BFFAEBF5}" vid="{40B918BE-86B1-4D4B-A15D-3B4BA1D0DA2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Soite_esitysmallipohja</Template>
  <TotalTime>179</TotalTime>
  <Words>209</Words>
  <Application>Microsoft Office PowerPoint</Application>
  <PresentationFormat>Laajakuva</PresentationFormat>
  <Paragraphs>30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4" baseType="lpstr">
      <vt:lpstr>Arial</vt:lpstr>
      <vt:lpstr>Calibri</vt:lpstr>
      <vt:lpstr>Soite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magna dolor esityksen otsikko amet diam</dc:title>
  <dc:creator>Kämäräinen Petra-Maria</dc:creator>
  <cp:lastModifiedBy>Barrner Eija</cp:lastModifiedBy>
  <cp:revision>22</cp:revision>
  <dcterms:created xsi:type="dcterms:W3CDTF">2023-02-15T08:44:56Z</dcterms:created>
  <dcterms:modified xsi:type="dcterms:W3CDTF">2024-05-09T11:22:13Z</dcterms:modified>
</cp:coreProperties>
</file>