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66" r:id="rId3"/>
    <p:sldId id="282" r:id="rId4"/>
    <p:sldId id="257"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CEC"/>
    <a:srgbClr val="FBF8F4"/>
    <a:srgbClr val="FF6913"/>
    <a:srgbClr val="9A2323"/>
    <a:srgbClr val="0C2340"/>
    <a:srgbClr val="FBD872"/>
    <a:srgbClr val="ECBAA8"/>
    <a:srgbClr val="D0D1AB"/>
    <a:srgbClr val="D5B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57"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835A2-C3DA-4AC8-9C5F-9AC2A96CD291}"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fi-FI"/>
        </a:p>
      </dgm:t>
    </dgm:pt>
    <dgm:pt modelId="{DB047FA4-29DC-4476-9139-BBE07455E178}" type="pres">
      <dgm:prSet presAssocID="{9B2835A2-C3DA-4AC8-9C5F-9AC2A96CD291}" presName="Name0" presStyleCnt="0">
        <dgm:presLayoutVars>
          <dgm:chMax val="5"/>
          <dgm:chPref val="5"/>
          <dgm:dir/>
          <dgm:animLvl val="lvl"/>
        </dgm:presLayoutVars>
      </dgm:prSet>
      <dgm:spPr/>
    </dgm:pt>
  </dgm:ptLst>
  <dgm:cxnLst>
    <dgm:cxn modelId="{8D99FE54-EB44-404E-80DE-73D714B710B4}" type="presOf" srcId="{9B2835A2-C3DA-4AC8-9C5F-9AC2A96CD291}" destId="{DB047FA4-29DC-4476-9139-BBE07455E178}" srcOrd="0"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AF33A-6AAA-4722-A2C5-89EDDC158D7B}"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fi-FI"/>
        </a:p>
      </dgm:t>
    </dgm:pt>
    <dgm:pt modelId="{0F4774D1-F1CC-480D-A521-CACC77914ED8}">
      <dgm:prSet phldrT="[Teksti]" custT="1"/>
      <dgm:spPr>
        <a:solidFill>
          <a:srgbClr val="92D050"/>
        </a:solidFill>
        <a:ln>
          <a:solidFill>
            <a:schemeClr val="tx1"/>
          </a:solidFill>
        </a:ln>
      </dgm:spPr>
      <dgm:t>
        <a:bodyPr/>
        <a:lstStyle/>
        <a:p>
          <a:r>
            <a:rPr lang="fi-FI" sz="1800" dirty="0"/>
            <a:t>Kenelle</a:t>
          </a:r>
        </a:p>
      </dgm:t>
    </dgm:pt>
    <dgm:pt modelId="{217B44F6-255A-46CA-B574-A6619B38A21C}" type="parTrans" cxnId="{9527D2A5-D035-4BD9-897C-AA5768174C02}">
      <dgm:prSet/>
      <dgm:spPr/>
      <dgm:t>
        <a:bodyPr/>
        <a:lstStyle/>
        <a:p>
          <a:endParaRPr lang="fi-FI"/>
        </a:p>
      </dgm:t>
    </dgm:pt>
    <dgm:pt modelId="{CCF5B7D0-FACD-42C0-847C-6B1BD40B8FBB}" type="sibTrans" cxnId="{9527D2A5-D035-4BD9-897C-AA5768174C02}">
      <dgm:prSet/>
      <dgm:spPr/>
      <dgm:t>
        <a:bodyPr/>
        <a:lstStyle/>
        <a:p>
          <a:endParaRPr lang="fi-FI"/>
        </a:p>
      </dgm:t>
    </dgm:pt>
    <dgm:pt modelId="{856EA6CD-4574-4837-8AF4-F1CAFBDE65E5}">
      <dgm:prSet phldrT="[Teksti]" custT="1"/>
      <dgm:spPr>
        <a:solidFill>
          <a:srgbClr val="B8DCEC">
            <a:alpha val="90000"/>
          </a:srgbClr>
        </a:solidFill>
        <a:ln>
          <a:solidFill>
            <a:schemeClr val="tx1"/>
          </a:solidFill>
        </a:ln>
      </dgm:spPr>
      <dgm:t>
        <a:bodyPr/>
        <a:lstStyle/>
        <a:p>
          <a:r>
            <a:rPr lang="fi-FI" sz="1200" dirty="0"/>
            <a:t>Sote-ammattilainen arvioi asiakkaan hyötyvän aidosti toisen henkilön tuesta, joka saattaa/linkittää asiakkaan tarvittaessa sosiaaliseen toimintaan mukaan. Esim. liikunta- , kulttuuri-, luontoharrastuksen pariin.</a:t>
          </a:r>
        </a:p>
      </dgm:t>
    </dgm:pt>
    <dgm:pt modelId="{C1B58998-0883-4C98-87BA-A4A4EFCA7D1F}" type="parTrans" cxnId="{0C6D8214-FD19-4674-8A81-1F37EA6DC31E}">
      <dgm:prSet/>
      <dgm:spPr/>
      <dgm:t>
        <a:bodyPr/>
        <a:lstStyle/>
        <a:p>
          <a:endParaRPr lang="fi-FI"/>
        </a:p>
      </dgm:t>
    </dgm:pt>
    <dgm:pt modelId="{6172F883-CF75-476F-A043-26FD52F7D9B0}" type="sibTrans" cxnId="{0C6D8214-FD19-4674-8A81-1F37EA6DC31E}">
      <dgm:prSet/>
      <dgm:spPr/>
      <dgm:t>
        <a:bodyPr/>
        <a:lstStyle/>
        <a:p>
          <a:endParaRPr lang="fi-FI"/>
        </a:p>
      </dgm:t>
    </dgm:pt>
    <dgm:pt modelId="{FE18AB91-9C66-47D9-9E1C-2B15CCA55CC7}">
      <dgm:prSet phldrT="[Teksti]" custT="1"/>
      <dgm:spPr>
        <a:solidFill>
          <a:srgbClr val="92D050"/>
        </a:solidFill>
        <a:ln>
          <a:solidFill>
            <a:schemeClr val="tx1"/>
          </a:solidFill>
        </a:ln>
      </dgm:spPr>
      <dgm:t>
        <a:bodyPr/>
        <a:lstStyle/>
        <a:p>
          <a:r>
            <a:rPr lang="fi-FI" sz="1800" dirty="0"/>
            <a:t>Miten</a:t>
          </a:r>
        </a:p>
      </dgm:t>
    </dgm:pt>
    <dgm:pt modelId="{D3496B7A-32F0-422B-978B-426D221687D1}" type="parTrans" cxnId="{0E2384AE-77D4-485F-A351-93B5D9EE3C92}">
      <dgm:prSet/>
      <dgm:spPr/>
      <dgm:t>
        <a:bodyPr/>
        <a:lstStyle/>
        <a:p>
          <a:endParaRPr lang="fi-FI"/>
        </a:p>
      </dgm:t>
    </dgm:pt>
    <dgm:pt modelId="{6105A7D2-B27B-46BA-8F8D-AF9A99364F43}" type="sibTrans" cxnId="{0E2384AE-77D4-485F-A351-93B5D9EE3C92}">
      <dgm:prSet/>
      <dgm:spPr/>
      <dgm:t>
        <a:bodyPr/>
        <a:lstStyle/>
        <a:p>
          <a:endParaRPr lang="fi-FI"/>
        </a:p>
      </dgm:t>
    </dgm:pt>
    <dgm:pt modelId="{792DC03A-3022-4FAF-A702-A29B5EF5FCFE}">
      <dgm:prSet phldrT="[Teksti]" custT="1"/>
      <dgm:spPr>
        <a:solidFill>
          <a:srgbClr val="B8DCEC">
            <a:alpha val="90000"/>
          </a:srgbClr>
        </a:solidFill>
        <a:ln>
          <a:solidFill>
            <a:schemeClr val="tx1"/>
          </a:solidFill>
        </a:ln>
      </dgm:spPr>
      <dgm:t>
        <a:bodyPr/>
        <a:lstStyle/>
        <a:p>
          <a:r>
            <a:rPr lang="fi-FI" sz="1200" dirty="0"/>
            <a:t>Asiakkaalle kerrotaan hyvinvointilähetteen tarkoitus. </a:t>
          </a:r>
        </a:p>
      </dgm:t>
    </dgm:pt>
    <dgm:pt modelId="{DD32648F-C978-40EB-9E6D-FC843418CA78}" type="parTrans" cxnId="{9CC6B0B0-16D3-486B-8FB0-F96B26948AB0}">
      <dgm:prSet/>
      <dgm:spPr/>
      <dgm:t>
        <a:bodyPr/>
        <a:lstStyle/>
        <a:p>
          <a:endParaRPr lang="fi-FI"/>
        </a:p>
      </dgm:t>
    </dgm:pt>
    <dgm:pt modelId="{1B8BD6F2-8419-4FE8-8390-585B431714D9}" type="sibTrans" cxnId="{9CC6B0B0-16D3-486B-8FB0-F96B26948AB0}">
      <dgm:prSet/>
      <dgm:spPr/>
      <dgm:t>
        <a:bodyPr/>
        <a:lstStyle/>
        <a:p>
          <a:endParaRPr lang="fi-FI"/>
        </a:p>
      </dgm:t>
    </dgm:pt>
    <dgm:pt modelId="{3A2E07F8-D353-4543-B45C-66AD4CC4792D}">
      <dgm:prSet custT="1"/>
      <dgm:spPr>
        <a:solidFill>
          <a:srgbClr val="92D050"/>
        </a:solidFill>
        <a:ln>
          <a:solidFill>
            <a:schemeClr val="tx1"/>
          </a:solidFill>
        </a:ln>
      </dgm:spPr>
      <dgm:t>
        <a:bodyPr/>
        <a:lstStyle/>
        <a:p>
          <a:r>
            <a:rPr lang="fi-FI" sz="1800" dirty="0"/>
            <a:t>Milloin</a:t>
          </a:r>
          <a:r>
            <a:rPr lang="fi-FI" sz="3000" dirty="0"/>
            <a:t> </a:t>
          </a:r>
        </a:p>
      </dgm:t>
    </dgm:pt>
    <dgm:pt modelId="{C8B2C752-18A0-4C5B-9323-E54CBF9C17B2}" type="parTrans" cxnId="{2211DB52-8F08-4EF9-9B6D-D447443F749E}">
      <dgm:prSet/>
      <dgm:spPr/>
      <dgm:t>
        <a:bodyPr/>
        <a:lstStyle/>
        <a:p>
          <a:endParaRPr lang="fi-FI"/>
        </a:p>
      </dgm:t>
    </dgm:pt>
    <dgm:pt modelId="{8E9991B1-0ED7-440E-A2A2-67DDBCF94B18}" type="sibTrans" cxnId="{2211DB52-8F08-4EF9-9B6D-D447443F749E}">
      <dgm:prSet/>
      <dgm:spPr/>
      <dgm:t>
        <a:bodyPr/>
        <a:lstStyle/>
        <a:p>
          <a:endParaRPr lang="fi-FI"/>
        </a:p>
      </dgm:t>
    </dgm:pt>
    <dgm:pt modelId="{7033E502-70C7-4B8D-AED5-15AD075652D3}">
      <dgm:prSet custT="1"/>
      <dgm:spPr>
        <a:solidFill>
          <a:srgbClr val="B8DCEC">
            <a:alpha val="90000"/>
          </a:srgbClr>
        </a:solidFill>
        <a:ln>
          <a:solidFill>
            <a:schemeClr val="tx1"/>
          </a:solidFill>
        </a:ln>
      </dgm:spPr>
      <dgm:t>
        <a:bodyPr/>
        <a:lstStyle/>
        <a:p>
          <a:r>
            <a:rPr lang="fi-FI" sz="1200" dirty="0"/>
            <a:t>Asiakkaalla on oma halu ja motivaatio edistää hyvinvointiaan. Taustalla voi olla yksinäisyys, syrjäytyminen tai sen riski, elintapamuutoksen tarve, lievät mielialaoireet, mielekkään toiminnan puute tai iso elämänmuutos kuten </a:t>
          </a:r>
          <a:r>
            <a:rPr lang="fi-FI" sz="1200" dirty="0" err="1"/>
            <a:t>leskeytyminen</a:t>
          </a:r>
          <a:r>
            <a:rPr lang="fi-FI" sz="1200" dirty="0"/>
            <a:t>, eläköityminen, sairastuminen tai uudelle paikkakunnalle muutto.</a:t>
          </a:r>
        </a:p>
      </dgm:t>
    </dgm:pt>
    <dgm:pt modelId="{E28229AE-E13B-46B9-BB73-EA306DF989F6}" type="parTrans" cxnId="{6F636F00-25B7-44CB-835F-057C90A922D7}">
      <dgm:prSet/>
      <dgm:spPr/>
      <dgm:t>
        <a:bodyPr/>
        <a:lstStyle/>
        <a:p>
          <a:endParaRPr lang="fi-FI"/>
        </a:p>
      </dgm:t>
    </dgm:pt>
    <dgm:pt modelId="{7EE3661A-0A15-4A86-A09D-87FF1398A197}" type="sibTrans" cxnId="{6F636F00-25B7-44CB-835F-057C90A922D7}">
      <dgm:prSet/>
      <dgm:spPr/>
      <dgm:t>
        <a:bodyPr/>
        <a:lstStyle/>
        <a:p>
          <a:endParaRPr lang="fi-FI"/>
        </a:p>
      </dgm:t>
    </dgm:pt>
    <dgm:pt modelId="{5FE58B1A-6D93-400B-AC02-8759E9851298}">
      <dgm:prSet phldrT="[Teksti]" custT="1"/>
      <dgm:spPr>
        <a:solidFill>
          <a:srgbClr val="B8DCEC">
            <a:alpha val="90000"/>
          </a:srgbClr>
        </a:solidFill>
        <a:ln>
          <a:solidFill>
            <a:schemeClr val="tx1"/>
          </a:solidFill>
        </a:ln>
      </dgm:spPr>
      <dgm:t>
        <a:bodyPr/>
        <a:lstStyle/>
        <a:p>
          <a:r>
            <a:rPr lang="fi-FI" sz="1200" dirty="0"/>
            <a:t>Lähete ”lähetetään” </a:t>
          </a:r>
          <a:r>
            <a:rPr lang="fi-FI" sz="1200" dirty="0" err="1"/>
            <a:t>LC:n</a:t>
          </a:r>
          <a:r>
            <a:rPr lang="fi-FI" sz="1200" dirty="0"/>
            <a:t> kautta viestipiikkinä koordinoivalle linkkihenkilölle Sanna-Kaisa Göös (</a:t>
          </a:r>
          <a:r>
            <a:rPr lang="fi-FI" sz="1200" dirty="0" err="1"/>
            <a:t>zgöösa</a:t>
          </a:r>
          <a:r>
            <a:rPr lang="fi-FI" sz="1200" dirty="0"/>
            <a:t>).</a:t>
          </a:r>
        </a:p>
      </dgm:t>
    </dgm:pt>
    <dgm:pt modelId="{4F78229A-314B-41A8-9208-7EE498DC7A30}" type="parTrans" cxnId="{544DFE29-9496-4E79-9770-1AD7F5E93A79}">
      <dgm:prSet/>
      <dgm:spPr/>
      <dgm:t>
        <a:bodyPr/>
        <a:lstStyle/>
        <a:p>
          <a:endParaRPr lang="fi-FI"/>
        </a:p>
      </dgm:t>
    </dgm:pt>
    <dgm:pt modelId="{A3957DAF-4364-429E-85FF-7B8B9016DC61}" type="sibTrans" cxnId="{544DFE29-9496-4E79-9770-1AD7F5E93A79}">
      <dgm:prSet/>
      <dgm:spPr/>
      <dgm:t>
        <a:bodyPr/>
        <a:lstStyle/>
        <a:p>
          <a:endParaRPr lang="fi-FI"/>
        </a:p>
      </dgm:t>
    </dgm:pt>
    <dgm:pt modelId="{66D74DE8-9520-46A3-A051-EEE244CBE3F9}">
      <dgm:prSet phldrT="[Teksti]" custT="1"/>
      <dgm:spPr>
        <a:solidFill>
          <a:schemeClr val="bg2">
            <a:lumMod val="40000"/>
            <a:lumOff val="60000"/>
            <a:alpha val="90000"/>
          </a:schemeClr>
        </a:solidFill>
        <a:ln>
          <a:solidFill>
            <a:schemeClr val="tx1"/>
          </a:solidFill>
        </a:ln>
      </dgm:spPr>
      <dgm:t>
        <a:bodyPr/>
        <a:lstStyle/>
        <a:p>
          <a:pPr>
            <a:buFont typeface="Arial" panose="020B0604020202020204" pitchFamily="34" charset="0"/>
            <a:buChar char="•"/>
          </a:pPr>
          <a:r>
            <a:rPr lang="fi-FI" sz="1200" dirty="0"/>
            <a:t> Asiakkaan avun tarpeet liittyvät erityisesti sosiaalisiin syihin ja elämänhallinnan vahvistamiseen. </a:t>
          </a:r>
        </a:p>
      </dgm:t>
    </dgm:pt>
    <dgm:pt modelId="{AFB40080-0275-4FD2-96D9-0FB25229A256}" type="parTrans" cxnId="{5ACD3AE2-582A-46B7-B342-DCCD93588D29}">
      <dgm:prSet/>
      <dgm:spPr/>
      <dgm:t>
        <a:bodyPr/>
        <a:lstStyle/>
        <a:p>
          <a:endParaRPr lang="fi-FI"/>
        </a:p>
      </dgm:t>
    </dgm:pt>
    <dgm:pt modelId="{7B0477BA-E449-4B1B-9EFB-C3565094A543}" type="sibTrans" cxnId="{5ACD3AE2-582A-46B7-B342-DCCD93588D29}">
      <dgm:prSet/>
      <dgm:spPr/>
      <dgm:t>
        <a:bodyPr/>
        <a:lstStyle/>
        <a:p>
          <a:endParaRPr lang="fi-FI"/>
        </a:p>
      </dgm:t>
    </dgm:pt>
    <dgm:pt modelId="{6270862F-962E-4337-8B40-DADB5BC8DF5E}">
      <dgm:prSet phldrT="[Teksti]" custT="1"/>
      <dgm:spPr>
        <a:solidFill>
          <a:schemeClr val="bg2">
            <a:lumMod val="40000"/>
            <a:lumOff val="60000"/>
            <a:alpha val="90000"/>
          </a:schemeClr>
        </a:solidFill>
        <a:ln>
          <a:solidFill>
            <a:schemeClr val="tx1"/>
          </a:solidFill>
        </a:ln>
      </dgm:spPr>
      <dgm:t>
        <a:bodyPr/>
        <a:lstStyle/>
        <a:p>
          <a:pPr>
            <a:buFont typeface="Arial" panose="020B0604020202020204" pitchFamily="34" charset="0"/>
            <a:buChar char="•"/>
          </a:pPr>
          <a:r>
            <a:rPr lang="fi-FI" sz="1200" dirty="0"/>
            <a:t>Asiakas tarvitsee tukea oman elämän jäsentämiseen ja motivointia kodin ulkopuolelle lähtemiseen.</a:t>
          </a:r>
        </a:p>
      </dgm:t>
    </dgm:pt>
    <dgm:pt modelId="{92CEF829-8E60-4DCC-9372-EC5503E5C690}" type="parTrans" cxnId="{BB5C7BDE-0F4A-4366-8906-1C94E6DFBCDA}">
      <dgm:prSet/>
      <dgm:spPr/>
      <dgm:t>
        <a:bodyPr/>
        <a:lstStyle/>
        <a:p>
          <a:endParaRPr lang="fi-FI"/>
        </a:p>
      </dgm:t>
    </dgm:pt>
    <dgm:pt modelId="{91E953DA-8762-4226-905E-93DA428C3C4D}" type="sibTrans" cxnId="{BB5C7BDE-0F4A-4366-8906-1C94E6DFBCDA}">
      <dgm:prSet/>
      <dgm:spPr/>
      <dgm:t>
        <a:bodyPr/>
        <a:lstStyle/>
        <a:p>
          <a:endParaRPr lang="fi-FI"/>
        </a:p>
      </dgm:t>
    </dgm:pt>
    <dgm:pt modelId="{1DF5908A-1127-4AD3-B4A8-E100D6C6FD13}">
      <dgm:prSet phldrT="[Teksti]" custT="1"/>
      <dgm:spPr>
        <a:solidFill>
          <a:schemeClr val="bg2">
            <a:lumMod val="40000"/>
            <a:lumOff val="60000"/>
            <a:alpha val="90000"/>
          </a:schemeClr>
        </a:solidFill>
        <a:ln>
          <a:solidFill>
            <a:schemeClr val="tx1"/>
          </a:solidFill>
        </a:ln>
      </dgm:spPr>
      <dgm:t>
        <a:bodyPr/>
        <a:lstStyle/>
        <a:p>
          <a:pPr>
            <a:buFont typeface="Arial" panose="020B0604020202020204" pitchFamily="34" charset="0"/>
            <a:buChar char="•"/>
          </a:pPr>
          <a:r>
            <a:rPr lang="fi-FI" sz="1200" dirty="0"/>
            <a:t> Asiakkaalla voi olla erityisiä tarpeita tai esteitä osallistua hyvinvointia ja terveyttä edistävään toimintaan (kts. </a:t>
          </a:r>
          <a:r>
            <a:rPr lang="fi-FI" sz="1200" dirty="0" err="1"/>
            <a:t>Puheeksioton</a:t>
          </a:r>
          <a:r>
            <a:rPr lang="fi-FI" sz="1200" dirty="0"/>
            <a:t> kysymykset).</a:t>
          </a:r>
        </a:p>
      </dgm:t>
    </dgm:pt>
    <dgm:pt modelId="{74B203B1-6547-449F-84DE-5A7A7E028760}" type="parTrans" cxnId="{BDF5F767-F8E4-400F-B79C-0FAABCCF2B5C}">
      <dgm:prSet/>
      <dgm:spPr/>
      <dgm:t>
        <a:bodyPr/>
        <a:lstStyle/>
        <a:p>
          <a:endParaRPr lang="fi-FI"/>
        </a:p>
      </dgm:t>
    </dgm:pt>
    <dgm:pt modelId="{EA4252B9-23D3-4A8E-B7D4-9B48F6D7C435}" type="sibTrans" cxnId="{BDF5F767-F8E4-400F-B79C-0FAABCCF2B5C}">
      <dgm:prSet/>
      <dgm:spPr/>
      <dgm:t>
        <a:bodyPr/>
        <a:lstStyle/>
        <a:p>
          <a:endParaRPr lang="fi-FI"/>
        </a:p>
      </dgm:t>
    </dgm:pt>
    <dgm:pt modelId="{5238BBCC-9735-4B3C-9F92-91F34FB0F270}">
      <dgm:prSet phldrT="[Teksti]" custT="1"/>
      <dgm:spPr>
        <a:solidFill>
          <a:schemeClr val="bg2">
            <a:lumMod val="40000"/>
            <a:lumOff val="60000"/>
            <a:alpha val="90000"/>
          </a:schemeClr>
        </a:solidFill>
        <a:ln>
          <a:solidFill>
            <a:schemeClr val="tx1"/>
          </a:solidFill>
        </a:ln>
      </dgm:spPr>
      <dgm:t>
        <a:bodyPr/>
        <a:lstStyle/>
        <a:p>
          <a:pPr>
            <a:buFont typeface="Arial" panose="020B0604020202020204" pitchFamily="34" charset="0"/>
            <a:buChar char="•"/>
          </a:pPr>
          <a:r>
            <a:rPr lang="fi-FI" sz="1200" dirty="0"/>
            <a:t>Asiakkaalla oltava riittävä toimintakyky, motivaatio ja kiinnostus osallistua toimintaan ja tehdä muutoksia elämässä</a:t>
          </a:r>
          <a:r>
            <a:rPr lang="fi-FI" sz="1100" dirty="0"/>
            <a:t>. </a:t>
          </a:r>
        </a:p>
      </dgm:t>
    </dgm:pt>
    <dgm:pt modelId="{C2253876-B245-42D8-8ACB-E35F2C1BB8DA}" type="parTrans" cxnId="{EE0D6EF0-6B70-48B0-B1B6-2CC183599075}">
      <dgm:prSet/>
      <dgm:spPr/>
      <dgm:t>
        <a:bodyPr/>
        <a:lstStyle/>
        <a:p>
          <a:endParaRPr lang="fi-FI"/>
        </a:p>
      </dgm:t>
    </dgm:pt>
    <dgm:pt modelId="{8DE4732F-89E4-432C-9A88-52DCA736CCC6}" type="sibTrans" cxnId="{EE0D6EF0-6B70-48B0-B1B6-2CC183599075}">
      <dgm:prSet/>
      <dgm:spPr/>
      <dgm:t>
        <a:bodyPr/>
        <a:lstStyle/>
        <a:p>
          <a:endParaRPr lang="fi-FI"/>
        </a:p>
      </dgm:t>
    </dgm:pt>
    <dgm:pt modelId="{BECA875B-AF37-4225-9418-50B022D3C51E}">
      <dgm:prSet phldrT="[Teksti]" custT="1"/>
      <dgm:spPr>
        <a:solidFill>
          <a:schemeClr val="bg2">
            <a:lumMod val="40000"/>
            <a:lumOff val="60000"/>
            <a:alpha val="90000"/>
          </a:schemeClr>
        </a:solidFill>
        <a:ln>
          <a:solidFill>
            <a:schemeClr val="tx1"/>
          </a:solidFill>
        </a:ln>
      </dgm:spPr>
      <dgm:t>
        <a:bodyPr/>
        <a:lstStyle/>
        <a:p>
          <a:pPr>
            <a:buFont typeface="Arial" panose="020B0604020202020204" pitchFamily="34" charset="0"/>
            <a:buChar char="•"/>
          </a:pPr>
          <a:r>
            <a:rPr lang="fi-FI" sz="1200" dirty="0"/>
            <a:t> Kun asiakkaan omat voimavarat eivät riitä hyvinvointia ja terveyttä edistävään toimintaan lähtemiseen ilman tukea.</a:t>
          </a:r>
        </a:p>
      </dgm:t>
    </dgm:pt>
    <dgm:pt modelId="{7B47571C-EFA9-419F-A542-E52DADA17CD6}" type="parTrans" cxnId="{B3C2690B-1FDA-4A75-9EB6-A88CCD62EBB6}">
      <dgm:prSet/>
      <dgm:spPr/>
      <dgm:t>
        <a:bodyPr/>
        <a:lstStyle/>
        <a:p>
          <a:endParaRPr lang="fi-FI"/>
        </a:p>
      </dgm:t>
    </dgm:pt>
    <dgm:pt modelId="{C00C0D2B-2702-4BB8-93B1-3D7E2E5BC609}" type="sibTrans" cxnId="{B3C2690B-1FDA-4A75-9EB6-A88CCD62EBB6}">
      <dgm:prSet/>
      <dgm:spPr/>
      <dgm:t>
        <a:bodyPr/>
        <a:lstStyle/>
        <a:p>
          <a:endParaRPr lang="fi-FI"/>
        </a:p>
      </dgm:t>
    </dgm:pt>
    <dgm:pt modelId="{04BE7D67-0350-4014-A14E-FD3511B72367}">
      <dgm:prSet phldrT="[Teksti]" custT="1"/>
      <dgm:spPr>
        <a:solidFill>
          <a:srgbClr val="B8DCEC">
            <a:alpha val="90000"/>
          </a:srgbClr>
        </a:solidFill>
        <a:ln>
          <a:solidFill>
            <a:schemeClr val="tx1"/>
          </a:solidFill>
        </a:ln>
      </dgm:spPr>
      <dgm:t>
        <a:bodyPr/>
        <a:lstStyle/>
        <a:p>
          <a:r>
            <a:rPr lang="fi-FI" sz="1200" dirty="0"/>
            <a:t>Hyvinvointilähete</a:t>
          </a:r>
          <a:r>
            <a:rPr lang="fi-FI" sz="1200" baseline="0" dirty="0"/>
            <a:t> kirjoitetaan sote-palveluissa asiakkaan suostumuksella yhdessä asiakkaan kanssa potilastietojärjestelmän (LC) neuvo- tai </a:t>
          </a:r>
          <a:r>
            <a:rPr lang="fi-FI" sz="1200" baseline="0" dirty="0" err="1"/>
            <a:t>palohj</a:t>
          </a:r>
          <a:r>
            <a:rPr lang="fi-FI" sz="1200" baseline="0" dirty="0"/>
            <a:t>-lehdelle valmiiseen fraasipohjaan HYVINVOINTILÄHETE.  Lähetteeseen kirjataan asiakkaan toivomat asiat ja lyhyt kuvaus hänen elämäntilanteestaan miksi ja millaista tukea hän tarvitsee. Lähetteeseen ei kirjata diagnooseja. Jos lähetteen kirjoittaja haluaa palautetta asiakkaan edistymisestä voi lähetteeseen kirjata palautepyynnön. </a:t>
          </a:r>
          <a:endParaRPr lang="fi-FI" sz="1200" dirty="0"/>
        </a:p>
      </dgm:t>
    </dgm:pt>
    <dgm:pt modelId="{DE48CC56-FF11-47F8-829F-8FEBD845D5C4}" type="parTrans" cxnId="{A3EE08BF-78DF-4168-9F91-EC1E25CBD792}">
      <dgm:prSet/>
      <dgm:spPr/>
      <dgm:t>
        <a:bodyPr/>
        <a:lstStyle/>
        <a:p>
          <a:endParaRPr lang="fi-FI"/>
        </a:p>
      </dgm:t>
    </dgm:pt>
    <dgm:pt modelId="{CF83F178-A008-4125-B74B-66F3B2758C8D}" type="sibTrans" cxnId="{A3EE08BF-78DF-4168-9F91-EC1E25CBD792}">
      <dgm:prSet/>
      <dgm:spPr/>
      <dgm:t>
        <a:bodyPr/>
        <a:lstStyle/>
        <a:p>
          <a:endParaRPr lang="fi-FI"/>
        </a:p>
      </dgm:t>
    </dgm:pt>
    <dgm:pt modelId="{16D93ECD-04F5-4099-95FE-D1AC61B0B0E3}" type="pres">
      <dgm:prSet presAssocID="{80DAF33A-6AAA-4722-A2C5-89EDDC158D7B}" presName="linearFlow" presStyleCnt="0">
        <dgm:presLayoutVars>
          <dgm:dir/>
          <dgm:animLvl val="lvl"/>
          <dgm:resizeHandles val="exact"/>
        </dgm:presLayoutVars>
      </dgm:prSet>
      <dgm:spPr/>
    </dgm:pt>
    <dgm:pt modelId="{2A40290F-0A1A-459A-96FE-CED471732454}" type="pres">
      <dgm:prSet presAssocID="{0F4774D1-F1CC-480D-A521-CACC77914ED8}" presName="composite" presStyleCnt="0"/>
      <dgm:spPr/>
    </dgm:pt>
    <dgm:pt modelId="{23B956C1-1E4B-431B-952A-077D096539EF}" type="pres">
      <dgm:prSet presAssocID="{0F4774D1-F1CC-480D-A521-CACC77914ED8}" presName="parentText" presStyleLbl="alignNode1" presStyleIdx="0" presStyleCnt="3" custLinFactNeighborX="24" custLinFactNeighborY="-710">
        <dgm:presLayoutVars>
          <dgm:chMax val="1"/>
          <dgm:bulletEnabled val="1"/>
        </dgm:presLayoutVars>
      </dgm:prSet>
      <dgm:spPr/>
    </dgm:pt>
    <dgm:pt modelId="{BE46D33F-27A7-4268-B1F0-26591E8A1614}" type="pres">
      <dgm:prSet presAssocID="{0F4774D1-F1CC-480D-A521-CACC77914ED8}" presName="descendantText" presStyleLbl="alignAcc1" presStyleIdx="0" presStyleCnt="3" custScaleX="99411" custScaleY="160356">
        <dgm:presLayoutVars>
          <dgm:bulletEnabled val="1"/>
        </dgm:presLayoutVars>
      </dgm:prSet>
      <dgm:spPr/>
    </dgm:pt>
    <dgm:pt modelId="{43F7C8F1-FC58-40F4-A9C6-6F3D904A472D}" type="pres">
      <dgm:prSet presAssocID="{CCF5B7D0-FACD-42C0-847C-6B1BD40B8FBB}" presName="sp" presStyleCnt="0"/>
      <dgm:spPr/>
    </dgm:pt>
    <dgm:pt modelId="{35D65B84-B01C-4A24-83DE-B300E4AD1FF6}" type="pres">
      <dgm:prSet presAssocID="{3A2E07F8-D353-4543-B45C-66AD4CC4792D}" presName="composite" presStyleCnt="0"/>
      <dgm:spPr/>
    </dgm:pt>
    <dgm:pt modelId="{8A952949-BBDE-446E-9ED8-E34F0B05E7EA}" type="pres">
      <dgm:prSet presAssocID="{3A2E07F8-D353-4543-B45C-66AD4CC4792D}" presName="parentText" presStyleLbl="alignNode1" presStyleIdx="1" presStyleCnt="3">
        <dgm:presLayoutVars>
          <dgm:chMax val="1"/>
          <dgm:bulletEnabled val="1"/>
        </dgm:presLayoutVars>
      </dgm:prSet>
      <dgm:spPr/>
    </dgm:pt>
    <dgm:pt modelId="{70ABDA65-277C-4F52-8431-2CE9D68B22DC}" type="pres">
      <dgm:prSet presAssocID="{3A2E07F8-D353-4543-B45C-66AD4CC4792D}" presName="descendantText" presStyleLbl="alignAcc1" presStyleIdx="1" presStyleCnt="3" custScaleX="99178" custScaleY="150680">
        <dgm:presLayoutVars>
          <dgm:bulletEnabled val="1"/>
        </dgm:presLayoutVars>
      </dgm:prSet>
      <dgm:spPr/>
    </dgm:pt>
    <dgm:pt modelId="{06FFDAED-8F26-400E-BBC9-56CCA769F474}" type="pres">
      <dgm:prSet presAssocID="{8E9991B1-0ED7-440E-A2A2-67DDBCF94B18}" presName="sp" presStyleCnt="0"/>
      <dgm:spPr/>
    </dgm:pt>
    <dgm:pt modelId="{1A636D1A-18FC-41EE-8188-90255D6609C4}" type="pres">
      <dgm:prSet presAssocID="{FE18AB91-9C66-47D9-9E1C-2B15CCA55CC7}" presName="composite" presStyleCnt="0"/>
      <dgm:spPr/>
    </dgm:pt>
    <dgm:pt modelId="{B0545844-E984-455F-8FD5-05FB58ECB1DD}" type="pres">
      <dgm:prSet presAssocID="{FE18AB91-9C66-47D9-9E1C-2B15CCA55CC7}" presName="parentText" presStyleLbl="alignNode1" presStyleIdx="2" presStyleCnt="3">
        <dgm:presLayoutVars>
          <dgm:chMax val="1"/>
          <dgm:bulletEnabled val="1"/>
        </dgm:presLayoutVars>
      </dgm:prSet>
      <dgm:spPr/>
    </dgm:pt>
    <dgm:pt modelId="{0A1946CE-1859-481F-A32B-554E2138B567}" type="pres">
      <dgm:prSet presAssocID="{FE18AB91-9C66-47D9-9E1C-2B15CCA55CC7}" presName="descendantText" presStyleLbl="alignAcc1" presStyleIdx="2" presStyleCnt="3" custScaleX="99308" custScaleY="158837" custLinFactNeighborX="176" custLinFactNeighborY="-896">
        <dgm:presLayoutVars>
          <dgm:bulletEnabled val="1"/>
        </dgm:presLayoutVars>
      </dgm:prSet>
      <dgm:spPr/>
    </dgm:pt>
  </dgm:ptLst>
  <dgm:cxnLst>
    <dgm:cxn modelId="{6F636F00-25B7-44CB-835F-057C90A922D7}" srcId="{3A2E07F8-D353-4543-B45C-66AD4CC4792D}" destId="{7033E502-70C7-4B8D-AED5-15AD075652D3}" srcOrd="0" destOrd="0" parTransId="{E28229AE-E13B-46B9-BB73-EA306DF989F6}" sibTransId="{7EE3661A-0A15-4A86-A09D-87FF1398A197}"/>
    <dgm:cxn modelId="{B5B6F809-9C36-401B-BDD8-539A2B6332A7}" type="presOf" srcId="{80DAF33A-6AAA-4722-A2C5-89EDDC158D7B}" destId="{16D93ECD-04F5-4099-95FE-D1AC61B0B0E3}" srcOrd="0" destOrd="0" presId="urn:microsoft.com/office/officeart/2005/8/layout/chevron2"/>
    <dgm:cxn modelId="{B3C2690B-1FDA-4A75-9EB6-A88CCD62EBB6}" srcId="{0F4774D1-F1CC-480D-A521-CACC77914ED8}" destId="{BECA875B-AF37-4225-9418-50B022D3C51E}" srcOrd="0" destOrd="0" parTransId="{7B47571C-EFA9-419F-A542-E52DADA17CD6}" sibTransId="{C00C0D2B-2702-4BB8-93B1-3D7E2E5BC609}"/>
    <dgm:cxn modelId="{0C6D8214-FD19-4674-8A81-1F37EA6DC31E}" srcId="{3A2E07F8-D353-4543-B45C-66AD4CC4792D}" destId="{856EA6CD-4574-4837-8AF4-F1CAFBDE65E5}" srcOrd="1" destOrd="0" parTransId="{C1B58998-0883-4C98-87BA-A4A4EFCA7D1F}" sibTransId="{6172F883-CF75-476F-A043-26FD52F7D9B0}"/>
    <dgm:cxn modelId="{544DFE29-9496-4E79-9770-1AD7F5E93A79}" srcId="{FE18AB91-9C66-47D9-9E1C-2B15CCA55CC7}" destId="{5FE58B1A-6D93-400B-AC02-8759E9851298}" srcOrd="2" destOrd="0" parTransId="{4F78229A-314B-41A8-9208-7EE498DC7A30}" sibTransId="{A3957DAF-4364-429E-85FF-7B8B9016DC61}"/>
    <dgm:cxn modelId="{9D76DF2A-CD58-43A7-B109-1A229AC5CC8D}" type="presOf" srcId="{6270862F-962E-4337-8B40-DADB5BC8DF5E}" destId="{BE46D33F-27A7-4268-B1F0-26591E8A1614}" srcOrd="0" destOrd="3" presId="urn:microsoft.com/office/officeart/2005/8/layout/chevron2"/>
    <dgm:cxn modelId="{0D2C122D-4C29-459C-98FD-BBB6660EC273}" type="presOf" srcId="{BECA875B-AF37-4225-9418-50B022D3C51E}" destId="{BE46D33F-27A7-4268-B1F0-26591E8A1614}" srcOrd="0" destOrd="0" presId="urn:microsoft.com/office/officeart/2005/8/layout/chevron2"/>
    <dgm:cxn modelId="{D52FC535-9A24-42C5-8826-AA8FCB8091C0}" type="presOf" srcId="{04BE7D67-0350-4014-A14E-FD3511B72367}" destId="{0A1946CE-1859-481F-A32B-554E2138B567}" srcOrd="0" destOrd="1" presId="urn:microsoft.com/office/officeart/2005/8/layout/chevron2"/>
    <dgm:cxn modelId="{9BD0883B-3E20-48F4-A0A4-C05B993C124E}" type="presOf" srcId="{5FE58B1A-6D93-400B-AC02-8759E9851298}" destId="{0A1946CE-1859-481F-A32B-554E2138B567}" srcOrd="0" destOrd="2" presId="urn:microsoft.com/office/officeart/2005/8/layout/chevron2"/>
    <dgm:cxn modelId="{22018441-CD9A-4845-B7B7-8CF5CD6D3706}" type="presOf" srcId="{FE18AB91-9C66-47D9-9E1C-2B15CCA55CC7}" destId="{B0545844-E984-455F-8FD5-05FB58ECB1DD}" srcOrd="0" destOrd="0" presId="urn:microsoft.com/office/officeart/2005/8/layout/chevron2"/>
    <dgm:cxn modelId="{E6BAB967-7485-4A9A-AA3E-A7E54A032572}" type="presOf" srcId="{66D74DE8-9520-46A3-A051-EEE244CBE3F9}" destId="{BE46D33F-27A7-4268-B1F0-26591E8A1614}" srcOrd="0" destOrd="2" presId="urn:microsoft.com/office/officeart/2005/8/layout/chevron2"/>
    <dgm:cxn modelId="{BDF5F767-F8E4-400F-B79C-0FAABCCF2B5C}" srcId="{0F4774D1-F1CC-480D-A521-CACC77914ED8}" destId="{1DF5908A-1127-4AD3-B4A8-E100D6C6FD13}" srcOrd="1" destOrd="0" parTransId="{74B203B1-6547-449F-84DE-5A7A7E028760}" sibTransId="{EA4252B9-23D3-4A8E-B7D4-9B48F6D7C435}"/>
    <dgm:cxn modelId="{2211DB52-8F08-4EF9-9B6D-D447443F749E}" srcId="{80DAF33A-6AAA-4722-A2C5-89EDDC158D7B}" destId="{3A2E07F8-D353-4543-B45C-66AD4CC4792D}" srcOrd="1" destOrd="0" parTransId="{C8B2C752-18A0-4C5B-9323-E54CBF9C17B2}" sibTransId="{8E9991B1-0ED7-440E-A2A2-67DDBCF94B18}"/>
    <dgm:cxn modelId="{64E2F38F-B06D-4BDF-AB32-9AD757EB4141}" type="presOf" srcId="{5238BBCC-9735-4B3C-9F92-91F34FB0F270}" destId="{BE46D33F-27A7-4268-B1F0-26591E8A1614}" srcOrd="0" destOrd="4" presId="urn:microsoft.com/office/officeart/2005/8/layout/chevron2"/>
    <dgm:cxn modelId="{4A303B99-2A05-433E-A75D-4C0AC5AF6977}" type="presOf" srcId="{1DF5908A-1127-4AD3-B4A8-E100D6C6FD13}" destId="{BE46D33F-27A7-4268-B1F0-26591E8A1614}" srcOrd="0" destOrd="1" presId="urn:microsoft.com/office/officeart/2005/8/layout/chevron2"/>
    <dgm:cxn modelId="{9527D2A5-D035-4BD9-897C-AA5768174C02}" srcId="{80DAF33A-6AAA-4722-A2C5-89EDDC158D7B}" destId="{0F4774D1-F1CC-480D-A521-CACC77914ED8}" srcOrd="0" destOrd="0" parTransId="{217B44F6-255A-46CA-B574-A6619B38A21C}" sibTransId="{CCF5B7D0-FACD-42C0-847C-6B1BD40B8FBB}"/>
    <dgm:cxn modelId="{0E2384AE-77D4-485F-A351-93B5D9EE3C92}" srcId="{80DAF33A-6AAA-4722-A2C5-89EDDC158D7B}" destId="{FE18AB91-9C66-47D9-9E1C-2B15CCA55CC7}" srcOrd="2" destOrd="0" parTransId="{D3496B7A-32F0-422B-978B-426D221687D1}" sibTransId="{6105A7D2-B27B-46BA-8F8D-AF9A99364F43}"/>
    <dgm:cxn modelId="{9CC6B0B0-16D3-486B-8FB0-F96B26948AB0}" srcId="{FE18AB91-9C66-47D9-9E1C-2B15CCA55CC7}" destId="{792DC03A-3022-4FAF-A702-A29B5EF5FCFE}" srcOrd="0" destOrd="0" parTransId="{DD32648F-C978-40EB-9E6D-FC843418CA78}" sibTransId="{1B8BD6F2-8419-4FE8-8390-585B431714D9}"/>
    <dgm:cxn modelId="{DF426BB2-2DD5-45BC-BB1C-3099174CB291}" type="presOf" srcId="{0F4774D1-F1CC-480D-A521-CACC77914ED8}" destId="{23B956C1-1E4B-431B-952A-077D096539EF}" srcOrd="0" destOrd="0" presId="urn:microsoft.com/office/officeart/2005/8/layout/chevron2"/>
    <dgm:cxn modelId="{A3EE08BF-78DF-4168-9F91-EC1E25CBD792}" srcId="{FE18AB91-9C66-47D9-9E1C-2B15CCA55CC7}" destId="{04BE7D67-0350-4014-A14E-FD3511B72367}" srcOrd="1" destOrd="0" parTransId="{DE48CC56-FF11-47F8-829F-8FEBD845D5C4}" sibTransId="{CF83F178-A008-4125-B74B-66F3B2758C8D}"/>
    <dgm:cxn modelId="{175059CA-C95E-4D91-953B-CDFA54BC6C68}" type="presOf" srcId="{792DC03A-3022-4FAF-A702-A29B5EF5FCFE}" destId="{0A1946CE-1859-481F-A32B-554E2138B567}" srcOrd="0" destOrd="0" presId="urn:microsoft.com/office/officeart/2005/8/layout/chevron2"/>
    <dgm:cxn modelId="{629CE2CC-16F2-4AA0-BE37-C4AD17168A4D}" type="presOf" srcId="{7033E502-70C7-4B8D-AED5-15AD075652D3}" destId="{70ABDA65-277C-4F52-8431-2CE9D68B22DC}" srcOrd="0" destOrd="0" presId="urn:microsoft.com/office/officeart/2005/8/layout/chevron2"/>
    <dgm:cxn modelId="{EFA239D0-24E4-4231-9366-BE2416B13ABE}" type="presOf" srcId="{856EA6CD-4574-4837-8AF4-F1CAFBDE65E5}" destId="{70ABDA65-277C-4F52-8431-2CE9D68B22DC}" srcOrd="0" destOrd="1" presId="urn:microsoft.com/office/officeart/2005/8/layout/chevron2"/>
    <dgm:cxn modelId="{BB5C7BDE-0F4A-4366-8906-1C94E6DFBCDA}" srcId="{0F4774D1-F1CC-480D-A521-CACC77914ED8}" destId="{6270862F-962E-4337-8B40-DADB5BC8DF5E}" srcOrd="3" destOrd="0" parTransId="{92CEF829-8E60-4DCC-9372-EC5503E5C690}" sibTransId="{91E953DA-8762-4226-905E-93DA428C3C4D}"/>
    <dgm:cxn modelId="{5ACD3AE2-582A-46B7-B342-DCCD93588D29}" srcId="{0F4774D1-F1CC-480D-A521-CACC77914ED8}" destId="{66D74DE8-9520-46A3-A051-EEE244CBE3F9}" srcOrd="2" destOrd="0" parTransId="{AFB40080-0275-4FD2-96D9-0FB25229A256}" sibTransId="{7B0477BA-E449-4B1B-9EFB-C3565094A543}"/>
    <dgm:cxn modelId="{EE0D6EF0-6B70-48B0-B1B6-2CC183599075}" srcId="{0F4774D1-F1CC-480D-A521-CACC77914ED8}" destId="{5238BBCC-9735-4B3C-9F92-91F34FB0F270}" srcOrd="4" destOrd="0" parTransId="{C2253876-B245-42D8-8ACB-E35F2C1BB8DA}" sibTransId="{8DE4732F-89E4-432C-9A88-52DCA736CCC6}"/>
    <dgm:cxn modelId="{A6B2CFF4-6CCC-41D1-8195-A4F4916E8119}" type="presOf" srcId="{3A2E07F8-D353-4543-B45C-66AD4CC4792D}" destId="{8A952949-BBDE-446E-9ED8-E34F0B05E7EA}" srcOrd="0" destOrd="0" presId="urn:microsoft.com/office/officeart/2005/8/layout/chevron2"/>
    <dgm:cxn modelId="{9492523D-04C2-412E-B89C-FA55DBE87361}" type="presParOf" srcId="{16D93ECD-04F5-4099-95FE-D1AC61B0B0E3}" destId="{2A40290F-0A1A-459A-96FE-CED471732454}" srcOrd="0" destOrd="0" presId="urn:microsoft.com/office/officeart/2005/8/layout/chevron2"/>
    <dgm:cxn modelId="{C2E00F25-A18B-468C-8332-07C06340899B}" type="presParOf" srcId="{2A40290F-0A1A-459A-96FE-CED471732454}" destId="{23B956C1-1E4B-431B-952A-077D096539EF}" srcOrd="0" destOrd="0" presId="urn:microsoft.com/office/officeart/2005/8/layout/chevron2"/>
    <dgm:cxn modelId="{AC67F14E-A947-4122-AD81-4230EB337EF5}" type="presParOf" srcId="{2A40290F-0A1A-459A-96FE-CED471732454}" destId="{BE46D33F-27A7-4268-B1F0-26591E8A1614}" srcOrd="1" destOrd="0" presId="urn:microsoft.com/office/officeart/2005/8/layout/chevron2"/>
    <dgm:cxn modelId="{FA374098-E986-401A-8320-D8F1E383C97A}" type="presParOf" srcId="{16D93ECD-04F5-4099-95FE-D1AC61B0B0E3}" destId="{43F7C8F1-FC58-40F4-A9C6-6F3D904A472D}" srcOrd="1" destOrd="0" presId="urn:microsoft.com/office/officeart/2005/8/layout/chevron2"/>
    <dgm:cxn modelId="{C6FDBE54-E262-4112-9A50-F88B72CF7504}" type="presParOf" srcId="{16D93ECD-04F5-4099-95FE-D1AC61B0B0E3}" destId="{35D65B84-B01C-4A24-83DE-B300E4AD1FF6}" srcOrd="2" destOrd="0" presId="urn:microsoft.com/office/officeart/2005/8/layout/chevron2"/>
    <dgm:cxn modelId="{7B2CA817-05EE-4CCD-B9DA-7F1A127E0256}" type="presParOf" srcId="{35D65B84-B01C-4A24-83DE-B300E4AD1FF6}" destId="{8A952949-BBDE-446E-9ED8-E34F0B05E7EA}" srcOrd="0" destOrd="0" presId="urn:microsoft.com/office/officeart/2005/8/layout/chevron2"/>
    <dgm:cxn modelId="{40A057D3-2022-4690-9FC6-99CB841FF42F}" type="presParOf" srcId="{35D65B84-B01C-4A24-83DE-B300E4AD1FF6}" destId="{70ABDA65-277C-4F52-8431-2CE9D68B22DC}" srcOrd="1" destOrd="0" presId="urn:microsoft.com/office/officeart/2005/8/layout/chevron2"/>
    <dgm:cxn modelId="{D7D31212-BCDA-4CAC-A0BE-1A0E5B360C87}" type="presParOf" srcId="{16D93ECD-04F5-4099-95FE-D1AC61B0B0E3}" destId="{06FFDAED-8F26-400E-BBC9-56CCA769F474}" srcOrd="3" destOrd="0" presId="urn:microsoft.com/office/officeart/2005/8/layout/chevron2"/>
    <dgm:cxn modelId="{93F4AA12-A219-4313-AA0D-C23287C00F07}" type="presParOf" srcId="{16D93ECD-04F5-4099-95FE-D1AC61B0B0E3}" destId="{1A636D1A-18FC-41EE-8188-90255D6609C4}" srcOrd="4" destOrd="0" presId="urn:microsoft.com/office/officeart/2005/8/layout/chevron2"/>
    <dgm:cxn modelId="{F099F992-3F3E-4315-A6E9-0A3D7AA30B67}" type="presParOf" srcId="{1A636D1A-18FC-41EE-8188-90255D6609C4}" destId="{B0545844-E984-455F-8FD5-05FB58ECB1DD}" srcOrd="0" destOrd="0" presId="urn:microsoft.com/office/officeart/2005/8/layout/chevron2"/>
    <dgm:cxn modelId="{5B126670-4B53-4C27-A3F2-182C81A30A51}" type="presParOf" srcId="{1A636D1A-18FC-41EE-8188-90255D6609C4}" destId="{0A1946CE-1859-481F-A32B-554E2138B56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956C1-1E4B-431B-952A-077D096539EF}">
      <dsp:nvSpPr>
        <dsp:cNvPr id="0" name=""/>
        <dsp:cNvSpPr/>
      </dsp:nvSpPr>
      <dsp:spPr>
        <a:xfrm rot="5400000">
          <a:off x="-229807" y="556327"/>
          <a:ext cx="1631157" cy="1141810"/>
        </a:xfrm>
        <a:prstGeom prst="chevron">
          <a:avLst/>
        </a:prstGeom>
        <a:solidFill>
          <a:srgbClr val="92D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i-FI" sz="1800" kern="1200" dirty="0"/>
            <a:t>Kenelle</a:t>
          </a:r>
        </a:p>
      </dsp:txBody>
      <dsp:txXfrm rot="-5400000">
        <a:off x="14867" y="882558"/>
        <a:ext cx="1141810" cy="489347"/>
      </dsp:txXfrm>
    </dsp:sp>
    <dsp:sp modelId="{BE46D33F-27A7-4268-B1F0-26591E8A1614}">
      <dsp:nvSpPr>
        <dsp:cNvPr id="0" name=""/>
        <dsp:cNvSpPr/>
      </dsp:nvSpPr>
      <dsp:spPr>
        <a:xfrm rot="5400000">
          <a:off x="5261052" y="-4072194"/>
          <a:ext cx="1700178" cy="9851111"/>
        </a:xfrm>
        <a:prstGeom prst="round2SameRect">
          <a:avLst/>
        </a:prstGeom>
        <a:solidFill>
          <a:schemeClr val="bg2">
            <a:lumMod val="40000"/>
            <a:lumOff val="60000"/>
            <a:alpha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fi-FI" sz="1200" kern="1200" dirty="0"/>
            <a:t> Kun asiakkaan omat voimavarat eivät riitä hyvinvointia ja terveyttä edistävään toimintaan lähtemiseen ilman tukea.</a:t>
          </a:r>
        </a:p>
        <a:p>
          <a:pPr marL="114300" lvl="1" indent="-114300" algn="l" defTabSz="533400">
            <a:lnSpc>
              <a:spcPct val="90000"/>
            </a:lnSpc>
            <a:spcBef>
              <a:spcPct val="0"/>
            </a:spcBef>
            <a:spcAft>
              <a:spcPct val="15000"/>
            </a:spcAft>
            <a:buFont typeface="Arial" panose="020B0604020202020204" pitchFamily="34" charset="0"/>
            <a:buChar char="•"/>
          </a:pPr>
          <a:r>
            <a:rPr lang="fi-FI" sz="1200" kern="1200" dirty="0"/>
            <a:t> Asiakkaalla voi olla erityisiä tarpeita tai esteitä osallistua hyvinvointia ja terveyttä edistävään toimintaan (kts. </a:t>
          </a:r>
          <a:r>
            <a:rPr lang="fi-FI" sz="1200" kern="1200" dirty="0" err="1"/>
            <a:t>Puheeksioton</a:t>
          </a:r>
          <a:r>
            <a:rPr lang="fi-FI" sz="1200" kern="1200" dirty="0"/>
            <a:t> kysymykset).</a:t>
          </a:r>
        </a:p>
        <a:p>
          <a:pPr marL="114300" lvl="1" indent="-114300" algn="l" defTabSz="533400">
            <a:lnSpc>
              <a:spcPct val="90000"/>
            </a:lnSpc>
            <a:spcBef>
              <a:spcPct val="0"/>
            </a:spcBef>
            <a:spcAft>
              <a:spcPct val="15000"/>
            </a:spcAft>
            <a:buFont typeface="Arial" panose="020B0604020202020204" pitchFamily="34" charset="0"/>
            <a:buChar char="•"/>
          </a:pPr>
          <a:r>
            <a:rPr lang="fi-FI" sz="1200" kern="1200" dirty="0"/>
            <a:t> Asiakkaan avun tarpeet liittyvät erityisesti sosiaalisiin syihin ja elämänhallinnan vahvistamiseen. </a:t>
          </a:r>
        </a:p>
        <a:p>
          <a:pPr marL="114300" lvl="1" indent="-114300" algn="l" defTabSz="533400">
            <a:lnSpc>
              <a:spcPct val="90000"/>
            </a:lnSpc>
            <a:spcBef>
              <a:spcPct val="0"/>
            </a:spcBef>
            <a:spcAft>
              <a:spcPct val="15000"/>
            </a:spcAft>
            <a:buFont typeface="Arial" panose="020B0604020202020204" pitchFamily="34" charset="0"/>
            <a:buChar char="•"/>
          </a:pPr>
          <a:r>
            <a:rPr lang="fi-FI" sz="1200" kern="1200" dirty="0"/>
            <a:t>Asiakas tarvitsee tukea oman elämän jäsentämiseen ja motivointia kodin ulkopuolelle lähtemiseen.</a:t>
          </a:r>
        </a:p>
        <a:p>
          <a:pPr marL="114300" lvl="1" indent="-114300" algn="l" defTabSz="533400">
            <a:lnSpc>
              <a:spcPct val="90000"/>
            </a:lnSpc>
            <a:spcBef>
              <a:spcPct val="0"/>
            </a:spcBef>
            <a:spcAft>
              <a:spcPct val="15000"/>
            </a:spcAft>
            <a:buFont typeface="Arial" panose="020B0604020202020204" pitchFamily="34" charset="0"/>
            <a:buChar char="•"/>
          </a:pPr>
          <a:r>
            <a:rPr lang="fi-FI" sz="1200" kern="1200" dirty="0"/>
            <a:t>Asiakkaalla oltava riittävä toimintakyky, motivaatio ja kiinnostus osallistua toimintaan ja tehdä muutoksia elämässä</a:t>
          </a:r>
          <a:r>
            <a:rPr lang="fi-FI" sz="1100" kern="1200" dirty="0"/>
            <a:t>. </a:t>
          </a:r>
        </a:p>
      </dsp:txBody>
      <dsp:txXfrm rot="-5400000">
        <a:off x="1185586" y="86268"/>
        <a:ext cx="9768115" cy="1534186"/>
      </dsp:txXfrm>
    </dsp:sp>
    <dsp:sp modelId="{8A952949-BBDE-446E-9ED8-E34F0B05E7EA}">
      <dsp:nvSpPr>
        <dsp:cNvPr id="0" name=""/>
        <dsp:cNvSpPr/>
      </dsp:nvSpPr>
      <dsp:spPr>
        <a:xfrm rot="5400000">
          <a:off x="-230081" y="2308337"/>
          <a:ext cx="1631157" cy="1141810"/>
        </a:xfrm>
        <a:prstGeom prst="chevron">
          <a:avLst/>
        </a:prstGeom>
        <a:solidFill>
          <a:srgbClr val="92D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i-FI" sz="1800" kern="1200" dirty="0"/>
            <a:t>Milloin</a:t>
          </a:r>
          <a:r>
            <a:rPr lang="fi-FI" sz="3000" kern="1200" dirty="0"/>
            <a:t> </a:t>
          </a:r>
        </a:p>
      </dsp:txBody>
      <dsp:txXfrm rot="-5400000">
        <a:off x="14593" y="2634568"/>
        <a:ext cx="1141810" cy="489347"/>
      </dsp:txXfrm>
    </dsp:sp>
    <dsp:sp modelId="{70ABDA65-277C-4F52-8431-2CE9D68B22DC}">
      <dsp:nvSpPr>
        <dsp:cNvPr id="0" name=""/>
        <dsp:cNvSpPr/>
      </dsp:nvSpPr>
      <dsp:spPr>
        <a:xfrm rot="5400000">
          <a:off x="5312347" y="-2320221"/>
          <a:ext cx="1597588" cy="9828022"/>
        </a:xfrm>
        <a:prstGeom prst="round2SameRect">
          <a:avLst/>
        </a:prstGeom>
        <a:solidFill>
          <a:srgbClr val="B8DCEC">
            <a:alpha val="90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i-FI" sz="1200" kern="1200" dirty="0"/>
            <a:t>Asiakkaalla on oma halu ja motivaatio edistää hyvinvointiaan. Taustalla voi olla yksinäisyys, syrjäytyminen tai sen riski, elintapamuutoksen tarve, lievät mielialaoireet, mielekkään toiminnan puute tai iso elämänmuutos kuten </a:t>
          </a:r>
          <a:r>
            <a:rPr lang="fi-FI" sz="1200" kern="1200" dirty="0" err="1"/>
            <a:t>leskeytyminen</a:t>
          </a:r>
          <a:r>
            <a:rPr lang="fi-FI" sz="1200" kern="1200" dirty="0"/>
            <a:t>, eläköityminen, sairastuminen tai uudelle paikkakunnalle muutto.</a:t>
          </a:r>
        </a:p>
        <a:p>
          <a:pPr marL="114300" lvl="1" indent="-114300" algn="l" defTabSz="533400">
            <a:lnSpc>
              <a:spcPct val="90000"/>
            </a:lnSpc>
            <a:spcBef>
              <a:spcPct val="0"/>
            </a:spcBef>
            <a:spcAft>
              <a:spcPct val="15000"/>
            </a:spcAft>
            <a:buChar char="•"/>
          </a:pPr>
          <a:r>
            <a:rPr lang="fi-FI" sz="1200" kern="1200" dirty="0"/>
            <a:t>Sote-ammattilainen arvioi asiakkaan hyötyvän aidosti toisen henkilön tuesta, joka saattaa/linkittää asiakkaan tarvittaessa sosiaaliseen toimintaan mukaan. Esim. liikunta- , kulttuuri-, luontoharrastuksen pariin.</a:t>
          </a:r>
        </a:p>
      </dsp:txBody>
      <dsp:txXfrm rot="-5400000">
        <a:off x="1197130" y="1872984"/>
        <a:ext cx="9750034" cy="1441612"/>
      </dsp:txXfrm>
    </dsp:sp>
    <dsp:sp modelId="{B0545844-E984-455F-8FD5-05FB58ECB1DD}">
      <dsp:nvSpPr>
        <dsp:cNvPr id="0" name=""/>
        <dsp:cNvSpPr/>
      </dsp:nvSpPr>
      <dsp:spPr>
        <a:xfrm rot="5400000">
          <a:off x="-230081" y="4092008"/>
          <a:ext cx="1631157" cy="1141810"/>
        </a:xfrm>
        <a:prstGeom prst="chevron">
          <a:avLst/>
        </a:prstGeom>
        <a:solidFill>
          <a:srgbClr val="92D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i-FI" sz="1800" kern="1200" dirty="0"/>
            <a:t>Miten</a:t>
          </a:r>
        </a:p>
      </dsp:txBody>
      <dsp:txXfrm rot="-5400000">
        <a:off x="14593" y="4418239"/>
        <a:ext cx="1141810" cy="489347"/>
      </dsp:txXfrm>
    </dsp:sp>
    <dsp:sp modelId="{0A1946CE-1859-481F-A32B-554E2138B567}">
      <dsp:nvSpPr>
        <dsp:cNvPr id="0" name=""/>
        <dsp:cNvSpPr/>
      </dsp:nvSpPr>
      <dsp:spPr>
        <a:xfrm rot="5400000">
          <a:off x="5286545" y="-552491"/>
          <a:ext cx="1684073" cy="9840904"/>
        </a:xfrm>
        <a:prstGeom prst="round2SameRect">
          <a:avLst/>
        </a:prstGeom>
        <a:solidFill>
          <a:srgbClr val="B8DCEC">
            <a:alpha val="90000"/>
          </a:srgb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i-FI" sz="1200" kern="1200" dirty="0"/>
            <a:t>Asiakkaalle kerrotaan hyvinvointilähetteen tarkoitus. </a:t>
          </a:r>
        </a:p>
        <a:p>
          <a:pPr marL="114300" lvl="1" indent="-114300" algn="l" defTabSz="533400">
            <a:lnSpc>
              <a:spcPct val="90000"/>
            </a:lnSpc>
            <a:spcBef>
              <a:spcPct val="0"/>
            </a:spcBef>
            <a:spcAft>
              <a:spcPct val="15000"/>
            </a:spcAft>
            <a:buChar char="•"/>
          </a:pPr>
          <a:r>
            <a:rPr lang="fi-FI" sz="1200" kern="1200" dirty="0"/>
            <a:t>Hyvinvointilähete</a:t>
          </a:r>
          <a:r>
            <a:rPr lang="fi-FI" sz="1200" kern="1200" baseline="0" dirty="0"/>
            <a:t> kirjoitetaan sote-palveluissa asiakkaan suostumuksella yhdessä asiakkaan kanssa potilastietojärjestelmän (LC) neuvo- tai </a:t>
          </a:r>
          <a:r>
            <a:rPr lang="fi-FI" sz="1200" kern="1200" baseline="0" dirty="0" err="1"/>
            <a:t>palohj</a:t>
          </a:r>
          <a:r>
            <a:rPr lang="fi-FI" sz="1200" kern="1200" baseline="0" dirty="0"/>
            <a:t>-lehdelle valmiiseen fraasipohjaan HYVINVOINTILÄHETE.  Lähetteeseen kirjataan asiakkaan toivomat asiat ja lyhyt kuvaus hänen elämäntilanteestaan miksi ja millaista tukea hän tarvitsee. Lähetteeseen ei kirjata diagnooseja. Jos lähetteen kirjoittaja haluaa palautetta asiakkaan edistymisestä voi lähetteeseen kirjata palautepyynnön. </a:t>
          </a:r>
          <a:endParaRPr lang="fi-FI" sz="1200" kern="1200" dirty="0"/>
        </a:p>
        <a:p>
          <a:pPr marL="114300" lvl="1" indent="-114300" algn="l" defTabSz="533400">
            <a:lnSpc>
              <a:spcPct val="90000"/>
            </a:lnSpc>
            <a:spcBef>
              <a:spcPct val="0"/>
            </a:spcBef>
            <a:spcAft>
              <a:spcPct val="15000"/>
            </a:spcAft>
            <a:buChar char="•"/>
          </a:pPr>
          <a:r>
            <a:rPr lang="fi-FI" sz="1200" kern="1200" dirty="0"/>
            <a:t>Lähete ”lähetetään” </a:t>
          </a:r>
          <a:r>
            <a:rPr lang="fi-FI" sz="1200" kern="1200" dirty="0" err="1"/>
            <a:t>LC:n</a:t>
          </a:r>
          <a:r>
            <a:rPr lang="fi-FI" sz="1200" kern="1200" dirty="0"/>
            <a:t> kautta viestipiikkinä koordinoivalle linkkihenkilölle Sanna-Kaisa Göös (</a:t>
          </a:r>
          <a:r>
            <a:rPr lang="fi-FI" sz="1200" kern="1200" dirty="0" err="1"/>
            <a:t>zgöösa</a:t>
          </a:r>
          <a:r>
            <a:rPr lang="fi-FI" sz="1200" kern="1200" dirty="0"/>
            <a:t>).</a:t>
          </a:r>
        </a:p>
      </dsp:txBody>
      <dsp:txXfrm rot="-5400000">
        <a:off x="1208130" y="3608134"/>
        <a:ext cx="9758694" cy="151965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7D7F7-815F-4196-953F-6071A5C067E2}" type="datetimeFigureOut">
              <a:rPr lang="fi-FI" smtClean="0"/>
              <a:t>11.6.2024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8FEA3-87A6-445D-AAF8-A59520D3DA80}" type="slidenum">
              <a:rPr lang="fi-FI" smtClean="0"/>
              <a:t>‹#›</a:t>
            </a:fld>
            <a:endParaRPr lang="fi-FI"/>
          </a:p>
        </p:txBody>
      </p:sp>
    </p:spTree>
    <p:extLst>
      <p:ext uri="{BB962C8B-B14F-4D97-AF65-F5344CB8AC3E}">
        <p14:creationId xmlns:p14="http://schemas.microsoft.com/office/powerpoint/2010/main" val="186465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148FEA3-87A6-445D-AAF8-A59520D3DA80}" type="slidenum">
              <a:rPr lang="fi-FI" smtClean="0"/>
              <a:t>2</a:t>
            </a:fld>
            <a:endParaRPr lang="fi-FI"/>
          </a:p>
        </p:txBody>
      </p:sp>
    </p:spTree>
    <p:extLst>
      <p:ext uri="{BB962C8B-B14F-4D97-AF65-F5344CB8AC3E}">
        <p14:creationId xmlns:p14="http://schemas.microsoft.com/office/powerpoint/2010/main" val="2149357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oite.fi/"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1">
    <p:bg>
      <p:bgPr>
        <a:solidFill>
          <a:srgbClr val="FBF8F4"/>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33EE029-B7C8-46DD-8043-016E371D742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385" b="25720"/>
          <a:stretch/>
        </p:blipFill>
        <p:spPr>
          <a:xfrm rot="10432259" flipV="1">
            <a:off x="2948985" y="4167699"/>
            <a:ext cx="9556618" cy="3274073"/>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1749889"/>
            <a:ext cx="9144000" cy="3418262"/>
          </a:xfrm>
        </p:spPr>
        <p:txBody>
          <a:bodyPr anchor="ctr" anchorCtr="0"/>
          <a:lstStyle>
            <a:lvl1pPr algn="ctr">
              <a:lnSpc>
                <a:spcPct val="80000"/>
              </a:lnSpc>
              <a:defRPr sz="8600"/>
            </a:lvl1pPr>
          </a:lstStyle>
          <a:p>
            <a:r>
              <a:rPr lang="fi-FI"/>
              <a:t>Muokkaa ots. perustyyl. napsautt.</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5455024"/>
            <a:ext cx="9144000" cy="697192"/>
          </a:xfrm>
        </p:spPr>
        <p:txBody>
          <a:bodyPr anchor="ctr" anchorCtr="0"/>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7" name="Kuva 6">
            <a:extLst>
              <a:ext uri="{FF2B5EF4-FFF2-40B4-BE49-F238E27FC236}">
                <a16:creationId xmlns:a16="http://schemas.microsoft.com/office/drawing/2014/main" id="{B63B0573-9B22-3C74-2682-3A44543EAF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5387" y="77088"/>
            <a:ext cx="2514998" cy="1612761"/>
          </a:xfrm>
          <a:prstGeom prst="rect">
            <a:avLst/>
          </a:prstGeom>
        </p:spPr>
      </p:pic>
      <p:pic>
        <p:nvPicPr>
          <p:cNvPr id="6" name="Kuva 5">
            <a:extLst>
              <a:ext uri="{FF2B5EF4-FFF2-40B4-BE49-F238E27FC236}">
                <a16:creationId xmlns:a16="http://schemas.microsoft.com/office/drawing/2014/main" id="{677FD224-3645-45EC-9441-EBADC0C576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77097" y="433171"/>
            <a:ext cx="2722465" cy="716438"/>
          </a:xfrm>
          <a:prstGeom prst="rect">
            <a:avLst/>
          </a:prstGeom>
        </p:spPr>
      </p:pic>
      <p:sp>
        <p:nvSpPr>
          <p:cNvPr id="8" name="Suorakulmio 7">
            <a:extLst>
              <a:ext uri="{FF2B5EF4-FFF2-40B4-BE49-F238E27FC236}">
                <a16:creationId xmlns:a16="http://schemas.microsoft.com/office/drawing/2014/main" id="{A063EE9C-3988-43C0-963F-13E637381A43}"/>
              </a:ext>
            </a:extLst>
          </p:cNvPr>
          <p:cNvSpPr/>
          <p:nvPr userDrawn="1"/>
        </p:nvSpPr>
        <p:spPr>
          <a:xfrm>
            <a:off x="7177097" y="1071149"/>
            <a:ext cx="1542697" cy="276999"/>
          </a:xfrm>
          <a:prstGeom prst="rect">
            <a:avLst/>
          </a:prstGeom>
        </p:spPr>
        <p:txBody>
          <a:bodyPr wrap="square">
            <a:spAutoFit/>
          </a:bodyPr>
          <a:lstStyle/>
          <a:p>
            <a:r>
              <a:rPr lang="fi-FI" sz="1200" dirty="0">
                <a:effectLst/>
                <a:latin typeface="Calibri" panose="020F0502020204030204" pitchFamily="34" charset="0"/>
                <a:ea typeface="Calibri" panose="020F0502020204030204" pitchFamily="34" charset="0"/>
              </a:rPr>
              <a:t>VN/27154/2022</a:t>
            </a:r>
            <a:endParaRPr lang="fi-FI" sz="1200" dirty="0"/>
          </a:p>
        </p:txBody>
      </p:sp>
    </p:spTree>
    <p:extLst>
      <p:ext uri="{BB962C8B-B14F-4D97-AF65-F5344CB8AC3E}">
        <p14:creationId xmlns:p14="http://schemas.microsoft.com/office/powerpoint/2010/main" val="298576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5">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77A127D6-A9A6-67AB-B115-BA817EEE218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74" r="49660" b="17760"/>
          <a:stretch/>
        </p:blipFill>
        <p:spPr>
          <a:xfrm rot="21076235">
            <a:off x="6961450" y="3998330"/>
            <a:ext cx="5759453" cy="3304854"/>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F1523FAD-268C-ACFC-E228-45C1FF2538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248" y="148855"/>
            <a:ext cx="1772672" cy="1137685"/>
          </a:xfrm>
          <a:prstGeom prst="rect">
            <a:avLst/>
          </a:prstGeom>
        </p:spPr>
      </p:pic>
      <p:pic>
        <p:nvPicPr>
          <p:cNvPr id="10" name="Kuva 9">
            <a:extLst>
              <a:ext uri="{FF2B5EF4-FFF2-40B4-BE49-F238E27FC236}">
                <a16:creationId xmlns:a16="http://schemas.microsoft.com/office/drawing/2014/main" id="{F18A3604-E879-4A83-B871-10AB95D258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3402" y="429390"/>
            <a:ext cx="2245443" cy="590906"/>
          </a:xfrm>
          <a:prstGeom prst="rect">
            <a:avLst/>
          </a:prstGeom>
        </p:spPr>
      </p:pic>
    </p:spTree>
    <p:extLst>
      <p:ext uri="{BB962C8B-B14F-4D97-AF65-F5344CB8AC3E}">
        <p14:creationId xmlns:p14="http://schemas.microsoft.com/office/powerpoint/2010/main" val="189139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6">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CC53FCF-39D1-913B-9944-68B9FE30563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99" t="14689" r="52060" b="23579"/>
          <a:stretch/>
        </p:blipFill>
        <p:spPr>
          <a:xfrm rot="21096089">
            <a:off x="7189280" y="4610463"/>
            <a:ext cx="5559192" cy="2602527"/>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C143FE46-C2D0-C0C7-42D6-3CDEA58827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248" y="148855"/>
            <a:ext cx="1772672" cy="1137685"/>
          </a:xfrm>
          <a:prstGeom prst="rect">
            <a:avLst/>
          </a:prstGeom>
        </p:spPr>
      </p:pic>
      <p:pic>
        <p:nvPicPr>
          <p:cNvPr id="10" name="Kuva 9">
            <a:extLst>
              <a:ext uri="{FF2B5EF4-FFF2-40B4-BE49-F238E27FC236}">
                <a16:creationId xmlns:a16="http://schemas.microsoft.com/office/drawing/2014/main" id="{D5A50ED1-6CAF-44B0-9B2A-B373F1EAE9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3402" y="429390"/>
            <a:ext cx="2245443" cy="590906"/>
          </a:xfrm>
          <a:prstGeom prst="rect">
            <a:avLst/>
          </a:prstGeom>
        </p:spPr>
      </p:pic>
    </p:spTree>
    <p:extLst>
      <p:ext uri="{BB962C8B-B14F-4D97-AF65-F5344CB8AC3E}">
        <p14:creationId xmlns:p14="http://schemas.microsoft.com/office/powerpoint/2010/main" val="667390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1995777"/>
            <a:ext cx="5120601" cy="418118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6" name="Content Placeholder 2">
            <a:extLst>
              <a:ext uri="{FF2B5EF4-FFF2-40B4-BE49-F238E27FC236}">
                <a16:creationId xmlns:a16="http://schemas.microsoft.com/office/drawing/2014/main" id="{DB7781BC-F1FB-9DEB-98B1-AF3925F56E8F}"/>
              </a:ext>
            </a:extLst>
          </p:cNvPr>
          <p:cNvSpPr>
            <a:spLocks noGrp="1"/>
          </p:cNvSpPr>
          <p:nvPr>
            <p:ph idx="13"/>
          </p:nvPr>
        </p:nvSpPr>
        <p:spPr>
          <a:xfrm>
            <a:off x="6493176" y="1995777"/>
            <a:ext cx="5120601" cy="418118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pic>
        <p:nvPicPr>
          <p:cNvPr id="10" name="Kuva 9">
            <a:extLst>
              <a:ext uri="{FF2B5EF4-FFF2-40B4-BE49-F238E27FC236}">
                <a16:creationId xmlns:a16="http://schemas.microsoft.com/office/drawing/2014/main" id="{19141885-9E51-49E0-91BB-E1041B460C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3402" y="429390"/>
            <a:ext cx="2245443" cy="590906"/>
          </a:xfrm>
          <a:prstGeom prst="rect">
            <a:avLst/>
          </a:prstGeom>
        </p:spPr>
      </p:pic>
    </p:spTree>
    <p:extLst>
      <p:ext uri="{BB962C8B-B14F-4D97-AF65-F5344CB8AC3E}">
        <p14:creationId xmlns:p14="http://schemas.microsoft.com/office/powerpoint/2010/main" val="3438457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49071"/>
            <a:ext cx="5120601" cy="35278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6" name="Content Placeholder 2">
            <a:extLst>
              <a:ext uri="{FF2B5EF4-FFF2-40B4-BE49-F238E27FC236}">
                <a16:creationId xmlns:a16="http://schemas.microsoft.com/office/drawing/2014/main" id="{DB7781BC-F1FB-9DEB-98B1-AF3925F56E8F}"/>
              </a:ext>
            </a:extLst>
          </p:cNvPr>
          <p:cNvSpPr>
            <a:spLocks noGrp="1"/>
          </p:cNvSpPr>
          <p:nvPr>
            <p:ph idx="13"/>
          </p:nvPr>
        </p:nvSpPr>
        <p:spPr>
          <a:xfrm>
            <a:off x="6493176" y="2649071"/>
            <a:ext cx="5120601" cy="352789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Text Placeholder 2">
            <a:extLst>
              <a:ext uri="{FF2B5EF4-FFF2-40B4-BE49-F238E27FC236}">
                <a16:creationId xmlns:a16="http://schemas.microsoft.com/office/drawing/2014/main" id="{742D977A-9094-2C87-37B8-3BF0C734C065}"/>
              </a:ext>
            </a:extLst>
          </p:cNvPr>
          <p:cNvSpPr>
            <a:spLocks noGrp="1"/>
          </p:cNvSpPr>
          <p:nvPr>
            <p:ph type="body" idx="14"/>
          </p:nvPr>
        </p:nvSpPr>
        <p:spPr>
          <a:xfrm>
            <a:off x="576470" y="1995777"/>
            <a:ext cx="5120601" cy="509298"/>
          </a:xfrm>
        </p:spPr>
        <p:txBody>
          <a:bodyPr anchor="t" anchorCtr="0"/>
          <a:lstStyle>
            <a:lvl1pPr marL="0" indent="0">
              <a:lnSpc>
                <a:spcPct val="85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4">
            <a:extLst>
              <a:ext uri="{FF2B5EF4-FFF2-40B4-BE49-F238E27FC236}">
                <a16:creationId xmlns:a16="http://schemas.microsoft.com/office/drawing/2014/main" id="{EC6CA6CB-1431-56A8-05B8-0425CC1B3CF5}"/>
              </a:ext>
            </a:extLst>
          </p:cNvPr>
          <p:cNvSpPr>
            <a:spLocks noGrp="1"/>
          </p:cNvSpPr>
          <p:nvPr>
            <p:ph type="body" sz="quarter" idx="3"/>
          </p:nvPr>
        </p:nvSpPr>
        <p:spPr>
          <a:xfrm>
            <a:off x="6493175" y="1995777"/>
            <a:ext cx="5120601" cy="509298"/>
          </a:xfrm>
        </p:spPr>
        <p:txBody>
          <a:bodyPr anchor="t" anchorCtr="0"/>
          <a:lstStyle>
            <a:lvl1pPr marL="0" indent="0">
              <a:lnSpc>
                <a:spcPct val="85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pic>
        <p:nvPicPr>
          <p:cNvPr id="11" name="Kuva 10">
            <a:extLst>
              <a:ext uri="{FF2B5EF4-FFF2-40B4-BE49-F238E27FC236}">
                <a16:creationId xmlns:a16="http://schemas.microsoft.com/office/drawing/2014/main" id="{D44BA202-8B0E-4635-A40D-7E74CCCCE2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3402" y="429390"/>
            <a:ext cx="2245443" cy="590906"/>
          </a:xfrm>
          <a:prstGeom prst="rect">
            <a:avLst/>
          </a:prstGeom>
        </p:spPr>
      </p:pic>
    </p:spTree>
    <p:extLst>
      <p:ext uri="{BB962C8B-B14F-4D97-AF65-F5344CB8AC3E}">
        <p14:creationId xmlns:p14="http://schemas.microsoft.com/office/powerpoint/2010/main" val="978717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2921C1BA-17EF-9B31-8203-4D44D27BC9FF}"/>
              </a:ext>
            </a:extLst>
          </p:cNvPr>
          <p:cNvSpPr>
            <a:spLocks noGrp="1"/>
          </p:cNvSpPr>
          <p:nvPr>
            <p:ph type="title"/>
          </p:nvPr>
        </p:nvSpPr>
        <p:spPr>
          <a:xfrm>
            <a:off x="576470" y="945776"/>
            <a:ext cx="5160942" cy="97152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1995777"/>
            <a:ext cx="5160942" cy="418118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096000" y="0"/>
            <a:ext cx="6095999" cy="6858000"/>
          </a:xfrm>
          <a:noFill/>
        </p:spPr>
        <p:txBody>
          <a:bodyPr anchor="ctr" anchorCtr="0"/>
          <a:lstStyle>
            <a:lvl1pPr marL="0" indent="0" algn="ctr">
              <a:buNone/>
              <a:defRPr sz="1800"/>
            </a:lvl1pPr>
          </a:lstStyle>
          <a:p>
            <a:r>
              <a:rPr lang="fi-FI"/>
              <a:t>Lisää kuva napsauttamalla kuvaketta</a:t>
            </a:r>
            <a:endParaRPr lang="en-GB"/>
          </a:p>
        </p:txBody>
      </p:sp>
      <p:pic>
        <p:nvPicPr>
          <p:cNvPr id="10" name="Kuva 9">
            <a:extLst>
              <a:ext uri="{FF2B5EF4-FFF2-40B4-BE49-F238E27FC236}">
                <a16:creationId xmlns:a16="http://schemas.microsoft.com/office/drawing/2014/main" id="{E2D0B2EF-D8EA-4FD7-A43B-09E72A146D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470" y="136525"/>
            <a:ext cx="2245443" cy="590906"/>
          </a:xfrm>
          <a:prstGeom prst="rect">
            <a:avLst/>
          </a:prstGeom>
        </p:spPr>
      </p:pic>
    </p:spTree>
    <p:extLst>
      <p:ext uri="{BB962C8B-B14F-4D97-AF65-F5344CB8AC3E}">
        <p14:creationId xmlns:p14="http://schemas.microsoft.com/office/powerpoint/2010/main" val="3207300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B8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pic>
        <p:nvPicPr>
          <p:cNvPr id="10" name="Kuva 9">
            <a:extLst>
              <a:ext uri="{FF2B5EF4-FFF2-40B4-BE49-F238E27FC236}">
                <a16:creationId xmlns:a16="http://schemas.microsoft.com/office/drawing/2014/main" id="{829FC9EA-550B-4671-A896-AE073ACAD6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87670" y="429390"/>
            <a:ext cx="2245443" cy="590906"/>
          </a:xfrm>
          <a:prstGeom prst="rect">
            <a:avLst/>
          </a:prstGeom>
        </p:spPr>
      </p:pic>
    </p:spTree>
    <p:extLst>
      <p:ext uri="{BB962C8B-B14F-4D97-AF65-F5344CB8AC3E}">
        <p14:creationId xmlns:p14="http://schemas.microsoft.com/office/powerpoint/2010/main" val="2144660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D5B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pic>
        <p:nvPicPr>
          <p:cNvPr id="10" name="Kuva 9">
            <a:extLst>
              <a:ext uri="{FF2B5EF4-FFF2-40B4-BE49-F238E27FC236}">
                <a16:creationId xmlns:a16="http://schemas.microsoft.com/office/drawing/2014/main" id="{763CA030-6B8F-4760-AA3D-B385F90596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3402" y="429390"/>
            <a:ext cx="2245443" cy="590906"/>
          </a:xfrm>
          <a:prstGeom prst="rect">
            <a:avLst/>
          </a:prstGeom>
        </p:spPr>
      </p:pic>
    </p:spTree>
    <p:extLst>
      <p:ext uri="{BB962C8B-B14F-4D97-AF65-F5344CB8AC3E}">
        <p14:creationId xmlns:p14="http://schemas.microsoft.com/office/powerpoint/2010/main" val="204244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tekstillinen kuva 4">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D0D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pic>
        <p:nvPicPr>
          <p:cNvPr id="10" name="Kuva 9">
            <a:extLst>
              <a:ext uri="{FF2B5EF4-FFF2-40B4-BE49-F238E27FC236}">
                <a16:creationId xmlns:a16="http://schemas.microsoft.com/office/drawing/2014/main" id="{1DAE9BF5-EFED-467E-A81D-276F381F01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8817" y="429390"/>
            <a:ext cx="2245443" cy="590906"/>
          </a:xfrm>
          <a:prstGeom prst="rect">
            <a:avLst/>
          </a:prstGeom>
        </p:spPr>
      </p:pic>
    </p:spTree>
    <p:extLst>
      <p:ext uri="{BB962C8B-B14F-4D97-AF65-F5344CB8AC3E}">
        <p14:creationId xmlns:p14="http://schemas.microsoft.com/office/powerpoint/2010/main" val="2281204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tekstillinen kuva 5">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EC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pic>
        <p:nvPicPr>
          <p:cNvPr id="10" name="Kuva 9">
            <a:extLst>
              <a:ext uri="{FF2B5EF4-FFF2-40B4-BE49-F238E27FC236}">
                <a16:creationId xmlns:a16="http://schemas.microsoft.com/office/drawing/2014/main" id="{ADBDF5EA-9074-4B75-A72A-5807275576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53879" y="429390"/>
            <a:ext cx="2245443" cy="590906"/>
          </a:xfrm>
          <a:prstGeom prst="rect">
            <a:avLst/>
          </a:prstGeom>
        </p:spPr>
      </p:pic>
    </p:spTree>
    <p:extLst>
      <p:ext uri="{BB962C8B-B14F-4D97-AF65-F5344CB8AC3E}">
        <p14:creationId xmlns:p14="http://schemas.microsoft.com/office/powerpoint/2010/main" val="2341188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tekstillinen kuva 6">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FBD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pic>
        <p:nvPicPr>
          <p:cNvPr id="10" name="Kuva 9">
            <a:extLst>
              <a:ext uri="{FF2B5EF4-FFF2-40B4-BE49-F238E27FC236}">
                <a16:creationId xmlns:a16="http://schemas.microsoft.com/office/drawing/2014/main" id="{07453AC8-89B4-4821-9224-326B4FC53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53879" y="429390"/>
            <a:ext cx="2245443" cy="590906"/>
          </a:xfrm>
          <a:prstGeom prst="rect">
            <a:avLst/>
          </a:prstGeom>
        </p:spPr>
      </p:pic>
    </p:spTree>
    <p:extLst>
      <p:ext uri="{BB962C8B-B14F-4D97-AF65-F5344CB8AC3E}">
        <p14:creationId xmlns:p14="http://schemas.microsoft.com/office/powerpoint/2010/main" val="393262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BF8F4"/>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DBA87D9-BD91-667D-482C-36400D1C25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1651" b="43701"/>
          <a:stretch/>
        </p:blipFill>
        <p:spPr>
          <a:xfrm>
            <a:off x="3235825" y="3088481"/>
            <a:ext cx="9046012" cy="3860959"/>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1749889"/>
            <a:ext cx="9144000" cy="3418262"/>
          </a:xfrm>
        </p:spPr>
        <p:txBody>
          <a:bodyPr anchor="ctr" anchorCtr="0"/>
          <a:lstStyle>
            <a:lvl1pPr algn="ctr">
              <a:lnSpc>
                <a:spcPct val="80000"/>
              </a:lnSpc>
              <a:defRPr sz="8600"/>
            </a:lvl1pPr>
          </a:lstStyle>
          <a:p>
            <a:r>
              <a:rPr lang="fi-FI"/>
              <a:t>Muokkaa ots. perustyyl. napsautt.</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5455024"/>
            <a:ext cx="9144000" cy="697192"/>
          </a:xfrm>
        </p:spPr>
        <p:txBody>
          <a:bodyPr anchor="ctr" anchorCtr="0"/>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5" name="Kuva 4">
            <a:extLst>
              <a:ext uri="{FF2B5EF4-FFF2-40B4-BE49-F238E27FC236}">
                <a16:creationId xmlns:a16="http://schemas.microsoft.com/office/drawing/2014/main" id="{88D2C87E-5C12-5C9A-38B3-39463EDA65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5387" y="77088"/>
            <a:ext cx="2514998" cy="1612761"/>
          </a:xfrm>
          <a:prstGeom prst="rect">
            <a:avLst/>
          </a:prstGeom>
        </p:spPr>
      </p:pic>
      <p:pic>
        <p:nvPicPr>
          <p:cNvPr id="7" name="Kuva 6">
            <a:extLst>
              <a:ext uri="{FF2B5EF4-FFF2-40B4-BE49-F238E27FC236}">
                <a16:creationId xmlns:a16="http://schemas.microsoft.com/office/drawing/2014/main" id="{F90E4B0A-303F-417A-9D25-FBA5B8425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77097" y="433171"/>
            <a:ext cx="2722465" cy="716438"/>
          </a:xfrm>
          <a:prstGeom prst="rect">
            <a:avLst/>
          </a:prstGeom>
        </p:spPr>
      </p:pic>
      <p:sp>
        <p:nvSpPr>
          <p:cNvPr id="8" name="Suorakulmio 7">
            <a:extLst>
              <a:ext uri="{FF2B5EF4-FFF2-40B4-BE49-F238E27FC236}">
                <a16:creationId xmlns:a16="http://schemas.microsoft.com/office/drawing/2014/main" id="{B956A9A6-6DFA-47F1-9E02-E0968D03E22D}"/>
              </a:ext>
            </a:extLst>
          </p:cNvPr>
          <p:cNvSpPr/>
          <p:nvPr userDrawn="1"/>
        </p:nvSpPr>
        <p:spPr>
          <a:xfrm>
            <a:off x="7177097" y="1071149"/>
            <a:ext cx="1542697" cy="276999"/>
          </a:xfrm>
          <a:prstGeom prst="rect">
            <a:avLst/>
          </a:prstGeom>
        </p:spPr>
        <p:txBody>
          <a:bodyPr wrap="square">
            <a:spAutoFit/>
          </a:bodyPr>
          <a:lstStyle/>
          <a:p>
            <a:r>
              <a:rPr lang="fi-FI" sz="1200" dirty="0">
                <a:effectLst/>
                <a:latin typeface="Calibri" panose="020F0502020204030204" pitchFamily="34" charset="0"/>
                <a:ea typeface="Calibri" panose="020F0502020204030204" pitchFamily="34" charset="0"/>
              </a:rPr>
              <a:t>VN/27154/2022</a:t>
            </a:r>
            <a:endParaRPr lang="fi-FI" sz="1200" dirty="0"/>
          </a:p>
        </p:txBody>
      </p:sp>
    </p:spTree>
    <p:extLst>
      <p:ext uri="{BB962C8B-B14F-4D97-AF65-F5344CB8AC3E}">
        <p14:creationId xmlns:p14="http://schemas.microsoft.com/office/powerpoint/2010/main" val="3525752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tekstillinen kuva 7">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FF6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pic>
        <p:nvPicPr>
          <p:cNvPr id="10" name="Kuva 9">
            <a:extLst>
              <a:ext uri="{FF2B5EF4-FFF2-40B4-BE49-F238E27FC236}">
                <a16:creationId xmlns:a16="http://schemas.microsoft.com/office/drawing/2014/main" id="{C3EEAFF9-F581-453D-9718-1D0FD41B04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8243" y="429390"/>
            <a:ext cx="2245443" cy="590906"/>
          </a:xfrm>
          <a:prstGeom prst="rect">
            <a:avLst/>
          </a:prstGeom>
        </p:spPr>
      </p:pic>
    </p:spTree>
    <p:extLst>
      <p:ext uri="{BB962C8B-B14F-4D97-AF65-F5344CB8AC3E}">
        <p14:creationId xmlns:p14="http://schemas.microsoft.com/office/powerpoint/2010/main" val="179042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vatekstillinen kuva 8">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9A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lvl1pPr>
              <a:defRPr>
                <a:solidFill>
                  <a:schemeClr val="bg1"/>
                </a:solidFill>
              </a:defRPr>
            </a:lvl1p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lvl1pPr>
              <a:defRPr>
                <a:solidFill>
                  <a:schemeClr val="bg1"/>
                </a:solidFill>
              </a:defRPr>
            </a:lvl1pPr>
          </a:lstStyle>
          <a:p>
            <a:fld id="{BF408733-3F8E-45BE-8526-0E0F500B8042}" type="datetimeFigureOut">
              <a:rPr lang="fi-FI" smtClean="0"/>
              <a:pPr/>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lvl1pPr>
              <a:defRPr>
                <a:solidFill>
                  <a:schemeClr val="bg1"/>
                </a:solidFill>
              </a:defRPr>
            </a:lvl1p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spTree>
    <p:extLst>
      <p:ext uri="{BB962C8B-B14F-4D97-AF65-F5344CB8AC3E}">
        <p14:creationId xmlns:p14="http://schemas.microsoft.com/office/powerpoint/2010/main" val="1795240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tekstillinen kuva 9">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44E967-1586-3B94-9FAB-DDADB6221692}"/>
              </a:ext>
              <a:ext uri="{C183D7F6-B498-43B3-948B-1728B52AA6E4}">
                <adec:decorative xmlns:adec="http://schemas.microsoft.com/office/drawing/2017/decorative" val="1"/>
              </a:ext>
            </a:extLst>
          </p:cNvPr>
          <p:cNvSpPr/>
          <p:nvPr userDrawn="1"/>
        </p:nvSpPr>
        <p:spPr>
          <a:xfrm>
            <a:off x="0" y="0"/>
            <a:ext cx="6096000" cy="6857999"/>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5">
            <a:extLst>
              <a:ext uri="{FF2B5EF4-FFF2-40B4-BE49-F238E27FC236}">
                <a16:creationId xmlns:a16="http://schemas.microsoft.com/office/drawing/2014/main" id="{4695671F-34BC-5B94-C3D9-74A639BC9AFF}"/>
              </a:ext>
            </a:extLst>
          </p:cNvPr>
          <p:cNvSpPr>
            <a:spLocks noGrp="1"/>
          </p:cNvSpPr>
          <p:nvPr>
            <p:ph type="title"/>
          </p:nvPr>
        </p:nvSpPr>
        <p:spPr>
          <a:xfrm>
            <a:off x="576470" y="945776"/>
            <a:ext cx="5160942" cy="1322295"/>
          </a:xfrm>
        </p:spPr>
        <p:txBody>
          <a:bodyPr/>
          <a:lstStyle>
            <a:lvl1pPr>
              <a:defRPr>
                <a:solidFill>
                  <a:schemeClr val="bg1"/>
                </a:solidFill>
              </a:defRPr>
            </a:lvl1p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2653553"/>
            <a:ext cx="5160942" cy="35234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lvl1pPr>
              <a:defRPr>
                <a:solidFill>
                  <a:schemeClr val="bg1"/>
                </a:solidFill>
              </a:defRPr>
            </a:lvl1pPr>
          </a:lstStyle>
          <a:p>
            <a:fld id="{BF408733-3F8E-45BE-8526-0E0F500B8042}" type="datetimeFigureOut">
              <a:rPr lang="fi-FI" smtClean="0"/>
              <a:pPr/>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lvl1pPr>
              <a:defRPr>
                <a:solidFill>
                  <a:schemeClr val="bg1"/>
                </a:solidFill>
              </a:defRPr>
            </a:lvl1p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smtClean="0"/>
              <a:pPr/>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454590" y="977153"/>
            <a:ext cx="5430734" cy="5199809"/>
          </a:xfrm>
          <a:noFill/>
        </p:spPr>
        <p:txBody>
          <a:bodyPr anchor="ctr" anchorCtr="0"/>
          <a:lstStyle>
            <a:lvl1pPr marL="0" indent="0" algn="ctr">
              <a:buNone/>
              <a:defRPr sz="1800"/>
            </a:lvl1pPr>
          </a:lstStyle>
          <a:p>
            <a:r>
              <a:rPr lang="fi-FI"/>
              <a:t>Lisää kuva napsauttamalla kuvaketta</a:t>
            </a:r>
            <a:endParaRPr lang="en-GB"/>
          </a:p>
        </p:txBody>
      </p:sp>
    </p:spTree>
    <p:extLst>
      <p:ext uri="{BB962C8B-B14F-4D97-AF65-F5344CB8AC3E}">
        <p14:creationId xmlns:p14="http://schemas.microsoft.com/office/powerpoint/2010/main" val="3447815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 ja kaksikielinen logo">
    <p:bg>
      <p:bgPr>
        <a:solidFill>
          <a:srgbClr val="FBF8F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76470" y="945776"/>
            <a:ext cx="5160942" cy="384760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
        <p:nvSpPr>
          <p:cNvPr id="5" name="Picture Placeholder 7">
            <a:extLst>
              <a:ext uri="{FF2B5EF4-FFF2-40B4-BE49-F238E27FC236}">
                <a16:creationId xmlns:a16="http://schemas.microsoft.com/office/drawing/2014/main" id="{D51D77F8-AAAA-1E6E-0BFE-868D866B1553}"/>
              </a:ext>
            </a:extLst>
          </p:cNvPr>
          <p:cNvSpPr>
            <a:spLocks noGrp="1"/>
          </p:cNvSpPr>
          <p:nvPr>
            <p:ph type="pic" sz="quarter" idx="13"/>
          </p:nvPr>
        </p:nvSpPr>
        <p:spPr>
          <a:xfrm>
            <a:off x="6096000" y="0"/>
            <a:ext cx="6095999" cy="6858000"/>
          </a:xfrm>
          <a:noFill/>
        </p:spPr>
        <p:txBody>
          <a:bodyPr anchor="ctr" anchorCtr="0"/>
          <a:lstStyle>
            <a:lvl1pPr marL="0" indent="0" algn="ctr">
              <a:buNone/>
              <a:defRPr sz="1800"/>
            </a:lvl1pPr>
          </a:lstStyle>
          <a:p>
            <a:r>
              <a:rPr lang="fi-FI"/>
              <a:t>Lisää kuva napsauttamalla kuvaketta</a:t>
            </a:r>
            <a:endParaRPr lang="en-GB"/>
          </a:p>
        </p:txBody>
      </p:sp>
      <p:pic>
        <p:nvPicPr>
          <p:cNvPr id="4" name="Kuva 3">
            <a:extLst>
              <a:ext uri="{FF2B5EF4-FFF2-40B4-BE49-F238E27FC236}">
                <a16:creationId xmlns:a16="http://schemas.microsoft.com/office/drawing/2014/main" id="{66BD440B-E25E-C3A5-BEFB-A0D52F2498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426" y="4588702"/>
            <a:ext cx="3219642" cy="2064619"/>
          </a:xfrm>
          <a:prstGeom prst="rect">
            <a:avLst/>
          </a:prstGeom>
        </p:spPr>
      </p:pic>
    </p:spTree>
    <p:extLst>
      <p:ext uri="{BB962C8B-B14F-4D97-AF65-F5344CB8AC3E}">
        <p14:creationId xmlns:p14="http://schemas.microsoft.com/office/powerpoint/2010/main" val="4044981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osto 1">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C0935CFB-111F-9E2A-6162-D75129A3A24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068555">
            <a:off x="-4043107" y="1135634"/>
            <a:ext cx="19657565" cy="4952492"/>
          </a:xfrm>
          <a:prstGeom prst="rect">
            <a:avLst/>
          </a:prstGeom>
        </p:spPr>
      </p:pic>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858973" y="2651760"/>
            <a:ext cx="10474054" cy="1920240"/>
          </a:xfrm>
        </p:spPr>
        <p:txBody>
          <a:bodyPr anchor="ctr" anchorCtr="0"/>
          <a:lstStyle>
            <a:lvl1pPr algn="ctr">
              <a:defRPr sz="5800"/>
            </a:lvl1pPr>
          </a:lstStyle>
          <a:p>
            <a:r>
              <a:rPr lang="fi-FI"/>
              <a:t>Muokkaa ots. perustyyl. napsautt.</a:t>
            </a:r>
            <a:endParaRPr lang="en-GB"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dirty="0"/>
              <a:t>Keski-Pohjanmaan hyvinvointialue</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10" name="Kuva 9">
            <a:extLst>
              <a:ext uri="{FF2B5EF4-FFF2-40B4-BE49-F238E27FC236}">
                <a16:creationId xmlns:a16="http://schemas.microsoft.com/office/drawing/2014/main" id="{DBD5A703-F894-FACC-D09D-FF6F7A5C0B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8758" y="148855"/>
            <a:ext cx="2339162" cy="1501253"/>
          </a:xfrm>
          <a:prstGeom prst="rect">
            <a:avLst/>
          </a:prstGeom>
        </p:spPr>
      </p:pic>
      <p:pic>
        <p:nvPicPr>
          <p:cNvPr id="9" name="Kuva 8">
            <a:extLst>
              <a:ext uri="{FF2B5EF4-FFF2-40B4-BE49-F238E27FC236}">
                <a16:creationId xmlns:a16="http://schemas.microsoft.com/office/drawing/2014/main" id="{C56DFD6B-4097-4659-A20B-321C135FF0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18367" y="491648"/>
            <a:ext cx="2245443" cy="590906"/>
          </a:xfrm>
          <a:prstGeom prst="rect">
            <a:avLst/>
          </a:prstGeom>
        </p:spPr>
      </p:pic>
    </p:spTree>
    <p:extLst>
      <p:ext uri="{BB962C8B-B14F-4D97-AF65-F5344CB8AC3E}">
        <p14:creationId xmlns:p14="http://schemas.microsoft.com/office/powerpoint/2010/main" val="2826608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osto 2">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F82C7AD2-72BF-0FB1-1D2B-5F2B42DA19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0084" y="1336812"/>
            <a:ext cx="19064491" cy="4550135"/>
          </a:xfrm>
          <a:prstGeom prst="rect">
            <a:avLst/>
          </a:prstGeom>
        </p:spPr>
      </p:pic>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858973" y="2651760"/>
            <a:ext cx="10474054" cy="1920240"/>
          </a:xfrm>
        </p:spPr>
        <p:txBody>
          <a:bodyPr anchor="ctr" anchorCtr="0"/>
          <a:lstStyle>
            <a:lvl1pPr algn="ctr">
              <a:defRPr sz="5800"/>
            </a:lvl1pPr>
          </a:lstStyle>
          <a:p>
            <a:r>
              <a:rPr lang="fi-FI"/>
              <a:t>Muokkaa ots. perustyyl. napsautt.</a:t>
            </a:r>
            <a:endParaRPr lang="en-GB"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dirty="0"/>
              <a:t>Keski-Pohjanmaan hyvinvointialue</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a:extLst>
              <a:ext uri="{FF2B5EF4-FFF2-40B4-BE49-F238E27FC236}">
                <a16:creationId xmlns:a16="http://schemas.microsoft.com/office/drawing/2014/main" id="{74691E04-39C3-2C73-3519-F2FD9E6524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8758" y="148855"/>
            <a:ext cx="2339162" cy="1501253"/>
          </a:xfrm>
          <a:prstGeom prst="rect">
            <a:avLst/>
          </a:prstGeom>
        </p:spPr>
      </p:pic>
      <p:pic>
        <p:nvPicPr>
          <p:cNvPr id="9" name="Kuva 8">
            <a:extLst>
              <a:ext uri="{FF2B5EF4-FFF2-40B4-BE49-F238E27FC236}">
                <a16:creationId xmlns:a16="http://schemas.microsoft.com/office/drawing/2014/main" id="{AE78F69D-972C-49E4-978F-5624BF1C43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18367" y="491648"/>
            <a:ext cx="2245443" cy="590906"/>
          </a:xfrm>
          <a:prstGeom prst="rect">
            <a:avLst/>
          </a:prstGeom>
        </p:spPr>
      </p:pic>
    </p:spTree>
    <p:extLst>
      <p:ext uri="{BB962C8B-B14F-4D97-AF65-F5344CB8AC3E}">
        <p14:creationId xmlns:p14="http://schemas.microsoft.com/office/powerpoint/2010/main" val="3982504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osto 3">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19CF927-74BF-5E91-F72D-DFBD11B2306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3023" y="1419726"/>
            <a:ext cx="18361846" cy="4018547"/>
          </a:xfrm>
          <a:prstGeom prst="rect">
            <a:avLst/>
          </a:prstGeom>
        </p:spPr>
      </p:pic>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858973" y="2651760"/>
            <a:ext cx="10474054" cy="1920240"/>
          </a:xfrm>
        </p:spPr>
        <p:txBody>
          <a:bodyPr anchor="ctr" anchorCtr="0"/>
          <a:lstStyle>
            <a:lvl1pPr algn="ctr">
              <a:defRPr sz="5800"/>
            </a:lvl1pPr>
          </a:lstStyle>
          <a:p>
            <a:r>
              <a:rPr lang="fi-FI"/>
              <a:t>Muokkaa ots. perustyyl. napsautt.</a:t>
            </a:r>
            <a:endParaRPr lang="en-GB"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dirty="0"/>
              <a:t>Keski-Pohjanmaan hyvinvointialue</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a:extLst>
              <a:ext uri="{FF2B5EF4-FFF2-40B4-BE49-F238E27FC236}">
                <a16:creationId xmlns:a16="http://schemas.microsoft.com/office/drawing/2014/main" id="{CC8A8008-9E7B-8ABC-C578-4AE186EF6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8758" y="148855"/>
            <a:ext cx="2339162" cy="1501253"/>
          </a:xfrm>
          <a:prstGeom prst="rect">
            <a:avLst/>
          </a:prstGeom>
        </p:spPr>
      </p:pic>
      <p:pic>
        <p:nvPicPr>
          <p:cNvPr id="9" name="Kuva 8">
            <a:extLst>
              <a:ext uri="{FF2B5EF4-FFF2-40B4-BE49-F238E27FC236}">
                <a16:creationId xmlns:a16="http://schemas.microsoft.com/office/drawing/2014/main" id="{F97B40FE-B931-486A-84F6-27E30977F1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18367" y="491648"/>
            <a:ext cx="2245443" cy="590906"/>
          </a:xfrm>
          <a:prstGeom prst="rect">
            <a:avLst/>
          </a:prstGeom>
        </p:spPr>
      </p:pic>
    </p:spTree>
    <p:extLst>
      <p:ext uri="{BB962C8B-B14F-4D97-AF65-F5344CB8AC3E}">
        <p14:creationId xmlns:p14="http://schemas.microsoft.com/office/powerpoint/2010/main" val="3041161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osto 4">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85C2B088-F113-EEF0-4E6B-DA85169347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909561">
            <a:off x="-4195972" y="1322620"/>
            <a:ext cx="20318819" cy="4212760"/>
          </a:xfrm>
          <a:prstGeom prst="rect">
            <a:avLst/>
          </a:prstGeom>
        </p:spPr>
      </p:pic>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858973" y="2651760"/>
            <a:ext cx="10474054" cy="1920240"/>
          </a:xfrm>
        </p:spPr>
        <p:txBody>
          <a:bodyPr anchor="ctr" anchorCtr="0"/>
          <a:lstStyle>
            <a:lvl1pPr algn="ctr">
              <a:defRPr sz="5800"/>
            </a:lvl1pPr>
          </a:lstStyle>
          <a:p>
            <a:r>
              <a:rPr lang="fi-FI"/>
              <a:t>Muokkaa ots. perustyyl. napsautt.</a:t>
            </a:r>
            <a:endParaRPr lang="en-GB"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dirty="0"/>
              <a:t>Keski-Pohjanmaan hyvinvointialue</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a:extLst>
              <a:ext uri="{FF2B5EF4-FFF2-40B4-BE49-F238E27FC236}">
                <a16:creationId xmlns:a16="http://schemas.microsoft.com/office/drawing/2014/main" id="{AF97B865-71EE-527B-9DF6-0A29877488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8758" y="148855"/>
            <a:ext cx="2339162" cy="1501253"/>
          </a:xfrm>
          <a:prstGeom prst="rect">
            <a:avLst/>
          </a:prstGeom>
        </p:spPr>
      </p:pic>
      <p:pic>
        <p:nvPicPr>
          <p:cNvPr id="9" name="Kuva 8">
            <a:extLst>
              <a:ext uri="{FF2B5EF4-FFF2-40B4-BE49-F238E27FC236}">
                <a16:creationId xmlns:a16="http://schemas.microsoft.com/office/drawing/2014/main" id="{5D5FA3C0-0F27-4F92-B7C7-23E9C70E3D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18367" y="491648"/>
            <a:ext cx="2245443" cy="590906"/>
          </a:xfrm>
          <a:prstGeom prst="rect">
            <a:avLst/>
          </a:prstGeom>
        </p:spPr>
      </p:pic>
    </p:spTree>
    <p:extLst>
      <p:ext uri="{BB962C8B-B14F-4D97-AF65-F5344CB8AC3E}">
        <p14:creationId xmlns:p14="http://schemas.microsoft.com/office/powerpoint/2010/main" val="3771440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osto 5">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E45DB201-192A-C664-893E-4D74849906A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3102" y="1386037"/>
            <a:ext cx="20039798" cy="4215865"/>
          </a:xfrm>
          <a:prstGeom prst="rect">
            <a:avLst/>
          </a:prstGeom>
        </p:spPr>
      </p:pic>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858973" y="2651760"/>
            <a:ext cx="10474054" cy="1920240"/>
          </a:xfrm>
        </p:spPr>
        <p:txBody>
          <a:bodyPr anchor="ctr" anchorCtr="0"/>
          <a:lstStyle>
            <a:lvl1pPr algn="ctr">
              <a:defRPr sz="5800"/>
            </a:lvl1pPr>
          </a:lstStyle>
          <a:p>
            <a:r>
              <a:rPr lang="fi-FI"/>
              <a:t>Muokkaa ots. perustyyl. napsautt.</a:t>
            </a:r>
            <a:endParaRPr lang="en-GB"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dirty="0"/>
              <a:t>Keski-Pohjanmaan hyvinvointialue</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a:extLst>
              <a:ext uri="{FF2B5EF4-FFF2-40B4-BE49-F238E27FC236}">
                <a16:creationId xmlns:a16="http://schemas.microsoft.com/office/drawing/2014/main" id="{0F647CC8-FC41-B2D6-2D51-6540C0B9C8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8758" y="148855"/>
            <a:ext cx="2339162" cy="1501253"/>
          </a:xfrm>
          <a:prstGeom prst="rect">
            <a:avLst/>
          </a:prstGeom>
        </p:spPr>
      </p:pic>
      <p:pic>
        <p:nvPicPr>
          <p:cNvPr id="9" name="Kuva 8">
            <a:extLst>
              <a:ext uri="{FF2B5EF4-FFF2-40B4-BE49-F238E27FC236}">
                <a16:creationId xmlns:a16="http://schemas.microsoft.com/office/drawing/2014/main" id="{86C95079-9F6F-42BD-90DE-3A26292DAA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7221" y="471993"/>
            <a:ext cx="2245443" cy="590906"/>
          </a:xfrm>
          <a:prstGeom prst="rect">
            <a:avLst/>
          </a:prstGeom>
        </p:spPr>
      </p:pic>
    </p:spTree>
    <p:extLst>
      <p:ext uri="{BB962C8B-B14F-4D97-AF65-F5344CB8AC3E}">
        <p14:creationId xmlns:p14="http://schemas.microsoft.com/office/powerpoint/2010/main" val="1119393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rgbClr val="FBF8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4796118"/>
            <a:ext cx="9144000" cy="1470211"/>
          </a:xfrm>
        </p:spPr>
        <p:txBody>
          <a:bodyPr anchor="ctr" anchorCtr="0"/>
          <a:lstStyle>
            <a:lvl1pPr algn="ctr">
              <a:lnSpc>
                <a:spcPct val="80000"/>
              </a:lnSpc>
              <a:defRPr sz="5800"/>
            </a:lvl1pPr>
          </a:lstStyle>
          <a:p>
            <a:r>
              <a:rPr lang="fi-FI"/>
              <a:t>Muokkaa ots. perustyyl. napsautt.</a:t>
            </a:r>
            <a:endParaRPr lang="en-GB" dirty="0"/>
          </a:p>
        </p:txBody>
      </p:sp>
      <p:sp>
        <p:nvSpPr>
          <p:cNvPr id="8" name="Kuvan paikkamerkki 7">
            <a:extLst>
              <a:ext uri="{FF2B5EF4-FFF2-40B4-BE49-F238E27FC236}">
                <a16:creationId xmlns:a16="http://schemas.microsoft.com/office/drawing/2014/main" id="{70AF33A8-BC3B-685C-C8ED-BBB3C61F6ACF}"/>
              </a:ext>
            </a:extLst>
          </p:cNvPr>
          <p:cNvSpPr>
            <a:spLocks noGrp="1"/>
          </p:cNvSpPr>
          <p:nvPr>
            <p:ph type="pic" sz="quarter" idx="10"/>
          </p:nvPr>
        </p:nvSpPr>
        <p:spPr>
          <a:xfrm>
            <a:off x="2492375" y="196850"/>
            <a:ext cx="7404100" cy="4518025"/>
          </a:xfrm>
        </p:spPr>
        <p:txBody>
          <a:bodyPr anchor="ctr" anchorCtr="0"/>
          <a:lstStyle>
            <a:lvl1pPr marL="0" indent="0" algn="ctr">
              <a:buNone/>
              <a:defRPr/>
            </a:lvl1pPr>
          </a:lstStyle>
          <a:p>
            <a:r>
              <a:rPr lang="fi-FI"/>
              <a:t>Lisää kuva napsauttamalla kuvaketta</a:t>
            </a:r>
          </a:p>
        </p:txBody>
      </p:sp>
      <p:pic>
        <p:nvPicPr>
          <p:cNvPr id="3" name="Kuva 2">
            <a:extLst>
              <a:ext uri="{FF2B5EF4-FFF2-40B4-BE49-F238E27FC236}">
                <a16:creationId xmlns:a16="http://schemas.microsoft.com/office/drawing/2014/main" id="{FE938650-DC1A-BF2B-B13C-8834289C1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98758" y="148855"/>
            <a:ext cx="2339162" cy="1501253"/>
          </a:xfrm>
          <a:prstGeom prst="rect">
            <a:avLst/>
          </a:prstGeom>
        </p:spPr>
      </p:pic>
      <p:pic>
        <p:nvPicPr>
          <p:cNvPr id="5" name="Kuva 4">
            <a:extLst>
              <a:ext uri="{FF2B5EF4-FFF2-40B4-BE49-F238E27FC236}">
                <a16:creationId xmlns:a16="http://schemas.microsoft.com/office/drawing/2014/main" id="{89F8AFF3-0063-4A85-BCF7-9D940A542E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5617" y="1354655"/>
            <a:ext cx="2245443" cy="590906"/>
          </a:xfrm>
          <a:prstGeom prst="rect">
            <a:avLst/>
          </a:prstGeom>
        </p:spPr>
      </p:pic>
    </p:spTree>
    <p:extLst>
      <p:ext uri="{BB962C8B-B14F-4D97-AF65-F5344CB8AC3E}">
        <p14:creationId xmlns:p14="http://schemas.microsoft.com/office/powerpoint/2010/main" val="380613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FBF8F4"/>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A58BF8F-7BFD-A519-1DA3-CC4F4552893A}"/>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706" r="38750" b="17373"/>
          <a:stretch/>
        </p:blipFill>
        <p:spPr>
          <a:xfrm rot="20410054">
            <a:off x="4968999" y="4204989"/>
            <a:ext cx="8238159" cy="3613836"/>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1749889"/>
            <a:ext cx="9144000" cy="3418262"/>
          </a:xfrm>
        </p:spPr>
        <p:txBody>
          <a:bodyPr anchor="ctr" anchorCtr="0"/>
          <a:lstStyle>
            <a:lvl1pPr algn="ctr">
              <a:lnSpc>
                <a:spcPct val="80000"/>
              </a:lnSpc>
              <a:defRPr sz="8600"/>
            </a:lvl1pPr>
          </a:lstStyle>
          <a:p>
            <a:r>
              <a:rPr lang="fi-FI"/>
              <a:t>Muokkaa ots. perustyyl. napsautt.</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5455024"/>
            <a:ext cx="9144000" cy="697192"/>
          </a:xfrm>
        </p:spPr>
        <p:txBody>
          <a:bodyPr anchor="ctr" anchorCtr="0"/>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4" name="Kuva 3">
            <a:extLst>
              <a:ext uri="{FF2B5EF4-FFF2-40B4-BE49-F238E27FC236}">
                <a16:creationId xmlns:a16="http://schemas.microsoft.com/office/drawing/2014/main" id="{0CE2B29F-7477-D0EA-AAA8-02FB402B5A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5387" y="77088"/>
            <a:ext cx="2514998" cy="1612761"/>
          </a:xfrm>
          <a:prstGeom prst="rect">
            <a:avLst/>
          </a:prstGeom>
        </p:spPr>
      </p:pic>
      <p:pic>
        <p:nvPicPr>
          <p:cNvPr id="7" name="Kuva 6">
            <a:extLst>
              <a:ext uri="{FF2B5EF4-FFF2-40B4-BE49-F238E27FC236}">
                <a16:creationId xmlns:a16="http://schemas.microsoft.com/office/drawing/2014/main" id="{D99CA66F-33DF-4DF4-AE73-A7C8E82588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77097" y="433171"/>
            <a:ext cx="2722465" cy="716438"/>
          </a:xfrm>
          <a:prstGeom prst="rect">
            <a:avLst/>
          </a:prstGeom>
        </p:spPr>
      </p:pic>
      <p:sp>
        <p:nvSpPr>
          <p:cNvPr id="8" name="Suorakulmio 7">
            <a:extLst>
              <a:ext uri="{FF2B5EF4-FFF2-40B4-BE49-F238E27FC236}">
                <a16:creationId xmlns:a16="http://schemas.microsoft.com/office/drawing/2014/main" id="{F6B73302-C337-45F9-BFF9-9B16E25EE462}"/>
              </a:ext>
            </a:extLst>
          </p:cNvPr>
          <p:cNvSpPr/>
          <p:nvPr userDrawn="1"/>
        </p:nvSpPr>
        <p:spPr>
          <a:xfrm>
            <a:off x="7177097" y="1071149"/>
            <a:ext cx="1542697" cy="276999"/>
          </a:xfrm>
          <a:prstGeom prst="rect">
            <a:avLst/>
          </a:prstGeom>
        </p:spPr>
        <p:txBody>
          <a:bodyPr wrap="square">
            <a:spAutoFit/>
          </a:bodyPr>
          <a:lstStyle/>
          <a:p>
            <a:r>
              <a:rPr lang="fi-FI" sz="1200" dirty="0">
                <a:effectLst/>
                <a:latin typeface="Calibri" panose="020F0502020204030204" pitchFamily="34" charset="0"/>
                <a:ea typeface="Calibri" panose="020F0502020204030204" pitchFamily="34" charset="0"/>
              </a:rPr>
              <a:t>VN/27154/2022</a:t>
            </a:r>
            <a:endParaRPr lang="fi-FI" sz="1200" dirty="0"/>
          </a:p>
        </p:txBody>
      </p:sp>
    </p:spTree>
    <p:extLst>
      <p:ext uri="{BB962C8B-B14F-4D97-AF65-F5344CB8AC3E}">
        <p14:creationId xmlns:p14="http://schemas.microsoft.com/office/powerpoint/2010/main" val="1806446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p:txBody>
          <a:bodyPr/>
          <a:lstStyle/>
          <a:p>
            <a:r>
              <a:rPr lang="fi-FI"/>
              <a:t>Muokkaa ots. perustyyl. napsautt.</a:t>
            </a:r>
            <a:endParaRPr lang="en-GB" dirty="0"/>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r>
              <a:rPr lang="fi-FI" dirty="0"/>
              <a:t>Keski-Pohjanmaan hyvinvointialue</a:t>
            </a:r>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3" name="Kuva 2">
            <a:extLst>
              <a:ext uri="{FF2B5EF4-FFF2-40B4-BE49-F238E27FC236}">
                <a16:creationId xmlns:a16="http://schemas.microsoft.com/office/drawing/2014/main" id="{50403F21-BACE-0C9C-2D8D-39DB9E52BC5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pic>
        <p:nvPicPr>
          <p:cNvPr id="9" name="Kuva 8">
            <a:extLst>
              <a:ext uri="{FF2B5EF4-FFF2-40B4-BE49-F238E27FC236}">
                <a16:creationId xmlns:a16="http://schemas.microsoft.com/office/drawing/2014/main" id="{54DA7459-BAAF-4C60-B489-A518DD2C48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0339" y="354870"/>
            <a:ext cx="2245443" cy="590906"/>
          </a:xfrm>
          <a:prstGeom prst="rect">
            <a:avLst/>
          </a:prstGeom>
        </p:spPr>
      </p:pic>
    </p:spTree>
    <p:extLst>
      <p:ext uri="{BB962C8B-B14F-4D97-AF65-F5344CB8AC3E}">
        <p14:creationId xmlns:p14="http://schemas.microsoft.com/office/powerpoint/2010/main" val="105817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7C8C091-C242-4851-9826-ECBA43530F7B}"/>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6" name="Footer Placeholder 5">
            <a:extLst>
              <a:ext uri="{FF2B5EF4-FFF2-40B4-BE49-F238E27FC236}">
                <a16:creationId xmlns:a16="http://schemas.microsoft.com/office/drawing/2014/main" id="{A5B64547-60FB-4F82-B034-DC7F10F48FB2}"/>
              </a:ext>
            </a:extLst>
          </p:cNvPr>
          <p:cNvSpPr>
            <a:spLocks noGrp="1"/>
          </p:cNvSpPr>
          <p:nvPr>
            <p:ph type="ftr" sz="quarter" idx="11"/>
          </p:nvPr>
        </p:nvSpPr>
        <p:spPr/>
        <p:txBody>
          <a:bodyPr/>
          <a:lstStyle/>
          <a:p>
            <a:r>
              <a:rPr lang="fi-FI" dirty="0"/>
              <a:t>Keski-Pohjanmaan hyvinvointialue</a:t>
            </a:r>
          </a:p>
        </p:txBody>
      </p:sp>
      <p:sp>
        <p:nvSpPr>
          <p:cNvPr id="7" name="Slide Number Placeholder 6">
            <a:extLst>
              <a:ext uri="{FF2B5EF4-FFF2-40B4-BE49-F238E27FC236}">
                <a16:creationId xmlns:a16="http://schemas.microsoft.com/office/drawing/2014/main" id="{37519037-54EE-46F6-8610-A2A8D9E613FA}"/>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595175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BF8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a:xfrm>
            <a:off x="576470" y="1017138"/>
            <a:ext cx="5030580" cy="2286656"/>
          </a:xfrm>
        </p:spPr>
        <p:txBody>
          <a:bodyPr/>
          <a:lstStyle>
            <a:lvl1pPr>
              <a:defRPr sz="8600">
                <a:solidFill>
                  <a:schemeClr val="bg2"/>
                </a:solidFill>
              </a:defRPr>
            </a:lvl1pPr>
          </a:lstStyle>
          <a:p>
            <a:r>
              <a:rPr lang="en-GB" dirty="0" err="1"/>
              <a:t>Otsikko</a:t>
            </a:r>
            <a:endParaRPr lang="en-GB" dirty="0"/>
          </a:p>
        </p:txBody>
      </p:sp>
      <p:sp>
        <p:nvSpPr>
          <p:cNvPr id="12" name="Tekstin paikkamerkki 11">
            <a:extLst>
              <a:ext uri="{FF2B5EF4-FFF2-40B4-BE49-F238E27FC236}">
                <a16:creationId xmlns:a16="http://schemas.microsoft.com/office/drawing/2014/main" id="{6AF4FBC8-EDB7-5B56-89A3-5696712DD14A}"/>
              </a:ext>
            </a:extLst>
          </p:cNvPr>
          <p:cNvSpPr>
            <a:spLocks noGrp="1"/>
          </p:cNvSpPr>
          <p:nvPr>
            <p:ph type="body" sz="quarter" idx="13"/>
          </p:nvPr>
        </p:nvSpPr>
        <p:spPr>
          <a:xfrm>
            <a:off x="576263" y="3438254"/>
            <a:ext cx="5030787" cy="892880"/>
          </a:xfrm>
        </p:spPr>
        <p:txBody>
          <a:bodyPr/>
          <a:lstStyle>
            <a:lvl1pPr marL="0" indent="0">
              <a:lnSpc>
                <a:spcPct val="90000"/>
              </a:lnSpc>
              <a:buNone/>
              <a:defRPr sz="2600"/>
            </a:lvl1pPr>
            <a:lvl2pPr marL="628650" indent="0">
              <a:buNone/>
              <a:defRPr/>
            </a:lvl2pPr>
          </a:lstStyle>
          <a:p>
            <a:pPr lvl="0"/>
            <a:r>
              <a:rPr lang="fi-FI"/>
              <a:t>Muokkaa tekstin perustyylejä napsauttamalla</a:t>
            </a:r>
          </a:p>
        </p:txBody>
      </p:sp>
      <p:sp>
        <p:nvSpPr>
          <p:cNvPr id="13" name="Tekstin paikkamerkki 11">
            <a:extLst>
              <a:ext uri="{FF2B5EF4-FFF2-40B4-BE49-F238E27FC236}">
                <a16:creationId xmlns:a16="http://schemas.microsoft.com/office/drawing/2014/main" id="{AB0165E2-6A9B-36F7-5C66-EFC06B2B4B9A}"/>
              </a:ext>
            </a:extLst>
          </p:cNvPr>
          <p:cNvSpPr>
            <a:spLocks noGrp="1"/>
          </p:cNvSpPr>
          <p:nvPr>
            <p:ph type="body" sz="quarter" idx="14"/>
          </p:nvPr>
        </p:nvSpPr>
        <p:spPr>
          <a:xfrm>
            <a:off x="576263" y="4642588"/>
            <a:ext cx="5030787" cy="344237"/>
          </a:xfrm>
        </p:spPr>
        <p:txBody>
          <a:bodyPr/>
          <a:lstStyle>
            <a:lvl1pPr marL="0" indent="0">
              <a:buNone/>
              <a:defRPr/>
            </a:lvl1pPr>
            <a:lvl2pPr marL="628650" indent="0">
              <a:buNone/>
              <a:defRPr/>
            </a:lvl2pPr>
          </a:lstStyle>
          <a:p>
            <a:pPr lvl="0"/>
            <a:r>
              <a:rPr lang="fi-FI"/>
              <a:t>Muokkaa tekstin perustyylejä napsauttamalla</a:t>
            </a:r>
          </a:p>
        </p:txBody>
      </p:sp>
      <p:sp>
        <p:nvSpPr>
          <p:cNvPr id="14" name="Tekstin paikkamerkki 11">
            <a:extLst>
              <a:ext uri="{FF2B5EF4-FFF2-40B4-BE49-F238E27FC236}">
                <a16:creationId xmlns:a16="http://schemas.microsoft.com/office/drawing/2014/main" id="{FC0179F5-A0F8-E876-9E13-85F135EE8FA1}"/>
              </a:ext>
            </a:extLst>
          </p:cNvPr>
          <p:cNvSpPr>
            <a:spLocks noGrp="1"/>
          </p:cNvSpPr>
          <p:nvPr>
            <p:ph type="body" sz="quarter" idx="15"/>
          </p:nvPr>
        </p:nvSpPr>
        <p:spPr>
          <a:xfrm>
            <a:off x="576263" y="5067113"/>
            <a:ext cx="5030787" cy="954545"/>
          </a:xfrm>
        </p:spPr>
        <p:txBody>
          <a:bodyPr/>
          <a:lstStyle>
            <a:lvl1pPr marL="0" indent="0">
              <a:lnSpc>
                <a:spcPct val="85000"/>
              </a:lnSpc>
              <a:buNone/>
              <a:defRPr sz="1600"/>
            </a:lvl1pPr>
            <a:lvl2pPr marL="628650" indent="0">
              <a:buNone/>
              <a:defRPr/>
            </a:lvl2pPr>
          </a:lstStyle>
          <a:p>
            <a:pPr lvl="0"/>
            <a:r>
              <a:rPr lang="fi-FI"/>
              <a:t>Muokkaa tekstin perustyylejä napsauttamalla</a:t>
            </a:r>
          </a:p>
        </p:txBody>
      </p:sp>
      <p:sp>
        <p:nvSpPr>
          <p:cNvPr id="15" name="Tekstiruutu 14">
            <a:hlinkClick r:id="rId2"/>
            <a:extLst>
              <a:ext uri="{FF2B5EF4-FFF2-40B4-BE49-F238E27FC236}">
                <a16:creationId xmlns:a16="http://schemas.microsoft.com/office/drawing/2014/main" id="{3D74180C-FB9A-C943-F1E4-29F101D9678C}"/>
              </a:ext>
            </a:extLst>
          </p:cNvPr>
          <p:cNvSpPr txBox="1"/>
          <p:nvPr userDrawn="1"/>
        </p:nvSpPr>
        <p:spPr>
          <a:xfrm>
            <a:off x="7292896" y="5508704"/>
            <a:ext cx="3126802" cy="677108"/>
          </a:xfrm>
          <a:prstGeom prst="rect">
            <a:avLst/>
          </a:prstGeom>
          <a:noFill/>
        </p:spPr>
        <p:txBody>
          <a:bodyPr wrap="square" rtlCol="0">
            <a:spAutoFit/>
          </a:bodyPr>
          <a:lstStyle/>
          <a:p>
            <a:pPr algn="ctr"/>
            <a:r>
              <a:rPr lang="fi-FI" sz="3800" dirty="0">
                <a:solidFill>
                  <a:schemeClr val="tx2"/>
                </a:solidFill>
              </a:rPr>
              <a:t>www.soite.fi</a:t>
            </a:r>
          </a:p>
        </p:txBody>
      </p:sp>
      <p:sp>
        <p:nvSpPr>
          <p:cNvPr id="16" name="Picture Placeholder 7">
            <a:extLst>
              <a:ext uri="{FF2B5EF4-FFF2-40B4-BE49-F238E27FC236}">
                <a16:creationId xmlns:a16="http://schemas.microsoft.com/office/drawing/2014/main" id="{D69C3A70-B921-4633-CCAC-7EDA1A3932F0}"/>
              </a:ext>
            </a:extLst>
          </p:cNvPr>
          <p:cNvSpPr>
            <a:spLocks noGrp="1"/>
          </p:cNvSpPr>
          <p:nvPr>
            <p:ph type="pic" sz="quarter" idx="16"/>
          </p:nvPr>
        </p:nvSpPr>
        <p:spPr>
          <a:xfrm>
            <a:off x="6096000" y="1382233"/>
            <a:ext cx="5430734" cy="4126471"/>
          </a:xfrm>
          <a:noFill/>
        </p:spPr>
        <p:txBody>
          <a:bodyPr anchor="ctr" anchorCtr="0"/>
          <a:lstStyle>
            <a:lvl1pPr marL="0" indent="0" algn="ctr">
              <a:buNone/>
              <a:defRPr sz="1800"/>
            </a:lvl1pPr>
          </a:lstStyle>
          <a:p>
            <a:r>
              <a:rPr lang="fi-FI"/>
              <a:t>Lisää kuva napsauttamalla kuvaketta</a:t>
            </a:r>
            <a:endParaRPr lang="en-GB"/>
          </a:p>
        </p:txBody>
      </p:sp>
      <p:sp>
        <p:nvSpPr>
          <p:cNvPr id="3" name="Footer Placeholder 6">
            <a:extLst>
              <a:ext uri="{FF2B5EF4-FFF2-40B4-BE49-F238E27FC236}">
                <a16:creationId xmlns:a16="http://schemas.microsoft.com/office/drawing/2014/main" id="{0D397F7E-FD83-C270-4060-EC1DFA4C52C3}"/>
              </a:ext>
            </a:extLst>
          </p:cNvPr>
          <p:cNvSpPr>
            <a:spLocks noGrp="1"/>
          </p:cNvSpPr>
          <p:nvPr>
            <p:ph type="ftr" sz="quarter" idx="11"/>
          </p:nvPr>
        </p:nvSpPr>
        <p:spPr>
          <a:xfrm>
            <a:off x="1144746" y="6404761"/>
            <a:ext cx="3893820" cy="284816"/>
          </a:xfrm>
        </p:spPr>
        <p:txBody>
          <a:bodyPr/>
          <a:lstStyle/>
          <a:p>
            <a:r>
              <a:rPr lang="fi-FI" dirty="0"/>
              <a:t>Keski-Pohjanmaan hyvinvointialue</a:t>
            </a:r>
          </a:p>
        </p:txBody>
      </p:sp>
      <p:pic>
        <p:nvPicPr>
          <p:cNvPr id="4" name="Kuva 3">
            <a:extLst>
              <a:ext uri="{FF2B5EF4-FFF2-40B4-BE49-F238E27FC236}">
                <a16:creationId xmlns:a16="http://schemas.microsoft.com/office/drawing/2014/main" id="{6C87E7B9-C9BC-06C8-80E4-8793435272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28056" y="85061"/>
            <a:ext cx="2339162" cy="1501253"/>
          </a:xfrm>
          <a:prstGeom prst="rect">
            <a:avLst/>
          </a:prstGeom>
        </p:spPr>
      </p:pic>
      <p:pic>
        <p:nvPicPr>
          <p:cNvPr id="10" name="Kuva 9">
            <a:extLst>
              <a:ext uri="{FF2B5EF4-FFF2-40B4-BE49-F238E27FC236}">
                <a16:creationId xmlns:a16="http://schemas.microsoft.com/office/drawing/2014/main" id="{95B8EB8C-6835-4846-9832-3596328988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8430" y="438194"/>
            <a:ext cx="2245443" cy="590906"/>
          </a:xfrm>
          <a:prstGeom prst="rect">
            <a:avLst/>
          </a:prstGeom>
        </p:spPr>
      </p:pic>
    </p:spTree>
    <p:extLst>
      <p:ext uri="{BB962C8B-B14F-4D97-AF65-F5344CB8AC3E}">
        <p14:creationId xmlns:p14="http://schemas.microsoft.com/office/powerpoint/2010/main" val="98401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4">
    <p:bg>
      <p:bgPr>
        <a:solidFill>
          <a:srgbClr val="FBF8F4"/>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178DFCBC-0F30-759D-D07A-349F0D158EB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74" r="49660" b="17760"/>
          <a:stretch/>
        </p:blipFill>
        <p:spPr>
          <a:xfrm rot="21076235">
            <a:off x="6961450" y="3998330"/>
            <a:ext cx="5759453" cy="3304854"/>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1749889"/>
            <a:ext cx="9144000" cy="3418262"/>
          </a:xfrm>
        </p:spPr>
        <p:txBody>
          <a:bodyPr anchor="ctr" anchorCtr="0"/>
          <a:lstStyle>
            <a:lvl1pPr algn="ctr">
              <a:lnSpc>
                <a:spcPct val="80000"/>
              </a:lnSpc>
              <a:defRPr sz="8600"/>
            </a:lvl1pPr>
          </a:lstStyle>
          <a:p>
            <a:r>
              <a:rPr lang="fi-FI"/>
              <a:t>Muokkaa ots. perustyyl. napsautt.</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5455024"/>
            <a:ext cx="9144000" cy="697192"/>
          </a:xfrm>
        </p:spPr>
        <p:txBody>
          <a:bodyPr anchor="ctr" anchorCtr="0"/>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6" name="Kuva 5">
            <a:extLst>
              <a:ext uri="{FF2B5EF4-FFF2-40B4-BE49-F238E27FC236}">
                <a16:creationId xmlns:a16="http://schemas.microsoft.com/office/drawing/2014/main" id="{E86BC98A-6334-533B-F170-97ADE3B9F2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5387" y="77088"/>
            <a:ext cx="2514998" cy="1612761"/>
          </a:xfrm>
          <a:prstGeom prst="rect">
            <a:avLst/>
          </a:prstGeom>
        </p:spPr>
      </p:pic>
      <p:pic>
        <p:nvPicPr>
          <p:cNvPr id="8" name="Kuva 7">
            <a:extLst>
              <a:ext uri="{FF2B5EF4-FFF2-40B4-BE49-F238E27FC236}">
                <a16:creationId xmlns:a16="http://schemas.microsoft.com/office/drawing/2014/main" id="{8D2F0010-D32D-480D-BD5C-BB215D12B3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77097" y="433171"/>
            <a:ext cx="2722465" cy="716438"/>
          </a:xfrm>
          <a:prstGeom prst="rect">
            <a:avLst/>
          </a:prstGeom>
        </p:spPr>
      </p:pic>
      <p:sp>
        <p:nvSpPr>
          <p:cNvPr id="9" name="Suorakulmio 8">
            <a:extLst>
              <a:ext uri="{FF2B5EF4-FFF2-40B4-BE49-F238E27FC236}">
                <a16:creationId xmlns:a16="http://schemas.microsoft.com/office/drawing/2014/main" id="{07820F2E-3F50-460B-AFDF-D8D5237EEEF9}"/>
              </a:ext>
            </a:extLst>
          </p:cNvPr>
          <p:cNvSpPr/>
          <p:nvPr userDrawn="1"/>
        </p:nvSpPr>
        <p:spPr>
          <a:xfrm>
            <a:off x="7177097" y="1071149"/>
            <a:ext cx="1542697" cy="276999"/>
          </a:xfrm>
          <a:prstGeom prst="rect">
            <a:avLst/>
          </a:prstGeom>
        </p:spPr>
        <p:txBody>
          <a:bodyPr wrap="square">
            <a:spAutoFit/>
          </a:bodyPr>
          <a:lstStyle/>
          <a:p>
            <a:r>
              <a:rPr lang="fi-FI" sz="1200" dirty="0">
                <a:effectLst/>
                <a:latin typeface="Calibri" panose="020F0502020204030204" pitchFamily="34" charset="0"/>
                <a:ea typeface="Calibri" panose="020F0502020204030204" pitchFamily="34" charset="0"/>
              </a:rPr>
              <a:t>VN/27154/2022</a:t>
            </a:r>
            <a:endParaRPr lang="fi-FI" sz="1200" dirty="0"/>
          </a:p>
        </p:txBody>
      </p:sp>
    </p:spTree>
    <p:extLst>
      <p:ext uri="{BB962C8B-B14F-4D97-AF65-F5344CB8AC3E}">
        <p14:creationId xmlns:p14="http://schemas.microsoft.com/office/powerpoint/2010/main" val="273581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 5">
    <p:bg>
      <p:bgPr>
        <a:solidFill>
          <a:srgbClr val="FBF8F4"/>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217D03E3-1450-FE13-FC86-C0BF9ABEC8C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99" t="14689" r="52060" b="23579"/>
          <a:stretch/>
        </p:blipFill>
        <p:spPr>
          <a:xfrm rot="21096089">
            <a:off x="7189280" y="4610463"/>
            <a:ext cx="5559192" cy="2602527"/>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1749889"/>
            <a:ext cx="9144000" cy="3418262"/>
          </a:xfrm>
        </p:spPr>
        <p:txBody>
          <a:bodyPr anchor="ctr" anchorCtr="0"/>
          <a:lstStyle>
            <a:lvl1pPr algn="ctr">
              <a:lnSpc>
                <a:spcPct val="80000"/>
              </a:lnSpc>
              <a:defRPr sz="8600"/>
            </a:lvl1pPr>
          </a:lstStyle>
          <a:p>
            <a:r>
              <a:rPr lang="fi-FI"/>
              <a:t>Muokkaa ots. perustyyl. napsautt.</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5455024"/>
            <a:ext cx="9144000" cy="697192"/>
          </a:xfrm>
        </p:spPr>
        <p:txBody>
          <a:bodyPr anchor="ctr" anchorCtr="0"/>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GB" dirty="0"/>
          </a:p>
        </p:txBody>
      </p:sp>
      <p:pic>
        <p:nvPicPr>
          <p:cNvPr id="4" name="Kuva 3">
            <a:extLst>
              <a:ext uri="{FF2B5EF4-FFF2-40B4-BE49-F238E27FC236}">
                <a16:creationId xmlns:a16="http://schemas.microsoft.com/office/drawing/2014/main" id="{9988C7D4-D672-3A0B-EFF1-0F05F93F6C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5387" y="77088"/>
            <a:ext cx="2514998" cy="1612761"/>
          </a:xfrm>
          <a:prstGeom prst="rect">
            <a:avLst/>
          </a:prstGeom>
        </p:spPr>
      </p:pic>
      <p:pic>
        <p:nvPicPr>
          <p:cNvPr id="8" name="Kuva 7">
            <a:extLst>
              <a:ext uri="{FF2B5EF4-FFF2-40B4-BE49-F238E27FC236}">
                <a16:creationId xmlns:a16="http://schemas.microsoft.com/office/drawing/2014/main" id="{654909C7-5158-48B5-8CC9-D82C3E78FF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77097" y="433171"/>
            <a:ext cx="2722465" cy="716438"/>
          </a:xfrm>
          <a:prstGeom prst="rect">
            <a:avLst/>
          </a:prstGeom>
        </p:spPr>
      </p:pic>
      <p:sp>
        <p:nvSpPr>
          <p:cNvPr id="9" name="Suorakulmio 8">
            <a:extLst>
              <a:ext uri="{FF2B5EF4-FFF2-40B4-BE49-F238E27FC236}">
                <a16:creationId xmlns:a16="http://schemas.microsoft.com/office/drawing/2014/main" id="{3BF3D893-E596-465C-AB24-BC2C4960BF0F}"/>
              </a:ext>
            </a:extLst>
          </p:cNvPr>
          <p:cNvSpPr/>
          <p:nvPr userDrawn="1"/>
        </p:nvSpPr>
        <p:spPr>
          <a:xfrm>
            <a:off x="7177097" y="1071149"/>
            <a:ext cx="1542697" cy="276999"/>
          </a:xfrm>
          <a:prstGeom prst="rect">
            <a:avLst/>
          </a:prstGeom>
        </p:spPr>
        <p:txBody>
          <a:bodyPr wrap="square">
            <a:spAutoFit/>
          </a:bodyPr>
          <a:lstStyle/>
          <a:p>
            <a:r>
              <a:rPr lang="fi-FI" sz="1200" dirty="0">
                <a:effectLst/>
                <a:latin typeface="Calibri" panose="020F0502020204030204" pitchFamily="34" charset="0"/>
                <a:ea typeface="Calibri" panose="020F0502020204030204" pitchFamily="34" charset="0"/>
              </a:rPr>
              <a:t>VN/27154/2022</a:t>
            </a:r>
            <a:endParaRPr lang="fi-FI" sz="1200" dirty="0"/>
          </a:p>
        </p:txBody>
      </p:sp>
    </p:spTree>
    <p:extLst>
      <p:ext uri="{BB962C8B-B14F-4D97-AF65-F5344CB8AC3E}">
        <p14:creationId xmlns:p14="http://schemas.microsoft.com/office/powerpoint/2010/main" val="41907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8E07DA11-CA95-15D1-48E0-68BB055942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845" y="301640"/>
            <a:ext cx="1319917" cy="846407"/>
          </a:xfrm>
          <a:prstGeom prst="rect">
            <a:avLst/>
          </a:prstGeom>
        </p:spPr>
      </p:pic>
      <p:pic>
        <p:nvPicPr>
          <p:cNvPr id="10" name="Kuva 9">
            <a:extLst>
              <a:ext uri="{FF2B5EF4-FFF2-40B4-BE49-F238E27FC236}">
                <a16:creationId xmlns:a16="http://schemas.microsoft.com/office/drawing/2014/main" id="{18891FFF-B341-4D1A-8C8A-F5740F3251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3402" y="429390"/>
            <a:ext cx="2245443" cy="590906"/>
          </a:xfrm>
          <a:prstGeom prst="rect">
            <a:avLst/>
          </a:prstGeom>
        </p:spPr>
      </p:pic>
    </p:spTree>
    <p:extLst>
      <p:ext uri="{BB962C8B-B14F-4D97-AF65-F5344CB8AC3E}">
        <p14:creationId xmlns:p14="http://schemas.microsoft.com/office/powerpoint/2010/main" val="360868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DCF813B0-F5CB-5F50-E2F3-851F27B5FE0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385" b="25720"/>
          <a:stretch/>
        </p:blipFill>
        <p:spPr>
          <a:xfrm rot="10432259" flipV="1">
            <a:off x="2948985" y="4167699"/>
            <a:ext cx="9556618" cy="3274073"/>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A0CA7F3C-9298-1A23-7DCC-1CEAAA2797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248" y="148855"/>
            <a:ext cx="1772672" cy="1137685"/>
          </a:xfrm>
          <a:prstGeom prst="rect">
            <a:avLst/>
          </a:prstGeom>
        </p:spPr>
      </p:pic>
      <p:pic>
        <p:nvPicPr>
          <p:cNvPr id="10" name="Kuva 9">
            <a:extLst>
              <a:ext uri="{FF2B5EF4-FFF2-40B4-BE49-F238E27FC236}">
                <a16:creationId xmlns:a16="http://schemas.microsoft.com/office/drawing/2014/main" id="{F7EB9F2C-4431-4AE3-ABDE-F1B11B6488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3402" y="429390"/>
            <a:ext cx="2245443" cy="590906"/>
          </a:xfrm>
          <a:prstGeom prst="rect">
            <a:avLst/>
          </a:prstGeom>
        </p:spPr>
      </p:pic>
    </p:spTree>
    <p:extLst>
      <p:ext uri="{BB962C8B-B14F-4D97-AF65-F5344CB8AC3E}">
        <p14:creationId xmlns:p14="http://schemas.microsoft.com/office/powerpoint/2010/main" val="266062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3">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4E537DC-1D95-32F1-453F-83C99B051DE2}"/>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1651" b="43701"/>
          <a:stretch/>
        </p:blipFill>
        <p:spPr>
          <a:xfrm>
            <a:off x="3235825" y="3088481"/>
            <a:ext cx="9046012" cy="3860959"/>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C175C6F1-A310-F96B-0F3F-7ECE017846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248" y="148855"/>
            <a:ext cx="1772672" cy="1137685"/>
          </a:xfrm>
          <a:prstGeom prst="rect">
            <a:avLst/>
          </a:prstGeom>
        </p:spPr>
      </p:pic>
      <p:pic>
        <p:nvPicPr>
          <p:cNvPr id="10" name="Kuva 9">
            <a:extLst>
              <a:ext uri="{FF2B5EF4-FFF2-40B4-BE49-F238E27FC236}">
                <a16:creationId xmlns:a16="http://schemas.microsoft.com/office/drawing/2014/main" id="{EA053154-3B33-4B1E-B92B-88D2DC172B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3402" y="429390"/>
            <a:ext cx="2245443" cy="590906"/>
          </a:xfrm>
          <a:prstGeom prst="rect">
            <a:avLst/>
          </a:prstGeom>
        </p:spPr>
      </p:pic>
    </p:spTree>
    <p:extLst>
      <p:ext uri="{BB962C8B-B14F-4D97-AF65-F5344CB8AC3E}">
        <p14:creationId xmlns:p14="http://schemas.microsoft.com/office/powerpoint/2010/main" val="330459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4">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69D2B53-549B-1729-A5E3-4906C7C14D5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706" r="38750" b="17373"/>
          <a:stretch/>
        </p:blipFill>
        <p:spPr>
          <a:xfrm rot="20410054">
            <a:off x="4968999" y="4204989"/>
            <a:ext cx="8238159" cy="3613836"/>
          </a:xfrm>
          <a:prstGeom prst="rect">
            <a:avLst/>
          </a:prstGeom>
        </p:spPr>
      </p:pic>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ots. perustyyl. napsautt.</a:t>
            </a:r>
            <a:endParaRPr lang="en-GB"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BF408733-3F8E-45BE-8526-0E0F500B8042}" type="datetimeFigureOut">
              <a:rPr lang="fi-FI" smtClean="0"/>
              <a:t>11.6.2024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r>
              <a:rPr lang="fi-FI" dirty="0"/>
              <a:t>Keski-Pohjanmaan hyvinvointialue</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pic>
        <p:nvPicPr>
          <p:cNvPr id="4" name="Kuva 3">
            <a:extLst>
              <a:ext uri="{FF2B5EF4-FFF2-40B4-BE49-F238E27FC236}">
                <a16:creationId xmlns:a16="http://schemas.microsoft.com/office/drawing/2014/main" id="{60F4C414-38C3-2FD4-282D-15EB366FE7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65248" y="148855"/>
            <a:ext cx="1772672" cy="1137685"/>
          </a:xfrm>
          <a:prstGeom prst="rect">
            <a:avLst/>
          </a:prstGeom>
        </p:spPr>
      </p:pic>
      <p:pic>
        <p:nvPicPr>
          <p:cNvPr id="10" name="Kuva 9">
            <a:extLst>
              <a:ext uri="{FF2B5EF4-FFF2-40B4-BE49-F238E27FC236}">
                <a16:creationId xmlns:a16="http://schemas.microsoft.com/office/drawing/2014/main" id="{73D6D56E-17AC-41C8-A310-E2F68F6FF7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93402" y="429390"/>
            <a:ext cx="2245443" cy="590906"/>
          </a:xfrm>
          <a:prstGeom prst="rect">
            <a:avLst/>
          </a:prstGeom>
        </p:spPr>
      </p:pic>
    </p:spTree>
    <p:extLst>
      <p:ext uri="{BB962C8B-B14F-4D97-AF65-F5344CB8AC3E}">
        <p14:creationId xmlns:p14="http://schemas.microsoft.com/office/powerpoint/2010/main" val="38267290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76470" y="945776"/>
            <a:ext cx="9756250" cy="971525"/>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576470" y="1995777"/>
            <a:ext cx="11036410" cy="4181186"/>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978408" y="6436659"/>
            <a:ext cx="1156716" cy="284816"/>
          </a:xfrm>
          <a:prstGeom prst="rect">
            <a:avLst/>
          </a:prstGeom>
        </p:spPr>
        <p:txBody>
          <a:bodyPr vert="horz" lIns="0" tIns="0" rIns="0" bIns="0" rtlCol="0" anchor="ctr"/>
          <a:lstStyle>
            <a:lvl1pPr algn="l">
              <a:defRPr sz="1000">
                <a:solidFill>
                  <a:schemeClr val="tx2"/>
                </a:solidFill>
              </a:defRPr>
            </a:lvl1pPr>
          </a:lstStyle>
          <a:p>
            <a:fld id="{BF408733-3F8E-45BE-8526-0E0F500B8042}" type="datetimeFigureOut">
              <a:rPr lang="fi-FI" smtClean="0"/>
              <a:pPr/>
              <a:t>11.6.2024</a:t>
            </a:fld>
            <a:endParaRPr lang="fi-FI" dirty="0"/>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2164080" y="6436659"/>
            <a:ext cx="3893820" cy="284816"/>
          </a:xfrm>
          <a:prstGeom prst="rect">
            <a:avLst/>
          </a:prstGeom>
        </p:spPr>
        <p:txBody>
          <a:bodyPr vert="horz" lIns="0" tIns="0" rIns="0" bIns="0" rtlCol="0" anchor="ctr"/>
          <a:lstStyle>
            <a:lvl1pPr algn="ctr">
              <a:defRPr sz="10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576470" y="6436659"/>
            <a:ext cx="379078" cy="284816"/>
          </a:xfrm>
          <a:prstGeom prst="rect">
            <a:avLst/>
          </a:prstGeom>
        </p:spPr>
        <p:txBody>
          <a:bodyPr vert="horz" lIns="0" tIns="0" rIns="0" bIns="0" rtlCol="0" anchor="ctr"/>
          <a:lstStyle>
            <a:lvl1pPr algn="l">
              <a:defRPr sz="1000">
                <a:solidFill>
                  <a:schemeClr val="tx2"/>
                </a:solidFill>
              </a:defRPr>
            </a:lvl1pPr>
          </a:lstStyle>
          <a:p>
            <a:fld id="{31160B98-140E-4345-B1A3-2A7247C42973}" type="slidenum">
              <a:rPr lang="fi-FI" smtClean="0"/>
              <a:pPr/>
              <a:t>‹#›</a:t>
            </a:fld>
            <a:endParaRPr lang="fi-FI" dirty="0"/>
          </a:p>
        </p:txBody>
      </p:sp>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80" r:id="rId3"/>
    <p:sldLayoutId id="2147483678" r:id="rId4"/>
    <p:sldLayoutId id="2147483688" r:id="rId5"/>
    <p:sldLayoutId id="2147483650" r:id="rId6"/>
    <p:sldLayoutId id="2147483662" r:id="rId7"/>
    <p:sldLayoutId id="2147483671" r:id="rId8"/>
    <p:sldLayoutId id="2147483676" r:id="rId9"/>
    <p:sldLayoutId id="2147483677" r:id="rId10"/>
    <p:sldLayoutId id="2147483689" r:id="rId11"/>
    <p:sldLayoutId id="2147483664" r:id="rId12"/>
    <p:sldLayoutId id="2147483665" r:id="rId13"/>
    <p:sldLayoutId id="2147483666" r:id="rId14"/>
    <p:sldLayoutId id="2147483668" r:id="rId15"/>
    <p:sldLayoutId id="2147483681" r:id="rId16"/>
    <p:sldLayoutId id="2147483682" r:id="rId17"/>
    <p:sldLayoutId id="2147483683" r:id="rId18"/>
    <p:sldLayoutId id="2147483684" r:id="rId19"/>
    <p:sldLayoutId id="2147483685" r:id="rId20"/>
    <p:sldLayoutId id="2147483686" r:id="rId21"/>
    <p:sldLayoutId id="2147483687" r:id="rId22"/>
    <p:sldLayoutId id="2147483690" r:id="rId23"/>
    <p:sldLayoutId id="2147483669" r:id="rId24"/>
    <p:sldLayoutId id="2147483672" r:id="rId25"/>
    <p:sldLayoutId id="2147483673" r:id="rId26"/>
    <p:sldLayoutId id="2147483674" r:id="rId27"/>
    <p:sldLayoutId id="2147483675" r:id="rId28"/>
    <p:sldLayoutId id="2147483663" r:id="rId29"/>
    <p:sldLayoutId id="2147483654" r:id="rId30"/>
    <p:sldLayoutId id="2147483655" r:id="rId31"/>
    <p:sldLayoutId id="2147483670" r:id="rId32"/>
  </p:sldLayoutIdLst>
  <p:txStyles>
    <p:titleStyle>
      <a:lvl1pPr algn="l" defTabSz="914400" rtl="0" eaLnBrk="1" latinLnBrk="0" hangingPunct="1">
        <a:lnSpc>
          <a:spcPct val="80000"/>
        </a:lnSpc>
        <a:spcBef>
          <a:spcPct val="0"/>
        </a:spcBef>
        <a:buNone/>
        <a:defRPr sz="5000" b="1" kern="1200">
          <a:solidFill>
            <a:schemeClr val="tx2"/>
          </a:solidFill>
          <a:latin typeface="+mj-lt"/>
          <a:ea typeface="+mj-ea"/>
          <a:cs typeface="+mj-cs"/>
        </a:defRPr>
      </a:lvl1pPr>
    </p:titleStyle>
    <p:bodyStyle>
      <a:lvl1pPr marL="628650" indent="-62865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1pPr>
      <a:lvl2pPr marL="898525" indent="-269875"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2pPr>
      <a:lvl3pPr marL="1165225" indent="-26670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3pPr>
      <a:lvl4pPr marL="1435100" indent="-269875"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4pPr>
      <a:lvl5pPr marL="1701800" indent="-266700" algn="l" defTabSz="914400" rtl="0" eaLnBrk="1" latinLnBrk="0" hangingPunct="1">
        <a:lnSpc>
          <a:spcPct val="100000"/>
        </a:lnSpc>
        <a:spcBef>
          <a:spcPts val="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3C332-C211-51C7-632B-EECA5592541E}"/>
              </a:ext>
            </a:extLst>
          </p:cNvPr>
          <p:cNvSpPr>
            <a:spLocks noGrp="1"/>
          </p:cNvSpPr>
          <p:nvPr>
            <p:ph type="ctrTitle"/>
          </p:nvPr>
        </p:nvSpPr>
        <p:spPr>
          <a:xfrm>
            <a:off x="609600" y="1471749"/>
            <a:ext cx="10058400" cy="3696402"/>
          </a:xfrm>
        </p:spPr>
        <p:txBody>
          <a:bodyPr/>
          <a:lstStyle/>
          <a:p>
            <a:r>
              <a:rPr lang="fi-FI" dirty="0"/>
              <a:t>Hyvinvointilähetteen kirjoittaminen terveydenhuollossa -pilotti</a:t>
            </a:r>
          </a:p>
        </p:txBody>
      </p:sp>
      <p:sp>
        <p:nvSpPr>
          <p:cNvPr id="5" name="Alaotsikko 4">
            <a:extLst>
              <a:ext uri="{FF2B5EF4-FFF2-40B4-BE49-F238E27FC236}">
                <a16:creationId xmlns:a16="http://schemas.microsoft.com/office/drawing/2014/main" id="{ADA1BC88-CC2D-85EE-0EE7-482190CC1E06}"/>
              </a:ext>
            </a:extLst>
          </p:cNvPr>
          <p:cNvSpPr>
            <a:spLocks noGrp="1"/>
          </p:cNvSpPr>
          <p:nvPr>
            <p:ph type="subTitle" idx="1"/>
          </p:nvPr>
        </p:nvSpPr>
        <p:spPr/>
        <p:txBody>
          <a:bodyPr/>
          <a:lstStyle/>
          <a:p>
            <a:r>
              <a:rPr lang="fi-FI" dirty="0"/>
              <a:t>7.9.2023</a:t>
            </a:r>
          </a:p>
          <a:p>
            <a:r>
              <a:rPr lang="fi-FI" dirty="0"/>
              <a:t> Hanketyöntekijä Sanna-Kaisa Göös</a:t>
            </a:r>
          </a:p>
        </p:txBody>
      </p:sp>
    </p:spTree>
    <p:extLst>
      <p:ext uri="{BB962C8B-B14F-4D97-AF65-F5344CB8AC3E}">
        <p14:creationId xmlns:p14="http://schemas.microsoft.com/office/powerpoint/2010/main" val="23747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6ADC85D8-86CD-48BC-9FD6-59FD01595B55}"/>
              </a:ext>
            </a:extLst>
          </p:cNvPr>
          <p:cNvSpPr>
            <a:spLocks noGrp="1"/>
          </p:cNvSpPr>
          <p:nvPr>
            <p:ph type="title"/>
          </p:nvPr>
        </p:nvSpPr>
        <p:spPr>
          <a:xfrm>
            <a:off x="285226" y="330926"/>
            <a:ext cx="10047494" cy="879565"/>
          </a:xfrm>
        </p:spPr>
        <p:txBody>
          <a:bodyPr/>
          <a:lstStyle/>
          <a:p>
            <a:r>
              <a:rPr lang="fi-FI" sz="3600" dirty="0"/>
              <a:t>MIKÄ ON HYVINVOINTILÄHETE? </a:t>
            </a:r>
            <a:endParaRPr lang="fi-FI" sz="1000" dirty="0"/>
          </a:p>
        </p:txBody>
      </p:sp>
      <p:graphicFrame>
        <p:nvGraphicFramePr>
          <p:cNvPr id="4" name="Sisällön paikkamerkki 3">
            <a:extLst>
              <a:ext uri="{FF2B5EF4-FFF2-40B4-BE49-F238E27FC236}">
                <a16:creationId xmlns:a16="http://schemas.microsoft.com/office/drawing/2014/main" id="{72CB27DC-B60F-BF34-7A16-82E655AF0310}"/>
              </a:ext>
            </a:extLst>
          </p:cNvPr>
          <p:cNvGraphicFramePr>
            <a:graphicFrameLocks noGrp="1"/>
          </p:cNvGraphicFramePr>
          <p:nvPr>
            <p:ph idx="1"/>
            <p:extLst>
              <p:ext uri="{D42A27DB-BD31-4B8C-83A1-F6EECF244321}">
                <p14:modId xmlns:p14="http://schemas.microsoft.com/office/powerpoint/2010/main" val="3043167788"/>
              </p:ext>
            </p:extLst>
          </p:nvPr>
        </p:nvGraphicFramePr>
        <p:xfrm>
          <a:off x="1" y="2269265"/>
          <a:ext cx="12192000" cy="440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uorakulmio: Pyöristetyt kulmat 1">
            <a:extLst>
              <a:ext uri="{FF2B5EF4-FFF2-40B4-BE49-F238E27FC236}">
                <a16:creationId xmlns:a16="http://schemas.microsoft.com/office/drawing/2014/main" id="{B0BB2DBC-FEC4-1C0C-7A01-1F0DA831327F}"/>
              </a:ext>
            </a:extLst>
          </p:cNvPr>
          <p:cNvSpPr/>
          <p:nvPr/>
        </p:nvSpPr>
        <p:spPr>
          <a:xfrm>
            <a:off x="516047" y="1210492"/>
            <a:ext cx="2109457" cy="40102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TAVOITE</a:t>
            </a:r>
          </a:p>
        </p:txBody>
      </p:sp>
      <p:sp>
        <p:nvSpPr>
          <p:cNvPr id="3" name="Suorakulmio: Pyöristetyt kulmat 2">
            <a:extLst>
              <a:ext uri="{FF2B5EF4-FFF2-40B4-BE49-F238E27FC236}">
                <a16:creationId xmlns:a16="http://schemas.microsoft.com/office/drawing/2014/main" id="{657C3633-7415-D41E-795C-3DD62053305C}"/>
              </a:ext>
            </a:extLst>
          </p:cNvPr>
          <p:cNvSpPr/>
          <p:nvPr/>
        </p:nvSpPr>
        <p:spPr>
          <a:xfrm>
            <a:off x="516047" y="3114392"/>
            <a:ext cx="2109457" cy="43456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TUNNISTAMINEN</a:t>
            </a:r>
          </a:p>
        </p:txBody>
      </p:sp>
      <p:sp>
        <p:nvSpPr>
          <p:cNvPr id="9" name="Tekstiruutu 8">
            <a:extLst>
              <a:ext uri="{FF2B5EF4-FFF2-40B4-BE49-F238E27FC236}">
                <a16:creationId xmlns:a16="http://schemas.microsoft.com/office/drawing/2014/main" id="{F090455A-B3F0-7364-1834-69100BB17A23}"/>
              </a:ext>
            </a:extLst>
          </p:cNvPr>
          <p:cNvSpPr txBox="1"/>
          <p:nvPr/>
        </p:nvSpPr>
        <p:spPr>
          <a:xfrm>
            <a:off x="516047" y="1611516"/>
            <a:ext cx="8990092" cy="1384995"/>
          </a:xfrm>
          <a:prstGeom prst="rect">
            <a:avLst/>
          </a:prstGeom>
          <a:solidFill>
            <a:schemeClr val="bg2">
              <a:lumMod val="40000"/>
              <a:lumOff val="60000"/>
            </a:schemeClr>
          </a:solidFill>
        </p:spPr>
        <p:txBody>
          <a:bodyPr wrap="square">
            <a:spAutoFit/>
          </a:bodyPr>
          <a:lstStyle/>
          <a:p>
            <a:pPr lvl="0"/>
            <a:r>
              <a:rPr lang="fi-FI" sz="1200" dirty="0">
                <a:solidFill>
                  <a:schemeClr val="tx1"/>
                </a:solidFill>
              </a:rPr>
              <a:t>Asiakas ymmärtää omaa hyvinvointiaan kokonaisvaltaisesti ja tunnistaa erilaisia keinoja hyvinvointinsa lisäämiseksi yhteisöjen ja/tai mielekkään tekemisen avulla.</a:t>
            </a:r>
          </a:p>
          <a:p>
            <a:pPr lvl="0"/>
            <a:endParaRPr lang="fi-FI" sz="1200" dirty="0">
              <a:solidFill>
                <a:schemeClr val="tx1"/>
              </a:solidFill>
            </a:endParaRPr>
          </a:p>
          <a:p>
            <a:pPr marL="171450" lvl="0" indent="-171450">
              <a:buFont typeface="Wingdings" panose="05000000000000000000" pitchFamily="2" charset="2"/>
              <a:buChar char="q"/>
            </a:pPr>
            <a:r>
              <a:rPr lang="fi-FI" sz="1200" dirty="0">
                <a:solidFill>
                  <a:schemeClr val="tx1"/>
                </a:solidFill>
              </a:rPr>
              <a:t>Yksinäisyyden ja masentuneisuuden lievittyminen</a:t>
            </a:r>
          </a:p>
          <a:p>
            <a:pPr marL="171450" lvl="0" indent="-171450">
              <a:buFont typeface="Wingdings" panose="05000000000000000000" pitchFamily="2" charset="2"/>
              <a:buChar char="q"/>
            </a:pPr>
            <a:r>
              <a:rPr lang="fi-FI" sz="1200" dirty="0">
                <a:solidFill>
                  <a:schemeClr val="tx1"/>
                </a:solidFill>
              </a:rPr>
              <a:t>Henkisen hyvinvoinnin lisääntyminen</a:t>
            </a:r>
          </a:p>
          <a:p>
            <a:pPr marL="171450" lvl="0" indent="-171450">
              <a:buFont typeface="Wingdings" panose="05000000000000000000" pitchFamily="2" charset="2"/>
              <a:buChar char="q"/>
            </a:pPr>
            <a:r>
              <a:rPr lang="fi-FI" sz="1200" dirty="0">
                <a:solidFill>
                  <a:schemeClr val="tx1"/>
                </a:solidFill>
              </a:rPr>
              <a:t>Elämänlaadun ja –hallinnan kohentuminen </a:t>
            </a:r>
          </a:p>
          <a:p>
            <a:pPr marL="171450" lvl="0" indent="-171450">
              <a:buFont typeface="Wingdings" panose="05000000000000000000" pitchFamily="2" charset="2"/>
              <a:buChar char="q"/>
            </a:pPr>
            <a:r>
              <a:rPr lang="fi-FI" sz="1200" dirty="0">
                <a:solidFill>
                  <a:schemeClr val="tx1"/>
                </a:solidFill>
              </a:rPr>
              <a:t>Asiakas löytää helposti kuntien, hyvinvointialueen, järjestöjen ja seurakuntien hyvinvointia ja terveyttä edistävät palvelut ja toiminnot</a:t>
            </a:r>
            <a:endParaRPr lang="fi-FI" sz="1200" dirty="0"/>
          </a:p>
        </p:txBody>
      </p:sp>
      <p:sp>
        <p:nvSpPr>
          <p:cNvPr id="10" name="Suorakulmio 9">
            <a:extLst>
              <a:ext uri="{FF2B5EF4-FFF2-40B4-BE49-F238E27FC236}">
                <a16:creationId xmlns:a16="http://schemas.microsoft.com/office/drawing/2014/main" id="{823A173D-170A-F292-23D8-DECE48815BEF}"/>
              </a:ext>
            </a:extLst>
          </p:cNvPr>
          <p:cNvSpPr/>
          <p:nvPr/>
        </p:nvSpPr>
        <p:spPr>
          <a:xfrm>
            <a:off x="516047" y="3548958"/>
            <a:ext cx="8990092" cy="13036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i-FI" sz="1200" dirty="0">
                <a:solidFill>
                  <a:schemeClr val="tx1"/>
                </a:solidFill>
              </a:rPr>
              <a:t>Sote-ammattilainen tunnistaa </a:t>
            </a:r>
            <a:r>
              <a:rPr lang="fi-FI" sz="1200" b="1" dirty="0">
                <a:solidFill>
                  <a:schemeClr val="tx1"/>
                </a:solidFill>
              </a:rPr>
              <a:t>hyvinvointia ja terveyttä tukevia palveluita aidosti tarvitsevan asiakkaan </a:t>
            </a:r>
            <a:r>
              <a:rPr lang="fi-FI" sz="1200" dirty="0">
                <a:solidFill>
                  <a:schemeClr val="tx1"/>
                </a:solidFill>
              </a:rPr>
              <a:t>ja ohjaa hänet tarpeen mukaan</a:t>
            </a:r>
          </a:p>
          <a:p>
            <a:pPr lvl="0"/>
            <a:endParaRPr lang="fi-FI" sz="1200" dirty="0">
              <a:solidFill>
                <a:schemeClr val="tx1"/>
              </a:solidFill>
            </a:endParaRPr>
          </a:p>
          <a:p>
            <a:pPr marL="171450" lvl="0" indent="-171450">
              <a:buFont typeface="Wingdings" panose="05000000000000000000" pitchFamily="2" charset="2"/>
              <a:buChar char="q"/>
            </a:pPr>
            <a:r>
              <a:rPr lang="fi-FI" sz="1200" dirty="0">
                <a:solidFill>
                  <a:schemeClr val="tx1"/>
                </a:solidFill>
              </a:rPr>
              <a:t> Suoraan ennaltaehkäisevän ja hyvinvointia lisäävän kulttuuri-, liikunta-, luonto ja/tai järjestötoiminnan pariin tai</a:t>
            </a:r>
          </a:p>
          <a:p>
            <a:pPr marL="171450" lvl="0" indent="-171450">
              <a:buFont typeface="Wingdings" panose="05000000000000000000" pitchFamily="2" charset="2"/>
              <a:buChar char="q"/>
            </a:pPr>
            <a:r>
              <a:rPr lang="fi-FI" sz="1200" dirty="0">
                <a:solidFill>
                  <a:schemeClr val="tx1"/>
                </a:solidFill>
              </a:rPr>
              <a:t> Asiakkaalle kirjoitetaan hyvinvointilähete ja hän saa koulutetun linkkihenkilön tueksi edellä mainittujen palvelujen saavuttamiseen</a:t>
            </a:r>
          </a:p>
          <a:p>
            <a:pPr marL="171450" lvl="0" indent="-171450">
              <a:buFont typeface="Wingdings" panose="05000000000000000000" pitchFamily="2" charset="2"/>
              <a:buChar char="q"/>
            </a:pPr>
            <a:r>
              <a:rPr lang="fi-FI" sz="1200" dirty="0">
                <a:solidFill>
                  <a:schemeClr val="tx1"/>
                </a:solidFill>
              </a:rPr>
              <a:t> Hyvinvointilähete ei korvaa sosiaali- ja terveyspalveluita eikä lähetettä pidä kirjoittaa liian sairaalle asiakkaalle esim. pitkälle edennyt muistisairaus tai vaikeat mielenterveyden haasteet, sairauden huono hoitotasapaino.</a:t>
            </a:r>
          </a:p>
        </p:txBody>
      </p:sp>
      <p:sp>
        <p:nvSpPr>
          <p:cNvPr id="14" name="Suorakulmio: Pyöristetyt kulmat 13">
            <a:extLst>
              <a:ext uri="{FF2B5EF4-FFF2-40B4-BE49-F238E27FC236}">
                <a16:creationId xmlns:a16="http://schemas.microsoft.com/office/drawing/2014/main" id="{88C264DE-596E-E9D0-1119-049F2E65A845}"/>
              </a:ext>
            </a:extLst>
          </p:cNvPr>
          <p:cNvSpPr/>
          <p:nvPr/>
        </p:nvSpPr>
        <p:spPr>
          <a:xfrm>
            <a:off x="516047" y="5006565"/>
            <a:ext cx="2869949" cy="50383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LINKKIHENKILÖTOIMINTA</a:t>
            </a:r>
          </a:p>
        </p:txBody>
      </p:sp>
      <p:sp>
        <p:nvSpPr>
          <p:cNvPr id="15" name="Suorakulmio 14">
            <a:extLst>
              <a:ext uri="{FF2B5EF4-FFF2-40B4-BE49-F238E27FC236}">
                <a16:creationId xmlns:a16="http://schemas.microsoft.com/office/drawing/2014/main" id="{6A59F9C7-A284-74E5-19F7-3766F336A172}"/>
              </a:ext>
            </a:extLst>
          </p:cNvPr>
          <p:cNvSpPr/>
          <p:nvPr/>
        </p:nvSpPr>
        <p:spPr>
          <a:xfrm>
            <a:off x="516047" y="5510404"/>
            <a:ext cx="8990092" cy="128511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200" dirty="0">
              <a:solidFill>
                <a:schemeClr val="tx1"/>
              </a:solidFill>
            </a:endParaRPr>
          </a:p>
          <a:p>
            <a:endParaRPr lang="fi-FI" sz="1200" dirty="0">
              <a:solidFill>
                <a:schemeClr val="tx1"/>
              </a:solidFill>
            </a:endParaRPr>
          </a:p>
          <a:p>
            <a:pPr marL="171450" indent="-171450">
              <a:buFont typeface="Wingdings" panose="05000000000000000000" pitchFamily="2" charset="2"/>
              <a:buChar char="q"/>
            </a:pPr>
            <a:endParaRPr lang="fi-FI" sz="1200" dirty="0">
              <a:solidFill>
                <a:schemeClr val="tx1"/>
              </a:solidFill>
            </a:endParaRPr>
          </a:p>
          <a:p>
            <a:pPr marL="171450" indent="-171450">
              <a:buFont typeface="Wingdings" panose="05000000000000000000" pitchFamily="2" charset="2"/>
              <a:buChar char="q"/>
            </a:pPr>
            <a:endParaRPr lang="fi-FI" sz="1200" dirty="0">
              <a:solidFill>
                <a:schemeClr val="tx1"/>
              </a:solidFill>
            </a:endParaRPr>
          </a:p>
          <a:p>
            <a:r>
              <a:rPr lang="fi-FI" sz="1200" dirty="0">
                <a:solidFill>
                  <a:schemeClr val="tx1"/>
                </a:solidFill>
              </a:rPr>
              <a:t>Tarkoitus on madaltaa asiakkaan osallistumisen kynnystä esim. harrastuksiin ja muuhun sosiaaliseen toimintaan.</a:t>
            </a:r>
          </a:p>
          <a:p>
            <a:endParaRPr lang="fi-FI" sz="1200" dirty="0">
              <a:solidFill>
                <a:schemeClr val="tx1"/>
              </a:solidFill>
            </a:endParaRPr>
          </a:p>
          <a:p>
            <a:pPr marL="171450" indent="-171450">
              <a:buFont typeface="Wingdings" panose="05000000000000000000" pitchFamily="2" charset="2"/>
              <a:buChar char="q"/>
            </a:pPr>
            <a:r>
              <a:rPr lang="fi-FI" sz="1200" dirty="0">
                <a:solidFill>
                  <a:schemeClr val="tx1"/>
                </a:solidFill>
              </a:rPr>
              <a:t>Koordinoiva linkkihenkilö (</a:t>
            </a:r>
            <a:r>
              <a:rPr lang="fi-FI" sz="1200" dirty="0" err="1">
                <a:solidFill>
                  <a:schemeClr val="tx1"/>
                </a:solidFill>
              </a:rPr>
              <a:t>zgöösa</a:t>
            </a:r>
            <a:r>
              <a:rPr lang="fi-FI" sz="1200" dirty="0">
                <a:solidFill>
                  <a:schemeClr val="tx1"/>
                </a:solidFill>
              </a:rPr>
              <a:t>) ottaa vastaan hyvinvointilähetteen </a:t>
            </a:r>
            <a:r>
              <a:rPr lang="fi-FI" sz="1200" dirty="0" err="1">
                <a:solidFill>
                  <a:schemeClr val="tx1"/>
                </a:solidFill>
              </a:rPr>
              <a:t>LC:n</a:t>
            </a:r>
            <a:r>
              <a:rPr lang="fi-FI" sz="1200" dirty="0">
                <a:solidFill>
                  <a:schemeClr val="tx1"/>
                </a:solidFill>
              </a:rPr>
              <a:t> kautta ja ohjaa asiakkaan suoraan </a:t>
            </a:r>
            <a:r>
              <a:rPr lang="fi-FI" sz="1200" dirty="0" err="1">
                <a:solidFill>
                  <a:schemeClr val="tx1"/>
                </a:solidFill>
              </a:rPr>
              <a:t>hyte</a:t>
            </a:r>
            <a:r>
              <a:rPr lang="fi-FI" sz="1200" dirty="0">
                <a:solidFill>
                  <a:schemeClr val="tx1"/>
                </a:solidFill>
              </a:rPr>
              <a:t>-palveluihin tai valitsee sopivan linkkihenkilön asiakkaalle.</a:t>
            </a:r>
          </a:p>
          <a:p>
            <a:pPr marL="171450" indent="-171450">
              <a:buFont typeface="Wingdings" panose="05000000000000000000" pitchFamily="2" charset="2"/>
              <a:buChar char="q"/>
            </a:pPr>
            <a:r>
              <a:rPr lang="fi-FI" sz="1200" dirty="0">
                <a:solidFill>
                  <a:schemeClr val="tx1"/>
                </a:solidFill>
              </a:rPr>
              <a:t>Linkkihenkilö tukee asiakasta tavoitteellisesti löytämään asiat, jotka lisäävät hänen hyvinvointiaan, joskus voi pelkkä kuunteleminen ja yhdessäolokin riittää.</a:t>
            </a:r>
          </a:p>
          <a:p>
            <a:pPr marL="171450" indent="-171450">
              <a:buFont typeface="Wingdings" panose="05000000000000000000" pitchFamily="2" charset="2"/>
              <a:buChar char="q"/>
            </a:pPr>
            <a:r>
              <a:rPr lang="fi-FI" sz="1200" dirty="0">
                <a:solidFill>
                  <a:schemeClr val="tx1"/>
                </a:solidFill>
              </a:rPr>
              <a:t>Linkkihenkilötoiminnan kesto maksimissaan kuusi kuukautta.</a:t>
            </a:r>
          </a:p>
          <a:p>
            <a:pPr marL="171450" indent="-171450">
              <a:buFont typeface="Wingdings" panose="05000000000000000000" pitchFamily="2" charset="2"/>
              <a:buChar char="q"/>
            </a:pPr>
            <a:endParaRPr lang="fi-FI" sz="1200" dirty="0">
              <a:solidFill>
                <a:schemeClr val="tx1"/>
              </a:solidFill>
            </a:endParaRPr>
          </a:p>
          <a:p>
            <a:endParaRPr lang="fi-FI" sz="1200" dirty="0">
              <a:solidFill>
                <a:schemeClr val="tx1"/>
              </a:solidFill>
            </a:endParaRPr>
          </a:p>
          <a:p>
            <a:pPr algn="ctr"/>
            <a:r>
              <a:rPr lang="fi-FI" sz="1200" dirty="0">
                <a:solidFill>
                  <a:schemeClr val="tx1"/>
                </a:solidFill>
              </a:rPr>
              <a:t> </a:t>
            </a:r>
          </a:p>
          <a:p>
            <a:pPr marL="171450" indent="-171450" algn="r">
              <a:buFont typeface="Wingdings" panose="05000000000000000000" pitchFamily="2" charset="2"/>
              <a:buChar char="q"/>
            </a:pPr>
            <a:endParaRPr lang="fi-FI" sz="1200" dirty="0">
              <a:solidFill>
                <a:schemeClr val="bg2">
                  <a:lumMod val="40000"/>
                  <a:lumOff val="60000"/>
                </a:schemeClr>
              </a:solidFill>
            </a:endParaRPr>
          </a:p>
        </p:txBody>
      </p:sp>
    </p:spTree>
    <p:extLst>
      <p:ext uri="{BB962C8B-B14F-4D97-AF65-F5344CB8AC3E}">
        <p14:creationId xmlns:p14="http://schemas.microsoft.com/office/powerpoint/2010/main" val="217098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38B02-E5D7-F3A2-52DA-BDE50D30537F}"/>
              </a:ext>
            </a:extLst>
          </p:cNvPr>
          <p:cNvSpPr>
            <a:spLocks noGrp="1"/>
          </p:cNvSpPr>
          <p:nvPr>
            <p:ph type="title"/>
          </p:nvPr>
        </p:nvSpPr>
        <p:spPr>
          <a:xfrm>
            <a:off x="576470" y="918616"/>
            <a:ext cx="8778480" cy="892077"/>
          </a:xfrm>
        </p:spPr>
        <p:txBody>
          <a:bodyPr anchor="t">
            <a:normAutofit/>
          </a:bodyPr>
          <a:lstStyle/>
          <a:p>
            <a:r>
              <a:rPr lang="fi-FI" sz="3900" dirty="0" err="1"/>
              <a:t>Puheeksioton</a:t>
            </a:r>
            <a:r>
              <a:rPr lang="fi-FI" sz="3900" dirty="0"/>
              <a:t> kysymyksiä asiakkaalle</a:t>
            </a:r>
          </a:p>
        </p:txBody>
      </p:sp>
      <p:sp>
        <p:nvSpPr>
          <p:cNvPr id="3" name="Sisällön paikkamerkki 2">
            <a:extLst>
              <a:ext uri="{FF2B5EF4-FFF2-40B4-BE49-F238E27FC236}">
                <a16:creationId xmlns:a16="http://schemas.microsoft.com/office/drawing/2014/main" id="{C5F4579B-88CB-660B-9F0B-5A8B395FFC6C}"/>
              </a:ext>
            </a:extLst>
          </p:cNvPr>
          <p:cNvSpPr>
            <a:spLocks noGrp="1"/>
          </p:cNvSpPr>
          <p:nvPr>
            <p:ph idx="1"/>
          </p:nvPr>
        </p:nvSpPr>
        <p:spPr>
          <a:xfrm>
            <a:off x="576470" y="2225039"/>
            <a:ext cx="5120601" cy="3951923"/>
          </a:xfrm>
        </p:spPr>
        <p:txBody>
          <a:bodyPr>
            <a:normAutofit/>
          </a:bodyPr>
          <a:lstStyle/>
          <a:p>
            <a:pPr marL="0" indent="0">
              <a:lnSpc>
                <a:spcPct val="90000"/>
              </a:lnSpc>
              <a:spcAft>
                <a:spcPts val="600"/>
              </a:spcAft>
              <a:buNone/>
            </a:pPr>
            <a:r>
              <a:rPr lang="fi-FI" sz="1600" dirty="0"/>
              <a:t>Lähetteen tekemisessä on tärkeää, että se tehdään yhdessä asiakkaan kanssa.</a:t>
            </a:r>
          </a:p>
          <a:p>
            <a:pPr marL="0" indent="0">
              <a:lnSpc>
                <a:spcPct val="90000"/>
              </a:lnSpc>
              <a:spcAft>
                <a:spcPts val="600"/>
              </a:spcAft>
              <a:buNone/>
            </a:pPr>
            <a:endParaRPr lang="fi-FI" sz="1600" dirty="0"/>
          </a:p>
          <a:p>
            <a:pPr marL="0" indent="0">
              <a:lnSpc>
                <a:spcPct val="90000"/>
              </a:lnSpc>
              <a:spcAft>
                <a:spcPts val="600"/>
              </a:spcAft>
              <a:buNone/>
            </a:pPr>
            <a:endParaRPr lang="fi-FI" sz="1600" dirty="0"/>
          </a:p>
          <a:p>
            <a:pPr>
              <a:lnSpc>
                <a:spcPct val="90000"/>
              </a:lnSpc>
              <a:spcAft>
                <a:spcPts val="600"/>
              </a:spcAft>
            </a:pPr>
            <a:r>
              <a:rPr lang="fi-FI" sz="1600" dirty="0"/>
              <a:t>Miten kodin ulkopuolisten asioiden hoitaminen sujuu?</a:t>
            </a:r>
          </a:p>
          <a:p>
            <a:pPr>
              <a:lnSpc>
                <a:spcPct val="90000"/>
              </a:lnSpc>
              <a:spcAft>
                <a:spcPts val="600"/>
              </a:spcAft>
            </a:pPr>
            <a:r>
              <a:rPr lang="fi-FI" sz="1600" dirty="0"/>
              <a:t>Onko sinulla harrastuksia tai tekemistä joista nautit?</a:t>
            </a:r>
          </a:p>
          <a:p>
            <a:pPr>
              <a:lnSpc>
                <a:spcPct val="90000"/>
              </a:lnSpc>
              <a:spcAft>
                <a:spcPts val="600"/>
              </a:spcAft>
            </a:pPr>
            <a:r>
              <a:rPr lang="fi-FI" sz="1600" dirty="0"/>
              <a:t>Rentoudutko luonnossa?</a:t>
            </a:r>
          </a:p>
          <a:p>
            <a:pPr>
              <a:lnSpc>
                <a:spcPct val="90000"/>
              </a:lnSpc>
              <a:spcAft>
                <a:spcPts val="600"/>
              </a:spcAft>
            </a:pPr>
            <a:r>
              <a:rPr lang="fi-FI" sz="1600" dirty="0"/>
              <a:t>Kuuluuko liikunta sinun elämääsi?</a:t>
            </a:r>
          </a:p>
          <a:p>
            <a:pPr>
              <a:lnSpc>
                <a:spcPct val="90000"/>
              </a:lnSpc>
              <a:spcAft>
                <a:spcPts val="600"/>
              </a:spcAft>
            </a:pPr>
            <a:r>
              <a:rPr lang="fi-FI" sz="1600" dirty="0"/>
              <a:t>Käytätkö kulttuuripalveluja?</a:t>
            </a:r>
          </a:p>
          <a:p>
            <a:pPr>
              <a:lnSpc>
                <a:spcPct val="90000"/>
              </a:lnSpc>
              <a:spcAft>
                <a:spcPts val="600"/>
              </a:spcAft>
            </a:pPr>
            <a:r>
              <a:rPr lang="fi-FI" sz="1600" dirty="0"/>
              <a:t>Onko sinulla läheisiä ihmisiä, joiden kanssa voit jutella?</a:t>
            </a:r>
          </a:p>
          <a:p>
            <a:pPr>
              <a:lnSpc>
                <a:spcPct val="90000"/>
              </a:lnSpc>
              <a:spcAft>
                <a:spcPts val="600"/>
              </a:spcAft>
            </a:pPr>
            <a:r>
              <a:rPr lang="fi-FI" sz="1600" dirty="0"/>
              <a:t>Onko elämässäsi tapahtunut suuria muutoksia viimeaikoina?</a:t>
            </a:r>
          </a:p>
        </p:txBody>
      </p:sp>
      <p:pic>
        <p:nvPicPr>
          <p:cNvPr id="7" name="Sisällön paikkamerkki 6">
            <a:extLst>
              <a:ext uri="{FF2B5EF4-FFF2-40B4-BE49-F238E27FC236}">
                <a16:creationId xmlns:a16="http://schemas.microsoft.com/office/drawing/2014/main" id="{F1839D9F-FDF4-4531-B255-777C53722C22}"/>
              </a:ext>
            </a:extLst>
          </p:cNvPr>
          <p:cNvPicPr>
            <a:picLocks noGrp="1" noChangeAspect="1"/>
          </p:cNvPicPr>
          <p:nvPr>
            <p:ph idx="13"/>
          </p:nvPr>
        </p:nvPicPr>
        <p:blipFill>
          <a:blip r:embed="rId2"/>
          <a:stretch>
            <a:fillRect/>
          </a:stretch>
        </p:blipFill>
        <p:spPr>
          <a:xfrm>
            <a:off x="6630863" y="2390688"/>
            <a:ext cx="4845299" cy="3391074"/>
          </a:xfrm>
          <a:prstGeom prst="rect">
            <a:avLst/>
          </a:prstGeom>
        </p:spPr>
      </p:pic>
      <p:sp>
        <p:nvSpPr>
          <p:cNvPr id="5" name="Tekstiruutu 4">
            <a:extLst>
              <a:ext uri="{FF2B5EF4-FFF2-40B4-BE49-F238E27FC236}">
                <a16:creationId xmlns:a16="http://schemas.microsoft.com/office/drawing/2014/main" id="{A3440DFF-E1A6-415F-A29C-A90C52B05D67}"/>
              </a:ext>
            </a:extLst>
          </p:cNvPr>
          <p:cNvSpPr txBox="1"/>
          <p:nvPr/>
        </p:nvSpPr>
        <p:spPr>
          <a:xfrm>
            <a:off x="3086100" y="6067425"/>
            <a:ext cx="1906291" cy="430887"/>
          </a:xfrm>
          <a:prstGeom prst="rect">
            <a:avLst/>
          </a:prstGeom>
          <a:noFill/>
        </p:spPr>
        <p:txBody>
          <a:bodyPr wrap="none" rtlCol="0">
            <a:spAutoFit/>
          </a:bodyPr>
          <a:lstStyle/>
          <a:p>
            <a:r>
              <a:rPr lang="fi-FI" sz="1100" dirty="0"/>
              <a:t>Hyvinvointilähete Lapin –malli</a:t>
            </a:r>
          </a:p>
          <a:p>
            <a:r>
              <a:rPr lang="fi-FI" sz="1100" dirty="0"/>
              <a:t>Kuva: </a:t>
            </a:r>
            <a:r>
              <a:rPr lang="fi-FI" sz="1100" dirty="0" err="1"/>
              <a:t>pixabay</a:t>
            </a:r>
            <a:endParaRPr lang="fi-FI" sz="1100" dirty="0"/>
          </a:p>
        </p:txBody>
      </p:sp>
    </p:spTree>
    <p:extLst>
      <p:ext uri="{BB962C8B-B14F-4D97-AF65-F5344CB8AC3E}">
        <p14:creationId xmlns:p14="http://schemas.microsoft.com/office/powerpoint/2010/main" val="421729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6ADC85D8-86CD-48BC-9FD6-59FD01595B55}"/>
              </a:ext>
            </a:extLst>
          </p:cNvPr>
          <p:cNvSpPr>
            <a:spLocks noGrp="1"/>
          </p:cNvSpPr>
          <p:nvPr>
            <p:ph type="title"/>
          </p:nvPr>
        </p:nvSpPr>
        <p:spPr>
          <a:xfrm>
            <a:off x="576470" y="330926"/>
            <a:ext cx="9756250" cy="879565"/>
          </a:xfrm>
        </p:spPr>
        <p:txBody>
          <a:bodyPr/>
          <a:lstStyle/>
          <a:p>
            <a:r>
              <a:rPr lang="fi-FI" sz="3600" dirty="0"/>
              <a:t>HYVINVOINTILÄHETTEEN KIRJAAMINEN TERVEYDENHUOLLOSSA</a:t>
            </a:r>
            <a:endParaRPr lang="fi-FI" sz="1000" dirty="0"/>
          </a:p>
        </p:txBody>
      </p:sp>
      <p:graphicFrame>
        <p:nvGraphicFramePr>
          <p:cNvPr id="11" name="Sisällön paikkamerkki 10">
            <a:extLst>
              <a:ext uri="{FF2B5EF4-FFF2-40B4-BE49-F238E27FC236}">
                <a16:creationId xmlns:a16="http://schemas.microsoft.com/office/drawing/2014/main" id="{995EAEBE-64D4-4CD0-96F5-12D9743B12EA}"/>
              </a:ext>
            </a:extLst>
          </p:cNvPr>
          <p:cNvGraphicFramePr>
            <a:graphicFrameLocks noGrp="1"/>
          </p:cNvGraphicFramePr>
          <p:nvPr>
            <p:ph idx="1"/>
            <p:extLst>
              <p:ext uri="{D42A27DB-BD31-4B8C-83A1-F6EECF244321}">
                <p14:modId xmlns:p14="http://schemas.microsoft.com/office/powerpoint/2010/main" val="2137317586"/>
              </p:ext>
            </p:extLst>
          </p:nvPr>
        </p:nvGraphicFramePr>
        <p:xfrm>
          <a:off x="570355" y="1299142"/>
          <a:ext cx="11051289" cy="5481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248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982AAA-8135-9BD5-B751-7FD3FCD61150}"/>
              </a:ext>
            </a:extLst>
          </p:cNvPr>
          <p:cNvSpPr>
            <a:spLocks noGrp="1"/>
          </p:cNvSpPr>
          <p:nvPr>
            <p:ph type="title"/>
          </p:nvPr>
        </p:nvSpPr>
        <p:spPr/>
        <p:txBody>
          <a:bodyPr/>
          <a:lstStyle/>
          <a:p>
            <a:r>
              <a:rPr lang="fi-FI" dirty="0"/>
              <a:t>Kiitos!</a:t>
            </a:r>
          </a:p>
        </p:txBody>
      </p:sp>
      <p:sp>
        <p:nvSpPr>
          <p:cNvPr id="3" name="Tekstin paikkamerkki 2">
            <a:extLst>
              <a:ext uri="{FF2B5EF4-FFF2-40B4-BE49-F238E27FC236}">
                <a16:creationId xmlns:a16="http://schemas.microsoft.com/office/drawing/2014/main" id="{70FD42D0-1EE5-914A-498F-B00BBF187D39}"/>
              </a:ext>
            </a:extLst>
          </p:cNvPr>
          <p:cNvSpPr>
            <a:spLocks noGrp="1"/>
          </p:cNvSpPr>
          <p:nvPr>
            <p:ph type="body" sz="quarter" idx="13"/>
          </p:nvPr>
        </p:nvSpPr>
        <p:spPr/>
        <p:txBody>
          <a:bodyPr/>
          <a:lstStyle/>
          <a:p>
            <a:pPr>
              <a:lnSpc>
                <a:spcPct val="90000"/>
              </a:lnSpc>
            </a:pPr>
            <a:r>
              <a:rPr lang="fi-FI" dirty="0"/>
              <a:t>Voimmeko olla yhteydessä? </a:t>
            </a:r>
          </a:p>
          <a:p>
            <a:pPr>
              <a:lnSpc>
                <a:spcPct val="90000"/>
              </a:lnSpc>
            </a:pPr>
            <a:r>
              <a:rPr lang="fi-FI" dirty="0"/>
              <a:t>Hyvin voimme.</a:t>
            </a:r>
          </a:p>
        </p:txBody>
      </p:sp>
      <p:sp>
        <p:nvSpPr>
          <p:cNvPr id="4" name="Tekstin paikkamerkki 3">
            <a:extLst>
              <a:ext uri="{FF2B5EF4-FFF2-40B4-BE49-F238E27FC236}">
                <a16:creationId xmlns:a16="http://schemas.microsoft.com/office/drawing/2014/main" id="{6B084AEB-CB03-6418-12A4-72BB9BF8A1D0}"/>
              </a:ext>
            </a:extLst>
          </p:cNvPr>
          <p:cNvSpPr>
            <a:spLocks noGrp="1"/>
          </p:cNvSpPr>
          <p:nvPr>
            <p:ph type="body" sz="quarter" idx="14"/>
          </p:nvPr>
        </p:nvSpPr>
        <p:spPr/>
        <p:txBody>
          <a:bodyPr/>
          <a:lstStyle/>
          <a:p>
            <a:r>
              <a:rPr lang="fi-FI" dirty="0"/>
              <a:t>Sanna-Kaisa Göös</a:t>
            </a:r>
          </a:p>
        </p:txBody>
      </p:sp>
      <p:sp>
        <p:nvSpPr>
          <p:cNvPr id="5" name="Tekstin paikkamerkki 4">
            <a:extLst>
              <a:ext uri="{FF2B5EF4-FFF2-40B4-BE49-F238E27FC236}">
                <a16:creationId xmlns:a16="http://schemas.microsoft.com/office/drawing/2014/main" id="{1650EABE-5855-451F-792E-0AC5BFE99A1E}"/>
              </a:ext>
            </a:extLst>
          </p:cNvPr>
          <p:cNvSpPr>
            <a:spLocks noGrp="1"/>
          </p:cNvSpPr>
          <p:nvPr>
            <p:ph type="body" sz="quarter" idx="15"/>
          </p:nvPr>
        </p:nvSpPr>
        <p:spPr/>
        <p:txBody>
          <a:bodyPr/>
          <a:lstStyle/>
          <a:p>
            <a:r>
              <a:rPr lang="fi-FI" dirty="0"/>
              <a:t>hanketyöntekijä, Soite </a:t>
            </a:r>
          </a:p>
          <a:p>
            <a:r>
              <a:rPr lang="fi-FI" dirty="0"/>
              <a:t>+358 40 652 4628</a:t>
            </a:r>
          </a:p>
          <a:p>
            <a:r>
              <a:rPr lang="fi-FI" dirty="0"/>
              <a:t>sanna-kaisa.goos@soite.fi</a:t>
            </a:r>
          </a:p>
        </p:txBody>
      </p:sp>
      <p:pic>
        <p:nvPicPr>
          <p:cNvPr id="9" name="Kuvan paikkamerkki 8">
            <a:extLst>
              <a:ext uri="{FF2B5EF4-FFF2-40B4-BE49-F238E27FC236}">
                <a16:creationId xmlns:a16="http://schemas.microsoft.com/office/drawing/2014/main" id="{91F04C04-EA96-681D-4140-883BF67479F2}"/>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4077" b="4077"/>
          <a:stretch>
            <a:fillRect/>
          </a:stretch>
        </p:blipFill>
        <p:spPr/>
      </p:pic>
    </p:spTree>
    <p:extLst>
      <p:ext uri="{BB962C8B-B14F-4D97-AF65-F5344CB8AC3E}">
        <p14:creationId xmlns:p14="http://schemas.microsoft.com/office/powerpoint/2010/main" val="3920838528"/>
      </p:ext>
    </p:extLst>
  </p:cSld>
  <p:clrMapOvr>
    <a:masterClrMapping/>
  </p:clrMapOvr>
</p:sld>
</file>

<file path=ppt/theme/theme1.xml><?xml version="1.0" encoding="utf-8"?>
<a:theme xmlns:a="http://schemas.openxmlformats.org/drawingml/2006/main" name="Soite">
  <a:themeElements>
    <a:clrScheme name="Soite HVA">
      <a:dk1>
        <a:sysClr val="windowText" lastClr="000000"/>
      </a:dk1>
      <a:lt1>
        <a:sysClr val="window" lastClr="FFFFFF"/>
      </a:lt1>
      <a:dk2>
        <a:srgbClr val="0C2340"/>
      </a:dk2>
      <a:lt2>
        <a:srgbClr val="62B5E5"/>
      </a:lt2>
      <a:accent1>
        <a:srgbClr val="2C5234"/>
      </a:accent1>
      <a:accent2>
        <a:srgbClr val="9A2323"/>
      </a:accent2>
      <a:accent3>
        <a:srgbClr val="D5BED7"/>
      </a:accent3>
      <a:accent4>
        <a:srgbClr val="D0D1AB"/>
      </a:accent4>
      <a:accent5>
        <a:srgbClr val="FBD872"/>
      </a:accent5>
      <a:accent6>
        <a:srgbClr val="ECBAA8"/>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sitys5" id="{399AED5A-D596-4984-8A04-6F10BFFAEBF5}" vid="{40B918BE-86B1-4D4B-A15D-3B4BA1D0DA2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Soite_esitysmallipohja</Template>
  <TotalTime>2065</TotalTime>
  <Words>520</Words>
  <Application>Microsoft Office PowerPoint</Application>
  <PresentationFormat>Laajakuva</PresentationFormat>
  <Paragraphs>65</Paragraphs>
  <Slides>5</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vt:i4>
      </vt:variant>
    </vt:vector>
  </HeadingPairs>
  <TitlesOfParts>
    <vt:vector size="9" baseType="lpstr">
      <vt:lpstr>Arial</vt:lpstr>
      <vt:lpstr>Calibri</vt:lpstr>
      <vt:lpstr>Wingdings</vt:lpstr>
      <vt:lpstr>Soite</vt:lpstr>
      <vt:lpstr>Hyvinvointilähetteen kirjoittaminen terveydenhuollossa -pilotti</vt:lpstr>
      <vt:lpstr>MIKÄ ON HYVINVOINTILÄHETE? </vt:lpstr>
      <vt:lpstr>Puheeksioton kysymyksiä asiakkaalle</vt:lpstr>
      <vt:lpstr>HYVINVOINTILÄHETTEEN KIRJAAMINEN TERVEYDENHUOLLOSSA</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magna dolor esityksen otsikko amet diam</dc:title>
  <dc:creator>Kämäräinen Petra-Maria</dc:creator>
  <cp:lastModifiedBy>Göös Sanna-Kaisa</cp:lastModifiedBy>
  <cp:revision>47</cp:revision>
  <dcterms:created xsi:type="dcterms:W3CDTF">2023-02-15T08:44:56Z</dcterms:created>
  <dcterms:modified xsi:type="dcterms:W3CDTF">2024-06-11T10:17:56Z</dcterms:modified>
</cp:coreProperties>
</file>