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4" r:id="rId5"/>
    <p:sldId id="2134960570" r:id="rId6"/>
    <p:sldId id="2134960571" r:id="rId7"/>
    <p:sldId id="2134960565" r:id="rId8"/>
    <p:sldId id="258" r:id="rId9"/>
    <p:sldId id="2134960574" r:id="rId10"/>
    <p:sldId id="269" r:id="rId11"/>
    <p:sldId id="259" r:id="rId12"/>
    <p:sldId id="260" r:id="rId13"/>
    <p:sldId id="261" r:id="rId14"/>
    <p:sldId id="262" r:id="rId15"/>
    <p:sldId id="2134960558" r:id="rId16"/>
    <p:sldId id="2134960572" r:id="rId17"/>
    <p:sldId id="2134960575" r:id="rId18"/>
    <p:sldId id="267" r:id="rId19"/>
    <p:sldId id="266" r:id="rId20"/>
    <p:sldId id="310" r:id="rId21"/>
    <p:sldId id="263" r:id="rId22"/>
    <p:sldId id="2134960560" r:id="rId23"/>
    <p:sldId id="2134960557" r:id="rId24"/>
    <p:sldId id="2134960561" r:id="rId25"/>
    <p:sldId id="2134960538" r:id="rId26"/>
    <p:sldId id="2134960576" r:id="rId27"/>
    <p:sldId id="368" r:id="rId28"/>
    <p:sldId id="2134960573" r:id="rId29"/>
    <p:sldId id="2134960563" r:id="rId30"/>
    <p:sldId id="2134960559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D00557-71AE-D159-B98A-5BFA0B05E583}" v="238" dt="2023-12-18T14:06:10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15FFCB-2244-4E05-A32F-AAF9FFE604AE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58C434AC-8BB5-4996-861A-C69F303613F7}">
      <dgm:prSet phldrT="[Teksti]"/>
      <dgm:spPr>
        <a:solidFill>
          <a:srgbClr val="FF0000"/>
        </a:solidFill>
      </dgm:spPr>
      <dgm:t>
        <a:bodyPr/>
        <a:lstStyle/>
        <a:p>
          <a:r>
            <a:rPr lang="fi-FI" dirty="0"/>
            <a:t>Intensiivinen palveluohjaus, </a:t>
          </a:r>
          <a:br>
            <a:rPr lang="fi-FI" dirty="0"/>
          </a:br>
          <a:r>
            <a:rPr lang="fi-FI" dirty="0"/>
            <a:t>moni- tai </a:t>
          </a:r>
          <a:r>
            <a:rPr lang="fi-FI" dirty="0" err="1"/>
            <a:t>pitkäaikaisasiakkuus</a:t>
          </a:r>
          <a:endParaRPr lang="fi-FI" dirty="0"/>
        </a:p>
      </dgm:t>
    </dgm:pt>
    <dgm:pt modelId="{096A58AA-9623-4E66-8C0F-A1C94264DE7A}" type="parTrans" cxnId="{3014B5AB-B7FC-45FB-B4C6-F91E5B4085D6}">
      <dgm:prSet/>
      <dgm:spPr/>
      <dgm:t>
        <a:bodyPr/>
        <a:lstStyle/>
        <a:p>
          <a:endParaRPr lang="fi-FI"/>
        </a:p>
      </dgm:t>
    </dgm:pt>
    <dgm:pt modelId="{B8795083-9302-448C-9D3A-1FF96EA30722}" type="sibTrans" cxnId="{3014B5AB-B7FC-45FB-B4C6-F91E5B4085D6}">
      <dgm:prSet/>
      <dgm:spPr/>
      <dgm:t>
        <a:bodyPr/>
        <a:lstStyle/>
        <a:p>
          <a:endParaRPr lang="fi-FI"/>
        </a:p>
      </dgm:t>
    </dgm:pt>
    <dgm:pt modelId="{EB924640-009A-4D25-BA1B-67EAE26DA5D7}">
      <dgm:prSet phldrT="[Teksti]"/>
      <dgm:spPr>
        <a:solidFill>
          <a:srgbClr val="FFC000"/>
        </a:solidFill>
      </dgm:spPr>
      <dgm:t>
        <a:bodyPr/>
        <a:lstStyle/>
        <a:p>
          <a:r>
            <a:rPr lang="fi-FI" dirty="0"/>
            <a:t>Omatyöntekijän palveluohjaus, palvelutarpeen arviointi, moniammatillisuus, </a:t>
          </a:r>
          <a:r>
            <a:rPr lang="fi-FI" dirty="0" err="1"/>
            <a:t>satunnais</a:t>
          </a:r>
          <a:r>
            <a:rPr lang="fi-FI" dirty="0"/>
            <a:t>- tai </a:t>
          </a:r>
          <a:r>
            <a:rPr lang="fi-FI" dirty="0" err="1"/>
            <a:t>moniasiakkuus</a:t>
          </a:r>
          <a:endParaRPr lang="fi-FI" dirty="0"/>
        </a:p>
      </dgm:t>
    </dgm:pt>
    <dgm:pt modelId="{65943D13-6E55-4985-ACA1-5FAD5C5C680C}" type="parTrans" cxnId="{938AB71D-8547-46F3-829F-715C95462B0C}">
      <dgm:prSet/>
      <dgm:spPr/>
      <dgm:t>
        <a:bodyPr/>
        <a:lstStyle/>
        <a:p>
          <a:endParaRPr lang="fi-FI"/>
        </a:p>
      </dgm:t>
    </dgm:pt>
    <dgm:pt modelId="{96F1AD5B-B1B1-44F4-96F3-DED1DACB09A1}" type="sibTrans" cxnId="{938AB71D-8547-46F3-829F-715C95462B0C}">
      <dgm:prSet/>
      <dgm:spPr/>
      <dgm:t>
        <a:bodyPr/>
        <a:lstStyle/>
        <a:p>
          <a:endParaRPr lang="fi-FI"/>
        </a:p>
      </dgm:t>
    </dgm:pt>
    <dgm:pt modelId="{3E30EBDE-3A4A-4287-8CE1-FB00284E8B48}">
      <dgm:prSet phldrT="[Teksti]"/>
      <dgm:spPr>
        <a:solidFill>
          <a:srgbClr val="92D050"/>
        </a:solidFill>
      </dgm:spPr>
      <dgm:t>
        <a:bodyPr/>
        <a:lstStyle/>
        <a:p>
          <a:r>
            <a:rPr lang="fi-FI" dirty="0"/>
            <a:t>Yleinen viestintä, </a:t>
          </a:r>
        </a:p>
        <a:p>
          <a:r>
            <a:rPr lang="fi-FI" dirty="0"/>
            <a:t>ohjaus ja neuvonta, kynnyksetön, </a:t>
          </a:r>
        </a:p>
        <a:p>
          <a:r>
            <a:rPr lang="fi-FI" dirty="0"/>
            <a:t>omatoimi- tai </a:t>
          </a:r>
          <a:r>
            <a:rPr lang="fi-FI" dirty="0" err="1"/>
            <a:t>satunnaisasiakkuus</a:t>
          </a:r>
          <a:endParaRPr lang="fi-FI" dirty="0"/>
        </a:p>
        <a:p>
          <a:r>
            <a:rPr lang="fi-FI" dirty="0"/>
            <a:t>Sähköinen perhekeskus</a:t>
          </a:r>
        </a:p>
      </dgm:t>
    </dgm:pt>
    <dgm:pt modelId="{02EB3A0F-3026-44A5-886B-3FEE3E3BB7EE}" type="parTrans" cxnId="{C55D1F53-31A9-406F-A7D7-8ADC22B8E438}">
      <dgm:prSet/>
      <dgm:spPr/>
      <dgm:t>
        <a:bodyPr/>
        <a:lstStyle/>
        <a:p>
          <a:endParaRPr lang="fi-FI"/>
        </a:p>
      </dgm:t>
    </dgm:pt>
    <dgm:pt modelId="{173A9AB6-106C-4E9B-86F3-2E22EBBFD9CF}" type="sibTrans" cxnId="{C55D1F53-31A9-406F-A7D7-8ADC22B8E438}">
      <dgm:prSet/>
      <dgm:spPr/>
      <dgm:t>
        <a:bodyPr/>
        <a:lstStyle/>
        <a:p>
          <a:endParaRPr lang="fi-FI"/>
        </a:p>
      </dgm:t>
    </dgm:pt>
    <dgm:pt modelId="{3447ADC4-F57E-42DC-B7B2-0AC0D45CB798}" type="pres">
      <dgm:prSet presAssocID="{B715FFCB-2244-4E05-A32F-AAF9FFE604AE}" presName="Name0" presStyleCnt="0">
        <dgm:presLayoutVars>
          <dgm:dir/>
          <dgm:animLvl val="lvl"/>
          <dgm:resizeHandles val="exact"/>
        </dgm:presLayoutVars>
      </dgm:prSet>
      <dgm:spPr/>
    </dgm:pt>
    <dgm:pt modelId="{3E533370-5ECB-4D2D-A67E-35EEE06E32C8}" type="pres">
      <dgm:prSet presAssocID="{58C434AC-8BB5-4996-861A-C69F303613F7}" presName="Name8" presStyleCnt="0"/>
      <dgm:spPr/>
    </dgm:pt>
    <dgm:pt modelId="{9EE52710-2CBC-489D-831C-679C0E575B26}" type="pres">
      <dgm:prSet presAssocID="{58C434AC-8BB5-4996-861A-C69F303613F7}" presName="level" presStyleLbl="node1" presStyleIdx="0" presStyleCnt="3" custLinFactNeighborY="308">
        <dgm:presLayoutVars>
          <dgm:chMax val="1"/>
          <dgm:bulletEnabled val="1"/>
        </dgm:presLayoutVars>
      </dgm:prSet>
      <dgm:spPr/>
    </dgm:pt>
    <dgm:pt modelId="{C09DEE0D-87A1-444F-AE8D-A28E27130A08}" type="pres">
      <dgm:prSet presAssocID="{58C434AC-8BB5-4996-861A-C69F303613F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625E1F4-C823-47AC-96D4-20A0441846D0}" type="pres">
      <dgm:prSet presAssocID="{EB924640-009A-4D25-BA1B-67EAE26DA5D7}" presName="Name8" presStyleCnt="0"/>
      <dgm:spPr/>
    </dgm:pt>
    <dgm:pt modelId="{8B1366B8-EDA5-408F-A6B0-29DCB28551AF}" type="pres">
      <dgm:prSet presAssocID="{EB924640-009A-4D25-BA1B-67EAE26DA5D7}" presName="level" presStyleLbl="node1" presStyleIdx="1" presStyleCnt="3">
        <dgm:presLayoutVars>
          <dgm:chMax val="1"/>
          <dgm:bulletEnabled val="1"/>
        </dgm:presLayoutVars>
      </dgm:prSet>
      <dgm:spPr/>
    </dgm:pt>
    <dgm:pt modelId="{D5FFD1B2-458C-4923-8A4A-71BE728D5E33}" type="pres">
      <dgm:prSet presAssocID="{EB924640-009A-4D25-BA1B-67EAE26DA5D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B4F28D1-50BD-487C-8D9B-AC6775E6AB6D}" type="pres">
      <dgm:prSet presAssocID="{3E30EBDE-3A4A-4287-8CE1-FB00284E8B48}" presName="Name8" presStyleCnt="0"/>
      <dgm:spPr/>
    </dgm:pt>
    <dgm:pt modelId="{C1020D56-42DD-4304-AAA5-0116439B0015}" type="pres">
      <dgm:prSet presAssocID="{3E30EBDE-3A4A-4287-8CE1-FB00284E8B48}" presName="level" presStyleLbl="node1" presStyleIdx="2" presStyleCnt="3" custLinFactNeighborY="-3974">
        <dgm:presLayoutVars>
          <dgm:chMax val="1"/>
          <dgm:bulletEnabled val="1"/>
        </dgm:presLayoutVars>
      </dgm:prSet>
      <dgm:spPr/>
    </dgm:pt>
    <dgm:pt modelId="{97A2AE73-5AE2-40AC-BD1D-23A46816EC5D}" type="pres">
      <dgm:prSet presAssocID="{3E30EBDE-3A4A-4287-8CE1-FB00284E8B4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4BA6103-A970-45B7-B60C-9502F5FE303F}" type="presOf" srcId="{58C434AC-8BB5-4996-861A-C69F303613F7}" destId="{C09DEE0D-87A1-444F-AE8D-A28E27130A08}" srcOrd="1" destOrd="0" presId="urn:microsoft.com/office/officeart/2005/8/layout/pyramid1"/>
    <dgm:cxn modelId="{5A7A410A-C2AF-49CD-BF97-A50EFEF96B08}" type="presOf" srcId="{EB924640-009A-4D25-BA1B-67EAE26DA5D7}" destId="{D5FFD1B2-458C-4923-8A4A-71BE728D5E33}" srcOrd="1" destOrd="0" presId="urn:microsoft.com/office/officeart/2005/8/layout/pyramid1"/>
    <dgm:cxn modelId="{938AB71D-8547-46F3-829F-715C95462B0C}" srcId="{B715FFCB-2244-4E05-A32F-AAF9FFE604AE}" destId="{EB924640-009A-4D25-BA1B-67EAE26DA5D7}" srcOrd="1" destOrd="0" parTransId="{65943D13-6E55-4985-ACA1-5FAD5C5C680C}" sibTransId="{96F1AD5B-B1B1-44F4-96F3-DED1DACB09A1}"/>
    <dgm:cxn modelId="{A8BE7041-C6D6-4D68-BB25-C21A38B0B325}" type="presOf" srcId="{EB924640-009A-4D25-BA1B-67EAE26DA5D7}" destId="{8B1366B8-EDA5-408F-A6B0-29DCB28551AF}" srcOrd="0" destOrd="0" presId="urn:microsoft.com/office/officeart/2005/8/layout/pyramid1"/>
    <dgm:cxn modelId="{C55D1F53-31A9-406F-A7D7-8ADC22B8E438}" srcId="{B715FFCB-2244-4E05-A32F-AAF9FFE604AE}" destId="{3E30EBDE-3A4A-4287-8CE1-FB00284E8B48}" srcOrd="2" destOrd="0" parTransId="{02EB3A0F-3026-44A5-886B-3FEE3E3BB7EE}" sibTransId="{173A9AB6-106C-4E9B-86F3-2E22EBBFD9CF}"/>
    <dgm:cxn modelId="{0E154979-08CC-409C-B1AA-798E0A77E957}" type="presOf" srcId="{3E30EBDE-3A4A-4287-8CE1-FB00284E8B48}" destId="{97A2AE73-5AE2-40AC-BD1D-23A46816EC5D}" srcOrd="1" destOrd="0" presId="urn:microsoft.com/office/officeart/2005/8/layout/pyramid1"/>
    <dgm:cxn modelId="{7AA83D9E-38AE-418C-BCD5-B95FA2734D8B}" type="presOf" srcId="{58C434AC-8BB5-4996-861A-C69F303613F7}" destId="{9EE52710-2CBC-489D-831C-679C0E575B26}" srcOrd="0" destOrd="0" presId="urn:microsoft.com/office/officeart/2005/8/layout/pyramid1"/>
    <dgm:cxn modelId="{3014B5AB-B7FC-45FB-B4C6-F91E5B4085D6}" srcId="{B715FFCB-2244-4E05-A32F-AAF9FFE604AE}" destId="{58C434AC-8BB5-4996-861A-C69F303613F7}" srcOrd="0" destOrd="0" parTransId="{096A58AA-9623-4E66-8C0F-A1C94264DE7A}" sibTransId="{B8795083-9302-448C-9D3A-1FF96EA30722}"/>
    <dgm:cxn modelId="{6F4886E4-67D2-4053-9B4F-AB0A1CF4C56E}" type="presOf" srcId="{B715FFCB-2244-4E05-A32F-AAF9FFE604AE}" destId="{3447ADC4-F57E-42DC-B7B2-0AC0D45CB798}" srcOrd="0" destOrd="0" presId="urn:microsoft.com/office/officeart/2005/8/layout/pyramid1"/>
    <dgm:cxn modelId="{175FE9FD-375B-4B20-9708-A03A168F1D80}" type="presOf" srcId="{3E30EBDE-3A4A-4287-8CE1-FB00284E8B48}" destId="{C1020D56-42DD-4304-AAA5-0116439B0015}" srcOrd="0" destOrd="0" presId="urn:microsoft.com/office/officeart/2005/8/layout/pyramid1"/>
    <dgm:cxn modelId="{3102A453-1BE8-4A22-A8C7-E8B891360314}" type="presParOf" srcId="{3447ADC4-F57E-42DC-B7B2-0AC0D45CB798}" destId="{3E533370-5ECB-4D2D-A67E-35EEE06E32C8}" srcOrd="0" destOrd="0" presId="urn:microsoft.com/office/officeart/2005/8/layout/pyramid1"/>
    <dgm:cxn modelId="{CEC4B83B-130A-4294-AFEE-B45FE33058A4}" type="presParOf" srcId="{3E533370-5ECB-4D2D-A67E-35EEE06E32C8}" destId="{9EE52710-2CBC-489D-831C-679C0E575B26}" srcOrd="0" destOrd="0" presId="urn:microsoft.com/office/officeart/2005/8/layout/pyramid1"/>
    <dgm:cxn modelId="{358BA770-8336-404A-8F67-90F3E526B296}" type="presParOf" srcId="{3E533370-5ECB-4D2D-A67E-35EEE06E32C8}" destId="{C09DEE0D-87A1-444F-AE8D-A28E27130A08}" srcOrd="1" destOrd="0" presId="urn:microsoft.com/office/officeart/2005/8/layout/pyramid1"/>
    <dgm:cxn modelId="{F6CE652D-DECB-4BF1-A92D-EFA148003A8A}" type="presParOf" srcId="{3447ADC4-F57E-42DC-B7B2-0AC0D45CB798}" destId="{C625E1F4-C823-47AC-96D4-20A0441846D0}" srcOrd="1" destOrd="0" presId="urn:microsoft.com/office/officeart/2005/8/layout/pyramid1"/>
    <dgm:cxn modelId="{16C1FF96-D9FB-4F75-907E-9FA72D7E846D}" type="presParOf" srcId="{C625E1F4-C823-47AC-96D4-20A0441846D0}" destId="{8B1366B8-EDA5-408F-A6B0-29DCB28551AF}" srcOrd="0" destOrd="0" presId="urn:microsoft.com/office/officeart/2005/8/layout/pyramid1"/>
    <dgm:cxn modelId="{06AC9792-B876-40DD-8E85-179AC5031D01}" type="presParOf" srcId="{C625E1F4-C823-47AC-96D4-20A0441846D0}" destId="{D5FFD1B2-458C-4923-8A4A-71BE728D5E33}" srcOrd="1" destOrd="0" presId="urn:microsoft.com/office/officeart/2005/8/layout/pyramid1"/>
    <dgm:cxn modelId="{83721284-3D07-41E5-871E-53A2866BF962}" type="presParOf" srcId="{3447ADC4-F57E-42DC-B7B2-0AC0D45CB798}" destId="{CB4F28D1-50BD-487C-8D9B-AC6775E6AB6D}" srcOrd="2" destOrd="0" presId="urn:microsoft.com/office/officeart/2005/8/layout/pyramid1"/>
    <dgm:cxn modelId="{5ACCA3CF-0C79-416D-98BB-BDB6CE9F26F1}" type="presParOf" srcId="{CB4F28D1-50BD-487C-8D9B-AC6775E6AB6D}" destId="{C1020D56-42DD-4304-AAA5-0116439B0015}" srcOrd="0" destOrd="0" presId="urn:microsoft.com/office/officeart/2005/8/layout/pyramid1"/>
    <dgm:cxn modelId="{D4718B98-72A4-44F9-851B-C70654CFB7AD}" type="presParOf" srcId="{CB4F28D1-50BD-487C-8D9B-AC6775E6AB6D}" destId="{97A2AE73-5AE2-40AC-BD1D-23A46816EC5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52710-2CBC-489D-831C-679C0E575B26}">
      <dsp:nvSpPr>
        <dsp:cNvPr id="0" name=""/>
        <dsp:cNvSpPr/>
      </dsp:nvSpPr>
      <dsp:spPr>
        <a:xfrm>
          <a:off x="2742776" y="4645"/>
          <a:ext cx="2742776" cy="1508421"/>
        </a:xfrm>
        <a:prstGeom prst="trapezoid">
          <a:avLst>
            <a:gd name="adj" fmla="val 90915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Intensiivinen palveluohjaus, </a:t>
          </a:r>
          <a:br>
            <a:rPr lang="fi-FI" sz="2000" kern="1200" dirty="0"/>
          </a:br>
          <a:r>
            <a:rPr lang="fi-FI" sz="2000" kern="1200" dirty="0"/>
            <a:t>moni- tai </a:t>
          </a:r>
          <a:r>
            <a:rPr lang="fi-FI" sz="2000" kern="1200" dirty="0" err="1"/>
            <a:t>pitkäaikaisasiakkuus</a:t>
          </a:r>
          <a:endParaRPr lang="fi-FI" sz="2000" kern="1200" dirty="0"/>
        </a:p>
      </dsp:txBody>
      <dsp:txXfrm>
        <a:off x="2742776" y="4645"/>
        <a:ext cx="2742776" cy="1508421"/>
      </dsp:txXfrm>
    </dsp:sp>
    <dsp:sp modelId="{8B1366B8-EDA5-408F-A6B0-29DCB28551AF}">
      <dsp:nvSpPr>
        <dsp:cNvPr id="0" name=""/>
        <dsp:cNvSpPr/>
      </dsp:nvSpPr>
      <dsp:spPr>
        <a:xfrm>
          <a:off x="1371388" y="1508421"/>
          <a:ext cx="5485553" cy="1508421"/>
        </a:xfrm>
        <a:prstGeom prst="trapezoid">
          <a:avLst>
            <a:gd name="adj" fmla="val 9091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Omatyöntekijän palveluohjaus, palvelutarpeen arviointi, moniammatillisuus, </a:t>
          </a:r>
          <a:r>
            <a:rPr lang="fi-FI" sz="2000" kern="1200" dirty="0" err="1"/>
            <a:t>satunnais</a:t>
          </a:r>
          <a:r>
            <a:rPr lang="fi-FI" sz="2000" kern="1200" dirty="0"/>
            <a:t>- tai </a:t>
          </a:r>
          <a:r>
            <a:rPr lang="fi-FI" sz="2000" kern="1200" dirty="0" err="1"/>
            <a:t>moniasiakkuus</a:t>
          </a:r>
          <a:endParaRPr lang="fi-FI" sz="2000" kern="1200" dirty="0"/>
        </a:p>
      </dsp:txBody>
      <dsp:txXfrm>
        <a:off x="2331360" y="1508421"/>
        <a:ext cx="3565609" cy="1508421"/>
      </dsp:txXfrm>
    </dsp:sp>
    <dsp:sp modelId="{C1020D56-42DD-4304-AAA5-0116439B0015}">
      <dsp:nvSpPr>
        <dsp:cNvPr id="0" name=""/>
        <dsp:cNvSpPr/>
      </dsp:nvSpPr>
      <dsp:spPr>
        <a:xfrm>
          <a:off x="0" y="2956898"/>
          <a:ext cx="8228329" cy="1508421"/>
        </a:xfrm>
        <a:prstGeom prst="trapezoid">
          <a:avLst>
            <a:gd name="adj" fmla="val 90915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Yleinen viestintä,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ohjaus ja neuvonta, kynnyksetön,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omatoimi- tai </a:t>
          </a:r>
          <a:r>
            <a:rPr lang="fi-FI" sz="2000" kern="1200" dirty="0" err="1"/>
            <a:t>satunnaisasiakkuus</a:t>
          </a:r>
          <a:endParaRPr lang="fi-FI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Sähköinen perhekeskus</a:t>
          </a:r>
        </a:p>
      </dsp:txBody>
      <dsp:txXfrm>
        <a:off x="1439957" y="2956898"/>
        <a:ext cx="5348414" cy="1508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9T13:01:07.275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9T13:05:21.878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9T13:05:23.199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9T13:05:24.690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9T13:05:26.659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9T13:05:27.697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0,'0'0</inkml:trace>
  <inkml:trace contextRef="#ctx0" brushRef="#br0" timeOffset="544.43">0 0,'0'0</inkml:trace>
  <inkml:trace contextRef="#ctx0" brushRef="#br0" timeOffset="792.805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9T13:05:34.108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9T13:00:39.284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4301 14258,'48'21,"-41"-21,62 3,1-3,1-3,-2-2,1-4,23-6,-8 2,189-31,-127 17,1 6,1 6,72 4,-176 9,1-2,-2-2,0-2,1-1,7-5,133-23,297-41,-388 61,-3-5,0-2,-3-5,6-5,71-22,61-12,-160 55,-2-2,0-2,-2-4,40-17,-73 26,0 1,0 1,1 2,1 1,-1 1,12 0,310-54,36 10,-81-37,49-8,-161 18,48 7,350-81,-231 53,-243 67,-1-5,68-31,-139 49,247-40,67-39,-33 3,-36 21,-133 25,68-18,-107 39,75-32,63-30,62-33,-182 34,-125 80,0 0,-1-1,0 0,-1 0,0-2,0 1,-1-1,-2 0,2-1,4-9,71-114,-54 51,-17 53,-3 0,0-1,-3 0,0 0,-3-1,0-7,-6-654,1-547,-31 1018,14 20,5-183,-17 225,-25-61,48-99,6 295,2 4,-2 1,-1-1,-1 0,-1 0,0 1,-3-1,1 1,-5-6,-24-154,26 86,-6-20,-30-118,25 50,7 29,-61-73,-46-300,84 296,13 92,7 106,-1 4,3-1,1-1,2 0,0-1,2 1,2-2,1 1,2-12,-12-193,4 85,10 110,-2 1,-1 0,-3-1,-2 2,-8-24,11 37,-1 1,3-1,0-1,2 1,1 0,2-17,-8-101,-34-47,20 120,4-1,4 0,-4-61,-40-141,37 208,5-1,2 0,-1-47,14 93,-1-1,-2 0,0 1,-2-1,0 1,-3 0,1 1,-2-1,-5-7,-55-167,38 90,10 44,-4 0,-4 1,-2 1,-3 2,-26-35,11 23,23 30,-1 2,-2 0,-3 2,-26-25,-135-99,4 31,94 86,-193-72,-81 28,-27 33,-42-27,-16 70,326 0,48 7,1-4,0-3,1-3,-72-22,12-44,-203-160,86 60,-120-23,-8 52,102 50,5 15,-98 20,-459 66,-324 0,977 8,2 7,-86 20,-132 13,211-32,-534 27,452-43,-497 15,620-7,69-6,0 3,1 3,1 2,-37 12,-612 153,406-119,66 53,60-32,91-21,-63 21,-42-20,184-53</inkml:trace>
  <inkml:trace contextRef="#ctx0" brushRef="#br0" timeOffset="-133267.308">3886 11717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5D6253-DF5F-453E-A019-846F33E26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E72A3B0-3D1A-4589-B500-974A90458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06E565C-DFBA-47AB-B714-292F96DF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8C12DE-BAF6-4BF2-9221-11A7F57A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2F5F0A-6414-43A9-909C-CE164C3F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196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AB6843-658C-451D-B141-0C5CA93E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819F635-F6CC-4FC3-9858-294FC2EE4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7E87EC4-2909-436A-8485-E67F6009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D66B82-36DE-421A-9A7A-1F285F12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1EDD97A-EC2B-451E-88D8-DAA3289E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70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AA93035-673E-46C0-A8AE-7A66FA4FF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87FE913-815C-4316-9DEC-F129D9421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9B608F0-6974-4764-84E4-53BFCE9A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3B8EAA-0F79-46B4-AD39-C18A6A17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22449-ED9C-4A98-9E2A-9D93A6FF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400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9C0626-57D3-401D-81E0-7C3386E2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8FC0AF-03FF-448D-8DFE-D28183292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449A502-5337-4062-BCE0-3FD4103C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7B0323-598D-4DB9-8192-6253FDB0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E615B3-601A-4815-B6D2-38B57583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720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0C89BD-8452-41E6-8EBE-D32366C5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FDF97FE-05A6-4656-8EF3-97AAA419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6953A6-36B6-4162-833C-F7F78F3E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03F92C-5612-414C-92D9-47913543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72DC508-14D0-43DC-AA48-E62D8F40D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556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23FCE9-BD2B-4C1F-83C1-56713A5F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C57A1A-6132-46BC-852D-B50497E25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512C45E-F73E-4CCE-95F6-C0B515F10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11E6617-6434-4D8E-A76F-09C4944E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18B9089-2948-4A6C-8266-BAFF0A85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0C494EE-7511-4E48-A8C1-4A236C09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794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03502E-3566-4C5F-AA65-4E5CB9FC7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885115-AE54-4978-AB70-9AC528B90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38AED3C-C353-43DD-B24D-96ADC4593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293174E-E607-46E7-9DC2-874712F78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8D432B9-524A-41C9-9AE0-98A3483BB2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980064D-C911-4394-B67D-006E19DB1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64653AA-DFF1-4C2F-BD6B-F666612C9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0CE828F-B9FE-4DEF-9FCC-56F93DEC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854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061F5C-C10B-40F0-ABB2-ED78D83CE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0C5D994-2951-4AFF-A987-3A2C012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745C58-C4C4-44AA-AF32-B79AFA9E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156D8F5-791D-4941-B58D-EA0AB17B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698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59F903C-5346-4FB3-872B-996CD8D4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6910AC5-D2E2-4EDD-B22E-2324B9C66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6E14DC-C669-4F5A-9776-A1781AF6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375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789028-0231-4930-8900-A2E46B3F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E5BB2F-7AF6-46AC-9B82-1DAC690AC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405BAEA-574F-4DD6-AC4C-D8DFA359A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A9F15E7-2E9A-4722-980F-B5DCE7F2C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A18E53C-59E6-442A-8E7D-002F4DB3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F249BFF-CE8E-40B6-B326-8016F86A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139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CCA75F-FA8D-42B0-A82C-7CA45B83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D87FB26-D580-4117-8B6C-A9DCCB58A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C3157C4-A2FC-44C2-9654-3A4A567AB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6A214A7-FF6B-4AE0-9D19-63A3820C4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45C8A4E-0B40-4988-9E8A-33804FBC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4DC60D8-131A-43E0-9AD0-042A945A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0618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512C047-5B82-4ECA-97D5-95ADB5A0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1D2476B-EBC0-468A-91D5-4359F0A27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2563368-C814-4FBA-9967-6CA8E710B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E7F34-18BB-4104-97CD-3DED2AB5CEB2}" type="datetimeFigureOut">
              <a:rPr lang="fi-FI" smtClean="0"/>
              <a:t>17.6.2024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938A271-2D8E-4B32-B6A7-BD13F7588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C30EB27-6C09-4E97-BF53-5902A0D0E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F20C-C868-4FB0-AB4C-6D51FF30C0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361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innokyla.fi/fi/toimintamalli/perhekeskusten-palveluneuvonnan-toimintaperiaattee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21" Type="http://schemas.openxmlformats.org/officeDocument/2006/relationships/image" Target="../media/image32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32.png"/><Relationship Id="rId3" Type="http://schemas.openxmlformats.org/officeDocument/2006/relationships/image" Target="../media/image290.png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5" Type="http://schemas.openxmlformats.org/officeDocument/2006/relationships/image" Target="../media/image30.png"/><Relationship Id="rId10" Type="http://schemas.openxmlformats.org/officeDocument/2006/relationships/image" Target="../media/image310.png"/><Relationship Id="rId4" Type="http://schemas.openxmlformats.org/officeDocument/2006/relationships/customXml" Target="../ink/ink2.xml"/><Relationship Id="rId9" Type="http://schemas.openxmlformats.org/officeDocument/2006/relationships/customXml" Target="../ink/ink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3512DF-DDFD-4913-89E2-4EE6BDC47D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Lapsiperheiden palveluohjauksen käynnistämisen askeleet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6AACB9F-8DFF-444B-BE7F-4F9EA03B5E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fi-FI" dirty="0">
                <a:cs typeface="Calibri"/>
              </a:rPr>
              <a:t>Kokemuksia Pohjois-Pohjanmaan hyvinvointialueelta</a:t>
            </a:r>
          </a:p>
          <a:p>
            <a:r>
              <a:rPr lang="fi-FI" dirty="0">
                <a:cs typeface="Calibri"/>
              </a:rPr>
              <a:t>Rannikon ja Oulun eteläisen palvelualueelta</a:t>
            </a:r>
          </a:p>
          <a:p>
            <a:r>
              <a:rPr lang="fi-FI" sz="2000" dirty="0">
                <a:cs typeface="Calibri"/>
              </a:rPr>
              <a:t>Tulevaisuuden sotekeskus-hanke</a:t>
            </a:r>
          </a:p>
          <a:p>
            <a:r>
              <a:rPr lang="fi-FI" sz="2000" dirty="0">
                <a:cs typeface="Calibri"/>
              </a:rPr>
              <a:t>LNP-kehittämisohjelma</a:t>
            </a:r>
          </a:p>
          <a:p>
            <a:endParaRPr lang="fi-FI" sz="2000" dirty="0">
              <a:cs typeface="Calibri"/>
            </a:endParaRPr>
          </a:p>
          <a:p>
            <a:r>
              <a:rPr lang="fi-FI" sz="2000" dirty="0">
                <a:cs typeface="Calibri"/>
              </a:rPr>
              <a:t>Projektityöntekijä </a:t>
            </a:r>
            <a:r>
              <a:rPr lang="fi-FI" sz="2000" dirty="0" err="1">
                <a:cs typeface="Calibri"/>
              </a:rPr>
              <a:t>Hanna-</a:t>
            </a:r>
            <a:r>
              <a:rPr lang="fi-FI" sz="2000" dirty="0">
                <a:cs typeface="Calibri"/>
              </a:rPr>
              <a:t> Kaisa Kalliokoski</a:t>
            </a:r>
          </a:p>
          <a:p>
            <a:r>
              <a:rPr lang="fi-FI" sz="2000">
                <a:cs typeface="Calibri"/>
              </a:rPr>
              <a:t>2023</a:t>
            </a:r>
            <a:endParaRPr lang="fi-FI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943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40012B-CFF1-48CE-9241-76B91AF4B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Lapsiperheiden palveluohjaus, palveluohjaajan tehtävänkuva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FDC61B-0E44-4403-88FE-30F9A499C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426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4F26DA-66E6-4815-8FF8-B893CE4F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Työvälineet ja –menetelmät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3F896D-3800-4CD9-9BE2-6991FA02A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98110" cy="4351338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Asiakastietojärjestelmäoikeudet</a:t>
            </a:r>
          </a:p>
          <a:p>
            <a:r>
              <a:rPr lang="fi-FI" dirty="0"/>
              <a:t>Puheluidenhallintajärjestelmä</a:t>
            </a:r>
          </a:p>
          <a:p>
            <a:r>
              <a:rPr lang="fi-FI" dirty="0"/>
              <a:t>Yhteydenottotavat ja –kanavat</a:t>
            </a:r>
          </a:p>
          <a:p>
            <a:pPr lvl="1"/>
            <a:r>
              <a:rPr lang="fi-FI" dirty="0"/>
              <a:t>Puhelin</a:t>
            </a:r>
          </a:p>
          <a:p>
            <a:pPr lvl="1"/>
            <a:r>
              <a:rPr lang="fi-FI" dirty="0"/>
              <a:t>sähköposti</a:t>
            </a:r>
          </a:p>
          <a:p>
            <a:pPr lvl="1"/>
            <a:r>
              <a:rPr lang="fi-FI" dirty="0"/>
              <a:t>Digitaaliset yhteydenottotavat, esim. pyydä neuvoa-nappi-ratkaisut</a:t>
            </a:r>
          </a:p>
          <a:p>
            <a:r>
              <a:rPr lang="fi-FI" dirty="0"/>
              <a:t>Yhteydenottojen struktuuri</a:t>
            </a:r>
          </a:p>
          <a:p>
            <a:r>
              <a:rPr lang="fi-FI" dirty="0"/>
              <a:t>Verkostojen kokoamisen käytännöt (liitteenä)</a:t>
            </a:r>
          </a:p>
          <a:p>
            <a:r>
              <a:rPr lang="fi-FI" dirty="0"/>
              <a:t>Työtila, fyysinen sijoittuminen</a:t>
            </a:r>
          </a:p>
          <a:p>
            <a:pPr lvl="1"/>
            <a:r>
              <a:rPr lang="fi-FI" dirty="0"/>
              <a:t>Asiakasnäkökulma</a:t>
            </a:r>
          </a:p>
          <a:p>
            <a:pPr lvl="1"/>
            <a:r>
              <a:rPr lang="fi-FI" dirty="0"/>
              <a:t>Palveluohjaajan työn tuen näkökulma</a:t>
            </a:r>
          </a:p>
          <a:p>
            <a:pPr lvl="1"/>
            <a:r>
              <a:rPr lang="fi-FI" dirty="0"/>
              <a:t>Johtamisen näkökulma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2844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35EE19-5B86-4B40-89B1-3D1F128F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Tiimikäytännöt ja johtaminen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D5E86C-5BB3-4551-97BA-C0C31117A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181"/>
            <a:ext cx="10515600" cy="4780782"/>
          </a:xfrm>
        </p:spPr>
        <p:txBody>
          <a:bodyPr>
            <a:normAutofit fontScale="62500" lnSpcReduction="20000"/>
          </a:bodyPr>
          <a:lstStyle/>
          <a:p>
            <a:r>
              <a:rPr lang="fi-FI" dirty="0"/>
              <a:t>Palveluohjauksen resurssin sijoittuminen alueella</a:t>
            </a:r>
          </a:p>
          <a:p>
            <a:r>
              <a:rPr lang="fi-FI" dirty="0"/>
              <a:t>Tiimin rakenne ja toimintatavat</a:t>
            </a:r>
          </a:p>
          <a:p>
            <a:pPr lvl="1"/>
            <a:r>
              <a:rPr lang="fi-FI" dirty="0"/>
              <a:t>Viikkopalaverit- kenen kanssa? Oleelliset toimijat?</a:t>
            </a:r>
          </a:p>
          <a:p>
            <a:pPr lvl="1"/>
            <a:r>
              <a:rPr lang="fi-FI" dirty="0" err="1"/>
              <a:t>Kuukausitason</a:t>
            </a:r>
            <a:r>
              <a:rPr lang="fi-FI" dirty="0"/>
              <a:t> yhteistyöpalaverit esim. aikuisten palveluiden kanssa tehtävän yhteistyön tehostamiseksi</a:t>
            </a:r>
          </a:p>
          <a:p>
            <a:pPr lvl="1"/>
            <a:r>
              <a:rPr lang="fi-FI" dirty="0"/>
              <a:t>Muu rakenteellinen ja systemaattinen tiimitoiminta, esim. perhekeskustoiminta ja yhdyspinnat</a:t>
            </a:r>
          </a:p>
          <a:p>
            <a:pPr lvl="1"/>
            <a:r>
              <a:rPr lang="fi-FI" dirty="0"/>
              <a:t>Huomioitavaa: palveluohjauksen työn sisältö jää usein sivurooliin kun </a:t>
            </a:r>
            <a:r>
              <a:rPr lang="fi-FI" dirty="0" err="1"/>
              <a:t>po</a:t>
            </a:r>
            <a:r>
              <a:rPr lang="fi-FI" dirty="0"/>
              <a:t> on osana jotain muuta tiimiä. </a:t>
            </a:r>
          </a:p>
          <a:p>
            <a:r>
              <a:rPr lang="fi-FI" dirty="0"/>
              <a:t>Yhteistyö alkuarvioinnin kanssa oltava systemaattista ja selkeää, </a:t>
            </a:r>
            <a:r>
              <a:rPr lang="fi-FI" dirty="0" err="1"/>
              <a:t>järjestelmätason</a:t>
            </a:r>
            <a:r>
              <a:rPr lang="fi-FI" dirty="0"/>
              <a:t> käytännöt tarkasteltava, esim. arviointiin tiedoksi vietävät yhteydenotot ja ilmoitukset-miten toimitaan, mitä käytetään, mihin viedään ja miten</a:t>
            </a:r>
          </a:p>
          <a:p>
            <a:r>
              <a:rPr lang="fi-FI" dirty="0"/>
              <a:t>Hoidon tarpeen arviointi (lasten ja nuorten perustason </a:t>
            </a:r>
            <a:r>
              <a:rPr lang="fi-FI" dirty="0" err="1"/>
              <a:t>mt</a:t>
            </a:r>
            <a:r>
              <a:rPr lang="fi-FI" dirty="0"/>
              <a:t>-palvelut) osana palveluohjausta</a:t>
            </a:r>
          </a:p>
          <a:p>
            <a:pPr lvl="1"/>
            <a:r>
              <a:rPr lang="fi-FI" dirty="0"/>
              <a:t>Lasten ja nuorten perustason </a:t>
            </a:r>
            <a:r>
              <a:rPr lang="fi-FI" dirty="0" err="1"/>
              <a:t>mt</a:t>
            </a:r>
            <a:r>
              <a:rPr lang="fi-FI" dirty="0"/>
              <a:t>-palveluiden kanssa tehtävä yhteistyö</a:t>
            </a:r>
          </a:p>
          <a:p>
            <a:pPr lvl="1"/>
            <a:r>
              <a:rPr lang="fi-FI" dirty="0"/>
              <a:t>Hoidon tarpeen  tunnistaminen palveluohjauksessa, herätteet ja ohjaaminen </a:t>
            </a:r>
            <a:r>
              <a:rPr lang="fi-FI" dirty="0" err="1"/>
              <a:t>hta:n</a:t>
            </a:r>
            <a:r>
              <a:rPr lang="fi-FI" dirty="0"/>
              <a:t>  </a:t>
            </a:r>
          </a:p>
          <a:p>
            <a:r>
              <a:rPr lang="fi-FI" dirty="0"/>
              <a:t>Yhteistyö aikuisten palveluiden kanssa: </a:t>
            </a:r>
            <a:r>
              <a:rPr lang="fi-FI" dirty="0" err="1"/>
              <a:t>sospa</a:t>
            </a:r>
            <a:r>
              <a:rPr lang="fi-FI" dirty="0"/>
              <a:t>, päihde- ja riippuvuuspalvelut, </a:t>
            </a:r>
            <a:r>
              <a:rPr lang="fi-FI" dirty="0" err="1"/>
              <a:t>mt</a:t>
            </a:r>
            <a:endParaRPr lang="fi-FI" dirty="0"/>
          </a:p>
          <a:p>
            <a:r>
              <a:rPr lang="fi-FI" dirty="0"/>
              <a:t>Yhteensovittava johtaminen tarpeen suunnitella vaikka resurssi olisikin hallinnollisesti yhden vastuuyksikköpäällikön alaisuudessa</a:t>
            </a:r>
          </a:p>
          <a:p>
            <a:pPr lvl="1"/>
            <a:r>
              <a:rPr lang="fi-FI" dirty="0"/>
              <a:t>Tärkeää sovittaa yhteen alkuarvioinnin, hoidon tarpeen arvioinnin ja palveluohjaustoimintojen johtaminen</a:t>
            </a:r>
          </a:p>
          <a:p>
            <a:pPr lvl="1"/>
            <a:r>
              <a:rPr lang="fi-FI" dirty="0"/>
              <a:t>Monialaisen työn varmistamiseksi rakennettava yhteys myös aikuisten palveluiden palveluohjauksen johtamisen  kanssa</a:t>
            </a:r>
          </a:p>
          <a:p>
            <a:pPr lvl="1"/>
            <a:r>
              <a:rPr lang="fi-FI" dirty="0"/>
              <a:t>Pohdittavaksi: voisiko palveluohjausta johtaa kokonaisuutena? Palveluohjauksen yksikkö/tiimi? 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1A27D12B-CB81-4E16-8CD9-6FE5F494F151}"/>
              </a:ext>
            </a:extLst>
          </p:cNvPr>
          <p:cNvSpPr/>
          <p:nvPr/>
        </p:nvSpPr>
        <p:spPr>
          <a:xfrm>
            <a:off x="8903328" y="537755"/>
            <a:ext cx="2450472" cy="9803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Kytkeytyminen perhekeskustoimintaan</a:t>
            </a:r>
          </a:p>
        </p:txBody>
      </p:sp>
    </p:spTree>
    <p:extLst>
      <p:ext uri="{BB962C8B-B14F-4D97-AF65-F5344CB8AC3E}">
        <p14:creationId xmlns:p14="http://schemas.microsoft.com/office/powerpoint/2010/main" val="136741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5D6D21-B48A-489B-9A57-E26F953D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Ohjautumisen polut ja prosessit, käytänteet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DF07C4-2C4B-4983-BD43-B70E53BBAB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i-FI" dirty="0"/>
              <a:t>Ohjauksen ja neuvonnan määrittely</a:t>
            </a:r>
          </a:p>
          <a:p>
            <a:r>
              <a:rPr lang="fi-FI" dirty="0"/>
              <a:t>Ohjautuminen alkuarviointiin, PTA, LS-tarpeen selvitys</a:t>
            </a:r>
          </a:p>
          <a:p>
            <a:r>
              <a:rPr lang="fi-FI" dirty="0"/>
              <a:t>Lasten ja nuorten perustason </a:t>
            </a:r>
            <a:r>
              <a:rPr lang="fi-FI" dirty="0" err="1"/>
              <a:t>mt</a:t>
            </a:r>
            <a:r>
              <a:rPr lang="fi-FI" dirty="0"/>
              <a:t>-palveluihin ohjautuminen/hoidon tarpeen arviointi </a:t>
            </a:r>
          </a:p>
          <a:p>
            <a:r>
              <a:rPr lang="fi-FI" dirty="0"/>
              <a:t>Kapenen palveluihin ohjautumisen käytännöt ja kriteerit</a:t>
            </a:r>
          </a:p>
          <a:p>
            <a:r>
              <a:rPr lang="fi-FI" dirty="0"/>
              <a:t>Lapsiperheiden kotipalvelun kriteerit/hakemukset</a:t>
            </a:r>
          </a:p>
          <a:p>
            <a:r>
              <a:rPr lang="fi-FI" dirty="0"/>
              <a:t>Verkostojen kokoamisen käytännöt, yhteisövaikuttavuus (liitteenä)</a:t>
            </a:r>
          </a:p>
          <a:p>
            <a:r>
              <a:rPr lang="fi-FI" dirty="0"/>
              <a:t>3. sektorin ja seurakuntien toimintoihin ohjaaminen ja yhteistyö</a:t>
            </a:r>
          </a:p>
          <a:p>
            <a:r>
              <a:rPr lang="fi-FI" dirty="0"/>
              <a:t>Yhteistyö ja ohjautuminen aikuisten palveluihin</a:t>
            </a:r>
          </a:p>
          <a:p>
            <a:r>
              <a:rPr lang="fi-FI" dirty="0"/>
              <a:t>Monialaiset ensitapaamiset, perhekeskustiimit, ajanvaraukset </a:t>
            </a: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55FD780-B3A8-4DCE-B5A1-8B2BEC2167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i-FI" dirty="0"/>
              <a:t>Palveluohjauksen tuotteet? (tehtävät)</a:t>
            </a:r>
          </a:p>
          <a:p>
            <a:pPr lvl="1"/>
            <a:r>
              <a:rPr lang="fi-FI" dirty="0"/>
              <a:t>Mitä työmuotoja palveluohjauksesta käsin toteutetaan? </a:t>
            </a:r>
          </a:p>
          <a:p>
            <a:pPr lvl="1"/>
            <a:r>
              <a:rPr lang="fi-FI" dirty="0"/>
              <a:t>Tuotteiden määrittely selkeyttää palveluohjauksen roolia erilaisissa palveluprosesseissa-ei hoideta asioita ali- eikä ylimitoitetusti</a:t>
            </a:r>
          </a:p>
          <a:p>
            <a:pPr lvl="1"/>
            <a:r>
              <a:rPr lang="fi-FI" dirty="0"/>
              <a:t>Mihin työtehtäviin palveluohjaajan työaikaa (ja osaamista) käytetään?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5810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49BB33-A6B5-4251-96F8-CA85A124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Viestintä ja tiedottaminen, tiedonkeruu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97D046-0B67-4307-9BB5-5D393FA3B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17594" cy="4351338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Tiedonkeruu ja tiedolla johtaminen</a:t>
            </a:r>
          </a:p>
          <a:p>
            <a:pPr lvl="1"/>
            <a:r>
              <a:rPr lang="fi-FI" dirty="0"/>
              <a:t>Systemaattinen tiedonkeruu kertoo ajankohtaisista ilmiöistä ja tulokset auttavat kohdentamaan resursseja oikeisiin palveluihin ja toimintoihin </a:t>
            </a:r>
          </a:p>
          <a:p>
            <a:pPr lvl="1"/>
            <a:r>
              <a:rPr lang="fi-FI" dirty="0"/>
              <a:t>Palveluohjaustoiminnoista käsin  tehtävä tiedonkeruu tuottaa ajantasaista tietoa palvelutarpeista ja ilmiöistä </a:t>
            </a:r>
            <a:r>
              <a:rPr lang="fi-FI"/>
              <a:t>johtamisen tarpeisiin</a:t>
            </a:r>
            <a:endParaRPr lang="fi-FI" dirty="0"/>
          </a:p>
          <a:p>
            <a:r>
              <a:rPr lang="fi-FI" dirty="0" err="1"/>
              <a:t>Yhdyspintainformointi</a:t>
            </a:r>
            <a:r>
              <a:rPr lang="fi-FI" dirty="0"/>
              <a:t> ja säännöllinen viestintä</a:t>
            </a:r>
          </a:p>
          <a:p>
            <a:pPr lvl="1"/>
            <a:r>
              <a:rPr lang="fi-FI" dirty="0"/>
              <a:t>Systemaattinen ja suunnitelmallinen viestintä palveluohjauksen toiminnasta on tarpeen sekä asukas- että ammattilaisviestinnässä</a:t>
            </a:r>
          </a:p>
          <a:p>
            <a:pPr lvl="1"/>
            <a:r>
              <a:rPr lang="fi-FI" dirty="0"/>
              <a:t>Kuka viestii? Missä viestitään?</a:t>
            </a:r>
          </a:p>
          <a:p>
            <a:pPr lvl="1"/>
            <a:r>
              <a:rPr lang="fi-FI" dirty="0"/>
              <a:t>Viestintäsuunnitelma on hyvä laatia osana perhekeskuksen viestintää/</a:t>
            </a:r>
            <a:r>
              <a:rPr lang="fi-FI" dirty="0" err="1"/>
              <a:t>vuosikelloa</a:t>
            </a:r>
            <a:endParaRPr lang="fi-FI" dirty="0"/>
          </a:p>
          <a:p>
            <a:pPr lvl="1"/>
            <a:r>
              <a:rPr lang="fi-FI" dirty="0"/>
              <a:t>Viestinnässä on hyvä huomioida palveluohjauksen keskeinen rooli neuvonnan, ohjauksen ja tuen etuovena</a:t>
            </a:r>
          </a:p>
          <a:p>
            <a:pPr lvl="2"/>
            <a:r>
              <a:rPr lang="fi-FI" dirty="0"/>
              <a:t>Sosiaalinen media</a:t>
            </a:r>
          </a:p>
          <a:p>
            <a:pPr lvl="2"/>
            <a:r>
              <a:rPr lang="fi-FI" dirty="0"/>
              <a:t>Wilma-viestintä</a:t>
            </a:r>
          </a:p>
          <a:p>
            <a:pPr lvl="2"/>
            <a:r>
              <a:rPr lang="fi-FI" dirty="0"/>
              <a:t>Paikalliset mediat ja intra-viestintä</a:t>
            </a:r>
          </a:p>
          <a:p>
            <a:pPr lvl="2"/>
            <a:endParaRPr lang="fi-FI" dirty="0"/>
          </a:p>
          <a:p>
            <a:pPr lvl="2"/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8626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F506E8-FFCC-417D-B06E-9BCA4A09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604027-AF32-4D52-AB8D-F52E7A585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335"/>
            <a:ext cx="10515600" cy="4672628"/>
          </a:xfrm>
        </p:spPr>
        <p:txBody>
          <a:bodyPr>
            <a:normAutofit fontScale="55000" lnSpcReduction="20000"/>
          </a:bodyPr>
          <a:lstStyle/>
          <a:p>
            <a:r>
              <a:rPr lang="fi-FI" dirty="0"/>
              <a:t>Lapsiperheiden palveluohjauksen toiminnan tavoitteet ja hyödyt</a:t>
            </a:r>
          </a:p>
          <a:p>
            <a:r>
              <a:rPr lang="fi-FI" dirty="0"/>
              <a:t>Palveluohjauksen lähtökohta perhekeskuksissa</a:t>
            </a:r>
          </a:p>
          <a:p>
            <a:r>
              <a:rPr lang="fi-FI" dirty="0"/>
              <a:t>Perhekeskusten palveluohjauksen toimintaperiaatteet </a:t>
            </a:r>
            <a:r>
              <a:rPr lang="fi-FI" sz="1600" dirty="0">
                <a:hlinkClick r:id="rId2"/>
              </a:rPr>
              <a:t>https://innokyla.fi/fi/toimintamalli/perhekeskusten-palveluneuvonnan-toimintaperiaatteet</a:t>
            </a:r>
            <a:endParaRPr lang="fi-FI" sz="1600" dirty="0"/>
          </a:p>
          <a:p>
            <a:endParaRPr lang="fi-FI" dirty="0"/>
          </a:p>
          <a:p>
            <a:r>
              <a:rPr lang="fi-FI" dirty="0"/>
              <a:t>Lapsiperheiden palveluohjauksen visio-työpajavinkki</a:t>
            </a:r>
          </a:p>
          <a:p>
            <a:r>
              <a:rPr lang="fi-FI" dirty="0"/>
              <a:t>Toimintaympäristö ja asemoituminen</a:t>
            </a:r>
          </a:p>
          <a:p>
            <a:r>
              <a:rPr lang="fi-FI" dirty="0"/>
              <a:t>Esite Rannikon lapsiperheiden palveluohjauksesta</a:t>
            </a:r>
          </a:p>
          <a:p>
            <a:r>
              <a:rPr lang="fi-FI" dirty="0"/>
              <a:t>Visuaalinen toimintakuvaus Rannikon lapsiperheiden palveluohjauksesta  yhteystietoineen</a:t>
            </a:r>
          </a:p>
          <a:p>
            <a:r>
              <a:rPr lang="fi-FI" dirty="0"/>
              <a:t>Verkostojen kokoamisen käytännöt 1. esimerkki Rannikolta</a:t>
            </a:r>
          </a:p>
          <a:p>
            <a:r>
              <a:rPr lang="fi-FI" dirty="0"/>
              <a:t>Esimerkki laajennetusta palveluohjauksen tiimistä</a:t>
            </a:r>
          </a:p>
          <a:p>
            <a:r>
              <a:rPr lang="fi-FI" dirty="0"/>
              <a:t>Palveluohjauksen palveluprosessi (luonnos)</a:t>
            </a:r>
          </a:p>
          <a:p>
            <a:r>
              <a:rPr lang="fi-FI" dirty="0"/>
              <a:t>Verkostokäytännöt 2.</a:t>
            </a:r>
          </a:p>
          <a:p>
            <a:r>
              <a:rPr lang="fi-FI" dirty="0"/>
              <a:t>Yhteisövaikuttavuusmalli lapsi- ja perhekeskeisessä verkostotyössä </a:t>
            </a:r>
          </a:p>
          <a:p>
            <a:r>
              <a:rPr lang="fi-FI" dirty="0"/>
              <a:t>Asiakaslähtöisyys keskiössä työssä ja kehittämisessä-vinkkikuva työn tueksi</a:t>
            </a:r>
          </a:p>
          <a:p>
            <a:r>
              <a:rPr lang="fi-FI" dirty="0"/>
              <a:t>Huomioita ja havaintoja kehittämistyön matkan varrelta-kooste</a:t>
            </a:r>
          </a:p>
        </p:txBody>
      </p:sp>
    </p:spTree>
    <p:extLst>
      <p:ext uri="{BB962C8B-B14F-4D97-AF65-F5344CB8AC3E}">
        <p14:creationId xmlns:p14="http://schemas.microsoft.com/office/powerpoint/2010/main" val="123669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>
            <a:extLst>
              <a:ext uri="{FF2B5EF4-FFF2-40B4-BE49-F238E27FC236}">
                <a16:creationId xmlns:a16="http://schemas.microsoft.com/office/drawing/2014/main" id="{6E0EF4C8-6647-4A5B-8523-31C6C8CBE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46688"/>
              </p:ext>
            </p:extLst>
          </p:nvPr>
        </p:nvGraphicFramePr>
        <p:xfrm>
          <a:off x="0" y="0"/>
          <a:ext cx="12192000" cy="62685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48465">
                  <a:extLst>
                    <a:ext uri="{9D8B030D-6E8A-4147-A177-3AD203B41FA5}">
                      <a16:colId xmlns:a16="http://schemas.microsoft.com/office/drawing/2014/main" val="3743229602"/>
                    </a:ext>
                  </a:extLst>
                </a:gridCol>
                <a:gridCol w="3313470">
                  <a:extLst>
                    <a:ext uri="{9D8B030D-6E8A-4147-A177-3AD203B41FA5}">
                      <a16:colId xmlns:a16="http://schemas.microsoft.com/office/drawing/2014/main" val="774531521"/>
                    </a:ext>
                  </a:extLst>
                </a:gridCol>
                <a:gridCol w="2910213">
                  <a:extLst>
                    <a:ext uri="{9D8B030D-6E8A-4147-A177-3AD203B41FA5}">
                      <a16:colId xmlns:a16="http://schemas.microsoft.com/office/drawing/2014/main" val="3236822334"/>
                    </a:ext>
                  </a:extLst>
                </a:gridCol>
                <a:gridCol w="4119852">
                  <a:extLst>
                    <a:ext uri="{9D8B030D-6E8A-4147-A177-3AD203B41FA5}">
                      <a16:colId xmlns:a16="http://schemas.microsoft.com/office/drawing/2014/main" val="147984114"/>
                    </a:ext>
                  </a:extLst>
                </a:gridCol>
              </a:tblGrid>
              <a:tr h="776748">
                <a:tc>
                  <a:txBody>
                    <a:bodyPr/>
                    <a:lstStyle/>
                    <a:p>
                      <a:r>
                        <a:rPr lang="fi-FI" sz="1400" dirty="0"/>
                        <a:t>Perhekeskuksen palveluohjauksen toiminnan tavoitteet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Mihin tarpeeseen/haasteeseen toiminnalla vastataan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Hyödyt asiakkaalle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/>
                        <a:t>Hyödyt organisaatiolle ja yhteistyökumppaneille</a:t>
                      </a:r>
                    </a:p>
                    <a:p>
                      <a:endParaRPr lang="fi-FI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695655"/>
                  </a:ext>
                </a:extLst>
              </a:tr>
              <a:tr h="1791647">
                <a:tc>
                  <a:txBody>
                    <a:bodyPr/>
                    <a:lstStyle/>
                    <a:p>
                      <a:r>
                        <a:rPr lang="fi-FI" sz="1400" dirty="0"/>
                        <a:t>Palveluiden integraatio ja koordinaatio ensiyhteydenotoista alkaen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Palveluiden sirpaleisuus, </a:t>
                      </a:r>
                      <a:r>
                        <a:rPr lang="fi-FI" sz="1400" dirty="0" err="1"/>
                        <a:t>siiloutuneet</a:t>
                      </a:r>
                      <a:r>
                        <a:rPr lang="fi-FI" sz="1400" dirty="0"/>
                        <a:t> ja päällekkäiset toimijat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/>
                        <a:t>Asiakas saa asiaansa apua yhdellä yhteydenotolla</a:t>
                      </a:r>
                    </a:p>
                    <a:p>
                      <a:endParaRPr lang="fi-FI" sz="1400" dirty="0"/>
                    </a:p>
                    <a:p>
                      <a:r>
                        <a:rPr lang="fi-FI" sz="1400" dirty="0"/>
                        <a:t>Asiakas saa asiaansa kokonaisvaltaisemmin tukea ja apua</a:t>
                      </a:r>
                    </a:p>
                    <a:p>
                      <a:endParaRPr lang="fi-FI" sz="1400" dirty="0"/>
                    </a:p>
                    <a:p>
                      <a:r>
                        <a:rPr lang="fi-FI" sz="1400" dirty="0"/>
                        <a:t>Perheen kokonaisvaltainen huomioiminen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Päällekkäisen työn väheneminen</a:t>
                      </a:r>
                    </a:p>
                    <a:p>
                      <a:endParaRPr lang="fi-FI" sz="1400" dirty="0"/>
                    </a:p>
                    <a:p>
                      <a:r>
                        <a:rPr lang="fi-FI" sz="1400" dirty="0"/>
                        <a:t>Toisten työn tuntemus lisääntyy</a:t>
                      </a:r>
                    </a:p>
                    <a:p>
                      <a:endParaRPr lang="fi-FI" sz="1400" dirty="0"/>
                    </a:p>
                    <a:p>
                      <a:endParaRPr lang="fi-FI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584624"/>
                  </a:ext>
                </a:extLst>
              </a:tr>
              <a:tr h="1967910">
                <a:tc>
                  <a:txBody>
                    <a:bodyPr/>
                    <a:lstStyle/>
                    <a:p>
                      <a:r>
                        <a:rPr lang="fi-FI" sz="1400" dirty="0"/>
                        <a:t>Tuen ja palveluiden saavutettavuus ja oikea-aikaisuus lisääntyy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Vaikeus löytää tapoja ja paikkoja joista etsiä tukea ja apua, kirjavat käytännöt</a:t>
                      </a:r>
                    </a:p>
                    <a:p>
                      <a:endParaRPr lang="fi-FI" sz="1400" dirty="0"/>
                    </a:p>
                    <a:p>
                      <a:r>
                        <a:rPr lang="fi-FI" sz="1400" dirty="0"/>
                        <a:t>Jonoutuneet palvelut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Yksi paikka yhteydenotoille lapsiperheiden asioissa, saavutettavuus paranee</a:t>
                      </a:r>
                    </a:p>
                    <a:p>
                      <a:endParaRPr lang="fi-FI" sz="1400" dirty="0"/>
                    </a:p>
                    <a:p>
                      <a:r>
                        <a:rPr lang="fi-FI" sz="1400" dirty="0"/>
                        <a:t>monikanavaiset yhteydenottotavat </a:t>
                      </a:r>
                    </a:p>
                    <a:p>
                      <a:endParaRPr lang="fi-FI" sz="1400" dirty="0"/>
                    </a:p>
                    <a:p>
                      <a:r>
                        <a:rPr lang="fi-FI" sz="1400" dirty="0"/>
                        <a:t>Asiakas saa tiedon asiansa etenemisestä mahdollisimman nopeasti (=verkostoaika, muu yhteydenotto tarvittavalta ammattilaiselta)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Tarve raskaille ja korjaaville palveluille vähenee</a:t>
                      </a:r>
                    </a:p>
                    <a:p>
                      <a:endParaRPr lang="fi-FI" sz="1400" dirty="0"/>
                    </a:p>
                    <a:p>
                      <a:r>
                        <a:rPr lang="fi-FI" sz="1400" dirty="0"/>
                        <a:t>Kustannusten lasku</a:t>
                      </a:r>
                    </a:p>
                    <a:p>
                      <a:endParaRPr lang="fi-FI" sz="1400" dirty="0"/>
                    </a:p>
                    <a:p>
                      <a:endParaRPr lang="fi-FI" sz="1400" dirty="0"/>
                    </a:p>
                    <a:p>
                      <a:endParaRPr lang="fi-FI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69540"/>
                  </a:ext>
                </a:extLst>
              </a:tr>
              <a:tr h="1255122">
                <a:tc>
                  <a:txBody>
                    <a:bodyPr/>
                    <a:lstStyle/>
                    <a:p>
                      <a:r>
                        <a:rPr lang="fi-FI" sz="1400" dirty="0"/>
                        <a:t>Monialaisen yhteistyön</a:t>
                      </a:r>
                    </a:p>
                    <a:p>
                      <a:r>
                        <a:rPr lang="fi-FI" sz="1400" dirty="0"/>
                        <a:t>toimivat käytännöt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tarve eri toimijoiden yhteiselle työlle ja osaamisen jakamiselle</a:t>
                      </a:r>
                    </a:p>
                    <a:p>
                      <a:endParaRPr lang="fi-FI" sz="1400" dirty="0"/>
                    </a:p>
                    <a:p>
                      <a:r>
                        <a:rPr lang="fi-FI" sz="1400" dirty="0"/>
                        <a:t>kompleksiset asiakastilanteet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/>
                        <a:t>Asiakas saa nopeasti monialaista apua asiaansa</a:t>
                      </a:r>
                    </a:p>
                    <a:p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/>
                        <a:t>Työn kuormittavuus vähenee, työssä jaksaminen vahvistuu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/>
                        <a:t>Osaamisen jakaminen yli toimialuerajojen </a:t>
                      </a:r>
                    </a:p>
                    <a:p>
                      <a:endParaRPr lang="fi-FI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402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733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fi-FI"/>
            </a:b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/>
          </p:nvPr>
        </p:nvGraphicFramePr>
        <p:xfrm>
          <a:off x="1981835" y="1600484"/>
          <a:ext cx="8228330" cy="4525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uora nuoliyhdysviiva 7"/>
          <p:cNvCxnSpPr/>
          <p:nvPr/>
        </p:nvCxnSpPr>
        <p:spPr>
          <a:xfrm>
            <a:off x="2208168" y="2061059"/>
            <a:ext cx="0" cy="33118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iruutu 8"/>
          <p:cNvSpPr txBox="1"/>
          <p:nvPr/>
        </p:nvSpPr>
        <p:spPr>
          <a:xfrm rot="16200000">
            <a:off x="1359607" y="3247360"/>
            <a:ext cx="206640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700" dirty="0"/>
              <a:t>asiakasmäärä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2856140" y="365125"/>
            <a:ext cx="6479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/>
              <a:t>Palvelu- ja asiakasohjauksen lähtökohta perhekeskuksessa</a:t>
            </a:r>
          </a:p>
        </p:txBody>
      </p:sp>
    </p:spTree>
    <p:extLst>
      <p:ext uri="{BB962C8B-B14F-4D97-AF65-F5344CB8AC3E}">
        <p14:creationId xmlns:p14="http://schemas.microsoft.com/office/powerpoint/2010/main" val="2281963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45529" y="2013773"/>
            <a:ext cx="4325908" cy="26935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45046" y="2678514"/>
            <a:ext cx="764138" cy="6845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0944" y="157492"/>
            <a:ext cx="1550490" cy="83526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73805" y="1242780"/>
            <a:ext cx="943297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1"/>
              </a:lnSpc>
            </a:pPr>
            <a:r>
              <a:rPr lang="en-US" sz="2133" dirty="0" err="1">
                <a:solidFill>
                  <a:srgbClr val="000000"/>
                </a:solidFill>
                <a:latin typeface="Open Sans Extra Bold"/>
              </a:rPr>
              <a:t>Perhekeskusten</a:t>
            </a:r>
            <a:r>
              <a:rPr lang="en-US" sz="21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 Extra Bold"/>
              </a:rPr>
              <a:t>ohjauksen</a:t>
            </a:r>
            <a:r>
              <a:rPr lang="en-US" sz="2133" dirty="0">
                <a:solidFill>
                  <a:srgbClr val="000000"/>
                </a:solidFill>
                <a:latin typeface="Open Sans Extra Bold"/>
              </a:rPr>
              <a:t>, </a:t>
            </a:r>
            <a:r>
              <a:rPr lang="en-US" sz="2133" dirty="0" err="1">
                <a:solidFill>
                  <a:srgbClr val="000000"/>
                </a:solidFill>
                <a:latin typeface="Open Sans Extra Bold"/>
              </a:rPr>
              <a:t>neuvonnan</a:t>
            </a:r>
            <a:r>
              <a:rPr lang="en-US" sz="2133" dirty="0">
                <a:solidFill>
                  <a:srgbClr val="000000"/>
                </a:solidFill>
                <a:latin typeface="Open Sans Extra Bold"/>
              </a:rPr>
              <a:t> ja </a:t>
            </a:r>
            <a:r>
              <a:rPr lang="en-US" sz="2133" dirty="0" err="1">
                <a:solidFill>
                  <a:srgbClr val="000000"/>
                </a:solidFill>
                <a:latin typeface="Open Sans Extra Bold"/>
              </a:rPr>
              <a:t>palveluihin</a:t>
            </a:r>
            <a:r>
              <a:rPr lang="en-US" sz="21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 Extra Bold"/>
              </a:rPr>
              <a:t>ohjautumisen</a:t>
            </a:r>
            <a:r>
              <a:rPr lang="en-US" sz="21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Open Sans Extra Bold"/>
              </a:rPr>
              <a:t>toimintaperiaatteet</a:t>
            </a:r>
            <a:endParaRPr lang="en-US" sz="21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171437" y="2001054"/>
            <a:ext cx="2568309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30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monikanavaiset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yhteydenottotavat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91185" y="2081121"/>
            <a:ext cx="1914077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  <a:spcBef>
                <a:spcPct val="0"/>
              </a:spcBef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monialainen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yhteistyö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408343" y="2613783"/>
            <a:ext cx="2454137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yhden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yhteydenoton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periaate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94043" y="2580211"/>
            <a:ext cx="1293186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asiakasosallisuus</a:t>
            </a:r>
            <a:r>
              <a:rPr lang="en-US" sz="1089" dirty="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86159" y="3029906"/>
            <a:ext cx="2373660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25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osaavat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ammattilaiset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32084" y="3628957"/>
            <a:ext cx="2568309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oikea-aikaisuus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ja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varhainen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tuki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41435" y="4194435"/>
            <a:ext cx="199361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5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hyvinvoinnin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ja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terveyden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edistäminen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1435" y="3090698"/>
            <a:ext cx="161357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5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palveluiden</a:t>
            </a:r>
            <a:r>
              <a:rPr lang="en-US" sz="108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yhteensovittaminen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41434" y="3757851"/>
            <a:ext cx="2123918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5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toiminnan</a:t>
            </a:r>
            <a:r>
              <a:rPr lang="en-US" sz="108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tasalaatuisuus</a:t>
            </a:r>
            <a:r>
              <a:rPr lang="en-US" sz="1089" dirty="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99919" y="4194435"/>
            <a:ext cx="2470984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perheen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ja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verkoston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huomiointi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443850" y="3631730"/>
            <a:ext cx="161357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kohtaaminen</a:t>
            </a:r>
            <a:r>
              <a:rPr lang="en-US" sz="108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keskiössä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E4C782CC-7373-46BE-9FB5-71D2541DD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799" y="5814848"/>
            <a:ext cx="1914077" cy="957038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3D526D14-2C95-4AFC-A6D9-518A76F91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032" y="5814848"/>
            <a:ext cx="1914077" cy="957038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BF4539EF-FC3F-4C89-97A1-F76BAFB4D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103" y="5807253"/>
            <a:ext cx="1944456" cy="972228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AA2B1902-8FB9-4BCC-A151-1FEC156DA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3208" y="5806616"/>
            <a:ext cx="1944544" cy="973655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4F3A9B1A-1DED-45EC-8CA3-6743BABDE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6312" y="5806616"/>
            <a:ext cx="1944544" cy="973655"/>
          </a:xfrm>
          <a:prstGeom prst="rect">
            <a:avLst/>
          </a:prstGeom>
        </p:spPr>
      </p:pic>
      <p:sp>
        <p:nvSpPr>
          <p:cNvPr id="24" name="Suorakulmio 23">
            <a:extLst>
              <a:ext uri="{FF2B5EF4-FFF2-40B4-BE49-F238E27FC236}">
                <a16:creationId xmlns:a16="http://schemas.microsoft.com/office/drawing/2014/main" id="{BA500EC2-04BA-4397-97B7-05527FB126C2}"/>
              </a:ext>
            </a:extLst>
          </p:cNvPr>
          <p:cNvSpPr/>
          <p:nvPr/>
        </p:nvSpPr>
        <p:spPr>
          <a:xfrm>
            <a:off x="1680164" y="6225828"/>
            <a:ext cx="1135504" cy="3041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779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lainsäädäntö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197CFAC8-8935-4D7F-B11A-FF7558D0D06A}"/>
              </a:ext>
            </a:extLst>
          </p:cNvPr>
          <p:cNvSpPr/>
          <p:nvPr/>
        </p:nvSpPr>
        <p:spPr>
          <a:xfrm>
            <a:off x="3271824" y="6228330"/>
            <a:ext cx="1633460" cy="3041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779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systeeminen</a:t>
            </a:r>
            <a:r>
              <a:rPr lang="en-US" sz="817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työote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8CEC862F-D83C-494A-BB2F-1660B99300D6}"/>
              </a:ext>
            </a:extLst>
          </p:cNvPr>
          <p:cNvSpPr/>
          <p:nvPr/>
        </p:nvSpPr>
        <p:spPr>
          <a:xfrm>
            <a:off x="5284439" y="6225828"/>
            <a:ext cx="1448089" cy="3041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779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asiakaslähtöisyys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D374FEEC-4E52-4389-B573-F24A74387A6E}"/>
              </a:ext>
            </a:extLst>
          </p:cNvPr>
          <p:cNvSpPr/>
          <p:nvPr/>
        </p:nvSpPr>
        <p:spPr>
          <a:xfrm>
            <a:off x="7127807" y="6225828"/>
            <a:ext cx="1659813" cy="3041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779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yhteisövaikuttavuus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26113062-8783-4CE6-B944-374732A3D4E3}"/>
              </a:ext>
            </a:extLst>
          </p:cNvPr>
          <p:cNvSpPr/>
          <p:nvPr/>
        </p:nvSpPr>
        <p:spPr>
          <a:xfrm>
            <a:off x="9321815" y="6041285"/>
            <a:ext cx="1175195" cy="5350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779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Perhekeskus</a:t>
            </a:r>
            <a:r>
              <a:rPr lang="en-US" sz="1333" dirty="0">
                <a:solidFill>
                  <a:srgbClr val="000000"/>
                </a:solidFill>
                <a:latin typeface="Open Sans Extra Bold"/>
              </a:rPr>
              <a:t>-</a:t>
            </a:r>
          </a:p>
          <a:p>
            <a:pPr algn="ctr">
              <a:lnSpc>
                <a:spcPts val="1779"/>
              </a:lnSpc>
            </a:pPr>
            <a:r>
              <a:rPr lang="en-US" sz="1333" dirty="0" err="1">
                <a:solidFill>
                  <a:srgbClr val="000000"/>
                </a:solidFill>
                <a:latin typeface="Open Sans Extra Bold"/>
              </a:rPr>
              <a:t>toimintamalli</a:t>
            </a:r>
            <a:endParaRPr lang="en-US" sz="1333" dirty="0">
              <a:solidFill>
                <a:srgbClr val="000000"/>
              </a:solidFill>
              <a:latin typeface="Open Sans Extra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DF8D3CC-287A-410A-8CDC-D1A18E004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22903"/>
            <a:ext cx="4959146" cy="661219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3B673789-28FC-46DA-91A2-FFDBB5DFF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91" y="122902"/>
            <a:ext cx="4959146" cy="66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97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0E15143-8597-4D2F-A29E-5DE0059C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3952"/>
            <a:ext cx="12192000" cy="8574686"/>
          </a:xfrm>
          <a:prstGeom prst="rect">
            <a:avLst/>
          </a:prstGeom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8FDB9C43-3154-4D04-9CD7-DB7A2944D73D}"/>
              </a:ext>
            </a:extLst>
          </p:cNvPr>
          <p:cNvSpPr/>
          <p:nvPr/>
        </p:nvSpPr>
        <p:spPr>
          <a:xfrm>
            <a:off x="2667475" y="4780314"/>
            <a:ext cx="1937441" cy="13580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 err="1"/>
              <a:t>A</a:t>
            </a:r>
            <a:r>
              <a:rPr lang="fi-FI" sz="1600" dirty="0" err="1">
                <a:solidFill>
                  <a:schemeClr val="tx1"/>
                </a:solidFill>
              </a:rPr>
              <a:t>Alueen</a:t>
            </a:r>
            <a:r>
              <a:rPr lang="fi-FI" sz="1600" dirty="0">
                <a:solidFill>
                  <a:schemeClr val="tx1"/>
                </a:solidFill>
              </a:rPr>
              <a:t> määrittely </a:t>
            </a:r>
            <a:r>
              <a:rPr lang="fi-FI" sz="1600">
                <a:solidFill>
                  <a:schemeClr val="tx1"/>
                </a:solidFill>
              </a:rPr>
              <a:t>ja resurssi</a:t>
            </a:r>
            <a:endParaRPr lang="fi-FI" sz="1600" dirty="0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DE856205-9909-44A7-895A-50EAC8A1A8A6}"/>
              </a:ext>
            </a:extLst>
          </p:cNvPr>
          <p:cNvSpPr/>
          <p:nvPr/>
        </p:nvSpPr>
        <p:spPr>
          <a:xfrm>
            <a:off x="4286974" y="3973604"/>
            <a:ext cx="1937441" cy="13580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tx1"/>
                </a:solidFill>
              </a:rPr>
              <a:t>Työvälineet ja -menetelmät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99B36B07-0742-49E8-A279-954B12C0175F}"/>
              </a:ext>
            </a:extLst>
          </p:cNvPr>
          <p:cNvSpPr/>
          <p:nvPr/>
        </p:nvSpPr>
        <p:spPr>
          <a:xfrm>
            <a:off x="5961679" y="3118312"/>
            <a:ext cx="2010054" cy="13580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tx1"/>
                </a:solidFill>
              </a:rPr>
              <a:t>Tiimikäytännöt ja johtaminen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41D22F53-17E7-4C2E-ADF9-6F6F9EC748A7}"/>
              </a:ext>
            </a:extLst>
          </p:cNvPr>
          <p:cNvSpPr/>
          <p:nvPr/>
        </p:nvSpPr>
        <p:spPr>
          <a:xfrm>
            <a:off x="7602863" y="2186177"/>
            <a:ext cx="1937441" cy="13580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tx1"/>
                </a:solidFill>
              </a:rPr>
              <a:t>Ohjautumisen prosessit ja käytänteet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5EAE52FD-DE57-4328-87A2-CC5CE620843D}"/>
              </a:ext>
            </a:extLst>
          </p:cNvPr>
          <p:cNvSpPr/>
          <p:nvPr/>
        </p:nvSpPr>
        <p:spPr>
          <a:xfrm>
            <a:off x="9232670" y="1308429"/>
            <a:ext cx="1937441" cy="13580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>
                <a:solidFill>
                  <a:schemeClr val="tx1"/>
                </a:solidFill>
              </a:rPr>
              <a:t>Viestintä ja tiedottaminen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13BF413E-98B6-4572-B724-E8FDD7F3D0CA}"/>
              </a:ext>
            </a:extLst>
          </p:cNvPr>
          <p:cNvSpPr/>
          <p:nvPr/>
        </p:nvSpPr>
        <p:spPr>
          <a:xfrm>
            <a:off x="895613" y="5459324"/>
            <a:ext cx="1937441" cy="13580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err="1"/>
              <a:t>A</a:t>
            </a:r>
            <a:r>
              <a:rPr lang="fi-FI" sz="1400" dirty="0" err="1">
                <a:solidFill>
                  <a:schemeClr val="tx1"/>
                </a:solidFill>
              </a:rPr>
              <a:t>Palveluohjaus</a:t>
            </a:r>
            <a:r>
              <a:rPr lang="fi-FI" sz="1400" dirty="0">
                <a:solidFill>
                  <a:schemeClr val="tx1"/>
                </a:solidFill>
              </a:rPr>
              <a:t>-perehdytys ja työryhmän kokoaminen</a:t>
            </a:r>
          </a:p>
        </p:txBody>
      </p:sp>
    </p:spTree>
    <p:extLst>
      <p:ext uri="{BB962C8B-B14F-4D97-AF65-F5344CB8AC3E}">
        <p14:creationId xmlns:p14="http://schemas.microsoft.com/office/powerpoint/2010/main" val="3406637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93749" y="2809217"/>
            <a:ext cx="2509929" cy="25053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08582" y="2547604"/>
            <a:ext cx="2369127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56643" y="2586905"/>
            <a:ext cx="1511254" cy="27432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697669" y="728185"/>
            <a:ext cx="2584680" cy="1886876"/>
            <a:chOff x="0" y="0"/>
            <a:chExt cx="988322" cy="7739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8334" cy="773994"/>
            </a:xfrm>
            <a:custGeom>
              <a:avLst/>
              <a:gdLst/>
              <a:ahLst/>
              <a:cxnLst/>
              <a:rect l="l" t="t" r="r" b="b"/>
              <a:pathLst>
                <a:path w="988334" h="773994">
                  <a:moveTo>
                    <a:pt x="70290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0057"/>
                  </a:cubicBezTo>
                  <a:cubicBezTo>
                    <a:pt x="0" y="448963"/>
                    <a:pt x="66279" y="544103"/>
                    <a:pt x="162037" y="588245"/>
                  </a:cubicBezTo>
                  <a:lnTo>
                    <a:pt x="162037" y="773994"/>
                  </a:lnTo>
                  <a:lnTo>
                    <a:pt x="353844" y="614526"/>
                  </a:lnTo>
                  <a:lnTo>
                    <a:pt x="702903" y="614526"/>
                  </a:lnTo>
                  <a:cubicBezTo>
                    <a:pt x="861885" y="614526"/>
                    <a:pt x="988322" y="491014"/>
                    <a:pt x="988322" y="310037"/>
                  </a:cubicBezTo>
                  <a:cubicBezTo>
                    <a:pt x="988334" y="123512"/>
                    <a:pt x="861885" y="0"/>
                    <a:pt x="702903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40"/>
                </a:lnSpc>
              </a:pPr>
              <a:endParaRPr sz="120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9498" y="1599930"/>
            <a:ext cx="1357559" cy="86883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61893" y="2258213"/>
            <a:ext cx="2906702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</a:rPr>
              <a:t>Palveluohjaus</a:t>
            </a:r>
            <a:endParaRPr lang="en-US" sz="1600" dirty="0">
              <a:solidFill>
                <a:srgbClr val="000000"/>
              </a:solidFill>
              <a:latin typeface="Open Sans Extra Bold"/>
            </a:endParaRP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9EDE0D00-E64E-4DCD-8FE4-BFAF41819D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0017" y="3980902"/>
            <a:ext cx="755136" cy="755136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23929749-704C-491E-B15E-68CDA381FA25}"/>
              </a:ext>
            </a:extLst>
          </p:cNvPr>
          <p:cNvSpPr txBox="1"/>
          <p:nvPr/>
        </p:nvSpPr>
        <p:spPr>
          <a:xfrm>
            <a:off x="2982846" y="931335"/>
            <a:ext cx="2136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Haen tietoa ja tiedän mistä saan tarvitessani henkilökohtaista ohjausta ja tukea hyvinvointiini ja arjessa pärjäämiseen.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45522235-E621-4DA6-B471-91DD8C1658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5927" y="667771"/>
            <a:ext cx="2584928" cy="1889924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95414022-68F5-4304-BDC3-903158C4E3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7721" y="667771"/>
            <a:ext cx="2584928" cy="1889924"/>
          </a:xfrm>
          <a:prstGeom prst="rect">
            <a:avLst/>
          </a:prstGeom>
        </p:spPr>
      </p:pic>
      <p:sp>
        <p:nvSpPr>
          <p:cNvPr id="27" name="Tekstiruutu 26">
            <a:extLst>
              <a:ext uri="{FF2B5EF4-FFF2-40B4-BE49-F238E27FC236}">
                <a16:creationId xmlns:a16="http://schemas.microsoft.com/office/drawing/2014/main" id="{28A459E0-8FBD-42E3-BB51-030C235FD300}"/>
              </a:ext>
            </a:extLst>
          </p:cNvPr>
          <p:cNvSpPr txBox="1"/>
          <p:nvPr/>
        </p:nvSpPr>
        <p:spPr>
          <a:xfrm>
            <a:off x="5649237" y="808218"/>
            <a:ext cx="2314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Asiani etenee yhden yhteydenoton periaatteen mukaisesti. Minua kuullaan ja toiveeni huomioidaan. Koen, että voin itse vaikuttaa palveluratkaisuihin.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C1BB428E-F050-449F-AADF-49706C886906}"/>
              </a:ext>
            </a:extLst>
          </p:cNvPr>
          <p:cNvSpPr txBox="1"/>
          <p:nvPr/>
        </p:nvSpPr>
        <p:spPr>
          <a:xfrm>
            <a:off x="8294402" y="963139"/>
            <a:ext cx="2584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Tiedän, kuka hoitaa asiaani yhdessä minun kanssani. Tiedän, mihin voin ottaa yhteyttä jos tilanteeni muuttuu tai jokin asia mietityttää.</a:t>
            </a:r>
          </a:p>
        </p:txBody>
      </p:sp>
      <p:sp>
        <p:nvSpPr>
          <p:cNvPr id="30" name="Nuoli: Oikea 29">
            <a:extLst>
              <a:ext uri="{FF2B5EF4-FFF2-40B4-BE49-F238E27FC236}">
                <a16:creationId xmlns:a16="http://schemas.microsoft.com/office/drawing/2014/main" id="{8F0B1D68-B521-4360-8E2F-16BA560953DD}"/>
              </a:ext>
            </a:extLst>
          </p:cNvPr>
          <p:cNvSpPr/>
          <p:nvPr/>
        </p:nvSpPr>
        <p:spPr>
          <a:xfrm>
            <a:off x="3790612" y="4148943"/>
            <a:ext cx="6314674" cy="26416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A5568EC-0F86-4F54-B8CF-FE4845CFD2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13417" y="3313707"/>
            <a:ext cx="1150212" cy="1934632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326F0507-7548-4503-A79F-E186DCE88218}"/>
              </a:ext>
            </a:extLst>
          </p:cNvPr>
          <p:cNvSpPr/>
          <p:nvPr/>
        </p:nvSpPr>
        <p:spPr>
          <a:xfrm rot="5400000">
            <a:off x="2363896" y="4717761"/>
            <a:ext cx="1230457" cy="27138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C46E5CC-0416-481C-A327-6C7F82096F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9136" y="5459433"/>
            <a:ext cx="1891395" cy="123045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3EBF8830-6CEB-40C8-AF1A-EBDFFC8CE5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5666" y="5460081"/>
            <a:ext cx="3590711" cy="12110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378939" y="2316675"/>
            <a:ext cx="2906702" cy="11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Open Sans Extra Bold"/>
              </a:rPr>
              <a:t>Sote</a:t>
            </a:r>
            <a:r>
              <a:rPr lang="en-US" sz="1600" dirty="0">
                <a:solidFill>
                  <a:srgbClr val="000000"/>
                </a:solidFill>
                <a:latin typeface="Open Sans Extra Bold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</a:rPr>
              <a:t>peke-keskukset</a:t>
            </a:r>
            <a:endParaRPr lang="en-US" sz="1600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Open Sans Extra Bold"/>
              </a:rPr>
              <a:t>Alkuarviointi</a:t>
            </a:r>
            <a:r>
              <a:rPr lang="en-US" sz="1600" dirty="0">
                <a:solidFill>
                  <a:srgbClr val="000000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2240"/>
              </a:lnSpc>
            </a:pPr>
            <a:endParaRPr lang="en-US" sz="1600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2240"/>
              </a:lnSpc>
            </a:pPr>
            <a:endParaRPr lang="en-US" sz="1600" dirty="0">
              <a:solidFill>
                <a:srgbClr val="000000"/>
              </a:solidFill>
              <a:latin typeface="Open Sans Extra Bold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4E5EA828-55FA-4FF8-9282-4FE16AAEB1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739" y="5436645"/>
            <a:ext cx="1397429" cy="124112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846337" y="2262481"/>
            <a:ext cx="2906702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 err="1">
                <a:solidFill>
                  <a:srgbClr val="000000"/>
                </a:solidFill>
                <a:latin typeface="Open Sans Extra Bold"/>
              </a:rPr>
              <a:t>Palvelutuotanto</a:t>
            </a:r>
            <a:endParaRPr lang="en-US" sz="16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AB1C225D-805F-4454-9EE9-A2EABC3462F9}"/>
              </a:ext>
            </a:extLst>
          </p:cNvPr>
          <p:cNvSpPr txBox="1"/>
          <p:nvPr/>
        </p:nvSpPr>
        <p:spPr>
          <a:xfrm>
            <a:off x="6588415" y="5542326"/>
            <a:ext cx="19890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PTA tarvittavassa laajuudessa</a:t>
            </a:r>
          </a:p>
          <a:p>
            <a:r>
              <a:rPr lang="fi-FI" sz="1400" dirty="0"/>
              <a:t>Asiakassuunnitelma</a:t>
            </a:r>
          </a:p>
          <a:p>
            <a:r>
              <a:rPr lang="fi-FI" sz="1400" dirty="0"/>
              <a:t>Omatyöntekijä</a:t>
            </a:r>
          </a:p>
          <a:p>
            <a:endParaRPr lang="fi-FI" dirty="0"/>
          </a:p>
        </p:txBody>
      </p:sp>
      <p:pic>
        <p:nvPicPr>
          <p:cNvPr id="33" name="Kuva 32">
            <a:extLst>
              <a:ext uri="{FF2B5EF4-FFF2-40B4-BE49-F238E27FC236}">
                <a16:creationId xmlns:a16="http://schemas.microsoft.com/office/drawing/2014/main" id="{8FE79040-720A-40AE-925D-B9DD85D82F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1429" y="5461584"/>
            <a:ext cx="2012571" cy="1243692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D44EB3C5-5A05-41A1-A330-2364F1D609BF}"/>
              </a:ext>
            </a:extLst>
          </p:cNvPr>
          <p:cNvSpPr txBox="1"/>
          <p:nvPr/>
        </p:nvSpPr>
        <p:spPr>
          <a:xfrm>
            <a:off x="8498234" y="5468680"/>
            <a:ext cx="35781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/>
              <a:t>Pohteen</a:t>
            </a:r>
            <a:r>
              <a:rPr lang="fi-FI" sz="1400" dirty="0"/>
              <a:t> sote-palvelut, </a:t>
            </a:r>
            <a:r>
              <a:rPr lang="fi-FI" sz="1400" dirty="0" err="1"/>
              <a:t>Ostopalvelut</a:t>
            </a:r>
            <a:endParaRPr lang="fi-FI" sz="1400" dirty="0"/>
          </a:p>
          <a:p>
            <a:r>
              <a:rPr lang="fi-FI" sz="1400" dirty="0"/>
              <a:t>Hyvinvointia tukevat kunnan palvelut</a:t>
            </a:r>
          </a:p>
          <a:p>
            <a:r>
              <a:rPr lang="fi-FI" sz="1400" dirty="0"/>
              <a:t>3.Sektori ja seurakunnat, vapaaehtoistyö</a:t>
            </a:r>
          </a:p>
          <a:p>
            <a:r>
              <a:rPr lang="fi-FI" sz="1400" dirty="0"/>
              <a:t>Omarahoitteiset palvelut</a:t>
            </a:r>
          </a:p>
          <a:p>
            <a:endParaRPr lang="fi-FI" dirty="0"/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90EFFD11-7F82-4632-A801-FDF1666B0AD8}"/>
              </a:ext>
            </a:extLst>
          </p:cNvPr>
          <p:cNvSpPr txBox="1"/>
          <p:nvPr/>
        </p:nvSpPr>
        <p:spPr>
          <a:xfrm>
            <a:off x="1596733" y="5473078"/>
            <a:ext cx="28430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Monikanavaiset yhteydenottotavat</a:t>
            </a:r>
          </a:p>
          <a:p>
            <a:r>
              <a:rPr lang="fi-FI" sz="1400" dirty="0"/>
              <a:t>Yleinen ohjaus ja neuvonta</a:t>
            </a:r>
          </a:p>
          <a:p>
            <a:r>
              <a:rPr lang="fi-FI" sz="1400" dirty="0"/>
              <a:t>Yhteydenotot ja ilmoitukset</a:t>
            </a:r>
          </a:p>
          <a:p>
            <a:r>
              <a:rPr lang="fi-FI" sz="1400" dirty="0"/>
              <a:t>Palveluihin ohjautuminen</a:t>
            </a:r>
          </a:p>
          <a:p>
            <a:r>
              <a:rPr lang="fi-FI" sz="1400" dirty="0"/>
              <a:t>Ammattilaiskonsultaatiot</a:t>
            </a:r>
          </a:p>
          <a:p>
            <a:endParaRPr lang="fi-FI" sz="1400" dirty="0"/>
          </a:p>
          <a:p>
            <a:endParaRPr lang="fi-FI" sz="1400" dirty="0"/>
          </a:p>
          <a:p>
            <a:endParaRPr lang="fi-FI" sz="1600" dirty="0"/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A8BB1827-9405-4517-9287-CA8016AE916E}"/>
              </a:ext>
            </a:extLst>
          </p:cNvPr>
          <p:cNvSpPr txBox="1"/>
          <p:nvPr/>
        </p:nvSpPr>
        <p:spPr>
          <a:xfrm>
            <a:off x="4488622" y="5566105"/>
            <a:ext cx="19782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mm. 1-3x ohjauskäynnit</a:t>
            </a:r>
          </a:p>
          <a:p>
            <a:r>
              <a:rPr lang="fi-FI" sz="1400" dirty="0"/>
              <a:t>Monialaiset tiimit</a:t>
            </a:r>
          </a:p>
          <a:p>
            <a:r>
              <a:rPr lang="fi-FI" sz="1400" dirty="0"/>
              <a:t>Verkostojen kokoaminen</a:t>
            </a:r>
          </a:p>
          <a:p>
            <a:endParaRPr lang="fi-FI" sz="1600" dirty="0"/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15CAB11A-1751-4F13-B1A7-BF4FD6D13257}"/>
              </a:ext>
            </a:extLst>
          </p:cNvPr>
          <p:cNvSpPr txBox="1"/>
          <p:nvPr/>
        </p:nvSpPr>
        <p:spPr>
          <a:xfrm>
            <a:off x="115622" y="5463686"/>
            <a:ext cx="136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Hyvinvoinnin tuki</a:t>
            </a:r>
          </a:p>
          <a:p>
            <a:r>
              <a:rPr lang="fi-FI" sz="1400" dirty="0"/>
              <a:t>Ajantasaiset tietosisällöt</a:t>
            </a:r>
          </a:p>
          <a:p>
            <a:endParaRPr lang="fi-FI" sz="1600" dirty="0"/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BA027617-0E22-4CA1-A5D7-60954440BE46}"/>
              </a:ext>
            </a:extLst>
          </p:cNvPr>
          <p:cNvSpPr txBox="1"/>
          <p:nvPr/>
        </p:nvSpPr>
        <p:spPr>
          <a:xfrm>
            <a:off x="-38649" y="5121527"/>
            <a:ext cx="428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Digipalvelut, itsearvioinnit, omahoito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25F9FCA9-0C84-48CE-BDC5-07418BD8E9F4}"/>
              </a:ext>
            </a:extLst>
          </p:cNvPr>
          <p:cNvSpPr txBox="1"/>
          <p:nvPr/>
        </p:nvSpPr>
        <p:spPr>
          <a:xfrm>
            <a:off x="35532" y="3729606"/>
            <a:ext cx="2159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Palveluohjauksellinen työote kaikissa kasvu- ja kehitysympäristöissä, toiminnoissa ja palveluissa</a:t>
            </a:r>
          </a:p>
        </p:txBody>
      </p:sp>
      <p:pic>
        <p:nvPicPr>
          <p:cNvPr id="42" name="Kuva 41">
            <a:extLst>
              <a:ext uri="{FF2B5EF4-FFF2-40B4-BE49-F238E27FC236}">
                <a16:creationId xmlns:a16="http://schemas.microsoft.com/office/drawing/2014/main" id="{675E1F8B-00F8-4A6F-99CC-991B429191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124" y="3724690"/>
            <a:ext cx="2082824" cy="1349790"/>
          </a:xfrm>
          <a:prstGeom prst="rect">
            <a:avLst/>
          </a:prstGeom>
        </p:spPr>
      </p:pic>
      <p:pic>
        <p:nvPicPr>
          <p:cNvPr id="43" name="Kuva 42" descr="Sähköposti">
            <a:extLst>
              <a:ext uri="{FF2B5EF4-FFF2-40B4-BE49-F238E27FC236}">
                <a16:creationId xmlns:a16="http://schemas.microsoft.com/office/drawing/2014/main" id="{96E8F6EE-F73E-478E-A72F-844CBD9538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56643" y="3366921"/>
            <a:ext cx="577202" cy="577202"/>
          </a:xfrm>
          <a:prstGeom prst="rect">
            <a:avLst/>
          </a:prstGeom>
        </p:spPr>
      </p:pic>
      <p:pic>
        <p:nvPicPr>
          <p:cNvPr id="45" name="Kuva 44" descr="Puhelinkeskus">
            <a:extLst>
              <a:ext uri="{FF2B5EF4-FFF2-40B4-BE49-F238E27FC236}">
                <a16:creationId xmlns:a16="http://schemas.microsoft.com/office/drawing/2014/main" id="{478D55C1-EA42-4880-8C86-7681D87FA2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07381" y="2750988"/>
            <a:ext cx="648189" cy="648189"/>
          </a:xfrm>
          <a:prstGeom prst="rect">
            <a:avLst/>
          </a:prstGeom>
        </p:spPr>
      </p:pic>
      <p:sp>
        <p:nvSpPr>
          <p:cNvPr id="46" name="Tekstiruutu 45">
            <a:extLst>
              <a:ext uri="{FF2B5EF4-FFF2-40B4-BE49-F238E27FC236}">
                <a16:creationId xmlns:a16="http://schemas.microsoft.com/office/drawing/2014/main" id="{EA7D3D7F-63A6-49F0-A0BF-CBFF3706516B}"/>
              </a:ext>
            </a:extLst>
          </p:cNvPr>
          <p:cNvSpPr txBox="1"/>
          <p:nvPr/>
        </p:nvSpPr>
        <p:spPr>
          <a:xfrm flipH="1">
            <a:off x="1622226" y="31082"/>
            <a:ext cx="10651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Lapsiperheiden palveluohjauksen asemoituminen perhekeskuksen palveluissa</a:t>
            </a:r>
          </a:p>
        </p:txBody>
      </p:sp>
    </p:spTree>
    <p:extLst>
      <p:ext uri="{BB962C8B-B14F-4D97-AF65-F5344CB8AC3E}">
        <p14:creationId xmlns:p14="http://schemas.microsoft.com/office/powerpoint/2010/main" val="1197527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i 6">
            <a:extLst>
              <a:ext uri="{FF2B5EF4-FFF2-40B4-BE49-F238E27FC236}">
                <a16:creationId xmlns:a16="http://schemas.microsoft.com/office/drawing/2014/main" id="{D1D325F6-883E-4A1D-8D68-72DBBCFC39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126808"/>
              </p:ext>
            </p:extLst>
          </p:nvPr>
        </p:nvGraphicFramePr>
        <p:xfrm>
          <a:off x="1448927" y="327536"/>
          <a:ext cx="8776622" cy="6202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6415686" imgH="4533492" progId="Acrobat.Document.DC">
                  <p:embed/>
                </p:oleObj>
              </mc:Choice>
              <mc:Fallback>
                <p:oleObj name="Acrobat Document" r:id="rId3" imgW="6415686" imgH="4533492" progId="Acrobat.Document.DC">
                  <p:embed/>
                  <p:pic>
                    <p:nvPicPr>
                      <p:cNvPr id="7" name="Objekti 6">
                        <a:extLst>
                          <a:ext uri="{FF2B5EF4-FFF2-40B4-BE49-F238E27FC236}">
                            <a16:creationId xmlns:a16="http://schemas.microsoft.com/office/drawing/2014/main" id="{D1D325F6-883E-4A1D-8D68-72DBBCFC39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8927" y="327536"/>
                        <a:ext cx="8776622" cy="6202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2072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94882" y="3805907"/>
            <a:ext cx="4768019" cy="47680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BB7F">
                <a:alpha val="6392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72100" y="-1346002"/>
            <a:ext cx="6193699" cy="619369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4ED">
                <a:alpha val="9882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 rot="4404240">
            <a:off x="2235572" y="2872232"/>
            <a:ext cx="1346741" cy="2743200"/>
          </a:xfrm>
          <a:custGeom>
            <a:avLst/>
            <a:gdLst/>
            <a:ahLst/>
            <a:cxnLst/>
            <a:rect l="l" t="t" r="r" b="b"/>
            <a:pathLst>
              <a:path w="2020112" h="4114800">
                <a:moveTo>
                  <a:pt x="0" y="0"/>
                </a:moveTo>
                <a:lnTo>
                  <a:pt x="2020112" y="0"/>
                </a:lnTo>
                <a:lnTo>
                  <a:pt x="20201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65502" y="2010161"/>
            <a:ext cx="5862937" cy="586293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BB7F">
                <a:alpha val="75686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" name="Freeform 12"/>
          <p:cNvSpPr/>
          <p:nvPr/>
        </p:nvSpPr>
        <p:spPr>
          <a:xfrm rot="2311111">
            <a:off x="7867328" y="1171839"/>
            <a:ext cx="1249040" cy="2544191"/>
          </a:xfrm>
          <a:custGeom>
            <a:avLst/>
            <a:gdLst/>
            <a:ahLst/>
            <a:cxnLst/>
            <a:rect l="l" t="t" r="r" b="b"/>
            <a:pathLst>
              <a:path w="1873560" h="3816286">
                <a:moveTo>
                  <a:pt x="0" y="0"/>
                </a:moveTo>
                <a:lnTo>
                  <a:pt x="1873561" y="0"/>
                </a:lnTo>
                <a:lnTo>
                  <a:pt x="1873561" y="3816286"/>
                </a:lnTo>
                <a:lnTo>
                  <a:pt x="0" y="3816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52167" y="1854348"/>
            <a:ext cx="5664855" cy="3028122"/>
          </a:xfrm>
          <a:custGeom>
            <a:avLst/>
            <a:gdLst/>
            <a:ahLst/>
            <a:cxnLst/>
            <a:rect l="l" t="t" r="r" b="b"/>
            <a:pathLst>
              <a:path w="8497282" h="4542183">
                <a:moveTo>
                  <a:pt x="0" y="0"/>
                </a:moveTo>
                <a:lnTo>
                  <a:pt x="8497282" y="0"/>
                </a:lnTo>
                <a:lnTo>
                  <a:pt x="8497282" y="4542183"/>
                </a:lnTo>
                <a:lnTo>
                  <a:pt x="0" y="4542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176564" y="5125636"/>
            <a:ext cx="5244306" cy="5311325"/>
            <a:chOff x="0" y="0"/>
            <a:chExt cx="812800" cy="8231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23187"/>
            </a:xfrm>
            <a:custGeom>
              <a:avLst/>
              <a:gdLst/>
              <a:ahLst/>
              <a:cxnLst/>
              <a:rect l="l" t="t" r="r" b="b"/>
              <a:pathLst>
                <a:path w="812800" h="823187">
                  <a:moveTo>
                    <a:pt x="406400" y="0"/>
                  </a:moveTo>
                  <a:cubicBezTo>
                    <a:pt x="181951" y="0"/>
                    <a:pt x="0" y="184277"/>
                    <a:pt x="0" y="411594"/>
                  </a:cubicBezTo>
                  <a:cubicBezTo>
                    <a:pt x="0" y="638910"/>
                    <a:pt x="181951" y="823187"/>
                    <a:pt x="406400" y="823187"/>
                  </a:cubicBezTo>
                  <a:cubicBezTo>
                    <a:pt x="630849" y="823187"/>
                    <a:pt x="812800" y="638910"/>
                    <a:pt x="812800" y="411594"/>
                  </a:cubicBezTo>
                  <a:cubicBezTo>
                    <a:pt x="812800" y="18427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4ED">
                <a:alpha val="9098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7088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537790" y="-4521571"/>
            <a:ext cx="6441179" cy="644117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BB7F">
                <a:alpha val="3568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0" name="Freeform 20"/>
          <p:cNvSpPr/>
          <p:nvPr/>
        </p:nvSpPr>
        <p:spPr>
          <a:xfrm>
            <a:off x="9266288" y="45741"/>
            <a:ext cx="2837603" cy="2500489"/>
          </a:xfrm>
          <a:custGeom>
            <a:avLst/>
            <a:gdLst/>
            <a:ahLst/>
            <a:cxnLst/>
            <a:rect l="l" t="t" r="r" b="b"/>
            <a:pathLst>
              <a:path w="4617618" h="4617618">
                <a:moveTo>
                  <a:pt x="0" y="0"/>
                </a:moveTo>
                <a:lnTo>
                  <a:pt x="4617618" y="0"/>
                </a:lnTo>
                <a:lnTo>
                  <a:pt x="4617618" y="4617618"/>
                </a:lnTo>
                <a:lnTo>
                  <a:pt x="0" y="46176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86623" y="2519249"/>
            <a:ext cx="3636777" cy="4994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 Bold"/>
              </a:rPr>
              <a:t>Lapsiperheiden</a:t>
            </a:r>
            <a:r>
              <a:rPr lang="en-US" sz="1200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 Bold"/>
              </a:rPr>
              <a:t>palveluohjaus</a:t>
            </a:r>
            <a:endParaRPr lang="en-US" sz="1200" b="1" dirty="0">
              <a:solidFill>
                <a:srgbClr val="000000"/>
              </a:solidFill>
              <a:latin typeface="Arial Bold"/>
            </a:endParaRPr>
          </a:p>
          <a:p>
            <a:pPr algn="ctr">
              <a:lnSpc>
                <a:spcPts val="168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"/>
              </a:rPr>
              <a:t>arkisin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</a:rPr>
              <a:t>klo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 8-11</a:t>
            </a:r>
          </a:p>
          <a:p>
            <a:pPr algn="ctr">
              <a:lnSpc>
                <a:spcPts val="168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p. 040 1358125</a:t>
            </a:r>
          </a:p>
          <a:p>
            <a:pPr algn="ctr">
              <a:lnSpc>
                <a:spcPts val="168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lapsiperheidenpalveluohjaus.rannikko@pohde.fi</a:t>
            </a:r>
          </a:p>
          <a:p>
            <a:pPr algn="ctr"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680"/>
              </a:lnSpc>
            </a:pPr>
            <a:r>
              <a:rPr lang="en-US" sz="1200" dirty="0" err="1">
                <a:solidFill>
                  <a:srgbClr val="000000"/>
                </a:solidFill>
                <a:latin typeface="Arial"/>
              </a:rPr>
              <a:t>Palveluohjauksesta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annetaan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ohjausta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neuvontaa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konsultaatioapua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tehdään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ensiarvio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tilanteesta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ctr"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680"/>
              </a:lnSpc>
            </a:pPr>
            <a:r>
              <a:rPr lang="en-US" sz="1200" dirty="0" err="1">
                <a:solidFill>
                  <a:srgbClr val="000000"/>
                </a:solidFill>
                <a:latin typeface="Arial"/>
              </a:rPr>
              <a:t>Voit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olla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yhteydessä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palveluohjaukseen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jos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Arial"/>
              </a:rPr>
              <a:t>sinulla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itseäsi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perhettäsi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lastasi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tai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parisuhdettasi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koskeva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kysymys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johon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etsit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vastausta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Arial"/>
              </a:rPr>
              <a:t>olet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huolissasi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itsestäsi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lapsestasi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tai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perheestäsi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Arial"/>
              </a:rPr>
              <a:t>Asiasi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koskee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lapsen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tai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nuoren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mielenterveyttä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et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löydä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vastuutyöntekijäsi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yhteystietoja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</a:t>
            </a: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Arial"/>
              </a:rPr>
              <a:t>haluat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tehdä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yhteydenoton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tai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lastensuojeluilmoituksen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Arial"/>
              </a:rPr>
              <a:t>olet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ammattilainen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asiakkaasi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asialla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. </a:t>
            </a:r>
          </a:p>
          <a:p>
            <a:pPr algn="ctr"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40771" y="1288951"/>
            <a:ext cx="2669686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7"/>
              </a:lnSpc>
            </a:pPr>
            <a:r>
              <a:rPr lang="en-US" sz="1200" dirty="0" err="1">
                <a:solidFill>
                  <a:srgbClr val="000000"/>
                </a:solidFill>
                <a:latin typeface="Arial"/>
              </a:rPr>
              <a:t>Ennen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yhteydenottoa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hyvä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miettiä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perhettä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lähellä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olevien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ammattilaisten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kuten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neuvolan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koulun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tai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varhaiskasvatuksen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henkilöstön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kanssa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löytyisikö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perheelle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tukea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tietoa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erilaisista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omatoimipalveluista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tietosisällöistä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tai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voidaanko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tukea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järjestää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tarvittavissa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asioissa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lapsen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lähimmissä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kasvu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- ja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kehitysympäristöissä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ctr">
              <a:lnSpc>
                <a:spcPts val="1307"/>
              </a:lnSpc>
            </a:pP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307"/>
              </a:lnSpc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Jos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omatoimipalvelut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eivät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ole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tarkoituksenmukaisia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tai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olemassaoleva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tuki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on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tilanteeseen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nähden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riittämätöntä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olkaa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yhteydessä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perhekeskuksen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palveluohjaukseen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7232" y="4873097"/>
            <a:ext cx="2450225" cy="133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200" dirty="0" err="1">
                <a:solidFill>
                  <a:srgbClr val="000000"/>
                </a:solidFill>
                <a:latin typeface="Arial"/>
              </a:rPr>
              <a:t>Lapsiperheiden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palveluohjaus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vastaanottaa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kaikki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ensiyhteydenotot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alueen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lapsiperheiden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asioissa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. 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Asiakkuudessa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jo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olevat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voivat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olla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yhteydessä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suoraan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omaan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vastuutyöntekijäänsä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96000" y="519788"/>
            <a:ext cx="3391491" cy="94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200" dirty="0" err="1">
                <a:solidFill>
                  <a:srgbClr val="000000"/>
                </a:solidFill>
                <a:latin typeface="Arial"/>
              </a:rPr>
              <a:t>Etsimme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yhdessä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tarvittavat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toimijat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perheen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ympärille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Pyrimme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tunnistamaan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monialaisen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työn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tarpeen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kokoamaan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verkoston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koolle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mahdollisimman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nopeasti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Kokoamme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tarvittavan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tuen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ja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palvelut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yhdeksi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kokonaisuudeksi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86805" y="5976304"/>
            <a:ext cx="3697539" cy="634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199" dirty="0" err="1">
                <a:solidFill>
                  <a:srgbClr val="000000"/>
                </a:solidFill>
                <a:latin typeface="Open Sans Bold"/>
              </a:rPr>
              <a:t>Tavoitteena</a:t>
            </a:r>
            <a:r>
              <a:rPr lang="en-US" sz="11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 algn="ctr">
              <a:lnSpc>
                <a:spcPts val="1679"/>
              </a:lnSpc>
            </a:pPr>
            <a:r>
              <a:rPr lang="en-US" sz="1199" dirty="0" err="1">
                <a:solidFill>
                  <a:srgbClr val="000000"/>
                </a:solidFill>
                <a:latin typeface="Open Sans Bold"/>
              </a:rPr>
              <a:t>saavutettava</a:t>
            </a:r>
            <a:r>
              <a:rPr lang="en-US" sz="1199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1199" dirty="0" err="1">
                <a:solidFill>
                  <a:srgbClr val="000000"/>
                </a:solidFill>
                <a:latin typeface="Open Sans Bold"/>
              </a:rPr>
              <a:t>yhdenmukainen</a:t>
            </a:r>
            <a:r>
              <a:rPr lang="en-US" sz="1199" dirty="0">
                <a:solidFill>
                  <a:srgbClr val="000000"/>
                </a:solidFill>
                <a:latin typeface="Open Sans Bold"/>
              </a:rPr>
              <a:t> ja </a:t>
            </a:r>
            <a:r>
              <a:rPr lang="en-US" sz="1199" dirty="0" err="1">
                <a:solidFill>
                  <a:srgbClr val="000000"/>
                </a:solidFill>
                <a:latin typeface="Open Sans Bold"/>
              </a:rPr>
              <a:t>oikea-aikainen</a:t>
            </a:r>
            <a:r>
              <a:rPr lang="en-US" sz="1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199" dirty="0" err="1">
                <a:solidFill>
                  <a:srgbClr val="000000"/>
                </a:solidFill>
                <a:latin typeface="Open Sans Bold"/>
              </a:rPr>
              <a:t>ohjaus</a:t>
            </a:r>
            <a:r>
              <a:rPr lang="en-US" sz="1199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1199" dirty="0" err="1">
                <a:solidFill>
                  <a:srgbClr val="000000"/>
                </a:solidFill>
                <a:latin typeface="Open Sans Bold"/>
              </a:rPr>
              <a:t>neuvonta</a:t>
            </a:r>
            <a:r>
              <a:rPr lang="en-US" sz="1199" dirty="0">
                <a:solidFill>
                  <a:srgbClr val="000000"/>
                </a:solidFill>
                <a:latin typeface="Open Sans Bold"/>
              </a:rPr>
              <a:t> ja </a:t>
            </a:r>
            <a:r>
              <a:rPr lang="en-US" sz="1199" dirty="0" err="1">
                <a:solidFill>
                  <a:srgbClr val="000000"/>
                </a:solidFill>
                <a:latin typeface="Open Sans Bold"/>
              </a:rPr>
              <a:t>tuki</a:t>
            </a:r>
            <a:r>
              <a:rPr lang="en-US" sz="1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199" dirty="0" err="1">
                <a:solidFill>
                  <a:srgbClr val="000000"/>
                </a:solidFill>
                <a:latin typeface="Open Sans Bold"/>
              </a:rPr>
              <a:t>alueen</a:t>
            </a:r>
            <a:r>
              <a:rPr lang="en-US" sz="1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199" dirty="0" err="1">
                <a:solidFill>
                  <a:srgbClr val="000000"/>
                </a:solidFill>
                <a:latin typeface="Open Sans Bold"/>
              </a:rPr>
              <a:t>lapsiperheille</a:t>
            </a:r>
            <a:r>
              <a:rPr lang="en-US" sz="1199" dirty="0">
                <a:solidFill>
                  <a:srgbClr val="000000"/>
                </a:solidFill>
                <a:latin typeface="Open Sans Bold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4650" y="-3782"/>
            <a:ext cx="7234905" cy="673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2667">
                <a:solidFill>
                  <a:srgbClr val="000000"/>
                </a:solidFill>
                <a:latin typeface="Arial Bold"/>
              </a:rPr>
              <a:t>Rannikon perhekeskuksen palveluohjaus</a:t>
            </a:r>
          </a:p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Arial Bold"/>
              </a:rPr>
              <a:t>Raahe, Siikajoki, Pyhäjoki, Kalajoki, Merijärvi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orakulmio 26">
            <a:extLst>
              <a:ext uri="{FF2B5EF4-FFF2-40B4-BE49-F238E27FC236}">
                <a16:creationId xmlns:a16="http://schemas.microsoft.com/office/drawing/2014/main" id="{59B7B0A0-438A-3AE1-DD1C-0E2FC47C6EDE}"/>
              </a:ext>
            </a:extLst>
          </p:cNvPr>
          <p:cNvSpPr/>
          <p:nvPr/>
        </p:nvSpPr>
        <p:spPr>
          <a:xfrm>
            <a:off x="10145172" y="207136"/>
            <a:ext cx="1759185" cy="15996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Verkosto koolle , arjen tärkeät ihmiset ja tarvittavat soteammattilaiset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E4CF6CDF-BD22-9D29-9150-0C4BA7AEF982}"/>
              </a:ext>
            </a:extLst>
          </p:cNvPr>
          <p:cNvSpPr/>
          <p:nvPr/>
        </p:nvSpPr>
        <p:spPr>
          <a:xfrm>
            <a:off x="2619190" y="77672"/>
            <a:ext cx="7058483" cy="991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Verkostojen kokoaminen palveluohjauksen tehtävänä, esimerkki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3E29EE8-65C7-8CD1-5FE7-33CF47A77CA3}"/>
              </a:ext>
            </a:extLst>
          </p:cNvPr>
          <p:cNvSpPr/>
          <p:nvPr/>
        </p:nvSpPr>
        <p:spPr>
          <a:xfrm>
            <a:off x="2009211" y="2750535"/>
            <a:ext cx="1814426" cy="1139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Perhekeskuksen palveluohjaus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77B9AF43-A7AB-1BE7-E0CE-B3D1A2899CF2}"/>
              </a:ext>
            </a:extLst>
          </p:cNvPr>
          <p:cNvSpPr/>
          <p:nvPr/>
        </p:nvSpPr>
        <p:spPr>
          <a:xfrm>
            <a:off x="-558583" y="1985836"/>
            <a:ext cx="2728609" cy="1613530"/>
          </a:xfrm>
          <a:prstGeom prst="ellipse">
            <a:avLst/>
          </a:prstGeom>
          <a:effectLst>
            <a:softEdge rad="571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Perheet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A66488FF-29CF-A6E5-6435-453C889F9127}"/>
              </a:ext>
            </a:extLst>
          </p:cNvPr>
          <p:cNvSpPr/>
          <p:nvPr/>
        </p:nvSpPr>
        <p:spPr>
          <a:xfrm>
            <a:off x="4616647" y="2817699"/>
            <a:ext cx="2857185" cy="111084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Yhteisesti sovitut ajankohdat aloitus/verkostotapaamisille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0A5C43C4-BCD3-1F04-3DC3-8E10B1A0CB25}"/>
              </a:ext>
            </a:extLst>
          </p:cNvPr>
          <p:cNvSpPr/>
          <p:nvPr/>
        </p:nvSpPr>
        <p:spPr>
          <a:xfrm>
            <a:off x="1889444" y="3960497"/>
            <a:ext cx="2126073" cy="9278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Tarve verkostotapaamiselle</a:t>
            </a:r>
            <a:endParaRPr kumimoji="0" lang="fi-FI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588E01A0-313A-DBAF-95C8-30F1924DC197}"/>
              </a:ext>
            </a:extLst>
          </p:cNvPr>
          <p:cNvSpPr/>
          <p:nvPr/>
        </p:nvSpPr>
        <p:spPr>
          <a:xfrm>
            <a:off x="5769088" y="3692774"/>
            <a:ext cx="1759185" cy="31652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Asiakkaan tilanne kompleksinen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solidFill>
                <a:prstClr val="white"/>
              </a:solidFill>
              <a:latin typeface="Calibri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solidFill>
                  <a:prstClr val="white"/>
                </a:solidFill>
                <a:latin typeface="Calibri"/>
                <a:cs typeface="Calibri"/>
              </a:rPr>
              <a:t>Ensiarviossa tunnistetaan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lapsen/nuoren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mt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-asia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Tarve moninäkökulmaiselle keskustelulle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Paljon tuen tarpeita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Taustalla useita yhteydenottoja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Nuoli: Oikea 21">
            <a:extLst>
              <a:ext uri="{FF2B5EF4-FFF2-40B4-BE49-F238E27FC236}">
                <a16:creationId xmlns:a16="http://schemas.microsoft.com/office/drawing/2014/main" id="{75B6FB4A-41ED-C777-04FF-4842A2C54562}"/>
              </a:ext>
            </a:extLst>
          </p:cNvPr>
          <p:cNvSpPr/>
          <p:nvPr/>
        </p:nvSpPr>
        <p:spPr>
          <a:xfrm rot="16200000" flipV="1">
            <a:off x="1586854" y="4252146"/>
            <a:ext cx="1222962" cy="1317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Nuoli: Oikea 22">
            <a:extLst>
              <a:ext uri="{FF2B5EF4-FFF2-40B4-BE49-F238E27FC236}">
                <a16:creationId xmlns:a16="http://schemas.microsoft.com/office/drawing/2014/main" id="{42184939-DD9F-831E-E3C2-3A487C871C69}"/>
              </a:ext>
            </a:extLst>
          </p:cNvPr>
          <p:cNvSpPr/>
          <p:nvPr/>
        </p:nvSpPr>
        <p:spPr>
          <a:xfrm flipV="1">
            <a:off x="2132482" y="2887860"/>
            <a:ext cx="6715197" cy="1539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Puhekupla: Soikea 24">
            <a:extLst>
              <a:ext uri="{FF2B5EF4-FFF2-40B4-BE49-F238E27FC236}">
                <a16:creationId xmlns:a16="http://schemas.microsoft.com/office/drawing/2014/main" id="{B4997A54-9330-41E8-CEB9-64EB4F163AFE}"/>
              </a:ext>
            </a:extLst>
          </p:cNvPr>
          <p:cNvSpPr/>
          <p:nvPr/>
        </p:nvSpPr>
        <p:spPr>
          <a:xfrm>
            <a:off x="4323938" y="1473423"/>
            <a:ext cx="1251851" cy="87488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Asiakkaan suostumus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llipsi 25">
            <a:extLst>
              <a:ext uri="{FF2B5EF4-FFF2-40B4-BE49-F238E27FC236}">
                <a16:creationId xmlns:a16="http://schemas.microsoft.com/office/drawing/2014/main" id="{5570BBBA-29B0-451E-67B7-1BC0351D3E4D}"/>
              </a:ext>
            </a:extLst>
          </p:cNvPr>
          <p:cNvSpPr/>
          <p:nvPr/>
        </p:nvSpPr>
        <p:spPr>
          <a:xfrm>
            <a:off x="-268808" y="3854063"/>
            <a:ext cx="2728609" cy="1613530"/>
          </a:xfrm>
          <a:prstGeom prst="ellipse">
            <a:avLst/>
          </a:prstGeom>
          <a:effectLst>
            <a:softEdge rad="571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Ammattilaiset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1EC894D-7BC2-60B0-B7E3-D62974702315}"/>
              </a:ext>
            </a:extLst>
          </p:cNvPr>
          <p:cNvSpPr txBox="1"/>
          <p:nvPr/>
        </p:nvSpPr>
        <p:spPr>
          <a:xfrm>
            <a:off x="328417" y="2187904"/>
            <a:ext cx="366155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Olemassaolevan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asiakkuuden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/vastuutyöntekijän kartoitus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B39BF14-AC1F-C62B-6706-34996D154424}"/>
              </a:ext>
            </a:extLst>
          </p:cNvPr>
          <p:cNvSpPr/>
          <p:nvPr/>
        </p:nvSpPr>
        <p:spPr>
          <a:xfrm>
            <a:off x="1949685" y="4929480"/>
            <a:ext cx="3452517" cy="1835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Perheen kanssa toimiva ammattilainen valmistelee asian perheen kanssa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Määritellään yhdessä perheen kanssa tarvittava osaaminen, joka voisi olla hyödyksi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Yhteydenotto palveluohjaukseen verkostoajan varaamiseksi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20B9D76-FF13-A426-6632-554A991F0E80}"/>
              </a:ext>
            </a:extLst>
          </p:cNvPr>
          <p:cNvSpPr txBox="1"/>
          <p:nvPr/>
        </p:nvSpPr>
        <p:spPr>
          <a:xfrm>
            <a:off x="454040" y="3776623"/>
            <a:ext cx="1482829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Olemassaolevan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asiakkuuden/vastuu-työntekijän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kartoitus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uhekupla: Soikea 9">
            <a:extLst>
              <a:ext uri="{FF2B5EF4-FFF2-40B4-BE49-F238E27FC236}">
                <a16:creationId xmlns:a16="http://schemas.microsoft.com/office/drawing/2014/main" id="{2983F6E3-AD76-06A5-BB95-447A32EF32F1}"/>
              </a:ext>
            </a:extLst>
          </p:cNvPr>
          <p:cNvSpPr/>
          <p:nvPr/>
        </p:nvSpPr>
        <p:spPr>
          <a:xfrm>
            <a:off x="4078108" y="4334077"/>
            <a:ext cx="1324094" cy="69177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Asiakkaan suostumus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B690D60D-0ABC-1711-9F7D-4EA2288B8E16}"/>
              </a:ext>
            </a:extLst>
          </p:cNvPr>
          <p:cNvSpPr/>
          <p:nvPr/>
        </p:nvSpPr>
        <p:spPr>
          <a:xfrm>
            <a:off x="931055" y="1025006"/>
            <a:ext cx="1877902" cy="11211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Tieto verkoston kokoamisen tarpeesta omatyöntekijälle</a:t>
            </a:r>
          </a:p>
        </p:txBody>
      </p:sp>
      <p:sp>
        <p:nvSpPr>
          <p:cNvPr id="28" name="Nuoli: Oikea 27">
            <a:extLst>
              <a:ext uri="{FF2B5EF4-FFF2-40B4-BE49-F238E27FC236}">
                <a16:creationId xmlns:a16="http://schemas.microsoft.com/office/drawing/2014/main" id="{512AF68E-0231-4FD2-B76B-9F74C4FA1C91}"/>
              </a:ext>
            </a:extLst>
          </p:cNvPr>
          <p:cNvSpPr/>
          <p:nvPr/>
        </p:nvSpPr>
        <p:spPr>
          <a:xfrm rot="16200000" flipV="1">
            <a:off x="1953798" y="2322900"/>
            <a:ext cx="808726" cy="1474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07492B2E-2630-4D0B-BB60-80E511EE9C41}"/>
              </a:ext>
            </a:extLst>
          </p:cNvPr>
          <p:cNvSpPr/>
          <p:nvPr/>
        </p:nvSpPr>
        <p:spPr>
          <a:xfrm>
            <a:off x="2931058" y="2014511"/>
            <a:ext cx="1814426" cy="8748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Tiimi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29" name="Ellipsi 28">
            <a:extLst>
              <a:ext uri="{FF2B5EF4-FFF2-40B4-BE49-F238E27FC236}">
                <a16:creationId xmlns:a16="http://schemas.microsoft.com/office/drawing/2014/main" id="{3717D243-C663-4B60-A5D8-4AFBA4A0EDE6}"/>
              </a:ext>
            </a:extLst>
          </p:cNvPr>
          <p:cNvSpPr/>
          <p:nvPr/>
        </p:nvSpPr>
        <p:spPr>
          <a:xfrm>
            <a:off x="5737185" y="1374333"/>
            <a:ext cx="3259990" cy="16707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Verkostokäytäntöihin määritellyt toimijat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Po:lla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ajanvarausmahdollisuus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Palvelulupaus 2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vkoa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uorakulmio 29">
            <a:extLst>
              <a:ext uri="{FF2B5EF4-FFF2-40B4-BE49-F238E27FC236}">
                <a16:creationId xmlns:a16="http://schemas.microsoft.com/office/drawing/2014/main" id="{3B775653-383D-43F6-B5D9-A43528634586}"/>
              </a:ext>
            </a:extLst>
          </p:cNvPr>
          <p:cNvSpPr/>
          <p:nvPr/>
        </p:nvSpPr>
        <p:spPr>
          <a:xfrm>
            <a:off x="9088491" y="2815735"/>
            <a:ext cx="1759186" cy="652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Hoidon tarpeen arviointi</a:t>
            </a:r>
          </a:p>
        </p:txBody>
      </p:sp>
      <p:sp>
        <p:nvSpPr>
          <p:cNvPr id="31" name="Nuoli: Oikea 30">
            <a:extLst>
              <a:ext uri="{FF2B5EF4-FFF2-40B4-BE49-F238E27FC236}">
                <a16:creationId xmlns:a16="http://schemas.microsoft.com/office/drawing/2014/main" id="{31F61A5E-E847-40C9-93E8-4542B69CB15A}"/>
              </a:ext>
            </a:extLst>
          </p:cNvPr>
          <p:cNvSpPr/>
          <p:nvPr/>
        </p:nvSpPr>
        <p:spPr>
          <a:xfrm>
            <a:off x="9887859" y="4502720"/>
            <a:ext cx="1919636" cy="1646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4EA5AFD6-667A-424B-8BC4-0348011A3F8D}"/>
              </a:ext>
            </a:extLst>
          </p:cNvPr>
          <p:cNvSpPr/>
          <p:nvPr/>
        </p:nvSpPr>
        <p:spPr>
          <a:xfrm>
            <a:off x="9913463" y="4757235"/>
            <a:ext cx="1759185" cy="537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Riittävät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seurantatapaamiset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Kuva 3" descr="Yhteydet ääriviiva">
            <a:extLst>
              <a:ext uri="{FF2B5EF4-FFF2-40B4-BE49-F238E27FC236}">
                <a16:creationId xmlns:a16="http://schemas.microsoft.com/office/drawing/2014/main" id="{C839BE10-55BD-4580-B49F-25B3DD47A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0620" y="912660"/>
            <a:ext cx="1718920" cy="1736882"/>
          </a:xfrm>
          <a:prstGeom prst="rect">
            <a:avLst/>
          </a:prstGeom>
        </p:spPr>
      </p:pic>
      <p:sp>
        <p:nvSpPr>
          <p:cNvPr id="33" name="Suorakulmio 32">
            <a:extLst>
              <a:ext uri="{FF2B5EF4-FFF2-40B4-BE49-F238E27FC236}">
                <a16:creationId xmlns:a16="http://schemas.microsoft.com/office/drawing/2014/main" id="{01C41983-05B6-4CB2-B8FF-ACACBD560885}"/>
              </a:ext>
            </a:extLst>
          </p:cNvPr>
          <p:cNvSpPr/>
          <p:nvPr/>
        </p:nvSpPr>
        <p:spPr>
          <a:xfrm>
            <a:off x="3675943" y="3333238"/>
            <a:ext cx="843536" cy="471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ensiarvio</a:t>
            </a:r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BA305DD2-F83F-4FAE-A583-F95729C7389C}"/>
              </a:ext>
            </a:extLst>
          </p:cNvPr>
          <p:cNvSpPr/>
          <p:nvPr/>
        </p:nvSpPr>
        <p:spPr>
          <a:xfrm>
            <a:off x="9260942" y="2156246"/>
            <a:ext cx="1747479" cy="594289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Alkuarviointi (PTA, LS)</a:t>
            </a:r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BE7D1FA6-E921-49B6-B074-C0FF76AF1073}"/>
              </a:ext>
            </a:extLst>
          </p:cNvPr>
          <p:cNvSpPr/>
          <p:nvPr/>
        </p:nvSpPr>
        <p:spPr>
          <a:xfrm>
            <a:off x="9640649" y="1505174"/>
            <a:ext cx="1993683" cy="594289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600" dirty="0" err="1">
                <a:solidFill>
                  <a:prstClr val="white"/>
                </a:solidFill>
                <a:latin typeface="Calibri" panose="020F0502020204030204"/>
              </a:rPr>
              <a:t>Yhteydenottajataho+perhe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Nuoli: Oikea 36">
            <a:extLst>
              <a:ext uri="{FF2B5EF4-FFF2-40B4-BE49-F238E27FC236}">
                <a16:creationId xmlns:a16="http://schemas.microsoft.com/office/drawing/2014/main" id="{7FDD13DD-BDE8-4694-A6DD-571D1270FBD2}"/>
              </a:ext>
            </a:extLst>
          </p:cNvPr>
          <p:cNvSpPr/>
          <p:nvPr/>
        </p:nvSpPr>
        <p:spPr>
          <a:xfrm rot="2233371" flipV="1">
            <a:off x="4386284" y="4169801"/>
            <a:ext cx="1401432" cy="890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Suorakulmio 37">
            <a:extLst>
              <a:ext uri="{FF2B5EF4-FFF2-40B4-BE49-F238E27FC236}">
                <a16:creationId xmlns:a16="http://schemas.microsoft.com/office/drawing/2014/main" id="{1E511231-14C9-4197-9BE4-58D5EE46ADF3}"/>
              </a:ext>
            </a:extLst>
          </p:cNvPr>
          <p:cNvSpPr/>
          <p:nvPr/>
        </p:nvSpPr>
        <p:spPr>
          <a:xfrm>
            <a:off x="9913462" y="5353775"/>
            <a:ext cx="1759185" cy="1090952"/>
          </a:xfrm>
          <a:prstGeom prst="rect">
            <a:avLst/>
          </a:prstGeom>
          <a:solidFill>
            <a:srgbClr val="B4C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" dirty="0" err="1">
                <a:solidFill>
                  <a:prstClr val="white"/>
                </a:solidFill>
                <a:latin typeface="Calibri" panose="020F0502020204030204"/>
              </a:rPr>
              <a:t>Jatkotapaamisissa</a:t>
            </a:r>
            <a:r>
              <a:rPr lang="fi-FI" sz="1400" dirty="0">
                <a:solidFill>
                  <a:prstClr val="white"/>
                </a:solidFill>
                <a:latin typeface="Calibri" panose="020F0502020204030204"/>
              </a:rPr>
              <a:t> yksilöllinen lapsen/nuoren oma tiimi ja sen toimijat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77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i 16">
            <a:extLst>
              <a:ext uri="{FF2B5EF4-FFF2-40B4-BE49-F238E27FC236}">
                <a16:creationId xmlns:a16="http://schemas.microsoft.com/office/drawing/2014/main" id="{52AB3C3A-2D17-4FA9-8ED6-703E42E8B8C1}"/>
              </a:ext>
            </a:extLst>
          </p:cNvPr>
          <p:cNvSpPr/>
          <p:nvPr/>
        </p:nvSpPr>
        <p:spPr>
          <a:xfrm>
            <a:off x="6226124" y="4324745"/>
            <a:ext cx="3076374" cy="2156288"/>
          </a:xfrm>
          <a:prstGeom prst="ellipse">
            <a:avLst/>
          </a:prstGeom>
          <a:solidFill>
            <a:srgbClr val="92D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9C1D2DA0-6844-480C-9749-17FEA9DCBED9}"/>
              </a:ext>
            </a:extLst>
          </p:cNvPr>
          <p:cNvSpPr/>
          <p:nvPr/>
        </p:nvSpPr>
        <p:spPr>
          <a:xfrm>
            <a:off x="7837667" y="2764899"/>
            <a:ext cx="2812329" cy="1519156"/>
          </a:xfrm>
          <a:prstGeom prst="ellipse">
            <a:avLst/>
          </a:prstGeom>
          <a:solidFill>
            <a:srgbClr val="92D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E5745357-CEC3-4561-A87E-C9E65C38C21E}"/>
              </a:ext>
            </a:extLst>
          </p:cNvPr>
          <p:cNvSpPr/>
          <p:nvPr/>
        </p:nvSpPr>
        <p:spPr>
          <a:xfrm>
            <a:off x="7352835" y="551015"/>
            <a:ext cx="2966822" cy="1795175"/>
          </a:xfrm>
          <a:prstGeom prst="ellipse">
            <a:avLst/>
          </a:prstGeom>
          <a:solidFill>
            <a:srgbClr val="92D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1A45A1C2-394F-4345-859A-C0839A46BF64}"/>
              </a:ext>
            </a:extLst>
          </p:cNvPr>
          <p:cNvSpPr/>
          <p:nvPr/>
        </p:nvSpPr>
        <p:spPr>
          <a:xfrm>
            <a:off x="4252129" y="315330"/>
            <a:ext cx="2812329" cy="1519156"/>
          </a:xfrm>
          <a:prstGeom prst="ellipse">
            <a:avLst/>
          </a:prstGeom>
          <a:solidFill>
            <a:srgbClr val="92D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17243F8C-527D-449B-A45D-4B23F81C304E}"/>
              </a:ext>
            </a:extLst>
          </p:cNvPr>
          <p:cNvSpPr/>
          <p:nvPr/>
        </p:nvSpPr>
        <p:spPr>
          <a:xfrm>
            <a:off x="1155560" y="4704638"/>
            <a:ext cx="3250593" cy="1656745"/>
          </a:xfrm>
          <a:prstGeom prst="ellipse">
            <a:avLst/>
          </a:prstGeom>
          <a:solidFill>
            <a:srgbClr val="92D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Yhteensovittava johtaminen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33933352-0031-4DFB-BC90-E228BBCB3CFD}"/>
              </a:ext>
            </a:extLst>
          </p:cNvPr>
          <p:cNvSpPr/>
          <p:nvPr/>
        </p:nvSpPr>
        <p:spPr>
          <a:xfrm>
            <a:off x="1061543" y="2793442"/>
            <a:ext cx="2812329" cy="1519156"/>
          </a:xfrm>
          <a:prstGeom prst="ellipse">
            <a:avLst/>
          </a:prstGeom>
          <a:solidFill>
            <a:srgbClr val="92D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DA6CF192-9AB4-4A88-83DA-6775662D984F}"/>
              </a:ext>
            </a:extLst>
          </p:cNvPr>
          <p:cNvSpPr/>
          <p:nvPr/>
        </p:nvSpPr>
        <p:spPr>
          <a:xfrm>
            <a:off x="413658" y="266705"/>
            <a:ext cx="3882013" cy="19855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dirty="0">
                <a:solidFill>
                  <a:schemeClr val="tx1"/>
                </a:solidFill>
              </a:rPr>
              <a:t>Palveluohjauksen tiimi</a:t>
            </a:r>
          </a:p>
          <a:p>
            <a:pPr algn="ctr"/>
            <a:r>
              <a:rPr lang="fi-FI" sz="1600" dirty="0">
                <a:solidFill>
                  <a:schemeClr val="tx1"/>
                </a:solidFill>
              </a:rPr>
              <a:t>Laajasti ajateltu tiimi asiakkaan monialaisen tuen tarpeissa ja  palveluohjaajan työn </a:t>
            </a:r>
            <a:r>
              <a:rPr lang="fi-FI" sz="1600" dirty="0" err="1">
                <a:solidFill>
                  <a:schemeClr val="tx1"/>
                </a:solidFill>
              </a:rPr>
              <a:t>tukena</a:t>
            </a:r>
            <a:r>
              <a:rPr lang="fi-FI" dirty="0" err="1"/>
              <a:t>i</a:t>
            </a:r>
            <a:endParaRPr lang="fi-FI" dirty="0"/>
          </a:p>
        </p:txBody>
      </p:sp>
      <p:pic>
        <p:nvPicPr>
          <p:cNvPr id="3" name="Kuva 3" descr="Yhteydet ääriviiva">
            <a:extLst>
              <a:ext uri="{FF2B5EF4-FFF2-40B4-BE49-F238E27FC236}">
                <a16:creationId xmlns:a16="http://schemas.microsoft.com/office/drawing/2014/main" id="{25ABF155-4856-4482-A0D4-B450E27D4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6311" y="1125136"/>
            <a:ext cx="5401733" cy="545817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31821E4A-63FD-4C58-9F25-0A7D5CBF70E8}"/>
              </a:ext>
            </a:extLst>
          </p:cNvPr>
          <p:cNvSpPr txBox="1"/>
          <p:nvPr/>
        </p:nvSpPr>
        <p:spPr>
          <a:xfrm>
            <a:off x="1778558" y="3215472"/>
            <a:ext cx="1707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Lapsiperheiden palveluohjaajat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34C8A1A-99C7-4B46-B3F1-B9E522E16A68}"/>
              </a:ext>
            </a:extLst>
          </p:cNvPr>
          <p:cNvSpPr txBox="1"/>
          <p:nvPr/>
        </p:nvSpPr>
        <p:spPr>
          <a:xfrm>
            <a:off x="8390327" y="3347030"/>
            <a:ext cx="170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Alkuarviointi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761BBC4-72B1-432A-9531-F02BAF4D36B1}"/>
              </a:ext>
            </a:extLst>
          </p:cNvPr>
          <p:cNvSpPr txBox="1"/>
          <p:nvPr/>
        </p:nvSpPr>
        <p:spPr>
          <a:xfrm>
            <a:off x="5277060" y="751743"/>
            <a:ext cx="1344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Aikuisten palvelut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030CCD0-6096-48D5-8D27-007B51BEECA7}"/>
              </a:ext>
            </a:extLst>
          </p:cNvPr>
          <p:cNvSpPr txBox="1"/>
          <p:nvPr/>
        </p:nvSpPr>
        <p:spPr>
          <a:xfrm>
            <a:off x="7939872" y="976364"/>
            <a:ext cx="1897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Lasten ja nuorten perustason </a:t>
            </a:r>
            <a:r>
              <a:rPr lang="fi-FI" dirty="0" err="1"/>
              <a:t>mt</a:t>
            </a:r>
            <a:r>
              <a:rPr lang="fi-FI" dirty="0"/>
              <a:t>-palvelut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E130620-0597-415D-866C-EF9E6B582092}"/>
              </a:ext>
            </a:extLst>
          </p:cNvPr>
          <p:cNvSpPr txBox="1"/>
          <p:nvPr/>
        </p:nvSpPr>
        <p:spPr>
          <a:xfrm>
            <a:off x="6943318" y="4717201"/>
            <a:ext cx="1707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Muut tarvittavat ammattilaiset esim. neuvola, terapiapalvelut, lääkäripalvelut..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69B23984-91C1-4E2B-8C37-AD45222DF9F4}"/>
              </a:ext>
            </a:extLst>
          </p:cNvPr>
          <p:cNvSpPr/>
          <p:nvPr/>
        </p:nvSpPr>
        <p:spPr>
          <a:xfrm>
            <a:off x="8965690" y="5112096"/>
            <a:ext cx="3076374" cy="1539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Tiimikäytännöt sovittava ja johtaminen määriteltävä </a:t>
            </a: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60703FD9-81BD-48F8-B53C-05675DDB7D71}"/>
              </a:ext>
            </a:extLst>
          </p:cNvPr>
          <p:cNvSpPr/>
          <p:nvPr/>
        </p:nvSpPr>
        <p:spPr>
          <a:xfrm>
            <a:off x="-15911" y="3494265"/>
            <a:ext cx="2812329" cy="1519156"/>
          </a:xfrm>
          <a:prstGeom prst="ellipse">
            <a:avLst/>
          </a:prstGeom>
          <a:solidFill>
            <a:srgbClr val="92D05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Konsultaatiomahdollisuudet, </a:t>
            </a:r>
          </a:p>
          <a:p>
            <a:pPr algn="ctr"/>
            <a:r>
              <a:rPr lang="fi-FI" sz="1200" dirty="0" err="1">
                <a:solidFill>
                  <a:schemeClr val="tx1"/>
                </a:solidFill>
              </a:rPr>
              <a:t>esim</a:t>
            </a:r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dirty="0" err="1">
                <a:solidFill>
                  <a:schemeClr val="tx1"/>
                </a:solidFill>
              </a:rPr>
              <a:t>chat</a:t>
            </a:r>
            <a:r>
              <a:rPr lang="fi-FI" sz="1200" dirty="0">
                <a:solidFill>
                  <a:schemeClr val="tx1"/>
                </a:solidFill>
              </a:rPr>
              <a:t>-rinki nimettyjen ammattilaisten kesken </a:t>
            </a:r>
          </a:p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3685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22308F9C-5BD2-F6D2-D2BB-62E7FA91B2AD}"/>
              </a:ext>
            </a:extLst>
          </p:cNvPr>
          <p:cNvSpPr/>
          <p:nvPr/>
        </p:nvSpPr>
        <p:spPr>
          <a:xfrm>
            <a:off x="1" y="2862203"/>
            <a:ext cx="966610" cy="4985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cs typeface="Calibri"/>
              </a:rPr>
              <a:t>perheet</a:t>
            </a:r>
            <a:endParaRPr lang="fi-FI" sz="1200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E40CE383-3832-C8DC-F1D3-706BC50D798C}"/>
              </a:ext>
            </a:extLst>
          </p:cNvPr>
          <p:cNvSpPr/>
          <p:nvPr/>
        </p:nvSpPr>
        <p:spPr>
          <a:xfrm>
            <a:off x="1046574" y="2758721"/>
            <a:ext cx="2201333" cy="11194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Perhekeskuksen </a:t>
            </a:r>
          </a:p>
          <a:p>
            <a:pPr algn="ctr"/>
            <a:r>
              <a:rPr lang="fi-FI" sz="1200" dirty="0">
                <a:cs typeface="Calibri"/>
              </a:rPr>
              <a:t>palveluohjaus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33F0985-404B-C0E7-AC1F-CFEB2346ECC7}"/>
              </a:ext>
            </a:extLst>
          </p:cNvPr>
          <p:cNvSpPr/>
          <p:nvPr/>
        </p:nvSpPr>
        <p:spPr>
          <a:xfrm>
            <a:off x="6207477" y="4476945"/>
            <a:ext cx="2201333" cy="11194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 Lasten ja nuorten perustason </a:t>
            </a:r>
            <a:r>
              <a:rPr lang="fi-FI" sz="1200" dirty="0" err="1">
                <a:cs typeface="Calibri"/>
              </a:rPr>
              <a:t>mt</a:t>
            </a:r>
            <a:r>
              <a:rPr lang="fi-FI" sz="1200" dirty="0">
                <a:cs typeface="Calibri"/>
              </a:rPr>
              <a:t>-palvelut/hoidon tarpeen arviointi ja sosiaalihuollon palvelutarpeen arvioinnin yhteinen työ</a:t>
            </a:r>
            <a:endParaRPr lang="fi-FI" sz="1200" dirty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E2174EB9-62AE-AB16-0162-D379325E44A2}"/>
              </a:ext>
            </a:extLst>
          </p:cNvPr>
          <p:cNvSpPr/>
          <p:nvPr/>
        </p:nvSpPr>
        <p:spPr>
          <a:xfrm>
            <a:off x="6173851" y="2907961"/>
            <a:ext cx="2201333" cy="11194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Ohjautuminen  alkuarviointiin</a:t>
            </a:r>
          </a:p>
          <a:p>
            <a:pPr algn="ctr"/>
            <a:r>
              <a:rPr lang="fi-FI" sz="1200" dirty="0">
                <a:cs typeface="Calibri"/>
              </a:rPr>
              <a:t>PTA, LS- tarpeen selvitys</a:t>
            </a:r>
            <a:endParaRPr lang="fi-FI" sz="1200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14D4FFC2-3947-2C5E-57F2-F55C150F9947}"/>
              </a:ext>
            </a:extLst>
          </p:cNvPr>
          <p:cNvSpPr/>
          <p:nvPr/>
        </p:nvSpPr>
        <p:spPr>
          <a:xfrm>
            <a:off x="0" y="3320223"/>
            <a:ext cx="978571" cy="4985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ammattilaiset</a:t>
            </a:r>
            <a:endParaRPr lang="fi-FI" sz="1200" dirty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1536324F-E459-642A-C164-D1C3EC415B41}"/>
              </a:ext>
            </a:extLst>
          </p:cNvPr>
          <p:cNvSpPr/>
          <p:nvPr/>
        </p:nvSpPr>
        <p:spPr>
          <a:xfrm>
            <a:off x="4738980" y="2677482"/>
            <a:ext cx="1317037" cy="11194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Ensiarvio  yhteydenoton perusteella</a:t>
            </a:r>
            <a:endParaRPr lang="fi-FI" sz="1200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FBB8CD5E-59CE-990A-4DA1-5ACEF1A1EA45}"/>
              </a:ext>
            </a:extLst>
          </p:cNvPr>
          <p:cNvSpPr/>
          <p:nvPr/>
        </p:nvSpPr>
        <p:spPr>
          <a:xfrm>
            <a:off x="6133160" y="2326926"/>
            <a:ext cx="2201333" cy="5362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Ohjautuminen muulle toimijalle </a:t>
            </a:r>
            <a:endParaRPr lang="fi-FI" sz="1200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90C8F70D-FDE5-67A5-3245-97F48D9B92B1}"/>
              </a:ext>
            </a:extLst>
          </p:cNvPr>
          <p:cNvSpPr/>
          <p:nvPr/>
        </p:nvSpPr>
        <p:spPr>
          <a:xfrm>
            <a:off x="8513762" y="4965864"/>
            <a:ext cx="2201333" cy="489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Ajanvaraus </a:t>
            </a:r>
            <a:r>
              <a:rPr lang="fi-FI" sz="1200" dirty="0" err="1">
                <a:cs typeface="Calibri"/>
              </a:rPr>
              <a:t>psyk.sh:lle</a:t>
            </a:r>
            <a:endParaRPr lang="fi-FI" sz="1200" dirty="0" err="1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17B52876-6123-D181-B89D-7DA54A8189A1}"/>
              </a:ext>
            </a:extLst>
          </p:cNvPr>
          <p:cNvSpPr/>
          <p:nvPr/>
        </p:nvSpPr>
        <p:spPr>
          <a:xfrm>
            <a:off x="8408811" y="2948251"/>
            <a:ext cx="2201333" cy="5268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Arviointitiimin työskentely</a:t>
            </a:r>
            <a:endParaRPr lang="fi-FI" sz="1200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AE0BC134-D713-0F05-DA60-47817ADB4F79}"/>
              </a:ext>
            </a:extLst>
          </p:cNvPr>
          <p:cNvSpPr/>
          <p:nvPr/>
        </p:nvSpPr>
        <p:spPr>
          <a:xfrm>
            <a:off x="10715096" y="3429000"/>
            <a:ext cx="1237029" cy="470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palvelutuotanto</a:t>
            </a:r>
            <a:endParaRPr lang="fi-FI" sz="1200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A1A51EE8-7406-97AE-5566-2974AD40F6F0}"/>
              </a:ext>
            </a:extLst>
          </p:cNvPr>
          <p:cNvSpPr/>
          <p:nvPr/>
        </p:nvSpPr>
        <p:spPr>
          <a:xfrm>
            <a:off x="8408811" y="2347611"/>
            <a:ext cx="2201333" cy="489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3. sektori ja seurakunnat</a:t>
            </a:r>
            <a:endParaRPr lang="fi-FI" sz="1200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108108D0-3456-CD39-1DFE-7DE83E3DBB50}"/>
              </a:ext>
            </a:extLst>
          </p:cNvPr>
          <p:cNvSpPr/>
          <p:nvPr/>
        </p:nvSpPr>
        <p:spPr>
          <a:xfrm>
            <a:off x="10715096" y="2907961"/>
            <a:ext cx="1237029" cy="470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Ei tarvetta palvelulle</a:t>
            </a:r>
            <a:endParaRPr lang="fi-FI" sz="1200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D0F5275F-1A9D-DDD7-A407-6320AB17B370}"/>
              </a:ext>
            </a:extLst>
          </p:cNvPr>
          <p:cNvSpPr/>
          <p:nvPr/>
        </p:nvSpPr>
        <p:spPr>
          <a:xfrm>
            <a:off x="5158195" y="6188261"/>
            <a:ext cx="6711134" cy="5268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/>
              <a:t>Tapauskohtaiset tiimit  ja riittävä seuranta, vastuutyöntekijän nimeäminen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F6B5F7F6-5AAC-0E37-86F7-D37625F2FC8A}"/>
              </a:ext>
            </a:extLst>
          </p:cNvPr>
          <p:cNvSpPr/>
          <p:nvPr/>
        </p:nvSpPr>
        <p:spPr>
          <a:xfrm>
            <a:off x="3442170" y="2087214"/>
            <a:ext cx="1162553" cy="5268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Yleinen ohjaus ja neuvonta</a:t>
            </a:r>
            <a:endParaRPr lang="fi-FI" sz="1200" dirty="0"/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D20CDED6-F85D-2B15-42AD-4D0692765D8D}"/>
              </a:ext>
            </a:extLst>
          </p:cNvPr>
          <p:cNvSpPr/>
          <p:nvPr/>
        </p:nvSpPr>
        <p:spPr>
          <a:xfrm>
            <a:off x="8513762" y="5517124"/>
            <a:ext cx="2201333" cy="489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/>
              <a:t>Tarvittava sosiaalipalvelu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754AF6A8-7E29-729A-503A-757612965CFB}"/>
              </a:ext>
            </a:extLst>
          </p:cNvPr>
          <p:cNvSpPr/>
          <p:nvPr/>
        </p:nvSpPr>
        <p:spPr>
          <a:xfrm>
            <a:off x="8408811" y="1790244"/>
            <a:ext cx="2201333" cy="489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 err="1"/>
              <a:t>Kasvvatus</a:t>
            </a:r>
            <a:r>
              <a:rPr lang="fi-FI" sz="1200" dirty="0"/>
              <a:t>- ja perheneuvonta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133964DE-3984-82CB-CB47-A25706E3540B}"/>
              </a:ext>
            </a:extLst>
          </p:cNvPr>
          <p:cNvSpPr/>
          <p:nvPr/>
        </p:nvSpPr>
        <p:spPr>
          <a:xfrm>
            <a:off x="8513763" y="4424328"/>
            <a:ext cx="2201333" cy="489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Ei hoidon tarvetta</a:t>
            </a:r>
            <a:endParaRPr lang="fi-FI" sz="1200" dirty="0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A5EAE585-1C06-311F-5C85-C65987468865}"/>
              </a:ext>
            </a:extLst>
          </p:cNvPr>
          <p:cNvSpPr/>
          <p:nvPr/>
        </p:nvSpPr>
        <p:spPr>
          <a:xfrm>
            <a:off x="1170720" y="58721"/>
            <a:ext cx="9439423" cy="5268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Palveluohjauksen palveluprosessit/luonnos</a:t>
            </a:r>
            <a:endParaRPr lang="fi-FI" sz="1200" dirty="0"/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10CD75C3-31E2-A49A-A927-D8725FBE2E81}"/>
              </a:ext>
            </a:extLst>
          </p:cNvPr>
          <p:cNvSpPr/>
          <p:nvPr/>
        </p:nvSpPr>
        <p:spPr>
          <a:xfrm>
            <a:off x="4729043" y="4496975"/>
            <a:ext cx="1373481" cy="6491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Verkosto- ajanvaraus</a:t>
            </a:r>
            <a:endParaRPr lang="fi-FI" sz="1200" dirty="0"/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33A24A60-92F0-4754-8546-9F50221562D2}"/>
              </a:ext>
            </a:extLst>
          </p:cNvPr>
          <p:cNvSpPr/>
          <p:nvPr/>
        </p:nvSpPr>
        <p:spPr>
          <a:xfrm>
            <a:off x="3442169" y="1508022"/>
            <a:ext cx="1162553" cy="5268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konsultaatio</a:t>
            </a:r>
            <a:endParaRPr lang="fi-FI" sz="1200" dirty="0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B7BCDFD-8EC9-46B0-AE63-FA819E7C1396}"/>
              </a:ext>
            </a:extLst>
          </p:cNvPr>
          <p:cNvSpPr/>
          <p:nvPr/>
        </p:nvSpPr>
        <p:spPr>
          <a:xfrm>
            <a:off x="3434814" y="2669016"/>
            <a:ext cx="1162553" cy="5268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SHL-yhteydenotto</a:t>
            </a:r>
            <a:endParaRPr lang="fi-FI" sz="1200" dirty="0"/>
          </a:p>
        </p:txBody>
      </p:sp>
      <p:sp>
        <p:nvSpPr>
          <p:cNvPr id="30" name="Suorakulmio 29">
            <a:extLst>
              <a:ext uri="{FF2B5EF4-FFF2-40B4-BE49-F238E27FC236}">
                <a16:creationId xmlns:a16="http://schemas.microsoft.com/office/drawing/2014/main" id="{E6C94555-0E95-451A-A5AB-B334BA2C0158}"/>
              </a:ext>
            </a:extLst>
          </p:cNvPr>
          <p:cNvSpPr/>
          <p:nvPr/>
        </p:nvSpPr>
        <p:spPr>
          <a:xfrm>
            <a:off x="3432730" y="3237223"/>
            <a:ext cx="1162553" cy="5268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/>
              <a:t>LS-ilmoitukset</a:t>
            </a:r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C48B8C07-D537-4B4A-95DB-30B9D6C2D1D2}"/>
              </a:ext>
            </a:extLst>
          </p:cNvPr>
          <p:cNvSpPr/>
          <p:nvPr/>
        </p:nvSpPr>
        <p:spPr>
          <a:xfrm>
            <a:off x="3442168" y="3819087"/>
            <a:ext cx="1162553" cy="5268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/>
              <a:t>Lapsiperheiden kp-tarve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806306C4-2A55-440B-90FE-DBF2A906059E}"/>
              </a:ext>
            </a:extLst>
          </p:cNvPr>
          <p:cNvSpPr/>
          <p:nvPr/>
        </p:nvSpPr>
        <p:spPr>
          <a:xfrm>
            <a:off x="3442167" y="4400889"/>
            <a:ext cx="1162553" cy="9156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Verkostopyyntö/tarve monialaiselle verkostolle</a:t>
            </a:r>
            <a:endParaRPr lang="fi-FI" sz="1200" dirty="0"/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1921D15C-90F1-4102-894C-F2B693DAADED}"/>
              </a:ext>
            </a:extLst>
          </p:cNvPr>
          <p:cNvSpPr/>
          <p:nvPr/>
        </p:nvSpPr>
        <p:spPr>
          <a:xfrm>
            <a:off x="4735972" y="3857404"/>
            <a:ext cx="1360028" cy="5791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i-FI" sz="1200" dirty="0">
                <a:cs typeface="Calibri"/>
              </a:rPr>
              <a:t>kotipalveluhakemus</a:t>
            </a:r>
            <a:endParaRPr lang="fi-FI" sz="1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Käsinkirjoitus 33">
                <a:extLst>
                  <a:ext uri="{FF2B5EF4-FFF2-40B4-BE49-F238E27FC236}">
                    <a16:creationId xmlns:a16="http://schemas.microsoft.com/office/drawing/2014/main" id="{E1F8D69B-F243-4E99-B044-54881670F90E}"/>
                  </a:ext>
                </a:extLst>
              </p14:cNvPr>
              <p14:cNvContentPartPr/>
              <p14:nvPr/>
            </p14:nvContentPartPr>
            <p14:xfrm>
              <a:off x="127661" y="4591444"/>
              <a:ext cx="360" cy="360"/>
            </p14:xfrm>
          </p:contentPart>
        </mc:Choice>
        <mc:Fallback xmlns="">
          <p:pic>
            <p:nvPicPr>
              <p:cNvPr id="34" name="Käsinkirjoitus 33">
                <a:extLst>
                  <a:ext uri="{FF2B5EF4-FFF2-40B4-BE49-F238E27FC236}">
                    <a16:creationId xmlns:a16="http://schemas.microsoft.com/office/drawing/2014/main" id="{E1F8D69B-F243-4E99-B044-54881670F9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661" y="45828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Käsinkirjoitus 34">
                <a:extLst>
                  <a:ext uri="{FF2B5EF4-FFF2-40B4-BE49-F238E27FC236}">
                    <a16:creationId xmlns:a16="http://schemas.microsoft.com/office/drawing/2014/main" id="{BB6ABAFE-4E13-4C30-9EFD-B32DACA08477}"/>
                  </a:ext>
                </a:extLst>
              </p14:cNvPr>
              <p14:cNvContentPartPr/>
              <p14:nvPr/>
            </p14:nvContentPartPr>
            <p14:xfrm>
              <a:off x="9133421" y="1877764"/>
              <a:ext cx="360" cy="360"/>
            </p14:xfrm>
          </p:contentPart>
        </mc:Choice>
        <mc:Fallback xmlns="">
          <p:pic>
            <p:nvPicPr>
              <p:cNvPr id="35" name="Käsinkirjoitus 34">
                <a:extLst>
                  <a:ext uri="{FF2B5EF4-FFF2-40B4-BE49-F238E27FC236}">
                    <a16:creationId xmlns:a16="http://schemas.microsoft.com/office/drawing/2014/main" id="{BB6ABAFE-4E13-4C30-9EFD-B32DACA084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24781" y="18691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Käsinkirjoitus 35">
                <a:extLst>
                  <a:ext uri="{FF2B5EF4-FFF2-40B4-BE49-F238E27FC236}">
                    <a16:creationId xmlns:a16="http://schemas.microsoft.com/office/drawing/2014/main" id="{E397FCDB-2D38-418D-9D04-872A091BFC7A}"/>
                  </a:ext>
                </a:extLst>
              </p14:cNvPr>
              <p14:cNvContentPartPr/>
              <p14:nvPr/>
            </p14:nvContentPartPr>
            <p14:xfrm>
              <a:off x="8966741" y="1779484"/>
              <a:ext cx="360" cy="360"/>
            </p14:xfrm>
          </p:contentPart>
        </mc:Choice>
        <mc:Fallback xmlns="">
          <p:pic>
            <p:nvPicPr>
              <p:cNvPr id="36" name="Käsinkirjoitus 35">
                <a:extLst>
                  <a:ext uri="{FF2B5EF4-FFF2-40B4-BE49-F238E27FC236}">
                    <a16:creationId xmlns:a16="http://schemas.microsoft.com/office/drawing/2014/main" id="{E397FCDB-2D38-418D-9D04-872A091BFC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58101" y="17704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7" name="Käsinkirjoitus 36">
                <a:extLst>
                  <a:ext uri="{FF2B5EF4-FFF2-40B4-BE49-F238E27FC236}">
                    <a16:creationId xmlns:a16="http://schemas.microsoft.com/office/drawing/2014/main" id="{40355DB3-6032-4544-B0F7-6D6F96B25C15}"/>
                  </a:ext>
                </a:extLst>
              </p14:cNvPr>
              <p14:cNvContentPartPr/>
              <p14:nvPr/>
            </p14:nvContentPartPr>
            <p14:xfrm>
              <a:off x="8927501" y="2034724"/>
              <a:ext cx="360" cy="360"/>
            </p14:xfrm>
          </p:contentPart>
        </mc:Choice>
        <mc:Fallback xmlns="">
          <p:pic>
            <p:nvPicPr>
              <p:cNvPr id="37" name="Käsinkirjoitus 36">
                <a:extLst>
                  <a:ext uri="{FF2B5EF4-FFF2-40B4-BE49-F238E27FC236}">
                    <a16:creationId xmlns:a16="http://schemas.microsoft.com/office/drawing/2014/main" id="{40355DB3-6032-4544-B0F7-6D6F96B25C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18501" y="20260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8" name="Käsinkirjoitus 37">
                <a:extLst>
                  <a:ext uri="{FF2B5EF4-FFF2-40B4-BE49-F238E27FC236}">
                    <a16:creationId xmlns:a16="http://schemas.microsoft.com/office/drawing/2014/main" id="{C0EEA981-D70B-4B3A-B961-9C8E3BF555A9}"/>
                  </a:ext>
                </a:extLst>
              </p14:cNvPr>
              <p14:cNvContentPartPr/>
              <p14:nvPr/>
            </p14:nvContentPartPr>
            <p14:xfrm>
              <a:off x="8838581" y="2044444"/>
              <a:ext cx="360" cy="360"/>
            </p14:xfrm>
          </p:contentPart>
        </mc:Choice>
        <mc:Fallback xmlns="">
          <p:pic>
            <p:nvPicPr>
              <p:cNvPr id="38" name="Käsinkirjoitus 37">
                <a:extLst>
                  <a:ext uri="{FF2B5EF4-FFF2-40B4-BE49-F238E27FC236}">
                    <a16:creationId xmlns:a16="http://schemas.microsoft.com/office/drawing/2014/main" id="{C0EEA981-D70B-4B3A-B961-9C8E3BF555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29941" y="20358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2" name="Käsinkirjoitus 41">
                <a:extLst>
                  <a:ext uri="{FF2B5EF4-FFF2-40B4-BE49-F238E27FC236}">
                    <a16:creationId xmlns:a16="http://schemas.microsoft.com/office/drawing/2014/main" id="{59349F8B-B5B4-4FAB-94BA-C328CF7DC654}"/>
                  </a:ext>
                </a:extLst>
              </p14:cNvPr>
              <p14:cNvContentPartPr/>
              <p14:nvPr/>
            </p14:nvContentPartPr>
            <p14:xfrm>
              <a:off x="8809421" y="2015284"/>
              <a:ext cx="360" cy="360"/>
            </p14:xfrm>
          </p:contentPart>
        </mc:Choice>
        <mc:Fallback xmlns="">
          <p:pic>
            <p:nvPicPr>
              <p:cNvPr id="42" name="Käsinkirjoitus 41">
                <a:extLst>
                  <a:ext uri="{FF2B5EF4-FFF2-40B4-BE49-F238E27FC236}">
                    <a16:creationId xmlns:a16="http://schemas.microsoft.com/office/drawing/2014/main" id="{59349F8B-B5B4-4FAB-94BA-C328CF7DC65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00421" y="20062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3" name="Käsinkirjoitus 42">
                <a:extLst>
                  <a:ext uri="{FF2B5EF4-FFF2-40B4-BE49-F238E27FC236}">
                    <a16:creationId xmlns:a16="http://schemas.microsoft.com/office/drawing/2014/main" id="{1E9E4E6D-795C-4FA1-AAE1-59335AB5801B}"/>
                  </a:ext>
                </a:extLst>
              </p14:cNvPr>
              <p14:cNvContentPartPr/>
              <p14:nvPr/>
            </p14:nvContentPartPr>
            <p14:xfrm>
              <a:off x="6970901" y="1523884"/>
              <a:ext cx="360" cy="360"/>
            </p14:xfrm>
          </p:contentPart>
        </mc:Choice>
        <mc:Fallback xmlns="">
          <p:pic>
            <p:nvPicPr>
              <p:cNvPr id="43" name="Käsinkirjoitus 42">
                <a:extLst>
                  <a:ext uri="{FF2B5EF4-FFF2-40B4-BE49-F238E27FC236}">
                    <a16:creationId xmlns:a16="http://schemas.microsoft.com/office/drawing/2014/main" id="{1E9E4E6D-795C-4FA1-AAE1-59335AB5801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61901" y="15148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Käsinkirjoitus 44">
                <a:extLst>
                  <a:ext uri="{FF2B5EF4-FFF2-40B4-BE49-F238E27FC236}">
                    <a16:creationId xmlns:a16="http://schemas.microsoft.com/office/drawing/2014/main" id="{127E6301-934B-4C4E-8141-D34D51DDB16C}"/>
                  </a:ext>
                </a:extLst>
              </p14:cNvPr>
              <p14:cNvContentPartPr/>
              <p14:nvPr/>
            </p14:nvContentPartPr>
            <p14:xfrm>
              <a:off x="1405077" y="1094247"/>
              <a:ext cx="5203370" cy="5141520"/>
            </p14:xfrm>
          </p:contentPart>
        </mc:Choice>
        <mc:Fallback xmlns="">
          <p:pic>
            <p:nvPicPr>
              <p:cNvPr id="45" name="Käsinkirjoitus 44">
                <a:extLst>
                  <a:ext uri="{FF2B5EF4-FFF2-40B4-BE49-F238E27FC236}">
                    <a16:creationId xmlns:a16="http://schemas.microsoft.com/office/drawing/2014/main" id="{127E6301-934B-4C4E-8141-D34D51DDB16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96077" y="1085247"/>
                <a:ext cx="5221010" cy="5159160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Suorakulmio 45">
            <a:extLst>
              <a:ext uri="{FF2B5EF4-FFF2-40B4-BE49-F238E27FC236}">
                <a16:creationId xmlns:a16="http://schemas.microsoft.com/office/drawing/2014/main" id="{1226E255-9ED1-4599-9153-894D731EDDF8}"/>
              </a:ext>
            </a:extLst>
          </p:cNvPr>
          <p:cNvSpPr/>
          <p:nvPr/>
        </p:nvSpPr>
        <p:spPr>
          <a:xfrm>
            <a:off x="8408810" y="1234518"/>
            <a:ext cx="2201333" cy="4891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endParaRPr lang="fi-FI" sz="1200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97F4677-2021-4216-A922-5A48F56124E5}"/>
              </a:ext>
            </a:extLst>
          </p:cNvPr>
          <p:cNvSpPr txBox="1"/>
          <p:nvPr/>
        </p:nvSpPr>
        <p:spPr>
          <a:xfrm>
            <a:off x="5904934" y="1018578"/>
            <a:ext cx="1818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Palveluohjauksen ”toiminta-alue” </a:t>
            </a:r>
          </a:p>
        </p:txBody>
      </p:sp>
      <p:sp>
        <p:nvSpPr>
          <p:cNvPr id="18" name="Nuoli: Vasen 17">
            <a:extLst>
              <a:ext uri="{FF2B5EF4-FFF2-40B4-BE49-F238E27FC236}">
                <a16:creationId xmlns:a16="http://schemas.microsoft.com/office/drawing/2014/main" id="{9E7C8446-C67B-410C-AAD2-53360AA8F0DA}"/>
              </a:ext>
            </a:extLst>
          </p:cNvPr>
          <p:cNvSpPr/>
          <p:nvPr/>
        </p:nvSpPr>
        <p:spPr>
          <a:xfrm rot="19026404" flipV="1">
            <a:off x="5746488" y="1598902"/>
            <a:ext cx="381530" cy="194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ACDA00AD-0929-4D5E-B35F-4227FAC3E7B1}"/>
              </a:ext>
            </a:extLst>
          </p:cNvPr>
          <p:cNvSpPr/>
          <p:nvPr/>
        </p:nvSpPr>
        <p:spPr>
          <a:xfrm>
            <a:off x="5739081" y="846142"/>
            <a:ext cx="1948460" cy="8199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438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83FDD21E-9DBA-4A74-A0C8-4EBF778ED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762" y="-80510"/>
            <a:ext cx="5520619" cy="4627924"/>
          </a:xfrm>
          <a:prstGeom prst="rect">
            <a:avLst/>
          </a:prstGeom>
        </p:spPr>
      </p:pic>
      <p:sp>
        <p:nvSpPr>
          <p:cNvPr id="2" name="Nuoli: Lovi oikealla 1">
            <a:extLst>
              <a:ext uri="{FF2B5EF4-FFF2-40B4-BE49-F238E27FC236}">
                <a16:creationId xmlns:a16="http://schemas.microsoft.com/office/drawing/2014/main" id="{82A30506-C93C-402E-919F-ADB145135D9F}"/>
              </a:ext>
            </a:extLst>
          </p:cNvPr>
          <p:cNvSpPr/>
          <p:nvPr/>
        </p:nvSpPr>
        <p:spPr>
          <a:xfrm>
            <a:off x="42842" y="4908354"/>
            <a:ext cx="12099630" cy="963561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37924ABD-9863-414F-B8E8-AA081DC5692C}"/>
              </a:ext>
            </a:extLst>
          </p:cNvPr>
          <p:cNvSpPr/>
          <p:nvPr/>
        </p:nvSpPr>
        <p:spPr>
          <a:xfrm>
            <a:off x="1445338" y="5016782"/>
            <a:ext cx="412956" cy="43261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B4429148-2529-477B-922A-2AA79BDD5A6B}"/>
              </a:ext>
            </a:extLst>
          </p:cNvPr>
          <p:cNvSpPr/>
          <p:nvPr/>
        </p:nvSpPr>
        <p:spPr>
          <a:xfrm>
            <a:off x="9296399" y="4971449"/>
            <a:ext cx="412956" cy="43261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A67090A4-B75C-4049-960A-E1F2682D2241}"/>
              </a:ext>
            </a:extLst>
          </p:cNvPr>
          <p:cNvSpPr/>
          <p:nvPr/>
        </p:nvSpPr>
        <p:spPr>
          <a:xfrm>
            <a:off x="4081095" y="5004554"/>
            <a:ext cx="412956" cy="43261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AEDF2307-7D52-4090-8FE4-56313985CA4A}"/>
              </a:ext>
            </a:extLst>
          </p:cNvPr>
          <p:cNvSpPr/>
          <p:nvPr/>
        </p:nvSpPr>
        <p:spPr>
          <a:xfrm>
            <a:off x="6702106" y="5004554"/>
            <a:ext cx="412956" cy="43261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0A788EAC-4D78-4A9E-B39D-BD3BA680713D}"/>
              </a:ext>
            </a:extLst>
          </p:cNvPr>
          <p:cNvSpPr/>
          <p:nvPr/>
        </p:nvSpPr>
        <p:spPr>
          <a:xfrm>
            <a:off x="11118533" y="4969081"/>
            <a:ext cx="412956" cy="43261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4BC525A-1CAF-42BB-9F70-4BA8C29D6D52}"/>
              </a:ext>
            </a:extLst>
          </p:cNvPr>
          <p:cNvSpPr txBox="1"/>
          <p:nvPr/>
        </p:nvSpPr>
        <p:spPr>
          <a:xfrm>
            <a:off x="1162143" y="4515128"/>
            <a:ext cx="211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Muutos perheen tilanteessa 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56BDC3DF-B0AB-44D9-A534-8A0A0C6EA4FF}"/>
              </a:ext>
            </a:extLst>
          </p:cNvPr>
          <p:cNvSpPr/>
          <p:nvPr/>
        </p:nvSpPr>
        <p:spPr>
          <a:xfrm>
            <a:off x="575184" y="5506003"/>
            <a:ext cx="2153264" cy="1317523"/>
          </a:xfrm>
          <a:prstGeom prst="ellipse">
            <a:avLst/>
          </a:prstGeom>
          <a:solidFill>
            <a:srgbClr val="92D050"/>
          </a:solidFill>
          <a:ln>
            <a:solidFill>
              <a:srgbClr val="FFF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>
                <a:solidFill>
                  <a:schemeClr val="tx1"/>
                </a:solidFill>
              </a:rPr>
              <a:t>Puheeksiotto</a:t>
            </a:r>
            <a:r>
              <a:rPr lang="fi-FI" dirty="0">
                <a:solidFill>
                  <a:schemeClr val="tx1"/>
                </a:solidFill>
              </a:rPr>
              <a:t> ja arjen tuki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8ACB338-C5E8-4E98-9FD4-7B3CF3595D23}"/>
              </a:ext>
            </a:extLst>
          </p:cNvPr>
          <p:cNvSpPr txBox="1"/>
          <p:nvPr/>
        </p:nvSpPr>
        <p:spPr>
          <a:xfrm>
            <a:off x="3720474" y="4584817"/>
            <a:ext cx="2111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Yhteydenotto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5F857889-B546-4D25-BDC6-ED341A22FB1B}"/>
              </a:ext>
            </a:extLst>
          </p:cNvPr>
          <p:cNvSpPr/>
          <p:nvPr/>
        </p:nvSpPr>
        <p:spPr>
          <a:xfrm>
            <a:off x="3210941" y="5492554"/>
            <a:ext cx="2153264" cy="131752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Verkoston valmistelu  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724FF2D-2D4D-4649-B680-6B7FEF6CFF6F}"/>
              </a:ext>
            </a:extLst>
          </p:cNvPr>
          <p:cNvSpPr txBox="1"/>
          <p:nvPr/>
        </p:nvSpPr>
        <p:spPr>
          <a:xfrm>
            <a:off x="6360050" y="4456145"/>
            <a:ext cx="1681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Arjen tärkeät ihmiset koolle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190B8565-B199-43BE-A393-9D46387EBFD9}"/>
              </a:ext>
            </a:extLst>
          </p:cNvPr>
          <p:cNvSpPr/>
          <p:nvPr/>
        </p:nvSpPr>
        <p:spPr>
          <a:xfrm>
            <a:off x="5831952" y="5506003"/>
            <a:ext cx="2153264" cy="131752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Yhteisesti sovitut toimintatavat </a:t>
            </a: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F38637A7-643E-4439-964A-BC654AA4F3D1}"/>
              </a:ext>
            </a:extLst>
          </p:cNvPr>
          <p:cNvSpPr/>
          <p:nvPr/>
        </p:nvSpPr>
        <p:spPr>
          <a:xfrm>
            <a:off x="8416412" y="5506003"/>
            <a:ext cx="2153264" cy="131752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Riittävä seuranta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87C1406F-D735-47B4-B2BA-923B295AF462}"/>
              </a:ext>
            </a:extLst>
          </p:cNvPr>
          <p:cNvSpPr txBox="1"/>
          <p:nvPr/>
        </p:nvSpPr>
        <p:spPr>
          <a:xfrm>
            <a:off x="8662219" y="4410826"/>
            <a:ext cx="1681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Tarvittava tuki ja </a:t>
            </a:r>
            <a:r>
              <a:rPr lang="fi-FI" sz="1400" dirty="0" err="1"/>
              <a:t>seurantatapaamiset</a:t>
            </a:r>
            <a:endParaRPr lang="fi-FI" sz="1400" dirty="0"/>
          </a:p>
        </p:txBody>
      </p:sp>
      <p:sp>
        <p:nvSpPr>
          <p:cNvPr id="16" name="Puhekupla: Suorakulmio, kulmat pyöristettu 15">
            <a:extLst>
              <a:ext uri="{FF2B5EF4-FFF2-40B4-BE49-F238E27FC236}">
                <a16:creationId xmlns:a16="http://schemas.microsoft.com/office/drawing/2014/main" id="{FEF8A030-DFEE-4B87-B744-EF3E19844F42}"/>
              </a:ext>
            </a:extLst>
          </p:cNvPr>
          <p:cNvSpPr/>
          <p:nvPr/>
        </p:nvSpPr>
        <p:spPr>
          <a:xfrm>
            <a:off x="307818" y="714380"/>
            <a:ext cx="2965803" cy="3256984"/>
          </a:xfrm>
          <a:prstGeom prst="wedgeRoundRectCallout">
            <a:avLst>
              <a:gd name="adj1" fmla="val 44926"/>
              <a:gd name="adj2" fmla="val 862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Per­he­kes­kus­toi­min­nan yti­mes­sä ovat lap­si tai nuo­ri ja hä­nen lä­hi­ver­kos­tonsa. Huo­li tai as­kar­rut­ta­va asia kan­nat­taa ot­taa roh­keas­ti pu­heek­si mah­dol­li­sim­man var­hain, jol­loin toi­min­ta­mah­dol­li­suuk­sia on vie­lä run­saas­ti. Jos­kus lap­sen tuen tar­peen ar­vioin­ti ja tuen suun­nit­te­lu on hy­vä teh­dä mo­nia­lai­ses­sa ver­kos­tos­sa, jos­sa tuen tar­pee­seen voi­daan vas­ta­ta ko­ko­nais­val­tai­ses­ti. Ver­kos­toi­hin kut­su­taan mu­kaan ai­na myös lap­sen huol­ta­jat. Nuoren tilanteessa on tärkeää huomata, että nuori on olennainen osa omaa verkostoaan.</a:t>
            </a:r>
          </a:p>
          <a:p>
            <a:pPr algn="ctr"/>
            <a:endParaRPr lang="fi-FI" dirty="0"/>
          </a:p>
        </p:txBody>
      </p:sp>
      <p:sp>
        <p:nvSpPr>
          <p:cNvPr id="18" name="Puhekupla: Suorakulmio, kulmat pyöristettu 17">
            <a:extLst>
              <a:ext uri="{FF2B5EF4-FFF2-40B4-BE49-F238E27FC236}">
                <a16:creationId xmlns:a16="http://schemas.microsoft.com/office/drawing/2014/main" id="{319FE83B-0A20-40B2-B8F7-40DB6B899AD1}"/>
              </a:ext>
            </a:extLst>
          </p:cNvPr>
          <p:cNvSpPr/>
          <p:nvPr/>
        </p:nvSpPr>
        <p:spPr>
          <a:xfrm>
            <a:off x="9044290" y="1155602"/>
            <a:ext cx="2965803" cy="2307807"/>
          </a:xfrm>
          <a:prstGeom prst="wedgeRoundRectCallout">
            <a:avLst>
              <a:gd name="adj1" fmla="val -32650"/>
              <a:gd name="adj2" fmla="val 89659"/>
              <a:gd name="adj3" fmla="val 16667"/>
            </a:avLst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 tarvittavat toimijat mukaan-vastuutyöntekijän nimeäminen tärkeää</a:t>
            </a:r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119F1D62-B6BB-41A5-AB65-ADF0AB25ECCF}"/>
              </a:ext>
            </a:extLst>
          </p:cNvPr>
          <p:cNvSpPr/>
          <p:nvPr/>
        </p:nvSpPr>
        <p:spPr>
          <a:xfrm>
            <a:off x="9914274" y="3115187"/>
            <a:ext cx="2095819" cy="94682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/>
              <a:t>Oma, yksilöllisten tarpeiden mukaisesti  koottu tiimi</a:t>
            </a: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AE7D6A15-7502-40B4-896A-C558E975547A}"/>
              </a:ext>
            </a:extLst>
          </p:cNvPr>
          <p:cNvSpPr/>
          <p:nvPr/>
        </p:nvSpPr>
        <p:spPr>
          <a:xfrm>
            <a:off x="9374208" y="631288"/>
            <a:ext cx="2494196" cy="12632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Yhteisasiakkuus ja sen tarve  herätteenä</a:t>
            </a:r>
          </a:p>
        </p:txBody>
      </p:sp>
    </p:spTree>
    <p:extLst>
      <p:ext uri="{BB962C8B-B14F-4D97-AF65-F5344CB8AC3E}">
        <p14:creationId xmlns:p14="http://schemas.microsoft.com/office/powerpoint/2010/main" val="56785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4E14D27-8542-4836-9E7B-E6529D534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5" y="61741"/>
            <a:ext cx="11924510" cy="67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12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psi, Tyttö, Nuori, Valkoihoinen">
            <a:extLst>
              <a:ext uri="{FF2B5EF4-FFF2-40B4-BE49-F238E27FC236}">
                <a16:creationId xmlns:a16="http://schemas.microsoft.com/office/drawing/2014/main" id="{F3111F8A-095E-44DC-A228-02608B1D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6" y="3196637"/>
            <a:ext cx="5142271" cy="3434916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lmaisia valokuvia aiheesta Epätoivoinen">
            <a:extLst>
              <a:ext uri="{FF2B5EF4-FFF2-40B4-BE49-F238E27FC236}">
                <a16:creationId xmlns:a16="http://schemas.microsoft.com/office/drawing/2014/main" id="{C9B85982-2AE1-4709-942E-9A8DDDA4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25" y="1721798"/>
            <a:ext cx="5455175" cy="3636783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uhekupla: Suorakulmio, kulmat pyöristettu 2">
            <a:extLst>
              <a:ext uri="{FF2B5EF4-FFF2-40B4-BE49-F238E27FC236}">
                <a16:creationId xmlns:a16="http://schemas.microsoft.com/office/drawing/2014/main" id="{EF5B43E7-7C95-4085-8CBF-08CDFFCD87FB}"/>
              </a:ext>
            </a:extLst>
          </p:cNvPr>
          <p:cNvSpPr/>
          <p:nvPr/>
        </p:nvSpPr>
        <p:spPr>
          <a:xfrm>
            <a:off x="8740877" y="304800"/>
            <a:ext cx="3175819" cy="1868129"/>
          </a:xfrm>
          <a:prstGeom prst="wedgeRoundRectCallout">
            <a:avLst>
              <a:gd name="adj1" fmla="val -30407"/>
              <a:gd name="adj2" fmla="val 834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hekupla: Suorakulmio, kulmat pyöristettu 9">
            <a:extLst>
              <a:ext uri="{FF2B5EF4-FFF2-40B4-BE49-F238E27FC236}">
                <a16:creationId xmlns:a16="http://schemas.microsoft.com/office/drawing/2014/main" id="{615E9BAF-D64B-4434-A473-6A1A677B9C8A}"/>
              </a:ext>
            </a:extLst>
          </p:cNvPr>
          <p:cNvSpPr/>
          <p:nvPr/>
        </p:nvSpPr>
        <p:spPr>
          <a:xfrm>
            <a:off x="3587534" y="1560871"/>
            <a:ext cx="3175819" cy="1868129"/>
          </a:xfrm>
          <a:prstGeom prst="wedgeRoundRectCallout">
            <a:avLst>
              <a:gd name="adj1" fmla="val -36909"/>
              <a:gd name="adj2" fmla="val 8875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Puhekupla: Suorakulmio, kulmat pyöristettu 10">
            <a:extLst>
              <a:ext uri="{FF2B5EF4-FFF2-40B4-BE49-F238E27FC236}">
                <a16:creationId xmlns:a16="http://schemas.microsoft.com/office/drawing/2014/main" id="{A6C37715-2FE8-4D74-B3E0-D123C1B2C3E3}"/>
              </a:ext>
            </a:extLst>
          </p:cNvPr>
          <p:cNvSpPr/>
          <p:nvPr/>
        </p:nvSpPr>
        <p:spPr>
          <a:xfrm>
            <a:off x="150487" y="1027471"/>
            <a:ext cx="3175819" cy="1868129"/>
          </a:xfrm>
          <a:prstGeom prst="wedgeRoundRectCallout">
            <a:avLst>
              <a:gd name="adj1" fmla="val -11212"/>
              <a:gd name="adj2" fmla="val 934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C25CB8C-4677-4001-B37F-72E9B8DC7019}"/>
              </a:ext>
            </a:extLst>
          </p:cNvPr>
          <p:cNvSpPr txBox="1"/>
          <p:nvPr/>
        </p:nvSpPr>
        <p:spPr>
          <a:xfrm>
            <a:off x="570271" y="304799"/>
            <a:ext cx="562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Mitä asiakas kuuli, tunsi ja koki tässä tapaamisessa?</a:t>
            </a:r>
          </a:p>
        </p:txBody>
      </p:sp>
    </p:spTree>
    <p:extLst>
      <p:ext uri="{BB962C8B-B14F-4D97-AF65-F5344CB8AC3E}">
        <p14:creationId xmlns:p14="http://schemas.microsoft.com/office/powerpoint/2010/main" val="942447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FCF4AE-5A2E-409E-B0FD-1EF1C826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Huomioita ja havaintoja kehittämistyön poluilta 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AAD50DE-2EFE-B711-3937-120695999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i-FI" sz="2600" dirty="0">
                <a:cs typeface="Calibri"/>
              </a:rPr>
              <a:t>Mikä ”muuttuu”?</a:t>
            </a:r>
            <a:endParaRPr lang="en-US" sz="2600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fi-FI" sz="2600" dirty="0">
                <a:cs typeface="Calibri"/>
              </a:rPr>
              <a:t>Ei enää soiteta suoraan tutulle työntekijälle</a:t>
            </a:r>
            <a:endParaRPr lang="en-US" sz="2600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fi-FI" sz="2600" dirty="0">
                <a:cs typeface="Calibri"/>
              </a:rPr>
              <a:t>Saavutettavuus ja tasa-arvoisuus lisääntyy  -&gt;palautteiden myötä hyvä kokemus siitä, että on yksi paikka josta voi saada alulle palvelupolun</a:t>
            </a:r>
            <a:endParaRPr lang="en-US" sz="260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sz="2600" dirty="0">
                <a:cs typeface="Calibri"/>
              </a:rPr>
              <a:t>Johtamisen näkökulma: Tieto asiakastarpeista tulee kootusti yhdestä paikasta</a:t>
            </a:r>
            <a:endParaRPr lang="en-US" sz="2600" dirty="0">
              <a:cs typeface="Calibri"/>
            </a:endParaRPr>
          </a:p>
          <a:p>
            <a:pPr lvl="1">
              <a:lnSpc>
                <a:spcPct val="120000"/>
              </a:lnSpc>
            </a:pPr>
            <a:endParaRPr lang="fi-FI" sz="260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sz="2600" dirty="0">
                <a:cs typeface="Calibri"/>
              </a:rPr>
              <a:t>Palveluohjaajat ovat ikään kuin riippumattomia kustakin tuotettavasta palvelusta, eivät pohdi onko palvelussa ”tilaa” vaan kartoittavat tarvetta (ensiarvio)</a:t>
            </a:r>
            <a:endParaRPr lang="en-US" sz="2600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fi-FI" sz="2600" dirty="0">
                <a:cs typeface="Calibri"/>
              </a:rPr>
              <a:t>Ei mietitä mitä meillä on palveluissa tarjota, vaan mietitään mitä asiakas tarvitsee</a:t>
            </a:r>
            <a:endParaRPr lang="en-US" sz="260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sz="2600" dirty="0">
                <a:cs typeface="Calibri"/>
              </a:rPr>
              <a:t>Palveluiden räätälöinti tuottanut työn vaikuttavuutta</a:t>
            </a:r>
            <a:endParaRPr lang="en-US" sz="2600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fi-FI" sz="2600" dirty="0">
                <a:cs typeface="Calibri"/>
              </a:rPr>
              <a:t>Kokemuksia siitä, että tehdään niitä asioita, joista perhe kertonut hyötyvänsä-tarve ei olisi tullut  niin hyvin esille ilman palveluohjausta</a:t>
            </a:r>
            <a:endParaRPr lang="en-US" sz="2600" dirty="0">
              <a:cs typeface="Calibri"/>
            </a:endParaRPr>
          </a:p>
          <a:p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51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D13AF9-FF3B-44B8-8B0E-BB227FDA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Asiakas- ja palveluohjauksen toteutumisen edellytyksiä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7A7504-1229-4011-A053-E37D85C20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Toteutus on hyvä miettiä sellaiseksi, että se on yhdenmukaista ja integroituu koko alueen lasten, nuorten ja perheiden palveluiden kokonaisuuteen. </a:t>
            </a:r>
          </a:p>
          <a:p>
            <a:r>
              <a:rPr lang="fi-FI" dirty="0"/>
              <a:t>Toteutukselle on tärkeä laatia keskitetty, mutta verkostomainen rakenne. </a:t>
            </a:r>
          </a:p>
          <a:p>
            <a:r>
              <a:rPr lang="fi-FI" dirty="0"/>
              <a:t>Asiakas- ja palveluohjaus on hyvä asemoida siten, että sen on mahdollista toimia organisaatiossa kevyesti ja joustavasti. Johtamisen rakenteet on mietittävä selkeiksi.</a:t>
            </a:r>
          </a:p>
          <a:p>
            <a:r>
              <a:rPr lang="fi-FI" dirty="0"/>
              <a:t>Eri asiakasryhmien asiakasohjaus voi toimia erillään, mutta vahvassa yhteistyössä integraatiota kehittäen – yhteisillä työkaluilla, mutta erityisasiantuntemuksella </a:t>
            </a:r>
          </a:p>
          <a:p>
            <a:r>
              <a:rPr lang="fi-FI" dirty="0"/>
              <a:t>Asiakas- ja palveluohjauksen kehittämisen edellytyksenä  on jatkuva laadun varmistaminen ja kehittäminen: seuranta ja arviointi, asiakaspalaute. </a:t>
            </a:r>
          </a:p>
        </p:txBody>
      </p:sp>
    </p:spTree>
    <p:extLst>
      <p:ext uri="{BB962C8B-B14F-4D97-AF65-F5344CB8AC3E}">
        <p14:creationId xmlns:p14="http://schemas.microsoft.com/office/powerpoint/2010/main" val="1970557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08E022BB-578A-4F2F-6BE7-228BAE2516D9}"/>
              </a:ext>
            </a:extLst>
          </p:cNvPr>
          <p:cNvSpPr>
            <a:spLocks noGrp="1"/>
          </p:cNvSpPr>
          <p:nvPr/>
        </p:nvSpPr>
        <p:spPr>
          <a:xfrm>
            <a:off x="694648" y="938767"/>
            <a:ext cx="5523271" cy="5253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6400" dirty="0"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986E55-448B-14AD-6D0C-F14EF5BE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94" y="586760"/>
            <a:ext cx="11987011" cy="600930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600" dirty="0" err="1">
                <a:cs typeface="Calibri"/>
              </a:rPr>
              <a:t>Palveluohjauksen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tehtävien</a:t>
            </a:r>
            <a:r>
              <a:rPr lang="en-US" sz="1600" dirty="0">
                <a:cs typeface="Calibri"/>
              </a:rPr>
              <a:t> (</a:t>
            </a:r>
            <a:r>
              <a:rPr lang="en-US" sz="1600" dirty="0" err="1">
                <a:cs typeface="Calibri"/>
              </a:rPr>
              <a:t>tuotteiden</a:t>
            </a:r>
            <a:r>
              <a:rPr lang="en-US" sz="1600" dirty="0">
                <a:cs typeface="Calibri"/>
              </a:rPr>
              <a:t>)  </a:t>
            </a:r>
            <a:r>
              <a:rPr lang="en-US" sz="1600" dirty="0" err="1">
                <a:cs typeface="Calibri"/>
              </a:rPr>
              <a:t>määrittely</a:t>
            </a:r>
            <a:r>
              <a:rPr lang="en-US" sz="1600" dirty="0">
                <a:cs typeface="Calibri"/>
              </a:rPr>
              <a:t>  </a:t>
            </a:r>
            <a:r>
              <a:rPr lang="en-US" sz="1600" dirty="0" err="1">
                <a:cs typeface="Calibri"/>
              </a:rPr>
              <a:t>selkeyttää</a:t>
            </a:r>
            <a:r>
              <a:rPr lang="en-US" sz="1600" dirty="0">
                <a:cs typeface="Calibri"/>
              </a:rPr>
              <a:t>  mm. </a:t>
            </a:r>
            <a:r>
              <a:rPr lang="en-US" sz="1600" dirty="0" err="1">
                <a:cs typeface="Calibri"/>
              </a:rPr>
              <a:t>kirjaamiseen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liittyviä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kysymyksiä</a:t>
            </a:r>
            <a:r>
              <a:rPr lang="en-US" sz="1600" dirty="0">
                <a:cs typeface="Calibri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600" dirty="0" err="1">
                <a:cs typeface="Calibri"/>
              </a:rPr>
              <a:t>Tärkeä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pohtia</a:t>
            </a:r>
            <a:r>
              <a:rPr lang="en-US" sz="1600" dirty="0">
                <a:cs typeface="Calibri"/>
              </a:rPr>
              <a:t>, </a:t>
            </a:r>
            <a:r>
              <a:rPr lang="en-US" sz="1600" dirty="0" err="1">
                <a:cs typeface="Calibri"/>
              </a:rPr>
              <a:t>mitkä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tuotteet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kuuluvat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palveluohjaukseen</a:t>
            </a:r>
            <a:r>
              <a:rPr lang="en-US" sz="1600" dirty="0">
                <a:cs typeface="Calibri"/>
              </a:rPr>
              <a:t> ja </a:t>
            </a:r>
            <a:r>
              <a:rPr lang="en-US" sz="1600" dirty="0" err="1">
                <a:cs typeface="Calibri"/>
              </a:rPr>
              <a:t>mitkä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eivät</a:t>
            </a:r>
            <a:r>
              <a:rPr lang="en-US" sz="1600" dirty="0">
                <a:cs typeface="Calibri"/>
              </a:rPr>
              <a:t>,  </a:t>
            </a:r>
            <a:r>
              <a:rPr lang="en-US" sz="1600" dirty="0" err="1">
                <a:cs typeface="Calibri"/>
              </a:rPr>
              <a:t>ettei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hoideta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asiakkaan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asioita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ali</a:t>
            </a:r>
            <a:r>
              <a:rPr lang="en-US" sz="1600" dirty="0">
                <a:cs typeface="Calibri"/>
              </a:rPr>
              <a:t>- </a:t>
            </a:r>
            <a:r>
              <a:rPr lang="en-US" sz="1600" dirty="0" err="1">
                <a:cs typeface="Calibri"/>
              </a:rPr>
              <a:t>eikä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ylimitoitetusti</a:t>
            </a:r>
            <a:r>
              <a:rPr lang="en-US" sz="1600" dirty="0">
                <a:cs typeface="Calibri"/>
              </a:rPr>
              <a:t>. </a:t>
            </a:r>
            <a:endParaRPr lang="fi-FI" sz="160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sz="1600" dirty="0" err="1">
                <a:cs typeface="Calibri"/>
              </a:rPr>
              <a:t>Laadukkaan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palveluohjauksen</a:t>
            </a:r>
            <a:r>
              <a:rPr lang="en-US" sz="1600" dirty="0">
                <a:cs typeface="Calibri"/>
              </a:rPr>
              <a:t>  </a:t>
            </a:r>
            <a:r>
              <a:rPr lang="en-US" sz="1600" dirty="0" err="1">
                <a:cs typeface="Calibri"/>
              </a:rPr>
              <a:t>toteuttaminen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vaatii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motivoituneet</a:t>
            </a:r>
            <a:r>
              <a:rPr lang="en-US" sz="1600" dirty="0">
                <a:cs typeface="Calibri"/>
              </a:rPr>
              <a:t> ja </a:t>
            </a:r>
            <a:r>
              <a:rPr lang="en-US" sz="1600" dirty="0" err="1">
                <a:cs typeface="Calibri"/>
              </a:rPr>
              <a:t>osaavat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työntekijät</a:t>
            </a:r>
            <a:r>
              <a:rPr lang="en-US" sz="1600" dirty="0">
                <a:cs typeface="Calibri"/>
              </a:rPr>
              <a:t>, </a:t>
            </a:r>
            <a:r>
              <a:rPr lang="en-US" sz="1600" dirty="0" err="1">
                <a:cs typeface="Calibri"/>
              </a:rPr>
              <a:t>joilla</a:t>
            </a:r>
            <a:r>
              <a:rPr lang="en-US" sz="1600" dirty="0">
                <a:cs typeface="Calibri"/>
              </a:rPr>
              <a:t> on </a:t>
            </a:r>
            <a:r>
              <a:rPr lang="en-US" sz="1600" dirty="0" err="1">
                <a:cs typeface="Calibri"/>
              </a:rPr>
              <a:t>aito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mahdollisuus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perehtyä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neuvontaan</a:t>
            </a:r>
            <a:r>
              <a:rPr lang="en-US" sz="1600" dirty="0">
                <a:cs typeface="Calibri"/>
              </a:rPr>
              <a:t> ja </a:t>
            </a:r>
            <a:r>
              <a:rPr lang="en-US" sz="1600" dirty="0" err="1">
                <a:cs typeface="Calibri"/>
              </a:rPr>
              <a:t>palveluihin</a:t>
            </a:r>
            <a:r>
              <a:rPr lang="en-US" sz="1600" dirty="0">
                <a:cs typeface="Calibri"/>
              </a:rPr>
              <a:t>. </a:t>
            </a:r>
          </a:p>
          <a:p>
            <a:pPr>
              <a:lnSpc>
                <a:spcPct val="120000"/>
              </a:lnSpc>
            </a:pPr>
            <a:r>
              <a:rPr lang="en-US" sz="1600" dirty="0" err="1">
                <a:cs typeface="Calibri"/>
              </a:rPr>
              <a:t>Palveluohjaajien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tehtävään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kuuluu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osaamisen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ylläpitäminen</a:t>
            </a:r>
            <a:r>
              <a:rPr lang="en-US" sz="1600" dirty="0">
                <a:cs typeface="Calibri"/>
              </a:rPr>
              <a:t> ja </a:t>
            </a:r>
            <a:r>
              <a:rPr lang="en-US" sz="1600" dirty="0" err="1">
                <a:cs typeface="Calibri"/>
              </a:rPr>
              <a:t>ajan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tasalla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pysyminen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esimerkiksi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kolmannen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sektorin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tarjoamasta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tuesta</a:t>
            </a:r>
            <a:r>
              <a:rPr lang="en-US" sz="1600" dirty="0">
                <a:cs typeface="Calibri"/>
              </a:rPr>
              <a:t>. 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cs typeface="Calibri"/>
              </a:rPr>
              <a:t>On </a:t>
            </a:r>
            <a:r>
              <a:rPr lang="en-US" sz="1600" dirty="0" err="1">
                <a:cs typeface="Calibri"/>
              </a:rPr>
              <a:t>tärkeää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säilyttää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linkki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peruspalveluihin</a:t>
            </a:r>
            <a:r>
              <a:rPr lang="en-US" sz="1600" dirty="0">
                <a:cs typeface="Calibri"/>
              </a:rPr>
              <a:t> ja </a:t>
            </a:r>
            <a:r>
              <a:rPr lang="en-US" sz="1600" dirty="0" err="1">
                <a:cs typeface="Calibri"/>
              </a:rPr>
              <a:t>viranomaistyöhön</a:t>
            </a:r>
            <a:r>
              <a:rPr lang="en-US" sz="1600" dirty="0">
                <a:cs typeface="Calibri"/>
              </a:rPr>
              <a:t>, </a:t>
            </a:r>
            <a:r>
              <a:rPr lang="en-US" sz="1600" dirty="0" err="1">
                <a:cs typeface="Calibri"/>
              </a:rPr>
              <a:t>jotta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palveluohjaajat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pysyvät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ajan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tasalla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palveluista</a:t>
            </a:r>
            <a:r>
              <a:rPr lang="en-US" sz="1600" dirty="0">
                <a:cs typeface="Calibri"/>
              </a:rPr>
              <a:t> ja </a:t>
            </a:r>
            <a:r>
              <a:rPr lang="en-US" sz="1600" dirty="0" err="1">
                <a:cs typeface="Calibri"/>
              </a:rPr>
              <a:t>ilmiöistä</a:t>
            </a:r>
            <a:r>
              <a:rPr lang="en-US" sz="1600" dirty="0">
                <a:cs typeface="Calibri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Palveluohjaus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vaatii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jatkuvaa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kehittämistä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sekä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yhteistyötä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perhekeskustoimijoiden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kanssa</a:t>
            </a:r>
            <a:r>
              <a:rPr lang="en-US" sz="1600" dirty="0">
                <a:cs typeface="Calibri"/>
              </a:rPr>
              <a:t>. </a:t>
            </a:r>
          </a:p>
          <a:p>
            <a:pPr>
              <a:lnSpc>
                <a:spcPct val="120000"/>
              </a:lnSpc>
            </a:pPr>
            <a:r>
              <a:rPr lang="en-US" sz="1600" dirty="0" err="1">
                <a:cs typeface="Calibri"/>
              </a:rPr>
              <a:t>Säännöllinen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tiedottaminen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palveluohjauksesta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kuntalaisille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sekä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ammattilaisille</a:t>
            </a:r>
            <a:r>
              <a:rPr lang="en-US" sz="1600" dirty="0">
                <a:cs typeface="Calibri"/>
              </a:rPr>
              <a:t>  on </a:t>
            </a:r>
            <a:r>
              <a:rPr lang="en-US" sz="1600" dirty="0" err="1">
                <a:cs typeface="Calibri"/>
              </a:rPr>
              <a:t>tärkeää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palvelun</a:t>
            </a:r>
            <a:r>
              <a:rPr lang="en-US" sz="1600" dirty="0">
                <a:cs typeface="Calibri"/>
              </a:rPr>
              <a:t> </a:t>
            </a:r>
            <a:r>
              <a:rPr lang="en-US" sz="1600" dirty="0" err="1">
                <a:cs typeface="Calibri"/>
              </a:rPr>
              <a:t>juurtumiseksi</a:t>
            </a:r>
            <a:r>
              <a:rPr lang="en-US" sz="1600" dirty="0">
                <a:cs typeface="Calibri"/>
              </a:rPr>
              <a:t>.</a:t>
            </a:r>
          </a:p>
          <a:p>
            <a:endParaRPr lang="fi-FI" sz="700" dirty="0">
              <a:cs typeface="Calibri"/>
            </a:endParaRPr>
          </a:p>
          <a:p>
            <a:endParaRPr lang="fi-FI" dirty="0">
              <a:cs typeface="Calibri"/>
            </a:endParaRPr>
          </a:p>
        </p:txBody>
      </p:sp>
      <p:sp>
        <p:nvSpPr>
          <p:cNvPr id="5" name="Sisällön paikkamerkki 7">
            <a:extLst>
              <a:ext uri="{FF2B5EF4-FFF2-40B4-BE49-F238E27FC236}">
                <a16:creationId xmlns:a16="http://schemas.microsoft.com/office/drawing/2014/main" id="{770FDF8B-CBA7-2853-DE86-7FB236DA0164}"/>
              </a:ext>
            </a:extLst>
          </p:cNvPr>
          <p:cNvSpPr>
            <a:spLocks noGrp="1"/>
          </p:cNvSpPr>
          <p:nvPr/>
        </p:nvSpPr>
        <p:spPr>
          <a:xfrm>
            <a:off x="6462713" y="1257300"/>
            <a:ext cx="5729287" cy="53387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2100" dirty="0">
              <a:cs typeface="Calibri"/>
            </a:endParaRPr>
          </a:p>
          <a:p>
            <a:pPr>
              <a:lnSpc>
                <a:spcPct val="120000"/>
              </a:lnSpc>
            </a:pPr>
            <a:endParaRPr lang="en-US" sz="2100" dirty="0">
              <a:cs typeface="Calibri"/>
            </a:endParaRPr>
          </a:p>
          <a:p>
            <a:endParaRPr lang="fi-FI" dirty="0">
              <a:cs typeface="Calibri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8A0D545-A711-4C8E-A8E6-C508B478C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50" y="3429000"/>
            <a:ext cx="9783097" cy="417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5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F3D432-9910-4F69-B5F1-84973D80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i-FI" dirty="0"/>
              <a:t>Lapsiperheiden palveluohjauskehittämien taustalla olevat tarpeet ja ilmiöt 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F20CCC-35D5-48FD-B349-E6F5A251F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407" y="1572907"/>
            <a:ext cx="5208639" cy="50323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fi-FI" sz="3400" dirty="0"/>
          </a:p>
          <a:p>
            <a:r>
              <a:rPr lang="fi-FI" sz="8000" dirty="0"/>
              <a:t>Palveluiden piirissä näyttäytynyt, että sama </a:t>
            </a:r>
            <a:r>
              <a:rPr lang="fi-FI" sz="8000" dirty="0" err="1"/>
              <a:t>asiakascase</a:t>
            </a:r>
            <a:r>
              <a:rPr lang="fi-FI" sz="8000" dirty="0"/>
              <a:t> on yhtä aikaa esim. perheneuvolan, lastensuojelun ja perhetyön työskentelyssä, toimijat irrallaan toistensa työstä</a:t>
            </a:r>
          </a:p>
          <a:p>
            <a:r>
              <a:rPr lang="fi-FI" sz="8000" dirty="0"/>
              <a:t>Havaittu, että on tarve palveluiden koordinoinnille ja yhteistyön syventämiselle toimijoiden kesken</a:t>
            </a:r>
          </a:p>
          <a:p>
            <a:r>
              <a:rPr lang="fi-FI" sz="8000" dirty="0"/>
              <a:t>Kokemukset hajanaisista/sirpaleisista palveluista</a:t>
            </a:r>
          </a:p>
          <a:p>
            <a:r>
              <a:rPr lang="fi-FI" sz="8000" dirty="0"/>
              <a:t>Asiakkaiden kokemukset palveluihin väsymisestä kun perheessä monta toimijaa toisistaan tietämättä/päällekkäin</a:t>
            </a:r>
          </a:p>
          <a:p>
            <a:r>
              <a:rPr lang="fi-FI" sz="8000" dirty="0"/>
              <a:t>Tarve laajentaa yksittäisten toimijoiden osaamista eri ammattilaisten yhteistyöllä </a:t>
            </a:r>
          </a:p>
          <a:p>
            <a:endParaRPr lang="fi-FI" sz="8000" dirty="0"/>
          </a:p>
          <a:p>
            <a:r>
              <a:rPr lang="fi-FI" sz="8000" dirty="0"/>
              <a:t>Kasvavat palvelutarpeet/kustannusten nousu</a:t>
            </a:r>
          </a:p>
          <a:p>
            <a:r>
              <a:rPr lang="fi-FI" sz="8000" dirty="0"/>
              <a:t>Saavutettavuuden haasteet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8A992E-5CF8-49E2-B173-381C4AA9E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0691" y="1797257"/>
            <a:ext cx="5712541" cy="526343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fi-FI" sz="8000" dirty="0"/>
              <a:t>Miksi tarvitaan lapsiperheiden palveluohjausta?</a:t>
            </a:r>
          </a:p>
          <a:p>
            <a:pPr lvl="1"/>
            <a:r>
              <a:rPr lang="fi-FI" sz="8000" dirty="0"/>
              <a:t>Perheet ja perheiden kanssa toimivat ammattilaiset saavat palveluohjauksesta ennakoivasti tietoa palveluista, palveluiden tarjoamista mahdollisuuksista auttaa ja tukea asiakasta ja hänen hyvinvointiaan</a:t>
            </a:r>
          </a:p>
          <a:p>
            <a:pPr marL="457200" lvl="1" indent="0">
              <a:buNone/>
            </a:pPr>
            <a:endParaRPr lang="fi-FI" sz="8000" dirty="0">
              <a:cs typeface="Calibri" panose="020F0502020204030204"/>
            </a:endParaRPr>
          </a:p>
          <a:p>
            <a:pPr lvl="1"/>
            <a:r>
              <a:rPr lang="fi-FI" sz="8000" dirty="0"/>
              <a:t>Tarvitaan toimija koordinoimaan ja integroimaan tarvittava tuki ja palvelut toimivaksi kokonaisuudeksi asiakkaan tarpeiden mukaisesti</a:t>
            </a:r>
          </a:p>
          <a:p>
            <a:pPr marL="457200" lvl="1" indent="0">
              <a:buNone/>
            </a:pPr>
            <a:endParaRPr lang="fi-FI" sz="8000" dirty="0">
              <a:cs typeface="Calibri" panose="020F0502020204030204"/>
            </a:endParaRPr>
          </a:p>
          <a:p>
            <a:pPr lvl="1"/>
            <a:r>
              <a:rPr lang="fi-FI" sz="8000" dirty="0"/>
              <a:t>Palveluohjaus tuottaa toimiessaan yhdenmukaisia ja yhdenvertaisia palveluita alueen asukkaille, ml. osaaminen</a:t>
            </a:r>
          </a:p>
          <a:p>
            <a:pPr lvl="1"/>
            <a:endParaRPr lang="fi-FI" sz="3200" dirty="0"/>
          </a:p>
          <a:p>
            <a:pPr marL="0" indent="0">
              <a:buNone/>
            </a:pPr>
            <a:endParaRPr lang="fi-FI" sz="3600" dirty="0"/>
          </a:p>
          <a:p>
            <a:endParaRPr lang="fi-FI" sz="3300" dirty="0"/>
          </a:p>
          <a:p>
            <a:pPr marL="0" indent="0">
              <a:buNone/>
            </a:pPr>
            <a:endParaRPr lang="fi-FI" sz="2500" dirty="0"/>
          </a:p>
          <a:p>
            <a:pPr lvl="1"/>
            <a:endParaRPr lang="fi-FI" sz="25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196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75CE86-7FCC-45AA-9962-FA291CF86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Käsitteiden määrittely ja toiminnan sisällön selkeyttäminen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EF1A67-289F-4B5A-BD81-36DF89120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1581" y="1928876"/>
            <a:ext cx="4426974" cy="4351338"/>
          </a:xfrm>
        </p:spPr>
        <p:txBody>
          <a:bodyPr/>
          <a:lstStyle/>
          <a:p>
            <a:pPr lvl="1"/>
            <a:r>
              <a:rPr lang="fi-FI" sz="2900" dirty="0"/>
              <a:t>Palveluohjauksellinen työote kaikissa toiminnoissa</a:t>
            </a:r>
          </a:p>
          <a:p>
            <a:pPr lvl="1"/>
            <a:r>
              <a:rPr lang="fi-FI" sz="2900" dirty="0"/>
              <a:t>Yleinen ohjaus ja neuvonta ja palveluihin ohjautuminen</a:t>
            </a:r>
          </a:p>
          <a:p>
            <a:pPr lvl="1"/>
            <a:r>
              <a:rPr lang="fi-FI" sz="2900" dirty="0"/>
              <a:t>Yhden yhteydenoton periaate</a:t>
            </a:r>
          </a:p>
          <a:p>
            <a:pPr lvl="1"/>
            <a:r>
              <a:rPr lang="fi-FI" sz="2900" dirty="0"/>
              <a:t>Toiminnan tavoitteet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9D664A2-84E4-4EEE-976E-3BD8BB301086}"/>
              </a:ext>
            </a:extLst>
          </p:cNvPr>
          <p:cNvSpPr txBox="1"/>
          <p:nvPr/>
        </p:nvSpPr>
        <p:spPr>
          <a:xfrm>
            <a:off x="8298061" y="2459441"/>
            <a:ext cx="2954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Palveluohjaus on tapa toteuttaa perhekeskustoimintamallin mukaista integratiivista työtä.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418FFB3-CD98-49E6-BC62-49C420592BB4}"/>
              </a:ext>
            </a:extLst>
          </p:cNvPr>
          <p:cNvSpPr txBox="1"/>
          <p:nvPr/>
        </p:nvSpPr>
        <p:spPr>
          <a:xfrm>
            <a:off x="7948247" y="4266997"/>
            <a:ext cx="3798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”Tavoitteena vahvistaa asiakkaan itsenäistä elämänhallintaa ja yksityistä verkostoa hyödyntämällä asiakkaan voimavaroja hänen elämänsä haastekohdissa” (SPO ry)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CD767509-60DC-4835-95BA-1EAEFF68A5AF}"/>
              </a:ext>
            </a:extLst>
          </p:cNvPr>
          <p:cNvSpPr/>
          <p:nvPr/>
        </p:nvSpPr>
        <p:spPr>
          <a:xfrm>
            <a:off x="7980971" y="1994953"/>
            <a:ext cx="3372829" cy="1759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2771ED54-26E8-4C06-8FB6-25FF6C238019}"/>
              </a:ext>
            </a:extLst>
          </p:cNvPr>
          <p:cNvSpPr/>
          <p:nvPr/>
        </p:nvSpPr>
        <p:spPr>
          <a:xfrm>
            <a:off x="7439350" y="3763058"/>
            <a:ext cx="4541749" cy="19225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9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FC4D6B-03BF-4B1B-A2C2-8511B7EFD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Lapsiperheiden palveluohjauksen käynnistämisen ja kehittämisen tueksi koottava  työryhmä ja sen tehtäviä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075F26-A6BD-44B2-9CE8-51734251E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148" y="2277909"/>
            <a:ext cx="634180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fi-FI" sz="2800" dirty="0"/>
              <a:t>H</a:t>
            </a:r>
            <a:r>
              <a:rPr lang="fi-FI" dirty="0"/>
              <a:t>uomioitava moniammatillisuus/monialaisuus </a:t>
            </a:r>
            <a:endParaRPr lang="fi-FI" dirty="0">
              <a:cs typeface="Calibri"/>
            </a:endParaRPr>
          </a:p>
          <a:p>
            <a:pPr lvl="1"/>
            <a:r>
              <a:rPr lang="fi-FI" dirty="0"/>
              <a:t>Perhekeskusnäkökulma-</a:t>
            </a:r>
            <a:r>
              <a:rPr lang="fi-FI" err="1"/>
              <a:t>vaka</a:t>
            </a:r>
            <a:r>
              <a:rPr lang="fi-FI" dirty="0"/>
              <a:t>, </a:t>
            </a:r>
            <a:r>
              <a:rPr lang="fi-FI" err="1"/>
              <a:t>sivi</a:t>
            </a:r>
            <a:r>
              <a:rPr lang="fi-FI" dirty="0"/>
              <a:t>, järjestöt ja muut keskeiset toimijat mukaan työhön</a:t>
            </a:r>
            <a:endParaRPr lang="fi-FI" dirty="0">
              <a:cs typeface="Calibri"/>
            </a:endParaRPr>
          </a:p>
          <a:p>
            <a:pPr lvl="1"/>
            <a:r>
              <a:rPr lang="fi-FI" dirty="0"/>
              <a:t>Riittävä päätösvaltaisuus tai yhteys johtoryhmään</a:t>
            </a:r>
            <a:endParaRPr lang="fi-FI" dirty="0">
              <a:cs typeface="Calibri"/>
            </a:endParaRPr>
          </a:p>
          <a:p>
            <a:pPr lvl="1"/>
            <a:r>
              <a:rPr lang="fi-FI" dirty="0"/>
              <a:t>Käynnistämisen organisointi ja sitoutuminen toimintaan tulee olla kaikkien ammattilaisten yhteisenä tavoitteena ja työtapana</a:t>
            </a:r>
            <a:endParaRPr lang="fi-FI" dirty="0">
              <a:cs typeface="Calibri"/>
            </a:endParaRPr>
          </a:p>
          <a:p>
            <a:pPr lvl="1"/>
            <a:endParaRPr lang="fi-FI" sz="3200" dirty="0"/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50BB06A-7BBB-48E6-ABB0-1353CF92F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845" y="2277909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fi-FI" dirty="0"/>
              <a:t>Työryhmällä tulee olla yleiskäsitys palveluohjauksesta</a:t>
            </a:r>
          </a:p>
          <a:p>
            <a:pPr lvl="1"/>
            <a:r>
              <a:rPr lang="fi-FI" dirty="0">
                <a:cs typeface="Calibri" panose="020F0502020204030204"/>
              </a:rPr>
              <a:t>Yhteinen tavoitteen määrittely</a:t>
            </a:r>
            <a:endParaRPr lang="fi-FI" dirty="0"/>
          </a:p>
          <a:p>
            <a:pPr lvl="1"/>
            <a:r>
              <a:rPr lang="fi-FI" dirty="0"/>
              <a:t>Alueen erityispiirteiden huomioiminen</a:t>
            </a:r>
            <a:endParaRPr lang="fi-FI" dirty="0">
              <a:cs typeface="Calibri"/>
            </a:endParaRPr>
          </a:p>
          <a:p>
            <a:pPr lvl="1"/>
            <a:r>
              <a:rPr lang="fi-FI" dirty="0"/>
              <a:t>Työryhmän työskentelyn aikatauluttaminen ja  </a:t>
            </a:r>
            <a:r>
              <a:rPr lang="fi-FI" dirty="0" err="1"/>
              <a:t>osaprojektointi</a:t>
            </a:r>
            <a:r>
              <a:rPr lang="fi-FI" dirty="0"/>
              <a:t>, vastuunjako</a:t>
            </a:r>
            <a:endParaRPr lang="fi-FI" sz="2800" dirty="0">
              <a:cs typeface="Calibri" panose="020F0502020204030204"/>
            </a:endParaRPr>
          </a:p>
          <a:p>
            <a:pPr lvl="1"/>
            <a:endParaRPr lang="fi-FI" sz="29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3059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C7674B-273E-4D90-9D35-73D96306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Paikallisuuden huomioiminen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E92FEE-9E56-4531-80FE-0711B549F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Alueen erityispiirteet huomioitava, </a:t>
            </a:r>
            <a:r>
              <a:rPr lang="fi-FI" dirty="0" err="1"/>
              <a:t>olemassaolevat</a:t>
            </a:r>
            <a:r>
              <a:rPr lang="fi-FI" dirty="0"/>
              <a:t> rakenteet voivat olla perustana  yhteistyölle</a:t>
            </a:r>
          </a:p>
          <a:p>
            <a:r>
              <a:rPr lang="fi-FI" dirty="0"/>
              <a:t>Alueen </a:t>
            </a:r>
            <a:r>
              <a:rPr lang="fi-FI" dirty="0" err="1"/>
              <a:t>palvelutarjonnasta</a:t>
            </a:r>
            <a:r>
              <a:rPr lang="fi-FI" dirty="0"/>
              <a:t> on hyvä olla ajantasainen tieto palveluohjauksessa; miten tästä huolehditaan?</a:t>
            </a:r>
          </a:p>
          <a:p>
            <a:r>
              <a:rPr lang="fi-FI" dirty="0"/>
              <a:t>Paikalliset toimijat ja yhteistyö; eri alueilla erilaisia esim. järjestötoimijoita</a:t>
            </a:r>
          </a:p>
          <a:p>
            <a:r>
              <a:rPr lang="fi-FI" dirty="0"/>
              <a:t>Perhekeskustoiminnan ja palveluohjauksen vahva  kytkeytyminen toisiinsa-yhteisen työn vahvistaminen, meidän perhekeskus-ajattelu</a:t>
            </a:r>
          </a:p>
          <a:p>
            <a:r>
              <a:rPr lang="fi-FI" dirty="0"/>
              <a:t>Palveluohjaus (ja siellä tehtävä tiedonkeruu) tärkeänä ilmiöiden havainnoijana  ja palautteiden kerääjänä &gt;yhteisövaikuttavuus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1756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F7A7E2-58A0-43A3-97CC-9E82EB7D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Alueen määrittely ja resurssi, tehtävänkuva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4DFA36-A5CA-4C3B-88BC-C57FF6CD5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87" y="1436688"/>
            <a:ext cx="11346426" cy="515210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sz="2000" dirty="0"/>
              <a:t>Usean kunnan alueella toimiva, sosiaalipalveluihin asemoitu keskitetty lapsiperheiden palveluohjaus</a:t>
            </a:r>
            <a:endParaRPr lang="fi-FI" sz="2000">
              <a:cs typeface="Calibri"/>
            </a:endParaRPr>
          </a:p>
          <a:p>
            <a:r>
              <a:rPr lang="fi-FI" sz="2000" dirty="0"/>
              <a:t>Väestöpohja suhteessa resurssiin </a:t>
            </a:r>
            <a:endParaRPr lang="fi-FI" sz="2000">
              <a:cs typeface="Calibri" panose="020F0502020204030204"/>
            </a:endParaRPr>
          </a:p>
          <a:p>
            <a:pPr lvl="1"/>
            <a:r>
              <a:rPr lang="fi-FI" sz="2000" dirty="0"/>
              <a:t>Kokemuksia Rannikolta: väestöpohja n. 45 000, 5 kuntaa=1 ½ vakanssia)</a:t>
            </a:r>
            <a:endParaRPr lang="fi-FI" sz="2000" dirty="0">
              <a:cs typeface="Calibri"/>
            </a:endParaRPr>
          </a:p>
          <a:p>
            <a:r>
              <a:rPr lang="fi-FI" sz="2000" dirty="0"/>
              <a:t>Luontevat yhdyspinnat hyvä huomioida, esim. kuntayhteistyön olemassa olevat rakenteet</a:t>
            </a:r>
            <a:endParaRPr lang="fi-FI" sz="2000" dirty="0">
              <a:cs typeface="Calibri"/>
            </a:endParaRPr>
          </a:p>
          <a:p>
            <a:r>
              <a:rPr lang="fi-FI" sz="2000" dirty="0"/>
              <a:t>Sote-toimintayksiköiden tarkastelua suhteessa alueen määrittelyyn on hyvä tehdä, keskeistä huomioida järjestelmien </a:t>
            </a:r>
            <a:r>
              <a:rPr lang="fi-FI" sz="2000" err="1"/>
              <a:t>yhteentoimivuus</a:t>
            </a:r>
            <a:r>
              <a:rPr lang="fi-FI" sz="2000" dirty="0"/>
              <a:t> (ohjautumisen ja sujuvuuden näkökulmasta, myös yhteistyön )</a:t>
            </a:r>
            <a:endParaRPr lang="fi-FI" sz="2000" dirty="0">
              <a:cs typeface="Calibri"/>
            </a:endParaRPr>
          </a:p>
          <a:p>
            <a:pPr lvl="1"/>
            <a:r>
              <a:rPr lang="fi-FI" sz="2000" dirty="0"/>
              <a:t>1/2024 alkaen </a:t>
            </a:r>
            <a:r>
              <a:rPr lang="fi-FI" sz="2000" err="1"/>
              <a:t>Pohteella</a:t>
            </a:r>
            <a:r>
              <a:rPr lang="fi-FI" sz="2000" dirty="0"/>
              <a:t> </a:t>
            </a:r>
            <a:r>
              <a:rPr lang="fi-FI" sz="2000" err="1"/>
              <a:t>Saga</a:t>
            </a:r>
            <a:r>
              <a:rPr lang="fi-FI" sz="2000" dirty="0"/>
              <a:t> mahdollistaa uudelleen eri tavoilla organisoitumisen.</a:t>
            </a:r>
            <a:endParaRPr lang="fi-FI" sz="2000" dirty="0">
              <a:cs typeface="Calibri"/>
            </a:endParaRPr>
          </a:p>
          <a:p>
            <a:pPr lvl="1"/>
            <a:r>
              <a:rPr lang="fi-FI" sz="2000" dirty="0"/>
              <a:t>Eri palveluiden yksiköissä osin erilaiset kuntatoimintaympäristöt -&gt; palvelupolut ja –prosessit selkeytettävä ja määriteltävä</a:t>
            </a:r>
            <a:endParaRPr lang="fi-FI" sz="2000" dirty="0">
              <a:cs typeface="Calibri"/>
            </a:endParaRPr>
          </a:p>
          <a:p>
            <a:r>
              <a:rPr lang="fi-FI" sz="2000" dirty="0"/>
              <a:t>Resurssi: </a:t>
            </a:r>
            <a:endParaRPr lang="fi-FI" sz="2000" dirty="0">
              <a:cs typeface="Calibri"/>
            </a:endParaRPr>
          </a:p>
          <a:p>
            <a:pPr lvl="1"/>
            <a:r>
              <a:rPr lang="fi-FI" sz="2000" dirty="0"/>
              <a:t>tehtävänkuva</a:t>
            </a:r>
            <a:endParaRPr lang="fi-FI" sz="2000" dirty="0">
              <a:cs typeface="Calibri"/>
            </a:endParaRPr>
          </a:p>
          <a:p>
            <a:pPr lvl="1"/>
            <a:r>
              <a:rPr lang="fi-FI" sz="2000" dirty="0"/>
              <a:t>Virka-/toimipohjainen resurssi? Päätöksenteon näkökulma</a:t>
            </a:r>
            <a:endParaRPr lang="fi-FI" sz="2000" dirty="0">
              <a:cs typeface="Calibri"/>
            </a:endParaRPr>
          </a:p>
          <a:p>
            <a:pPr lvl="1"/>
            <a:r>
              <a:rPr lang="fi-FI" sz="2000" dirty="0"/>
              <a:t>Koulutusvaatimukset: sosiaalialan AMK-tasoinen tutkinto</a:t>
            </a:r>
            <a:endParaRPr lang="fi-FI" sz="2000" dirty="0">
              <a:cs typeface="Calibri"/>
            </a:endParaRPr>
          </a:p>
          <a:p>
            <a:pPr lvl="1"/>
            <a:r>
              <a:rPr lang="fi-FI" sz="2000" dirty="0"/>
              <a:t>Osaamistarpeet: vuorovaikutus- ja verkostotyöosaaminen, palvelujärjestelmätuntemus, tietojärjestelmäosaaminen</a:t>
            </a:r>
            <a:endParaRPr lang="fi-FI" sz="2000" dirty="0">
              <a:cs typeface="Calibri"/>
            </a:endParaRPr>
          </a:p>
          <a:p>
            <a:pPr lvl="1"/>
            <a:r>
              <a:rPr lang="fi-FI" sz="2000" dirty="0"/>
              <a:t>Tehtäväkohtainen koulutus-resurssiin sidottu koulutussuunnitelma henkilöstön mahdollisesti vaihtuessa</a:t>
            </a:r>
            <a:endParaRPr lang="fi-FI" sz="2000" dirty="0">
              <a:cs typeface="Calibri"/>
            </a:endParaRPr>
          </a:p>
          <a:p>
            <a:pPr marL="457200" lvl="1" indent="0">
              <a:buNone/>
            </a:pPr>
            <a:r>
              <a:rPr lang="fi-FI" sz="2000" dirty="0"/>
              <a:t>	-&gt;koulutussuunnitelma</a:t>
            </a:r>
            <a:endParaRPr lang="fi-FI" sz="2000" dirty="0">
              <a:cs typeface="Calibri"/>
            </a:endParaRPr>
          </a:p>
          <a:p>
            <a:pPr lvl="1"/>
            <a:r>
              <a:rPr lang="fi-FI" sz="2000" dirty="0"/>
              <a:t>Sijaistamiskäytännöistä sopiminen yhteisesti  toiminnan haavoittuvuuden vähentämiseksi</a:t>
            </a:r>
            <a:endParaRPr lang="fi-FI" sz="2000" dirty="0">
              <a:cs typeface="Calibri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3874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8CA252-25A1-4BDC-8158-98256BD7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578"/>
          </a:xfrm>
        </p:spPr>
        <p:txBody>
          <a:bodyPr/>
          <a:lstStyle/>
          <a:p>
            <a:r>
              <a:rPr lang="fi-FI" dirty="0"/>
              <a:t>Palveluohjaajan rooli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63B947-B3C1-4C40-A0CE-504D1EE43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510"/>
            <a:ext cx="5799364" cy="4741453"/>
          </a:xfrm>
        </p:spPr>
        <p:txBody>
          <a:bodyPr>
            <a:normAutofit/>
          </a:bodyPr>
          <a:lstStyle/>
          <a:p>
            <a:r>
              <a:rPr lang="fi-FI" dirty="0"/>
              <a:t>Palveluohjaus ei ole pelkästään puhelinvastaaja tai puhelinkeskus</a:t>
            </a:r>
          </a:p>
          <a:p>
            <a:r>
              <a:rPr lang="fi-FI" dirty="0"/>
              <a:t>Palveluohjaaja on usein asiakkaan /ammattilaisen ensimmäinen kontakti kun omat keinot eivät riitä-tärkeä kohta palvelupolulla monessa mielessä</a:t>
            </a:r>
          </a:p>
          <a:p>
            <a:r>
              <a:rPr lang="fi-FI" dirty="0"/>
              <a:t>Palveluohjaus voi toimia monella tavoin ja silti hyvin!</a:t>
            </a:r>
          </a:p>
          <a:p>
            <a:r>
              <a:rPr lang="fi-FI" dirty="0"/>
              <a:t>Palveluohjaus tarvitsee tuekseen </a:t>
            </a:r>
            <a:r>
              <a:rPr lang="fi-FI" b="1" dirty="0"/>
              <a:t>vahvaa tiimityötä ja verkostoa </a:t>
            </a:r>
          </a:p>
          <a:p>
            <a:endParaRPr lang="fi-FI" dirty="0"/>
          </a:p>
        </p:txBody>
      </p:sp>
      <p:pic>
        <p:nvPicPr>
          <p:cNvPr id="6" name="Kuva 5" descr="Sydän">
            <a:extLst>
              <a:ext uri="{FF2B5EF4-FFF2-40B4-BE49-F238E27FC236}">
                <a16:creationId xmlns:a16="http://schemas.microsoft.com/office/drawing/2014/main" id="{A767F0DE-029A-4611-B83C-61C21FE6D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0104" y="3891030"/>
            <a:ext cx="598232" cy="598232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56E46DAC-FE0E-48B6-A92E-F15BBE4F631C}"/>
              </a:ext>
            </a:extLst>
          </p:cNvPr>
          <p:cNvSpPr/>
          <p:nvPr/>
        </p:nvSpPr>
        <p:spPr>
          <a:xfrm>
            <a:off x="6789218" y="216110"/>
            <a:ext cx="4819913" cy="3293733"/>
          </a:xfrm>
          <a:prstGeom prst="ellipse">
            <a:avLst/>
          </a:prstGeom>
          <a:solidFill>
            <a:srgbClr val="92D050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E30EA1B7-A146-499C-A2D0-F6CBB91214C7}"/>
              </a:ext>
            </a:extLst>
          </p:cNvPr>
          <p:cNvSpPr/>
          <p:nvPr/>
        </p:nvSpPr>
        <p:spPr>
          <a:xfrm>
            <a:off x="6789218" y="3509843"/>
            <a:ext cx="4744021" cy="3337937"/>
          </a:xfrm>
          <a:prstGeom prst="ellipse">
            <a:avLst/>
          </a:prstGeom>
          <a:solidFill>
            <a:srgbClr val="92D050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F567B8B-9460-42BE-8E2B-D690BE0E43EB}"/>
              </a:ext>
            </a:extLst>
          </p:cNvPr>
          <p:cNvSpPr txBox="1"/>
          <p:nvPr/>
        </p:nvSpPr>
        <p:spPr>
          <a:xfrm>
            <a:off x="7770338" y="4517092"/>
            <a:ext cx="324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tx1"/>
                </a:solidFill>
              </a:rPr>
              <a:t>Tavoitteena mahdollisimman laadukas ensikohtaaminen</a:t>
            </a: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-mitä on hyvä kohtaaminen?</a:t>
            </a:r>
          </a:p>
          <a:p>
            <a:pPr lvl="1"/>
            <a:r>
              <a:rPr lang="fi-FI" sz="1600" dirty="0"/>
              <a:t>-</a:t>
            </a:r>
            <a:r>
              <a:rPr lang="fi-FI" sz="1600" dirty="0">
                <a:solidFill>
                  <a:schemeClr val="tx1"/>
                </a:solidFill>
              </a:rPr>
              <a:t>mitä on hyvä asiakaspalvelu?</a:t>
            </a: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-ammattilaiset asiakkaina</a:t>
            </a:r>
            <a:r>
              <a:rPr lang="fi-FI" sz="1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1371DE3-29BD-4776-AFC9-133D6F9B6C51}"/>
              </a:ext>
            </a:extLst>
          </p:cNvPr>
          <p:cNvSpPr txBox="1"/>
          <p:nvPr/>
        </p:nvSpPr>
        <p:spPr>
          <a:xfrm>
            <a:off x="7971065" y="1263746"/>
            <a:ext cx="2529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Asiakas tulee oman tarpeensa kanssa, hänen ei tarvitse tietää mitä palvelua tarvitaan-kootaan tarvittava osaaminen ja toimijat perheen tueksi</a:t>
            </a:r>
          </a:p>
        </p:txBody>
      </p:sp>
    </p:spTree>
    <p:extLst>
      <p:ext uri="{BB962C8B-B14F-4D97-AF65-F5344CB8AC3E}">
        <p14:creationId xmlns:p14="http://schemas.microsoft.com/office/powerpoint/2010/main" val="906352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3091</TotalTime>
  <Words>2562</Words>
  <Application>Microsoft Office PowerPoint</Application>
  <PresentationFormat>Laajakuva</PresentationFormat>
  <Paragraphs>394</Paragraphs>
  <Slides>30</Slides>
  <Notes>0</Notes>
  <HiddenSlides>0</HiddenSlides>
  <MMClips>0</MMClips>
  <ScaleCrop>false</ScaleCrop>
  <HeadingPairs>
    <vt:vector size="8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30</vt:i4>
      </vt:variant>
    </vt:vector>
  </HeadingPairs>
  <TitlesOfParts>
    <vt:vector size="38" baseType="lpstr">
      <vt:lpstr>Arial</vt:lpstr>
      <vt:lpstr>Arial Bold</vt:lpstr>
      <vt:lpstr>Calibri</vt:lpstr>
      <vt:lpstr>Calibri Light</vt:lpstr>
      <vt:lpstr>Open Sans Bold</vt:lpstr>
      <vt:lpstr>Open Sans Extra Bold</vt:lpstr>
      <vt:lpstr>Office-teema</vt:lpstr>
      <vt:lpstr>Acrobat Document</vt:lpstr>
      <vt:lpstr>Lapsiperheiden palveluohjauksen käynnistämisen askeleet </vt:lpstr>
      <vt:lpstr>PowerPoint-esitys</vt:lpstr>
      <vt:lpstr>Asiakas- ja palveluohjauksen toteutumisen edellytyksiä </vt:lpstr>
      <vt:lpstr>Lapsiperheiden palveluohjauskehittämien taustalla olevat tarpeet ja ilmiöt </vt:lpstr>
      <vt:lpstr>Käsitteiden määrittely ja toiminnan sisällön selkeyttäminen </vt:lpstr>
      <vt:lpstr>Lapsiperheiden palveluohjauksen käynnistämisen ja kehittämisen tueksi koottava  työryhmä ja sen tehtäviä </vt:lpstr>
      <vt:lpstr>Paikallisuuden huomioiminen</vt:lpstr>
      <vt:lpstr>Alueen määrittely ja resurssi, tehtävänkuva</vt:lpstr>
      <vt:lpstr>Palveluohjaajan rooli</vt:lpstr>
      <vt:lpstr>Lapsiperheiden palveluohjaus, palveluohjaajan tehtävänkuva</vt:lpstr>
      <vt:lpstr>Työvälineet ja –menetelmät </vt:lpstr>
      <vt:lpstr>Tiimikäytännöt ja johtaminen</vt:lpstr>
      <vt:lpstr>Ohjautumisen polut ja prosessit, käytänteet</vt:lpstr>
      <vt:lpstr>Viestintä ja tiedottaminen, tiedonkeruu</vt:lpstr>
      <vt:lpstr>liitteet</vt:lpstr>
      <vt:lpstr>PowerPoint-esitys</vt:lpstr>
      <vt:lpstr>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Huomioita ja havaintoja kehittämistyön poluilta 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Kalliokoski Hanna-Kaisa</dc:creator>
  <cp:lastModifiedBy>Kalliokoski Hanna-Kaisa</cp:lastModifiedBy>
  <cp:revision>162</cp:revision>
  <dcterms:created xsi:type="dcterms:W3CDTF">2023-08-29T09:18:25Z</dcterms:created>
  <dcterms:modified xsi:type="dcterms:W3CDTF">2024-06-17T10:18:24Z</dcterms:modified>
</cp:coreProperties>
</file>