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256" r:id="rId5"/>
    <p:sldId id="280" r:id="rId6"/>
    <p:sldId id="263" r:id="rId7"/>
    <p:sldId id="257" r:id="rId8"/>
    <p:sldId id="264" r:id="rId9"/>
    <p:sldId id="266" r:id="rId10"/>
    <p:sldId id="258" r:id="rId11"/>
    <p:sldId id="259" r:id="rId12"/>
    <p:sldId id="265" r:id="rId13"/>
    <p:sldId id="267" r:id="rId14"/>
    <p:sldId id="270" r:id="rId15"/>
    <p:sldId id="271" r:id="rId16"/>
    <p:sldId id="268" r:id="rId17"/>
    <p:sldId id="272" r:id="rId18"/>
    <p:sldId id="273" r:id="rId19"/>
    <p:sldId id="274" r:id="rId20"/>
    <p:sldId id="281" r:id="rId21"/>
    <p:sldId id="284" r:id="rId22"/>
    <p:sldId id="275" r:id="rId23"/>
    <p:sldId id="276" r:id="rId24"/>
    <p:sldId id="282" r:id="rId25"/>
    <p:sldId id="277" r:id="rId26"/>
    <p:sldId id="287" r:id="rId27"/>
    <p:sldId id="278" r:id="rId28"/>
    <p:sldId id="285" r:id="rId29"/>
    <p:sldId id="279" r:id="rId30"/>
    <p:sldId id="286" r:id="rId31"/>
    <p:sldId id="283" r:id="rId32"/>
    <p:sldId id="262"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CC37DA-E142-0493-C7BE-615F7085569B}" name="Jere Havo" initials="JH" userId="S::jere.havo@louhosdigital.fi::18f6c1fd-4ceb-41a4-9179-4dda0c55cd01" providerId="AD"/>
  <p188:author id="{9D2BC9F4-25DB-3353-EF1E-983B908AF6B1}" name="Marianna Österlund" initials="MÖ" userId="S::marianna.osterlund@selkodigital.fi::fe26e16c-d2af-4425-966b-a65a1b9d7e9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oleObject" Target="file:///\\sairaala.local\dfs\users\hakalax_m\Desktop\KYSELY\AvoHilmo%20ja%20tilastointi%20PTH_Perusraportti%20(1).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oleObject" Target="file:///\\sairaala.local\dfs\users\hakalax_m\Desktop\KYSELY\AvoHilmo%20ja%20tilastointi%20PTH_Perusraportti%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airaala.local\dfs\users\hakalax_m\Desktop\KYSELY\AvoHilmo%20ja%20tilastointi%20PTH_Perusraportti%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airaala.local\dfs\users\hakalax_m\Desktop\KYSELY\AvoHilmo%20ja%20tilastointi%20PTH_Perusraportti%20(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84976858667806"/>
          <c:y val="4.7999887002892982E-2"/>
          <c:w val="0.7865393700787402"/>
          <c:h val="0.80772451443569548"/>
        </c:manualLayout>
      </c:layout>
      <c:barChart>
        <c:barDir val="bar"/>
        <c:grouping val="clustered"/>
        <c:varyColors val="0"/>
        <c:ser>
          <c:idx val="0"/>
          <c:order val="0"/>
          <c:tx>
            <c:v>Toimipisteeni (Lähiterveyspalveluiden vastaanottopalvelut/Sote-keskus/Palvelualue), jossa työskentelen</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A2D0-48D5-AE29-88258D4B763E}"/>
              </c:ext>
            </c:extLst>
          </c:dPt>
          <c:dPt>
            <c:idx val="1"/>
            <c:invertIfNegative val="0"/>
            <c:bubble3D val="0"/>
            <c:spPr>
              <a:solidFill>
                <a:srgbClr val="234C5A"/>
              </a:solidFill>
              <a:ln w="12700"/>
            </c:spPr>
            <c:extLst>
              <c:ext xmlns:c16="http://schemas.microsoft.com/office/drawing/2014/chart" uri="{C3380CC4-5D6E-409C-BE32-E72D297353CC}">
                <c16:uniqueId val="{00000003-A2D0-48D5-AE29-88258D4B763E}"/>
              </c:ext>
            </c:extLst>
          </c:dPt>
          <c:dPt>
            <c:idx val="2"/>
            <c:invertIfNegative val="0"/>
            <c:bubble3D val="0"/>
            <c:spPr>
              <a:solidFill>
                <a:srgbClr val="234C5A"/>
              </a:solidFill>
              <a:ln w="12700"/>
            </c:spPr>
            <c:extLst>
              <c:ext xmlns:c16="http://schemas.microsoft.com/office/drawing/2014/chart" uri="{C3380CC4-5D6E-409C-BE32-E72D297353CC}">
                <c16:uniqueId val="{00000005-A2D0-48D5-AE29-88258D4B763E}"/>
              </c:ext>
            </c:extLst>
          </c:dPt>
          <c:dPt>
            <c:idx val="3"/>
            <c:invertIfNegative val="0"/>
            <c:bubble3D val="0"/>
            <c:spPr>
              <a:solidFill>
                <a:srgbClr val="234C5A"/>
              </a:solidFill>
              <a:ln w="12700"/>
            </c:spPr>
            <c:extLst>
              <c:ext xmlns:c16="http://schemas.microsoft.com/office/drawing/2014/chart" uri="{C3380CC4-5D6E-409C-BE32-E72D297353CC}">
                <c16:uniqueId val="{00000007-A2D0-48D5-AE29-88258D4B763E}"/>
              </c:ext>
            </c:extLst>
          </c:dPt>
          <c:dPt>
            <c:idx val="4"/>
            <c:invertIfNegative val="0"/>
            <c:bubble3D val="0"/>
            <c:spPr>
              <a:solidFill>
                <a:srgbClr val="234C5A"/>
              </a:solidFill>
              <a:ln w="12700"/>
            </c:spPr>
            <c:extLst>
              <c:ext xmlns:c16="http://schemas.microsoft.com/office/drawing/2014/chart" uri="{C3380CC4-5D6E-409C-BE32-E72D297353CC}">
                <c16:uniqueId val="{00000009-A2D0-48D5-AE29-88258D4B763E}"/>
              </c:ext>
            </c:extLst>
          </c:dPt>
          <c:dPt>
            <c:idx val="5"/>
            <c:invertIfNegative val="0"/>
            <c:bubble3D val="0"/>
            <c:spPr>
              <a:solidFill>
                <a:srgbClr val="234C5A"/>
              </a:solidFill>
              <a:ln w="12700"/>
            </c:spPr>
            <c:extLst>
              <c:ext xmlns:c16="http://schemas.microsoft.com/office/drawing/2014/chart" uri="{C3380CC4-5D6E-409C-BE32-E72D297353CC}">
                <c16:uniqueId val="{0000000B-A2D0-48D5-AE29-88258D4B763E}"/>
              </c:ext>
            </c:extLst>
          </c:dPt>
          <c:dPt>
            <c:idx val="6"/>
            <c:invertIfNegative val="0"/>
            <c:bubble3D val="0"/>
            <c:spPr>
              <a:solidFill>
                <a:srgbClr val="234C5A"/>
              </a:solidFill>
              <a:ln w="12700"/>
            </c:spPr>
            <c:extLst>
              <c:ext xmlns:c16="http://schemas.microsoft.com/office/drawing/2014/chart" uri="{C3380CC4-5D6E-409C-BE32-E72D297353CC}">
                <c16:uniqueId val="{0000000D-A2D0-48D5-AE29-88258D4B763E}"/>
              </c:ext>
            </c:extLst>
          </c:dPt>
          <c:dPt>
            <c:idx val="7"/>
            <c:invertIfNegative val="0"/>
            <c:bubble3D val="0"/>
            <c:spPr>
              <a:solidFill>
                <a:srgbClr val="234C5A"/>
              </a:solidFill>
              <a:ln w="12700"/>
            </c:spPr>
            <c:extLst>
              <c:ext xmlns:c16="http://schemas.microsoft.com/office/drawing/2014/chart" uri="{C3380CC4-5D6E-409C-BE32-E72D297353CC}">
                <c16:uniqueId val="{0000000F-A2D0-48D5-AE29-88258D4B763E}"/>
              </c:ext>
            </c:extLst>
          </c:dPt>
          <c:dPt>
            <c:idx val="8"/>
            <c:invertIfNegative val="0"/>
            <c:bubble3D val="0"/>
            <c:spPr>
              <a:solidFill>
                <a:srgbClr val="234C5A"/>
              </a:solidFill>
              <a:ln w="12700"/>
            </c:spPr>
            <c:extLst>
              <c:ext xmlns:c16="http://schemas.microsoft.com/office/drawing/2014/chart" uri="{C3380CC4-5D6E-409C-BE32-E72D297353CC}">
                <c16:uniqueId val="{00000011-A2D0-48D5-AE29-88258D4B763E}"/>
              </c:ext>
            </c:extLst>
          </c:dPt>
          <c:dLbls>
            <c:dLbl>
              <c:idx val="0"/>
              <c:tx>
                <c:rich>
                  <a:bodyPr/>
                  <a:lstStyle/>
                  <a:p>
                    <a:pPr algn="ctr">
                      <a:defRPr>
                        <a:solidFill>
                          <a:schemeClr val="bg1"/>
                        </a:solidFill>
                      </a:defRPr>
                    </a:pPr>
                    <a:r>
                      <a:rPr lang="en-US">
                        <a:solidFill>
                          <a:schemeClr val="bg1"/>
                        </a:solidFill>
                      </a:rPr>
                      <a:t>8%</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2D0-48D5-AE29-88258D4B763E}"/>
                </c:ext>
              </c:extLst>
            </c:dLbl>
            <c:dLbl>
              <c:idx val="1"/>
              <c:tx>
                <c:rich>
                  <a:bodyPr/>
                  <a:lstStyle/>
                  <a:p>
                    <a:pPr algn="ctr">
                      <a:defRPr>
                        <a:solidFill>
                          <a:schemeClr val="bg1"/>
                        </a:solidFill>
                      </a:defRPr>
                    </a:pPr>
                    <a:r>
                      <a:rPr lang="en-US">
                        <a:solidFill>
                          <a:schemeClr val="bg1"/>
                        </a:solidFill>
                      </a:rPr>
                      <a:t>6%</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2D0-48D5-AE29-88258D4B763E}"/>
                </c:ext>
              </c:extLst>
            </c:dLbl>
            <c:dLbl>
              <c:idx val="2"/>
              <c:tx>
                <c:rich>
                  <a:bodyPr/>
                  <a:lstStyle/>
                  <a:p>
                    <a:pPr algn="ctr">
                      <a:defRPr>
                        <a:solidFill>
                          <a:schemeClr val="bg1"/>
                        </a:solidFill>
                      </a:defRPr>
                    </a:pPr>
                    <a:r>
                      <a:rPr lang="en-US">
                        <a:solidFill>
                          <a:schemeClr val="bg1"/>
                        </a:solidFill>
                      </a:rPr>
                      <a:t>5%</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2D0-48D5-AE29-88258D4B763E}"/>
                </c:ext>
              </c:extLst>
            </c:dLbl>
            <c:dLbl>
              <c:idx val="3"/>
              <c:tx>
                <c:rich>
                  <a:bodyPr/>
                  <a:lstStyle/>
                  <a:p>
                    <a:pPr algn="ctr">
                      <a:defRPr>
                        <a:solidFill>
                          <a:schemeClr val="bg1"/>
                        </a:solidFill>
                      </a:defRPr>
                    </a:pPr>
                    <a:r>
                      <a:rPr lang="en-US">
                        <a:solidFill>
                          <a:schemeClr val="bg1"/>
                        </a:solidFill>
                      </a:rPr>
                      <a:t>29%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2D0-48D5-AE29-88258D4B763E}"/>
                </c:ext>
              </c:extLst>
            </c:dLbl>
            <c:dLbl>
              <c:idx val="4"/>
              <c:tx>
                <c:rich>
                  <a:bodyPr/>
                  <a:lstStyle/>
                  <a:p>
                    <a:pPr algn="ctr">
                      <a:defRPr>
                        <a:solidFill>
                          <a:schemeClr val="bg1"/>
                        </a:solidFill>
                      </a:defRPr>
                    </a:pPr>
                    <a:r>
                      <a:rPr lang="en-US">
                        <a:solidFill>
                          <a:schemeClr val="bg1"/>
                        </a:solidFill>
                      </a:rPr>
                      <a:t>13%</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2D0-48D5-AE29-88258D4B763E}"/>
                </c:ext>
              </c:extLst>
            </c:dLbl>
            <c:dLbl>
              <c:idx val="5"/>
              <c:tx>
                <c:rich>
                  <a:bodyPr/>
                  <a:lstStyle/>
                  <a:p>
                    <a:pPr algn="ctr">
                      <a:defRPr>
                        <a:solidFill>
                          <a:schemeClr val="bg1"/>
                        </a:solidFill>
                      </a:defRPr>
                    </a:pPr>
                    <a:r>
                      <a:rPr lang="en-US">
                        <a:solidFill>
                          <a:schemeClr val="bg1"/>
                        </a:solidFill>
                      </a:rPr>
                      <a:t>10%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2D0-48D5-AE29-88258D4B763E}"/>
                </c:ext>
              </c:extLst>
            </c:dLbl>
            <c:dLbl>
              <c:idx val="6"/>
              <c:tx>
                <c:rich>
                  <a:bodyPr/>
                  <a:lstStyle/>
                  <a:p>
                    <a:pPr algn="ctr">
                      <a:defRPr>
                        <a:solidFill>
                          <a:schemeClr val="bg1"/>
                        </a:solidFill>
                      </a:defRPr>
                    </a:pPr>
                    <a:r>
                      <a:rPr lang="en-US">
                        <a:solidFill>
                          <a:schemeClr val="bg1"/>
                        </a:solidFill>
                      </a:rPr>
                      <a:t>22%</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2D0-48D5-AE29-88258D4B763E}"/>
                </c:ext>
              </c:extLst>
            </c:dLbl>
            <c:dLbl>
              <c:idx val="7"/>
              <c:tx>
                <c:rich>
                  <a:bodyPr/>
                  <a:lstStyle/>
                  <a:p>
                    <a:pPr algn="ctr">
                      <a:defRPr>
                        <a:solidFill>
                          <a:schemeClr val="bg1"/>
                        </a:solidFill>
                      </a:defRPr>
                    </a:pPr>
                    <a:r>
                      <a:rPr lang="en-US">
                        <a:solidFill>
                          <a:schemeClr val="bg1"/>
                        </a:solidFill>
                      </a:rPr>
                      <a:t>3%</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2D0-48D5-AE29-88258D4B763E}"/>
                </c:ext>
              </c:extLst>
            </c:dLbl>
            <c:dLbl>
              <c:idx val="8"/>
              <c:tx>
                <c:rich>
                  <a:bodyPr/>
                  <a:lstStyle/>
                  <a:p>
                    <a:pPr algn="ctr">
                      <a:defRPr>
                        <a:solidFill>
                          <a:schemeClr val="bg1"/>
                        </a:solidFill>
                      </a:defRPr>
                    </a:pPr>
                    <a:r>
                      <a:rPr lang="en-US">
                        <a:solidFill>
                          <a:schemeClr val="bg1"/>
                        </a:solidFill>
                      </a:rPr>
                      <a:t>4%</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2D0-48D5-AE29-88258D4B763E}"/>
                </c:ext>
              </c:extLst>
            </c:dLbl>
            <c:spPr>
              <a:noFill/>
              <a:ln>
                <a:noFill/>
              </a:ln>
              <a:effectLst/>
            </c:spPr>
            <c:txPr>
              <a:bodyPr rot="0" vert="horz"/>
              <a:lstStyle/>
              <a:p>
                <a:pPr algn="ct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'Toimipisteeni (Lähiterveysp (1)'!$N$1:$N$9</c:f>
              <c:strCache>
                <c:ptCount val="9"/>
                <c:pt idx="0">
                  <c:v>Ilmajoki</c:v>
                </c:pt>
                <c:pt idx="1">
                  <c:v>Kurikka</c:v>
                </c:pt>
                <c:pt idx="2">
                  <c:v>Lapua</c:v>
                </c:pt>
                <c:pt idx="3">
                  <c:v>Seinäjoki</c:v>
                </c:pt>
                <c:pt idx="4">
                  <c:v>Järvi-Pohjanmaa</c:v>
                </c:pt>
                <c:pt idx="5">
                  <c:v>Kaksineuvoinen</c:v>
                </c:pt>
                <c:pt idx="6">
                  <c:v>Suupohja</c:v>
                </c:pt>
                <c:pt idx="7">
                  <c:v>Kuussote</c:v>
                </c:pt>
                <c:pt idx="8">
                  <c:v>24/7-palvelut</c:v>
                </c:pt>
              </c:strCache>
            </c:strRef>
          </c:cat>
          <c:val>
            <c:numRef>
              <c:f>'Toimipisteeni (Lähiterveysp (1)'!$P$1:$P$9</c:f>
              <c:numCache>
                <c:formatCode>#%</c:formatCode>
                <c:ptCount val="9"/>
                <c:pt idx="0">
                  <c:v>0.08</c:v>
                </c:pt>
                <c:pt idx="1">
                  <c:v>0.06</c:v>
                </c:pt>
                <c:pt idx="2">
                  <c:v>0.05</c:v>
                </c:pt>
                <c:pt idx="3">
                  <c:v>0.28999999999999998</c:v>
                </c:pt>
                <c:pt idx="4">
                  <c:v>0.13</c:v>
                </c:pt>
                <c:pt idx="5">
                  <c:v>0.1</c:v>
                </c:pt>
                <c:pt idx="6">
                  <c:v>0.22</c:v>
                </c:pt>
                <c:pt idx="7">
                  <c:v>0.03</c:v>
                </c:pt>
                <c:pt idx="8">
                  <c:v>0.04</c:v>
                </c:pt>
              </c:numCache>
            </c:numRef>
          </c:val>
          <c:extLst>
            <c:ext xmlns:c16="http://schemas.microsoft.com/office/drawing/2014/chart" uri="{C3380CC4-5D6E-409C-BE32-E72D297353CC}">
              <c16:uniqueId val="{00000012-A2D0-48D5-AE29-88258D4B763E}"/>
            </c:ext>
          </c:extLst>
        </c:ser>
        <c:dLbls>
          <c:showLegendKey val="0"/>
          <c:showVal val="0"/>
          <c:showCatName val="0"/>
          <c:showSerName val="0"/>
          <c:showPercent val="0"/>
          <c:showBubbleSize val="0"/>
        </c:dLbls>
        <c:gapWidth val="150"/>
        <c:axId val="36249774"/>
        <c:axId val="26567193"/>
      </c:barChart>
      <c:catAx>
        <c:axId val="36249774"/>
        <c:scaling>
          <c:orientation val="maxMin"/>
        </c:scaling>
        <c:delete val="0"/>
        <c:axPos val="l"/>
        <c:numFmt formatCode="General" sourceLinked="1"/>
        <c:majorTickMark val="out"/>
        <c:minorTickMark val="none"/>
        <c:tickLblPos val="nextTo"/>
        <c:crossAx val="26567193"/>
        <c:crosses val="autoZero"/>
        <c:auto val="0"/>
        <c:lblAlgn val="ctr"/>
        <c:lblOffset val="100"/>
        <c:noMultiLvlLbl val="0"/>
      </c:catAx>
      <c:valAx>
        <c:axId val="26567193"/>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b="0"/>
            </a:pPr>
            <a:endParaRPr lang="fi-FI"/>
          </a:p>
        </c:txPr>
        <c:crossAx val="36249774"/>
        <c:crosses val="autoZero"/>
        <c:crossBetween val="between"/>
      </c:valAx>
      <c:spPr>
        <a:solidFill>
          <a:srgbClr val="FFFFFF"/>
        </a:solidFill>
        <a:ln w="12700">
          <a:solidFill>
            <a:srgbClr val="808080"/>
          </a:solidFill>
        </a:ln>
      </c:spPr>
    </c:plotArea>
    <c:plotVisOnly val="0"/>
    <c:dispBlanksAs val="gap"/>
    <c:showDLblsOverMax val="0"/>
  </c:chart>
  <c:txPr>
    <a:bodyPr/>
    <a:lstStyle/>
    <a:p>
      <a:pPr>
        <a:defRPr sz="1800" b="1"/>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Osaan käyttää toimenpidekoodeja tilastoinnissa asiakaskäynnin/kontaktin sisällön tarkentamiseksi.</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21A3-4110-A489-FF52712D107D}"/>
              </c:ext>
            </c:extLst>
          </c:dPt>
          <c:dPt>
            <c:idx val="1"/>
            <c:invertIfNegative val="0"/>
            <c:bubble3D val="0"/>
            <c:spPr>
              <a:solidFill>
                <a:srgbClr val="234C5A"/>
              </a:solidFill>
              <a:ln w="12700"/>
            </c:spPr>
            <c:extLst>
              <c:ext xmlns:c16="http://schemas.microsoft.com/office/drawing/2014/chart" uri="{C3380CC4-5D6E-409C-BE32-E72D297353CC}">
                <c16:uniqueId val="{00000003-21A3-4110-A489-FF52712D107D}"/>
              </c:ext>
            </c:extLst>
          </c:dPt>
          <c:dPt>
            <c:idx val="2"/>
            <c:invertIfNegative val="0"/>
            <c:bubble3D val="0"/>
            <c:spPr>
              <a:solidFill>
                <a:srgbClr val="234C5A"/>
              </a:solidFill>
              <a:ln w="12700"/>
            </c:spPr>
            <c:extLst>
              <c:ext xmlns:c16="http://schemas.microsoft.com/office/drawing/2014/chart" uri="{C3380CC4-5D6E-409C-BE32-E72D297353CC}">
                <c16:uniqueId val="{00000005-21A3-4110-A489-FF52712D107D}"/>
              </c:ext>
            </c:extLst>
          </c:dPt>
          <c:dPt>
            <c:idx val="3"/>
            <c:invertIfNegative val="0"/>
            <c:bubble3D val="0"/>
            <c:spPr>
              <a:solidFill>
                <a:srgbClr val="234C5A"/>
              </a:solidFill>
              <a:ln w="12700"/>
            </c:spPr>
            <c:extLst>
              <c:ext xmlns:c16="http://schemas.microsoft.com/office/drawing/2014/chart" uri="{C3380CC4-5D6E-409C-BE32-E72D297353CC}">
                <c16:uniqueId val="{00000007-21A3-4110-A489-FF52712D107D}"/>
              </c:ext>
            </c:extLst>
          </c:dPt>
          <c:dLbls>
            <c:dLbl>
              <c:idx val="0"/>
              <c:tx>
                <c:rich>
                  <a:bodyPr wrap="square"/>
                  <a:lstStyle/>
                  <a:p>
                    <a:pPr algn="ctr">
                      <a:defRPr lang="en-US" sz="1600" b="1" u="none" baseline="0">
                        <a:solidFill>
                          <a:srgbClr val="FFFFFF"/>
                        </a:solidFill>
                      </a:defRPr>
                    </a:pPr>
                    <a:r>
                      <a:rPr lang="en-US" sz="1600" b="1"/>
                      <a:t>36%</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1A3-4110-A489-FF52712D107D}"/>
                </c:ext>
              </c:extLst>
            </c:dLbl>
            <c:dLbl>
              <c:idx val="1"/>
              <c:tx>
                <c:rich>
                  <a:bodyPr wrap="square"/>
                  <a:lstStyle/>
                  <a:p>
                    <a:pPr algn="ctr">
                      <a:defRPr lang="en-US" sz="1600" b="1" u="none" baseline="0">
                        <a:solidFill>
                          <a:srgbClr val="FFFFFF"/>
                        </a:solidFill>
                      </a:defRPr>
                    </a:pPr>
                    <a:r>
                      <a:rPr lang="en-US" sz="1600" b="1"/>
                      <a:t>23%</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1A3-4110-A489-FF52712D107D}"/>
                </c:ext>
              </c:extLst>
            </c:dLbl>
            <c:dLbl>
              <c:idx val="2"/>
              <c:tx>
                <c:rich>
                  <a:bodyPr wrap="square"/>
                  <a:lstStyle/>
                  <a:p>
                    <a:pPr algn="ctr">
                      <a:defRPr lang="en-US" sz="1600" b="1" u="none" baseline="0">
                        <a:solidFill>
                          <a:srgbClr val="FFFFFF"/>
                        </a:solidFill>
                      </a:defRPr>
                    </a:pPr>
                    <a:r>
                      <a:rPr lang="en-US" sz="1600" b="1"/>
                      <a:t>40%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1A3-4110-A489-FF52712D107D}"/>
                </c:ext>
              </c:extLst>
            </c:dLbl>
            <c:dLbl>
              <c:idx val="3"/>
              <c:tx>
                <c:rich>
                  <a:bodyPr wrap="square"/>
                  <a:lstStyle/>
                  <a:p>
                    <a:pPr algn="ctr">
                      <a:defRPr lang="en-US" sz="1000" b="1" u="none" baseline="0">
                        <a:solidFill>
                          <a:srgbClr val="FFFFFF"/>
                        </a:solidFill>
                      </a:defRPr>
                    </a:pPr>
                    <a:r>
                      <a:rPr lang="en-US" sz="1000" b="1"/>
                      <a:t>1%</a:t>
                    </a:r>
                  </a:p>
                </c:rich>
              </c:tx>
              <c:spPr/>
              <c:dLblPos val="ctr"/>
              <c:showLegendKey val="0"/>
              <c:showVal val="1"/>
              <c:showCatName val="0"/>
              <c:showSerName val="0"/>
              <c:showPercent val="0"/>
              <c:showBubbleSize val="0"/>
              <c:extLst>
                <c:ext xmlns:c15="http://schemas.microsoft.com/office/drawing/2012/chart" uri="{CE6537A1-D6FC-4f65-9D91-7224C49458BB}">
                  <c15:layout>
                    <c:manualLayout>
                      <c:w val="1.28017427351422E-2"/>
                      <c:h val="4.8914280541682079E-2"/>
                    </c:manualLayout>
                  </c15:layout>
                  <c15:showDataLabelsRange val="0"/>
                </c:ext>
                <c:ext xmlns:c16="http://schemas.microsoft.com/office/drawing/2014/chart" uri="{C3380CC4-5D6E-409C-BE32-E72D297353CC}">
                  <c16:uniqueId val="{00000007-21A3-4110-A489-FF52712D107D}"/>
                </c:ext>
              </c:extLst>
            </c:dLbl>
            <c:spPr>
              <a:noFill/>
              <a:ln>
                <a:noFill/>
              </a:ln>
              <a:effectLst/>
            </c:spPr>
            <c:txPr>
              <a:bodyPr rot="0" vert="horz" wrap="square"/>
              <a:lstStyle/>
              <a:p>
                <a:pPr algn="ctr">
                  <a:defRPr lang="en-US" sz="16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'Osaan käyttää toimenpideko (11)'!$N$1:$N$4</c:f>
              <c:strCache>
                <c:ptCount val="4"/>
                <c:pt idx="0">
                  <c:v>Kyllä</c:v>
                </c:pt>
                <c:pt idx="1">
                  <c:v>Kyllä, mutta en tee sitä joka kerta</c:v>
                </c:pt>
                <c:pt idx="2">
                  <c:v>En, tarvitsen lisäohjeistusta / koulutusta</c:v>
                </c:pt>
                <c:pt idx="3">
                  <c:v>En ymmärrä väittämää</c:v>
                </c:pt>
              </c:strCache>
            </c:strRef>
          </c:cat>
          <c:val>
            <c:numRef>
              <c:f>'Osaan käyttää toimenpideko (11)'!$P$1:$P$4</c:f>
              <c:numCache>
                <c:formatCode>#%</c:formatCode>
                <c:ptCount val="4"/>
                <c:pt idx="0">
                  <c:v>0.36</c:v>
                </c:pt>
                <c:pt idx="1">
                  <c:v>0.23</c:v>
                </c:pt>
                <c:pt idx="2">
                  <c:v>0.4</c:v>
                </c:pt>
                <c:pt idx="3">
                  <c:v>0.01</c:v>
                </c:pt>
              </c:numCache>
            </c:numRef>
          </c:val>
          <c:extLst>
            <c:ext xmlns:c16="http://schemas.microsoft.com/office/drawing/2014/chart" uri="{C3380CC4-5D6E-409C-BE32-E72D297353CC}">
              <c16:uniqueId val="{00000008-21A3-4110-A489-FF52712D107D}"/>
            </c:ext>
          </c:extLst>
        </c:ser>
        <c:dLbls>
          <c:showLegendKey val="0"/>
          <c:showVal val="0"/>
          <c:showCatName val="0"/>
          <c:showSerName val="0"/>
          <c:showPercent val="0"/>
          <c:showBubbleSize val="0"/>
        </c:dLbls>
        <c:gapWidth val="150"/>
        <c:axId val="14176697"/>
        <c:axId val="32962354"/>
      </c:barChart>
      <c:catAx>
        <c:axId val="14176697"/>
        <c:scaling>
          <c:orientation val="maxMin"/>
        </c:scaling>
        <c:delete val="0"/>
        <c:axPos val="l"/>
        <c:numFmt formatCode="General" sourceLinked="1"/>
        <c:majorTickMark val="out"/>
        <c:minorTickMark val="none"/>
        <c:tickLblPos val="nextTo"/>
        <c:txPr>
          <a:bodyPr/>
          <a:lstStyle/>
          <a:p>
            <a:pPr>
              <a:defRPr sz="1600" b="1"/>
            </a:pPr>
            <a:endParaRPr lang="fi-FI"/>
          </a:p>
        </c:txPr>
        <c:crossAx val="32962354"/>
        <c:crosses val="autoZero"/>
        <c:auto val="0"/>
        <c:lblAlgn val="ctr"/>
        <c:lblOffset val="100"/>
        <c:noMultiLvlLbl val="0"/>
      </c:catAx>
      <c:valAx>
        <c:axId val="32962354"/>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sz="1600"/>
            </a:pPr>
            <a:endParaRPr lang="fi-FI"/>
          </a:p>
        </c:txPr>
        <c:crossAx val="14176697"/>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Tiedän, miksi toimenpidekoodit ovat tilastoinnissa merkityksellisiä.</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2D07-4D66-B796-DD6A28939DFB}"/>
              </c:ext>
            </c:extLst>
          </c:dPt>
          <c:dPt>
            <c:idx val="1"/>
            <c:invertIfNegative val="0"/>
            <c:bubble3D val="0"/>
            <c:spPr>
              <a:solidFill>
                <a:srgbClr val="234C5A"/>
              </a:solidFill>
              <a:ln w="12700"/>
            </c:spPr>
            <c:extLst>
              <c:ext xmlns:c16="http://schemas.microsoft.com/office/drawing/2014/chart" uri="{C3380CC4-5D6E-409C-BE32-E72D297353CC}">
                <c16:uniqueId val="{00000003-2D07-4D66-B796-DD6A28939DFB}"/>
              </c:ext>
            </c:extLst>
          </c:dPt>
          <c:dLbls>
            <c:dLbl>
              <c:idx val="0"/>
              <c:tx>
                <c:rich>
                  <a:bodyPr wrap="square"/>
                  <a:lstStyle/>
                  <a:p>
                    <a:pPr algn="ctr">
                      <a:defRPr lang="en-US" sz="1600" b="1" u="none" baseline="0">
                        <a:solidFill>
                          <a:srgbClr val="FFFFFF"/>
                        </a:solidFill>
                      </a:defRPr>
                    </a:pPr>
                    <a:r>
                      <a:rPr lang="en-US" sz="1600" b="1"/>
                      <a:t>50%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07-4D66-B796-DD6A28939DFB}"/>
                </c:ext>
              </c:extLst>
            </c:dLbl>
            <c:dLbl>
              <c:idx val="1"/>
              <c:tx>
                <c:rich>
                  <a:bodyPr wrap="square"/>
                  <a:lstStyle/>
                  <a:p>
                    <a:pPr algn="ctr">
                      <a:defRPr lang="en-US" sz="1600" b="1" u="none" baseline="0">
                        <a:solidFill>
                          <a:srgbClr val="FFFFFF"/>
                        </a:solidFill>
                      </a:defRPr>
                    </a:pPr>
                    <a:r>
                      <a:rPr lang="en-US" sz="1600" b="1"/>
                      <a:t>50%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07-4D66-B796-DD6A28939DFB}"/>
                </c:ext>
              </c:extLst>
            </c:dLbl>
            <c:spPr>
              <a:noFill/>
              <a:ln>
                <a:noFill/>
              </a:ln>
              <a:effectLst/>
            </c:spPr>
            <c:txPr>
              <a:bodyPr rot="0" vert="horz" wrap="square"/>
              <a:lstStyle/>
              <a:p>
                <a:pPr algn="ctr">
                  <a:defRPr lang="en-US" sz="16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'Tiedän. miksi toimenpideko (12)'!$N$1:$N$2</c:f>
              <c:strCache>
                <c:ptCount val="2"/>
                <c:pt idx="0">
                  <c:v>Kyllä</c:v>
                </c:pt>
                <c:pt idx="1">
                  <c:v>En</c:v>
                </c:pt>
              </c:strCache>
            </c:strRef>
          </c:cat>
          <c:val>
            <c:numRef>
              <c:f>'Tiedän. miksi toimenpideko (12)'!$P$1:$P$2</c:f>
              <c:numCache>
                <c:formatCode>#%</c:formatCode>
                <c:ptCount val="2"/>
                <c:pt idx="0">
                  <c:v>0.5</c:v>
                </c:pt>
                <c:pt idx="1">
                  <c:v>0.5</c:v>
                </c:pt>
              </c:numCache>
            </c:numRef>
          </c:val>
          <c:extLst>
            <c:ext xmlns:c16="http://schemas.microsoft.com/office/drawing/2014/chart" uri="{C3380CC4-5D6E-409C-BE32-E72D297353CC}">
              <c16:uniqueId val="{00000004-2D07-4D66-B796-DD6A28939DFB}"/>
            </c:ext>
          </c:extLst>
        </c:ser>
        <c:dLbls>
          <c:showLegendKey val="0"/>
          <c:showVal val="0"/>
          <c:showCatName val="0"/>
          <c:showSerName val="0"/>
          <c:showPercent val="0"/>
          <c:showBubbleSize val="0"/>
        </c:dLbls>
        <c:gapWidth val="150"/>
        <c:axId val="43134191"/>
        <c:axId val="23266996"/>
      </c:barChart>
      <c:catAx>
        <c:axId val="43134191"/>
        <c:scaling>
          <c:orientation val="maxMin"/>
        </c:scaling>
        <c:delete val="0"/>
        <c:axPos val="l"/>
        <c:numFmt formatCode="General" sourceLinked="1"/>
        <c:majorTickMark val="out"/>
        <c:minorTickMark val="none"/>
        <c:tickLblPos val="nextTo"/>
        <c:txPr>
          <a:bodyPr/>
          <a:lstStyle/>
          <a:p>
            <a:pPr>
              <a:defRPr sz="1800" b="1"/>
            </a:pPr>
            <a:endParaRPr lang="fi-FI"/>
          </a:p>
        </c:txPr>
        <c:crossAx val="23266996"/>
        <c:crosses val="autoZero"/>
        <c:auto val="0"/>
        <c:lblAlgn val="ctr"/>
        <c:lblOffset val="100"/>
        <c:noMultiLvlLbl val="0"/>
      </c:catAx>
      <c:valAx>
        <c:axId val="23266996"/>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sz="1600"/>
            </a:pPr>
            <a:endParaRPr lang="fi-FI"/>
          </a:p>
        </c:txPr>
        <c:crossAx val="43134191"/>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Tiedän, mihin tilastotietoa käytetään vastuualueellani</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1834-4A25-9A29-A7DD73512D98}"/>
              </c:ext>
            </c:extLst>
          </c:dPt>
          <c:dPt>
            <c:idx val="1"/>
            <c:invertIfNegative val="0"/>
            <c:bubble3D val="0"/>
            <c:spPr>
              <a:solidFill>
                <a:srgbClr val="234C5A"/>
              </a:solidFill>
              <a:ln w="12700"/>
            </c:spPr>
            <c:extLst>
              <c:ext xmlns:c16="http://schemas.microsoft.com/office/drawing/2014/chart" uri="{C3380CC4-5D6E-409C-BE32-E72D297353CC}">
                <c16:uniqueId val="{00000003-1834-4A25-9A29-A7DD73512D98}"/>
              </c:ext>
            </c:extLst>
          </c:dPt>
          <c:dPt>
            <c:idx val="2"/>
            <c:invertIfNegative val="0"/>
            <c:bubble3D val="0"/>
            <c:spPr>
              <a:solidFill>
                <a:srgbClr val="234C5A"/>
              </a:solidFill>
              <a:ln w="12700"/>
            </c:spPr>
            <c:extLst>
              <c:ext xmlns:c16="http://schemas.microsoft.com/office/drawing/2014/chart" uri="{C3380CC4-5D6E-409C-BE32-E72D297353CC}">
                <c16:uniqueId val="{00000005-1834-4A25-9A29-A7DD73512D98}"/>
              </c:ext>
            </c:extLst>
          </c:dPt>
          <c:dLbls>
            <c:dLbl>
              <c:idx val="0"/>
              <c:tx>
                <c:rich>
                  <a:bodyPr wrap="square"/>
                  <a:lstStyle/>
                  <a:p>
                    <a:pPr algn="ctr">
                      <a:defRPr lang="en-US" sz="1600" b="1" u="none" baseline="0">
                        <a:solidFill>
                          <a:srgbClr val="FFFFFF"/>
                        </a:solidFill>
                      </a:defRPr>
                    </a:pPr>
                    <a:r>
                      <a:rPr lang="en-US" sz="1600" b="1"/>
                      <a:t>7%</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834-4A25-9A29-A7DD73512D98}"/>
                </c:ext>
              </c:extLst>
            </c:dLbl>
            <c:dLbl>
              <c:idx val="1"/>
              <c:tx>
                <c:rich>
                  <a:bodyPr wrap="square"/>
                  <a:lstStyle/>
                  <a:p>
                    <a:pPr algn="ctr">
                      <a:defRPr lang="en-US" sz="1600" b="1" u="none" baseline="0">
                        <a:solidFill>
                          <a:srgbClr val="FFFFFF"/>
                        </a:solidFill>
                      </a:defRPr>
                    </a:pPr>
                    <a:r>
                      <a:rPr lang="en-US" sz="1600" b="1"/>
                      <a:t>44%</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834-4A25-9A29-A7DD73512D98}"/>
                </c:ext>
              </c:extLst>
            </c:dLbl>
            <c:dLbl>
              <c:idx val="2"/>
              <c:tx>
                <c:rich>
                  <a:bodyPr wrap="square"/>
                  <a:lstStyle/>
                  <a:p>
                    <a:pPr algn="ctr">
                      <a:defRPr lang="en-US" sz="1600" b="1" u="none" baseline="0">
                        <a:solidFill>
                          <a:srgbClr val="FFFFFF"/>
                        </a:solidFill>
                      </a:defRPr>
                    </a:pPr>
                    <a:r>
                      <a:rPr lang="en-US" sz="1600" b="1"/>
                      <a:t>49%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834-4A25-9A29-A7DD73512D98}"/>
                </c:ext>
              </c:extLst>
            </c:dLbl>
            <c:spPr>
              <a:noFill/>
              <a:ln>
                <a:noFill/>
              </a:ln>
              <a:effectLst/>
            </c:spPr>
            <c:txPr>
              <a:bodyPr rot="0" vert="horz" wrap="square"/>
              <a:lstStyle/>
              <a:p>
                <a:pPr algn="ctr">
                  <a:defRPr lang="en-US" sz="16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'Tiedän. mihin tilastotieto (13)'!$N$1:$N$3</c:f>
              <c:strCache>
                <c:ptCount val="3"/>
                <c:pt idx="0">
                  <c:v>Kyllä, saan säännöllisesti tilastotietoa työyksiköstäni / palvelualueeltani</c:v>
                </c:pt>
                <c:pt idx="1">
                  <c:v>Kyllä, mutta en saa tietoa työn kehittämiseen</c:v>
                </c:pt>
                <c:pt idx="2">
                  <c:v>En</c:v>
                </c:pt>
              </c:strCache>
            </c:strRef>
          </c:cat>
          <c:val>
            <c:numRef>
              <c:f>'Tiedän. mihin tilastotieto (13)'!$P$1:$P$3</c:f>
              <c:numCache>
                <c:formatCode>#%</c:formatCode>
                <c:ptCount val="3"/>
                <c:pt idx="0">
                  <c:v>7.0000000000000007E-2</c:v>
                </c:pt>
                <c:pt idx="1">
                  <c:v>0.44</c:v>
                </c:pt>
                <c:pt idx="2">
                  <c:v>0.49</c:v>
                </c:pt>
              </c:numCache>
            </c:numRef>
          </c:val>
          <c:extLst>
            <c:ext xmlns:c16="http://schemas.microsoft.com/office/drawing/2014/chart" uri="{C3380CC4-5D6E-409C-BE32-E72D297353CC}">
              <c16:uniqueId val="{00000006-1834-4A25-9A29-A7DD73512D98}"/>
            </c:ext>
          </c:extLst>
        </c:ser>
        <c:dLbls>
          <c:showLegendKey val="0"/>
          <c:showVal val="0"/>
          <c:showCatName val="0"/>
          <c:showSerName val="0"/>
          <c:showPercent val="0"/>
          <c:showBubbleSize val="0"/>
        </c:dLbls>
        <c:gapWidth val="150"/>
        <c:axId val="21236040"/>
        <c:axId val="46629991"/>
      </c:barChart>
      <c:catAx>
        <c:axId val="21236040"/>
        <c:scaling>
          <c:orientation val="maxMin"/>
        </c:scaling>
        <c:delete val="0"/>
        <c:axPos val="l"/>
        <c:numFmt formatCode="General" sourceLinked="1"/>
        <c:majorTickMark val="out"/>
        <c:minorTickMark val="none"/>
        <c:tickLblPos val="nextTo"/>
        <c:txPr>
          <a:bodyPr/>
          <a:lstStyle/>
          <a:p>
            <a:pPr>
              <a:defRPr sz="1600" b="1"/>
            </a:pPr>
            <a:endParaRPr lang="fi-FI"/>
          </a:p>
        </c:txPr>
        <c:crossAx val="46629991"/>
        <c:crosses val="autoZero"/>
        <c:auto val="0"/>
        <c:lblAlgn val="ctr"/>
        <c:lblOffset val="100"/>
        <c:noMultiLvlLbl val="0"/>
      </c:catAx>
      <c:valAx>
        <c:axId val="46629991"/>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sz="1600"/>
            </a:pPr>
            <a:endParaRPr lang="fi-FI"/>
          </a:p>
        </c:txPr>
        <c:crossAx val="21236040"/>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16452945496603E-2"/>
          <c:y val="5.2314598299404824E-2"/>
          <c:w val="0.91062976592694467"/>
          <c:h val="0.83542953305994261"/>
        </c:manualLayout>
      </c:layout>
      <c:barChart>
        <c:barDir val="bar"/>
        <c:grouping val="clustered"/>
        <c:varyColors val="0"/>
        <c:ser>
          <c:idx val="0"/>
          <c:order val="0"/>
          <c:tx>
            <c:v>Tiedän, mihin tilastotietoa käytetään THL:ssä</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BEBB-4487-9AFF-90606C99645C}"/>
              </c:ext>
            </c:extLst>
          </c:dPt>
          <c:dPt>
            <c:idx val="1"/>
            <c:invertIfNegative val="0"/>
            <c:bubble3D val="0"/>
            <c:spPr>
              <a:solidFill>
                <a:srgbClr val="234C5A"/>
              </a:solidFill>
              <a:ln w="12700"/>
            </c:spPr>
            <c:extLst>
              <c:ext xmlns:c16="http://schemas.microsoft.com/office/drawing/2014/chart" uri="{C3380CC4-5D6E-409C-BE32-E72D297353CC}">
                <c16:uniqueId val="{00000003-BEBB-4487-9AFF-90606C99645C}"/>
              </c:ext>
            </c:extLst>
          </c:dPt>
          <c:dLbls>
            <c:dLbl>
              <c:idx val="0"/>
              <c:tx>
                <c:rich>
                  <a:bodyPr wrap="square"/>
                  <a:lstStyle/>
                  <a:p>
                    <a:pPr algn="ctr">
                      <a:defRPr lang="en-US" sz="1600" b="1" u="none" baseline="0">
                        <a:solidFill>
                          <a:srgbClr val="FFFFFF"/>
                        </a:solidFill>
                      </a:defRPr>
                    </a:pPr>
                    <a:r>
                      <a:rPr lang="en-US" sz="1600" b="1"/>
                      <a:t>34%</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EBB-4487-9AFF-90606C99645C}"/>
                </c:ext>
              </c:extLst>
            </c:dLbl>
            <c:dLbl>
              <c:idx val="1"/>
              <c:tx>
                <c:rich>
                  <a:bodyPr wrap="square"/>
                  <a:lstStyle/>
                  <a:p>
                    <a:pPr algn="ctr">
                      <a:defRPr lang="en-US" sz="1600" b="1" u="none" baseline="0">
                        <a:solidFill>
                          <a:srgbClr val="FFFFFF"/>
                        </a:solidFill>
                      </a:defRPr>
                    </a:pPr>
                    <a:r>
                      <a:rPr lang="en-US" sz="1600" b="1"/>
                      <a:t>66%</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EBB-4487-9AFF-90606C99645C}"/>
                </c:ext>
              </c:extLst>
            </c:dLbl>
            <c:spPr>
              <a:noFill/>
              <a:ln>
                <a:noFill/>
              </a:ln>
              <a:effectLst/>
            </c:spPr>
            <c:txPr>
              <a:bodyPr rot="0" vert="horz" wrap="square"/>
              <a:lstStyle/>
              <a:p>
                <a:pPr algn="ctr">
                  <a:defRPr lang="en-US" sz="16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'Tiedän. mihin tilastotieto (14)'!$N$1:$N$2</c:f>
              <c:strCache>
                <c:ptCount val="2"/>
                <c:pt idx="0">
                  <c:v>Kyllä</c:v>
                </c:pt>
                <c:pt idx="1">
                  <c:v>En</c:v>
                </c:pt>
              </c:strCache>
            </c:strRef>
          </c:cat>
          <c:val>
            <c:numRef>
              <c:f>'Tiedän. mihin tilastotieto (14)'!$P$1:$P$2</c:f>
              <c:numCache>
                <c:formatCode>#%</c:formatCode>
                <c:ptCount val="2"/>
                <c:pt idx="0">
                  <c:v>0.34</c:v>
                </c:pt>
                <c:pt idx="1">
                  <c:v>0.66</c:v>
                </c:pt>
              </c:numCache>
            </c:numRef>
          </c:val>
          <c:extLst>
            <c:ext xmlns:c16="http://schemas.microsoft.com/office/drawing/2014/chart" uri="{C3380CC4-5D6E-409C-BE32-E72D297353CC}">
              <c16:uniqueId val="{00000004-BEBB-4487-9AFF-90606C99645C}"/>
            </c:ext>
          </c:extLst>
        </c:ser>
        <c:dLbls>
          <c:showLegendKey val="0"/>
          <c:showVal val="0"/>
          <c:showCatName val="0"/>
          <c:showSerName val="0"/>
          <c:showPercent val="0"/>
          <c:showBubbleSize val="0"/>
        </c:dLbls>
        <c:gapWidth val="150"/>
        <c:axId val="43231805"/>
        <c:axId val="32735594"/>
      </c:barChart>
      <c:catAx>
        <c:axId val="43231805"/>
        <c:scaling>
          <c:orientation val="maxMin"/>
        </c:scaling>
        <c:delete val="0"/>
        <c:axPos val="l"/>
        <c:numFmt formatCode="General" sourceLinked="1"/>
        <c:majorTickMark val="out"/>
        <c:minorTickMark val="none"/>
        <c:tickLblPos val="nextTo"/>
        <c:txPr>
          <a:bodyPr/>
          <a:lstStyle/>
          <a:p>
            <a:pPr>
              <a:defRPr sz="1600" b="1"/>
            </a:pPr>
            <a:endParaRPr lang="fi-FI"/>
          </a:p>
        </c:txPr>
        <c:crossAx val="32735594"/>
        <c:crosses val="autoZero"/>
        <c:auto val="0"/>
        <c:lblAlgn val="ctr"/>
        <c:lblOffset val="100"/>
        <c:noMultiLvlLbl val="0"/>
      </c:catAx>
      <c:valAx>
        <c:axId val="32735594"/>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sz="1600"/>
            </a:pPr>
            <a:endParaRPr lang="fi-FI"/>
          </a:p>
        </c:txPr>
        <c:crossAx val="43231805"/>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Koen saavani riittävästi tukea ja ohjausta kirjaukseen ja tilastointiin työyksikössäni.</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5E3A-4BA8-9E9B-81BB0DC338EB}"/>
              </c:ext>
            </c:extLst>
          </c:dPt>
          <c:dPt>
            <c:idx val="1"/>
            <c:invertIfNegative val="0"/>
            <c:bubble3D val="0"/>
            <c:spPr>
              <a:solidFill>
                <a:srgbClr val="234C5A"/>
              </a:solidFill>
              <a:ln w="12700"/>
            </c:spPr>
            <c:extLst>
              <c:ext xmlns:c16="http://schemas.microsoft.com/office/drawing/2014/chart" uri="{C3380CC4-5D6E-409C-BE32-E72D297353CC}">
                <c16:uniqueId val="{00000003-5E3A-4BA8-9E9B-81BB0DC338EB}"/>
              </c:ext>
            </c:extLst>
          </c:dPt>
          <c:dLbls>
            <c:dLbl>
              <c:idx val="0"/>
              <c:tx>
                <c:rich>
                  <a:bodyPr wrap="square"/>
                  <a:lstStyle/>
                  <a:p>
                    <a:pPr algn="ctr">
                      <a:defRPr lang="en-US" sz="1600" b="1" u="none" baseline="0">
                        <a:solidFill>
                          <a:srgbClr val="FFFFFF"/>
                        </a:solidFill>
                      </a:defRPr>
                    </a:pPr>
                    <a:r>
                      <a:rPr lang="en-US" sz="1600" b="1"/>
                      <a:t>27%</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3A-4BA8-9E9B-81BB0DC338EB}"/>
                </c:ext>
              </c:extLst>
            </c:dLbl>
            <c:dLbl>
              <c:idx val="1"/>
              <c:tx>
                <c:rich>
                  <a:bodyPr wrap="square"/>
                  <a:lstStyle/>
                  <a:p>
                    <a:pPr algn="ctr">
                      <a:defRPr lang="en-US" sz="1600" b="1" u="none" baseline="0">
                        <a:solidFill>
                          <a:srgbClr val="FFFFFF"/>
                        </a:solidFill>
                      </a:defRPr>
                    </a:pPr>
                    <a:r>
                      <a:rPr lang="en-US" sz="1600" b="1"/>
                      <a:t>73%</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E3A-4BA8-9E9B-81BB0DC338EB}"/>
                </c:ext>
              </c:extLst>
            </c:dLbl>
            <c:spPr>
              <a:noFill/>
              <a:ln>
                <a:noFill/>
              </a:ln>
              <a:effectLst/>
            </c:spPr>
            <c:txPr>
              <a:bodyPr rot="0" vert="horz" wrap="square"/>
              <a:lstStyle/>
              <a:p>
                <a:pPr algn="ctr">
                  <a:defRPr lang="en-US" sz="16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'Koen saavani riittävästi t (15)'!$N$1:$N$2</c:f>
              <c:strCache>
                <c:ptCount val="2"/>
                <c:pt idx="0">
                  <c:v>Kyllä</c:v>
                </c:pt>
                <c:pt idx="1">
                  <c:v>En</c:v>
                </c:pt>
              </c:strCache>
            </c:strRef>
          </c:cat>
          <c:val>
            <c:numRef>
              <c:f>'Koen saavani riittävästi t (15)'!$P$1:$P$2</c:f>
              <c:numCache>
                <c:formatCode>#%</c:formatCode>
                <c:ptCount val="2"/>
                <c:pt idx="0">
                  <c:v>0.27</c:v>
                </c:pt>
                <c:pt idx="1">
                  <c:v>0.73</c:v>
                </c:pt>
              </c:numCache>
            </c:numRef>
          </c:val>
          <c:extLst>
            <c:ext xmlns:c16="http://schemas.microsoft.com/office/drawing/2014/chart" uri="{C3380CC4-5D6E-409C-BE32-E72D297353CC}">
              <c16:uniqueId val="{00000004-5E3A-4BA8-9E9B-81BB0DC338EB}"/>
            </c:ext>
          </c:extLst>
        </c:ser>
        <c:dLbls>
          <c:showLegendKey val="0"/>
          <c:showVal val="0"/>
          <c:showCatName val="0"/>
          <c:showSerName val="0"/>
          <c:showPercent val="0"/>
          <c:showBubbleSize val="0"/>
        </c:dLbls>
        <c:gapWidth val="150"/>
        <c:axId val="21070920"/>
        <c:axId val="30613336"/>
      </c:barChart>
      <c:catAx>
        <c:axId val="21070920"/>
        <c:scaling>
          <c:orientation val="maxMin"/>
        </c:scaling>
        <c:delete val="0"/>
        <c:axPos val="l"/>
        <c:numFmt formatCode="General" sourceLinked="1"/>
        <c:majorTickMark val="out"/>
        <c:minorTickMark val="none"/>
        <c:tickLblPos val="nextTo"/>
        <c:txPr>
          <a:bodyPr/>
          <a:lstStyle/>
          <a:p>
            <a:pPr>
              <a:defRPr sz="1600" b="1"/>
            </a:pPr>
            <a:endParaRPr lang="fi-FI"/>
          </a:p>
        </c:txPr>
        <c:crossAx val="30613336"/>
        <c:crosses val="autoZero"/>
        <c:auto val="0"/>
        <c:lblAlgn val="ctr"/>
        <c:lblOffset val="100"/>
        <c:noMultiLvlLbl val="0"/>
      </c:catAx>
      <c:valAx>
        <c:axId val="30613336"/>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sz="1600"/>
            </a:pPr>
            <a:endParaRPr lang="fi-FI"/>
          </a:p>
        </c:txPr>
        <c:crossAx val="21070920"/>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Tiesitkö, että LifeCare-potilastietojärjestelmän sisällä on olemassa ohjeosio käyttäjän tueksi (kts. kuva yläpuolella)?</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42E5-4BA0-A8E2-11244AA9F70A}"/>
              </c:ext>
            </c:extLst>
          </c:dPt>
          <c:dPt>
            <c:idx val="1"/>
            <c:invertIfNegative val="0"/>
            <c:bubble3D val="0"/>
            <c:spPr>
              <a:solidFill>
                <a:srgbClr val="234C5A"/>
              </a:solidFill>
              <a:ln w="12700"/>
            </c:spPr>
            <c:extLst>
              <c:ext xmlns:c16="http://schemas.microsoft.com/office/drawing/2014/chart" uri="{C3380CC4-5D6E-409C-BE32-E72D297353CC}">
                <c16:uniqueId val="{00000003-42E5-4BA0-A8E2-11244AA9F70A}"/>
              </c:ext>
            </c:extLst>
          </c:dPt>
          <c:dPt>
            <c:idx val="2"/>
            <c:invertIfNegative val="0"/>
            <c:bubble3D val="0"/>
            <c:spPr>
              <a:solidFill>
                <a:srgbClr val="234C5A"/>
              </a:solidFill>
              <a:ln w="12700"/>
            </c:spPr>
            <c:extLst>
              <c:ext xmlns:c16="http://schemas.microsoft.com/office/drawing/2014/chart" uri="{C3380CC4-5D6E-409C-BE32-E72D297353CC}">
                <c16:uniqueId val="{00000005-42E5-4BA0-A8E2-11244AA9F70A}"/>
              </c:ext>
            </c:extLst>
          </c:dPt>
          <c:dLbls>
            <c:dLbl>
              <c:idx val="0"/>
              <c:tx>
                <c:rich>
                  <a:bodyPr/>
                  <a:lstStyle/>
                  <a:p>
                    <a:pPr algn="ctr">
                      <a:defRPr>
                        <a:solidFill>
                          <a:schemeClr val="bg1"/>
                        </a:solidFill>
                      </a:defRPr>
                    </a:pPr>
                    <a:r>
                      <a:rPr lang="en-US">
                        <a:solidFill>
                          <a:schemeClr val="bg1"/>
                        </a:solidFill>
                      </a:rPr>
                      <a:t>12%</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2E5-4BA0-A8E2-11244AA9F70A}"/>
                </c:ext>
              </c:extLst>
            </c:dLbl>
            <c:dLbl>
              <c:idx val="1"/>
              <c:tx>
                <c:rich>
                  <a:bodyPr/>
                  <a:lstStyle/>
                  <a:p>
                    <a:pPr algn="ctr">
                      <a:defRPr>
                        <a:solidFill>
                          <a:schemeClr val="bg1"/>
                        </a:solidFill>
                      </a:defRPr>
                    </a:pPr>
                    <a:r>
                      <a:rPr lang="en-US">
                        <a:solidFill>
                          <a:schemeClr val="bg1"/>
                        </a:solidFill>
                      </a:rPr>
                      <a:t>49%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2E5-4BA0-A8E2-11244AA9F70A}"/>
                </c:ext>
              </c:extLst>
            </c:dLbl>
            <c:dLbl>
              <c:idx val="2"/>
              <c:tx>
                <c:rich>
                  <a:bodyPr/>
                  <a:lstStyle/>
                  <a:p>
                    <a:pPr algn="ctr">
                      <a:defRPr>
                        <a:solidFill>
                          <a:schemeClr val="bg1"/>
                        </a:solidFill>
                      </a:defRPr>
                    </a:pPr>
                    <a:r>
                      <a:rPr lang="en-US">
                        <a:solidFill>
                          <a:schemeClr val="bg1"/>
                        </a:solidFill>
                      </a:rPr>
                      <a:t>39%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2E5-4BA0-A8E2-11244AA9F70A}"/>
                </c:ext>
              </c:extLst>
            </c:dLbl>
            <c:spPr>
              <a:noFill/>
              <a:ln>
                <a:noFill/>
              </a:ln>
              <a:effectLst/>
            </c:spPr>
            <c:txPr>
              <a:bodyPr rot="0" vert="horz"/>
              <a:lstStyle/>
              <a:p>
                <a:pPr algn="ct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'Tiesitkö. että LifeCare.po (17)'!$N$1:$N$3</c:f>
              <c:strCache>
                <c:ptCount val="3"/>
                <c:pt idx="0">
                  <c:v>Kyllä, olen käyttänyt sitä työssäni</c:v>
                </c:pt>
                <c:pt idx="1">
                  <c:v>Kyllä, mutta en ole käytänyt sitä työssäni</c:v>
                </c:pt>
                <c:pt idx="2">
                  <c:v>En</c:v>
                </c:pt>
              </c:strCache>
            </c:strRef>
          </c:cat>
          <c:val>
            <c:numRef>
              <c:f>'Tiesitkö. että LifeCare.po (17)'!$P$1:$P$3</c:f>
              <c:numCache>
                <c:formatCode>#%</c:formatCode>
                <c:ptCount val="3"/>
                <c:pt idx="0">
                  <c:v>0.12</c:v>
                </c:pt>
                <c:pt idx="1">
                  <c:v>0.49</c:v>
                </c:pt>
                <c:pt idx="2">
                  <c:v>0.39</c:v>
                </c:pt>
              </c:numCache>
            </c:numRef>
          </c:val>
          <c:extLst>
            <c:ext xmlns:c16="http://schemas.microsoft.com/office/drawing/2014/chart" uri="{C3380CC4-5D6E-409C-BE32-E72D297353CC}">
              <c16:uniqueId val="{00000006-42E5-4BA0-A8E2-11244AA9F70A}"/>
            </c:ext>
          </c:extLst>
        </c:ser>
        <c:dLbls>
          <c:showLegendKey val="0"/>
          <c:showVal val="0"/>
          <c:showCatName val="0"/>
          <c:showSerName val="0"/>
          <c:showPercent val="0"/>
          <c:showBubbleSize val="0"/>
        </c:dLbls>
        <c:gapWidth val="150"/>
        <c:axId val="26815320"/>
        <c:axId val="50949291"/>
      </c:barChart>
      <c:catAx>
        <c:axId val="26815320"/>
        <c:scaling>
          <c:orientation val="maxMin"/>
        </c:scaling>
        <c:delete val="0"/>
        <c:axPos val="l"/>
        <c:numFmt formatCode="General" sourceLinked="1"/>
        <c:majorTickMark val="out"/>
        <c:minorTickMark val="none"/>
        <c:tickLblPos val="nextTo"/>
        <c:txPr>
          <a:bodyPr/>
          <a:lstStyle/>
          <a:p>
            <a:pPr>
              <a:defRPr sz="1800"/>
            </a:pPr>
            <a:endParaRPr lang="fi-FI"/>
          </a:p>
        </c:txPr>
        <c:crossAx val="50949291"/>
        <c:crosses val="autoZero"/>
        <c:auto val="0"/>
        <c:lblAlgn val="ctr"/>
        <c:lblOffset val="100"/>
        <c:noMultiLvlLbl val="0"/>
      </c:catAx>
      <c:valAx>
        <c:axId val="50949291"/>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b="0"/>
            </a:pPr>
            <a:endParaRPr lang="fi-FI"/>
          </a:p>
        </c:txPr>
        <c:crossAx val="26815320"/>
        <c:crosses val="autoZero"/>
        <c:crossBetween val="between"/>
      </c:valAx>
      <c:spPr>
        <a:solidFill>
          <a:srgbClr val="FFFFFF"/>
        </a:solidFill>
        <a:ln w="12700">
          <a:solidFill>
            <a:srgbClr val="808080"/>
          </a:solidFill>
        </a:ln>
      </c:spPr>
    </c:plotArea>
    <c:plotVisOnly val="0"/>
    <c:dispBlanksAs val="gap"/>
    <c:showDLblsOverMax val="0"/>
  </c:chart>
  <c:txPr>
    <a:bodyPr/>
    <a:lstStyle/>
    <a:p>
      <a:pPr>
        <a:defRPr sz="1600" b="1"/>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Tiedätkö, mikä on Suoritekäsikirja?</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58EC-46C7-9025-92491583B50B}"/>
              </c:ext>
            </c:extLst>
          </c:dPt>
          <c:dPt>
            <c:idx val="1"/>
            <c:invertIfNegative val="0"/>
            <c:bubble3D val="0"/>
            <c:spPr>
              <a:solidFill>
                <a:srgbClr val="234C5A"/>
              </a:solidFill>
              <a:ln w="12700"/>
            </c:spPr>
            <c:extLst>
              <c:ext xmlns:c16="http://schemas.microsoft.com/office/drawing/2014/chart" uri="{C3380CC4-5D6E-409C-BE32-E72D297353CC}">
                <c16:uniqueId val="{00000003-58EC-46C7-9025-92491583B50B}"/>
              </c:ext>
            </c:extLst>
          </c:dPt>
          <c:dPt>
            <c:idx val="2"/>
            <c:invertIfNegative val="0"/>
            <c:bubble3D val="0"/>
            <c:spPr>
              <a:solidFill>
                <a:srgbClr val="234C5A"/>
              </a:solidFill>
              <a:ln w="12700"/>
            </c:spPr>
            <c:extLst>
              <c:ext xmlns:c16="http://schemas.microsoft.com/office/drawing/2014/chart" uri="{C3380CC4-5D6E-409C-BE32-E72D297353CC}">
                <c16:uniqueId val="{00000005-58EC-46C7-9025-92491583B50B}"/>
              </c:ext>
            </c:extLst>
          </c:dPt>
          <c:dLbls>
            <c:dLbl>
              <c:idx val="0"/>
              <c:tx>
                <c:rich>
                  <a:bodyPr wrap="square"/>
                  <a:lstStyle/>
                  <a:p>
                    <a:pPr algn="ctr">
                      <a:defRPr lang="en-US" sz="1600" b="1" u="none" baseline="0">
                        <a:solidFill>
                          <a:srgbClr val="FFFFFF"/>
                        </a:solidFill>
                      </a:defRPr>
                    </a:pPr>
                    <a:r>
                      <a:rPr lang="en-US" sz="1600" b="1"/>
                      <a:t>11%</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8EC-46C7-9025-92491583B50B}"/>
                </c:ext>
              </c:extLst>
            </c:dLbl>
            <c:dLbl>
              <c:idx val="1"/>
              <c:tx>
                <c:rich>
                  <a:bodyPr wrap="square"/>
                  <a:lstStyle/>
                  <a:p>
                    <a:pPr algn="ctr">
                      <a:defRPr lang="en-US" sz="1600" b="1" u="none" baseline="0">
                        <a:solidFill>
                          <a:srgbClr val="FFFFFF"/>
                        </a:solidFill>
                      </a:defRPr>
                    </a:pPr>
                    <a:r>
                      <a:rPr lang="en-US" sz="1600" b="1"/>
                      <a:t>25%</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8EC-46C7-9025-92491583B50B}"/>
                </c:ext>
              </c:extLst>
            </c:dLbl>
            <c:dLbl>
              <c:idx val="2"/>
              <c:tx>
                <c:rich>
                  <a:bodyPr wrap="square"/>
                  <a:lstStyle/>
                  <a:p>
                    <a:pPr algn="ctr">
                      <a:defRPr lang="en-US" sz="1600" b="1" u="none" baseline="0">
                        <a:solidFill>
                          <a:srgbClr val="FFFFFF"/>
                        </a:solidFill>
                      </a:defRPr>
                    </a:pPr>
                    <a:r>
                      <a:rPr lang="en-US" sz="1600" b="1"/>
                      <a:t>64%</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8EC-46C7-9025-92491583B50B}"/>
                </c:ext>
              </c:extLst>
            </c:dLbl>
            <c:spPr>
              <a:noFill/>
              <a:ln>
                <a:noFill/>
              </a:ln>
              <a:effectLst/>
            </c:spPr>
            <c:txPr>
              <a:bodyPr rot="0" vert="horz" wrap="square"/>
              <a:lstStyle/>
              <a:p>
                <a:pPr algn="ctr">
                  <a:defRPr lang="en-US" sz="16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'Tiedätkö. mikä on Suoritek (18)'!$N$1:$N$3</c:f>
              <c:strCache>
                <c:ptCount val="3"/>
                <c:pt idx="0">
                  <c:v>Kyllä, olen käyttänyt sitä työssäni.</c:v>
                </c:pt>
                <c:pt idx="1">
                  <c:v>Kyllä, mutta en ole käyttänyt sitä työssäni.</c:v>
                </c:pt>
                <c:pt idx="2">
                  <c:v>En tiedä</c:v>
                </c:pt>
              </c:strCache>
            </c:strRef>
          </c:cat>
          <c:val>
            <c:numRef>
              <c:f>'Tiedätkö. mikä on Suoritek (18)'!$P$1:$P$3</c:f>
              <c:numCache>
                <c:formatCode>#%</c:formatCode>
                <c:ptCount val="3"/>
                <c:pt idx="0">
                  <c:v>0.11</c:v>
                </c:pt>
                <c:pt idx="1">
                  <c:v>0.25</c:v>
                </c:pt>
                <c:pt idx="2">
                  <c:v>0.64</c:v>
                </c:pt>
              </c:numCache>
            </c:numRef>
          </c:val>
          <c:extLst>
            <c:ext xmlns:c16="http://schemas.microsoft.com/office/drawing/2014/chart" uri="{C3380CC4-5D6E-409C-BE32-E72D297353CC}">
              <c16:uniqueId val="{00000006-58EC-46C7-9025-92491583B50B}"/>
            </c:ext>
          </c:extLst>
        </c:ser>
        <c:dLbls>
          <c:showLegendKey val="0"/>
          <c:showVal val="0"/>
          <c:showCatName val="0"/>
          <c:showSerName val="0"/>
          <c:showPercent val="0"/>
          <c:showBubbleSize val="0"/>
        </c:dLbls>
        <c:gapWidth val="150"/>
        <c:axId val="42306187"/>
        <c:axId val="10059524"/>
      </c:barChart>
      <c:catAx>
        <c:axId val="42306187"/>
        <c:scaling>
          <c:orientation val="maxMin"/>
        </c:scaling>
        <c:delete val="0"/>
        <c:axPos val="l"/>
        <c:numFmt formatCode="General" sourceLinked="1"/>
        <c:majorTickMark val="out"/>
        <c:minorTickMark val="none"/>
        <c:tickLblPos val="nextTo"/>
        <c:txPr>
          <a:bodyPr/>
          <a:lstStyle/>
          <a:p>
            <a:pPr>
              <a:defRPr sz="1800" b="1"/>
            </a:pPr>
            <a:endParaRPr lang="fi-FI"/>
          </a:p>
        </c:txPr>
        <c:crossAx val="10059524"/>
        <c:crosses val="autoZero"/>
        <c:auto val="0"/>
        <c:lblAlgn val="ctr"/>
        <c:lblOffset val="100"/>
        <c:noMultiLvlLbl val="0"/>
      </c:catAx>
      <c:valAx>
        <c:axId val="10059524"/>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sz="1600"/>
            </a:pPr>
            <a:endParaRPr lang="fi-FI"/>
          </a:p>
        </c:txPr>
        <c:crossAx val="42306187"/>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Viimeisimmän LifeCare-päivityksen käyttöönottokoulutus toteutettiin Moodle-pohjaisena itseopiskelukurssina. Oletko suorittanut kurssin kokonaisuudessaan?</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0C43-4249-A526-CB5816874A20}"/>
              </c:ext>
            </c:extLst>
          </c:dPt>
          <c:dPt>
            <c:idx val="1"/>
            <c:invertIfNegative val="0"/>
            <c:bubble3D val="0"/>
            <c:spPr>
              <a:solidFill>
                <a:srgbClr val="234C5A"/>
              </a:solidFill>
              <a:ln w="12700"/>
            </c:spPr>
            <c:extLst>
              <c:ext xmlns:c16="http://schemas.microsoft.com/office/drawing/2014/chart" uri="{C3380CC4-5D6E-409C-BE32-E72D297353CC}">
                <c16:uniqueId val="{00000003-0C43-4249-A526-CB5816874A20}"/>
              </c:ext>
            </c:extLst>
          </c:dPt>
          <c:dPt>
            <c:idx val="2"/>
            <c:invertIfNegative val="0"/>
            <c:bubble3D val="0"/>
            <c:spPr>
              <a:solidFill>
                <a:srgbClr val="234C5A"/>
              </a:solidFill>
              <a:ln w="12700"/>
            </c:spPr>
            <c:extLst>
              <c:ext xmlns:c16="http://schemas.microsoft.com/office/drawing/2014/chart" uri="{C3380CC4-5D6E-409C-BE32-E72D297353CC}">
                <c16:uniqueId val="{00000005-0C43-4249-A526-CB5816874A20}"/>
              </c:ext>
            </c:extLst>
          </c:dPt>
          <c:dLbls>
            <c:dLbl>
              <c:idx val="0"/>
              <c:tx>
                <c:rich>
                  <a:bodyPr/>
                  <a:lstStyle/>
                  <a:p>
                    <a:pPr algn="ctr">
                      <a:defRPr b="1">
                        <a:solidFill>
                          <a:schemeClr val="bg1"/>
                        </a:solidFill>
                      </a:defRPr>
                    </a:pPr>
                    <a:r>
                      <a:rPr lang="en-US" b="1">
                        <a:solidFill>
                          <a:schemeClr val="bg1"/>
                        </a:solidFill>
                      </a:rPr>
                      <a:t>86%</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C43-4249-A526-CB5816874A20}"/>
                </c:ext>
              </c:extLst>
            </c:dLbl>
            <c:dLbl>
              <c:idx val="1"/>
              <c:tx>
                <c:rich>
                  <a:bodyPr/>
                  <a:lstStyle/>
                  <a:p>
                    <a:pPr algn="ctr">
                      <a:defRPr b="1">
                        <a:solidFill>
                          <a:schemeClr val="bg1"/>
                        </a:solidFill>
                      </a:defRPr>
                    </a:pPr>
                    <a:r>
                      <a:rPr lang="en-US" b="1">
                        <a:solidFill>
                          <a:schemeClr val="bg1"/>
                        </a:solidFill>
                      </a:rPr>
                      <a:t>14%</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C43-4249-A526-CB5816874A20}"/>
                </c:ext>
              </c:extLst>
            </c:dLbl>
            <c:dLbl>
              <c:idx val="2"/>
              <c:tx>
                <c:rich>
                  <a:bodyPr/>
                  <a:lstStyle/>
                  <a:p>
                    <a:pPr algn="ctr">
                      <a:defRPr b="1">
                        <a:solidFill>
                          <a:schemeClr val="bg1"/>
                        </a:solidFill>
                      </a:defRPr>
                    </a:pPr>
                    <a:r>
                      <a:rPr lang="en-US" b="1">
                        <a:solidFill>
                          <a:schemeClr val="bg1"/>
                        </a:solidFill>
                      </a:rPr>
                      <a:t>0%</a:t>
                    </a:r>
                  </a:p>
                </c:rich>
              </c:tx>
              <c:spPr/>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C43-4249-A526-CB5816874A20}"/>
                </c:ext>
              </c:extLst>
            </c:dLbl>
            <c:spPr>
              <a:noFill/>
              <a:ln>
                <a:noFill/>
              </a:ln>
              <a:effectLst/>
            </c:spPr>
            <c:txPr>
              <a:bodyPr rot="0" vert="horz"/>
              <a:lstStyle/>
              <a:p>
                <a:pPr algn="ctr">
                  <a:defRPr b="1">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'Viimeisimmän LifeCare.päiv (20)'!$N$1:$N$3</c:f>
              <c:strCache>
                <c:ptCount val="3"/>
                <c:pt idx="0">
                  <c:v>Kyllä</c:v>
                </c:pt>
                <c:pt idx="1">
                  <c:v>En, miksi et?</c:v>
                </c:pt>
                <c:pt idx="2">
                  <c:v>Ei koske minua, miksi ei?</c:v>
                </c:pt>
              </c:strCache>
            </c:strRef>
          </c:cat>
          <c:val>
            <c:numRef>
              <c:f>'Viimeisimmän LifeCare.päiv (20)'!$P$1:$P$3</c:f>
              <c:numCache>
                <c:formatCode>#%</c:formatCode>
                <c:ptCount val="3"/>
                <c:pt idx="0">
                  <c:v>0.86</c:v>
                </c:pt>
                <c:pt idx="1">
                  <c:v>0.14000000000000001</c:v>
                </c:pt>
                <c:pt idx="2">
                  <c:v>0</c:v>
                </c:pt>
              </c:numCache>
            </c:numRef>
          </c:val>
          <c:extLst>
            <c:ext xmlns:c16="http://schemas.microsoft.com/office/drawing/2014/chart" uri="{C3380CC4-5D6E-409C-BE32-E72D297353CC}">
              <c16:uniqueId val="{00000006-0C43-4249-A526-CB5816874A20}"/>
            </c:ext>
          </c:extLst>
        </c:ser>
        <c:dLbls>
          <c:showLegendKey val="0"/>
          <c:showVal val="0"/>
          <c:showCatName val="0"/>
          <c:showSerName val="0"/>
          <c:showPercent val="0"/>
          <c:showBubbleSize val="0"/>
        </c:dLbls>
        <c:gapWidth val="150"/>
        <c:axId val="59093583"/>
        <c:axId val="27824176"/>
      </c:barChart>
      <c:catAx>
        <c:axId val="59093583"/>
        <c:scaling>
          <c:orientation val="maxMin"/>
        </c:scaling>
        <c:delete val="0"/>
        <c:axPos val="l"/>
        <c:numFmt formatCode="General" sourceLinked="1"/>
        <c:majorTickMark val="out"/>
        <c:minorTickMark val="none"/>
        <c:tickLblPos val="nextTo"/>
        <c:txPr>
          <a:bodyPr/>
          <a:lstStyle/>
          <a:p>
            <a:pPr>
              <a:defRPr b="1"/>
            </a:pPr>
            <a:endParaRPr lang="fi-FI"/>
          </a:p>
        </c:txPr>
        <c:crossAx val="27824176"/>
        <c:crosses val="autoZero"/>
        <c:auto val="0"/>
        <c:lblAlgn val="ctr"/>
        <c:lblOffset val="100"/>
        <c:noMultiLvlLbl val="0"/>
      </c:catAx>
      <c:valAx>
        <c:axId val="27824176"/>
        <c:scaling>
          <c:orientation val="minMax"/>
        </c:scaling>
        <c:delete val="0"/>
        <c:axPos val="t"/>
        <c:majorGridlines>
          <c:spPr>
            <a:ln w="9525">
              <a:solidFill>
                <a:srgbClr val="E6E6E6"/>
              </a:solidFill>
            </a:ln>
          </c:spPr>
        </c:majorGridlines>
        <c:numFmt formatCode="0%" sourceLinked="0"/>
        <c:majorTickMark val="out"/>
        <c:minorTickMark val="none"/>
        <c:tickLblPos val="high"/>
        <c:crossAx val="59093583"/>
        <c:crosses val="autoZero"/>
        <c:crossBetween val="between"/>
      </c:valAx>
      <c:spPr>
        <a:solidFill>
          <a:srgbClr val="FFFFFF"/>
        </a:solidFill>
        <a:ln w="12700">
          <a:solidFill>
            <a:srgbClr val="808080"/>
          </a:solidFill>
        </a:ln>
      </c:spPr>
    </c:plotArea>
    <c:plotVisOnly val="0"/>
    <c:dispBlanksAs val="gap"/>
    <c:showDLblsOverMax val="0"/>
  </c:chart>
  <c:txPr>
    <a:bodyPr/>
    <a:lstStyle/>
    <a:p>
      <a:pPr>
        <a:defRPr sz="1600"/>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Koitko viimeisimmän LifeCare-päivityksen käyttöönottokoulutuksen Moodle-pohjaisen itseopiskelukurssin toteutustavan ja sisällön itsellesi hyvänä ja riittävänä?</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57A4-407F-959E-B832E33852EC}"/>
              </c:ext>
            </c:extLst>
          </c:dPt>
          <c:dPt>
            <c:idx val="1"/>
            <c:invertIfNegative val="0"/>
            <c:bubble3D val="0"/>
            <c:spPr>
              <a:solidFill>
                <a:srgbClr val="234C5A"/>
              </a:solidFill>
              <a:ln w="12700"/>
            </c:spPr>
            <c:extLst>
              <c:ext xmlns:c16="http://schemas.microsoft.com/office/drawing/2014/chart" uri="{C3380CC4-5D6E-409C-BE32-E72D297353CC}">
                <c16:uniqueId val="{00000003-57A4-407F-959E-B832E33852EC}"/>
              </c:ext>
            </c:extLst>
          </c:dPt>
          <c:dLbls>
            <c:dLbl>
              <c:idx val="0"/>
              <c:tx>
                <c:rich>
                  <a:bodyPr wrap="square"/>
                  <a:lstStyle/>
                  <a:p>
                    <a:pPr algn="ctr">
                      <a:defRPr lang="en-US" sz="1600" b="1" u="none" baseline="0">
                        <a:solidFill>
                          <a:srgbClr val="FFFFFF"/>
                        </a:solidFill>
                      </a:defRPr>
                    </a:pPr>
                    <a:r>
                      <a:rPr lang="en-US" sz="1600" b="1"/>
                      <a:t>30%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A4-407F-959E-B832E33852EC}"/>
                </c:ext>
              </c:extLst>
            </c:dLbl>
            <c:dLbl>
              <c:idx val="1"/>
              <c:tx>
                <c:rich>
                  <a:bodyPr wrap="square"/>
                  <a:lstStyle/>
                  <a:p>
                    <a:pPr algn="ctr">
                      <a:defRPr lang="en-US" sz="1600" b="1" u="none" baseline="0">
                        <a:solidFill>
                          <a:srgbClr val="FFFFFF"/>
                        </a:solidFill>
                      </a:defRPr>
                    </a:pPr>
                    <a:r>
                      <a:rPr lang="en-US" sz="1600" b="1"/>
                      <a:t>70%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7A4-407F-959E-B832E33852EC}"/>
                </c:ext>
              </c:extLst>
            </c:dLbl>
            <c:spPr>
              <a:noFill/>
              <a:ln>
                <a:noFill/>
              </a:ln>
              <a:effectLst/>
            </c:spPr>
            <c:txPr>
              <a:bodyPr rot="0" vert="horz" wrap="square"/>
              <a:lstStyle/>
              <a:p>
                <a:pPr algn="ctr">
                  <a:defRPr lang="en-US" sz="16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'Koitko viimeisimmän LifeCa (21)'!$N$1:$N$2</c:f>
              <c:strCache>
                <c:ptCount val="2"/>
                <c:pt idx="0">
                  <c:v>Kyllä</c:v>
                </c:pt>
                <c:pt idx="1">
                  <c:v>En, mikset?</c:v>
                </c:pt>
              </c:strCache>
            </c:strRef>
          </c:cat>
          <c:val>
            <c:numRef>
              <c:f>'Koitko viimeisimmän LifeCa (21)'!$P$1:$P$2</c:f>
              <c:numCache>
                <c:formatCode>#%</c:formatCode>
                <c:ptCount val="2"/>
                <c:pt idx="0">
                  <c:v>0.3</c:v>
                </c:pt>
                <c:pt idx="1">
                  <c:v>0.7</c:v>
                </c:pt>
              </c:numCache>
            </c:numRef>
          </c:val>
          <c:extLst>
            <c:ext xmlns:c16="http://schemas.microsoft.com/office/drawing/2014/chart" uri="{C3380CC4-5D6E-409C-BE32-E72D297353CC}">
              <c16:uniqueId val="{00000004-57A4-407F-959E-B832E33852EC}"/>
            </c:ext>
          </c:extLst>
        </c:ser>
        <c:dLbls>
          <c:showLegendKey val="0"/>
          <c:showVal val="0"/>
          <c:showCatName val="0"/>
          <c:showSerName val="0"/>
          <c:showPercent val="0"/>
          <c:showBubbleSize val="0"/>
        </c:dLbls>
        <c:gapWidth val="150"/>
        <c:axId val="10029172"/>
        <c:axId val="33305644"/>
      </c:barChart>
      <c:catAx>
        <c:axId val="10029172"/>
        <c:scaling>
          <c:orientation val="maxMin"/>
        </c:scaling>
        <c:delete val="0"/>
        <c:axPos val="l"/>
        <c:numFmt formatCode="General" sourceLinked="1"/>
        <c:majorTickMark val="out"/>
        <c:minorTickMark val="none"/>
        <c:tickLblPos val="nextTo"/>
        <c:txPr>
          <a:bodyPr/>
          <a:lstStyle/>
          <a:p>
            <a:pPr>
              <a:defRPr sz="1600" b="1"/>
            </a:pPr>
            <a:endParaRPr lang="fi-FI"/>
          </a:p>
        </c:txPr>
        <c:crossAx val="33305644"/>
        <c:crosses val="autoZero"/>
        <c:auto val="0"/>
        <c:lblAlgn val="ctr"/>
        <c:lblOffset val="100"/>
        <c:noMultiLvlLbl val="0"/>
      </c:catAx>
      <c:valAx>
        <c:axId val="33305644"/>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sz="1600"/>
            </a:pPr>
            <a:endParaRPr lang="fi-FI"/>
          </a:p>
        </c:txPr>
        <c:crossAx val="10029172"/>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Millaista tilastoinnin ja kirjaamisen koulutusta toivoisit, jos se olisi resurssien puitteissa mahdollista?</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36D3-4870-A211-0AD81C04E261}"/>
              </c:ext>
            </c:extLst>
          </c:dPt>
          <c:dPt>
            <c:idx val="1"/>
            <c:invertIfNegative val="0"/>
            <c:bubble3D val="0"/>
            <c:spPr>
              <a:solidFill>
                <a:srgbClr val="234C5A"/>
              </a:solidFill>
              <a:ln w="12700"/>
            </c:spPr>
            <c:extLst>
              <c:ext xmlns:c16="http://schemas.microsoft.com/office/drawing/2014/chart" uri="{C3380CC4-5D6E-409C-BE32-E72D297353CC}">
                <c16:uniqueId val="{00000003-36D3-4870-A211-0AD81C04E261}"/>
              </c:ext>
            </c:extLst>
          </c:dPt>
          <c:dPt>
            <c:idx val="2"/>
            <c:invertIfNegative val="0"/>
            <c:bubble3D val="0"/>
            <c:spPr>
              <a:solidFill>
                <a:srgbClr val="FF0000"/>
              </a:solidFill>
              <a:ln w="12700"/>
            </c:spPr>
            <c:extLst>
              <c:ext xmlns:c16="http://schemas.microsoft.com/office/drawing/2014/chart" uri="{C3380CC4-5D6E-409C-BE32-E72D297353CC}">
                <c16:uniqueId val="{00000005-36D3-4870-A211-0AD81C04E261}"/>
              </c:ext>
            </c:extLst>
          </c:dPt>
          <c:dPt>
            <c:idx val="3"/>
            <c:invertIfNegative val="0"/>
            <c:bubble3D val="0"/>
            <c:spPr>
              <a:solidFill>
                <a:srgbClr val="234C5A"/>
              </a:solidFill>
              <a:ln w="12700"/>
            </c:spPr>
            <c:extLst>
              <c:ext xmlns:c16="http://schemas.microsoft.com/office/drawing/2014/chart" uri="{C3380CC4-5D6E-409C-BE32-E72D297353CC}">
                <c16:uniqueId val="{00000007-36D3-4870-A211-0AD81C04E261}"/>
              </c:ext>
            </c:extLst>
          </c:dPt>
          <c:dPt>
            <c:idx val="4"/>
            <c:invertIfNegative val="0"/>
            <c:bubble3D val="0"/>
            <c:spPr>
              <a:solidFill>
                <a:srgbClr val="234C5A"/>
              </a:solidFill>
              <a:ln w="12700"/>
            </c:spPr>
            <c:extLst>
              <c:ext xmlns:c16="http://schemas.microsoft.com/office/drawing/2014/chart" uri="{C3380CC4-5D6E-409C-BE32-E72D297353CC}">
                <c16:uniqueId val="{00000009-36D3-4870-A211-0AD81C04E261}"/>
              </c:ext>
            </c:extLst>
          </c:dPt>
          <c:dLbls>
            <c:dLbl>
              <c:idx val="0"/>
              <c:tx>
                <c:rich>
                  <a:bodyPr/>
                  <a:lstStyle/>
                  <a:p>
                    <a:pPr algn="ctr">
                      <a:defRPr>
                        <a:solidFill>
                          <a:schemeClr val="bg1"/>
                        </a:solidFill>
                      </a:defRPr>
                    </a:pPr>
                    <a:r>
                      <a:rPr lang="en-US">
                        <a:solidFill>
                          <a:schemeClr val="bg1"/>
                        </a:solidFill>
                      </a:rPr>
                      <a:t>52%</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D3-4870-A211-0AD81C04E261}"/>
                </c:ext>
              </c:extLst>
            </c:dLbl>
            <c:dLbl>
              <c:idx val="1"/>
              <c:tx>
                <c:rich>
                  <a:bodyPr/>
                  <a:lstStyle/>
                  <a:p>
                    <a:pPr algn="ctr">
                      <a:defRPr>
                        <a:solidFill>
                          <a:schemeClr val="bg1"/>
                        </a:solidFill>
                      </a:defRPr>
                    </a:pPr>
                    <a:r>
                      <a:rPr lang="en-US">
                        <a:solidFill>
                          <a:schemeClr val="bg1"/>
                        </a:solidFill>
                      </a:rPr>
                      <a:t>32%</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6D3-4870-A211-0AD81C04E261}"/>
                </c:ext>
              </c:extLst>
            </c:dLbl>
            <c:dLbl>
              <c:idx val="2"/>
              <c:tx>
                <c:rich>
                  <a:bodyPr/>
                  <a:lstStyle/>
                  <a:p>
                    <a:pPr algn="ctr">
                      <a:defRPr>
                        <a:solidFill>
                          <a:schemeClr val="bg1"/>
                        </a:solidFill>
                      </a:defRPr>
                    </a:pPr>
                    <a:r>
                      <a:rPr lang="en-US">
                        <a:solidFill>
                          <a:schemeClr val="bg1"/>
                        </a:solidFill>
                      </a:rPr>
                      <a:t>63%</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6D3-4870-A211-0AD81C04E261}"/>
                </c:ext>
              </c:extLst>
            </c:dLbl>
            <c:dLbl>
              <c:idx val="3"/>
              <c:tx>
                <c:rich>
                  <a:bodyPr/>
                  <a:lstStyle/>
                  <a:p>
                    <a:pPr algn="ctr">
                      <a:defRPr>
                        <a:solidFill>
                          <a:schemeClr val="bg1"/>
                        </a:solidFill>
                      </a:defRPr>
                    </a:pPr>
                    <a:r>
                      <a:rPr lang="en-US">
                        <a:solidFill>
                          <a:schemeClr val="bg1"/>
                        </a:solidFill>
                      </a:rPr>
                      <a:t>29%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6D3-4870-A211-0AD81C04E261}"/>
                </c:ext>
              </c:extLst>
            </c:dLbl>
            <c:dLbl>
              <c:idx val="4"/>
              <c:tx>
                <c:rich>
                  <a:bodyPr/>
                  <a:lstStyle/>
                  <a:p>
                    <a:pPr algn="ctr">
                      <a:defRPr>
                        <a:solidFill>
                          <a:schemeClr val="bg1"/>
                        </a:solidFill>
                      </a:defRPr>
                    </a:pPr>
                    <a:r>
                      <a:rPr lang="en-US">
                        <a:solidFill>
                          <a:schemeClr val="bg1"/>
                        </a:solidFill>
                      </a:rPr>
                      <a:t>5%</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6D3-4870-A211-0AD81C04E261}"/>
                </c:ext>
              </c:extLst>
            </c:dLbl>
            <c:spPr>
              <a:noFill/>
              <a:ln>
                <a:noFill/>
              </a:ln>
              <a:effectLst/>
            </c:spPr>
            <c:txPr>
              <a:bodyPr rot="0" vert="horz"/>
              <a:lstStyle/>
              <a:p>
                <a:pPr algn="ct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'Millaista tilastoinnin ja  (22)'!$N$1:$N$5</c:f>
              <c:strCache>
                <c:ptCount val="5"/>
                <c:pt idx="0">
                  <c:v>Kirjallisia ohjeita</c:v>
                </c:pt>
                <c:pt idx="1">
                  <c:v>Ohjevideoita</c:v>
                </c:pt>
                <c:pt idx="2">
                  <c:v>Läsnäolokoulutusta</c:v>
                </c:pt>
                <c:pt idx="3">
                  <c:v>Yhteistä Teams-infoa</c:v>
                </c:pt>
                <c:pt idx="4">
                  <c:v>Muu, mikä?</c:v>
                </c:pt>
              </c:strCache>
            </c:strRef>
          </c:cat>
          <c:val>
            <c:numRef>
              <c:f>'Millaista tilastoinnin ja  (22)'!$P$1:$P$5</c:f>
              <c:numCache>
                <c:formatCode>#%</c:formatCode>
                <c:ptCount val="5"/>
                <c:pt idx="0">
                  <c:v>0.52</c:v>
                </c:pt>
                <c:pt idx="1">
                  <c:v>0.32</c:v>
                </c:pt>
                <c:pt idx="2">
                  <c:v>0.63</c:v>
                </c:pt>
                <c:pt idx="3">
                  <c:v>0.28999999999999998</c:v>
                </c:pt>
                <c:pt idx="4">
                  <c:v>0.05</c:v>
                </c:pt>
              </c:numCache>
            </c:numRef>
          </c:val>
          <c:extLst>
            <c:ext xmlns:c16="http://schemas.microsoft.com/office/drawing/2014/chart" uri="{C3380CC4-5D6E-409C-BE32-E72D297353CC}">
              <c16:uniqueId val="{0000000A-36D3-4870-A211-0AD81C04E261}"/>
            </c:ext>
          </c:extLst>
        </c:ser>
        <c:dLbls>
          <c:showLegendKey val="0"/>
          <c:showVal val="0"/>
          <c:showCatName val="0"/>
          <c:showSerName val="0"/>
          <c:showPercent val="0"/>
          <c:showBubbleSize val="0"/>
        </c:dLbls>
        <c:gapWidth val="150"/>
        <c:axId val="26112826"/>
        <c:axId val="49916158"/>
      </c:barChart>
      <c:catAx>
        <c:axId val="26112826"/>
        <c:scaling>
          <c:orientation val="maxMin"/>
        </c:scaling>
        <c:delete val="0"/>
        <c:axPos val="l"/>
        <c:numFmt formatCode="General" sourceLinked="1"/>
        <c:majorTickMark val="out"/>
        <c:minorTickMark val="none"/>
        <c:tickLblPos val="nextTo"/>
        <c:crossAx val="49916158"/>
        <c:crosses val="autoZero"/>
        <c:auto val="0"/>
        <c:lblAlgn val="ctr"/>
        <c:lblOffset val="100"/>
        <c:noMultiLvlLbl val="0"/>
      </c:catAx>
      <c:valAx>
        <c:axId val="49916158"/>
        <c:scaling>
          <c:orientation val="minMax"/>
        </c:scaling>
        <c:delete val="0"/>
        <c:axPos val="t"/>
        <c:majorGridlines>
          <c:spPr>
            <a:ln w="9525">
              <a:solidFill>
                <a:srgbClr val="E6E6E6"/>
              </a:solidFill>
            </a:ln>
          </c:spPr>
        </c:majorGridlines>
        <c:numFmt formatCode="0%" sourceLinked="0"/>
        <c:majorTickMark val="out"/>
        <c:minorTickMark val="none"/>
        <c:tickLblPos val="high"/>
        <c:txPr>
          <a:bodyPr/>
          <a:lstStyle/>
          <a:p>
            <a:pPr>
              <a:defRPr b="0"/>
            </a:pPr>
            <a:endParaRPr lang="fi-FI"/>
          </a:p>
        </c:txPr>
        <c:crossAx val="26112826"/>
        <c:crosses val="autoZero"/>
        <c:crossBetween val="between"/>
      </c:valAx>
      <c:spPr>
        <a:solidFill>
          <a:srgbClr val="FFFFFF"/>
        </a:solidFill>
        <a:ln w="12700">
          <a:solidFill>
            <a:srgbClr val="808080"/>
          </a:solidFill>
        </a:ln>
      </c:spPr>
    </c:plotArea>
    <c:plotVisOnly val="0"/>
    <c:dispBlanksAs val="gap"/>
    <c:showDLblsOverMax val="0"/>
  </c:chart>
  <c:txPr>
    <a:bodyPr/>
    <a:lstStyle/>
    <a:p>
      <a:pPr>
        <a:defRPr sz="1600" b="1"/>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Toimin työssäni... (voit valita useamman vaihtoehdon)</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188B-455A-9236-E09B77911008}"/>
              </c:ext>
            </c:extLst>
          </c:dPt>
          <c:dPt>
            <c:idx val="1"/>
            <c:invertIfNegative val="0"/>
            <c:bubble3D val="0"/>
            <c:spPr>
              <a:solidFill>
                <a:srgbClr val="234C5A"/>
              </a:solidFill>
              <a:ln w="12700"/>
            </c:spPr>
            <c:extLst>
              <c:ext xmlns:c16="http://schemas.microsoft.com/office/drawing/2014/chart" uri="{C3380CC4-5D6E-409C-BE32-E72D297353CC}">
                <c16:uniqueId val="{00000003-188B-455A-9236-E09B77911008}"/>
              </c:ext>
            </c:extLst>
          </c:dPt>
          <c:dPt>
            <c:idx val="2"/>
            <c:invertIfNegative val="0"/>
            <c:bubble3D val="0"/>
            <c:spPr>
              <a:solidFill>
                <a:srgbClr val="234C5A"/>
              </a:solidFill>
              <a:ln w="12700"/>
            </c:spPr>
            <c:extLst>
              <c:ext xmlns:c16="http://schemas.microsoft.com/office/drawing/2014/chart" uri="{C3380CC4-5D6E-409C-BE32-E72D297353CC}">
                <c16:uniqueId val="{00000005-188B-455A-9236-E09B77911008}"/>
              </c:ext>
            </c:extLst>
          </c:dPt>
          <c:dLbls>
            <c:dLbl>
              <c:idx val="0"/>
              <c:tx>
                <c:rich>
                  <a:bodyPr/>
                  <a:lstStyle/>
                  <a:p>
                    <a:pPr algn="ctr">
                      <a:defRPr b="1">
                        <a:solidFill>
                          <a:schemeClr val="bg1"/>
                        </a:solidFill>
                      </a:defRPr>
                    </a:pPr>
                    <a:r>
                      <a:rPr lang="en-US" b="1">
                        <a:solidFill>
                          <a:schemeClr val="bg1"/>
                        </a:solidFill>
                      </a:rPr>
                      <a:t>53%</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88B-455A-9236-E09B77911008}"/>
                </c:ext>
              </c:extLst>
            </c:dLbl>
            <c:dLbl>
              <c:idx val="1"/>
              <c:tx>
                <c:rich>
                  <a:bodyPr/>
                  <a:lstStyle/>
                  <a:p>
                    <a:pPr algn="ctr">
                      <a:defRPr b="1">
                        <a:solidFill>
                          <a:schemeClr val="bg1"/>
                        </a:solidFill>
                      </a:defRPr>
                    </a:pPr>
                    <a:r>
                      <a:rPr lang="en-US" b="1">
                        <a:solidFill>
                          <a:schemeClr val="bg1"/>
                        </a:solidFill>
                      </a:rPr>
                      <a:t>77%</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88B-455A-9236-E09B77911008}"/>
                </c:ext>
              </c:extLst>
            </c:dLbl>
            <c:dLbl>
              <c:idx val="2"/>
              <c:tx>
                <c:rich>
                  <a:bodyPr/>
                  <a:lstStyle/>
                  <a:p>
                    <a:pPr algn="ctr">
                      <a:defRPr b="1">
                        <a:solidFill>
                          <a:schemeClr val="bg1"/>
                        </a:solidFill>
                      </a:defRPr>
                    </a:pPr>
                    <a:r>
                      <a:rPr lang="en-US" b="1">
                        <a:solidFill>
                          <a:schemeClr val="bg1"/>
                        </a:solidFill>
                      </a:rPr>
                      <a:t>24%</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88B-455A-9236-E09B77911008}"/>
                </c:ext>
              </c:extLst>
            </c:dLbl>
            <c:spPr>
              <a:noFill/>
              <a:ln>
                <a:noFill/>
              </a:ln>
              <a:effectLst/>
            </c:spPr>
            <c:txPr>
              <a:bodyPr rot="0" vert="horz"/>
              <a:lstStyle/>
              <a:p>
                <a:pPr algn="ctr">
                  <a:defRPr b="1">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'Toimin työssäni. (voit vali (3)'!$N$1:$N$3</c:f>
              <c:strCache>
                <c:ptCount val="3"/>
                <c:pt idx="0">
                  <c:v>Kiirevastaanottolla?</c:v>
                </c:pt>
                <c:pt idx="1">
                  <c:v>Kiireettömällä vastaanotolla?</c:v>
                </c:pt>
                <c:pt idx="2">
                  <c:v>muu, mikä?</c:v>
                </c:pt>
              </c:strCache>
            </c:strRef>
          </c:cat>
          <c:val>
            <c:numRef>
              <c:f>'Toimin työssäni. (voit vali (3)'!$P$1:$P$3</c:f>
              <c:numCache>
                <c:formatCode>#%</c:formatCode>
                <c:ptCount val="3"/>
                <c:pt idx="0">
                  <c:v>0.53</c:v>
                </c:pt>
                <c:pt idx="1">
                  <c:v>0.77</c:v>
                </c:pt>
                <c:pt idx="2">
                  <c:v>0.24</c:v>
                </c:pt>
              </c:numCache>
            </c:numRef>
          </c:val>
          <c:extLst>
            <c:ext xmlns:c16="http://schemas.microsoft.com/office/drawing/2014/chart" uri="{C3380CC4-5D6E-409C-BE32-E72D297353CC}">
              <c16:uniqueId val="{00000006-188B-455A-9236-E09B77911008}"/>
            </c:ext>
          </c:extLst>
        </c:ser>
        <c:dLbls>
          <c:showLegendKey val="0"/>
          <c:showVal val="0"/>
          <c:showCatName val="0"/>
          <c:showSerName val="0"/>
          <c:showPercent val="0"/>
          <c:showBubbleSize val="0"/>
        </c:dLbls>
        <c:gapWidth val="150"/>
        <c:axId val="26880982"/>
        <c:axId val="57318517"/>
      </c:barChart>
      <c:catAx>
        <c:axId val="26880982"/>
        <c:scaling>
          <c:orientation val="maxMin"/>
        </c:scaling>
        <c:delete val="0"/>
        <c:axPos val="l"/>
        <c:numFmt formatCode="General" sourceLinked="1"/>
        <c:majorTickMark val="out"/>
        <c:minorTickMark val="none"/>
        <c:tickLblPos val="nextTo"/>
        <c:txPr>
          <a:bodyPr/>
          <a:lstStyle/>
          <a:p>
            <a:pPr>
              <a:defRPr b="1"/>
            </a:pPr>
            <a:endParaRPr lang="fi-FI"/>
          </a:p>
        </c:txPr>
        <c:crossAx val="57318517"/>
        <c:crosses val="autoZero"/>
        <c:auto val="0"/>
        <c:lblAlgn val="ctr"/>
        <c:lblOffset val="100"/>
        <c:noMultiLvlLbl val="0"/>
      </c:catAx>
      <c:valAx>
        <c:axId val="57318517"/>
        <c:scaling>
          <c:orientation val="minMax"/>
        </c:scaling>
        <c:delete val="0"/>
        <c:axPos val="t"/>
        <c:majorGridlines>
          <c:spPr>
            <a:ln w="9525">
              <a:solidFill>
                <a:srgbClr val="E6E6E6"/>
              </a:solidFill>
            </a:ln>
          </c:spPr>
        </c:majorGridlines>
        <c:numFmt formatCode="0%" sourceLinked="0"/>
        <c:majorTickMark val="out"/>
        <c:minorTickMark val="none"/>
        <c:tickLblPos val="high"/>
        <c:crossAx val="26880982"/>
        <c:crosses val="autoZero"/>
        <c:crossBetween val="between"/>
      </c:valAx>
      <c:spPr>
        <a:solidFill>
          <a:srgbClr val="FFFFFF"/>
        </a:solidFill>
        <a:ln w="12700">
          <a:solidFill>
            <a:srgbClr val="808080"/>
          </a:solidFill>
        </a:ln>
      </c:spPr>
    </c:plotArea>
    <c:plotVisOnly val="0"/>
    <c:dispBlanksAs val="gap"/>
    <c:showDLblsOverMax val="0"/>
  </c:chart>
  <c:txPr>
    <a:bodyPr/>
    <a:lstStyle/>
    <a:p>
      <a:pPr>
        <a:defRPr sz="1600" b="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Tiedän oman vastuuni kirjaamisen ja tilastoinnin suhteen, jotta tiedot tallentuvat oikein.</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526D-4226-A2DA-9957A55F5924}"/>
              </c:ext>
            </c:extLst>
          </c:dPt>
          <c:dPt>
            <c:idx val="1"/>
            <c:invertIfNegative val="0"/>
            <c:bubble3D val="0"/>
            <c:spPr>
              <a:solidFill>
                <a:srgbClr val="234C5A"/>
              </a:solidFill>
              <a:ln w="12700"/>
            </c:spPr>
            <c:extLst>
              <c:ext xmlns:c16="http://schemas.microsoft.com/office/drawing/2014/chart" uri="{C3380CC4-5D6E-409C-BE32-E72D297353CC}">
                <c16:uniqueId val="{00000003-526D-4226-A2DA-9957A55F5924}"/>
              </c:ext>
            </c:extLst>
          </c:dPt>
          <c:dLbls>
            <c:dLbl>
              <c:idx val="0"/>
              <c:tx>
                <c:rich>
                  <a:bodyPr wrap="square"/>
                  <a:lstStyle/>
                  <a:p>
                    <a:pPr algn="ctr">
                      <a:defRPr lang="en-US" sz="1800" b="1" u="none" baseline="0">
                        <a:solidFill>
                          <a:srgbClr val="FFFFFF"/>
                        </a:solidFill>
                      </a:defRPr>
                    </a:pPr>
                    <a:r>
                      <a:rPr lang="en-US" sz="1800" b="1"/>
                      <a:t>60%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6D-4226-A2DA-9957A55F5924}"/>
                </c:ext>
              </c:extLst>
            </c:dLbl>
            <c:dLbl>
              <c:idx val="1"/>
              <c:tx>
                <c:rich>
                  <a:bodyPr wrap="square"/>
                  <a:lstStyle/>
                  <a:p>
                    <a:pPr algn="ctr">
                      <a:defRPr lang="en-US" sz="1800" b="1" u="none" baseline="0">
                        <a:solidFill>
                          <a:srgbClr val="FFFFFF"/>
                        </a:solidFill>
                      </a:defRPr>
                    </a:pPr>
                    <a:r>
                      <a:rPr lang="en-US" sz="1800" b="1"/>
                      <a:t>40%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26D-4226-A2DA-9957A55F5924}"/>
                </c:ext>
              </c:extLst>
            </c:dLbl>
            <c:spPr>
              <a:noFill/>
              <a:ln>
                <a:noFill/>
              </a:ln>
              <a:effectLst/>
            </c:spPr>
            <c:txPr>
              <a:bodyPr rot="0" vert="horz" wrap="square"/>
              <a:lstStyle/>
              <a:p>
                <a:pPr algn="ctr">
                  <a:defRPr lang="en-US" sz="18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'Tiedän oman vastuuni kirjaa (4)'!$N$1:$N$2</c:f>
              <c:strCache>
                <c:ptCount val="2"/>
                <c:pt idx="0">
                  <c:v>Kyllä, huolehdin myös omasta osaamisestani ja sitoudun yhteisiin sovittuihin kirjaamisen ja tilastoinnin käytäntöihin.</c:v>
                </c:pt>
                <c:pt idx="1">
                  <c:v>En tiedä/ en ole varma omasta vastuustani tilastoinnissa tai keskeisistä tilastointiin vaikuttavista kirjattavista tiedoista.</c:v>
                </c:pt>
              </c:strCache>
            </c:strRef>
          </c:cat>
          <c:val>
            <c:numRef>
              <c:f>'Tiedän oman vastuuni kirjaa (4)'!$P$1:$P$2</c:f>
              <c:numCache>
                <c:formatCode>#%</c:formatCode>
                <c:ptCount val="2"/>
                <c:pt idx="0">
                  <c:v>0.6</c:v>
                </c:pt>
                <c:pt idx="1">
                  <c:v>0.4</c:v>
                </c:pt>
              </c:numCache>
            </c:numRef>
          </c:val>
          <c:extLst>
            <c:ext xmlns:c16="http://schemas.microsoft.com/office/drawing/2014/chart" uri="{C3380CC4-5D6E-409C-BE32-E72D297353CC}">
              <c16:uniqueId val="{00000004-526D-4226-A2DA-9957A55F5924}"/>
            </c:ext>
          </c:extLst>
        </c:ser>
        <c:dLbls>
          <c:showLegendKey val="0"/>
          <c:showVal val="0"/>
          <c:showCatName val="0"/>
          <c:showSerName val="0"/>
          <c:showPercent val="0"/>
          <c:showBubbleSize val="0"/>
        </c:dLbls>
        <c:gapWidth val="150"/>
        <c:axId val="56969349"/>
        <c:axId val="23100055"/>
      </c:barChart>
      <c:catAx>
        <c:axId val="56969349"/>
        <c:scaling>
          <c:orientation val="maxMin"/>
        </c:scaling>
        <c:delete val="0"/>
        <c:axPos val="l"/>
        <c:numFmt formatCode="General" sourceLinked="1"/>
        <c:majorTickMark val="out"/>
        <c:minorTickMark val="none"/>
        <c:tickLblPos val="nextTo"/>
        <c:txPr>
          <a:bodyPr/>
          <a:lstStyle/>
          <a:p>
            <a:pPr>
              <a:defRPr sz="1800" b="1"/>
            </a:pPr>
            <a:endParaRPr lang="fi-FI"/>
          </a:p>
        </c:txPr>
        <c:crossAx val="23100055"/>
        <c:crosses val="autoZero"/>
        <c:auto val="0"/>
        <c:lblAlgn val="ctr"/>
        <c:lblOffset val="100"/>
        <c:noMultiLvlLbl val="0"/>
      </c:catAx>
      <c:valAx>
        <c:axId val="23100055"/>
        <c:scaling>
          <c:orientation val="minMax"/>
        </c:scaling>
        <c:delete val="0"/>
        <c:axPos val="t"/>
        <c:majorGridlines>
          <c:spPr>
            <a:ln w="9525">
              <a:solidFill>
                <a:srgbClr val="E6E6E6"/>
              </a:solidFill>
            </a:ln>
          </c:spPr>
        </c:majorGridlines>
        <c:numFmt formatCode="0%" sourceLinked="0"/>
        <c:majorTickMark val="out"/>
        <c:minorTickMark val="none"/>
        <c:tickLblPos val="high"/>
        <c:crossAx val="56969349"/>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43061023622049"/>
          <c:y val="8.533333333333333E-2"/>
          <c:w val="0.58177772309711284"/>
          <c:h val="0.80772451443569548"/>
        </c:manualLayout>
      </c:layout>
      <c:barChart>
        <c:barDir val="bar"/>
        <c:grouping val="clustered"/>
        <c:varyColors val="0"/>
        <c:ser>
          <c:idx val="0"/>
          <c:order val="0"/>
          <c:tx>
            <c:v>Osaan määritellä työtehtävieni mukaan käyttäjäroolini ja suorituspaikan LifeCareen asiakastilanteiden mukaisesti.</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B5E4-4D8F-8C6A-560F7A647ADE}"/>
              </c:ext>
            </c:extLst>
          </c:dPt>
          <c:dPt>
            <c:idx val="1"/>
            <c:invertIfNegative val="0"/>
            <c:bubble3D val="0"/>
            <c:spPr>
              <a:solidFill>
                <a:srgbClr val="234C5A"/>
              </a:solidFill>
              <a:ln w="12700"/>
            </c:spPr>
            <c:extLst>
              <c:ext xmlns:c16="http://schemas.microsoft.com/office/drawing/2014/chart" uri="{C3380CC4-5D6E-409C-BE32-E72D297353CC}">
                <c16:uniqueId val="{00000003-B5E4-4D8F-8C6A-560F7A647ADE}"/>
              </c:ext>
            </c:extLst>
          </c:dPt>
          <c:dPt>
            <c:idx val="2"/>
            <c:invertIfNegative val="0"/>
            <c:bubble3D val="0"/>
            <c:spPr>
              <a:solidFill>
                <a:srgbClr val="234C5A"/>
              </a:solidFill>
              <a:ln w="12700"/>
            </c:spPr>
            <c:extLst>
              <c:ext xmlns:c16="http://schemas.microsoft.com/office/drawing/2014/chart" uri="{C3380CC4-5D6E-409C-BE32-E72D297353CC}">
                <c16:uniqueId val="{00000005-B5E4-4D8F-8C6A-560F7A647ADE}"/>
              </c:ext>
            </c:extLst>
          </c:dPt>
          <c:dLbls>
            <c:dLbl>
              <c:idx val="0"/>
              <c:tx>
                <c:rich>
                  <a:bodyPr wrap="square"/>
                  <a:lstStyle/>
                  <a:p>
                    <a:pPr algn="ctr">
                      <a:defRPr lang="en-US" sz="1600" b="1" u="none" baseline="0">
                        <a:solidFill>
                          <a:srgbClr val="FFFFFF"/>
                        </a:solidFill>
                      </a:defRPr>
                    </a:pPr>
                    <a:r>
                      <a:rPr lang="en-US" sz="1600" b="1"/>
                      <a:t>91%</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E4-4D8F-8C6A-560F7A647ADE}"/>
                </c:ext>
              </c:extLst>
            </c:dLbl>
            <c:dLbl>
              <c:idx val="1"/>
              <c:tx>
                <c:rich>
                  <a:bodyPr wrap="square"/>
                  <a:lstStyle/>
                  <a:p>
                    <a:pPr algn="ctr">
                      <a:defRPr lang="en-US" sz="1600" b="1" u="none" baseline="0">
                        <a:solidFill>
                          <a:srgbClr val="FFFFFF"/>
                        </a:solidFill>
                      </a:defRPr>
                    </a:pPr>
                    <a:r>
                      <a:rPr lang="en-US" sz="1600" b="1"/>
                      <a:t>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5E4-4D8F-8C6A-560F7A647ADE}"/>
                </c:ext>
              </c:extLst>
            </c:dLbl>
            <c:dLbl>
              <c:idx val="2"/>
              <c:tx>
                <c:rich>
                  <a:bodyPr wrap="square"/>
                  <a:lstStyle/>
                  <a:p>
                    <a:pPr algn="ctr">
                      <a:defRPr lang="en-US" sz="1600" b="1" u="none" baseline="0">
                        <a:solidFill>
                          <a:srgbClr val="FFFFFF"/>
                        </a:solidFill>
                      </a:defRPr>
                    </a:pPr>
                    <a:r>
                      <a:rPr lang="en-US" sz="1600" b="1"/>
                      <a:t>0%</a:t>
                    </a:r>
                  </a:p>
                </c:rich>
              </c:tx>
              <c:spPr/>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5E4-4D8F-8C6A-560F7A647ADE}"/>
                </c:ext>
              </c:extLst>
            </c:dLbl>
            <c:spPr>
              <a:noFill/>
              <a:ln>
                <a:noFill/>
              </a:ln>
              <a:effectLst/>
            </c:spPr>
            <c:txPr>
              <a:bodyPr rot="0" vert="horz" wrap="square"/>
              <a:lstStyle/>
              <a:p>
                <a:pPr algn="ctr">
                  <a:defRPr lang="en-US" sz="16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'Osaan määritellä työtehtävi (5)'!$N$1:$N$3</c:f>
              <c:strCache>
                <c:ptCount val="3"/>
                <c:pt idx="0">
                  <c:v>Kyllä</c:v>
                </c:pt>
                <c:pt idx="1">
                  <c:v>En, tarvitsen lisäohjeistusta / koulutusta</c:v>
                </c:pt>
                <c:pt idx="2">
                  <c:v>En ymmärrä väittämää</c:v>
                </c:pt>
              </c:strCache>
            </c:strRef>
          </c:cat>
          <c:val>
            <c:numRef>
              <c:f>'Osaan määritellä työtehtävi (5)'!$P$1:$P$3</c:f>
              <c:numCache>
                <c:formatCode>#%</c:formatCode>
                <c:ptCount val="3"/>
                <c:pt idx="0">
                  <c:v>0.91</c:v>
                </c:pt>
                <c:pt idx="1">
                  <c:v>0.09</c:v>
                </c:pt>
                <c:pt idx="2">
                  <c:v>0</c:v>
                </c:pt>
              </c:numCache>
            </c:numRef>
          </c:val>
          <c:extLst>
            <c:ext xmlns:c16="http://schemas.microsoft.com/office/drawing/2014/chart" uri="{C3380CC4-5D6E-409C-BE32-E72D297353CC}">
              <c16:uniqueId val="{00000006-B5E4-4D8F-8C6A-560F7A647ADE}"/>
            </c:ext>
          </c:extLst>
        </c:ser>
        <c:dLbls>
          <c:showLegendKey val="0"/>
          <c:showVal val="0"/>
          <c:showCatName val="0"/>
          <c:showSerName val="0"/>
          <c:showPercent val="0"/>
          <c:showBubbleSize val="0"/>
        </c:dLbls>
        <c:gapWidth val="150"/>
        <c:axId val="836731"/>
        <c:axId val="14054105"/>
      </c:barChart>
      <c:catAx>
        <c:axId val="836731"/>
        <c:scaling>
          <c:orientation val="maxMin"/>
        </c:scaling>
        <c:delete val="0"/>
        <c:axPos val="l"/>
        <c:numFmt formatCode="General" sourceLinked="1"/>
        <c:majorTickMark val="out"/>
        <c:minorTickMark val="none"/>
        <c:tickLblPos val="nextTo"/>
        <c:txPr>
          <a:bodyPr/>
          <a:lstStyle/>
          <a:p>
            <a:pPr>
              <a:defRPr sz="1800" b="1"/>
            </a:pPr>
            <a:endParaRPr lang="fi-FI"/>
          </a:p>
        </c:txPr>
        <c:crossAx val="14054105"/>
        <c:crosses val="autoZero"/>
        <c:auto val="0"/>
        <c:lblAlgn val="ctr"/>
        <c:lblOffset val="100"/>
        <c:noMultiLvlLbl val="0"/>
      </c:catAx>
      <c:valAx>
        <c:axId val="14054105"/>
        <c:scaling>
          <c:orientation val="minMax"/>
        </c:scaling>
        <c:delete val="0"/>
        <c:axPos val="t"/>
        <c:majorGridlines>
          <c:spPr>
            <a:ln w="9525">
              <a:solidFill>
                <a:srgbClr val="E6E6E6"/>
              </a:solidFill>
            </a:ln>
          </c:spPr>
        </c:majorGridlines>
        <c:numFmt formatCode="0%" sourceLinked="0"/>
        <c:majorTickMark val="out"/>
        <c:minorTickMark val="none"/>
        <c:tickLblPos val="high"/>
        <c:crossAx val="836731"/>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Tiedän, mikä vaikutus roolilla ja suorituspaikalla on tilastoinnissa.</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7ACD-4113-BAAF-52D3F79EF636}"/>
              </c:ext>
            </c:extLst>
          </c:dPt>
          <c:dPt>
            <c:idx val="1"/>
            <c:invertIfNegative val="0"/>
            <c:bubble3D val="0"/>
            <c:spPr>
              <a:solidFill>
                <a:srgbClr val="234C5A"/>
              </a:solidFill>
              <a:ln w="12700"/>
            </c:spPr>
            <c:extLst>
              <c:ext xmlns:c16="http://schemas.microsoft.com/office/drawing/2014/chart" uri="{C3380CC4-5D6E-409C-BE32-E72D297353CC}">
                <c16:uniqueId val="{00000003-7ACD-4113-BAAF-52D3F79EF636}"/>
              </c:ext>
            </c:extLst>
          </c:dPt>
          <c:dLbls>
            <c:dLbl>
              <c:idx val="0"/>
              <c:tx>
                <c:rich>
                  <a:bodyPr/>
                  <a:lstStyle/>
                  <a:p>
                    <a:pPr algn="ctr">
                      <a:defRPr sz="1600">
                        <a:solidFill>
                          <a:schemeClr val="bg1"/>
                        </a:solidFill>
                      </a:defRPr>
                    </a:pPr>
                    <a:r>
                      <a:rPr lang="en-US" sz="1600">
                        <a:solidFill>
                          <a:schemeClr val="bg1"/>
                        </a:solidFill>
                      </a:rPr>
                      <a:t>69%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ACD-4113-BAAF-52D3F79EF636}"/>
                </c:ext>
              </c:extLst>
            </c:dLbl>
            <c:dLbl>
              <c:idx val="1"/>
              <c:tx>
                <c:rich>
                  <a:bodyPr/>
                  <a:lstStyle/>
                  <a:p>
                    <a:pPr algn="ctr">
                      <a:defRPr sz="1600">
                        <a:solidFill>
                          <a:schemeClr val="bg1"/>
                        </a:solidFill>
                      </a:defRPr>
                    </a:pPr>
                    <a:r>
                      <a:rPr lang="en-US" sz="1600">
                        <a:solidFill>
                          <a:schemeClr val="bg1"/>
                        </a:solidFill>
                      </a:rPr>
                      <a:t>31%</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ACD-4113-BAAF-52D3F79EF636}"/>
                </c:ext>
              </c:extLst>
            </c:dLbl>
            <c:spPr>
              <a:noFill/>
              <a:ln>
                <a:noFill/>
              </a:ln>
              <a:effectLst/>
            </c:spPr>
            <c:txPr>
              <a:bodyPr rot="0" vert="horz"/>
              <a:lstStyle/>
              <a:p>
                <a:pPr algn="ctr">
                  <a:defRPr sz="1600">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'Tiedän. mikä vaikutus rooli (6)'!$N$1:$N$2</c:f>
              <c:strCache>
                <c:ptCount val="2"/>
                <c:pt idx="0">
                  <c:v>Kyllä</c:v>
                </c:pt>
                <c:pt idx="1">
                  <c:v>En</c:v>
                </c:pt>
              </c:strCache>
            </c:strRef>
          </c:cat>
          <c:val>
            <c:numRef>
              <c:f>'Tiedän. mikä vaikutus rooli (6)'!$P$1:$P$2</c:f>
              <c:numCache>
                <c:formatCode>#%</c:formatCode>
                <c:ptCount val="2"/>
                <c:pt idx="0">
                  <c:v>0.69</c:v>
                </c:pt>
                <c:pt idx="1">
                  <c:v>0.31</c:v>
                </c:pt>
              </c:numCache>
            </c:numRef>
          </c:val>
          <c:extLst>
            <c:ext xmlns:c16="http://schemas.microsoft.com/office/drawing/2014/chart" uri="{C3380CC4-5D6E-409C-BE32-E72D297353CC}">
              <c16:uniqueId val="{00000004-7ACD-4113-BAAF-52D3F79EF636}"/>
            </c:ext>
          </c:extLst>
        </c:ser>
        <c:dLbls>
          <c:showLegendKey val="0"/>
          <c:showVal val="0"/>
          <c:showCatName val="0"/>
          <c:showSerName val="0"/>
          <c:showPercent val="0"/>
          <c:showBubbleSize val="0"/>
        </c:dLbls>
        <c:gapWidth val="150"/>
        <c:axId val="9422005"/>
        <c:axId val="41519263"/>
      </c:barChart>
      <c:catAx>
        <c:axId val="9422005"/>
        <c:scaling>
          <c:orientation val="maxMin"/>
        </c:scaling>
        <c:delete val="0"/>
        <c:axPos val="l"/>
        <c:numFmt formatCode="General" sourceLinked="1"/>
        <c:majorTickMark val="out"/>
        <c:minorTickMark val="none"/>
        <c:tickLblPos val="nextTo"/>
        <c:crossAx val="41519263"/>
        <c:crosses val="autoZero"/>
        <c:auto val="0"/>
        <c:lblAlgn val="ctr"/>
        <c:lblOffset val="100"/>
        <c:noMultiLvlLbl val="0"/>
      </c:catAx>
      <c:valAx>
        <c:axId val="41519263"/>
        <c:scaling>
          <c:orientation val="minMax"/>
        </c:scaling>
        <c:delete val="0"/>
        <c:axPos val="t"/>
        <c:majorGridlines>
          <c:spPr>
            <a:ln w="9525">
              <a:solidFill>
                <a:srgbClr val="E6E6E6"/>
              </a:solidFill>
            </a:ln>
          </c:spPr>
        </c:majorGridlines>
        <c:numFmt formatCode="0%" sourceLinked="0"/>
        <c:majorTickMark val="out"/>
        <c:minorTickMark val="none"/>
        <c:tickLblPos val="high"/>
        <c:crossAx val="9422005"/>
        <c:crosses val="autoZero"/>
        <c:crossBetween val="between"/>
      </c:valAx>
      <c:spPr>
        <a:solidFill>
          <a:srgbClr val="FFFFFF"/>
        </a:solidFill>
        <a:ln w="12700">
          <a:solidFill>
            <a:srgbClr val="808080"/>
          </a:solidFill>
        </a:ln>
      </c:spPr>
    </c:plotArea>
    <c:plotVisOnly val="0"/>
    <c:dispBlanksAs val="gap"/>
    <c:showDLblsOverMax val="0"/>
  </c:chart>
  <c:txPr>
    <a:bodyPr/>
    <a:lstStyle/>
    <a:p>
      <a:pPr>
        <a:defRPr sz="1800" b="1"/>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Koen osaavani kirjata yhteydenoton ja hoidontarpeen arvioinnin Lifecaressa.</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867C-4773-80E7-B979FF168F41}"/>
              </c:ext>
            </c:extLst>
          </c:dPt>
          <c:dPt>
            <c:idx val="1"/>
            <c:invertIfNegative val="0"/>
            <c:bubble3D val="0"/>
            <c:spPr>
              <a:solidFill>
                <a:srgbClr val="234C5A"/>
              </a:solidFill>
              <a:ln w="12700"/>
            </c:spPr>
            <c:extLst>
              <c:ext xmlns:c16="http://schemas.microsoft.com/office/drawing/2014/chart" uri="{C3380CC4-5D6E-409C-BE32-E72D297353CC}">
                <c16:uniqueId val="{00000003-867C-4773-80E7-B979FF168F41}"/>
              </c:ext>
            </c:extLst>
          </c:dPt>
          <c:dPt>
            <c:idx val="2"/>
            <c:invertIfNegative val="0"/>
            <c:bubble3D val="0"/>
            <c:spPr>
              <a:solidFill>
                <a:srgbClr val="234C5A"/>
              </a:solidFill>
              <a:ln w="12700"/>
            </c:spPr>
            <c:extLst>
              <c:ext xmlns:c16="http://schemas.microsoft.com/office/drawing/2014/chart" uri="{C3380CC4-5D6E-409C-BE32-E72D297353CC}">
                <c16:uniqueId val="{00000005-867C-4773-80E7-B979FF168F41}"/>
              </c:ext>
            </c:extLst>
          </c:dPt>
          <c:dPt>
            <c:idx val="3"/>
            <c:invertIfNegative val="0"/>
            <c:bubble3D val="0"/>
            <c:spPr>
              <a:solidFill>
                <a:srgbClr val="234C5A"/>
              </a:solidFill>
              <a:ln w="12700"/>
            </c:spPr>
            <c:extLst>
              <c:ext xmlns:c16="http://schemas.microsoft.com/office/drawing/2014/chart" uri="{C3380CC4-5D6E-409C-BE32-E72D297353CC}">
                <c16:uniqueId val="{00000007-867C-4773-80E7-B979FF168F41}"/>
              </c:ext>
            </c:extLst>
          </c:dPt>
          <c:dPt>
            <c:idx val="4"/>
            <c:invertIfNegative val="0"/>
            <c:bubble3D val="0"/>
            <c:spPr>
              <a:solidFill>
                <a:srgbClr val="234C5A"/>
              </a:solidFill>
              <a:ln w="12700"/>
            </c:spPr>
            <c:extLst>
              <c:ext xmlns:c16="http://schemas.microsoft.com/office/drawing/2014/chart" uri="{C3380CC4-5D6E-409C-BE32-E72D297353CC}">
                <c16:uniqueId val="{00000009-867C-4773-80E7-B979FF168F41}"/>
              </c:ext>
            </c:extLst>
          </c:dPt>
          <c:dLbls>
            <c:dLbl>
              <c:idx val="0"/>
              <c:tx>
                <c:rich>
                  <a:bodyPr/>
                  <a:lstStyle/>
                  <a:p>
                    <a:pPr algn="ctr">
                      <a:defRPr b="1">
                        <a:solidFill>
                          <a:schemeClr val="bg1"/>
                        </a:solidFill>
                      </a:defRPr>
                    </a:pPr>
                    <a:r>
                      <a:rPr lang="en-US" b="1">
                        <a:solidFill>
                          <a:schemeClr val="bg1"/>
                        </a:solidFill>
                      </a:rPr>
                      <a:t>37%</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7C-4773-80E7-B979FF168F41}"/>
                </c:ext>
              </c:extLst>
            </c:dLbl>
            <c:dLbl>
              <c:idx val="1"/>
              <c:tx>
                <c:rich>
                  <a:bodyPr/>
                  <a:lstStyle/>
                  <a:p>
                    <a:pPr algn="ctr">
                      <a:defRPr b="1">
                        <a:solidFill>
                          <a:schemeClr val="bg1"/>
                        </a:solidFill>
                      </a:defRPr>
                    </a:pPr>
                    <a:r>
                      <a:rPr lang="en-US" b="1">
                        <a:solidFill>
                          <a:schemeClr val="bg1"/>
                        </a:solidFill>
                      </a:rPr>
                      <a:t>19%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67C-4773-80E7-B979FF168F41}"/>
                </c:ext>
              </c:extLst>
            </c:dLbl>
            <c:dLbl>
              <c:idx val="2"/>
              <c:tx>
                <c:rich>
                  <a:bodyPr/>
                  <a:lstStyle/>
                  <a:p>
                    <a:pPr algn="ctr">
                      <a:defRPr b="1">
                        <a:solidFill>
                          <a:schemeClr val="bg1"/>
                        </a:solidFill>
                      </a:defRPr>
                    </a:pPr>
                    <a:r>
                      <a:rPr lang="en-US" b="1">
                        <a:solidFill>
                          <a:schemeClr val="bg1"/>
                        </a:solidFill>
                      </a:rPr>
                      <a:t>29%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67C-4773-80E7-B979FF168F41}"/>
                </c:ext>
              </c:extLst>
            </c:dLbl>
            <c:dLbl>
              <c:idx val="3"/>
              <c:tx>
                <c:rich>
                  <a:bodyPr/>
                  <a:lstStyle/>
                  <a:p>
                    <a:pPr algn="ctr">
                      <a:defRPr b="1">
                        <a:solidFill>
                          <a:schemeClr val="bg1"/>
                        </a:solidFill>
                      </a:defRPr>
                    </a:pPr>
                    <a:r>
                      <a:rPr lang="en-US" b="1">
                        <a:solidFill>
                          <a:schemeClr val="bg1"/>
                        </a:solidFill>
                      </a:rPr>
                      <a:t>13%</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67C-4773-80E7-B979FF168F41}"/>
                </c:ext>
              </c:extLst>
            </c:dLbl>
            <c:dLbl>
              <c:idx val="4"/>
              <c:tx>
                <c:rich>
                  <a:bodyPr/>
                  <a:lstStyle/>
                  <a:p>
                    <a:pPr algn="ctr">
                      <a:defRPr b="1">
                        <a:solidFill>
                          <a:schemeClr val="bg1"/>
                        </a:solidFill>
                      </a:defRPr>
                    </a:pPr>
                    <a:r>
                      <a:rPr lang="en-US" b="1">
                        <a:solidFill>
                          <a:schemeClr val="bg1"/>
                        </a:solidFill>
                      </a:rPr>
                      <a:t>2%</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67C-4773-80E7-B979FF168F41}"/>
                </c:ext>
              </c:extLst>
            </c:dLbl>
            <c:spPr>
              <a:noFill/>
              <a:ln>
                <a:noFill/>
              </a:ln>
              <a:effectLst/>
            </c:spPr>
            <c:txPr>
              <a:bodyPr rot="0" vert="horz"/>
              <a:lstStyle/>
              <a:p>
                <a:pPr algn="ctr">
                  <a:defRPr b="1">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'Koen osaavani kirjata yhtey (7)'!$N$1:$N$5</c:f>
              <c:strCache>
                <c:ptCount val="5"/>
                <c:pt idx="0">
                  <c:v>Kyllä</c:v>
                </c:pt>
                <c:pt idx="1">
                  <c:v>Kyllä, mutta en tee sitä joka kerta</c:v>
                </c:pt>
                <c:pt idx="2">
                  <c:v>En, tarvitsen lisäohjeistusta / koulutusta</c:v>
                </c:pt>
                <c:pt idx="3">
                  <c:v>En tarvitse ko. ominaisuutta työssäni</c:v>
                </c:pt>
                <c:pt idx="4">
                  <c:v>En ymmärrä väittämää</c:v>
                </c:pt>
              </c:strCache>
            </c:strRef>
          </c:cat>
          <c:val>
            <c:numRef>
              <c:f>'Koen osaavani kirjata yhtey (7)'!$P$1:$P$5</c:f>
              <c:numCache>
                <c:formatCode>#%</c:formatCode>
                <c:ptCount val="5"/>
                <c:pt idx="0">
                  <c:v>0.37</c:v>
                </c:pt>
                <c:pt idx="1">
                  <c:v>0.19</c:v>
                </c:pt>
                <c:pt idx="2">
                  <c:v>0.28999999999999998</c:v>
                </c:pt>
                <c:pt idx="3">
                  <c:v>0.13</c:v>
                </c:pt>
                <c:pt idx="4">
                  <c:v>0.02</c:v>
                </c:pt>
              </c:numCache>
            </c:numRef>
          </c:val>
          <c:extLst>
            <c:ext xmlns:c16="http://schemas.microsoft.com/office/drawing/2014/chart" uri="{C3380CC4-5D6E-409C-BE32-E72D297353CC}">
              <c16:uniqueId val="{0000000A-867C-4773-80E7-B979FF168F41}"/>
            </c:ext>
          </c:extLst>
        </c:ser>
        <c:dLbls>
          <c:showLegendKey val="0"/>
          <c:showVal val="0"/>
          <c:showCatName val="0"/>
          <c:showSerName val="0"/>
          <c:showPercent val="0"/>
          <c:showBubbleSize val="0"/>
        </c:dLbls>
        <c:gapWidth val="150"/>
        <c:axId val="44671802"/>
        <c:axId val="38197569"/>
      </c:barChart>
      <c:catAx>
        <c:axId val="44671802"/>
        <c:scaling>
          <c:orientation val="maxMin"/>
        </c:scaling>
        <c:delete val="0"/>
        <c:axPos val="l"/>
        <c:numFmt formatCode="General" sourceLinked="1"/>
        <c:majorTickMark val="out"/>
        <c:minorTickMark val="none"/>
        <c:tickLblPos val="nextTo"/>
        <c:txPr>
          <a:bodyPr/>
          <a:lstStyle/>
          <a:p>
            <a:pPr>
              <a:defRPr sz="1800" b="1"/>
            </a:pPr>
            <a:endParaRPr lang="fi-FI"/>
          </a:p>
        </c:txPr>
        <c:crossAx val="38197569"/>
        <c:crosses val="autoZero"/>
        <c:auto val="0"/>
        <c:lblAlgn val="ctr"/>
        <c:lblOffset val="100"/>
        <c:noMultiLvlLbl val="0"/>
      </c:catAx>
      <c:valAx>
        <c:axId val="38197569"/>
        <c:scaling>
          <c:orientation val="minMax"/>
        </c:scaling>
        <c:delete val="0"/>
        <c:axPos val="t"/>
        <c:majorGridlines>
          <c:spPr>
            <a:ln w="9525">
              <a:solidFill>
                <a:srgbClr val="E6E6E6"/>
              </a:solidFill>
            </a:ln>
          </c:spPr>
        </c:majorGridlines>
        <c:numFmt formatCode="0%" sourceLinked="0"/>
        <c:majorTickMark val="out"/>
        <c:minorTickMark val="none"/>
        <c:tickLblPos val="high"/>
        <c:crossAx val="44671802"/>
        <c:crosses val="autoZero"/>
        <c:crossBetween val="between"/>
      </c:valAx>
      <c:spPr>
        <a:solidFill>
          <a:srgbClr val="FFFFFF"/>
        </a:solidFill>
        <a:ln w="12700">
          <a:solidFill>
            <a:srgbClr val="808080"/>
          </a:solidFill>
        </a:ln>
      </c:spPr>
    </c:plotArea>
    <c:plotVisOnly val="0"/>
    <c:dispBlanksAs val="gap"/>
    <c:showDLblsOverMax val="0"/>
  </c:chart>
  <c:txPr>
    <a:bodyPr/>
    <a:lstStyle/>
    <a:p>
      <a:pPr>
        <a:defRPr sz="1600" b="0"/>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Koen osaavani tehdä ajanvarauksen hoidontarpeen arvioinnin jälkeen.</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618C-4934-9FF4-FC947DDDC493}"/>
              </c:ext>
            </c:extLst>
          </c:dPt>
          <c:dPt>
            <c:idx val="1"/>
            <c:invertIfNegative val="0"/>
            <c:bubble3D val="0"/>
            <c:spPr>
              <a:solidFill>
                <a:srgbClr val="234C5A"/>
              </a:solidFill>
              <a:ln w="12700"/>
            </c:spPr>
            <c:extLst>
              <c:ext xmlns:c16="http://schemas.microsoft.com/office/drawing/2014/chart" uri="{C3380CC4-5D6E-409C-BE32-E72D297353CC}">
                <c16:uniqueId val="{00000003-618C-4934-9FF4-FC947DDDC493}"/>
              </c:ext>
            </c:extLst>
          </c:dPt>
          <c:dPt>
            <c:idx val="2"/>
            <c:invertIfNegative val="0"/>
            <c:bubble3D val="0"/>
            <c:spPr>
              <a:solidFill>
                <a:srgbClr val="234C5A"/>
              </a:solidFill>
              <a:ln w="12700"/>
            </c:spPr>
            <c:extLst>
              <c:ext xmlns:c16="http://schemas.microsoft.com/office/drawing/2014/chart" uri="{C3380CC4-5D6E-409C-BE32-E72D297353CC}">
                <c16:uniqueId val="{00000005-618C-4934-9FF4-FC947DDDC493}"/>
              </c:ext>
            </c:extLst>
          </c:dPt>
          <c:dPt>
            <c:idx val="3"/>
            <c:invertIfNegative val="0"/>
            <c:bubble3D val="0"/>
            <c:spPr>
              <a:solidFill>
                <a:srgbClr val="234C5A"/>
              </a:solidFill>
              <a:ln w="12700"/>
            </c:spPr>
            <c:extLst>
              <c:ext xmlns:c16="http://schemas.microsoft.com/office/drawing/2014/chart" uri="{C3380CC4-5D6E-409C-BE32-E72D297353CC}">
                <c16:uniqueId val="{00000007-618C-4934-9FF4-FC947DDDC493}"/>
              </c:ext>
            </c:extLst>
          </c:dPt>
          <c:dPt>
            <c:idx val="4"/>
            <c:invertIfNegative val="0"/>
            <c:bubble3D val="0"/>
            <c:spPr>
              <a:solidFill>
                <a:srgbClr val="234C5A"/>
              </a:solidFill>
              <a:ln w="12700"/>
            </c:spPr>
            <c:extLst>
              <c:ext xmlns:c16="http://schemas.microsoft.com/office/drawing/2014/chart" uri="{C3380CC4-5D6E-409C-BE32-E72D297353CC}">
                <c16:uniqueId val="{00000009-618C-4934-9FF4-FC947DDDC493}"/>
              </c:ext>
            </c:extLst>
          </c:dPt>
          <c:dLbls>
            <c:dLbl>
              <c:idx val="0"/>
              <c:tx>
                <c:rich>
                  <a:bodyPr/>
                  <a:lstStyle/>
                  <a:p>
                    <a:pPr algn="ctr">
                      <a:defRPr sz="1600" b="1">
                        <a:solidFill>
                          <a:schemeClr val="bg1"/>
                        </a:solidFill>
                      </a:defRPr>
                    </a:pPr>
                    <a:r>
                      <a:rPr lang="en-US" sz="1600" b="1">
                        <a:solidFill>
                          <a:schemeClr val="bg1"/>
                        </a:solidFill>
                      </a:rPr>
                      <a:t>52%</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18C-4934-9FF4-FC947DDDC493}"/>
                </c:ext>
              </c:extLst>
            </c:dLbl>
            <c:dLbl>
              <c:idx val="1"/>
              <c:tx>
                <c:rich>
                  <a:bodyPr/>
                  <a:lstStyle/>
                  <a:p>
                    <a:pPr algn="ctr">
                      <a:defRPr sz="1600" b="1">
                        <a:solidFill>
                          <a:schemeClr val="bg1"/>
                        </a:solidFill>
                      </a:defRPr>
                    </a:pPr>
                    <a:r>
                      <a:rPr lang="en-US" sz="1600" b="1">
                        <a:solidFill>
                          <a:schemeClr val="bg1"/>
                        </a:solidFill>
                      </a:rPr>
                      <a:t>8%</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18C-4934-9FF4-FC947DDDC493}"/>
                </c:ext>
              </c:extLst>
            </c:dLbl>
            <c:dLbl>
              <c:idx val="2"/>
              <c:tx>
                <c:rich>
                  <a:bodyPr/>
                  <a:lstStyle/>
                  <a:p>
                    <a:pPr algn="ctr">
                      <a:defRPr sz="1600" b="1">
                        <a:solidFill>
                          <a:schemeClr val="bg1"/>
                        </a:solidFill>
                      </a:defRPr>
                    </a:pPr>
                    <a:r>
                      <a:rPr lang="en-US" sz="1600" b="1">
                        <a:solidFill>
                          <a:schemeClr val="bg1"/>
                        </a:solidFill>
                      </a:rPr>
                      <a:t>22%</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18C-4934-9FF4-FC947DDDC493}"/>
                </c:ext>
              </c:extLst>
            </c:dLbl>
            <c:dLbl>
              <c:idx val="3"/>
              <c:tx>
                <c:rich>
                  <a:bodyPr/>
                  <a:lstStyle/>
                  <a:p>
                    <a:pPr algn="ctr">
                      <a:defRPr sz="1600" b="1">
                        <a:solidFill>
                          <a:schemeClr val="bg1"/>
                        </a:solidFill>
                      </a:defRPr>
                    </a:pPr>
                    <a:r>
                      <a:rPr lang="en-US" sz="1600" b="1">
                        <a:solidFill>
                          <a:schemeClr val="bg1"/>
                        </a:solidFill>
                      </a:rPr>
                      <a:t>16%</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18C-4934-9FF4-FC947DDDC493}"/>
                </c:ext>
              </c:extLst>
            </c:dLbl>
            <c:dLbl>
              <c:idx val="4"/>
              <c:tx>
                <c:rich>
                  <a:bodyPr/>
                  <a:lstStyle/>
                  <a:p>
                    <a:pPr algn="ctr">
                      <a:defRPr sz="1600" b="1">
                        <a:solidFill>
                          <a:schemeClr val="bg1"/>
                        </a:solidFill>
                      </a:defRPr>
                    </a:pPr>
                    <a:r>
                      <a:rPr lang="en-US" sz="1600" b="1">
                        <a:solidFill>
                          <a:schemeClr val="bg1"/>
                        </a:solidFill>
                      </a:rPr>
                      <a:t>2%</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18C-4934-9FF4-FC947DDDC493}"/>
                </c:ext>
              </c:extLst>
            </c:dLbl>
            <c:spPr>
              <a:noFill/>
              <a:ln>
                <a:noFill/>
              </a:ln>
              <a:effectLst/>
            </c:spPr>
            <c:txPr>
              <a:bodyPr rot="0" vert="horz"/>
              <a:lstStyle/>
              <a:p>
                <a:pPr algn="ctr">
                  <a:defRPr sz="1600" b="1">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'Koen osaavani tehdä ajanvar (8)'!$N$1:$N$5</c:f>
              <c:strCache>
                <c:ptCount val="5"/>
                <c:pt idx="0">
                  <c:v>Kyllä</c:v>
                </c:pt>
                <c:pt idx="1">
                  <c:v>Kyllä, mutta en tee sitä joka kerta</c:v>
                </c:pt>
                <c:pt idx="2">
                  <c:v>En, tarvitsen lisäohjeistusta / koulutusta</c:v>
                </c:pt>
                <c:pt idx="3">
                  <c:v>En tarvitse ko. ominaisuutta työssäni</c:v>
                </c:pt>
                <c:pt idx="4">
                  <c:v>En ymmärrä väittämää</c:v>
                </c:pt>
              </c:strCache>
            </c:strRef>
          </c:cat>
          <c:val>
            <c:numRef>
              <c:f>'Koen osaavani tehdä ajanvar (8)'!$P$1:$P$5</c:f>
              <c:numCache>
                <c:formatCode>#%</c:formatCode>
                <c:ptCount val="5"/>
                <c:pt idx="0">
                  <c:v>0.52</c:v>
                </c:pt>
                <c:pt idx="1">
                  <c:v>0.08</c:v>
                </c:pt>
                <c:pt idx="2">
                  <c:v>0.22</c:v>
                </c:pt>
                <c:pt idx="3">
                  <c:v>0.16</c:v>
                </c:pt>
                <c:pt idx="4">
                  <c:v>0.02</c:v>
                </c:pt>
              </c:numCache>
            </c:numRef>
          </c:val>
          <c:extLst>
            <c:ext xmlns:c16="http://schemas.microsoft.com/office/drawing/2014/chart" uri="{C3380CC4-5D6E-409C-BE32-E72D297353CC}">
              <c16:uniqueId val="{0000000A-618C-4934-9FF4-FC947DDDC493}"/>
            </c:ext>
          </c:extLst>
        </c:ser>
        <c:dLbls>
          <c:showLegendKey val="0"/>
          <c:showVal val="0"/>
          <c:showCatName val="0"/>
          <c:showSerName val="0"/>
          <c:showPercent val="0"/>
          <c:showBubbleSize val="0"/>
        </c:dLbls>
        <c:gapWidth val="150"/>
        <c:axId val="14590530"/>
        <c:axId val="5995285"/>
      </c:barChart>
      <c:catAx>
        <c:axId val="14590530"/>
        <c:scaling>
          <c:orientation val="maxMin"/>
        </c:scaling>
        <c:delete val="0"/>
        <c:axPos val="l"/>
        <c:numFmt formatCode="General" sourceLinked="1"/>
        <c:majorTickMark val="out"/>
        <c:minorTickMark val="none"/>
        <c:tickLblPos val="nextTo"/>
        <c:txPr>
          <a:bodyPr/>
          <a:lstStyle/>
          <a:p>
            <a:pPr>
              <a:defRPr b="1"/>
            </a:pPr>
            <a:endParaRPr lang="fi-FI"/>
          </a:p>
        </c:txPr>
        <c:crossAx val="5995285"/>
        <c:crosses val="autoZero"/>
        <c:auto val="0"/>
        <c:lblAlgn val="ctr"/>
        <c:lblOffset val="100"/>
        <c:noMultiLvlLbl val="0"/>
      </c:catAx>
      <c:valAx>
        <c:axId val="5995285"/>
        <c:scaling>
          <c:orientation val="minMax"/>
        </c:scaling>
        <c:delete val="0"/>
        <c:axPos val="t"/>
        <c:majorGridlines>
          <c:spPr>
            <a:ln w="9525">
              <a:solidFill>
                <a:srgbClr val="E6E6E6"/>
              </a:solidFill>
            </a:ln>
          </c:spPr>
        </c:majorGridlines>
        <c:numFmt formatCode="0%" sourceLinked="0"/>
        <c:majorTickMark val="out"/>
        <c:minorTickMark val="none"/>
        <c:tickLblPos val="high"/>
        <c:crossAx val="14590530"/>
        <c:crosses val="autoZero"/>
        <c:crossBetween val="between"/>
      </c:valAx>
      <c:spPr>
        <a:solidFill>
          <a:srgbClr val="FFFFFF"/>
        </a:solidFill>
        <a:ln w="12700">
          <a:solidFill>
            <a:srgbClr val="808080"/>
          </a:solidFill>
        </a:ln>
      </c:spPr>
    </c:plotArea>
    <c:plotVisOnly val="0"/>
    <c:dispBlanksAs val="gap"/>
    <c:showDLblsOverMax val="0"/>
  </c:chart>
  <c:txPr>
    <a:bodyPr/>
    <a:lstStyle/>
    <a:p>
      <a:pPr>
        <a:defRPr sz="1800"/>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Tiedän, mikä merkitys hoidontarpeen arvioinnilla on hoitoonpääsyn seurannassa.</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EB36-4F3E-90E0-03ABC8528773}"/>
              </c:ext>
            </c:extLst>
          </c:dPt>
          <c:dPt>
            <c:idx val="1"/>
            <c:invertIfNegative val="0"/>
            <c:bubble3D val="0"/>
            <c:spPr>
              <a:solidFill>
                <a:srgbClr val="234C5A"/>
              </a:solidFill>
              <a:ln w="12700"/>
            </c:spPr>
            <c:extLst>
              <c:ext xmlns:c16="http://schemas.microsoft.com/office/drawing/2014/chart" uri="{C3380CC4-5D6E-409C-BE32-E72D297353CC}">
                <c16:uniqueId val="{00000003-EB36-4F3E-90E0-03ABC8528773}"/>
              </c:ext>
            </c:extLst>
          </c:dPt>
          <c:dLbls>
            <c:dLbl>
              <c:idx val="0"/>
              <c:tx>
                <c:rich>
                  <a:bodyPr/>
                  <a:lstStyle/>
                  <a:p>
                    <a:pPr algn="ctr">
                      <a:defRPr>
                        <a:solidFill>
                          <a:schemeClr val="bg1"/>
                        </a:solidFill>
                      </a:defRPr>
                    </a:pPr>
                    <a:r>
                      <a:rPr lang="en-US">
                        <a:solidFill>
                          <a:schemeClr val="bg1"/>
                        </a:solidFill>
                      </a:rPr>
                      <a:t>79%</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36-4F3E-90E0-03ABC8528773}"/>
                </c:ext>
              </c:extLst>
            </c:dLbl>
            <c:dLbl>
              <c:idx val="1"/>
              <c:tx>
                <c:rich>
                  <a:bodyPr/>
                  <a:lstStyle/>
                  <a:p>
                    <a:pPr algn="ctr">
                      <a:defRPr>
                        <a:solidFill>
                          <a:schemeClr val="bg1"/>
                        </a:solidFill>
                      </a:defRPr>
                    </a:pPr>
                    <a:r>
                      <a:rPr lang="en-US">
                        <a:solidFill>
                          <a:schemeClr val="bg1"/>
                        </a:solidFill>
                      </a:rPr>
                      <a:t>21%</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36-4F3E-90E0-03ABC8528773}"/>
                </c:ext>
              </c:extLst>
            </c:dLbl>
            <c:spPr>
              <a:noFill/>
              <a:ln>
                <a:noFill/>
              </a:ln>
              <a:effectLst/>
            </c:spPr>
            <c:txPr>
              <a:bodyPr rot="0" vert="horz"/>
              <a:lstStyle/>
              <a:p>
                <a:pPr algn="ct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'Tiedän. mikä merkitys hoido (9)'!$N$1:$N$2</c:f>
              <c:strCache>
                <c:ptCount val="2"/>
                <c:pt idx="0">
                  <c:v>Kyllä</c:v>
                </c:pt>
                <c:pt idx="1">
                  <c:v>En</c:v>
                </c:pt>
              </c:strCache>
            </c:strRef>
          </c:cat>
          <c:val>
            <c:numRef>
              <c:f>'Tiedän. mikä merkitys hoido (9)'!$P$1:$P$2</c:f>
              <c:numCache>
                <c:formatCode>#%</c:formatCode>
                <c:ptCount val="2"/>
                <c:pt idx="0">
                  <c:v>0.79</c:v>
                </c:pt>
                <c:pt idx="1">
                  <c:v>0.21</c:v>
                </c:pt>
              </c:numCache>
            </c:numRef>
          </c:val>
          <c:extLst>
            <c:ext xmlns:c16="http://schemas.microsoft.com/office/drawing/2014/chart" uri="{C3380CC4-5D6E-409C-BE32-E72D297353CC}">
              <c16:uniqueId val="{00000004-EB36-4F3E-90E0-03ABC8528773}"/>
            </c:ext>
          </c:extLst>
        </c:ser>
        <c:dLbls>
          <c:showLegendKey val="0"/>
          <c:showVal val="0"/>
          <c:showCatName val="0"/>
          <c:showSerName val="0"/>
          <c:showPercent val="0"/>
          <c:showBubbleSize val="0"/>
        </c:dLbls>
        <c:gapWidth val="150"/>
        <c:axId val="14456547"/>
        <c:axId val="60107792"/>
      </c:barChart>
      <c:catAx>
        <c:axId val="14456547"/>
        <c:scaling>
          <c:orientation val="maxMin"/>
        </c:scaling>
        <c:delete val="0"/>
        <c:axPos val="l"/>
        <c:numFmt formatCode="General" sourceLinked="1"/>
        <c:majorTickMark val="out"/>
        <c:minorTickMark val="none"/>
        <c:tickLblPos val="nextTo"/>
        <c:crossAx val="60107792"/>
        <c:crosses val="autoZero"/>
        <c:auto val="0"/>
        <c:lblAlgn val="ctr"/>
        <c:lblOffset val="100"/>
        <c:noMultiLvlLbl val="0"/>
      </c:catAx>
      <c:valAx>
        <c:axId val="60107792"/>
        <c:scaling>
          <c:orientation val="minMax"/>
        </c:scaling>
        <c:delete val="0"/>
        <c:axPos val="t"/>
        <c:majorGridlines>
          <c:spPr>
            <a:ln w="9525">
              <a:solidFill>
                <a:srgbClr val="E6E6E6"/>
              </a:solidFill>
            </a:ln>
          </c:spPr>
        </c:majorGridlines>
        <c:numFmt formatCode="0%" sourceLinked="0"/>
        <c:majorTickMark val="out"/>
        <c:minorTickMark val="none"/>
        <c:tickLblPos val="high"/>
        <c:crossAx val="14456547"/>
        <c:crosses val="autoZero"/>
        <c:crossBetween val="between"/>
      </c:valAx>
      <c:spPr>
        <a:solidFill>
          <a:srgbClr val="FFFFFF"/>
        </a:solidFill>
        <a:ln w="12700">
          <a:solidFill>
            <a:srgbClr val="808080"/>
          </a:solidFill>
        </a:ln>
      </c:spPr>
    </c:plotArea>
    <c:plotVisOnly val="0"/>
    <c:dispBlanksAs val="gap"/>
    <c:showDLblsOverMax val="0"/>
  </c:chart>
  <c:txPr>
    <a:bodyPr/>
    <a:lstStyle/>
    <a:p>
      <a:pPr>
        <a:defRPr sz="1800" b="1"/>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Koen osaavani monipuolisesti hyödyntää LifeCaren kirjaamisen Kansallista otsikointia (mm. "Tulosyy", "Suunnitelma", "Toimenpiteet") .</c:v>
          </c:tx>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07D6-4574-AD03-F36BC600746B}"/>
              </c:ext>
            </c:extLst>
          </c:dPt>
          <c:dPt>
            <c:idx val="1"/>
            <c:invertIfNegative val="0"/>
            <c:bubble3D val="0"/>
            <c:spPr>
              <a:solidFill>
                <a:srgbClr val="234C5A"/>
              </a:solidFill>
              <a:ln w="12700"/>
            </c:spPr>
            <c:extLst>
              <c:ext xmlns:c16="http://schemas.microsoft.com/office/drawing/2014/chart" uri="{C3380CC4-5D6E-409C-BE32-E72D297353CC}">
                <c16:uniqueId val="{00000003-07D6-4574-AD03-F36BC600746B}"/>
              </c:ext>
            </c:extLst>
          </c:dPt>
          <c:dLbls>
            <c:dLbl>
              <c:idx val="0"/>
              <c:tx>
                <c:rich>
                  <a:bodyPr wrap="square"/>
                  <a:lstStyle/>
                  <a:p>
                    <a:pPr algn="ctr">
                      <a:defRPr lang="en-US" sz="1600" b="1" u="none" baseline="0">
                        <a:solidFill>
                          <a:srgbClr val="FFFFFF"/>
                        </a:solidFill>
                      </a:defRPr>
                    </a:pPr>
                    <a:r>
                      <a:rPr lang="en-US" sz="1600" b="1"/>
                      <a:t>60%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7D6-4574-AD03-F36BC600746B}"/>
                </c:ext>
              </c:extLst>
            </c:dLbl>
            <c:dLbl>
              <c:idx val="1"/>
              <c:tx>
                <c:rich>
                  <a:bodyPr wrap="square"/>
                  <a:lstStyle/>
                  <a:p>
                    <a:pPr algn="ctr">
                      <a:defRPr lang="en-US" sz="1600" b="1" u="none" baseline="0">
                        <a:solidFill>
                          <a:srgbClr val="FFFFFF"/>
                        </a:solidFill>
                      </a:defRPr>
                    </a:pPr>
                    <a:r>
                      <a:rPr lang="en-US" sz="1600" b="1"/>
                      <a:t>40%</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7D6-4574-AD03-F36BC600746B}"/>
                </c:ext>
              </c:extLst>
            </c:dLbl>
            <c:spPr>
              <a:noFill/>
              <a:ln>
                <a:noFill/>
              </a:ln>
              <a:effectLst/>
            </c:spPr>
            <c:txPr>
              <a:bodyPr rot="0" vert="horz" wrap="square"/>
              <a:lstStyle/>
              <a:p>
                <a:pPr algn="ctr">
                  <a:defRPr lang="en-US" sz="1600" b="1" u="none" baseline="0">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'Koen osaavani monipuolises (10)'!$N$1:$N$2</c:f>
              <c:strCache>
                <c:ptCount val="2"/>
                <c:pt idx="0">
                  <c:v>Kyllä</c:v>
                </c:pt>
                <c:pt idx="1">
                  <c:v>En</c:v>
                </c:pt>
              </c:strCache>
            </c:strRef>
          </c:cat>
          <c:val>
            <c:numRef>
              <c:f>'Koen osaavani monipuolises (10)'!$P$1:$P$2</c:f>
              <c:numCache>
                <c:formatCode>#%</c:formatCode>
                <c:ptCount val="2"/>
                <c:pt idx="0">
                  <c:v>0.6</c:v>
                </c:pt>
                <c:pt idx="1">
                  <c:v>0.4</c:v>
                </c:pt>
              </c:numCache>
            </c:numRef>
          </c:val>
          <c:extLst>
            <c:ext xmlns:c16="http://schemas.microsoft.com/office/drawing/2014/chart" uri="{C3380CC4-5D6E-409C-BE32-E72D297353CC}">
              <c16:uniqueId val="{00000004-07D6-4574-AD03-F36BC600746B}"/>
            </c:ext>
          </c:extLst>
        </c:ser>
        <c:dLbls>
          <c:showLegendKey val="0"/>
          <c:showVal val="0"/>
          <c:showCatName val="0"/>
          <c:showSerName val="0"/>
          <c:showPercent val="0"/>
          <c:showBubbleSize val="0"/>
        </c:dLbls>
        <c:gapWidth val="150"/>
        <c:axId val="38302588"/>
        <c:axId val="24363575"/>
      </c:barChart>
      <c:catAx>
        <c:axId val="38302588"/>
        <c:scaling>
          <c:orientation val="maxMin"/>
        </c:scaling>
        <c:delete val="0"/>
        <c:axPos val="l"/>
        <c:numFmt formatCode="General" sourceLinked="1"/>
        <c:majorTickMark val="out"/>
        <c:minorTickMark val="none"/>
        <c:tickLblPos val="nextTo"/>
        <c:txPr>
          <a:bodyPr/>
          <a:lstStyle/>
          <a:p>
            <a:pPr>
              <a:defRPr sz="1600" b="1"/>
            </a:pPr>
            <a:endParaRPr lang="fi-FI"/>
          </a:p>
        </c:txPr>
        <c:crossAx val="24363575"/>
        <c:crosses val="autoZero"/>
        <c:auto val="0"/>
        <c:lblAlgn val="ctr"/>
        <c:lblOffset val="100"/>
        <c:noMultiLvlLbl val="0"/>
      </c:catAx>
      <c:valAx>
        <c:axId val="24363575"/>
        <c:scaling>
          <c:orientation val="minMax"/>
        </c:scaling>
        <c:delete val="0"/>
        <c:axPos val="t"/>
        <c:majorGridlines>
          <c:spPr>
            <a:ln w="9525">
              <a:solidFill>
                <a:srgbClr val="E6E6E6"/>
              </a:solidFill>
            </a:ln>
          </c:spPr>
        </c:majorGridlines>
        <c:numFmt formatCode="0%" sourceLinked="0"/>
        <c:majorTickMark val="out"/>
        <c:minorTickMark val="none"/>
        <c:tickLblPos val="high"/>
        <c:crossAx val="38302588"/>
        <c:crosses val="autoZero"/>
        <c:crossBetween val="between"/>
      </c:valAx>
      <c:spPr>
        <a:solidFill>
          <a:srgbClr val="FFFFFF"/>
        </a:solidFill>
        <a:ln w="12700">
          <a:solidFill>
            <a:srgbClr val="808080"/>
          </a:solidFill>
        </a:ln>
      </c:spPr>
    </c:plotArea>
    <c:plotVisOnly val="0"/>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31817-88EA-4D3D-B0FC-34EAA61768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019949FF-8A23-4FF4-9CA9-92F6DECB2ADC}">
      <dgm:prSet phldrT="[Teksti]"/>
      <dgm:spPr/>
      <dgm:t>
        <a:bodyPr/>
        <a:lstStyle/>
        <a:p>
          <a:r>
            <a:rPr lang="fi-FI" b="1">
              <a:solidFill>
                <a:schemeClr val="tx1"/>
              </a:solidFill>
            </a:rPr>
            <a:t>Tarve selkeille ja yhtenäisille ohjeille</a:t>
          </a:r>
          <a:endParaRPr lang="fi-FI" dirty="0">
            <a:solidFill>
              <a:schemeClr val="tx1"/>
            </a:solidFill>
          </a:endParaRPr>
        </a:p>
      </dgm:t>
    </dgm:pt>
    <dgm:pt modelId="{E7A85306-07F0-4C7E-AAF9-732CE538269B}" type="parTrans" cxnId="{84392179-9F22-4B0F-A616-5DE92C377B25}">
      <dgm:prSet/>
      <dgm:spPr/>
      <dgm:t>
        <a:bodyPr/>
        <a:lstStyle/>
        <a:p>
          <a:endParaRPr lang="fi-FI"/>
        </a:p>
      </dgm:t>
    </dgm:pt>
    <dgm:pt modelId="{68ED6E2A-F74E-4002-8D74-49F0ABCD74AC}" type="sibTrans" cxnId="{84392179-9F22-4B0F-A616-5DE92C377B25}">
      <dgm:prSet/>
      <dgm:spPr/>
      <dgm:t>
        <a:bodyPr/>
        <a:lstStyle/>
        <a:p>
          <a:endParaRPr lang="fi-FI"/>
        </a:p>
      </dgm:t>
    </dgm:pt>
    <dgm:pt modelId="{EB128163-A0E9-4759-8280-482D1830C3F9}">
      <dgm:prSet phldrT="[Teksti]"/>
      <dgm:spPr/>
      <dgm:t>
        <a:bodyPr/>
        <a:lstStyle/>
        <a:p>
          <a:r>
            <a:rPr lang="fi-FI" b="1">
              <a:solidFill>
                <a:schemeClr val="tx1"/>
              </a:solidFill>
            </a:rPr>
            <a:t>Koulutuksen ja kertaamisen tarve</a:t>
          </a:r>
          <a:endParaRPr lang="fi-FI" dirty="0">
            <a:solidFill>
              <a:schemeClr val="tx1"/>
            </a:solidFill>
          </a:endParaRPr>
        </a:p>
      </dgm:t>
    </dgm:pt>
    <dgm:pt modelId="{41B79A3A-D31B-422B-BD30-FFABDD84E773}" type="parTrans" cxnId="{1DF1406D-880A-4F24-B635-388E0BD0C46A}">
      <dgm:prSet/>
      <dgm:spPr/>
      <dgm:t>
        <a:bodyPr/>
        <a:lstStyle/>
        <a:p>
          <a:endParaRPr lang="fi-FI"/>
        </a:p>
      </dgm:t>
    </dgm:pt>
    <dgm:pt modelId="{7FB4CF34-4C6C-4D77-A5F2-5081CA167186}" type="sibTrans" cxnId="{1DF1406D-880A-4F24-B635-388E0BD0C46A}">
      <dgm:prSet/>
      <dgm:spPr/>
      <dgm:t>
        <a:bodyPr/>
        <a:lstStyle/>
        <a:p>
          <a:endParaRPr lang="fi-FI"/>
        </a:p>
      </dgm:t>
    </dgm:pt>
    <dgm:pt modelId="{6D8EC9E8-7562-4C10-9882-20F69EA1BB43}">
      <dgm:prSet phldrT="[Teksti]"/>
      <dgm:spPr/>
      <dgm:t>
        <a:bodyPr/>
        <a:lstStyle/>
        <a:p>
          <a:r>
            <a:rPr lang="fi-FI" b="1">
              <a:solidFill>
                <a:schemeClr val="tx1"/>
              </a:solidFill>
            </a:rPr>
            <a:t>Yhtenäistäminen ja selkeyttäminen</a:t>
          </a:r>
          <a:endParaRPr lang="fi-FI" dirty="0">
            <a:solidFill>
              <a:schemeClr val="tx1"/>
            </a:solidFill>
          </a:endParaRPr>
        </a:p>
      </dgm:t>
    </dgm:pt>
    <dgm:pt modelId="{FACCC2FF-D6D7-4437-8684-06E7018612FD}" type="parTrans" cxnId="{83EB0339-3F89-4A58-BB24-17C7D9BE632A}">
      <dgm:prSet/>
      <dgm:spPr/>
      <dgm:t>
        <a:bodyPr/>
        <a:lstStyle/>
        <a:p>
          <a:endParaRPr lang="fi-FI"/>
        </a:p>
      </dgm:t>
    </dgm:pt>
    <dgm:pt modelId="{FB69077F-FFC2-4003-95D9-F448861796A7}" type="sibTrans" cxnId="{83EB0339-3F89-4A58-BB24-17C7D9BE632A}">
      <dgm:prSet/>
      <dgm:spPr/>
      <dgm:t>
        <a:bodyPr/>
        <a:lstStyle/>
        <a:p>
          <a:endParaRPr lang="fi-FI"/>
        </a:p>
      </dgm:t>
    </dgm:pt>
    <dgm:pt modelId="{481D1D55-C8EB-4087-B638-4E146DD03FFC}">
      <dgm:prSet phldrT="[Teksti]"/>
      <dgm:spPr/>
      <dgm:t>
        <a:bodyPr/>
        <a:lstStyle/>
        <a:p>
          <a:pPr>
            <a:buFont typeface="Wingdings" panose="05000000000000000000" pitchFamily="2" charset="2"/>
            <a:buChar char="§"/>
          </a:pPr>
          <a:r>
            <a:rPr lang="fi-FI" dirty="0"/>
            <a:t>Kirjaamis- ja tilastointikäytännöt tulisi yhtenäistää, jotta ne olisivat samanlaisia kaikissa yksiköissä ja vertailu olisi mahdollista. Tämä vähentäisi sekaannuksia ja epäselvyyksiä. </a:t>
          </a:r>
        </a:p>
      </dgm:t>
    </dgm:pt>
    <dgm:pt modelId="{E9FB4798-5453-4767-8610-819C38DE0708}" type="parTrans" cxnId="{02D580EE-E1E2-4BDE-9B37-FFF058C907BE}">
      <dgm:prSet/>
      <dgm:spPr/>
      <dgm:t>
        <a:bodyPr/>
        <a:lstStyle/>
        <a:p>
          <a:endParaRPr lang="fi-FI"/>
        </a:p>
      </dgm:t>
    </dgm:pt>
    <dgm:pt modelId="{992EECD3-48FC-4F8A-A266-975C406027FE}" type="sibTrans" cxnId="{02D580EE-E1E2-4BDE-9B37-FFF058C907BE}">
      <dgm:prSet/>
      <dgm:spPr/>
      <dgm:t>
        <a:bodyPr/>
        <a:lstStyle/>
        <a:p>
          <a:endParaRPr lang="fi-FI"/>
        </a:p>
      </dgm:t>
    </dgm:pt>
    <dgm:pt modelId="{408042BF-3C68-47CB-AB93-8D0A2ABA7FD6}">
      <dgm:prSet/>
      <dgm:spPr/>
      <dgm:t>
        <a:bodyPr/>
        <a:lstStyle/>
        <a:p>
          <a:r>
            <a:rPr lang="fi-FI" b="1">
              <a:solidFill>
                <a:schemeClr val="tx1"/>
              </a:solidFill>
            </a:rPr>
            <a:t>Parannuksia tietojärjestelmiin</a:t>
          </a:r>
          <a:endParaRPr lang="fi-FI" dirty="0">
            <a:solidFill>
              <a:schemeClr val="tx1"/>
            </a:solidFill>
          </a:endParaRPr>
        </a:p>
      </dgm:t>
    </dgm:pt>
    <dgm:pt modelId="{D6AD3848-35F6-44CD-8F46-0984733A5560}" type="parTrans" cxnId="{E4D72052-2EBC-45C0-85A7-62AE943522DF}">
      <dgm:prSet/>
      <dgm:spPr/>
      <dgm:t>
        <a:bodyPr/>
        <a:lstStyle/>
        <a:p>
          <a:endParaRPr lang="fi-FI"/>
        </a:p>
      </dgm:t>
    </dgm:pt>
    <dgm:pt modelId="{0308F0FD-4F93-4977-AEE4-4F9B54710A18}" type="sibTrans" cxnId="{E4D72052-2EBC-45C0-85A7-62AE943522DF}">
      <dgm:prSet/>
      <dgm:spPr/>
      <dgm:t>
        <a:bodyPr/>
        <a:lstStyle/>
        <a:p>
          <a:endParaRPr lang="fi-FI"/>
        </a:p>
      </dgm:t>
    </dgm:pt>
    <dgm:pt modelId="{68464DD3-C454-4210-BF0A-75EFF1FFB25A}">
      <dgm:prSet/>
      <dgm:spPr/>
      <dgm:t>
        <a:bodyPr/>
        <a:lstStyle/>
        <a:p>
          <a:r>
            <a:rPr lang="fi-FI" b="1" dirty="0">
              <a:solidFill>
                <a:schemeClr val="tx1"/>
              </a:solidFill>
            </a:rPr>
            <a:t>Ajantasaiset ja helposti saatavilla olevat ohjeet</a:t>
          </a:r>
          <a:endParaRPr lang="fi-FI" dirty="0">
            <a:solidFill>
              <a:schemeClr val="tx1"/>
            </a:solidFill>
          </a:endParaRPr>
        </a:p>
      </dgm:t>
    </dgm:pt>
    <dgm:pt modelId="{6EDA7155-6470-4E55-A384-804B9B8D66EB}" type="parTrans" cxnId="{DFA7C2E6-6B31-4334-8E7A-94AFB1ADDC7B}">
      <dgm:prSet/>
      <dgm:spPr/>
      <dgm:t>
        <a:bodyPr/>
        <a:lstStyle/>
        <a:p>
          <a:endParaRPr lang="fi-FI"/>
        </a:p>
      </dgm:t>
    </dgm:pt>
    <dgm:pt modelId="{18C0EB24-F730-45AE-B909-A2A77F15FAA9}" type="sibTrans" cxnId="{DFA7C2E6-6B31-4334-8E7A-94AFB1ADDC7B}">
      <dgm:prSet/>
      <dgm:spPr/>
      <dgm:t>
        <a:bodyPr/>
        <a:lstStyle/>
        <a:p>
          <a:endParaRPr lang="fi-FI"/>
        </a:p>
      </dgm:t>
    </dgm:pt>
    <dgm:pt modelId="{A025F672-74BC-44D8-AD9E-01CE33FC2758}">
      <dgm:prSet/>
      <dgm:spPr/>
      <dgm:t>
        <a:bodyPr/>
        <a:lstStyle/>
        <a:p>
          <a:pPr>
            <a:buSzPts val="1000"/>
            <a:buFont typeface="Wingdings" panose="05000000000000000000" pitchFamily="2" charset="2"/>
            <a:buChar char="§"/>
          </a:pPr>
          <a:r>
            <a:rPr lang="fi-FI" dirty="0"/>
            <a:t>Hoitohenkilökunta kaipaa selkeitä ja yhdenmukaisia ohjeita kirjaamiseen ja tilastointiin, koska nykyiset käytännöt ja ohjeet vaihtelevat eri paikoissa.</a:t>
          </a:r>
        </a:p>
      </dgm:t>
    </dgm:pt>
    <dgm:pt modelId="{29F379FF-CC7B-446B-8F9D-1215457188AD}" type="parTrans" cxnId="{8D372F59-CD6D-494A-8892-1B561D943E3B}">
      <dgm:prSet/>
      <dgm:spPr/>
      <dgm:t>
        <a:bodyPr/>
        <a:lstStyle/>
        <a:p>
          <a:endParaRPr lang="fi-FI"/>
        </a:p>
      </dgm:t>
    </dgm:pt>
    <dgm:pt modelId="{BE69625C-3EAA-44CA-ABF4-066960177981}" type="sibTrans" cxnId="{8D372F59-CD6D-494A-8892-1B561D943E3B}">
      <dgm:prSet/>
      <dgm:spPr/>
      <dgm:t>
        <a:bodyPr/>
        <a:lstStyle/>
        <a:p>
          <a:endParaRPr lang="fi-FI"/>
        </a:p>
      </dgm:t>
    </dgm:pt>
    <dgm:pt modelId="{B87869A7-2DDB-4347-8DE5-34987FF61174}">
      <dgm:prSet/>
      <dgm:spPr/>
      <dgm:t>
        <a:bodyPr/>
        <a:lstStyle/>
        <a:p>
          <a:pPr>
            <a:buSzPts val="1000"/>
            <a:buFont typeface="Wingdings" panose="05000000000000000000" pitchFamily="2" charset="2"/>
            <a:buChar char="§"/>
          </a:pPr>
          <a:r>
            <a:rPr lang="fi-FI" dirty="0"/>
            <a:t>Henkilökunta tarvitsee lisää käytännönläheistä koulutusta ja kertauskoulutuksia kirjaamisen ja tilastoinnin osalta. Nykyinen koulutus ei ole riittävää.</a:t>
          </a:r>
        </a:p>
      </dgm:t>
    </dgm:pt>
    <dgm:pt modelId="{586CDD71-5E55-4C93-9123-32850ED71468}" type="parTrans" cxnId="{9579A7D6-56B7-4EA0-9FA2-F08071581F30}">
      <dgm:prSet/>
      <dgm:spPr/>
      <dgm:t>
        <a:bodyPr/>
        <a:lstStyle/>
        <a:p>
          <a:endParaRPr lang="fi-FI"/>
        </a:p>
      </dgm:t>
    </dgm:pt>
    <dgm:pt modelId="{D74BBB95-8665-4368-ADE7-FC6233D46283}" type="sibTrans" cxnId="{9579A7D6-56B7-4EA0-9FA2-F08071581F30}">
      <dgm:prSet/>
      <dgm:spPr/>
      <dgm:t>
        <a:bodyPr/>
        <a:lstStyle/>
        <a:p>
          <a:endParaRPr lang="fi-FI"/>
        </a:p>
      </dgm:t>
    </dgm:pt>
    <dgm:pt modelId="{62CF412E-40A9-4E9E-9EC5-05E0FD352EE4}">
      <dgm:prSet/>
      <dgm:spPr/>
      <dgm:t>
        <a:bodyPr/>
        <a:lstStyle/>
        <a:p>
          <a:pPr>
            <a:buSzPts val="1000"/>
            <a:buFont typeface="Wingdings" panose="05000000000000000000" pitchFamily="2" charset="2"/>
            <a:buChar char="§"/>
          </a:pPr>
          <a:r>
            <a:rPr lang="fi-FI" dirty="0"/>
            <a:t>Tietojärjestelmien ohjeet ovat usein vaikeaselkoisia ja vaihtelevia. Tarvitaan selkeämpiä ja paremmin toimivia ohjeita sekä käytännön opastusta järjestelmien käyttöön.</a:t>
          </a:r>
        </a:p>
      </dgm:t>
    </dgm:pt>
    <dgm:pt modelId="{C693B676-ACD2-4B4A-BFD3-A734442675AE}" type="parTrans" cxnId="{5494892C-D91B-44DC-9A90-E13D4E280284}">
      <dgm:prSet/>
      <dgm:spPr/>
      <dgm:t>
        <a:bodyPr/>
        <a:lstStyle/>
        <a:p>
          <a:endParaRPr lang="fi-FI"/>
        </a:p>
      </dgm:t>
    </dgm:pt>
    <dgm:pt modelId="{EB1CC6A5-CE21-430B-87DE-61C13C7A0E4F}" type="sibTrans" cxnId="{5494892C-D91B-44DC-9A90-E13D4E280284}">
      <dgm:prSet/>
      <dgm:spPr/>
      <dgm:t>
        <a:bodyPr/>
        <a:lstStyle/>
        <a:p>
          <a:endParaRPr lang="fi-FI"/>
        </a:p>
      </dgm:t>
    </dgm:pt>
    <dgm:pt modelId="{4F25BDBD-F573-4EA0-81C8-93E39F9281EB}">
      <dgm:prSet/>
      <dgm:spPr/>
      <dgm:t>
        <a:bodyPr/>
        <a:lstStyle/>
        <a:p>
          <a:pPr>
            <a:buSzPts val="1000"/>
            <a:buFont typeface="Wingdings" panose="05000000000000000000" pitchFamily="2" charset="2"/>
            <a:buChar char="§"/>
          </a:pPr>
          <a:r>
            <a:rPr lang="fi-FI" dirty="0"/>
            <a:t>Ohjeet tulisi päivittää säännöllisesti ja niiden tulisi olla helposti henkilökunnan saatavilla. Ajantasainen tieto helpottaa oikeiden käytäntöjen noudattamista.</a:t>
          </a:r>
        </a:p>
      </dgm:t>
    </dgm:pt>
    <dgm:pt modelId="{21B7F4A3-8719-4FBD-9DC6-42014EAE22DA}" type="parTrans" cxnId="{DED6C25D-2EC7-49FB-80EF-0EA92AB4744D}">
      <dgm:prSet/>
      <dgm:spPr/>
      <dgm:t>
        <a:bodyPr/>
        <a:lstStyle/>
        <a:p>
          <a:endParaRPr lang="fi-FI"/>
        </a:p>
      </dgm:t>
    </dgm:pt>
    <dgm:pt modelId="{964EA641-6B1A-4763-9D8E-37FA17F5EF08}" type="sibTrans" cxnId="{DED6C25D-2EC7-49FB-80EF-0EA92AB4744D}">
      <dgm:prSet/>
      <dgm:spPr/>
      <dgm:t>
        <a:bodyPr/>
        <a:lstStyle/>
        <a:p>
          <a:endParaRPr lang="fi-FI"/>
        </a:p>
      </dgm:t>
    </dgm:pt>
    <dgm:pt modelId="{7161B1B3-66D7-4FA3-944B-A25A23A44AAE}" type="pres">
      <dgm:prSet presAssocID="{18131817-88EA-4D3D-B0FC-34EAA61768D4}" presName="Name0" presStyleCnt="0">
        <dgm:presLayoutVars>
          <dgm:dir/>
          <dgm:animLvl val="lvl"/>
          <dgm:resizeHandles val="exact"/>
        </dgm:presLayoutVars>
      </dgm:prSet>
      <dgm:spPr/>
    </dgm:pt>
    <dgm:pt modelId="{0A8ED4F4-9387-42A1-89B5-7144C515D782}" type="pres">
      <dgm:prSet presAssocID="{019949FF-8A23-4FF4-9CA9-92F6DECB2ADC}" presName="linNode" presStyleCnt="0"/>
      <dgm:spPr/>
    </dgm:pt>
    <dgm:pt modelId="{819EE5A5-366B-493A-B7B7-7E57A39AEEEA}" type="pres">
      <dgm:prSet presAssocID="{019949FF-8A23-4FF4-9CA9-92F6DECB2ADC}" presName="parentText" presStyleLbl="node1" presStyleIdx="0" presStyleCnt="5">
        <dgm:presLayoutVars>
          <dgm:chMax val="1"/>
          <dgm:bulletEnabled val="1"/>
        </dgm:presLayoutVars>
      </dgm:prSet>
      <dgm:spPr/>
    </dgm:pt>
    <dgm:pt modelId="{3131E757-D381-48D6-B862-933C6A715276}" type="pres">
      <dgm:prSet presAssocID="{019949FF-8A23-4FF4-9CA9-92F6DECB2ADC}" presName="descendantText" presStyleLbl="alignAccFollowNode1" presStyleIdx="0" presStyleCnt="5">
        <dgm:presLayoutVars>
          <dgm:bulletEnabled val="1"/>
        </dgm:presLayoutVars>
      </dgm:prSet>
      <dgm:spPr/>
    </dgm:pt>
    <dgm:pt modelId="{F1273E4D-D4D4-448E-B6C3-E3B0BAF45F35}" type="pres">
      <dgm:prSet presAssocID="{68ED6E2A-F74E-4002-8D74-49F0ABCD74AC}" presName="sp" presStyleCnt="0"/>
      <dgm:spPr/>
    </dgm:pt>
    <dgm:pt modelId="{9E4DB86D-41EE-4E9A-9263-60356F117749}" type="pres">
      <dgm:prSet presAssocID="{EB128163-A0E9-4759-8280-482D1830C3F9}" presName="linNode" presStyleCnt="0"/>
      <dgm:spPr/>
    </dgm:pt>
    <dgm:pt modelId="{213F437A-5960-403E-9305-FA53B3531067}" type="pres">
      <dgm:prSet presAssocID="{EB128163-A0E9-4759-8280-482D1830C3F9}" presName="parentText" presStyleLbl="node1" presStyleIdx="1" presStyleCnt="5">
        <dgm:presLayoutVars>
          <dgm:chMax val="1"/>
          <dgm:bulletEnabled val="1"/>
        </dgm:presLayoutVars>
      </dgm:prSet>
      <dgm:spPr/>
    </dgm:pt>
    <dgm:pt modelId="{873C94A9-5817-466A-980E-453A829C2048}" type="pres">
      <dgm:prSet presAssocID="{EB128163-A0E9-4759-8280-482D1830C3F9}" presName="descendantText" presStyleLbl="alignAccFollowNode1" presStyleIdx="1" presStyleCnt="5">
        <dgm:presLayoutVars>
          <dgm:bulletEnabled val="1"/>
        </dgm:presLayoutVars>
      </dgm:prSet>
      <dgm:spPr/>
    </dgm:pt>
    <dgm:pt modelId="{038C62EC-0114-4FBE-B4AC-027D9CF95B35}" type="pres">
      <dgm:prSet presAssocID="{7FB4CF34-4C6C-4D77-A5F2-5081CA167186}" presName="sp" presStyleCnt="0"/>
      <dgm:spPr/>
    </dgm:pt>
    <dgm:pt modelId="{D5E46F3F-5088-4907-8A90-CAA12AFAE562}" type="pres">
      <dgm:prSet presAssocID="{6D8EC9E8-7562-4C10-9882-20F69EA1BB43}" presName="linNode" presStyleCnt="0"/>
      <dgm:spPr/>
    </dgm:pt>
    <dgm:pt modelId="{8743670B-F41A-4FE4-BB10-D170D93DF400}" type="pres">
      <dgm:prSet presAssocID="{6D8EC9E8-7562-4C10-9882-20F69EA1BB43}" presName="parentText" presStyleLbl="node1" presStyleIdx="2" presStyleCnt="5">
        <dgm:presLayoutVars>
          <dgm:chMax val="1"/>
          <dgm:bulletEnabled val="1"/>
        </dgm:presLayoutVars>
      </dgm:prSet>
      <dgm:spPr/>
    </dgm:pt>
    <dgm:pt modelId="{40D05D12-9006-4F14-8528-44CF018DF35B}" type="pres">
      <dgm:prSet presAssocID="{6D8EC9E8-7562-4C10-9882-20F69EA1BB43}" presName="descendantText" presStyleLbl="alignAccFollowNode1" presStyleIdx="2" presStyleCnt="5">
        <dgm:presLayoutVars>
          <dgm:bulletEnabled val="1"/>
        </dgm:presLayoutVars>
      </dgm:prSet>
      <dgm:spPr/>
    </dgm:pt>
    <dgm:pt modelId="{DCAD34E7-21F7-4567-91D1-48F9C437C9F1}" type="pres">
      <dgm:prSet presAssocID="{FB69077F-FFC2-4003-95D9-F448861796A7}" presName="sp" presStyleCnt="0"/>
      <dgm:spPr/>
    </dgm:pt>
    <dgm:pt modelId="{3E48634D-8F88-4E5E-B4EE-76E8BB0ED152}" type="pres">
      <dgm:prSet presAssocID="{408042BF-3C68-47CB-AB93-8D0A2ABA7FD6}" presName="linNode" presStyleCnt="0"/>
      <dgm:spPr/>
    </dgm:pt>
    <dgm:pt modelId="{79BD4836-5133-44BF-A7EC-CA1C89B06410}" type="pres">
      <dgm:prSet presAssocID="{408042BF-3C68-47CB-AB93-8D0A2ABA7FD6}" presName="parentText" presStyleLbl="node1" presStyleIdx="3" presStyleCnt="5">
        <dgm:presLayoutVars>
          <dgm:chMax val="1"/>
          <dgm:bulletEnabled val="1"/>
        </dgm:presLayoutVars>
      </dgm:prSet>
      <dgm:spPr/>
    </dgm:pt>
    <dgm:pt modelId="{141EB338-0223-4A42-9DE1-48F3BF0D5B8B}" type="pres">
      <dgm:prSet presAssocID="{408042BF-3C68-47CB-AB93-8D0A2ABA7FD6}" presName="descendantText" presStyleLbl="alignAccFollowNode1" presStyleIdx="3" presStyleCnt="5">
        <dgm:presLayoutVars>
          <dgm:bulletEnabled val="1"/>
        </dgm:presLayoutVars>
      </dgm:prSet>
      <dgm:spPr/>
    </dgm:pt>
    <dgm:pt modelId="{1993EB38-0E57-4655-B611-B2918516DF78}" type="pres">
      <dgm:prSet presAssocID="{0308F0FD-4F93-4977-AEE4-4F9B54710A18}" presName="sp" presStyleCnt="0"/>
      <dgm:spPr/>
    </dgm:pt>
    <dgm:pt modelId="{4DE18E23-932F-4448-B849-88318BD6962A}" type="pres">
      <dgm:prSet presAssocID="{68464DD3-C454-4210-BF0A-75EFF1FFB25A}" presName="linNode" presStyleCnt="0"/>
      <dgm:spPr/>
    </dgm:pt>
    <dgm:pt modelId="{1EABA092-3173-4770-8FB9-5923A0CDDC4A}" type="pres">
      <dgm:prSet presAssocID="{68464DD3-C454-4210-BF0A-75EFF1FFB25A}" presName="parentText" presStyleLbl="node1" presStyleIdx="4" presStyleCnt="5">
        <dgm:presLayoutVars>
          <dgm:chMax val="1"/>
          <dgm:bulletEnabled val="1"/>
        </dgm:presLayoutVars>
      </dgm:prSet>
      <dgm:spPr/>
    </dgm:pt>
    <dgm:pt modelId="{5658FB94-B1D8-40DE-A60E-C0343932A915}" type="pres">
      <dgm:prSet presAssocID="{68464DD3-C454-4210-BF0A-75EFF1FFB25A}" presName="descendantText" presStyleLbl="alignAccFollowNode1" presStyleIdx="4" presStyleCnt="5">
        <dgm:presLayoutVars>
          <dgm:bulletEnabled val="1"/>
        </dgm:presLayoutVars>
      </dgm:prSet>
      <dgm:spPr/>
    </dgm:pt>
  </dgm:ptLst>
  <dgm:cxnLst>
    <dgm:cxn modelId="{E2DA840C-8046-4444-A379-11F3D6B39D5E}" type="presOf" srcId="{62CF412E-40A9-4E9E-9EC5-05E0FD352EE4}" destId="{141EB338-0223-4A42-9DE1-48F3BF0D5B8B}" srcOrd="0" destOrd="0" presId="urn:microsoft.com/office/officeart/2005/8/layout/vList5"/>
    <dgm:cxn modelId="{E93A1810-CF4E-4D06-B023-918419FF0636}" type="presOf" srcId="{A025F672-74BC-44D8-AD9E-01CE33FC2758}" destId="{3131E757-D381-48D6-B862-933C6A715276}" srcOrd="0" destOrd="0" presId="urn:microsoft.com/office/officeart/2005/8/layout/vList5"/>
    <dgm:cxn modelId="{A6519D11-A7B8-42A1-8DCE-E4B592EDF911}" type="presOf" srcId="{68464DD3-C454-4210-BF0A-75EFF1FFB25A}" destId="{1EABA092-3173-4770-8FB9-5923A0CDDC4A}" srcOrd="0" destOrd="0" presId="urn:microsoft.com/office/officeart/2005/8/layout/vList5"/>
    <dgm:cxn modelId="{5494892C-D91B-44DC-9A90-E13D4E280284}" srcId="{408042BF-3C68-47CB-AB93-8D0A2ABA7FD6}" destId="{62CF412E-40A9-4E9E-9EC5-05E0FD352EE4}" srcOrd="0" destOrd="0" parTransId="{C693B676-ACD2-4B4A-BFD3-A734442675AE}" sibTransId="{EB1CC6A5-CE21-430B-87DE-61C13C7A0E4F}"/>
    <dgm:cxn modelId="{83EB0339-3F89-4A58-BB24-17C7D9BE632A}" srcId="{18131817-88EA-4D3D-B0FC-34EAA61768D4}" destId="{6D8EC9E8-7562-4C10-9882-20F69EA1BB43}" srcOrd="2" destOrd="0" parTransId="{FACCC2FF-D6D7-4437-8684-06E7018612FD}" sibTransId="{FB69077F-FFC2-4003-95D9-F448861796A7}"/>
    <dgm:cxn modelId="{DED6C25D-2EC7-49FB-80EF-0EA92AB4744D}" srcId="{68464DD3-C454-4210-BF0A-75EFF1FFB25A}" destId="{4F25BDBD-F573-4EA0-81C8-93E39F9281EB}" srcOrd="0" destOrd="0" parTransId="{21B7F4A3-8719-4FBD-9DC6-42014EAE22DA}" sibTransId="{964EA641-6B1A-4763-9D8E-37FA17F5EF08}"/>
    <dgm:cxn modelId="{1DF1406D-880A-4F24-B635-388E0BD0C46A}" srcId="{18131817-88EA-4D3D-B0FC-34EAA61768D4}" destId="{EB128163-A0E9-4759-8280-482D1830C3F9}" srcOrd="1" destOrd="0" parTransId="{41B79A3A-D31B-422B-BD30-FFABDD84E773}" sibTransId="{7FB4CF34-4C6C-4D77-A5F2-5081CA167186}"/>
    <dgm:cxn modelId="{6FA12750-5B93-45BF-85B5-FD37067CE9E7}" type="presOf" srcId="{481D1D55-C8EB-4087-B638-4E146DD03FFC}" destId="{40D05D12-9006-4F14-8528-44CF018DF35B}" srcOrd="0" destOrd="0" presId="urn:microsoft.com/office/officeart/2005/8/layout/vList5"/>
    <dgm:cxn modelId="{E4D72052-2EBC-45C0-85A7-62AE943522DF}" srcId="{18131817-88EA-4D3D-B0FC-34EAA61768D4}" destId="{408042BF-3C68-47CB-AB93-8D0A2ABA7FD6}" srcOrd="3" destOrd="0" parTransId="{D6AD3848-35F6-44CD-8F46-0984733A5560}" sibTransId="{0308F0FD-4F93-4977-AEE4-4F9B54710A18}"/>
    <dgm:cxn modelId="{84392179-9F22-4B0F-A616-5DE92C377B25}" srcId="{18131817-88EA-4D3D-B0FC-34EAA61768D4}" destId="{019949FF-8A23-4FF4-9CA9-92F6DECB2ADC}" srcOrd="0" destOrd="0" parTransId="{E7A85306-07F0-4C7E-AAF9-732CE538269B}" sibTransId="{68ED6E2A-F74E-4002-8D74-49F0ABCD74AC}"/>
    <dgm:cxn modelId="{8D372F59-CD6D-494A-8892-1B561D943E3B}" srcId="{019949FF-8A23-4FF4-9CA9-92F6DECB2ADC}" destId="{A025F672-74BC-44D8-AD9E-01CE33FC2758}" srcOrd="0" destOrd="0" parTransId="{29F379FF-CC7B-446B-8F9D-1215457188AD}" sibTransId="{BE69625C-3EAA-44CA-ABF4-066960177981}"/>
    <dgm:cxn modelId="{9EB99F7A-5CF4-4FE0-8287-863806D65D96}" type="presOf" srcId="{408042BF-3C68-47CB-AB93-8D0A2ABA7FD6}" destId="{79BD4836-5133-44BF-A7EC-CA1C89B06410}" srcOrd="0" destOrd="0" presId="urn:microsoft.com/office/officeart/2005/8/layout/vList5"/>
    <dgm:cxn modelId="{76F2C999-D87A-4AF3-8A76-1C76A54E945C}" type="presOf" srcId="{6D8EC9E8-7562-4C10-9882-20F69EA1BB43}" destId="{8743670B-F41A-4FE4-BB10-D170D93DF400}" srcOrd="0" destOrd="0" presId="urn:microsoft.com/office/officeart/2005/8/layout/vList5"/>
    <dgm:cxn modelId="{AEA17E9D-C86D-48BF-9F89-CF2F1C6F3C55}" type="presOf" srcId="{019949FF-8A23-4FF4-9CA9-92F6DECB2ADC}" destId="{819EE5A5-366B-493A-B7B7-7E57A39AEEEA}" srcOrd="0" destOrd="0" presId="urn:microsoft.com/office/officeart/2005/8/layout/vList5"/>
    <dgm:cxn modelId="{10FCE0B5-86A4-452C-A6AD-650F479D4F5E}" type="presOf" srcId="{18131817-88EA-4D3D-B0FC-34EAA61768D4}" destId="{7161B1B3-66D7-4FA3-944B-A25A23A44AAE}" srcOrd="0" destOrd="0" presId="urn:microsoft.com/office/officeart/2005/8/layout/vList5"/>
    <dgm:cxn modelId="{D88CCEC2-7490-47EF-99BC-AB050148869B}" type="presOf" srcId="{B87869A7-2DDB-4347-8DE5-34987FF61174}" destId="{873C94A9-5817-466A-980E-453A829C2048}" srcOrd="0" destOrd="0" presId="urn:microsoft.com/office/officeart/2005/8/layout/vList5"/>
    <dgm:cxn modelId="{B94B9AD6-AECC-4F79-9071-C96CD8369024}" type="presOf" srcId="{EB128163-A0E9-4759-8280-482D1830C3F9}" destId="{213F437A-5960-403E-9305-FA53B3531067}" srcOrd="0" destOrd="0" presId="urn:microsoft.com/office/officeart/2005/8/layout/vList5"/>
    <dgm:cxn modelId="{9579A7D6-56B7-4EA0-9FA2-F08071581F30}" srcId="{EB128163-A0E9-4759-8280-482D1830C3F9}" destId="{B87869A7-2DDB-4347-8DE5-34987FF61174}" srcOrd="0" destOrd="0" parTransId="{586CDD71-5E55-4C93-9123-32850ED71468}" sibTransId="{D74BBB95-8665-4368-ADE7-FC6233D46283}"/>
    <dgm:cxn modelId="{DFA7C2E6-6B31-4334-8E7A-94AFB1ADDC7B}" srcId="{18131817-88EA-4D3D-B0FC-34EAA61768D4}" destId="{68464DD3-C454-4210-BF0A-75EFF1FFB25A}" srcOrd="4" destOrd="0" parTransId="{6EDA7155-6470-4E55-A384-804B9B8D66EB}" sibTransId="{18C0EB24-F730-45AE-B909-A2A77F15FAA9}"/>
    <dgm:cxn modelId="{02D580EE-E1E2-4BDE-9B37-FFF058C907BE}" srcId="{6D8EC9E8-7562-4C10-9882-20F69EA1BB43}" destId="{481D1D55-C8EB-4087-B638-4E146DD03FFC}" srcOrd="0" destOrd="0" parTransId="{E9FB4798-5453-4767-8610-819C38DE0708}" sibTransId="{992EECD3-48FC-4F8A-A266-975C406027FE}"/>
    <dgm:cxn modelId="{3EA673F1-4783-48AD-A94F-0248B2248794}" type="presOf" srcId="{4F25BDBD-F573-4EA0-81C8-93E39F9281EB}" destId="{5658FB94-B1D8-40DE-A60E-C0343932A915}" srcOrd="0" destOrd="0" presId="urn:microsoft.com/office/officeart/2005/8/layout/vList5"/>
    <dgm:cxn modelId="{563376B7-13AB-4A59-9104-D0A3A4EB3F7F}" type="presParOf" srcId="{7161B1B3-66D7-4FA3-944B-A25A23A44AAE}" destId="{0A8ED4F4-9387-42A1-89B5-7144C515D782}" srcOrd="0" destOrd="0" presId="urn:microsoft.com/office/officeart/2005/8/layout/vList5"/>
    <dgm:cxn modelId="{D521BDD2-88E1-47CE-80FF-F3982FA0E951}" type="presParOf" srcId="{0A8ED4F4-9387-42A1-89B5-7144C515D782}" destId="{819EE5A5-366B-493A-B7B7-7E57A39AEEEA}" srcOrd="0" destOrd="0" presId="urn:microsoft.com/office/officeart/2005/8/layout/vList5"/>
    <dgm:cxn modelId="{73D9DEC4-EDD2-477A-8B1A-C79919097093}" type="presParOf" srcId="{0A8ED4F4-9387-42A1-89B5-7144C515D782}" destId="{3131E757-D381-48D6-B862-933C6A715276}" srcOrd="1" destOrd="0" presId="urn:microsoft.com/office/officeart/2005/8/layout/vList5"/>
    <dgm:cxn modelId="{FD0B92D3-BE9D-4156-BB38-D26855F95BAD}" type="presParOf" srcId="{7161B1B3-66D7-4FA3-944B-A25A23A44AAE}" destId="{F1273E4D-D4D4-448E-B6C3-E3B0BAF45F35}" srcOrd="1" destOrd="0" presId="urn:microsoft.com/office/officeart/2005/8/layout/vList5"/>
    <dgm:cxn modelId="{97922466-B241-4F46-BDEE-332BA69F7A61}" type="presParOf" srcId="{7161B1B3-66D7-4FA3-944B-A25A23A44AAE}" destId="{9E4DB86D-41EE-4E9A-9263-60356F117749}" srcOrd="2" destOrd="0" presId="urn:microsoft.com/office/officeart/2005/8/layout/vList5"/>
    <dgm:cxn modelId="{56929B11-0FE7-46C5-9AE0-728500AF449D}" type="presParOf" srcId="{9E4DB86D-41EE-4E9A-9263-60356F117749}" destId="{213F437A-5960-403E-9305-FA53B3531067}" srcOrd="0" destOrd="0" presId="urn:microsoft.com/office/officeart/2005/8/layout/vList5"/>
    <dgm:cxn modelId="{5BF0507D-8B4F-43DE-8B13-2F2D891A4BAC}" type="presParOf" srcId="{9E4DB86D-41EE-4E9A-9263-60356F117749}" destId="{873C94A9-5817-466A-980E-453A829C2048}" srcOrd="1" destOrd="0" presId="urn:microsoft.com/office/officeart/2005/8/layout/vList5"/>
    <dgm:cxn modelId="{2078B600-E570-419A-8DEB-4C0572A5461F}" type="presParOf" srcId="{7161B1B3-66D7-4FA3-944B-A25A23A44AAE}" destId="{038C62EC-0114-4FBE-B4AC-027D9CF95B35}" srcOrd="3" destOrd="0" presId="urn:microsoft.com/office/officeart/2005/8/layout/vList5"/>
    <dgm:cxn modelId="{A19B8C7C-AC81-4E0C-8B0F-89A55097A122}" type="presParOf" srcId="{7161B1B3-66D7-4FA3-944B-A25A23A44AAE}" destId="{D5E46F3F-5088-4907-8A90-CAA12AFAE562}" srcOrd="4" destOrd="0" presId="urn:microsoft.com/office/officeart/2005/8/layout/vList5"/>
    <dgm:cxn modelId="{AC17008C-FE5A-48BC-98E8-309916421A78}" type="presParOf" srcId="{D5E46F3F-5088-4907-8A90-CAA12AFAE562}" destId="{8743670B-F41A-4FE4-BB10-D170D93DF400}" srcOrd="0" destOrd="0" presId="urn:microsoft.com/office/officeart/2005/8/layout/vList5"/>
    <dgm:cxn modelId="{2820BF40-1DC3-413F-AFB9-28A448CA38DE}" type="presParOf" srcId="{D5E46F3F-5088-4907-8A90-CAA12AFAE562}" destId="{40D05D12-9006-4F14-8528-44CF018DF35B}" srcOrd="1" destOrd="0" presId="urn:microsoft.com/office/officeart/2005/8/layout/vList5"/>
    <dgm:cxn modelId="{57FB9509-2A90-4122-964B-0847E7E1D877}" type="presParOf" srcId="{7161B1B3-66D7-4FA3-944B-A25A23A44AAE}" destId="{DCAD34E7-21F7-4567-91D1-48F9C437C9F1}" srcOrd="5" destOrd="0" presId="urn:microsoft.com/office/officeart/2005/8/layout/vList5"/>
    <dgm:cxn modelId="{ED43A1A9-C883-4EDC-B09F-F80A81944C02}" type="presParOf" srcId="{7161B1B3-66D7-4FA3-944B-A25A23A44AAE}" destId="{3E48634D-8F88-4E5E-B4EE-76E8BB0ED152}" srcOrd="6" destOrd="0" presId="urn:microsoft.com/office/officeart/2005/8/layout/vList5"/>
    <dgm:cxn modelId="{C4D1246B-BD8B-4244-9242-51155AA4A8DA}" type="presParOf" srcId="{3E48634D-8F88-4E5E-B4EE-76E8BB0ED152}" destId="{79BD4836-5133-44BF-A7EC-CA1C89B06410}" srcOrd="0" destOrd="0" presId="urn:microsoft.com/office/officeart/2005/8/layout/vList5"/>
    <dgm:cxn modelId="{9D37ED15-4078-475B-88C8-2204AC7EC329}" type="presParOf" srcId="{3E48634D-8F88-4E5E-B4EE-76E8BB0ED152}" destId="{141EB338-0223-4A42-9DE1-48F3BF0D5B8B}" srcOrd="1" destOrd="0" presId="urn:microsoft.com/office/officeart/2005/8/layout/vList5"/>
    <dgm:cxn modelId="{7A84B4F2-E7CA-46C2-9BC6-938F3553E60B}" type="presParOf" srcId="{7161B1B3-66D7-4FA3-944B-A25A23A44AAE}" destId="{1993EB38-0E57-4655-B611-B2918516DF78}" srcOrd="7" destOrd="0" presId="urn:microsoft.com/office/officeart/2005/8/layout/vList5"/>
    <dgm:cxn modelId="{F5630E4D-899A-429D-82DF-7E5A49EB6DEF}" type="presParOf" srcId="{7161B1B3-66D7-4FA3-944B-A25A23A44AAE}" destId="{4DE18E23-932F-4448-B849-88318BD6962A}" srcOrd="8" destOrd="0" presId="urn:microsoft.com/office/officeart/2005/8/layout/vList5"/>
    <dgm:cxn modelId="{8F565D8E-19BD-4E82-9692-7874A2FD7B16}" type="presParOf" srcId="{4DE18E23-932F-4448-B849-88318BD6962A}" destId="{1EABA092-3173-4770-8FB9-5923A0CDDC4A}" srcOrd="0" destOrd="0" presId="urn:microsoft.com/office/officeart/2005/8/layout/vList5"/>
    <dgm:cxn modelId="{3A6CD15E-5923-4D6C-8AAE-384AF5DFF80D}" type="presParOf" srcId="{4DE18E23-932F-4448-B849-88318BD6962A}" destId="{5658FB94-B1D8-40DE-A60E-C0343932A9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1E757-D381-48D6-B862-933C6A715276}">
      <dsp:nvSpPr>
        <dsp:cNvPr id="0" name=""/>
        <dsp:cNvSpPr/>
      </dsp:nvSpPr>
      <dsp:spPr>
        <a:xfrm rot="5400000">
          <a:off x="6231050" y="-2650485"/>
          <a:ext cx="717776" cy="62022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SzPts val="1000"/>
            <a:buFont typeface="Wingdings" panose="05000000000000000000" pitchFamily="2" charset="2"/>
            <a:buChar char="§"/>
          </a:pPr>
          <a:r>
            <a:rPr lang="fi-FI" sz="1400" kern="1200" dirty="0"/>
            <a:t>Hoitohenkilökunta kaipaa selkeitä ja yhdenmukaisia ohjeita kirjaamiseen ja tilastointiin, koska nykyiset käytännöt ja ohjeet vaihtelevat eri paikoissa.</a:t>
          </a:r>
        </a:p>
      </dsp:txBody>
      <dsp:txXfrm rot="-5400000">
        <a:off x="3488791" y="126813"/>
        <a:ext cx="6167256" cy="647698"/>
      </dsp:txXfrm>
    </dsp:sp>
    <dsp:sp modelId="{819EE5A5-366B-493A-B7B7-7E57A39AEEEA}">
      <dsp:nvSpPr>
        <dsp:cNvPr id="0" name=""/>
        <dsp:cNvSpPr/>
      </dsp:nvSpPr>
      <dsp:spPr>
        <a:xfrm>
          <a:off x="0" y="2052"/>
          <a:ext cx="3488791" cy="89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i-FI" sz="2500" b="1" kern="1200">
              <a:solidFill>
                <a:schemeClr val="tx1"/>
              </a:solidFill>
            </a:rPr>
            <a:t>Tarve selkeille ja yhtenäisille ohjeille</a:t>
          </a:r>
          <a:endParaRPr lang="fi-FI" sz="2500" kern="1200" dirty="0">
            <a:solidFill>
              <a:schemeClr val="tx1"/>
            </a:solidFill>
          </a:endParaRPr>
        </a:p>
      </dsp:txBody>
      <dsp:txXfrm>
        <a:off x="43799" y="45851"/>
        <a:ext cx="3401193" cy="809623"/>
      </dsp:txXfrm>
    </dsp:sp>
    <dsp:sp modelId="{873C94A9-5817-466A-980E-453A829C2048}">
      <dsp:nvSpPr>
        <dsp:cNvPr id="0" name=""/>
        <dsp:cNvSpPr/>
      </dsp:nvSpPr>
      <dsp:spPr>
        <a:xfrm rot="5400000">
          <a:off x="6231050" y="-1708403"/>
          <a:ext cx="717776" cy="62022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SzPts val="1000"/>
            <a:buFont typeface="Wingdings" panose="05000000000000000000" pitchFamily="2" charset="2"/>
            <a:buChar char="§"/>
          </a:pPr>
          <a:r>
            <a:rPr lang="fi-FI" sz="1400" kern="1200" dirty="0"/>
            <a:t>Henkilökunta tarvitsee lisää käytännönläheistä koulutusta ja kertauskoulutuksia kirjaamisen ja tilastoinnin osalta. Nykyinen koulutus ei ole riittävää.</a:t>
          </a:r>
        </a:p>
      </dsp:txBody>
      <dsp:txXfrm rot="-5400000">
        <a:off x="3488791" y="1068895"/>
        <a:ext cx="6167256" cy="647698"/>
      </dsp:txXfrm>
    </dsp:sp>
    <dsp:sp modelId="{213F437A-5960-403E-9305-FA53B3531067}">
      <dsp:nvSpPr>
        <dsp:cNvPr id="0" name=""/>
        <dsp:cNvSpPr/>
      </dsp:nvSpPr>
      <dsp:spPr>
        <a:xfrm>
          <a:off x="0" y="944134"/>
          <a:ext cx="3488791" cy="89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i-FI" sz="2500" b="1" kern="1200">
              <a:solidFill>
                <a:schemeClr val="tx1"/>
              </a:solidFill>
            </a:rPr>
            <a:t>Koulutuksen ja kertaamisen tarve</a:t>
          </a:r>
          <a:endParaRPr lang="fi-FI" sz="2500" kern="1200" dirty="0">
            <a:solidFill>
              <a:schemeClr val="tx1"/>
            </a:solidFill>
          </a:endParaRPr>
        </a:p>
      </dsp:txBody>
      <dsp:txXfrm>
        <a:off x="43799" y="987933"/>
        <a:ext cx="3401193" cy="809623"/>
      </dsp:txXfrm>
    </dsp:sp>
    <dsp:sp modelId="{40D05D12-9006-4F14-8528-44CF018DF35B}">
      <dsp:nvSpPr>
        <dsp:cNvPr id="0" name=""/>
        <dsp:cNvSpPr/>
      </dsp:nvSpPr>
      <dsp:spPr>
        <a:xfrm rot="5400000">
          <a:off x="6231050" y="-766320"/>
          <a:ext cx="717776" cy="62022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fi-FI" sz="1400" kern="1200" dirty="0"/>
            <a:t>Kirjaamis- ja tilastointikäytännöt tulisi yhtenäistää, jotta ne olisivat samanlaisia kaikissa yksiköissä ja vertailu olisi mahdollista. Tämä vähentäisi sekaannuksia ja epäselvyyksiä. </a:t>
          </a:r>
        </a:p>
      </dsp:txBody>
      <dsp:txXfrm rot="-5400000">
        <a:off x="3488791" y="2010978"/>
        <a:ext cx="6167256" cy="647698"/>
      </dsp:txXfrm>
    </dsp:sp>
    <dsp:sp modelId="{8743670B-F41A-4FE4-BB10-D170D93DF400}">
      <dsp:nvSpPr>
        <dsp:cNvPr id="0" name=""/>
        <dsp:cNvSpPr/>
      </dsp:nvSpPr>
      <dsp:spPr>
        <a:xfrm>
          <a:off x="0" y="1886216"/>
          <a:ext cx="3488791" cy="89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i-FI" sz="2500" b="1" kern="1200">
              <a:solidFill>
                <a:schemeClr val="tx1"/>
              </a:solidFill>
            </a:rPr>
            <a:t>Yhtenäistäminen ja selkeyttäminen</a:t>
          </a:r>
          <a:endParaRPr lang="fi-FI" sz="2500" kern="1200" dirty="0">
            <a:solidFill>
              <a:schemeClr val="tx1"/>
            </a:solidFill>
          </a:endParaRPr>
        </a:p>
      </dsp:txBody>
      <dsp:txXfrm>
        <a:off x="43799" y="1930015"/>
        <a:ext cx="3401193" cy="809623"/>
      </dsp:txXfrm>
    </dsp:sp>
    <dsp:sp modelId="{141EB338-0223-4A42-9DE1-48F3BF0D5B8B}">
      <dsp:nvSpPr>
        <dsp:cNvPr id="0" name=""/>
        <dsp:cNvSpPr/>
      </dsp:nvSpPr>
      <dsp:spPr>
        <a:xfrm rot="5400000">
          <a:off x="6231050" y="175761"/>
          <a:ext cx="717776" cy="62022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SzPts val="1000"/>
            <a:buFont typeface="Wingdings" panose="05000000000000000000" pitchFamily="2" charset="2"/>
            <a:buChar char="§"/>
          </a:pPr>
          <a:r>
            <a:rPr lang="fi-FI" sz="1400" kern="1200" dirty="0"/>
            <a:t>Tietojärjestelmien ohjeet ovat usein vaikeaselkoisia ja vaihtelevia. Tarvitaan selkeämpiä ja paremmin toimivia ohjeita sekä käytännön opastusta järjestelmien käyttöön.</a:t>
          </a:r>
        </a:p>
      </dsp:txBody>
      <dsp:txXfrm rot="-5400000">
        <a:off x="3488791" y="2953060"/>
        <a:ext cx="6167256" cy="647698"/>
      </dsp:txXfrm>
    </dsp:sp>
    <dsp:sp modelId="{79BD4836-5133-44BF-A7EC-CA1C89B06410}">
      <dsp:nvSpPr>
        <dsp:cNvPr id="0" name=""/>
        <dsp:cNvSpPr/>
      </dsp:nvSpPr>
      <dsp:spPr>
        <a:xfrm>
          <a:off x="0" y="2828298"/>
          <a:ext cx="3488791" cy="89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i-FI" sz="2500" b="1" kern="1200">
              <a:solidFill>
                <a:schemeClr val="tx1"/>
              </a:solidFill>
            </a:rPr>
            <a:t>Parannuksia tietojärjestelmiin</a:t>
          </a:r>
          <a:endParaRPr lang="fi-FI" sz="2500" kern="1200" dirty="0">
            <a:solidFill>
              <a:schemeClr val="tx1"/>
            </a:solidFill>
          </a:endParaRPr>
        </a:p>
      </dsp:txBody>
      <dsp:txXfrm>
        <a:off x="43799" y="2872097"/>
        <a:ext cx="3401193" cy="809623"/>
      </dsp:txXfrm>
    </dsp:sp>
    <dsp:sp modelId="{5658FB94-B1D8-40DE-A60E-C0343932A915}">
      <dsp:nvSpPr>
        <dsp:cNvPr id="0" name=""/>
        <dsp:cNvSpPr/>
      </dsp:nvSpPr>
      <dsp:spPr>
        <a:xfrm rot="5400000">
          <a:off x="6231050" y="1117843"/>
          <a:ext cx="717776" cy="62022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SzPts val="1000"/>
            <a:buFont typeface="Wingdings" panose="05000000000000000000" pitchFamily="2" charset="2"/>
            <a:buChar char="§"/>
          </a:pPr>
          <a:r>
            <a:rPr lang="fi-FI" sz="1400" kern="1200" dirty="0"/>
            <a:t>Ohjeet tulisi päivittää säännöllisesti ja niiden tulisi olla helposti henkilökunnan saatavilla. Ajantasainen tieto helpottaa oikeiden käytäntöjen noudattamista.</a:t>
          </a:r>
        </a:p>
      </dsp:txBody>
      <dsp:txXfrm rot="-5400000">
        <a:off x="3488791" y="3895142"/>
        <a:ext cx="6167256" cy="647698"/>
      </dsp:txXfrm>
    </dsp:sp>
    <dsp:sp modelId="{1EABA092-3173-4770-8FB9-5923A0CDDC4A}">
      <dsp:nvSpPr>
        <dsp:cNvPr id="0" name=""/>
        <dsp:cNvSpPr/>
      </dsp:nvSpPr>
      <dsp:spPr>
        <a:xfrm>
          <a:off x="0" y="3770380"/>
          <a:ext cx="3488791" cy="89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i-FI" sz="2500" b="1" kern="1200" dirty="0">
              <a:solidFill>
                <a:schemeClr val="tx1"/>
              </a:solidFill>
            </a:rPr>
            <a:t>Ajantasaiset ja helposti saatavilla olevat ohjeet</a:t>
          </a:r>
          <a:endParaRPr lang="fi-FI" sz="2500" kern="1200" dirty="0">
            <a:solidFill>
              <a:schemeClr val="tx1"/>
            </a:solidFill>
          </a:endParaRPr>
        </a:p>
      </dsp:txBody>
      <dsp:txXfrm>
        <a:off x="43799" y="3814179"/>
        <a:ext cx="3401193" cy="8096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BA688-73B1-4908-BC53-76A24A46CA32}" type="datetimeFigureOut">
              <a:rPr lang="fi-FI" smtClean="0"/>
              <a:t>19.6.2024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D14F1-95C9-4F6D-A70E-19522564D79F}" type="slidenum">
              <a:rPr lang="fi-FI" smtClean="0"/>
              <a:t>‹#›</a:t>
            </a:fld>
            <a:endParaRPr lang="fi-FI"/>
          </a:p>
        </p:txBody>
      </p:sp>
    </p:spTree>
    <p:extLst>
      <p:ext uri="{BB962C8B-B14F-4D97-AF65-F5344CB8AC3E}">
        <p14:creationId xmlns:p14="http://schemas.microsoft.com/office/powerpoint/2010/main" val="72780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83D14F1-95C9-4F6D-A70E-19522564D79F}" type="slidenum">
              <a:rPr lang="fi-FI" smtClean="0"/>
              <a:t>6</a:t>
            </a:fld>
            <a:endParaRPr lang="fi-FI"/>
          </a:p>
        </p:txBody>
      </p:sp>
    </p:spTree>
    <p:extLst>
      <p:ext uri="{BB962C8B-B14F-4D97-AF65-F5344CB8AC3E}">
        <p14:creationId xmlns:p14="http://schemas.microsoft.com/office/powerpoint/2010/main" val="1209138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Picture 24">
            <a:extLst>
              <a:ext uri="{FF2B5EF4-FFF2-40B4-BE49-F238E27FC236}">
                <a16:creationId xmlns:a16="http://schemas.microsoft.com/office/drawing/2014/main" id="{B20FD340-B185-6486-6834-A6CE8BBE16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ctrTitle"/>
          </p:nvPr>
        </p:nvSpPr>
        <p:spPr>
          <a:xfrm>
            <a:off x="1524000" y="1122363"/>
            <a:ext cx="9144000" cy="2387600"/>
          </a:xfrm>
        </p:spPr>
        <p:txBody>
          <a:bodyPr anchor="b">
            <a:normAutofit/>
          </a:bodyPr>
          <a:lstStyle>
            <a:lvl1pPr algn="ctr">
              <a:defRPr lang="fi-FI"/>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p:cNvSpPr>
            <a:spLocks noGrp="1"/>
          </p:cNvSpPr>
          <p:nvPr>
            <p:ph type="dt" sz="half" idx="10"/>
          </p:nvPr>
        </p:nvSpPr>
        <p:spPr/>
        <p:txBody>
          <a:bodyPr/>
          <a:lstStyle/>
          <a:p>
            <a:r>
              <a:rPr lang="fi-FI"/>
              <a:t>20.9.2022</a:t>
            </a:r>
          </a:p>
        </p:txBody>
      </p:sp>
      <p:sp>
        <p:nvSpPr>
          <p:cNvPr id="5" name="Alatunnisteen paikkamerkki 4"/>
          <p:cNvSpPr>
            <a:spLocks noGrp="1"/>
          </p:cNvSpPr>
          <p:nvPr>
            <p:ph type="ftr" sz="quarter" idx="11"/>
          </p:nvPr>
        </p:nvSpPr>
        <p:spPr/>
        <p:txBody>
          <a:bodyPr/>
          <a:lstStyle/>
          <a:p>
            <a:r>
              <a:rPr lang="fi-FI"/>
              <a:t>Alatunniste</a:t>
            </a:r>
          </a:p>
        </p:txBody>
      </p:sp>
      <p:sp>
        <p:nvSpPr>
          <p:cNvPr id="6" name="Dian numeron paikkamerkki 5"/>
          <p:cNvSpPr>
            <a:spLocks noGrp="1"/>
          </p:cNvSpPr>
          <p:nvPr>
            <p:ph type="sldNum" sz="quarter" idx="12"/>
          </p:nvPr>
        </p:nvSpPr>
        <p:spPr/>
        <p:txBody>
          <a:bodyPr/>
          <a:lstStyle/>
          <a:p>
            <a:fld id="{3425BD00-AB7F-4090-84D6-704AAA917BC9}" type="slidenum">
              <a:rPr lang="fi-FI" smtClean="0"/>
              <a:t>‹#›</a:t>
            </a:fld>
            <a:endParaRPr lang="fi-FI"/>
          </a:p>
        </p:txBody>
      </p:sp>
      <p:pic>
        <p:nvPicPr>
          <p:cNvPr id="7" name="Picture 7">
            <a:extLst>
              <a:ext uri="{FF2B5EF4-FFF2-40B4-BE49-F238E27FC236}">
                <a16:creationId xmlns:a16="http://schemas.microsoft.com/office/drawing/2014/main" id="{6E08C843-93BD-9600-C6F5-15A8DE0B9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35959" y="443288"/>
            <a:ext cx="2720081" cy="813385"/>
          </a:xfrm>
          <a:prstGeom prst="rect">
            <a:avLst/>
          </a:prstGeom>
        </p:spPr>
      </p:pic>
    </p:spTree>
    <p:extLst>
      <p:ext uri="{BB962C8B-B14F-4D97-AF65-F5344CB8AC3E}">
        <p14:creationId xmlns:p14="http://schemas.microsoft.com/office/powerpoint/2010/main" val="275799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9" name="Picture 19">
            <a:extLst>
              <a:ext uri="{FF2B5EF4-FFF2-40B4-BE49-F238E27FC236}">
                <a16:creationId xmlns:a16="http://schemas.microsoft.com/office/drawing/2014/main" id="{F03C2F85-748A-4CEF-7FDF-C574C38A5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title"/>
          </p:nvPr>
        </p:nvSpPr>
        <p:spPr/>
        <p:txBody>
          <a:bodyPr>
            <a:normAutofit/>
          </a:bodyPr>
          <a:lstStyle>
            <a:lvl1pPr>
              <a:defRPr sz="360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5"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6"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pic>
        <p:nvPicPr>
          <p:cNvPr id="8"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Tree>
    <p:extLst>
      <p:ext uri="{BB962C8B-B14F-4D97-AF65-F5344CB8AC3E}">
        <p14:creationId xmlns:p14="http://schemas.microsoft.com/office/powerpoint/2010/main" val="1998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9" name="Picture 19">
            <a:extLst>
              <a:ext uri="{FF2B5EF4-FFF2-40B4-BE49-F238E27FC236}">
                <a16:creationId xmlns:a16="http://schemas.microsoft.com/office/drawing/2014/main" id="{F03C2F85-748A-4CEF-7FDF-C574C38A5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title"/>
          </p:nvPr>
        </p:nvSpPr>
        <p:spPr/>
        <p:txBody>
          <a:bodyPr>
            <a:normAutofit/>
          </a:bodyPr>
          <a:lstStyle>
            <a:lvl1pPr>
              <a:defRPr sz="360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
        <p:nvSpPr>
          <p:cNvPr id="10"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11"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12"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spTree>
    <p:extLst>
      <p:ext uri="{BB962C8B-B14F-4D97-AF65-F5344CB8AC3E}">
        <p14:creationId xmlns:p14="http://schemas.microsoft.com/office/powerpoint/2010/main" val="294997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1" name="Picture 19">
            <a:extLst>
              <a:ext uri="{FF2B5EF4-FFF2-40B4-BE49-F238E27FC236}">
                <a16:creationId xmlns:a16="http://schemas.microsoft.com/office/drawing/2014/main" id="{F03C2F85-748A-4CEF-7FDF-C574C38A5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title"/>
          </p:nvPr>
        </p:nvSpPr>
        <p:spPr>
          <a:xfrm>
            <a:off x="839788" y="365125"/>
            <a:ext cx="10515600" cy="1325563"/>
          </a:xfrm>
        </p:spPr>
        <p:txBody>
          <a:bodyPr>
            <a:normAutofit/>
          </a:bodyPr>
          <a:lstStyle>
            <a:lvl1pPr>
              <a:defRPr sz="3600"/>
            </a:lvl1p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
        <p:nvSpPr>
          <p:cNvPr id="12"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13"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14"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spTree>
    <p:extLst>
      <p:ext uri="{BB962C8B-B14F-4D97-AF65-F5344CB8AC3E}">
        <p14:creationId xmlns:p14="http://schemas.microsoft.com/office/powerpoint/2010/main" val="268430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7" name="Picture 19">
            <a:extLst>
              <a:ext uri="{FF2B5EF4-FFF2-40B4-BE49-F238E27FC236}">
                <a16:creationId xmlns:a16="http://schemas.microsoft.com/office/drawing/2014/main" id="{F03C2F85-748A-4CEF-7FDF-C574C38A5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title"/>
          </p:nvPr>
        </p:nvSpPr>
        <p:spPr/>
        <p:txBody>
          <a:bodyPr>
            <a:normAutofit/>
          </a:bodyPr>
          <a:lstStyle>
            <a:lvl1pPr>
              <a:defRPr sz="3600"/>
            </a:lvl1pPr>
          </a:lstStyle>
          <a:p>
            <a:r>
              <a:rPr lang="fi-FI"/>
              <a:t>Muokkaa perustyyl. napsautt.</a:t>
            </a:r>
          </a:p>
        </p:txBody>
      </p:sp>
      <p:pic>
        <p:nvPicPr>
          <p:cNvPr id="6"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
        <p:nvSpPr>
          <p:cNvPr id="8"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9"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10"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spTree>
    <p:extLst>
      <p:ext uri="{BB962C8B-B14F-4D97-AF65-F5344CB8AC3E}">
        <p14:creationId xmlns:p14="http://schemas.microsoft.com/office/powerpoint/2010/main" val="409007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5"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
        <p:nvSpPr>
          <p:cNvPr id="7"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8"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9"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spTree>
    <p:extLst>
      <p:ext uri="{BB962C8B-B14F-4D97-AF65-F5344CB8AC3E}">
        <p14:creationId xmlns:p14="http://schemas.microsoft.com/office/powerpoint/2010/main" val="132898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opetusdia">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D7894412-FC61-0A92-24EA-2B1B25D3F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sp>
        <p:nvSpPr>
          <p:cNvPr id="2" name="Otsikko 1"/>
          <p:cNvSpPr>
            <a:spLocks noGrp="1"/>
          </p:cNvSpPr>
          <p:nvPr>
            <p:ph type="title" hasCustomPrompt="1"/>
          </p:nvPr>
        </p:nvSpPr>
        <p:spPr>
          <a:xfrm>
            <a:off x="838200" y="2766219"/>
            <a:ext cx="10515600" cy="1325563"/>
          </a:xfrm>
          <a:solidFill>
            <a:schemeClr val="bg1"/>
          </a:solidFill>
        </p:spPr>
        <p:txBody>
          <a:bodyPr>
            <a:normAutofit/>
          </a:bodyPr>
          <a:lstStyle>
            <a:lvl1pPr algn="ctr">
              <a:defRPr sz="4400" baseline="0"/>
            </a:lvl1pPr>
          </a:lstStyle>
          <a:p>
            <a:r>
              <a:rPr lang="fi-FI"/>
              <a:t>Lopetusdian kiitosteksti tähän.</a:t>
            </a:r>
          </a:p>
        </p:txBody>
      </p:sp>
      <p:sp>
        <p:nvSpPr>
          <p:cNvPr id="3" name="Päivämäärän paikkamerkki 2"/>
          <p:cNvSpPr>
            <a:spLocks noGrp="1"/>
          </p:cNvSpPr>
          <p:nvPr>
            <p:ph type="dt" sz="half" idx="10"/>
          </p:nvPr>
        </p:nvSpPr>
        <p:spPr/>
        <p:txBody>
          <a:bodyPr/>
          <a:lstStyle/>
          <a:p>
            <a:r>
              <a:rPr lang="fi-FI"/>
              <a:t>20.9.2022</a:t>
            </a:r>
          </a:p>
        </p:txBody>
      </p:sp>
      <p:sp>
        <p:nvSpPr>
          <p:cNvPr id="4" name="Alatunnisteen paikkamerkki 3"/>
          <p:cNvSpPr>
            <a:spLocks noGrp="1"/>
          </p:cNvSpPr>
          <p:nvPr>
            <p:ph type="ftr" sz="quarter" idx="11"/>
          </p:nvPr>
        </p:nvSpPr>
        <p:spPr/>
        <p:txBody>
          <a:bodyPr/>
          <a:lstStyle/>
          <a:p>
            <a:r>
              <a:rPr lang="fi-FI"/>
              <a:t>Alatunniste</a:t>
            </a:r>
          </a:p>
        </p:txBody>
      </p:sp>
      <p:sp>
        <p:nvSpPr>
          <p:cNvPr id="5" name="Dian numeron paikkamerkki 4"/>
          <p:cNvSpPr>
            <a:spLocks noGrp="1"/>
          </p:cNvSpPr>
          <p:nvPr>
            <p:ph type="sldNum" sz="quarter" idx="12"/>
          </p:nvPr>
        </p:nvSpPr>
        <p:spPr/>
        <p:txBody>
          <a:bodyPr/>
          <a:lstStyle/>
          <a:p>
            <a:fld id="{3425BD00-AB7F-4090-84D6-704AAA917BC9}" type="slidenum">
              <a:rPr lang="fi-FI" smtClean="0"/>
              <a:t>‹#›</a:t>
            </a:fld>
            <a:endParaRPr lang="fi-FI"/>
          </a:p>
        </p:txBody>
      </p:sp>
      <p:pic>
        <p:nvPicPr>
          <p:cNvPr id="9" name="Picture 12">
            <a:extLst>
              <a:ext uri="{FF2B5EF4-FFF2-40B4-BE49-F238E27FC236}">
                <a16:creationId xmlns:a16="http://schemas.microsoft.com/office/drawing/2014/main" id="{F93301DA-A12B-3310-07CD-8D59BC5559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5177" y="5494821"/>
            <a:ext cx="2681646" cy="801892"/>
          </a:xfrm>
          <a:prstGeom prst="rect">
            <a:avLst/>
          </a:prstGeom>
          <a:solidFill>
            <a:schemeClr val="bg1"/>
          </a:solidFill>
        </p:spPr>
      </p:pic>
    </p:spTree>
    <p:extLst>
      <p:ext uri="{BB962C8B-B14F-4D97-AF65-F5344CB8AC3E}">
        <p14:creationId xmlns:p14="http://schemas.microsoft.com/office/powerpoint/2010/main" val="101192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r>
              <a:rPr lang="fi-FI"/>
              <a:t>20.9.2022</a:t>
            </a: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r>
              <a:rPr lang="fi-FI"/>
              <a:t>Alatunniste</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3425BD00-AB7F-4090-84D6-704AAA917BC9}" type="slidenum">
              <a:rPr lang="fi-FI" smtClean="0"/>
              <a:pPr/>
              <a:t>‹#›</a:t>
            </a:fld>
            <a:endParaRPr lang="fi-FI"/>
          </a:p>
        </p:txBody>
      </p:sp>
    </p:spTree>
    <p:extLst>
      <p:ext uri="{BB962C8B-B14F-4D97-AF65-F5344CB8AC3E}">
        <p14:creationId xmlns:p14="http://schemas.microsoft.com/office/powerpoint/2010/main" val="41180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7955" y="1358669"/>
            <a:ext cx="11096089" cy="2387600"/>
          </a:xfrm>
        </p:spPr>
        <p:txBody>
          <a:bodyPr>
            <a:normAutofit/>
          </a:bodyPr>
          <a:lstStyle/>
          <a:p>
            <a:r>
              <a:rPr lang="fi-FI" dirty="0"/>
              <a:t>Kirjaamis- ja tilastointiosaaminen Etelä-Pohjanmaan hyvinvointialueella</a:t>
            </a:r>
          </a:p>
        </p:txBody>
      </p:sp>
      <p:sp>
        <p:nvSpPr>
          <p:cNvPr id="3" name="Alaotsikko 2"/>
          <p:cNvSpPr>
            <a:spLocks noGrp="1"/>
          </p:cNvSpPr>
          <p:nvPr>
            <p:ph type="subTitle" idx="1"/>
          </p:nvPr>
        </p:nvSpPr>
        <p:spPr>
          <a:xfrm>
            <a:off x="1534273" y="4127545"/>
            <a:ext cx="9623461" cy="990510"/>
          </a:xfrm>
        </p:spPr>
        <p:txBody>
          <a:bodyPr>
            <a:normAutofit lnSpcReduction="10000"/>
          </a:bodyPr>
          <a:lstStyle/>
          <a:p>
            <a:r>
              <a:rPr lang="fi-FI" dirty="0"/>
              <a:t>Kartoitus Sote-keskusten vastaanottopalveluiden sekä 24/7-palveluiden hoitotyöntekijöiden kirjaamis- ja tilastointiosaamisesta</a:t>
            </a:r>
          </a:p>
        </p:txBody>
      </p:sp>
      <p:pic>
        <p:nvPicPr>
          <p:cNvPr id="4" name="Kuva 3">
            <a:extLst>
              <a:ext uri="{FF2B5EF4-FFF2-40B4-BE49-F238E27FC236}">
                <a16:creationId xmlns:a16="http://schemas.microsoft.com/office/drawing/2014/main" id="{E9E5BAD5-3740-B5A6-779D-840DE5C1D2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855" y="5735637"/>
            <a:ext cx="3064169" cy="712788"/>
          </a:xfrm>
          <a:prstGeom prst="rect">
            <a:avLst/>
          </a:prstGeom>
          <a:noFill/>
          <a:ln>
            <a:noFill/>
          </a:ln>
        </p:spPr>
      </p:pic>
      <p:sp>
        <p:nvSpPr>
          <p:cNvPr id="5" name="Tekstiruutu 4">
            <a:extLst>
              <a:ext uri="{FF2B5EF4-FFF2-40B4-BE49-F238E27FC236}">
                <a16:creationId xmlns:a16="http://schemas.microsoft.com/office/drawing/2014/main" id="{6850D8E7-0FCC-405B-5EB7-6C1936DE8706}"/>
              </a:ext>
            </a:extLst>
          </p:cNvPr>
          <p:cNvSpPr txBox="1"/>
          <p:nvPr/>
        </p:nvSpPr>
        <p:spPr>
          <a:xfrm>
            <a:off x="7623425" y="5735637"/>
            <a:ext cx="4407613" cy="923330"/>
          </a:xfrm>
          <a:prstGeom prst="rect">
            <a:avLst/>
          </a:prstGeom>
          <a:noFill/>
        </p:spPr>
        <p:txBody>
          <a:bodyPr wrap="square" rtlCol="0">
            <a:spAutoFit/>
          </a:bodyPr>
          <a:lstStyle/>
          <a:p>
            <a:r>
              <a:rPr lang="fi-FI" dirty="0">
                <a:latin typeface="Verdana" panose="020B0604030504040204" pitchFamily="34" charset="0"/>
                <a:ea typeface="Verdana" panose="020B0604030504040204" pitchFamily="34" charset="0"/>
              </a:rPr>
              <a:t>Mari Hakalax</a:t>
            </a:r>
          </a:p>
          <a:p>
            <a:r>
              <a:rPr lang="fi-FI" dirty="0">
                <a:latin typeface="Verdana" panose="020B0604030504040204" pitchFamily="34" charset="0"/>
                <a:ea typeface="Verdana" panose="020B0604030504040204" pitchFamily="34" charset="0"/>
              </a:rPr>
              <a:t>Kirjaamiskoordinaattori</a:t>
            </a:r>
          </a:p>
          <a:p>
            <a:r>
              <a:rPr lang="fi-FI" dirty="0">
                <a:latin typeface="Verdana" panose="020B0604030504040204" pitchFamily="34" charset="0"/>
                <a:ea typeface="Verdana" panose="020B0604030504040204" pitchFamily="34" charset="0"/>
              </a:rPr>
              <a:t>Hyvinvoiva Etelä-Pohjanmaa-hanke</a:t>
            </a:r>
          </a:p>
        </p:txBody>
      </p:sp>
    </p:spTree>
    <p:extLst>
      <p:ext uri="{BB962C8B-B14F-4D97-AF65-F5344CB8AC3E}">
        <p14:creationId xmlns:p14="http://schemas.microsoft.com/office/powerpoint/2010/main" val="194599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BE67-CED9-B6A8-906B-8CEF50E77B6C}"/>
              </a:ext>
            </a:extLst>
          </p:cNvPr>
          <p:cNvSpPr>
            <a:spLocks noGrp="1"/>
          </p:cNvSpPr>
          <p:nvPr>
            <p:ph type="title"/>
          </p:nvPr>
        </p:nvSpPr>
        <p:spPr/>
        <p:txBody>
          <a:bodyPr vert="horz" lIns="91440" tIns="45720" rIns="91440" bIns="45720" rtlCol="0" anchor="ctr">
            <a:normAutofit/>
          </a:bodyPr>
          <a:lstStyle/>
          <a:p>
            <a:r>
              <a:rPr lang="en-US" sz="2000" kern="1200" dirty="0">
                <a:solidFill>
                  <a:schemeClr val="tx1"/>
                </a:solidFill>
              </a:rPr>
              <a:t>9. </a:t>
            </a:r>
            <a:r>
              <a:rPr lang="en-US" sz="2000" kern="1200" dirty="0" err="1">
                <a:solidFill>
                  <a:schemeClr val="tx1"/>
                </a:solidFill>
              </a:rPr>
              <a:t>Tiedän</a:t>
            </a:r>
            <a:r>
              <a:rPr lang="en-US" sz="2000" kern="1200" dirty="0">
                <a:solidFill>
                  <a:schemeClr val="tx1"/>
                </a:solidFill>
              </a:rPr>
              <a:t>, </a:t>
            </a:r>
            <a:r>
              <a:rPr lang="en-US" sz="2000" kern="1200" dirty="0" err="1">
                <a:solidFill>
                  <a:schemeClr val="tx1"/>
                </a:solidFill>
              </a:rPr>
              <a:t>mikä</a:t>
            </a:r>
            <a:r>
              <a:rPr lang="en-US" sz="2000" kern="1200" dirty="0">
                <a:solidFill>
                  <a:schemeClr val="tx1"/>
                </a:solidFill>
              </a:rPr>
              <a:t> </a:t>
            </a:r>
            <a:r>
              <a:rPr lang="en-US" sz="2000" kern="1200" dirty="0" err="1">
                <a:solidFill>
                  <a:schemeClr val="tx1"/>
                </a:solidFill>
              </a:rPr>
              <a:t>merkitys</a:t>
            </a:r>
            <a:r>
              <a:rPr lang="en-US" sz="2000" kern="1200" dirty="0">
                <a:solidFill>
                  <a:schemeClr val="tx1"/>
                </a:solidFill>
              </a:rPr>
              <a:t> </a:t>
            </a:r>
            <a:r>
              <a:rPr lang="en-US" sz="2000" kern="1200" dirty="0" err="1">
                <a:solidFill>
                  <a:schemeClr val="tx1"/>
                </a:solidFill>
              </a:rPr>
              <a:t>hoidontarpeen</a:t>
            </a:r>
            <a:r>
              <a:rPr lang="en-US" sz="2000" kern="1200" dirty="0">
                <a:solidFill>
                  <a:schemeClr val="tx1"/>
                </a:solidFill>
              </a:rPr>
              <a:t> </a:t>
            </a:r>
            <a:r>
              <a:rPr lang="en-US" sz="2000" kern="1200" dirty="0" err="1">
                <a:solidFill>
                  <a:schemeClr val="tx1"/>
                </a:solidFill>
              </a:rPr>
              <a:t>arvioinnilla</a:t>
            </a:r>
            <a:r>
              <a:rPr lang="en-US" sz="2000" kern="1200" dirty="0">
                <a:solidFill>
                  <a:schemeClr val="tx1"/>
                </a:solidFill>
              </a:rPr>
              <a:t> on </a:t>
            </a:r>
            <a:r>
              <a:rPr lang="en-US" sz="2000" kern="1200" dirty="0" err="1">
                <a:solidFill>
                  <a:schemeClr val="tx1"/>
                </a:solidFill>
              </a:rPr>
              <a:t>hoitoonpääsyn</a:t>
            </a:r>
            <a:r>
              <a:rPr lang="en-US" sz="2000" kern="1200" dirty="0">
                <a:solidFill>
                  <a:schemeClr val="tx1"/>
                </a:solidFill>
              </a:rPr>
              <a:t> </a:t>
            </a:r>
            <a:r>
              <a:rPr lang="en-US" sz="2000" kern="1200" dirty="0" err="1">
                <a:solidFill>
                  <a:schemeClr val="tx1"/>
                </a:solidFill>
              </a:rPr>
              <a:t>seurannassa</a:t>
            </a:r>
            <a:r>
              <a:rPr lang="en-US" sz="2000" kern="1200" dirty="0">
                <a:solidFill>
                  <a:schemeClr val="tx1"/>
                </a:solidFill>
              </a:rPr>
              <a:t>.</a:t>
            </a:r>
          </a:p>
        </p:txBody>
      </p:sp>
      <p:graphicFrame>
        <p:nvGraphicFramePr>
          <p:cNvPr id="6" name="Chart 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572028529"/>
              </p:ext>
            </p:extLst>
          </p:nvPr>
        </p:nvGraphicFramePr>
        <p:xfrm>
          <a:off x="619502" y="1407560"/>
          <a:ext cx="11161372" cy="4557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349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36B3B-2059-64BD-1379-02612B42B624}"/>
              </a:ext>
            </a:extLst>
          </p:cNvPr>
          <p:cNvSpPr>
            <a:spLocks noGrp="1"/>
          </p:cNvSpPr>
          <p:nvPr>
            <p:ph type="title"/>
          </p:nvPr>
        </p:nvSpPr>
        <p:spPr>
          <a:xfrm>
            <a:off x="606175" y="365125"/>
            <a:ext cx="10747625" cy="1325563"/>
          </a:xfrm>
        </p:spPr>
        <p:txBody>
          <a:bodyPr>
            <a:normAutofit/>
          </a:bodyPr>
          <a:lstStyle/>
          <a:p>
            <a:r>
              <a:rPr lang="fi-FI" sz="2000" dirty="0"/>
              <a:t>10. Koen osaavani monipuolisesti hyödyntää LifeCaren kirjaamisen Kansallista otsikointia (mm. "Tulosyy", "Suunnitelma", "Toimenpiteet")</a:t>
            </a:r>
          </a:p>
        </p:txBody>
      </p:sp>
      <p:graphicFrame>
        <p:nvGraphicFramePr>
          <p:cNvPr id="6" name="Chart 1">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1598056431"/>
              </p:ext>
            </p:extLst>
          </p:nvPr>
        </p:nvGraphicFramePr>
        <p:xfrm>
          <a:off x="838200" y="1931542"/>
          <a:ext cx="10946258" cy="4027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205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D5FCE2-5B63-6396-4B32-4E2D611AEC9A}"/>
              </a:ext>
            </a:extLst>
          </p:cNvPr>
          <p:cNvSpPr>
            <a:spLocks noGrp="1"/>
          </p:cNvSpPr>
          <p:nvPr>
            <p:ph type="title"/>
          </p:nvPr>
        </p:nvSpPr>
        <p:spPr>
          <a:xfrm>
            <a:off x="736847" y="377771"/>
            <a:ext cx="9064699" cy="836951"/>
          </a:xfrm>
        </p:spPr>
        <p:txBody>
          <a:bodyPr>
            <a:normAutofit/>
          </a:bodyPr>
          <a:lstStyle/>
          <a:p>
            <a:r>
              <a:rPr lang="fi-FI" sz="2000" dirty="0"/>
              <a:t>11. Osaan käyttää toimenpidekoodeja tilastoinnissa asiakaskäynnin/kontaktin sisällön tarkentamiseksi</a:t>
            </a:r>
          </a:p>
        </p:txBody>
      </p:sp>
      <p:graphicFrame>
        <p:nvGraphicFramePr>
          <p:cNvPr id="6" name="Chart 1">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542967484"/>
              </p:ext>
            </p:extLst>
          </p:nvPr>
        </p:nvGraphicFramePr>
        <p:xfrm>
          <a:off x="369871" y="1510300"/>
          <a:ext cx="11198830" cy="4890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19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23A08-AEC1-B463-100B-4168138642A2}"/>
              </a:ext>
            </a:extLst>
          </p:cNvPr>
          <p:cNvSpPr>
            <a:spLocks noGrp="1"/>
          </p:cNvSpPr>
          <p:nvPr>
            <p:ph type="title"/>
          </p:nvPr>
        </p:nvSpPr>
        <p:spPr>
          <a:xfrm>
            <a:off x="2067387" y="240839"/>
            <a:ext cx="8057225" cy="888322"/>
          </a:xfrm>
        </p:spPr>
        <p:txBody>
          <a:bodyPr>
            <a:normAutofit/>
          </a:bodyPr>
          <a:lstStyle/>
          <a:p>
            <a:r>
              <a:rPr lang="fi-FI" sz="2000" dirty="0"/>
              <a:t>12. Tiedän, miksi toimenpidekoodit ovat tilastoinnissa merkityksellisiä</a:t>
            </a:r>
          </a:p>
        </p:txBody>
      </p:sp>
      <p:graphicFrame>
        <p:nvGraphicFramePr>
          <p:cNvPr id="6" name="Chart 1">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777834366"/>
              </p:ext>
            </p:extLst>
          </p:nvPr>
        </p:nvGraphicFramePr>
        <p:xfrm>
          <a:off x="499730" y="1253448"/>
          <a:ext cx="11164186" cy="4541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08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2992CF-FC19-A2AE-DF6C-3A3B67FFB346}"/>
              </a:ext>
            </a:extLst>
          </p:cNvPr>
          <p:cNvSpPr>
            <a:spLocks noGrp="1"/>
          </p:cNvSpPr>
          <p:nvPr>
            <p:ph type="title"/>
          </p:nvPr>
        </p:nvSpPr>
        <p:spPr>
          <a:xfrm>
            <a:off x="1772063" y="231561"/>
            <a:ext cx="8439364" cy="785581"/>
          </a:xfrm>
        </p:spPr>
        <p:txBody>
          <a:bodyPr>
            <a:normAutofit/>
          </a:bodyPr>
          <a:lstStyle/>
          <a:p>
            <a:r>
              <a:rPr lang="fi-FI" sz="2000" dirty="0"/>
              <a:t>13. Tiedän, mihin tilastotietoa käytetään vastuualueellani</a:t>
            </a:r>
          </a:p>
        </p:txBody>
      </p:sp>
      <p:graphicFrame>
        <p:nvGraphicFramePr>
          <p:cNvPr id="4" name="Chart 1">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3264107723"/>
              </p:ext>
            </p:extLst>
          </p:nvPr>
        </p:nvGraphicFramePr>
        <p:xfrm>
          <a:off x="287676" y="1150706"/>
          <a:ext cx="11408139" cy="4914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904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5DDBA9-883F-77F4-FBA3-801FBD4D8EC1}"/>
              </a:ext>
            </a:extLst>
          </p:cNvPr>
          <p:cNvSpPr>
            <a:spLocks noGrp="1"/>
          </p:cNvSpPr>
          <p:nvPr>
            <p:ph type="title"/>
          </p:nvPr>
        </p:nvSpPr>
        <p:spPr>
          <a:xfrm>
            <a:off x="1651247" y="130969"/>
            <a:ext cx="7770155" cy="847226"/>
          </a:xfrm>
        </p:spPr>
        <p:txBody>
          <a:bodyPr>
            <a:normAutofit/>
          </a:bodyPr>
          <a:lstStyle/>
          <a:p>
            <a:r>
              <a:rPr lang="fi-FI" sz="2000" dirty="0"/>
              <a:t>14. Tiedän, mihin tilastotietoa käytetään THL:ssä</a:t>
            </a:r>
          </a:p>
        </p:txBody>
      </p:sp>
      <p:graphicFrame>
        <p:nvGraphicFramePr>
          <p:cNvPr id="4" name="Chart 1">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865234355"/>
              </p:ext>
            </p:extLst>
          </p:nvPr>
        </p:nvGraphicFramePr>
        <p:xfrm>
          <a:off x="503434" y="1109610"/>
          <a:ext cx="11288073" cy="47701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565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B05231-B9CD-8E8B-8D7C-57F2E39FEEF8}"/>
              </a:ext>
            </a:extLst>
          </p:cNvPr>
          <p:cNvSpPr>
            <a:spLocks noGrp="1"/>
          </p:cNvSpPr>
          <p:nvPr>
            <p:ph type="title"/>
          </p:nvPr>
        </p:nvSpPr>
        <p:spPr>
          <a:xfrm>
            <a:off x="1845495" y="231562"/>
            <a:ext cx="8501009" cy="1062983"/>
          </a:xfrm>
        </p:spPr>
        <p:txBody>
          <a:bodyPr>
            <a:normAutofit/>
          </a:bodyPr>
          <a:lstStyle/>
          <a:p>
            <a:r>
              <a:rPr lang="fi-FI" sz="2000" dirty="0"/>
              <a:t>15. Koen saavani riittävästi tukea ja ohjausta kirjaukseen ja tilastointiin työyksikössäni</a:t>
            </a:r>
          </a:p>
        </p:txBody>
      </p:sp>
      <p:graphicFrame>
        <p:nvGraphicFramePr>
          <p:cNvPr id="3" name="Chart 1">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3617957958"/>
              </p:ext>
            </p:extLst>
          </p:nvPr>
        </p:nvGraphicFramePr>
        <p:xfrm>
          <a:off x="390417" y="1294545"/>
          <a:ext cx="11305397" cy="46490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999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3B3880-C884-A72E-5737-7F7238696073}"/>
              </a:ext>
            </a:extLst>
          </p:cNvPr>
          <p:cNvSpPr>
            <a:spLocks noGrp="1"/>
          </p:cNvSpPr>
          <p:nvPr>
            <p:ph type="title"/>
          </p:nvPr>
        </p:nvSpPr>
        <p:spPr>
          <a:xfrm>
            <a:off x="2008095" y="567659"/>
            <a:ext cx="8175810" cy="1062951"/>
          </a:xfrm>
        </p:spPr>
        <p:txBody>
          <a:bodyPr>
            <a:normAutofit fontScale="90000"/>
          </a:bodyPr>
          <a:lstStyle/>
          <a:p>
            <a:r>
              <a:rPr lang="fi-FI" sz="2200" b="1" kern="100" dirty="0">
                <a:effectLst/>
                <a:cs typeface="Times New Roman" panose="02020603050405020304" pitchFamily="18" charset="0"/>
              </a:rPr>
              <a:t>16. Minkälaisia ongelmakohtia koet kirjaamisessa? Mikä vie aikaa tai turhauttaa?</a:t>
            </a:r>
            <a:br>
              <a:rPr lang="fi-FI" sz="1800" kern="100" dirty="0">
                <a:effectLst/>
                <a:cs typeface="Times New Roman" panose="02020603050405020304" pitchFamily="18" charset="0"/>
              </a:rPr>
            </a:br>
            <a:endParaRPr lang="fi-FI" dirty="0"/>
          </a:p>
        </p:txBody>
      </p:sp>
      <p:pic>
        <p:nvPicPr>
          <p:cNvPr id="4" name="Kuva 3">
            <a:extLst>
              <a:ext uri="{FF2B5EF4-FFF2-40B4-BE49-F238E27FC236}">
                <a16:creationId xmlns:a16="http://schemas.microsoft.com/office/drawing/2014/main" id="{6E28BE29-9003-BB71-06F7-FD019440B46E}"/>
              </a:ext>
            </a:extLst>
          </p:cNvPr>
          <p:cNvPicPr>
            <a:picLocks noChangeAspect="1"/>
          </p:cNvPicPr>
          <p:nvPr/>
        </p:nvPicPr>
        <p:blipFill>
          <a:blip r:embed="rId2"/>
          <a:stretch>
            <a:fillRect/>
          </a:stretch>
        </p:blipFill>
        <p:spPr>
          <a:xfrm>
            <a:off x="82194" y="1646022"/>
            <a:ext cx="11911792" cy="4312989"/>
          </a:xfrm>
          <a:prstGeom prst="rect">
            <a:avLst/>
          </a:prstGeom>
        </p:spPr>
      </p:pic>
    </p:spTree>
    <p:extLst>
      <p:ext uri="{BB962C8B-B14F-4D97-AF65-F5344CB8AC3E}">
        <p14:creationId xmlns:p14="http://schemas.microsoft.com/office/powerpoint/2010/main" val="309455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EDB20B-42EC-B79D-4E57-847EAC9DE563}"/>
              </a:ext>
            </a:extLst>
          </p:cNvPr>
          <p:cNvSpPr>
            <a:spLocks noGrp="1"/>
          </p:cNvSpPr>
          <p:nvPr>
            <p:ph type="title"/>
          </p:nvPr>
        </p:nvSpPr>
        <p:spPr>
          <a:xfrm>
            <a:off x="2201880" y="282932"/>
            <a:ext cx="7788240" cy="1325563"/>
          </a:xfrm>
        </p:spPr>
        <p:txBody>
          <a:bodyPr>
            <a:normAutofit/>
          </a:bodyPr>
          <a:lstStyle/>
          <a:p>
            <a:r>
              <a:rPr lang="fi-FI" sz="2800" dirty="0"/>
              <a:t>Yhteenveto edelliseen kysymykseen</a:t>
            </a:r>
          </a:p>
        </p:txBody>
      </p:sp>
      <p:sp>
        <p:nvSpPr>
          <p:cNvPr id="4" name="Tekstiruutu 3">
            <a:extLst>
              <a:ext uri="{FF2B5EF4-FFF2-40B4-BE49-F238E27FC236}">
                <a16:creationId xmlns:a16="http://schemas.microsoft.com/office/drawing/2014/main" id="{2573AA45-6129-67E2-6CBA-301E95A7743C}"/>
              </a:ext>
            </a:extLst>
          </p:cNvPr>
          <p:cNvSpPr txBox="1"/>
          <p:nvPr/>
        </p:nvSpPr>
        <p:spPr>
          <a:xfrm>
            <a:off x="687512" y="1517271"/>
            <a:ext cx="10816975" cy="3584058"/>
          </a:xfrm>
          <a:prstGeom prst="rect">
            <a:avLst/>
          </a:prstGeom>
          <a:noFill/>
        </p:spPr>
        <p:txBody>
          <a:bodyPr wrap="square">
            <a:spAutoFit/>
          </a:bodyPr>
          <a:lstStyle/>
          <a:p>
            <a:endParaRPr lang="fi-FI" sz="2000" b="1" dirty="0"/>
          </a:p>
          <a:p>
            <a:pPr>
              <a:lnSpc>
                <a:spcPct val="150000"/>
              </a:lnSpc>
            </a:pPr>
            <a:r>
              <a:rPr lang="fi-FI" sz="2000" b="1" dirty="0"/>
              <a:t>Vastaukset nostavat esiin useita merkittäviä ongelmakohtia kirjaamisessa ja tilastoinnissa. Tärkeimpiä teemoja ovat ohjeistuksen ja koulutuksen puutteet, kirjaamisjärjestelmien hitaus ja monimutkaisuus, tilastoinnin epäyhtenäisyys, ajan ja resurssien riittämättömyys sekä kirjaamisen ja tilastoinnin negatiivinen vaikutus potilasturvallisuuteen ja hoidon laatuun. Näiden ongelmien ratkaisemiseksi tarvitaan selkeitä ja yhteneväisiä ohjeita, parempaa koulutusta ja perehdytystä, tehokkaampia ja käyttäjäystävällisempiä järjestelmiä sekä riittäviä resursseja. </a:t>
            </a:r>
          </a:p>
          <a:p>
            <a:pPr>
              <a:lnSpc>
                <a:spcPct val="150000"/>
              </a:lnSpc>
            </a:pPr>
            <a:endParaRPr lang="fi-FI" sz="2000" b="1" dirty="0"/>
          </a:p>
        </p:txBody>
      </p:sp>
    </p:spTree>
    <p:extLst>
      <p:ext uri="{BB962C8B-B14F-4D97-AF65-F5344CB8AC3E}">
        <p14:creationId xmlns:p14="http://schemas.microsoft.com/office/powerpoint/2010/main" val="84652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926982-2BDE-1CAC-F724-F37348C3DA64}"/>
              </a:ext>
            </a:extLst>
          </p:cNvPr>
          <p:cNvSpPr>
            <a:spLocks noGrp="1"/>
          </p:cNvSpPr>
          <p:nvPr>
            <p:ph type="title"/>
          </p:nvPr>
        </p:nvSpPr>
        <p:spPr>
          <a:xfrm>
            <a:off x="838200" y="365126"/>
            <a:ext cx="10515600" cy="867774"/>
          </a:xfrm>
        </p:spPr>
        <p:txBody>
          <a:bodyPr>
            <a:normAutofit/>
          </a:bodyPr>
          <a:lstStyle/>
          <a:p>
            <a:r>
              <a:rPr lang="fi-FI" sz="2000" dirty="0"/>
              <a:t>17. Tiesitkö, että LifeCare-potilastietojärjestelmän sisällä on olemassa ohjeosio käyttäjän tueksi?</a:t>
            </a:r>
          </a:p>
        </p:txBody>
      </p:sp>
      <p:graphicFrame>
        <p:nvGraphicFramePr>
          <p:cNvPr id="3" name="Chart 1">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2208802870"/>
              </p:ext>
            </p:extLst>
          </p:nvPr>
        </p:nvGraphicFramePr>
        <p:xfrm>
          <a:off x="838200" y="1956391"/>
          <a:ext cx="10910777" cy="3965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566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7AF7CD-74EE-23E1-A5B1-A1ACBD8EB4B4}"/>
              </a:ext>
            </a:extLst>
          </p:cNvPr>
          <p:cNvSpPr>
            <a:spLocks noGrp="1"/>
          </p:cNvSpPr>
          <p:nvPr>
            <p:ph type="title"/>
          </p:nvPr>
        </p:nvSpPr>
        <p:spPr>
          <a:xfrm>
            <a:off x="4400137" y="193717"/>
            <a:ext cx="3610709" cy="711806"/>
          </a:xfrm>
        </p:spPr>
        <p:txBody>
          <a:bodyPr>
            <a:normAutofit/>
          </a:bodyPr>
          <a:lstStyle/>
          <a:p>
            <a:r>
              <a:rPr lang="fi-FI" sz="2800" dirty="0"/>
              <a:t>Kyselyn toteutus</a:t>
            </a:r>
          </a:p>
        </p:txBody>
      </p:sp>
      <p:sp>
        <p:nvSpPr>
          <p:cNvPr id="3" name="Sisällön paikkamerkki 2">
            <a:extLst>
              <a:ext uri="{FF2B5EF4-FFF2-40B4-BE49-F238E27FC236}">
                <a16:creationId xmlns:a16="http://schemas.microsoft.com/office/drawing/2014/main" id="{D1A3B687-BD76-8526-3D25-FAE970DCB2E6}"/>
              </a:ext>
            </a:extLst>
          </p:cNvPr>
          <p:cNvSpPr>
            <a:spLocks noGrp="1"/>
          </p:cNvSpPr>
          <p:nvPr>
            <p:ph idx="1"/>
          </p:nvPr>
        </p:nvSpPr>
        <p:spPr>
          <a:xfrm>
            <a:off x="431515" y="750012"/>
            <a:ext cx="11568702" cy="5291191"/>
          </a:xfrm>
        </p:spPr>
        <p:txBody>
          <a:bodyPr>
            <a:noAutofit/>
          </a:bodyPr>
          <a:lstStyle/>
          <a:p>
            <a:pPr>
              <a:lnSpc>
                <a:spcPct val="150000"/>
              </a:lnSpc>
            </a:pPr>
            <a:r>
              <a:rPr lang="fi-FI" sz="1000" b="1" dirty="0"/>
              <a:t>Kysely toteutettiin huhti-toukokuussa 2024 (1kk)</a:t>
            </a:r>
          </a:p>
          <a:p>
            <a:pPr>
              <a:lnSpc>
                <a:spcPct val="150000"/>
              </a:lnSpc>
            </a:pPr>
            <a:r>
              <a:rPr lang="fi-FI" sz="1000" b="1" dirty="0"/>
              <a:t>Alustava kyselypohja lähetettiin aluksi kommenteille hoitotyön päälliköille ja tietohallinnon asiantuntijoille sekä vertaisarvioijalle</a:t>
            </a:r>
          </a:p>
          <a:p>
            <a:pPr>
              <a:lnSpc>
                <a:spcPct val="150000"/>
              </a:lnSpc>
            </a:pPr>
            <a:r>
              <a:rPr lang="fi-FI" sz="1000" b="1" dirty="0"/>
              <a:t>Kyselyä muokattiin edelleen kommenttien mukaisesti</a:t>
            </a:r>
          </a:p>
          <a:p>
            <a:pPr>
              <a:lnSpc>
                <a:spcPct val="150000"/>
              </a:lnSpc>
            </a:pPr>
            <a:r>
              <a:rPr lang="fi-FI" sz="1000" b="1" dirty="0"/>
              <a:t>Kyselylinkki lähetettiin Lähiterveyspalveluihin ja 24/7 yksikköön (116117 ja chat) hoitotyön päälliköiden ja osastonhoitajien kautta.</a:t>
            </a:r>
          </a:p>
          <a:p>
            <a:pPr>
              <a:lnSpc>
                <a:spcPct val="150000"/>
              </a:lnSpc>
            </a:pPr>
            <a:r>
              <a:rPr lang="fi-FI" sz="1000" b="1" dirty="0"/>
              <a:t>Kaikilta alueilta saatiin vastauksia (osasta vain muutamia)</a:t>
            </a:r>
          </a:p>
          <a:p>
            <a:pPr>
              <a:lnSpc>
                <a:spcPct val="150000"/>
              </a:lnSpc>
            </a:pPr>
            <a:r>
              <a:rPr lang="fi-FI" sz="1000" b="1" dirty="0"/>
              <a:t>Kyselyyn vastasi yhteensä 96 vastaanottopalveluiden (339) hoitotyöntekijästä.</a:t>
            </a:r>
          </a:p>
          <a:p>
            <a:pPr marL="0" indent="0">
              <a:lnSpc>
                <a:spcPct val="150000"/>
              </a:lnSpc>
              <a:buNone/>
            </a:pPr>
            <a:r>
              <a:rPr lang="fi-FI" sz="1000" dirty="0"/>
              <a:t>	</a:t>
            </a:r>
            <a:r>
              <a:rPr lang="fi-FI" sz="1000" b="1" dirty="0"/>
              <a:t>-sairaanhoitajat 68</a:t>
            </a:r>
          </a:p>
          <a:p>
            <a:pPr marL="0" indent="0">
              <a:lnSpc>
                <a:spcPct val="150000"/>
              </a:lnSpc>
              <a:buNone/>
            </a:pPr>
            <a:r>
              <a:rPr lang="fi-FI" sz="1000" b="1" dirty="0"/>
              <a:t>	-terveydenhoitajia 15</a:t>
            </a:r>
          </a:p>
          <a:p>
            <a:pPr marL="0" indent="0">
              <a:lnSpc>
                <a:spcPct val="150000"/>
              </a:lnSpc>
              <a:buNone/>
            </a:pPr>
            <a:r>
              <a:rPr lang="fi-FI" sz="1000" b="1" dirty="0"/>
              <a:t>	-lähihoitajia 4</a:t>
            </a:r>
          </a:p>
          <a:p>
            <a:pPr marL="0" indent="0">
              <a:lnSpc>
                <a:spcPct val="150000"/>
              </a:lnSpc>
              <a:buNone/>
            </a:pPr>
            <a:r>
              <a:rPr lang="fi-FI" sz="1000" b="1" dirty="0"/>
              <a:t>	-diabeteshoitajia 5</a:t>
            </a:r>
          </a:p>
          <a:p>
            <a:pPr marL="0" indent="0">
              <a:lnSpc>
                <a:spcPct val="150000"/>
              </a:lnSpc>
              <a:buNone/>
            </a:pPr>
            <a:r>
              <a:rPr lang="fi-FI" sz="1000" b="1" dirty="0"/>
              <a:t>	-muistihoitajia 2</a:t>
            </a:r>
          </a:p>
          <a:p>
            <a:pPr marL="0" indent="0">
              <a:lnSpc>
                <a:spcPct val="150000"/>
              </a:lnSpc>
              <a:buNone/>
            </a:pPr>
            <a:r>
              <a:rPr lang="fi-FI" sz="1000" b="1" dirty="0"/>
              <a:t>	-osastonsihteeri</a:t>
            </a:r>
          </a:p>
          <a:p>
            <a:pPr marL="0" indent="0">
              <a:lnSpc>
                <a:spcPct val="150000"/>
              </a:lnSpc>
              <a:buNone/>
            </a:pPr>
            <a:r>
              <a:rPr lang="fi-FI" sz="1000" b="1" dirty="0"/>
              <a:t>	-palveluvastaava</a:t>
            </a:r>
          </a:p>
          <a:p>
            <a:pPr>
              <a:lnSpc>
                <a:spcPct val="150000"/>
              </a:lnSpc>
            </a:pPr>
            <a:r>
              <a:rPr lang="fi-FI" sz="1000" b="1" dirty="0"/>
              <a:t>Vastausprosentti oli 28%  </a:t>
            </a:r>
          </a:p>
          <a:p>
            <a:pPr>
              <a:lnSpc>
                <a:spcPct val="150000"/>
              </a:lnSpc>
            </a:pPr>
            <a:r>
              <a:rPr lang="fi-FI" sz="1000" b="1" dirty="0"/>
              <a:t>Sisällönanalyysi avoimissa kysymyksissä toteutettiin ChatGPT:tä hyödyntäen</a:t>
            </a:r>
          </a:p>
        </p:txBody>
      </p:sp>
    </p:spTree>
    <p:extLst>
      <p:ext uri="{BB962C8B-B14F-4D97-AF65-F5344CB8AC3E}">
        <p14:creationId xmlns:p14="http://schemas.microsoft.com/office/powerpoint/2010/main" val="1844334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7F5691-8C67-7B43-0A5B-61770A508639}"/>
              </a:ext>
            </a:extLst>
          </p:cNvPr>
          <p:cNvSpPr>
            <a:spLocks noGrp="1"/>
          </p:cNvSpPr>
          <p:nvPr>
            <p:ph type="title"/>
          </p:nvPr>
        </p:nvSpPr>
        <p:spPr>
          <a:xfrm>
            <a:off x="3049562" y="113359"/>
            <a:ext cx="6092875" cy="785581"/>
          </a:xfrm>
        </p:spPr>
        <p:txBody>
          <a:bodyPr>
            <a:normAutofit/>
          </a:bodyPr>
          <a:lstStyle/>
          <a:p>
            <a:r>
              <a:rPr lang="fi-FI" sz="2000" dirty="0"/>
              <a:t>18. Tiedätkö, mikä on Suoritekäsikirja?</a:t>
            </a:r>
          </a:p>
        </p:txBody>
      </p:sp>
      <p:graphicFrame>
        <p:nvGraphicFramePr>
          <p:cNvPr id="3" name="Chart 1">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4105179637"/>
              </p:ext>
            </p:extLst>
          </p:nvPr>
        </p:nvGraphicFramePr>
        <p:xfrm>
          <a:off x="369870" y="996594"/>
          <a:ext cx="11304679" cy="5127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6636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190944-2590-EDBC-CECE-CF8ECA823998}"/>
              </a:ext>
            </a:extLst>
          </p:cNvPr>
          <p:cNvSpPr>
            <a:spLocks noGrp="1"/>
          </p:cNvSpPr>
          <p:nvPr>
            <p:ph type="title"/>
          </p:nvPr>
        </p:nvSpPr>
        <p:spPr>
          <a:xfrm>
            <a:off x="1334979" y="285226"/>
            <a:ext cx="9522041" cy="1325563"/>
          </a:xfrm>
        </p:spPr>
        <p:txBody>
          <a:bodyPr>
            <a:normAutofit/>
          </a:bodyPr>
          <a:lstStyle/>
          <a:p>
            <a:r>
              <a:rPr lang="fi-FI" sz="2000"/>
              <a:t>19. Koetko tarvitsevasi jotain muuta tilastoinnin ja kirjaamisen koulutusta kyselyssä mainittujen lisäksi, mitä?</a:t>
            </a:r>
            <a:endParaRPr lang="fi-FI" sz="2000" dirty="0"/>
          </a:p>
        </p:txBody>
      </p:sp>
      <p:graphicFrame>
        <p:nvGraphicFramePr>
          <p:cNvPr id="3" name="Kaaviokuva 2">
            <a:extLst>
              <a:ext uri="{FF2B5EF4-FFF2-40B4-BE49-F238E27FC236}">
                <a16:creationId xmlns:a16="http://schemas.microsoft.com/office/drawing/2014/main" id="{0160FB58-9DEF-0F89-25C3-11DCE83876FC}"/>
              </a:ext>
            </a:extLst>
          </p:cNvPr>
          <p:cNvGraphicFramePr/>
          <p:nvPr>
            <p:extLst>
              <p:ext uri="{D42A27DB-BD31-4B8C-83A1-F6EECF244321}">
                <p14:modId xmlns:p14="http://schemas.microsoft.com/office/powerpoint/2010/main" val="99477401"/>
              </p:ext>
            </p:extLst>
          </p:nvPr>
        </p:nvGraphicFramePr>
        <p:xfrm>
          <a:off x="1334979" y="1393795"/>
          <a:ext cx="9691087" cy="4669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24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1B3632-0722-BC94-6E93-6BF772C79E46}"/>
              </a:ext>
            </a:extLst>
          </p:cNvPr>
          <p:cNvSpPr>
            <a:spLocks noGrp="1"/>
          </p:cNvSpPr>
          <p:nvPr>
            <p:ph type="title"/>
          </p:nvPr>
        </p:nvSpPr>
        <p:spPr>
          <a:xfrm>
            <a:off x="838200" y="198455"/>
            <a:ext cx="10515600" cy="1325563"/>
          </a:xfrm>
        </p:spPr>
        <p:txBody>
          <a:bodyPr>
            <a:normAutofit/>
          </a:bodyPr>
          <a:lstStyle/>
          <a:p>
            <a:r>
              <a:rPr lang="fi-FI" sz="2000" dirty="0"/>
              <a:t>20. Viimeisimmän LifeCare-päivityksen käyttöönottokoulutus toteutettiin Moodle-pohjaisena itseopiskelukurssina. Oletko suorittanut kurssin kokonaisuudessaan?</a:t>
            </a:r>
          </a:p>
        </p:txBody>
      </p:sp>
      <p:graphicFrame>
        <p:nvGraphicFramePr>
          <p:cNvPr id="3" name="Chart 1">
            <a:extLst>
              <a:ext uri="{FF2B5EF4-FFF2-40B4-BE49-F238E27FC236}">
                <a16:creationId xmlns:a16="http://schemas.microsoft.com/office/drawing/2014/main" id="{00000000-0008-0000-1300-000002000000}"/>
              </a:ext>
            </a:extLst>
          </p:cNvPr>
          <p:cNvGraphicFramePr>
            <a:graphicFrameLocks/>
          </p:cNvGraphicFramePr>
          <p:nvPr>
            <p:extLst>
              <p:ext uri="{D42A27DB-BD31-4B8C-83A1-F6EECF244321}">
                <p14:modId xmlns:p14="http://schemas.microsoft.com/office/powerpoint/2010/main" val="82366962"/>
              </p:ext>
            </p:extLst>
          </p:nvPr>
        </p:nvGraphicFramePr>
        <p:xfrm>
          <a:off x="719191" y="1524018"/>
          <a:ext cx="11221173" cy="4472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122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23DD31-7B6C-96F3-4D6A-B08CA9763971}"/>
              </a:ext>
            </a:extLst>
          </p:cNvPr>
          <p:cNvSpPr>
            <a:spLocks noGrp="1"/>
          </p:cNvSpPr>
          <p:nvPr>
            <p:ph type="title"/>
          </p:nvPr>
        </p:nvSpPr>
        <p:spPr>
          <a:xfrm>
            <a:off x="1027414" y="776091"/>
            <a:ext cx="10480497" cy="1658884"/>
          </a:xfrm>
        </p:spPr>
        <p:txBody>
          <a:bodyPr>
            <a:noAutofit/>
          </a:bodyPr>
          <a:lstStyle/>
          <a:p>
            <a:r>
              <a:rPr lang="fi-FI" sz="2000" dirty="0"/>
              <a:t>Yhteenveto edelliseen kysymyksen tekstivastauksiin: Viimeisimmän LifeCare-päivityksen käyttöönottokoulutus toteutettiin Moodle-pohjaisena itseopiskelukurssina. Oletko suorittanut kurssin kokonaisuudessaan?</a:t>
            </a:r>
            <a:br>
              <a:rPr lang="fi-FI" sz="2000" dirty="0"/>
            </a:br>
            <a:r>
              <a:rPr lang="fi-FI" sz="2000" dirty="0">
                <a:highlight>
                  <a:srgbClr val="FFFF00"/>
                </a:highlight>
              </a:rPr>
              <a:t>En, miksi et?</a:t>
            </a:r>
          </a:p>
        </p:txBody>
      </p:sp>
      <p:sp>
        <p:nvSpPr>
          <p:cNvPr id="4" name="Tekstiruutu 3">
            <a:extLst>
              <a:ext uri="{FF2B5EF4-FFF2-40B4-BE49-F238E27FC236}">
                <a16:creationId xmlns:a16="http://schemas.microsoft.com/office/drawing/2014/main" id="{7804A54A-19F1-60CC-CE72-0F8F360B397C}"/>
              </a:ext>
            </a:extLst>
          </p:cNvPr>
          <p:cNvSpPr txBox="1"/>
          <p:nvPr/>
        </p:nvSpPr>
        <p:spPr>
          <a:xfrm>
            <a:off x="595901" y="3099587"/>
            <a:ext cx="11178283" cy="1323439"/>
          </a:xfrm>
          <a:prstGeom prst="rect">
            <a:avLst/>
          </a:prstGeom>
          <a:noFill/>
        </p:spPr>
        <p:txBody>
          <a:bodyPr wrap="square">
            <a:spAutoFit/>
          </a:bodyPr>
          <a:lstStyle/>
          <a:p>
            <a:pPr marL="342900" indent="-342900">
              <a:buFont typeface="Arial" panose="020B0604020202020204" pitchFamily="34" charset="0"/>
              <a:buChar char="•"/>
            </a:pPr>
            <a:r>
              <a:rPr lang="fi-FI" sz="2000" dirty="0"/>
              <a:t>Analyysin perusteella suurimmat syyt kurssin suorittamatta jättämiseen ovat ajanpuute ja tiedon puute. Useimmat vastaajat kokevat, että heillä ei ollut tarpeeksi aikaa suorittaa kurssia, joko työaikana tai yleisesti. Toiset taas eivät tienneet kurssin olemassaolosta tai sen jatko-osioista. Lisäksi jotkut vastaajat eivät pitäneet kaikkia kurssin osioita tärkeinä</a:t>
            </a:r>
            <a:r>
              <a:rPr lang="fi-FI" dirty="0"/>
              <a:t>.</a:t>
            </a:r>
          </a:p>
        </p:txBody>
      </p:sp>
    </p:spTree>
    <p:extLst>
      <p:ext uri="{BB962C8B-B14F-4D97-AF65-F5344CB8AC3E}">
        <p14:creationId xmlns:p14="http://schemas.microsoft.com/office/powerpoint/2010/main" val="2827728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A9B52F-B2EA-8339-6DD4-2938A0E12BE8}"/>
              </a:ext>
            </a:extLst>
          </p:cNvPr>
          <p:cNvSpPr>
            <a:spLocks noGrp="1"/>
          </p:cNvSpPr>
          <p:nvPr>
            <p:ph type="title"/>
          </p:nvPr>
        </p:nvSpPr>
        <p:spPr>
          <a:xfrm>
            <a:off x="838200" y="267029"/>
            <a:ext cx="10515600" cy="1325563"/>
          </a:xfrm>
        </p:spPr>
        <p:txBody>
          <a:bodyPr>
            <a:normAutofit/>
          </a:bodyPr>
          <a:lstStyle/>
          <a:p>
            <a:r>
              <a:rPr lang="fi-FI" sz="2000" dirty="0"/>
              <a:t>21. Koitko viimeisimmän LifeCare-päivityksen käyttöönottokoulutuksen Moodle-pohjaisen itseopiskelukurssin toteutustavan ja sisällön itsellesi hyvänä ja riittävänä?</a:t>
            </a:r>
          </a:p>
        </p:txBody>
      </p:sp>
      <p:graphicFrame>
        <p:nvGraphicFramePr>
          <p:cNvPr id="3" name="Chart 1">
            <a:extLst>
              <a:ext uri="{FF2B5EF4-FFF2-40B4-BE49-F238E27FC236}">
                <a16:creationId xmlns:a16="http://schemas.microsoft.com/office/drawing/2014/main" id="{00000000-0008-0000-1400-000002000000}"/>
              </a:ext>
            </a:extLst>
          </p:cNvPr>
          <p:cNvGraphicFramePr>
            <a:graphicFrameLocks/>
          </p:cNvGraphicFramePr>
          <p:nvPr>
            <p:extLst>
              <p:ext uri="{D42A27DB-BD31-4B8C-83A1-F6EECF244321}">
                <p14:modId xmlns:p14="http://schemas.microsoft.com/office/powerpoint/2010/main" val="2286373811"/>
              </p:ext>
            </p:extLst>
          </p:nvPr>
        </p:nvGraphicFramePr>
        <p:xfrm>
          <a:off x="585627" y="1458930"/>
          <a:ext cx="11126912" cy="4469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849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25C7D1-8E2D-FEE7-F79D-003FB5610D40}"/>
              </a:ext>
            </a:extLst>
          </p:cNvPr>
          <p:cNvSpPr>
            <a:spLocks noGrp="1"/>
          </p:cNvSpPr>
          <p:nvPr>
            <p:ph type="title"/>
          </p:nvPr>
        </p:nvSpPr>
        <p:spPr>
          <a:xfrm>
            <a:off x="790113" y="257452"/>
            <a:ext cx="10563687" cy="1784411"/>
          </a:xfrm>
        </p:spPr>
        <p:txBody>
          <a:bodyPr>
            <a:noAutofit/>
          </a:bodyPr>
          <a:lstStyle/>
          <a:p>
            <a:r>
              <a:rPr lang="fi-FI" sz="2000" dirty="0"/>
              <a:t>Yhteenveto tekstivastauksista edelliseen kysymykseen:</a:t>
            </a:r>
            <a:br>
              <a:rPr lang="fi-FI" sz="2000" dirty="0"/>
            </a:br>
            <a:r>
              <a:rPr lang="fi-FI" sz="2000" dirty="0"/>
              <a:t>Koitko viimeisimmän LifeCare-päivityksen käyttöönottokoulutuksen Moodle-pohjaisen itseopiskelukurssin toteutustavan ja sisällön itsellesi hyvänä ja riittävänä?</a:t>
            </a:r>
            <a:br>
              <a:rPr lang="fi-FI" sz="2000" dirty="0"/>
            </a:br>
            <a:r>
              <a:rPr lang="fi-FI" sz="2000" dirty="0">
                <a:highlight>
                  <a:srgbClr val="FFFF00"/>
                </a:highlight>
              </a:rPr>
              <a:t>*En, mikset?</a:t>
            </a:r>
            <a:br>
              <a:rPr lang="fi-FI" sz="2000" dirty="0">
                <a:highlight>
                  <a:srgbClr val="FFFF00"/>
                </a:highlight>
              </a:rPr>
            </a:br>
            <a:endParaRPr lang="fi-FI" sz="2000" dirty="0">
              <a:highlight>
                <a:srgbClr val="FFFF00"/>
              </a:highlight>
            </a:endParaRPr>
          </a:p>
        </p:txBody>
      </p:sp>
      <p:sp>
        <p:nvSpPr>
          <p:cNvPr id="4" name="Tekstiruutu 3">
            <a:extLst>
              <a:ext uri="{FF2B5EF4-FFF2-40B4-BE49-F238E27FC236}">
                <a16:creationId xmlns:a16="http://schemas.microsoft.com/office/drawing/2014/main" id="{148FE800-D8D5-21D2-FB21-8852EE189D75}"/>
              </a:ext>
            </a:extLst>
          </p:cNvPr>
          <p:cNvSpPr txBox="1"/>
          <p:nvPr/>
        </p:nvSpPr>
        <p:spPr>
          <a:xfrm>
            <a:off x="566791" y="2173573"/>
            <a:ext cx="11202256" cy="3785652"/>
          </a:xfrm>
          <a:prstGeom prst="rect">
            <a:avLst/>
          </a:prstGeom>
          <a:noFill/>
        </p:spPr>
        <p:txBody>
          <a:bodyPr wrap="square">
            <a:spAutoFit/>
          </a:bodyPr>
          <a:lstStyle/>
          <a:p>
            <a:pPr marL="342900" indent="-342900">
              <a:buFont typeface="Arial" panose="020B0604020202020204" pitchFamily="34" charset="0"/>
              <a:buChar char="•"/>
            </a:pPr>
            <a:r>
              <a:rPr lang="fi-FI" sz="2000" b="1" dirty="0"/>
              <a:t>Yleismaallisuus ja yksikkökohtaisuus</a:t>
            </a:r>
            <a:r>
              <a:rPr lang="fi-FI" sz="2000" dirty="0"/>
              <a:t>: Koulutus koettiin liian yleisluontoiseksi ja kaivattiin tarkempaa, yksikkö- ja työtehtäväkohtaista ohjeistusta.</a:t>
            </a:r>
          </a:p>
          <a:p>
            <a:pPr marL="342900" indent="-342900">
              <a:buFont typeface="Arial" panose="020B0604020202020204" pitchFamily="34" charset="0"/>
              <a:buChar char="•"/>
            </a:pPr>
            <a:r>
              <a:rPr lang="fi-FI" sz="2000" b="1" dirty="0"/>
              <a:t>Mahdollisuus kysyä ja vuorovaikutus</a:t>
            </a:r>
            <a:r>
              <a:rPr lang="fi-FI" sz="2000" dirty="0"/>
              <a:t>: Moni vastaaja kaipasi vuorovaikutusta ja mahdollisuutta kysyä kysymyksiä koulutuksen aikana.</a:t>
            </a:r>
          </a:p>
          <a:p>
            <a:pPr marL="342900" indent="-342900">
              <a:buFont typeface="Arial" panose="020B0604020202020204" pitchFamily="34" charset="0"/>
              <a:buChar char="•"/>
            </a:pPr>
            <a:r>
              <a:rPr lang="fi-FI" sz="2000" b="1" dirty="0"/>
              <a:t>Käytännön harjoittelu ja kokeileminen</a:t>
            </a:r>
            <a:r>
              <a:rPr lang="fi-FI" sz="2000" dirty="0"/>
              <a:t>: Koulutuksen yhteydessä kaivattiin mahdollisuutta käytännön harjoitteluun ja kokeilemiseen.</a:t>
            </a:r>
          </a:p>
          <a:p>
            <a:pPr marL="342900" indent="-342900">
              <a:buFont typeface="Arial" panose="020B0604020202020204" pitchFamily="34" charset="0"/>
              <a:buChar char="•"/>
            </a:pPr>
            <a:r>
              <a:rPr lang="fi-FI" sz="2000" b="1" dirty="0"/>
              <a:t>Koulutuksen ajoitus ja kertaustarve</a:t>
            </a:r>
            <a:r>
              <a:rPr lang="fi-FI" sz="2000" dirty="0"/>
              <a:t>: Koulutuksen ajoitus olisi voinut olla lähempänä päivityksen käyttöönottoa, ja kertausta pidettiin tarpeellisena.</a:t>
            </a:r>
          </a:p>
          <a:p>
            <a:pPr marL="342900" indent="-342900">
              <a:buFont typeface="Arial" panose="020B0604020202020204" pitchFamily="34" charset="0"/>
              <a:buChar char="•"/>
            </a:pPr>
            <a:r>
              <a:rPr lang="fi-FI" sz="2000" b="1" dirty="0"/>
              <a:t>Koulutuksen sisällön relevanssi</a:t>
            </a:r>
            <a:r>
              <a:rPr lang="fi-FI" sz="2000" dirty="0"/>
              <a:t>: Sisältöä pidettiin osittain epäolennaisena ja sekavana. Hoitajien kirjaamiskäytännöt eivät tulleet tarpeeksi esille.</a:t>
            </a:r>
          </a:p>
          <a:p>
            <a:pPr marL="342900" indent="-342900">
              <a:buFont typeface="Arial" panose="020B0604020202020204" pitchFamily="34" charset="0"/>
              <a:buChar char="•"/>
            </a:pPr>
            <a:r>
              <a:rPr lang="fi-FI" sz="2000" b="1" dirty="0"/>
              <a:t>Lähiopetuksen </a:t>
            </a:r>
            <a:r>
              <a:rPr lang="fi-FI" sz="2000" b="1" dirty="0" err="1"/>
              <a:t>preferointi</a:t>
            </a:r>
            <a:r>
              <a:rPr lang="fi-FI" sz="2000" dirty="0"/>
              <a:t>: Useat vastaajat suosivat lähiopetusta Moodle-pohjaisen itseopiskelukurssin sijaan.</a:t>
            </a:r>
          </a:p>
        </p:txBody>
      </p:sp>
    </p:spTree>
    <p:extLst>
      <p:ext uri="{BB962C8B-B14F-4D97-AF65-F5344CB8AC3E}">
        <p14:creationId xmlns:p14="http://schemas.microsoft.com/office/powerpoint/2010/main" val="130870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B23726-7639-776C-30E1-59CBEEDD790B}"/>
              </a:ext>
            </a:extLst>
          </p:cNvPr>
          <p:cNvSpPr>
            <a:spLocks noGrp="1"/>
          </p:cNvSpPr>
          <p:nvPr>
            <p:ph type="title"/>
          </p:nvPr>
        </p:nvSpPr>
        <p:spPr>
          <a:xfrm>
            <a:off x="819792" y="305853"/>
            <a:ext cx="10552416" cy="898596"/>
          </a:xfrm>
        </p:spPr>
        <p:txBody>
          <a:bodyPr>
            <a:normAutofit/>
          </a:bodyPr>
          <a:lstStyle/>
          <a:p>
            <a:r>
              <a:rPr lang="fi-FI" sz="2000" dirty="0"/>
              <a:t>22. Millaista tilastoinnin ja kirjaamisen koulutusta toivoisit, jos se olisi resurssien puitteissa mahdollista?</a:t>
            </a:r>
          </a:p>
        </p:txBody>
      </p:sp>
      <p:graphicFrame>
        <p:nvGraphicFramePr>
          <p:cNvPr id="3" name="Chart 1">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3586339542"/>
              </p:ext>
            </p:extLst>
          </p:nvPr>
        </p:nvGraphicFramePr>
        <p:xfrm>
          <a:off x="595901" y="1356190"/>
          <a:ext cx="11229654" cy="4746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5654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9D2E87-D7D6-9D46-880E-A0A36D6FF3FE}"/>
              </a:ext>
            </a:extLst>
          </p:cNvPr>
          <p:cNvSpPr>
            <a:spLocks noGrp="1"/>
          </p:cNvSpPr>
          <p:nvPr>
            <p:ph type="title"/>
          </p:nvPr>
        </p:nvSpPr>
        <p:spPr/>
        <p:txBody>
          <a:bodyPr>
            <a:normAutofit/>
          </a:bodyPr>
          <a:lstStyle/>
          <a:p>
            <a:r>
              <a:rPr lang="fi-FI" sz="2400" dirty="0"/>
              <a:t>22. Millaista tilastoinnin ja kirjaamisen koulutusta toivoisit, jos se olisi resurssien puitteissa mahdollista?</a:t>
            </a:r>
            <a:br>
              <a:rPr lang="fi-FI" sz="2400" dirty="0"/>
            </a:br>
            <a:r>
              <a:rPr lang="fi-FI" sz="2400" dirty="0">
                <a:highlight>
                  <a:srgbClr val="FFFF00"/>
                </a:highlight>
              </a:rPr>
              <a:t>*Muu, mikä?</a:t>
            </a:r>
          </a:p>
        </p:txBody>
      </p:sp>
      <p:sp>
        <p:nvSpPr>
          <p:cNvPr id="4" name="Tekstiruutu 3">
            <a:extLst>
              <a:ext uri="{FF2B5EF4-FFF2-40B4-BE49-F238E27FC236}">
                <a16:creationId xmlns:a16="http://schemas.microsoft.com/office/drawing/2014/main" id="{3291192D-8D6C-DB68-3DEA-07F4EB85CDE9}"/>
              </a:ext>
            </a:extLst>
          </p:cNvPr>
          <p:cNvSpPr txBox="1"/>
          <p:nvPr/>
        </p:nvSpPr>
        <p:spPr>
          <a:xfrm>
            <a:off x="838200" y="1600319"/>
            <a:ext cx="10233060" cy="4708981"/>
          </a:xfrm>
          <a:prstGeom prst="rect">
            <a:avLst/>
          </a:prstGeom>
          <a:noFill/>
        </p:spPr>
        <p:txBody>
          <a:bodyPr wrap="square">
            <a:spAutoFit/>
          </a:bodyPr>
          <a:lstStyle/>
          <a:p>
            <a:r>
              <a:rPr lang="fi-FI" sz="2000" b="1" dirty="0"/>
              <a:t>Läsnäolokoulutus pienemmissä ryhmissä:</a:t>
            </a:r>
            <a:r>
              <a:rPr lang="fi-FI" sz="2000" dirty="0"/>
              <a:t> Pienryhmissä tapahtuva läsnäolokoulutus mahdollistaisi kohdennetumman ja vuorovaikutteisemman oppimisympäristön.</a:t>
            </a:r>
          </a:p>
          <a:p>
            <a:r>
              <a:rPr lang="fi-FI" sz="2000" b="1" dirty="0"/>
              <a:t>Ohjelmistojen kehittäjien koulutus:</a:t>
            </a:r>
            <a:r>
              <a:rPr lang="fi-FI" sz="2000" dirty="0"/>
              <a:t> Ohjelmistojen kehittäjien koulutus korostaa käyttäjäystävällisyyden ja käytännön tarpeiden huomioimista ohjelmistojen kehityksessä.</a:t>
            </a:r>
          </a:p>
          <a:p>
            <a:r>
              <a:rPr lang="fi-FI" sz="2000" b="1" dirty="0"/>
              <a:t>Yhtenäistäminen</a:t>
            </a:r>
            <a:r>
              <a:rPr lang="fi-FI" sz="2000" dirty="0"/>
              <a:t>: Yhtenäisten kirjaamis- ja tilastointikäytäntöjen luominen vaatisi kattavaa ja laajaa koulutusta.</a:t>
            </a:r>
            <a:endParaRPr lang="fi-FI" sz="2000" b="1" dirty="0"/>
          </a:p>
          <a:p>
            <a:r>
              <a:rPr lang="fi-FI" sz="2000" b="1" dirty="0"/>
              <a:t>Käytännön harjoittelu ja testipotilaat:</a:t>
            </a:r>
            <a:r>
              <a:rPr lang="fi-FI" sz="2000" dirty="0"/>
              <a:t> Käytännönläheinen koulutus testipotilaiden avulla mahdollistaisi kirjaamisprosessien harjoittelun käytännössä.</a:t>
            </a:r>
          </a:p>
          <a:p>
            <a:r>
              <a:rPr lang="fi-FI" sz="2000" b="1" dirty="0"/>
              <a:t>Ammattikunnittain kohdennettu koulutus</a:t>
            </a:r>
            <a:r>
              <a:rPr lang="fi-FI" sz="2000" dirty="0"/>
              <a:t>: Ammattikunnittain kohdennettu koulutus vastaisi ammattikohtaisiin erityistarpeisiin.</a:t>
            </a:r>
          </a:p>
          <a:p>
            <a:endParaRPr lang="fi-FI" sz="2000" dirty="0"/>
          </a:p>
          <a:p>
            <a:r>
              <a:rPr lang="fi-FI" sz="2000" b="1" dirty="0"/>
              <a:t>Näiden teemojen perusteella voidaan havaita, että vastaajat arvostavat käytännönläheistä ja vuorovaikutteista koulutusta, joka on kohdennettu heidän erityistarpeidensa mukaisesti ja auttaa luomaan yhtenäiset käytännöt.</a:t>
            </a:r>
          </a:p>
          <a:p>
            <a:endParaRPr lang="fi-FI" sz="2000" dirty="0"/>
          </a:p>
        </p:txBody>
      </p:sp>
    </p:spTree>
    <p:extLst>
      <p:ext uri="{BB962C8B-B14F-4D97-AF65-F5344CB8AC3E}">
        <p14:creationId xmlns:p14="http://schemas.microsoft.com/office/powerpoint/2010/main" val="674803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855565-0111-64E8-0AB0-2238BDE26276}"/>
              </a:ext>
            </a:extLst>
          </p:cNvPr>
          <p:cNvSpPr>
            <a:spLocks noGrp="1"/>
          </p:cNvSpPr>
          <p:nvPr>
            <p:ph type="title"/>
          </p:nvPr>
        </p:nvSpPr>
        <p:spPr>
          <a:xfrm>
            <a:off x="1173702" y="258594"/>
            <a:ext cx="9594912" cy="673562"/>
          </a:xfrm>
        </p:spPr>
        <p:txBody>
          <a:bodyPr>
            <a:normAutofit/>
          </a:bodyPr>
          <a:lstStyle/>
          <a:p>
            <a:pPr algn="ctr"/>
            <a:r>
              <a:rPr lang="fi-FI" sz="2000" dirty="0"/>
              <a:t>23. Haluatko sanoa jotain muuta kirjaamisesta tai tilastoinnista... Sana on vapaa!</a:t>
            </a:r>
          </a:p>
        </p:txBody>
      </p:sp>
      <p:sp>
        <p:nvSpPr>
          <p:cNvPr id="6" name="Tekstiruutu 5">
            <a:extLst>
              <a:ext uri="{FF2B5EF4-FFF2-40B4-BE49-F238E27FC236}">
                <a16:creationId xmlns:a16="http://schemas.microsoft.com/office/drawing/2014/main" id="{BCA0FB95-D542-863D-F0CF-2B64FAA17445}"/>
              </a:ext>
            </a:extLst>
          </p:cNvPr>
          <p:cNvSpPr txBox="1"/>
          <p:nvPr/>
        </p:nvSpPr>
        <p:spPr>
          <a:xfrm>
            <a:off x="267809" y="807868"/>
            <a:ext cx="11656381" cy="5401479"/>
          </a:xfrm>
          <a:prstGeom prst="rect">
            <a:avLst/>
          </a:prstGeom>
          <a:noFill/>
        </p:spPr>
        <p:txBody>
          <a:bodyPr wrap="square">
            <a:spAutoFit/>
          </a:bodyPr>
          <a:lstStyle/>
          <a:p>
            <a:r>
              <a:rPr lang="fi-FI" sz="1500" b="1" dirty="0"/>
              <a:t>1. Kirjaamisen ja tilastoinnin merkitys ja ajankäyttö</a:t>
            </a:r>
          </a:p>
          <a:p>
            <a:r>
              <a:rPr lang="fi-FI" sz="1500" dirty="0"/>
              <a:t>Hoitohenkilökunta tunnistaa kirjaamisen ja tilastoinnin tärkeyden, mutta kokee, että niiden vaatima aika on pois potilastyöstä. Kirjaaminen vie liikaa aikaa, mikä korostuu erityisesti uuden </a:t>
            </a:r>
            <a:r>
              <a:rPr lang="fi-FI" sz="1500" dirty="0" err="1"/>
              <a:t>Lifecare</a:t>
            </a:r>
            <a:r>
              <a:rPr lang="fi-FI" sz="1500" dirty="0"/>
              <a:t>-järjestelmän myötä. Tämä luo paineita ja häiritsee potilaiden hoitoa.</a:t>
            </a:r>
          </a:p>
          <a:p>
            <a:r>
              <a:rPr lang="fi-FI" sz="1500" b="1" dirty="0"/>
              <a:t>2. Epäselvät käytännöt ja tarve yhtenäistämiselle</a:t>
            </a:r>
          </a:p>
          <a:p>
            <a:r>
              <a:rPr lang="fi-FI" sz="1500" dirty="0"/>
              <a:t>Nykyiset kirjaamiskäytännöt ovat sekavia ja vaihtelevat yksiköittäin. Hoitohenkilökunta kaipaa selkeitä, yhtenäisiä ohjeita, jotta kirjaaminen olisi johdonmukaista ja vertailukelpoista eri yksiköiden välillä.</a:t>
            </a:r>
          </a:p>
          <a:p>
            <a:r>
              <a:rPr lang="fi-FI" sz="1500" b="1" dirty="0"/>
              <a:t>3. Järjestelmien ja työkalujen toimivuus</a:t>
            </a:r>
          </a:p>
          <a:p>
            <a:r>
              <a:rPr lang="fi-FI" sz="1500" dirty="0"/>
              <a:t>Monet kokevat nykyiset järjestelmät, erityisesti </a:t>
            </a:r>
            <a:r>
              <a:rPr lang="fi-FI" sz="1500" dirty="0" err="1"/>
              <a:t>Lifecaren</a:t>
            </a:r>
            <a:r>
              <a:rPr lang="fi-FI" sz="1500" dirty="0"/>
              <a:t>, hankaliksi ja monimutkaisiksi käyttää. Kirjaamisen ja tilastoinnin järjestelmät ovat usein epäkäytännöllisiä ja niiden käyttö vie paljon aikaa, mikä vaikeuttaa hoitotyötä.</a:t>
            </a:r>
          </a:p>
          <a:p>
            <a:r>
              <a:rPr lang="fi-FI" sz="1500" b="1" dirty="0"/>
              <a:t>4. Koulutuksen ja ohjeistuksen puutteet</a:t>
            </a:r>
          </a:p>
          <a:p>
            <a:r>
              <a:rPr lang="fi-FI" sz="1500" dirty="0"/>
              <a:t>Hoitohenkilökunta toivoo parempaa ja kattavampaa koulutusta sekä selkeitä ohjeita kirjaamiseen ja tilastointiin. Nykyinen koulutus on koettu riittämättömäksi, mikä lisää epävarmuutta ja epäselvyyksiä kirjaamiskäytännöissä.</a:t>
            </a:r>
          </a:p>
          <a:p>
            <a:r>
              <a:rPr lang="fi-FI" sz="1500" b="1" dirty="0"/>
              <a:t>5. Tilastoinnin epäluotettavuus ja merkitys</a:t>
            </a:r>
          </a:p>
          <a:p>
            <a:r>
              <a:rPr lang="fi-FI" sz="1500" dirty="0"/>
              <a:t>Tilastoinnin luotettavuus ja merkitys herättävät paljon kriittistä pohdintaa. Moni kyseenalaistaa tilastoinnin luotettavuuden ja sen, miten hyvin se heijastaa todellisuutta. Tilastoinnin tärkeyttä ja hyödyllisyyttä pitäisi arvioida kriittisesti.</a:t>
            </a:r>
          </a:p>
          <a:p>
            <a:r>
              <a:rPr lang="fi-FI" sz="1500" b="1" dirty="0"/>
              <a:t>6. Henkilökunnan kokemukset ja parannusehdotukset</a:t>
            </a:r>
          </a:p>
          <a:p>
            <a:r>
              <a:rPr lang="fi-FI" sz="1500" dirty="0"/>
              <a:t>Hoitohenkilökunta haluaa, että heidän kokemuksensa ja näkemyksensä otettaisiin huomioon järjestelmien ja käytäntöjen kehittämisessä. He toivovat käytännön esimerkkejä, selkeitä ohjeita ja mahdollisuutta vaikuttaa kehittämistyöhön.</a:t>
            </a:r>
          </a:p>
          <a:p>
            <a:r>
              <a:rPr lang="fi-FI" sz="1500" b="1" dirty="0"/>
              <a:t>Yhteenveto:</a:t>
            </a:r>
          </a:p>
          <a:p>
            <a:r>
              <a:rPr lang="fi-FI" sz="1500" b="1" dirty="0"/>
              <a:t>Hoitohenkilökunta kokee kirjaamisen ja tilastoinnin tärkeinä, mutta nykyiset käytännöt ja järjestelmät koetaan liian aikaa vievinä, sekavina ja monimutkaisina. Selkeät ja yhtenäiset ohjeet, parempi koulutus sekä järjestelmien käytettävyyden parantaminen ovat keskeisiä parannuskohteita. Lisäksi tilastoinnin luotettavuutta ja merkitystä pitäisi arvioida kriittisesti, ja henkilökunnan kokemuksia ja toiveita tulisi kuunnella ja huomioida kehitystyössä.</a:t>
            </a:r>
          </a:p>
        </p:txBody>
      </p:sp>
    </p:spTree>
    <p:extLst>
      <p:ext uri="{BB962C8B-B14F-4D97-AF65-F5344CB8AC3E}">
        <p14:creationId xmlns:p14="http://schemas.microsoft.com/office/powerpoint/2010/main" val="239802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Kiitos!</a:t>
            </a:r>
          </a:p>
        </p:txBody>
      </p:sp>
      <p:pic>
        <p:nvPicPr>
          <p:cNvPr id="3" name="Kuva 2">
            <a:extLst>
              <a:ext uri="{FF2B5EF4-FFF2-40B4-BE49-F238E27FC236}">
                <a16:creationId xmlns:a16="http://schemas.microsoft.com/office/drawing/2014/main" id="{4A6B49C8-5FDC-40CE-6201-C698D09820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0703" y="5527497"/>
            <a:ext cx="3473097" cy="807913"/>
          </a:xfrm>
          <a:prstGeom prst="rect">
            <a:avLst/>
          </a:prstGeom>
          <a:noFill/>
          <a:ln>
            <a:noFill/>
          </a:ln>
        </p:spPr>
      </p:pic>
    </p:spTree>
    <p:extLst>
      <p:ext uri="{BB962C8B-B14F-4D97-AF65-F5344CB8AC3E}">
        <p14:creationId xmlns:p14="http://schemas.microsoft.com/office/powerpoint/2010/main" val="294655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98778B-987F-9339-C55F-35DA099B7CDF}"/>
              </a:ext>
            </a:extLst>
          </p:cNvPr>
          <p:cNvSpPr>
            <a:spLocks noGrp="1"/>
          </p:cNvSpPr>
          <p:nvPr>
            <p:ph type="title"/>
          </p:nvPr>
        </p:nvSpPr>
        <p:spPr>
          <a:xfrm>
            <a:off x="985422" y="284085"/>
            <a:ext cx="10175638" cy="794702"/>
          </a:xfrm>
        </p:spPr>
        <p:txBody>
          <a:bodyPr>
            <a:normAutofit fontScale="90000"/>
          </a:bodyPr>
          <a:lstStyle/>
          <a:p>
            <a:pPr algn="ctr"/>
            <a:r>
              <a:rPr lang="fi-FI" sz="2000" dirty="0"/>
              <a:t>1. Toimipisteeni</a:t>
            </a:r>
            <a:br>
              <a:rPr lang="fi-FI" sz="2000" dirty="0"/>
            </a:br>
            <a:r>
              <a:rPr lang="fi-FI" sz="2000" dirty="0"/>
              <a:t>(Lähiterveyspalveluiden vastaanottopalvelut/Sote-keskus/Palvelualue), jossa työskentelen</a:t>
            </a:r>
          </a:p>
        </p:txBody>
      </p:sp>
      <p:sp>
        <p:nvSpPr>
          <p:cNvPr id="3" name="Sisällön paikkamerkki 2">
            <a:extLst>
              <a:ext uri="{FF2B5EF4-FFF2-40B4-BE49-F238E27FC236}">
                <a16:creationId xmlns:a16="http://schemas.microsoft.com/office/drawing/2014/main" id="{24055914-DE01-8B74-C0BD-77EBD7AA1E02}"/>
              </a:ext>
            </a:extLst>
          </p:cNvPr>
          <p:cNvSpPr>
            <a:spLocks noGrp="1"/>
          </p:cNvSpPr>
          <p:nvPr>
            <p:ph idx="1"/>
          </p:nvPr>
        </p:nvSpPr>
        <p:spPr/>
        <p:txBody>
          <a:bodyPr/>
          <a:lstStyle/>
          <a:p>
            <a:pPr marL="0" indent="0">
              <a:buNone/>
            </a:pPr>
            <a:endParaRPr lang="fi-FI" dirty="0"/>
          </a:p>
          <a:p>
            <a:pPr marL="457200" indent="-457200">
              <a:buFont typeface="+mj-lt"/>
              <a:buAutoNum type="arabicPeriod"/>
            </a:pPr>
            <a:endParaRPr lang="fi-FI" dirty="0"/>
          </a:p>
          <a:p>
            <a:pPr marL="457200" indent="-457200">
              <a:buFont typeface="+mj-lt"/>
              <a:buAutoNum type="arabicPeriod"/>
            </a:pPr>
            <a:endParaRPr lang="fi-FI" dirty="0"/>
          </a:p>
          <a:p>
            <a:pPr marL="457200" indent="-457200">
              <a:buFont typeface="+mj-lt"/>
              <a:buAutoNum type="arabicPeriod"/>
            </a:pPr>
            <a:endParaRPr lang="fi-FI" dirty="0"/>
          </a:p>
          <a:p>
            <a:pPr marL="457200" indent="-457200">
              <a:buFont typeface="+mj-lt"/>
              <a:buAutoNum type="arabicPeriod"/>
            </a:pPr>
            <a:endParaRPr lang="fi-FI" dirty="0"/>
          </a:p>
        </p:txBody>
      </p:sp>
      <p:graphicFrame>
        <p:nvGraphicFramePr>
          <p:cNvPr id="4"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06185297"/>
              </p:ext>
            </p:extLst>
          </p:nvPr>
        </p:nvGraphicFramePr>
        <p:xfrm>
          <a:off x="226031" y="1078787"/>
          <a:ext cx="11527605" cy="5414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958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7681" y="321267"/>
            <a:ext cx="8702210" cy="616058"/>
          </a:xfrm>
        </p:spPr>
        <p:txBody>
          <a:bodyPr>
            <a:noAutofit/>
          </a:bodyPr>
          <a:lstStyle/>
          <a:p>
            <a:r>
              <a:rPr lang="fi-FI" sz="2000" dirty="0"/>
              <a:t>3. Toimin työssäni... (voit valita useamman vaihtoehdon)</a:t>
            </a:r>
          </a:p>
        </p:txBody>
      </p:sp>
      <p:graphicFrame>
        <p:nvGraphicFramePr>
          <p:cNvPr id="6" name="Chart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997375253"/>
              </p:ext>
            </p:extLst>
          </p:nvPr>
        </p:nvGraphicFramePr>
        <p:xfrm>
          <a:off x="537681" y="981184"/>
          <a:ext cx="11116638" cy="48956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75BB42EA-18EA-D9EF-315F-A7E9E032CFB8}"/>
              </a:ext>
            </a:extLst>
          </p:cNvPr>
          <p:cNvSpPr txBox="1"/>
          <p:nvPr/>
        </p:nvSpPr>
        <p:spPr>
          <a:xfrm>
            <a:off x="1150706" y="1674688"/>
            <a:ext cx="2075379" cy="369332"/>
          </a:xfrm>
          <a:prstGeom prst="rect">
            <a:avLst/>
          </a:prstGeom>
          <a:solidFill>
            <a:schemeClr val="bg1"/>
          </a:solidFill>
        </p:spPr>
        <p:txBody>
          <a:bodyPr wrap="square" rtlCol="0">
            <a:spAutoFit/>
          </a:bodyPr>
          <a:lstStyle/>
          <a:p>
            <a:r>
              <a:rPr lang="fi-FI" sz="1600" b="1" dirty="0"/>
              <a:t>Kiirevastaanotolla</a:t>
            </a:r>
            <a:r>
              <a:rPr lang="fi-FI" b="1" dirty="0"/>
              <a:t>?</a:t>
            </a:r>
          </a:p>
        </p:txBody>
      </p:sp>
    </p:spTree>
    <p:extLst>
      <p:ext uri="{BB962C8B-B14F-4D97-AF65-F5344CB8AC3E}">
        <p14:creationId xmlns:p14="http://schemas.microsoft.com/office/powerpoint/2010/main" val="28785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B31C04-82DC-9504-2040-F88DD78F71FC}"/>
              </a:ext>
            </a:extLst>
          </p:cNvPr>
          <p:cNvSpPr>
            <a:spLocks noGrp="1"/>
          </p:cNvSpPr>
          <p:nvPr>
            <p:ph type="title"/>
          </p:nvPr>
        </p:nvSpPr>
        <p:spPr/>
        <p:txBody>
          <a:bodyPr>
            <a:normAutofit/>
          </a:bodyPr>
          <a:lstStyle/>
          <a:p>
            <a:r>
              <a:rPr lang="fi-FI" sz="2000" dirty="0"/>
              <a:t>4. Tiedän oman vastuuni kirjaamisen ja tilastoinnin suhteen, jotta tiedot tallentuvat oikein.</a:t>
            </a:r>
          </a:p>
        </p:txBody>
      </p:sp>
      <p:graphicFrame>
        <p:nvGraphicFramePr>
          <p:cNvPr id="7"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453061845"/>
              </p:ext>
            </p:extLst>
          </p:nvPr>
        </p:nvGraphicFramePr>
        <p:xfrm>
          <a:off x="523982" y="1690689"/>
          <a:ext cx="10911155" cy="43505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13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97077DFA-0473-F3A9-93F6-CB94CDE41F77}"/>
              </a:ext>
            </a:extLst>
          </p:cNvPr>
          <p:cNvSpPr>
            <a:spLocks noGrp="1"/>
          </p:cNvSpPr>
          <p:nvPr>
            <p:ph type="title"/>
          </p:nvPr>
        </p:nvSpPr>
        <p:spPr>
          <a:xfrm>
            <a:off x="1454649" y="365125"/>
            <a:ext cx="8768137" cy="1325563"/>
          </a:xfrm>
        </p:spPr>
        <p:txBody>
          <a:bodyPr>
            <a:normAutofit/>
          </a:bodyPr>
          <a:lstStyle/>
          <a:p>
            <a:r>
              <a:rPr lang="fi-FI" sz="2000" dirty="0"/>
              <a:t>5. Osaan määritellä työtehtävieni mukaan käyttäjäroolini ja suorituspaikan LifeCareen asiakastilanteiden mukaisesti.</a:t>
            </a:r>
          </a:p>
        </p:txBody>
      </p:sp>
      <p:graphicFrame>
        <p:nvGraphicFramePr>
          <p:cNvPr id="13" name="Chart 1">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324552450"/>
              </p:ext>
            </p:extLst>
          </p:nvPr>
        </p:nvGraphicFramePr>
        <p:xfrm>
          <a:off x="277403" y="1448656"/>
          <a:ext cx="11476234" cy="4705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326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B75D99E-24DF-8C61-2FCD-3B6B295CF410}"/>
              </a:ext>
            </a:extLst>
          </p:cNvPr>
          <p:cNvSpPr>
            <a:spLocks noGrp="1"/>
          </p:cNvSpPr>
          <p:nvPr>
            <p:ph type="title"/>
          </p:nvPr>
        </p:nvSpPr>
        <p:spPr/>
        <p:txBody>
          <a:bodyPr>
            <a:normAutofit/>
          </a:bodyPr>
          <a:lstStyle/>
          <a:p>
            <a:r>
              <a:rPr lang="fi-FI" sz="2000" dirty="0"/>
              <a:t>6. Tiedän, mikä vaikutus roolilla ja suorituspaikalla on tilastoinnissa.</a:t>
            </a:r>
          </a:p>
        </p:txBody>
      </p:sp>
      <p:graphicFrame>
        <p:nvGraphicFramePr>
          <p:cNvPr id="4" name="Chart 1">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97718938"/>
              </p:ext>
            </p:extLst>
          </p:nvPr>
        </p:nvGraphicFramePr>
        <p:xfrm>
          <a:off x="986319" y="1458930"/>
          <a:ext cx="10515600" cy="45309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54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6600878-4F94-C9E3-7AB7-379D63A9D60D}"/>
              </a:ext>
            </a:extLst>
          </p:cNvPr>
          <p:cNvSpPr>
            <a:spLocks noGrp="1"/>
          </p:cNvSpPr>
          <p:nvPr>
            <p:ph type="title"/>
          </p:nvPr>
        </p:nvSpPr>
        <p:spPr>
          <a:xfrm>
            <a:off x="797103" y="280167"/>
            <a:ext cx="9487328" cy="1011612"/>
          </a:xfrm>
        </p:spPr>
        <p:txBody>
          <a:bodyPr>
            <a:normAutofit/>
          </a:bodyPr>
          <a:lstStyle/>
          <a:p>
            <a:r>
              <a:rPr lang="fi-FI" sz="2000" dirty="0"/>
              <a:t>7. Koen osaavani kirjata yhteydenoton ja hoidontarpeen arvioinnin LifeCaressa.</a:t>
            </a:r>
          </a:p>
        </p:txBody>
      </p:sp>
      <p:graphicFrame>
        <p:nvGraphicFramePr>
          <p:cNvPr id="6" name="Chart 1">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564242563"/>
              </p:ext>
            </p:extLst>
          </p:nvPr>
        </p:nvGraphicFramePr>
        <p:xfrm>
          <a:off x="472612" y="1291780"/>
          <a:ext cx="11227942" cy="4780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398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3D24D3-F6E9-1933-53C5-251E6BA31D7A}"/>
              </a:ext>
            </a:extLst>
          </p:cNvPr>
          <p:cNvSpPr>
            <a:spLocks noGrp="1"/>
          </p:cNvSpPr>
          <p:nvPr>
            <p:ph type="title"/>
          </p:nvPr>
        </p:nvSpPr>
        <p:spPr>
          <a:xfrm>
            <a:off x="838200" y="365126"/>
            <a:ext cx="10515600" cy="621194"/>
          </a:xfrm>
        </p:spPr>
        <p:txBody>
          <a:bodyPr>
            <a:normAutofit fontScale="90000"/>
          </a:bodyPr>
          <a:lstStyle/>
          <a:p>
            <a:r>
              <a:rPr lang="fi-FI" sz="2000" dirty="0"/>
              <a:t>8. Koen osaavani tehdä ajanvarauksen hoidontarpeen arvioinnin jälkeen.</a:t>
            </a:r>
          </a:p>
        </p:txBody>
      </p:sp>
      <p:graphicFrame>
        <p:nvGraphicFramePr>
          <p:cNvPr id="4" name="Chart 1">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029786493"/>
              </p:ext>
            </p:extLst>
          </p:nvPr>
        </p:nvGraphicFramePr>
        <p:xfrm>
          <a:off x="482885" y="914400"/>
          <a:ext cx="11301573" cy="5219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271808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2CEDFEF2F2404AB625894E7C8DAC7E" ma:contentTypeVersion="18" ma:contentTypeDescription="Create a new document." ma:contentTypeScope="" ma:versionID="754176915c64649ea3d27c74e5f9b3cf">
  <xsd:schema xmlns:xsd="http://www.w3.org/2001/XMLSchema" xmlns:xs="http://www.w3.org/2001/XMLSchema" xmlns:p="http://schemas.microsoft.com/office/2006/metadata/properties" xmlns:ns2="692281f5-0e0a-42d7-acb5-914712839421" xmlns:ns3="c87c56ee-b3ca-4caa-b647-d6e05b0f467a" targetNamespace="http://schemas.microsoft.com/office/2006/metadata/properties" ma:root="true" ma:fieldsID="6c3304513fd357877834f8404bb38ff9" ns2:_="" ns3:_="">
    <xsd:import namespace="692281f5-0e0a-42d7-acb5-914712839421"/>
    <xsd:import namespace="c87c56ee-b3ca-4caa-b647-d6e05b0f46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3:TaxCatchAll"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281f5-0e0a-42d7-acb5-914712839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512d4ec-1b9f-41fe-b51c-c8b502c4e5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7c56ee-b3ca-4caa-b647-d6e05b0f46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fd0cbda-fde9-419b-b052-34958aed2300}" ma:internalName="TaxCatchAll" ma:showField="CatchAllData" ma:web="c87c56ee-b3ca-4caa-b647-d6e05b0f46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2281f5-0e0a-42d7-acb5-914712839421">
      <Terms xmlns="http://schemas.microsoft.com/office/infopath/2007/PartnerControls"/>
    </lcf76f155ced4ddcb4097134ff3c332f>
    <TaxCatchAll xmlns="c87c56ee-b3ca-4caa-b647-d6e05b0f467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72B57A-213F-4989-A123-88E5872DE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281f5-0e0a-42d7-acb5-914712839421"/>
    <ds:schemaRef ds:uri="c87c56ee-b3ca-4caa-b647-d6e05b0f46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1219B3-0AF7-4C79-BC86-DF1FE141D59E}">
  <ds:schemaRefs>
    <ds:schemaRef ds:uri="692281f5-0e0a-42d7-acb5-914712839421"/>
    <ds:schemaRef ds:uri="http://purl.org/dc/elements/1.1/"/>
    <ds:schemaRef ds:uri="http://schemas.microsoft.com/office/2006/documentManagement/types"/>
    <ds:schemaRef ds:uri="http://schemas.microsoft.com/office/infopath/2007/PartnerControls"/>
    <ds:schemaRef ds:uri="c87c56ee-b3ca-4caa-b647-d6e05b0f467a"/>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73F2841-7D9C-464E-8DC8-72DA7CA012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1046</TotalTime>
  <Words>1299</Words>
  <Application>Microsoft Office PowerPoint</Application>
  <PresentationFormat>Laajakuva</PresentationFormat>
  <Paragraphs>155</Paragraphs>
  <Slides>29</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29</vt:i4>
      </vt:variant>
    </vt:vector>
  </HeadingPairs>
  <TitlesOfParts>
    <vt:vector size="34" baseType="lpstr">
      <vt:lpstr>Arial</vt:lpstr>
      <vt:lpstr>Calibri</vt:lpstr>
      <vt:lpstr>Verdana</vt:lpstr>
      <vt:lpstr>Wingdings</vt:lpstr>
      <vt:lpstr>Office-teema</vt:lpstr>
      <vt:lpstr>Kirjaamis- ja tilastointiosaaminen Etelä-Pohjanmaan hyvinvointialueella</vt:lpstr>
      <vt:lpstr>Kyselyn toteutus</vt:lpstr>
      <vt:lpstr>1. Toimipisteeni (Lähiterveyspalveluiden vastaanottopalvelut/Sote-keskus/Palvelualue), jossa työskentelen</vt:lpstr>
      <vt:lpstr>3. Toimin työssäni... (voit valita useamman vaihtoehdon)</vt:lpstr>
      <vt:lpstr>4. Tiedän oman vastuuni kirjaamisen ja tilastoinnin suhteen, jotta tiedot tallentuvat oikein.</vt:lpstr>
      <vt:lpstr>5. Osaan määritellä työtehtävieni mukaan käyttäjäroolini ja suorituspaikan LifeCareen asiakastilanteiden mukaisesti.</vt:lpstr>
      <vt:lpstr>6. Tiedän, mikä vaikutus roolilla ja suorituspaikalla on tilastoinnissa.</vt:lpstr>
      <vt:lpstr>7. Koen osaavani kirjata yhteydenoton ja hoidontarpeen arvioinnin LifeCaressa.</vt:lpstr>
      <vt:lpstr>8. Koen osaavani tehdä ajanvarauksen hoidontarpeen arvioinnin jälkeen.</vt:lpstr>
      <vt:lpstr>9. Tiedän, mikä merkitys hoidontarpeen arvioinnilla on hoitoonpääsyn seurannassa.</vt:lpstr>
      <vt:lpstr>10. Koen osaavani monipuolisesti hyödyntää LifeCaren kirjaamisen Kansallista otsikointia (mm. "Tulosyy", "Suunnitelma", "Toimenpiteet")</vt:lpstr>
      <vt:lpstr>11. Osaan käyttää toimenpidekoodeja tilastoinnissa asiakaskäynnin/kontaktin sisällön tarkentamiseksi</vt:lpstr>
      <vt:lpstr>12. Tiedän, miksi toimenpidekoodit ovat tilastoinnissa merkityksellisiä</vt:lpstr>
      <vt:lpstr>13. Tiedän, mihin tilastotietoa käytetään vastuualueellani</vt:lpstr>
      <vt:lpstr>14. Tiedän, mihin tilastotietoa käytetään THL:ssä</vt:lpstr>
      <vt:lpstr>15. Koen saavani riittävästi tukea ja ohjausta kirjaukseen ja tilastointiin työyksikössäni</vt:lpstr>
      <vt:lpstr>16. Minkälaisia ongelmakohtia koet kirjaamisessa? Mikä vie aikaa tai turhauttaa? </vt:lpstr>
      <vt:lpstr>Yhteenveto edelliseen kysymykseen</vt:lpstr>
      <vt:lpstr>17. Tiesitkö, että LifeCare-potilastietojärjestelmän sisällä on olemassa ohjeosio käyttäjän tueksi?</vt:lpstr>
      <vt:lpstr>18. Tiedätkö, mikä on Suoritekäsikirja?</vt:lpstr>
      <vt:lpstr>19. Koetko tarvitsevasi jotain muuta tilastoinnin ja kirjaamisen koulutusta kyselyssä mainittujen lisäksi, mitä?</vt:lpstr>
      <vt:lpstr>20. Viimeisimmän LifeCare-päivityksen käyttöönottokoulutus toteutettiin Moodle-pohjaisena itseopiskelukurssina. Oletko suorittanut kurssin kokonaisuudessaan?</vt:lpstr>
      <vt:lpstr>Yhteenveto edelliseen kysymyksen tekstivastauksiin: Viimeisimmän LifeCare-päivityksen käyttöönottokoulutus toteutettiin Moodle-pohjaisena itseopiskelukurssina. Oletko suorittanut kurssin kokonaisuudessaan? En, miksi et?</vt:lpstr>
      <vt:lpstr>21. Koitko viimeisimmän LifeCare-päivityksen käyttöönottokoulutuksen Moodle-pohjaisen itseopiskelukurssin toteutustavan ja sisällön itsellesi hyvänä ja riittävänä?</vt:lpstr>
      <vt:lpstr>Yhteenveto tekstivastauksista edelliseen kysymykseen: Koitko viimeisimmän LifeCare-päivityksen käyttöönottokoulutuksen Moodle-pohjaisen itseopiskelukurssin toteutustavan ja sisällön itsellesi hyvänä ja riittävänä? *En, mikset? </vt:lpstr>
      <vt:lpstr>22. Millaista tilastoinnin ja kirjaamisen koulutusta toivoisit, jos se olisi resurssien puitteissa mahdollista?</vt:lpstr>
      <vt:lpstr>22. Millaista tilastoinnin ja kirjaamisen koulutusta toivoisit, jos se olisi resurssien puitteissa mahdollista? *Muu, mikä?</vt:lpstr>
      <vt:lpstr>23. Haluatko sanoa jotain muuta kirjaamisesta tai tilastoinnista... Sana on vapaa!</vt:lpstr>
      <vt:lpstr>Kiitos!</vt:lpstr>
    </vt:vector>
  </TitlesOfParts>
  <Company>EPSHP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EPSHP saavutettava PowerPoint-ohje</dc:title>
  <dc:creator>Metsä-Ketelä Tuomas</dc:creator>
  <cp:lastModifiedBy>Mari Hakalax</cp:lastModifiedBy>
  <cp:revision>57</cp:revision>
  <dcterms:created xsi:type="dcterms:W3CDTF">2022-09-19T10:31:46Z</dcterms:created>
  <dcterms:modified xsi:type="dcterms:W3CDTF">2024-06-19T05:21:30Z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0x0101005F2CEDFEF2F2404AB625894E7C8DAC7E</vt:lpwstr>
  </property>
  <property fmtid="{D5CDD505-2E9C-101B-9397-08002B2CF9AE}" pid="3" name="MediaServiceImageTags">
    <vt:lpwstr/>
  </property>
</Properties>
</file>