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0" r:id="rId2"/>
  </p:sldIdLst>
  <p:sldSz cx="12192000" cy="6858000"/>
  <p:notesSz cx="9872663" cy="67421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8F4"/>
    <a:srgbClr val="FF6913"/>
    <a:srgbClr val="9A2323"/>
    <a:srgbClr val="0C2340"/>
    <a:srgbClr val="FBD872"/>
    <a:srgbClr val="ECBAA8"/>
    <a:srgbClr val="D0D1AB"/>
    <a:srgbClr val="D5BED7"/>
    <a:srgbClr val="B8D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Normaali tyyli 2 - Korostu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73" autoAdjust="0"/>
  </p:normalViewPr>
  <p:slideViewPr>
    <p:cSldViewPr snapToGrid="0">
      <p:cViewPr varScale="1">
        <p:scale>
          <a:sx n="77" d="100"/>
          <a:sy n="77" d="100"/>
        </p:scale>
        <p:origin x="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4" d="100"/>
        <a:sy n="7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7301" cy="3382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5593037" y="0"/>
            <a:ext cx="4277301" cy="3382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30510-5389-43CB-B1EE-94860B954D8E}" type="datetimeFigureOut">
              <a:rPr lang="fi-FI" smtClean="0"/>
              <a:t>11.6.2024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42963"/>
            <a:ext cx="4043363" cy="22748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987965" y="3244758"/>
            <a:ext cx="7896734" cy="26549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6403869"/>
            <a:ext cx="4277301" cy="3382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5593037" y="6403869"/>
            <a:ext cx="4277301" cy="3382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25B8A5-7227-4C3B-A202-5757B44FC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6075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soite.fi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1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B33EE029-B7C8-46DD-8043-016E371D7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5" b="25720"/>
          <a:stretch/>
        </p:blipFill>
        <p:spPr>
          <a:xfrm rot="10432259" flipV="1">
            <a:off x="2948985" y="4167699"/>
            <a:ext cx="9556618" cy="32740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9889"/>
            <a:ext cx="9144000" cy="3418262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86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55024"/>
            <a:ext cx="9144000" cy="697192"/>
          </a:xfrm>
        </p:spPr>
        <p:txBody>
          <a:bodyPr anchor="ctr" anchorCtr="0"/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63B0573-9B22-3C74-2682-3A44543EAF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87" y="77088"/>
            <a:ext cx="2514998" cy="1612761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677FD224-3645-45EC-9441-EBADC0C5761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097" y="433171"/>
            <a:ext cx="2722465" cy="716438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A063EE9C-3988-43C0-963F-13E637381A43}"/>
              </a:ext>
            </a:extLst>
          </p:cNvPr>
          <p:cNvSpPr/>
          <p:nvPr userDrawn="1"/>
        </p:nvSpPr>
        <p:spPr>
          <a:xfrm>
            <a:off x="7177097" y="1071149"/>
            <a:ext cx="15426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VN/27154/2022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2985769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77A127D6-A9A6-67AB-B115-BA817EEE21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4" r="49660" b="17760"/>
          <a:stretch/>
        </p:blipFill>
        <p:spPr>
          <a:xfrm rot="21076235">
            <a:off x="6961450" y="3998330"/>
            <a:ext cx="5759453" cy="33048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11.6.2024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F1523FAD-268C-ACFC-E228-45C1FF2538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48" y="148855"/>
            <a:ext cx="1772672" cy="113768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F18A3604-E879-4A83-B871-10AB95D258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394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BCC53FCF-39D1-913B-9944-68B9FE305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9" t="14689" r="52060" b="23579"/>
          <a:stretch/>
        </p:blipFill>
        <p:spPr>
          <a:xfrm rot="21096089">
            <a:off x="7189280" y="4610463"/>
            <a:ext cx="5559192" cy="26025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11.6.2024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143FE46-C2D0-C0C7-42D6-3CDEA58827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48" y="148855"/>
            <a:ext cx="1772672" cy="113768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D5A50ED1-6CAF-44B0-9B2A-B373F1EAE9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390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1995777"/>
            <a:ext cx="5120601" cy="418118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11.6.2024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B7781BC-F1FB-9DEB-98B1-AF3925F56E8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93176" y="1995777"/>
            <a:ext cx="5120601" cy="418118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19141885-9E51-49E0-91BB-E1041B460CC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457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49071"/>
            <a:ext cx="5120601" cy="352789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11.6.2024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B7781BC-F1FB-9DEB-98B1-AF3925F56E8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93176" y="2649071"/>
            <a:ext cx="5120601" cy="352789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42D977A-9094-2C87-37B8-3BF0C734C065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76470" y="1995777"/>
            <a:ext cx="5120601" cy="509298"/>
          </a:xfrm>
        </p:spPr>
        <p:txBody>
          <a:bodyPr anchor="t" anchorCtr="0"/>
          <a:lstStyle>
            <a:lvl1pPr marL="0" indent="0">
              <a:lnSpc>
                <a:spcPct val="85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EC6CA6CB-1431-56A8-05B8-0425CC1B3C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93175" y="1995777"/>
            <a:ext cx="5120601" cy="509298"/>
          </a:xfrm>
        </p:spPr>
        <p:txBody>
          <a:bodyPr anchor="t" anchorCtr="0"/>
          <a:lstStyle>
            <a:lvl1pPr marL="0" indent="0">
              <a:lnSpc>
                <a:spcPct val="85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D44BA202-8B0E-4635-A40D-7E74CCCCE2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717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>
            <a:extLst>
              <a:ext uri="{FF2B5EF4-FFF2-40B4-BE49-F238E27FC236}">
                <a16:creationId xmlns:a16="http://schemas.microsoft.com/office/drawing/2014/main" id="{2921C1BA-17EF-9B31-8203-4D44D27BC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97152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1995777"/>
            <a:ext cx="5160942" cy="418118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11.6.2024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E2D0B2EF-D8EA-4FD7-A43B-09E72A146D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70" y="136525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300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B8D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11.6.2024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829FC9EA-550B-4671-A896-AE073ACAD6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670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60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D5B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11.6.2024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763CA030-6B8F-4760-AA3D-B385F90596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44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D0D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11.6.2024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1DAE9BF5-EFED-467E-A81D-276F381F01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817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2042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ECB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11.6.2024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ADBDF5EA-9074-4B75-A72A-5807275576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879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1888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FBD8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11.6.2024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07453AC8-89B4-4821-9224-326B4FC533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879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627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7DBA87D9-BD91-667D-482C-36400D1C2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51" b="43701"/>
          <a:stretch/>
        </p:blipFill>
        <p:spPr>
          <a:xfrm>
            <a:off x="3235825" y="3088481"/>
            <a:ext cx="9046012" cy="38609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9889"/>
            <a:ext cx="9144000" cy="3418262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86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55024"/>
            <a:ext cx="9144000" cy="697192"/>
          </a:xfrm>
        </p:spPr>
        <p:txBody>
          <a:bodyPr anchor="ctr" anchorCtr="0"/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8D2C87E-5C12-5C9A-38B3-39463EDA65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87" y="77088"/>
            <a:ext cx="2514998" cy="1612761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F90E4B0A-303F-417A-9D25-FBA5B8425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097" y="433171"/>
            <a:ext cx="2722465" cy="716438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B956A9A6-6DFA-47F1-9E02-E0968D03E22D}"/>
              </a:ext>
            </a:extLst>
          </p:cNvPr>
          <p:cNvSpPr/>
          <p:nvPr userDrawn="1"/>
        </p:nvSpPr>
        <p:spPr>
          <a:xfrm>
            <a:off x="7177097" y="1071149"/>
            <a:ext cx="15426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VN/27154/2022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3525752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FF69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11.6.2024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3EEAFF9-F581-453D-9718-1D0FD41B04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243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427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9A2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11.6.2024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2406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0C2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11.6.2024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8154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aksikielinen logo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945776"/>
            <a:ext cx="5160942" cy="384760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11.6.2024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6BD440B-E25E-C3A5-BEFB-A0D52F2498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6" y="4588702"/>
            <a:ext cx="3219642" cy="206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9816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s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C0935CFB-111F-9E2A-6162-D75129A3A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8555">
            <a:off x="-4043107" y="1135634"/>
            <a:ext cx="19657565" cy="49524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73" y="2651760"/>
            <a:ext cx="10474054" cy="1920240"/>
          </a:xfrm>
        </p:spPr>
        <p:txBody>
          <a:bodyPr anchor="ctr" anchorCtr="0"/>
          <a:lstStyle>
            <a:lvl1pPr algn="ctr">
              <a:defRPr sz="58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11.6.2024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DBD5A703-F894-FACC-D09D-FF6F7A5C0B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56DFD6B-4097-4659-A20B-321C135FF0C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367" y="491648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6080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s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F82C7AD2-72BF-0FB1-1D2B-5F2B42DA1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0084" y="1336812"/>
            <a:ext cx="19064491" cy="45501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73" y="2651760"/>
            <a:ext cx="10474054" cy="1920240"/>
          </a:xfrm>
        </p:spPr>
        <p:txBody>
          <a:bodyPr anchor="ctr" anchorCtr="0"/>
          <a:lstStyle>
            <a:lvl1pPr algn="ctr">
              <a:defRPr sz="58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11.6.2024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74691E04-39C3-2C73-3519-F2FD9E6524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AE78F69D-972C-49E4-978F-5624BF1C43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367" y="491648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5049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s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519CF927-74BF-5E91-F72D-DFBD11B230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3023" y="1419726"/>
            <a:ext cx="18361846" cy="40185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73" y="2651760"/>
            <a:ext cx="10474054" cy="1920240"/>
          </a:xfrm>
        </p:spPr>
        <p:txBody>
          <a:bodyPr anchor="ctr" anchorCtr="0"/>
          <a:lstStyle>
            <a:lvl1pPr algn="ctr">
              <a:defRPr sz="58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11.6.2024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CC8A8008-9E7B-8ABC-C578-4AE186EF6F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97B40FE-B931-486A-84F6-27E30977F1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367" y="491648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1614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s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85C2B088-F113-EEF0-4E6B-DA8516934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9561">
            <a:off x="-4195972" y="1322620"/>
            <a:ext cx="20318819" cy="42127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73" y="2651760"/>
            <a:ext cx="10474054" cy="1920240"/>
          </a:xfrm>
        </p:spPr>
        <p:txBody>
          <a:bodyPr anchor="ctr" anchorCtr="0"/>
          <a:lstStyle>
            <a:lvl1pPr algn="ctr">
              <a:defRPr sz="58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11.6.2024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AF97B865-71EE-527B-9DF6-0A29877488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5D5FA3C0-0F27-4F92-B7C7-23E9C70E3D0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367" y="491648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403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s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E45DB201-192A-C664-893E-4D7484990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3102" y="1386037"/>
            <a:ext cx="20039798" cy="42158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73" y="2651760"/>
            <a:ext cx="10474054" cy="1920240"/>
          </a:xfrm>
        </p:spPr>
        <p:txBody>
          <a:bodyPr anchor="ctr" anchorCtr="0"/>
          <a:lstStyle>
            <a:lvl1pPr algn="ctr">
              <a:defRPr sz="58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11.6.2024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0F647CC8-FC41-B2D6-2D51-6540C0B9C8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86C95079-9F6F-42BD-90DE-3A26292DAA3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221" y="471993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3938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796118"/>
            <a:ext cx="9144000" cy="1470211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58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70AF33A8-BC3B-685C-C8ED-BBB3C61F6A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92375" y="196850"/>
            <a:ext cx="7404100" cy="4518025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FE938650-DC1A-BF2B-B13C-8834289C1E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89F8AFF3-0063-4A85-BCF7-9D940A542E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617" y="1354655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138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3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5A58BF8F-7BFD-A519-1DA3-CC4F45528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6" r="38750" b="17373"/>
          <a:stretch/>
        </p:blipFill>
        <p:spPr>
          <a:xfrm rot="20410054">
            <a:off x="4968999" y="4204989"/>
            <a:ext cx="8238159" cy="36138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9889"/>
            <a:ext cx="9144000" cy="3418262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86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55024"/>
            <a:ext cx="9144000" cy="697192"/>
          </a:xfrm>
        </p:spPr>
        <p:txBody>
          <a:bodyPr anchor="ctr" anchorCtr="0"/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CE2B29F-7477-D0EA-AAA8-02FB402B5A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87" y="77088"/>
            <a:ext cx="2514998" cy="1612761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D99CA66F-33DF-4DF4-AE73-A7C8E82588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097" y="433171"/>
            <a:ext cx="2722465" cy="716438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F6B73302-C337-45F9-BFF9-9B16E25EE462}"/>
              </a:ext>
            </a:extLst>
          </p:cNvPr>
          <p:cNvSpPr/>
          <p:nvPr userDrawn="1"/>
        </p:nvSpPr>
        <p:spPr>
          <a:xfrm>
            <a:off x="7177097" y="1071149"/>
            <a:ext cx="15426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VN/27154/2022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18064468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11.6.2024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50403F21-BACE-0C9C-2D8D-39DB9E52B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54DA7459-BAAF-4C60-B489-A518DD2C48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339" y="35487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178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C8C091-C242-4851-9826-ECBA4353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11.6.2024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B64547-60FB-4F82-B034-DC7F10F48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19037-54EE-46F6-8610-A2A8D9E61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51757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470" y="1017138"/>
            <a:ext cx="5030580" cy="2286656"/>
          </a:xfrm>
        </p:spPr>
        <p:txBody>
          <a:bodyPr/>
          <a:lstStyle>
            <a:lvl1pPr>
              <a:defRPr sz="8600">
                <a:solidFill>
                  <a:schemeClr val="bg2"/>
                </a:solidFill>
              </a:defRPr>
            </a:lvl1pPr>
          </a:lstStyle>
          <a:p>
            <a:r>
              <a:rPr lang="en-GB" dirty="0" err="1"/>
              <a:t>Otsikko</a:t>
            </a:r>
            <a:endParaRPr lang="en-GB" dirty="0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6AF4FBC8-EDB7-5B56-89A3-5696712DD1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263" y="3438254"/>
            <a:ext cx="5030787" cy="89288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600"/>
            </a:lvl1pPr>
            <a:lvl2pPr marL="628650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Tekstin paikkamerkki 11">
            <a:extLst>
              <a:ext uri="{FF2B5EF4-FFF2-40B4-BE49-F238E27FC236}">
                <a16:creationId xmlns:a16="http://schemas.microsoft.com/office/drawing/2014/main" id="{AB0165E2-6A9B-36F7-5C66-EFC06B2B4B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6263" y="4642588"/>
            <a:ext cx="5030787" cy="344237"/>
          </a:xfrm>
        </p:spPr>
        <p:txBody>
          <a:bodyPr/>
          <a:lstStyle>
            <a:lvl1pPr marL="0" indent="0">
              <a:buNone/>
              <a:defRPr/>
            </a:lvl1pPr>
            <a:lvl2pPr marL="628650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kstin paikkamerkki 11">
            <a:extLst>
              <a:ext uri="{FF2B5EF4-FFF2-40B4-BE49-F238E27FC236}">
                <a16:creationId xmlns:a16="http://schemas.microsoft.com/office/drawing/2014/main" id="{FC0179F5-A0F8-E876-9E13-85F135EE8F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6263" y="5067113"/>
            <a:ext cx="5030787" cy="954545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/>
            </a:lvl1pPr>
            <a:lvl2pPr marL="628650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Tekstiruutu 14">
            <a:hlinkClick r:id="rId2"/>
            <a:extLst>
              <a:ext uri="{FF2B5EF4-FFF2-40B4-BE49-F238E27FC236}">
                <a16:creationId xmlns:a16="http://schemas.microsoft.com/office/drawing/2014/main" id="{3D74180C-FB9A-C943-F1E4-29F101D9678C}"/>
              </a:ext>
            </a:extLst>
          </p:cNvPr>
          <p:cNvSpPr txBox="1"/>
          <p:nvPr userDrawn="1"/>
        </p:nvSpPr>
        <p:spPr>
          <a:xfrm>
            <a:off x="7292896" y="5508704"/>
            <a:ext cx="312680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800" dirty="0">
                <a:solidFill>
                  <a:schemeClr val="tx2"/>
                </a:solidFill>
              </a:rPr>
              <a:t>www.soite.fi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D69C3A70-B921-4633-CCAC-7EDA1A3932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1382233"/>
            <a:ext cx="5430734" cy="4126471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3" name="Footer Placeholder 6">
            <a:extLst>
              <a:ext uri="{FF2B5EF4-FFF2-40B4-BE49-F238E27FC236}">
                <a16:creationId xmlns:a16="http://schemas.microsoft.com/office/drawing/2014/main" id="{0D397F7E-FD83-C270-4060-EC1DFA4C5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4746" y="6404761"/>
            <a:ext cx="3893820" cy="284816"/>
          </a:xfrm>
        </p:spPr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C87E7B9-C9BC-06C8-80E4-8793435272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056" y="85061"/>
            <a:ext cx="2339162" cy="1501253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95B8EB8C-6835-4846-9832-35963289884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430" y="438194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019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4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178DFCBC-0F30-759D-D07A-349F0D158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4" r="49660" b="17760"/>
          <a:stretch/>
        </p:blipFill>
        <p:spPr>
          <a:xfrm rot="21076235">
            <a:off x="6961450" y="3998330"/>
            <a:ext cx="5759453" cy="33048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9889"/>
            <a:ext cx="9144000" cy="3418262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86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55024"/>
            <a:ext cx="9144000" cy="697192"/>
          </a:xfrm>
        </p:spPr>
        <p:txBody>
          <a:bodyPr anchor="ctr" anchorCtr="0"/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E86BC98A-6334-533B-F170-97ADE3B9F2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87" y="77088"/>
            <a:ext cx="2514998" cy="1612761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8D2F0010-D32D-480D-BD5C-BB215D12B3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097" y="433171"/>
            <a:ext cx="2722465" cy="716438"/>
          </a:xfrm>
          <a:prstGeom prst="rect">
            <a:avLst/>
          </a:prstGeom>
        </p:spPr>
      </p:pic>
      <p:sp>
        <p:nvSpPr>
          <p:cNvPr id="9" name="Suorakulmio 8">
            <a:extLst>
              <a:ext uri="{FF2B5EF4-FFF2-40B4-BE49-F238E27FC236}">
                <a16:creationId xmlns:a16="http://schemas.microsoft.com/office/drawing/2014/main" id="{07820F2E-3F50-460B-AFDF-D8D5237EEEF9}"/>
              </a:ext>
            </a:extLst>
          </p:cNvPr>
          <p:cNvSpPr/>
          <p:nvPr userDrawn="1"/>
        </p:nvSpPr>
        <p:spPr>
          <a:xfrm>
            <a:off x="7177097" y="1071149"/>
            <a:ext cx="15426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VN/27154/2022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2735818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5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217D03E3-1450-FE13-FC86-C0BF9ABEC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9" t="14689" r="52060" b="23579"/>
          <a:stretch/>
        </p:blipFill>
        <p:spPr>
          <a:xfrm rot="21096089">
            <a:off x="7189280" y="4610463"/>
            <a:ext cx="5559192" cy="26025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9889"/>
            <a:ext cx="9144000" cy="3418262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86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55024"/>
            <a:ext cx="9144000" cy="697192"/>
          </a:xfrm>
        </p:spPr>
        <p:txBody>
          <a:bodyPr anchor="ctr" anchorCtr="0"/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9988C7D4-D672-3A0B-EFF1-0F05F93F6C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87" y="77088"/>
            <a:ext cx="2514998" cy="1612761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654909C7-5158-48B5-8CC9-D82C3E78FF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097" y="433171"/>
            <a:ext cx="2722465" cy="716438"/>
          </a:xfrm>
          <a:prstGeom prst="rect">
            <a:avLst/>
          </a:prstGeom>
        </p:spPr>
      </p:pic>
      <p:sp>
        <p:nvSpPr>
          <p:cNvPr id="9" name="Suorakulmio 8">
            <a:extLst>
              <a:ext uri="{FF2B5EF4-FFF2-40B4-BE49-F238E27FC236}">
                <a16:creationId xmlns:a16="http://schemas.microsoft.com/office/drawing/2014/main" id="{3BF3D893-E596-465C-AB24-BC2C4960BF0F}"/>
              </a:ext>
            </a:extLst>
          </p:cNvPr>
          <p:cNvSpPr/>
          <p:nvPr userDrawn="1"/>
        </p:nvSpPr>
        <p:spPr>
          <a:xfrm>
            <a:off x="7177097" y="1071149"/>
            <a:ext cx="15426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VN/27154/2022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419076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11.6.2024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18891FFF-B341-4D1A-8C8A-F5740F3251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688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DCF813B0-F5CB-5F50-E2F3-851F27B5F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5" b="25720"/>
          <a:stretch/>
        </p:blipFill>
        <p:spPr>
          <a:xfrm rot="10432259" flipV="1">
            <a:off x="2948985" y="4167699"/>
            <a:ext cx="9556618" cy="32740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11.6.2024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0CA7F3C-9298-1A23-7DCC-1CEAAA2797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48" y="148855"/>
            <a:ext cx="1772672" cy="113768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F7EB9F2C-4431-4AE3-ABDE-F1B11B64882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627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34E537DC-1D95-32F1-453F-83C99B051D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51" b="43701"/>
          <a:stretch/>
        </p:blipFill>
        <p:spPr>
          <a:xfrm>
            <a:off x="3235825" y="3088481"/>
            <a:ext cx="9046012" cy="38609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11.6.2024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175C6F1-A310-F96B-0F3F-7ECE017846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48" y="148855"/>
            <a:ext cx="1772672" cy="113768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EA053154-3B33-4B1E-B92B-88D2DC172BD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592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E69D2B53-549B-1729-A5E3-4906C7C14D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6" r="38750" b="17373"/>
          <a:stretch/>
        </p:blipFill>
        <p:spPr>
          <a:xfrm rot="20410054">
            <a:off x="4968999" y="4204989"/>
            <a:ext cx="8238159" cy="36138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11.6.2024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0F4C414-38C3-2FD4-282D-15EB366FE7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48" y="148855"/>
            <a:ext cx="1772672" cy="113768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73D6D56E-17AC-41C8-A310-E2F68F6FF70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729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9756250" cy="9715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470" y="1995777"/>
            <a:ext cx="11036410" cy="41811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8207-E1E1-4120-A9AA-730F0E3F9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8408" y="6436659"/>
            <a:ext cx="1156716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11.6.2024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C7E16-846E-4C51-8A54-1FE93AAD5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64080" y="6436659"/>
            <a:ext cx="3893820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1B797-1514-4178-B4AD-AFE930D23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6470" y="6436659"/>
            <a:ext cx="37907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0315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9" r:id="rId2"/>
    <p:sldLayoutId id="2147483680" r:id="rId3"/>
    <p:sldLayoutId id="2147483678" r:id="rId4"/>
    <p:sldLayoutId id="2147483688" r:id="rId5"/>
    <p:sldLayoutId id="2147483650" r:id="rId6"/>
    <p:sldLayoutId id="2147483662" r:id="rId7"/>
    <p:sldLayoutId id="2147483671" r:id="rId8"/>
    <p:sldLayoutId id="2147483676" r:id="rId9"/>
    <p:sldLayoutId id="2147483677" r:id="rId10"/>
    <p:sldLayoutId id="2147483689" r:id="rId11"/>
    <p:sldLayoutId id="2147483664" r:id="rId12"/>
    <p:sldLayoutId id="2147483665" r:id="rId13"/>
    <p:sldLayoutId id="2147483666" r:id="rId14"/>
    <p:sldLayoutId id="2147483668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90" r:id="rId23"/>
    <p:sldLayoutId id="2147483669" r:id="rId24"/>
    <p:sldLayoutId id="2147483672" r:id="rId25"/>
    <p:sldLayoutId id="2147483673" r:id="rId26"/>
    <p:sldLayoutId id="2147483674" r:id="rId27"/>
    <p:sldLayoutId id="2147483675" r:id="rId28"/>
    <p:sldLayoutId id="2147483663" r:id="rId29"/>
    <p:sldLayoutId id="2147483654" r:id="rId30"/>
    <p:sldLayoutId id="2147483655" r:id="rId31"/>
    <p:sldLayoutId id="2147483670" r:id="rId3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628650" indent="-62865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898525" indent="-26987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65225" indent="-2667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435100" indent="-26987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701800" indent="-2667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uorakulmio: Pyöristetyt kulmat 63">
            <a:extLst>
              <a:ext uri="{FF2B5EF4-FFF2-40B4-BE49-F238E27FC236}">
                <a16:creationId xmlns:a16="http://schemas.microsoft.com/office/drawing/2014/main" id="{9E823594-F7B8-49E7-9723-94582919AE59}"/>
              </a:ext>
            </a:extLst>
          </p:cNvPr>
          <p:cNvSpPr/>
          <p:nvPr/>
        </p:nvSpPr>
        <p:spPr>
          <a:xfrm>
            <a:off x="8147530" y="1296258"/>
            <a:ext cx="2274937" cy="122296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i-FI" sz="1200" b="1" dirty="0">
                <a:solidFill>
                  <a:prstClr val="black"/>
                </a:solidFill>
              </a:rPr>
              <a:t>PROSESSITAVOITE:</a:t>
            </a:r>
            <a:endParaRPr lang="fi-FI" sz="1200" dirty="0">
              <a:solidFill>
                <a:prstClr val="black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fi-FI" sz="1200" dirty="0">
                <a:solidFill>
                  <a:prstClr val="black"/>
                </a:solidFill>
              </a:rPr>
              <a:t>Jäljellä olevan työkyvyn tuki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fi-FI" sz="1200" dirty="0">
                <a:solidFill>
                  <a:prstClr val="black"/>
                </a:solidFill>
              </a:rPr>
              <a:t>Työllisyysmahdollisuuksien edistäminen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fi-FI" sz="1200" dirty="0">
                <a:solidFill>
                  <a:prstClr val="black"/>
                </a:solidFill>
              </a:rPr>
              <a:t>Työssä pysymisen tuki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fi-FI" sz="1200" dirty="0">
                <a:solidFill>
                  <a:prstClr val="black"/>
                </a:solidFill>
              </a:rPr>
              <a:t>Työhön paluun tuki</a:t>
            </a:r>
          </a:p>
        </p:txBody>
      </p:sp>
      <p:graphicFrame>
        <p:nvGraphicFramePr>
          <p:cNvPr id="15" name="Taulukko 15">
            <a:extLst>
              <a:ext uri="{FF2B5EF4-FFF2-40B4-BE49-F238E27FC236}">
                <a16:creationId xmlns:a16="http://schemas.microsoft.com/office/drawing/2014/main" id="{CBB9CBEC-BE95-4855-96BA-A1EC658083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410771"/>
              </p:ext>
            </p:extLst>
          </p:nvPr>
        </p:nvGraphicFramePr>
        <p:xfrm>
          <a:off x="246991" y="3226782"/>
          <a:ext cx="8127999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26128644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76189604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726424910"/>
                    </a:ext>
                  </a:extLst>
                </a:gridCol>
              </a:tblGrid>
              <a:tr h="269549">
                <a:tc>
                  <a:txBody>
                    <a:bodyPr/>
                    <a:lstStyle/>
                    <a:p>
                      <a:r>
                        <a:rPr lang="fi-FI" sz="1600" b="0" dirty="0">
                          <a:solidFill>
                            <a:schemeClr val="tx1"/>
                          </a:solidFill>
                        </a:rPr>
                        <a:t>Perusterveystarkastus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b="0" dirty="0">
                          <a:solidFill>
                            <a:schemeClr val="tx1"/>
                          </a:solidFill>
                        </a:rPr>
                        <a:t>Terveystarkastus osana jäljellä olevan työkyvyn selvittelyä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b="0" dirty="0">
                          <a:solidFill>
                            <a:schemeClr val="tx1"/>
                          </a:solidFill>
                        </a:rPr>
                        <a:t>Terveystarkastus osana  moniammatillista työkyvyn selvittelyä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857579"/>
                  </a:ext>
                </a:extLst>
              </a:tr>
            </a:tbl>
          </a:graphicData>
        </a:graphic>
      </p:graphicFrame>
      <p:graphicFrame>
        <p:nvGraphicFramePr>
          <p:cNvPr id="17" name="Taulukko 17">
            <a:extLst>
              <a:ext uri="{FF2B5EF4-FFF2-40B4-BE49-F238E27FC236}">
                <a16:creationId xmlns:a16="http://schemas.microsoft.com/office/drawing/2014/main" id="{272E4616-10E5-4BB7-83EB-D5E5F81674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1959196"/>
              </p:ext>
            </p:extLst>
          </p:nvPr>
        </p:nvGraphicFramePr>
        <p:xfrm>
          <a:off x="246990" y="4738782"/>
          <a:ext cx="8127999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34611914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917861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597172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sz="1600" b="0" dirty="0">
                          <a:solidFill>
                            <a:schemeClr val="tx1"/>
                          </a:solidFill>
                        </a:rPr>
                        <a:t>Työkykylausunto jäljellä olevasta työkyvystä</a:t>
                      </a:r>
                    </a:p>
                    <a:p>
                      <a:r>
                        <a:rPr lang="fi-FI" sz="1600" b="0" dirty="0">
                          <a:solidFill>
                            <a:schemeClr val="tx1"/>
                          </a:solidFill>
                        </a:rPr>
                        <a:t>(Lähete TE/ KK)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b="0" dirty="0">
                          <a:solidFill>
                            <a:schemeClr val="tx1"/>
                          </a:solidFill>
                        </a:rPr>
                        <a:t>Työkykyarvio jäljellä olevasta työkyvystä</a:t>
                      </a:r>
                    </a:p>
                    <a:p>
                      <a:r>
                        <a:rPr lang="fi-FI" sz="1600" b="0" dirty="0">
                          <a:solidFill>
                            <a:schemeClr val="tx1"/>
                          </a:solidFill>
                        </a:rPr>
                        <a:t>(Etuudet/ kuntoutus)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b="0" dirty="0">
                          <a:solidFill>
                            <a:schemeClr val="tx1"/>
                          </a:solidFill>
                        </a:rPr>
                        <a:t>Moniammatillinen työkykyarvio</a:t>
                      </a:r>
                    </a:p>
                    <a:p>
                      <a:r>
                        <a:rPr lang="fi-FI" sz="1600" b="0" dirty="0">
                          <a:solidFill>
                            <a:schemeClr val="tx1"/>
                          </a:solidFill>
                        </a:rPr>
                        <a:t>(Etuudet/ kuntoutus)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355328"/>
                  </a:ext>
                </a:extLst>
              </a:tr>
            </a:tbl>
          </a:graphicData>
        </a:graphic>
      </p:graphicFrame>
      <p:sp>
        <p:nvSpPr>
          <p:cNvPr id="19" name="Tekstiruutu 18">
            <a:extLst>
              <a:ext uri="{FF2B5EF4-FFF2-40B4-BE49-F238E27FC236}">
                <a16:creationId xmlns:a16="http://schemas.microsoft.com/office/drawing/2014/main" id="{792E7C3E-1376-4EEB-8CAF-A6F81D2ECDF5}"/>
              </a:ext>
            </a:extLst>
          </p:cNvPr>
          <p:cNvSpPr txBox="1"/>
          <p:nvPr/>
        </p:nvSpPr>
        <p:spPr>
          <a:xfrm>
            <a:off x="246991" y="2764283"/>
            <a:ext cx="79682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/>
              <a:t>TYÖTTÖMIEN TERVEYSTARKASTUS OSANA JÄLJELLÄ OLEVAN TYÖKYVYN SELVITTELYÄ 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EF13B5BE-CA45-4B45-9382-75B599840B88}"/>
              </a:ext>
            </a:extLst>
          </p:cNvPr>
          <p:cNvSpPr txBox="1"/>
          <p:nvPr/>
        </p:nvSpPr>
        <p:spPr>
          <a:xfrm>
            <a:off x="253073" y="4154007"/>
            <a:ext cx="7797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/>
              <a:t>LÄÄKÄRIN TYÖKYKYLAUSUNNOT JA TYÖKYKYARVIOT OSANA JÄLJELLÄ OLEVAN TYÖKYVYN SELVITTELYÄ</a:t>
            </a:r>
          </a:p>
        </p:txBody>
      </p:sp>
      <p:sp>
        <p:nvSpPr>
          <p:cNvPr id="21" name="Ellipsi 20">
            <a:extLst>
              <a:ext uri="{FF2B5EF4-FFF2-40B4-BE49-F238E27FC236}">
                <a16:creationId xmlns:a16="http://schemas.microsoft.com/office/drawing/2014/main" id="{D019636E-6D37-49ED-ACE3-7C1B2FCCC7E7}"/>
              </a:ext>
            </a:extLst>
          </p:cNvPr>
          <p:cNvSpPr/>
          <p:nvPr/>
        </p:nvSpPr>
        <p:spPr>
          <a:xfrm>
            <a:off x="867059" y="2203632"/>
            <a:ext cx="1296786" cy="48717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/>
              <a:t>Pisteet 10-8</a:t>
            </a:r>
          </a:p>
        </p:txBody>
      </p:sp>
      <p:sp>
        <p:nvSpPr>
          <p:cNvPr id="22" name="Ellipsi 21">
            <a:extLst>
              <a:ext uri="{FF2B5EF4-FFF2-40B4-BE49-F238E27FC236}">
                <a16:creationId xmlns:a16="http://schemas.microsoft.com/office/drawing/2014/main" id="{820CE10D-ED73-403D-9456-48F98C6F01E9}"/>
              </a:ext>
            </a:extLst>
          </p:cNvPr>
          <p:cNvSpPr/>
          <p:nvPr/>
        </p:nvSpPr>
        <p:spPr>
          <a:xfrm>
            <a:off x="3662596" y="2203631"/>
            <a:ext cx="1296786" cy="48717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/>
              <a:t>Pisteet </a:t>
            </a:r>
          </a:p>
          <a:p>
            <a:pPr algn="ctr"/>
            <a:r>
              <a:rPr lang="fi-FI" sz="1400" dirty="0"/>
              <a:t>7-6</a:t>
            </a:r>
          </a:p>
        </p:txBody>
      </p:sp>
      <p:sp>
        <p:nvSpPr>
          <p:cNvPr id="23" name="Ellipsi 22">
            <a:extLst>
              <a:ext uri="{FF2B5EF4-FFF2-40B4-BE49-F238E27FC236}">
                <a16:creationId xmlns:a16="http://schemas.microsoft.com/office/drawing/2014/main" id="{CD9B9371-91AB-4E27-8EEC-2400A57F0A75}"/>
              </a:ext>
            </a:extLst>
          </p:cNvPr>
          <p:cNvSpPr/>
          <p:nvPr/>
        </p:nvSpPr>
        <p:spPr>
          <a:xfrm>
            <a:off x="6448365" y="2224975"/>
            <a:ext cx="1296786" cy="48717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/>
              <a:t>Pisteet </a:t>
            </a:r>
          </a:p>
          <a:p>
            <a:pPr algn="ctr"/>
            <a:r>
              <a:rPr lang="fi-FI" sz="1400" dirty="0"/>
              <a:t>5-0</a:t>
            </a:r>
          </a:p>
        </p:txBody>
      </p:sp>
      <p:sp>
        <p:nvSpPr>
          <p:cNvPr id="24" name="Suorakulmio: Pyöristetyt kulmat 23">
            <a:extLst>
              <a:ext uri="{FF2B5EF4-FFF2-40B4-BE49-F238E27FC236}">
                <a16:creationId xmlns:a16="http://schemas.microsoft.com/office/drawing/2014/main" id="{79BE1E19-72DA-4898-A885-73DA2952C8EB}"/>
              </a:ext>
            </a:extLst>
          </p:cNvPr>
          <p:cNvSpPr/>
          <p:nvPr/>
        </p:nvSpPr>
        <p:spPr>
          <a:xfrm>
            <a:off x="116378" y="102433"/>
            <a:ext cx="3416531" cy="190347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b="1" dirty="0">
                <a:solidFill>
                  <a:schemeClr val="tx1"/>
                </a:solidFill>
              </a:rPr>
              <a:t>TYÖNHAKIJA</a:t>
            </a:r>
            <a:endParaRPr lang="fi-FI" sz="1600" dirty="0">
              <a:solidFill>
                <a:schemeClr val="tx1"/>
              </a:solidFill>
            </a:endParaRPr>
          </a:p>
          <a:p>
            <a:r>
              <a:rPr lang="fi-FI" sz="1600" dirty="0">
                <a:solidFill>
                  <a:schemeClr val="tx1"/>
                </a:solidFill>
              </a:rPr>
              <a:t>Sitoutuminen, motivaatio, pystyvyys, toimijuus</a:t>
            </a:r>
          </a:p>
          <a:p>
            <a:r>
              <a:rPr lang="fi-FI" sz="1600" dirty="0">
                <a:solidFill>
                  <a:schemeClr val="tx1"/>
                </a:solidFill>
              </a:rPr>
              <a:t>Hoito- ja kuntoutustoimenpiteisiin sitoutuminen, itsehoito / omahoito</a:t>
            </a:r>
          </a:p>
          <a:p>
            <a:r>
              <a:rPr lang="fi-FI" sz="1600" dirty="0">
                <a:solidFill>
                  <a:schemeClr val="tx1"/>
                </a:solidFill>
              </a:rPr>
              <a:t>Digipalvelut</a:t>
            </a:r>
          </a:p>
        </p:txBody>
      </p:sp>
      <p:sp>
        <p:nvSpPr>
          <p:cNvPr id="25" name="Suorakulmio: Pyöristetyt kulmat 24">
            <a:extLst>
              <a:ext uri="{FF2B5EF4-FFF2-40B4-BE49-F238E27FC236}">
                <a16:creationId xmlns:a16="http://schemas.microsoft.com/office/drawing/2014/main" id="{FEE72F62-B772-4F84-94C7-9005DBBFCFA7}"/>
              </a:ext>
            </a:extLst>
          </p:cNvPr>
          <p:cNvSpPr/>
          <p:nvPr/>
        </p:nvSpPr>
        <p:spPr>
          <a:xfrm>
            <a:off x="3971173" y="102433"/>
            <a:ext cx="3125585" cy="190347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b="1" dirty="0">
                <a:solidFill>
                  <a:schemeClr val="tx1"/>
                </a:solidFill>
              </a:rPr>
              <a:t>PALVELUNTARPEEN ARVIOT</a:t>
            </a:r>
          </a:p>
          <a:p>
            <a:r>
              <a:rPr lang="fi-FI" sz="1400" b="1" dirty="0">
                <a:solidFill>
                  <a:schemeClr val="tx1"/>
                </a:solidFill>
              </a:rPr>
              <a:t>Eri palveluntuottajien toimesta</a:t>
            </a:r>
          </a:p>
          <a:p>
            <a:r>
              <a:rPr lang="fi-FI" sz="1600" dirty="0">
                <a:solidFill>
                  <a:schemeClr val="tx1"/>
                </a:solidFill>
              </a:rPr>
              <a:t>Työ- ja toimintakyvyn peruskysymykset:</a:t>
            </a:r>
          </a:p>
          <a:p>
            <a:r>
              <a:rPr lang="fi-FI" sz="1600" dirty="0">
                <a:solidFill>
                  <a:schemeClr val="tx1"/>
                </a:solidFill>
              </a:rPr>
              <a:t>Pistearvo  1-10 </a:t>
            </a:r>
          </a:p>
          <a:p>
            <a:r>
              <a:rPr lang="fi-FI" sz="1600" dirty="0">
                <a:solidFill>
                  <a:schemeClr val="tx1"/>
                </a:solidFill>
              </a:rPr>
              <a:t>Varhaisen tuen tunnistaminen ja kartoitus</a:t>
            </a:r>
          </a:p>
        </p:txBody>
      </p:sp>
      <p:sp>
        <p:nvSpPr>
          <p:cNvPr id="26" name="Ellipsi 25">
            <a:extLst>
              <a:ext uri="{FF2B5EF4-FFF2-40B4-BE49-F238E27FC236}">
                <a16:creationId xmlns:a16="http://schemas.microsoft.com/office/drawing/2014/main" id="{80F68943-BB4B-441E-8E1A-1BDDD7862DAC}"/>
              </a:ext>
            </a:extLst>
          </p:cNvPr>
          <p:cNvSpPr/>
          <p:nvPr/>
        </p:nvSpPr>
        <p:spPr>
          <a:xfrm>
            <a:off x="5409232" y="1184906"/>
            <a:ext cx="422105" cy="2353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400" dirty="0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386FF7FE-96D6-48C7-87AC-6A6B84FF5232}"/>
              </a:ext>
            </a:extLst>
          </p:cNvPr>
          <p:cNvSpPr/>
          <p:nvPr/>
        </p:nvSpPr>
        <p:spPr>
          <a:xfrm>
            <a:off x="5925735" y="1184906"/>
            <a:ext cx="422105" cy="2353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400" dirty="0"/>
          </a:p>
        </p:txBody>
      </p:sp>
      <p:sp>
        <p:nvSpPr>
          <p:cNvPr id="32" name="Ellipsi 31">
            <a:extLst>
              <a:ext uri="{FF2B5EF4-FFF2-40B4-BE49-F238E27FC236}">
                <a16:creationId xmlns:a16="http://schemas.microsoft.com/office/drawing/2014/main" id="{53D10E02-DF31-431C-8703-C0DA8F030BF8}"/>
              </a:ext>
            </a:extLst>
          </p:cNvPr>
          <p:cNvSpPr/>
          <p:nvPr/>
        </p:nvSpPr>
        <p:spPr>
          <a:xfrm>
            <a:off x="6468869" y="1184906"/>
            <a:ext cx="422105" cy="2353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400" dirty="0"/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7A11C8D1-0177-4E29-AFBB-87797FEBD4E8}"/>
              </a:ext>
            </a:extLst>
          </p:cNvPr>
          <p:cNvSpPr txBox="1"/>
          <p:nvPr/>
        </p:nvSpPr>
        <p:spPr>
          <a:xfrm>
            <a:off x="126645" y="5597486"/>
            <a:ext cx="7071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/>
              <a:t>RINNALLA KULKEVAT TYÖLLISYYTTÄ EDISTÄVÄT JA TYÖKYKYÄ TUKEVAT PALVELUT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sz="1400" dirty="0"/>
              <a:t>Perusterveydenhuollon palvelut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sz="1400" dirty="0"/>
              <a:t>Kunnan työllisyyttä edistävät palvelut, TE/ KK</a:t>
            </a:r>
          </a:p>
        </p:txBody>
      </p:sp>
      <p:sp>
        <p:nvSpPr>
          <p:cNvPr id="36" name="Tekstiruutu 35">
            <a:extLst>
              <a:ext uri="{FF2B5EF4-FFF2-40B4-BE49-F238E27FC236}">
                <a16:creationId xmlns:a16="http://schemas.microsoft.com/office/drawing/2014/main" id="{0CF43329-AD12-4459-94A1-65AA7056EC11}"/>
              </a:ext>
            </a:extLst>
          </p:cNvPr>
          <p:cNvSpPr txBox="1"/>
          <p:nvPr/>
        </p:nvSpPr>
        <p:spPr>
          <a:xfrm>
            <a:off x="4299997" y="5792443"/>
            <a:ext cx="38770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sz="1400" dirty="0"/>
              <a:t>Aikuissosiaalityö / terveyssosiaalityö;</a:t>
            </a:r>
          </a:p>
          <a:p>
            <a:r>
              <a:rPr lang="fi-FI" sz="1400" dirty="0"/>
              <a:t>Työllisyyttä edistävät palvelut</a:t>
            </a:r>
          </a:p>
          <a:p>
            <a:r>
              <a:rPr lang="fi-FI" sz="1400" dirty="0"/>
              <a:t>Kuntouttava työtoiminta</a:t>
            </a:r>
            <a:r>
              <a:rPr lang="fi-FI" sz="1400"/>
              <a:t>, TYP-palvelu, </a:t>
            </a:r>
            <a:r>
              <a:rPr lang="fi-FI" sz="1400" dirty="0"/>
              <a:t>sosiaalinen kuntoutus</a:t>
            </a:r>
          </a:p>
        </p:txBody>
      </p:sp>
      <p:sp>
        <p:nvSpPr>
          <p:cNvPr id="37" name="Tekstiruutu 36">
            <a:extLst>
              <a:ext uri="{FF2B5EF4-FFF2-40B4-BE49-F238E27FC236}">
                <a16:creationId xmlns:a16="http://schemas.microsoft.com/office/drawing/2014/main" id="{092F84DB-50C9-4DDC-9479-DA608D53D177}"/>
              </a:ext>
            </a:extLst>
          </p:cNvPr>
          <p:cNvSpPr txBox="1"/>
          <p:nvPr/>
        </p:nvSpPr>
        <p:spPr>
          <a:xfrm>
            <a:off x="149962" y="6311869"/>
            <a:ext cx="37324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sz="1400" dirty="0"/>
              <a:t>Koulutuspalvelut</a:t>
            </a:r>
          </a:p>
        </p:txBody>
      </p:sp>
      <p:sp>
        <p:nvSpPr>
          <p:cNvPr id="38" name="Tekstiruutu 37">
            <a:extLst>
              <a:ext uri="{FF2B5EF4-FFF2-40B4-BE49-F238E27FC236}">
                <a16:creationId xmlns:a16="http://schemas.microsoft.com/office/drawing/2014/main" id="{0A0DFB49-7C60-4227-8AF9-17EE106F0E1A}"/>
              </a:ext>
            </a:extLst>
          </p:cNvPr>
          <p:cNvSpPr txBox="1"/>
          <p:nvPr/>
        </p:nvSpPr>
        <p:spPr>
          <a:xfrm>
            <a:off x="1828943" y="6339398"/>
            <a:ext cx="18662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sz="1400" dirty="0"/>
              <a:t>Työnantajat</a:t>
            </a:r>
          </a:p>
        </p:txBody>
      </p:sp>
      <p:sp>
        <p:nvSpPr>
          <p:cNvPr id="39" name="Tekstiruutu 38">
            <a:extLst>
              <a:ext uri="{FF2B5EF4-FFF2-40B4-BE49-F238E27FC236}">
                <a16:creationId xmlns:a16="http://schemas.microsoft.com/office/drawing/2014/main" id="{9EB57E7A-47AB-4F61-9239-488F9B878629}"/>
              </a:ext>
            </a:extLst>
          </p:cNvPr>
          <p:cNvSpPr txBox="1"/>
          <p:nvPr/>
        </p:nvSpPr>
        <p:spPr>
          <a:xfrm>
            <a:off x="3229029" y="6345752"/>
            <a:ext cx="1845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sz="1400" dirty="0"/>
              <a:t>Kela</a:t>
            </a:r>
          </a:p>
        </p:txBody>
      </p:sp>
      <p:sp>
        <p:nvSpPr>
          <p:cNvPr id="40" name="Tekstiruutu 39">
            <a:extLst>
              <a:ext uri="{FF2B5EF4-FFF2-40B4-BE49-F238E27FC236}">
                <a16:creationId xmlns:a16="http://schemas.microsoft.com/office/drawing/2014/main" id="{3707E37A-7C47-4B51-BDCD-6869CE5F1EA4}"/>
              </a:ext>
            </a:extLst>
          </p:cNvPr>
          <p:cNvSpPr txBox="1"/>
          <p:nvPr/>
        </p:nvSpPr>
        <p:spPr>
          <a:xfrm>
            <a:off x="7976711" y="5730429"/>
            <a:ext cx="3331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sz="1400" dirty="0"/>
              <a:t>Muut palvelut;</a:t>
            </a:r>
          </a:p>
          <a:p>
            <a:r>
              <a:rPr lang="fi-FI" sz="1400" dirty="0"/>
              <a:t>Yhdistykset, järjestöt, työeläkevakuutus, valtionkonttori, liikenne-, tapaturma- ja ammattitautivakuutus</a:t>
            </a:r>
          </a:p>
        </p:txBody>
      </p:sp>
      <p:sp>
        <p:nvSpPr>
          <p:cNvPr id="41" name="Suorakulmio 40">
            <a:extLst>
              <a:ext uri="{FF2B5EF4-FFF2-40B4-BE49-F238E27FC236}">
                <a16:creationId xmlns:a16="http://schemas.microsoft.com/office/drawing/2014/main" id="{8C0527BF-336A-4A7D-AE2E-93A858D32FE6}"/>
              </a:ext>
            </a:extLst>
          </p:cNvPr>
          <p:cNvSpPr/>
          <p:nvPr/>
        </p:nvSpPr>
        <p:spPr>
          <a:xfrm>
            <a:off x="8860401" y="4796719"/>
            <a:ext cx="3084609" cy="8229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solidFill>
                  <a:schemeClr val="tx1"/>
                </a:solidFill>
              </a:rPr>
              <a:t>TYÖKYKYVERKOSTO</a:t>
            </a:r>
          </a:p>
          <a:p>
            <a:pPr algn="ctr"/>
            <a:r>
              <a:rPr lang="fi-FI" sz="1600" b="1" dirty="0">
                <a:solidFill>
                  <a:schemeClr val="tx1"/>
                </a:solidFill>
              </a:rPr>
              <a:t>Moniammatillinen konsultaatiotiimi</a:t>
            </a:r>
          </a:p>
        </p:txBody>
      </p:sp>
      <p:sp>
        <p:nvSpPr>
          <p:cNvPr id="42" name="Suorakulmio: Pyöristetyt kulmat 41">
            <a:extLst>
              <a:ext uri="{FF2B5EF4-FFF2-40B4-BE49-F238E27FC236}">
                <a16:creationId xmlns:a16="http://schemas.microsoft.com/office/drawing/2014/main" id="{C2AE438F-387E-432C-95DD-834F4FE387EF}"/>
              </a:ext>
            </a:extLst>
          </p:cNvPr>
          <p:cNvSpPr/>
          <p:nvPr/>
        </p:nvSpPr>
        <p:spPr>
          <a:xfrm>
            <a:off x="8748255" y="2646289"/>
            <a:ext cx="3205942" cy="205884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ASIAKKAAN KOKONAISTILANTEEN SELVITTÄMINEN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chemeClr val="tx1"/>
                </a:solidFill>
              </a:rPr>
              <a:t>Tietojen kokoaminen ja jakaminen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chemeClr val="tx1"/>
                </a:solidFill>
              </a:rPr>
              <a:t>Verkostoyhteistyö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chemeClr val="tx1"/>
                </a:solidFill>
              </a:rPr>
              <a:t>Arviointi ja tavoitteiden sekä suunnitelmien yhdistely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chemeClr val="tx1"/>
                </a:solidFill>
              </a:rPr>
              <a:t>Palvelujen yhteensovittaminen</a:t>
            </a:r>
          </a:p>
        </p:txBody>
      </p:sp>
      <p:cxnSp>
        <p:nvCxnSpPr>
          <p:cNvPr id="49" name="Suora nuoliyhdysviiva 48">
            <a:extLst>
              <a:ext uri="{FF2B5EF4-FFF2-40B4-BE49-F238E27FC236}">
                <a16:creationId xmlns:a16="http://schemas.microsoft.com/office/drawing/2014/main" id="{7FD1FBC4-A88C-4121-B8AE-54641DA49893}"/>
              </a:ext>
            </a:extLst>
          </p:cNvPr>
          <p:cNvCxnSpPr/>
          <p:nvPr/>
        </p:nvCxnSpPr>
        <p:spPr>
          <a:xfrm>
            <a:off x="3462867" y="910956"/>
            <a:ext cx="60113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uora nuoliyhdysviiva 50">
            <a:extLst>
              <a:ext uri="{FF2B5EF4-FFF2-40B4-BE49-F238E27FC236}">
                <a16:creationId xmlns:a16="http://schemas.microsoft.com/office/drawing/2014/main" id="{58EE6C5C-9FC5-4297-BD7C-F23D2FF3679C}"/>
              </a:ext>
            </a:extLst>
          </p:cNvPr>
          <p:cNvCxnSpPr>
            <a:cxnSpLocks/>
          </p:cNvCxnSpPr>
          <p:nvPr/>
        </p:nvCxnSpPr>
        <p:spPr>
          <a:xfrm>
            <a:off x="6959600" y="1664564"/>
            <a:ext cx="1900801" cy="143827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uora nuoliyhdysviiva 54">
            <a:extLst>
              <a:ext uri="{FF2B5EF4-FFF2-40B4-BE49-F238E27FC236}">
                <a16:creationId xmlns:a16="http://schemas.microsoft.com/office/drawing/2014/main" id="{65804816-CF74-4118-A932-84AE96E0999A}"/>
              </a:ext>
            </a:extLst>
          </p:cNvPr>
          <p:cNvCxnSpPr>
            <a:cxnSpLocks/>
          </p:cNvCxnSpPr>
          <p:nvPr/>
        </p:nvCxnSpPr>
        <p:spPr>
          <a:xfrm>
            <a:off x="9118600" y="4572000"/>
            <a:ext cx="0" cy="46566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uora yhdysviiva 56">
            <a:extLst>
              <a:ext uri="{FF2B5EF4-FFF2-40B4-BE49-F238E27FC236}">
                <a16:creationId xmlns:a16="http://schemas.microsoft.com/office/drawing/2014/main" id="{97A632E5-FBFD-4705-B3A3-99C76A261719}"/>
              </a:ext>
            </a:extLst>
          </p:cNvPr>
          <p:cNvCxnSpPr/>
          <p:nvPr/>
        </p:nvCxnSpPr>
        <p:spPr>
          <a:xfrm>
            <a:off x="116378" y="5640074"/>
            <a:ext cx="11254355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uora yhdysviiva 58">
            <a:extLst>
              <a:ext uri="{FF2B5EF4-FFF2-40B4-BE49-F238E27FC236}">
                <a16:creationId xmlns:a16="http://schemas.microsoft.com/office/drawing/2014/main" id="{D2A505A8-E99D-4847-9ED5-6894E979DE7C}"/>
              </a:ext>
            </a:extLst>
          </p:cNvPr>
          <p:cNvCxnSpPr/>
          <p:nvPr/>
        </p:nvCxnSpPr>
        <p:spPr>
          <a:xfrm>
            <a:off x="116378" y="5640074"/>
            <a:ext cx="0" cy="1044462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uora yhdysviiva 60">
            <a:extLst>
              <a:ext uri="{FF2B5EF4-FFF2-40B4-BE49-F238E27FC236}">
                <a16:creationId xmlns:a16="http://schemas.microsoft.com/office/drawing/2014/main" id="{3D888FE8-6A83-4797-A0FA-F24F26AF3A1C}"/>
              </a:ext>
            </a:extLst>
          </p:cNvPr>
          <p:cNvCxnSpPr/>
          <p:nvPr/>
        </p:nvCxnSpPr>
        <p:spPr>
          <a:xfrm flipV="1">
            <a:off x="116378" y="6684536"/>
            <a:ext cx="11254355" cy="2117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uora yhdysviiva 62">
            <a:extLst>
              <a:ext uri="{FF2B5EF4-FFF2-40B4-BE49-F238E27FC236}">
                <a16:creationId xmlns:a16="http://schemas.microsoft.com/office/drawing/2014/main" id="{CCCDF9CC-1CB7-4714-9256-B3C2B5918F42}"/>
              </a:ext>
            </a:extLst>
          </p:cNvPr>
          <p:cNvCxnSpPr/>
          <p:nvPr/>
        </p:nvCxnSpPr>
        <p:spPr>
          <a:xfrm>
            <a:off x="11370733" y="5661932"/>
            <a:ext cx="0" cy="100518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uora nuoliyhdysviiva 65">
            <a:extLst>
              <a:ext uri="{FF2B5EF4-FFF2-40B4-BE49-F238E27FC236}">
                <a16:creationId xmlns:a16="http://schemas.microsoft.com/office/drawing/2014/main" id="{027B5A0D-FAA4-40A1-8FFE-321570E456F3}"/>
              </a:ext>
            </a:extLst>
          </p:cNvPr>
          <p:cNvCxnSpPr/>
          <p:nvPr/>
        </p:nvCxnSpPr>
        <p:spPr>
          <a:xfrm>
            <a:off x="8215203" y="4154007"/>
            <a:ext cx="64519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uora nuoliyhdysviiva 67">
            <a:extLst>
              <a:ext uri="{FF2B5EF4-FFF2-40B4-BE49-F238E27FC236}">
                <a16:creationId xmlns:a16="http://schemas.microsoft.com/office/drawing/2014/main" id="{48A163D7-7D26-4695-8140-A3C5D478055A}"/>
              </a:ext>
            </a:extLst>
          </p:cNvPr>
          <p:cNvCxnSpPr>
            <a:cxnSpLocks/>
          </p:cNvCxnSpPr>
          <p:nvPr/>
        </p:nvCxnSpPr>
        <p:spPr>
          <a:xfrm>
            <a:off x="8147530" y="5401732"/>
            <a:ext cx="971070" cy="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uora nuoliyhdysviiva 70">
            <a:extLst>
              <a:ext uri="{FF2B5EF4-FFF2-40B4-BE49-F238E27FC236}">
                <a16:creationId xmlns:a16="http://schemas.microsoft.com/office/drawing/2014/main" id="{1DE159D7-09AE-4B93-BA50-447C922A5206}"/>
              </a:ext>
            </a:extLst>
          </p:cNvPr>
          <p:cNvCxnSpPr/>
          <p:nvPr/>
        </p:nvCxnSpPr>
        <p:spPr>
          <a:xfrm>
            <a:off x="397933" y="1930400"/>
            <a:ext cx="0" cy="7604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6905090"/>
      </p:ext>
    </p:extLst>
  </p:cSld>
  <p:clrMapOvr>
    <a:masterClrMapping/>
  </p:clrMapOvr>
</p:sld>
</file>

<file path=ppt/theme/theme1.xml><?xml version="1.0" encoding="utf-8"?>
<a:theme xmlns:a="http://schemas.openxmlformats.org/drawingml/2006/main" name="Soite">
  <a:themeElements>
    <a:clrScheme name="Soite HVA">
      <a:dk1>
        <a:sysClr val="windowText" lastClr="000000"/>
      </a:dk1>
      <a:lt1>
        <a:sysClr val="window" lastClr="FFFFFF"/>
      </a:lt1>
      <a:dk2>
        <a:srgbClr val="0C2340"/>
      </a:dk2>
      <a:lt2>
        <a:srgbClr val="62B5E5"/>
      </a:lt2>
      <a:accent1>
        <a:srgbClr val="2C5234"/>
      </a:accent1>
      <a:accent2>
        <a:srgbClr val="9A2323"/>
      </a:accent2>
      <a:accent3>
        <a:srgbClr val="D5BED7"/>
      </a:accent3>
      <a:accent4>
        <a:srgbClr val="D0D1AB"/>
      </a:accent4>
      <a:accent5>
        <a:srgbClr val="FBD872"/>
      </a:accent5>
      <a:accent6>
        <a:srgbClr val="ECBAA8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5" id="{399AED5A-D596-4984-8A04-6F10BFFAEBF5}" vid="{40B918BE-86B1-4D4B-A15D-3B4BA1D0DA2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Soite_esitysmallipohja</Template>
  <TotalTime>163</TotalTime>
  <Words>178</Words>
  <Application>Microsoft Office PowerPoint</Application>
  <PresentationFormat>Laajakuva</PresentationFormat>
  <Paragraphs>48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Soite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magna dolor esityksen otsikko amet diam</dc:title>
  <dc:creator>Kämäräinen Petra-Maria</dc:creator>
  <cp:lastModifiedBy>Barrner Eija</cp:lastModifiedBy>
  <cp:revision>21</cp:revision>
  <cp:lastPrinted>2024-04-16T06:19:39Z</cp:lastPrinted>
  <dcterms:created xsi:type="dcterms:W3CDTF">2023-02-15T08:44:56Z</dcterms:created>
  <dcterms:modified xsi:type="dcterms:W3CDTF">2024-06-11T06:33:17Z</dcterms:modified>
</cp:coreProperties>
</file>