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0" r:id="rId1"/>
  </p:sldMasterIdLst>
  <p:notesMasterIdLst>
    <p:notesMasterId r:id="rId3"/>
  </p:notesMasterIdLst>
  <p:sldIdLst>
    <p:sldId id="2334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502" userDrawn="1">
          <p15:clr>
            <a:srgbClr val="A4A3A4"/>
          </p15:clr>
        </p15:guide>
        <p15:guide id="3" orient="horz" pos="4178" userDrawn="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B85"/>
    <a:srgbClr val="FFE72D"/>
    <a:srgbClr val="3F77BC"/>
    <a:srgbClr val="739DD2"/>
    <a:srgbClr val="F04E4C"/>
    <a:srgbClr val="B292C4"/>
    <a:srgbClr val="5BBD72"/>
    <a:srgbClr val="000000"/>
    <a:srgbClr val="FFFF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95"/>
  </p:normalViewPr>
  <p:slideViewPr>
    <p:cSldViewPr snapToGrid="0" snapToObjects="1">
      <p:cViewPr varScale="1">
        <p:scale>
          <a:sx n="80" d="100"/>
          <a:sy n="80" d="100"/>
        </p:scale>
        <p:origin x="168" y="40"/>
      </p:cViewPr>
      <p:guideLst>
        <p:guide orient="horz" pos="1502"/>
        <p:guide orient="horz" pos="4178"/>
        <p:guide pos="3840"/>
      </p:guideLst>
    </p:cSldViewPr>
  </p:slideViewPr>
  <p:outlineViewPr>
    <p:cViewPr>
      <p:scale>
        <a:sx n="33" d="100"/>
        <a:sy n="33" d="100"/>
      </p:scale>
      <p:origin x="0" y="-59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3FEA81E7-4854-624F-87FA-92874B6C7E54}" type="datetimeFigureOut">
              <a:rPr lang="fi-FI" smtClean="0"/>
              <a:pPr/>
              <a:t>9.4.2024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8029B697-A542-0440-9587-F27D2B01A4E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994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5EB07D3-876E-4CE3-BE97-1887ED6BB63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401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ääotsikko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8112A5F1-18DC-C544-9D79-7B8030528D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1090" y="1620968"/>
            <a:ext cx="8589817" cy="1945087"/>
          </a:xfrm>
        </p:spPr>
        <p:txBody>
          <a:bodyPr anchor="ctr">
            <a:normAutofit/>
          </a:bodyPr>
          <a:lstStyle>
            <a:lvl1pPr algn="ctr">
              <a:lnSpc>
                <a:spcPct val="110000"/>
              </a:lnSpc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0CAF2CCF-013A-E24C-ABBF-FBB0CE9D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63101" y="3785837"/>
            <a:ext cx="1865796" cy="70719"/>
          </a:xfrm>
          <a:prstGeom prst="rect">
            <a:avLst/>
          </a:prstGeom>
          <a:solidFill>
            <a:srgbClr val="394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solidFill>
                  <a:sysClr val="windowText" lastClr="000000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id="{E6BBC931-2CA2-1F48-B19B-F27DEE6FBA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42195" y="4124309"/>
            <a:ext cx="5507608" cy="381663"/>
          </a:xfrm>
        </p:spPr>
        <p:txBody>
          <a:bodyPr>
            <a:normAutofit/>
          </a:bodyPr>
          <a:lstStyle>
            <a:lvl1pPr marL="0" indent="0" algn="ctr">
              <a:lnSpc>
                <a:spcPct val="1050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Etunimi Sukunimi</a:t>
            </a:r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174D5643-7870-484F-9FDF-4396CD57C6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42195" y="4566200"/>
            <a:ext cx="5507608" cy="3111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noProof="0" dirty="0"/>
              <a:t>25.3.2022</a:t>
            </a:r>
          </a:p>
        </p:txBody>
      </p:sp>
      <p:pic>
        <p:nvPicPr>
          <p:cNvPr id="7" name="Picture 6" descr="Päijät-Hämeen hyvinvointialueen tunnus">
            <a:extLst>
              <a:ext uri="{FF2B5EF4-FFF2-40B4-BE49-F238E27FC236}">
                <a16:creationId xmlns:a16="http://schemas.microsoft.com/office/drawing/2014/main" id="{FBFD1C6E-5FB8-7342-9369-79AA5C0239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87238" y="5444835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730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+ sisäl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102F217-1EF5-6E45-85D9-74940EB6C8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1236" y="350044"/>
            <a:ext cx="9889528" cy="143782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8C0C715-2090-C146-8A59-41914E0DF3B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50937" y="2036763"/>
            <a:ext cx="9847117" cy="4337050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34243E-7ECB-FD41-8A33-F19D40AD7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0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+ tyhj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102F217-1EF5-6E45-85D9-74940EB6C8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1236" y="350044"/>
            <a:ext cx="9889528" cy="143782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400" b="0">
                <a:solidFill>
                  <a:srgbClr val="394B85"/>
                </a:solidFill>
              </a:defRPr>
            </a:lvl1pPr>
          </a:lstStyle>
          <a:p>
            <a:r>
              <a:rPr lang="fi-FI" noProof="0"/>
              <a:t>Lisää otsikko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BB9514-DDEA-2044-877A-36D5137DD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74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+ 2 sisältö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102F217-1EF5-6E45-85D9-74940EB6C8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1235" y="350044"/>
            <a:ext cx="10555855" cy="143782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9C74462C-2242-684B-916F-AF0FA5A0973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150937" y="2036763"/>
            <a:ext cx="5058157" cy="4337050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0EF04DCE-8BD4-C94F-990B-F0F55FB0208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51191" y="2036763"/>
            <a:ext cx="5058157" cy="4337050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DB8080-9D8F-4F40-BF63-913C696E4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+ 3 sisältö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102F217-1EF5-6E45-85D9-74940EB6C8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1235" y="350044"/>
            <a:ext cx="10569709" cy="143782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E15F052C-5F1D-C440-8D91-E4EF55135B6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0937" y="2036762"/>
            <a:ext cx="3032575" cy="4364037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7DF7621F-70B9-D04D-BD55-305104A2DB5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579712" y="2036762"/>
            <a:ext cx="3032575" cy="4364037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0497CB1D-471C-8943-B0BA-0CC44FD2249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29494" y="2036762"/>
            <a:ext cx="3032575" cy="4364037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DEFB3A-381A-0C4F-892C-810770178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5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+ sisältö vasen + kuv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0C00832-0228-F347-9D62-CD00D7453B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0835" y="188182"/>
            <a:ext cx="4522818" cy="1568639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192ADB17-8E0A-CD47-98E5-22AA5B4117C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80836" y="2036763"/>
            <a:ext cx="4522818" cy="4337050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sp>
        <p:nvSpPr>
          <p:cNvPr id="7" name="Kuvan paikkamerkki 4" descr="Valokuva.">
            <a:extLst>
              <a:ext uri="{FF2B5EF4-FFF2-40B4-BE49-F238E27FC236}">
                <a16:creationId xmlns:a16="http://schemas.microsoft.com/office/drawing/2014/main" id="{975B6F38-742C-7348-A8CA-EFC2F82AFA7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120195" y="0"/>
            <a:ext cx="6077708" cy="6858000"/>
          </a:xfrm>
        </p:spPr>
        <p:txBody>
          <a:bodyPr/>
          <a:lstStyle>
            <a:lvl1pPr marL="0" indent="0">
              <a:buNone/>
              <a:defRPr>
                <a:solidFill>
                  <a:srgbClr val="394B85"/>
                </a:solidFill>
              </a:defRPr>
            </a:lvl1pPr>
          </a:lstStyle>
          <a:p>
            <a:br>
              <a:rPr lang="fi-FI" noProof="0" dirty="0"/>
            </a:br>
            <a:r>
              <a:rPr lang="fi-FI" noProof="0" dirty="0"/>
              <a:t>Lisää kuva</a:t>
            </a: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endParaRPr lang="fi-FI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9E7D5A-E3BC-DB48-9DAB-22E8216CB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523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2160" userDrawn="1">
          <p15:clr>
            <a:srgbClr val="FBAE40"/>
          </p15:clr>
        </p15:guide>
        <p15:guide id="8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ko sivu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4" descr="Valokuva.">
            <a:extLst>
              <a:ext uri="{FF2B5EF4-FFF2-40B4-BE49-F238E27FC236}">
                <a16:creationId xmlns:a16="http://schemas.microsoft.com/office/drawing/2014/main" id="{DC95698A-2DB8-3441-B96C-EC9223CF21C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580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br>
              <a:rPr lang="fi-FI" noProof="0"/>
            </a:br>
            <a:r>
              <a:rPr lang="fi-FI" noProof="0"/>
              <a:t>Lisää kuva</a:t>
            </a:r>
            <a:br>
              <a:rPr lang="fi-FI" noProof="0"/>
            </a:br>
            <a:br>
              <a:rPr lang="fi-FI" noProof="0"/>
            </a:br>
            <a:br>
              <a:rPr lang="fi-FI" noProof="0"/>
            </a:br>
            <a:br>
              <a:rPr lang="fi-FI" noProof="0"/>
            </a:br>
            <a:br>
              <a:rPr lang="fi-FI" noProof="0"/>
            </a:br>
            <a:br>
              <a:rPr lang="fi-FI" noProof="0"/>
            </a:br>
            <a:br>
              <a:rPr lang="fi-FI" noProof="0"/>
            </a:br>
            <a:br>
              <a:rPr lang="fi-FI" noProof="0"/>
            </a:br>
            <a:endParaRPr lang="fi-FI" noProof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C5EB8D1-F7F0-924A-B2E4-F3D11F641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03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sike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äijät-Hämeen hyvinvointialueen tunnus">
            <a:extLst>
              <a:ext uri="{FF2B5EF4-FFF2-40B4-BE49-F238E27FC236}">
                <a16:creationId xmlns:a16="http://schemas.microsoft.com/office/drawing/2014/main" id="{158B0B3F-5754-3FDF-D2A3-649C0757A4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2201" y="5893276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12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6C7CEF6D-45EC-FA43-B835-EA908118A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6240845" y="1368624"/>
            <a:ext cx="7232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0" noProof="0" dirty="0">
                <a:solidFill>
                  <a:srgbClr val="394B85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“</a:t>
            </a:r>
            <a:endParaRPr lang="fi-FI" sz="16000" noProof="0" dirty="0">
              <a:solidFill>
                <a:srgbClr val="394B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6960560-9CAA-5B41-ABD1-18D402B5E1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40844" y="1093509"/>
            <a:ext cx="4754737" cy="1235623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2C5E67A-2F32-DC44-8830-0766ED61B1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42781" y="2787088"/>
            <a:ext cx="3952800" cy="196560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  <a:defRPr sz="2000" i="0"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sitaatti</a:t>
            </a:r>
          </a:p>
          <a:p>
            <a:pPr lvl="0"/>
            <a:endParaRPr lang="fi-FI" noProof="0" dirty="0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8D76D3BE-E485-D54D-A87D-C7BB20E26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62242" y="4819886"/>
            <a:ext cx="1865796" cy="79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>
              <a:ln>
                <a:solidFill>
                  <a:sysClr val="windowText" lastClr="000000"/>
                </a:solidFill>
              </a:ln>
              <a:solidFill>
                <a:srgbClr val="394B85"/>
              </a:solidFill>
            </a:endParaRPr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6B23F05B-9C9D-184A-937A-60F33370377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42781" y="4914581"/>
            <a:ext cx="3952800" cy="469045"/>
          </a:xfrm>
        </p:spPr>
        <p:txBody>
          <a:bodyPr>
            <a:noAutofit/>
          </a:bodyPr>
          <a:lstStyle>
            <a:lvl1pPr marL="0" indent="0" algn="r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  <a:defRPr sz="1800" b="0" i="0"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Lähde</a:t>
            </a:r>
          </a:p>
        </p:txBody>
      </p:sp>
      <p:sp>
        <p:nvSpPr>
          <p:cNvPr id="9" name="Kuvan paikkamerkki 4" descr="Valokuva.">
            <a:extLst>
              <a:ext uri="{FF2B5EF4-FFF2-40B4-BE49-F238E27FC236}">
                <a16:creationId xmlns:a16="http://schemas.microsoft.com/office/drawing/2014/main" id="{32349257-CAC3-5949-B194-8A383D35086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5753100" cy="6858000"/>
          </a:xfrm>
        </p:spPr>
        <p:txBody>
          <a:bodyPr/>
          <a:lstStyle>
            <a:lvl1pPr marL="0" indent="0">
              <a:buNone/>
              <a:defRPr>
                <a:solidFill>
                  <a:srgbClr val="394B85"/>
                </a:solidFill>
              </a:defRPr>
            </a:lvl1pPr>
          </a:lstStyle>
          <a:p>
            <a:br>
              <a:rPr lang="fi-FI" noProof="0" dirty="0"/>
            </a:br>
            <a:r>
              <a:rPr lang="fi-FI" noProof="0" dirty="0"/>
              <a:t>Lisää kuva</a:t>
            </a: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endParaRPr lang="fi-FI" noProof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AA07F6D-BDF4-5541-B1C7-FDDBBA584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0665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498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+ Muodo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8085BA6-E6D9-EA4A-B2AC-86FF3F3B0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708" y="265058"/>
            <a:ext cx="1585292" cy="3197006"/>
          </a:xfrm>
          <a:prstGeom prst="rect">
            <a:avLst/>
          </a:prstGeom>
        </p:spPr>
      </p:pic>
      <p:pic>
        <p:nvPicPr>
          <p:cNvPr id="6" name="Picture 5" descr="Päijät-Hämeen hyvinvointialueen tunnus">
            <a:extLst>
              <a:ext uri="{FF2B5EF4-FFF2-40B4-BE49-F238E27FC236}">
                <a16:creationId xmlns:a16="http://schemas.microsoft.com/office/drawing/2014/main" id="{82B9B366-0B99-4A42-AFD7-58A3A7F95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240" y="3121660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222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sivu sininen">
    <p:bg>
      <p:bgPr>
        <a:solidFill>
          <a:srgbClr val="394B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4324350" y="4139473"/>
            <a:ext cx="3543300" cy="40481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noProof="0"/>
              <a:t>Lisää teksti</a:t>
            </a:r>
          </a:p>
        </p:txBody>
      </p:sp>
      <p:pic>
        <p:nvPicPr>
          <p:cNvPr id="7" name="Picture 6" descr="Päijät-Hämeen hyvinvointialueen tunnus">
            <a:extLst>
              <a:ext uri="{FF2B5EF4-FFF2-40B4-BE49-F238E27FC236}">
                <a16:creationId xmlns:a16="http://schemas.microsoft.com/office/drawing/2014/main" id="{34AB6F1F-9CD8-3240-854E-143C783DA3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87240" y="3121660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17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ääotsikko sininen">
    <p:bg>
      <p:bgPr>
        <a:solidFill>
          <a:srgbClr val="394B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8112A5F1-18DC-C544-9D79-7B8030528D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1090" y="1620968"/>
            <a:ext cx="8589817" cy="1945087"/>
          </a:xfrm>
        </p:spPr>
        <p:txBody>
          <a:bodyPr anchor="ctr">
            <a:normAutofit/>
          </a:bodyPr>
          <a:lstStyle>
            <a:lvl1pPr algn="ctr">
              <a:lnSpc>
                <a:spcPct val="11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0CAF2CCF-013A-E24C-ABBF-FBB0CE9D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63101" y="3785837"/>
            <a:ext cx="1865796" cy="70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solidFill>
                  <a:sysClr val="windowText" lastClr="000000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id="{E6BBC931-2CA2-1F48-B19B-F27DEE6FBA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42195" y="4124309"/>
            <a:ext cx="5507608" cy="381663"/>
          </a:xfrm>
        </p:spPr>
        <p:txBody>
          <a:bodyPr>
            <a:normAutofit/>
          </a:bodyPr>
          <a:lstStyle>
            <a:lvl1pPr marL="0" indent="0" algn="ctr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Etunimi Sukunimi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94E53142-278F-714E-9CFF-6CC6ACE73D0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42195" y="4566200"/>
            <a:ext cx="5507608" cy="3111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noProof="0" dirty="0"/>
              <a:t>25.3.2022</a:t>
            </a:r>
          </a:p>
        </p:txBody>
      </p:sp>
      <p:pic>
        <p:nvPicPr>
          <p:cNvPr id="2" name="Picture 1" descr="Päijät-Hämeen hyvinvointialueen tunnus">
            <a:extLst>
              <a:ext uri="{FF2B5EF4-FFF2-40B4-BE49-F238E27FC236}">
                <a16:creationId xmlns:a16="http://schemas.microsoft.com/office/drawing/2014/main" id="{E4F02298-2CAB-234D-96B7-790CD6F142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87240" y="5462624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37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sivu valk.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C48F3DED-E000-A34A-A896-EB4F8D9D5D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4350" y="4139473"/>
            <a:ext cx="3543300" cy="40481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/>
              <a:t>Lisää teksti</a:t>
            </a:r>
          </a:p>
        </p:txBody>
      </p:sp>
      <p:pic>
        <p:nvPicPr>
          <p:cNvPr id="4" name="Picture 3" descr="Päijät-Hämeen hyvinvointialueen tunnus">
            <a:extLst>
              <a:ext uri="{FF2B5EF4-FFF2-40B4-BE49-F238E27FC236}">
                <a16:creationId xmlns:a16="http://schemas.microsoft.com/office/drawing/2014/main" id="{E7224FBF-02F2-5E44-B397-8E2002D38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240" y="3121660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37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3AD85627-9506-F544-A5FA-D8A81D4191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7507" y="3770208"/>
            <a:ext cx="4355974" cy="2577548"/>
          </a:xfrm>
        </p:spPr>
        <p:txBody>
          <a:bodyPr anchor="t">
            <a:normAutofit/>
          </a:bodyPr>
          <a:lstStyle>
            <a:lvl1pPr>
              <a:defRPr sz="3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9DD0837F-6021-314F-B259-A697C45F4A4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685905" y="3761788"/>
            <a:ext cx="5104015" cy="2577549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8ACCFF2-5C3F-5C48-B6FC-48D375FBB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  <p:sp>
        <p:nvSpPr>
          <p:cNvPr id="13" name="Kuvan paikkamerkki 4" descr="Valokuva.">
            <a:extLst>
              <a:ext uri="{FF2B5EF4-FFF2-40B4-BE49-F238E27FC236}">
                <a16:creationId xmlns:a16="http://schemas.microsoft.com/office/drawing/2014/main" id="{C64D3842-BE0B-584D-8DF8-B3BC563417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3272118"/>
          </a:xfrm>
        </p:spPr>
        <p:txBody>
          <a:bodyPr/>
          <a:lstStyle>
            <a:lvl1pPr marL="0" indent="0" algn="ctr">
              <a:buNone/>
              <a:defRPr>
                <a:solidFill>
                  <a:srgbClr val="394B85"/>
                </a:solidFill>
              </a:defRPr>
            </a:lvl1pPr>
          </a:lstStyle>
          <a:p>
            <a:br>
              <a:rPr lang="fi-FI" noProof="0" dirty="0"/>
            </a:br>
            <a:r>
              <a:rPr lang="fi-FI" noProof="0" dirty="0"/>
              <a:t>Lisää kuva</a:t>
            </a: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05667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sivu log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äijät-Soten logo">
            <a:extLst>
              <a:ext uri="{FF2B5EF4-FFF2-40B4-BE49-F238E27FC236}">
                <a16:creationId xmlns:a16="http://schemas.microsoft.com/office/drawing/2014/main" id="{FC9B1C4E-2F6F-714F-993E-364A452AA8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8159" y="2848325"/>
            <a:ext cx="3935682" cy="1161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Kuva 10" descr="Päijät-Hämeen pelastuslaitoksen logo">
            <a:extLst>
              <a:ext uri="{FF2B5EF4-FFF2-40B4-BE49-F238E27FC236}">
                <a16:creationId xmlns:a16="http://schemas.microsoft.com/office/drawing/2014/main" id="{BEFC43EC-6180-4C44-BFFE-EE8429999C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7370" y="4342638"/>
            <a:ext cx="3809642" cy="1240526"/>
          </a:xfrm>
          <a:prstGeom prst="rect">
            <a:avLst/>
          </a:prstGeom>
        </p:spPr>
      </p:pic>
      <p:pic>
        <p:nvPicPr>
          <p:cNvPr id="6" name="Picture 5" descr="Päijät-Hämeen hyvinvointialueen tunnus">
            <a:extLst>
              <a:ext uri="{FF2B5EF4-FFF2-40B4-BE49-F238E27FC236}">
                <a16:creationId xmlns:a16="http://schemas.microsoft.com/office/drawing/2014/main" id="{5D9CD72C-769E-CF49-9722-DE675312B6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48188" y="1849284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5410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ikajana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Kuva 34" descr="Kuva, jossa on ulkoilmaa, taivasta, luontoa, dyyni&#10;&#10;Automaattisesti luotu kuvaus">
            <a:extLst>
              <a:ext uri="{FF2B5EF4-FFF2-40B4-BE49-F238E27FC236}">
                <a16:creationId xmlns:a16="http://schemas.microsoft.com/office/drawing/2014/main" id="{B184911A-D23E-4AE4-AA9D-D9351F3961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9640" y="3995381"/>
            <a:ext cx="10332720" cy="12232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r>
              <a:rPr lang="fi-FI" noProof="0"/>
              <a:t>22.6.20XX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r>
              <a:rPr lang="fi-FI" noProof="0"/>
              <a:t>Yhteenvetoesitys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7" name="Tekstin paikkamerkki 10">
            <a:extLst>
              <a:ext uri="{FF2B5EF4-FFF2-40B4-BE49-F238E27FC236}">
                <a16:creationId xmlns:a16="http://schemas.microsoft.com/office/drawing/2014/main" id="{FB058FB8-1105-4C4A-BC46-FC5263C51B4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l">
              <a:buNone/>
              <a:defRPr sz="14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Vuosi</a:t>
            </a:r>
          </a:p>
        </p:txBody>
      </p:sp>
      <p:sp>
        <p:nvSpPr>
          <p:cNvPr id="8" name="Tekstin paikkamerkki 10">
            <a:extLst>
              <a:ext uri="{FF2B5EF4-FFF2-40B4-BE49-F238E27FC236}">
                <a16:creationId xmlns:a16="http://schemas.microsoft.com/office/drawing/2014/main" id="{0F15AF40-266A-4348-9B27-CBABA9E3D92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9" name="Tekstin paikkamerkki 10">
            <a:extLst>
              <a:ext uri="{FF2B5EF4-FFF2-40B4-BE49-F238E27FC236}">
                <a16:creationId xmlns:a16="http://schemas.microsoft.com/office/drawing/2014/main" id="{ECD58177-9C19-4D24-9FFF-58EECDE7657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0" name="Tekstin paikkamerkki 10">
            <a:extLst>
              <a:ext uri="{FF2B5EF4-FFF2-40B4-BE49-F238E27FC236}">
                <a16:creationId xmlns:a16="http://schemas.microsoft.com/office/drawing/2014/main" id="{ABE7486E-0AF8-4124-830C-420FA1F92BB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F64A74A1-7AA0-4CCA-91E2-173B9CC7AFD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2" name="Tekstin paikkamerkki 10">
            <a:extLst>
              <a:ext uri="{FF2B5EF4-FFF2-40B4-BE49-F238E27FC236}">
                <a16:creationId xmlns:a16="http://schemas.microsoft.com/office/drawing/2014/main" id="{128FF9BA-B29D-439F-A4A3-BFE6BC8B45C3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l">
              <a:buNone/>
              <a:defRPr sz="14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Vuosi</a:t>
            </a:r>
          </a:p>
        </p:txBody>
      </p:sp>
      <p:sp>
        <p:nvSpPr>
          <p:cNvPr id="13" name="Tekstin paikkamerkki 10">
            <a:extLst>
              <a:ext uri="{FF2B5EF4-FFF2-40B4-BE49-F238E27FC236}">
                <a16:creationId xmlns:a16="http://schemas.microsoft.com/office/drawing/2014/main" id="{671CD701-6647-40A3-B851-9CA1C8D35667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4" name="Tekstin paikkamerkki 10">
            <a:extLst>
              <a:ext uri="{FF2B5EF4-FFF2-40B4-BE49-F238E27FC236}">
                <a16:creationId xmlns:a16="http://schemas.microsoft.com/office/drawing/2014/main" id="{B6A8BFC1-7FA0-4CAA-97FD-9A01BA00D2D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5" name="Tekstin paikkamerkki 10">
            <a:extLst>
              <a:ext uri="{FF2B5EF4-FFF2-40B4-BE49-F238E27FC236}">
                <a16:creationId xmlns:a16="http://schemas.microsoft.com/office/drawing/2014/main" id="{ED0C2842-0D4E-486C-A993-1D0D75D4943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6" name="Tekstin paikkamerkki 10">
            <a:extLst>
              <a:ext uri="{FF2B5EF4-FFF2-40B4-BE49-F238E27FC236}">
                <a16:creationId xmlns:a16="http://schemas.microsoft.com/office/drawing/2014/main" id="{A59B4F0E-8F16-42CC-8346-A00DADA20ED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7" name="Tekstin paikkamerkki 10">
            <a:extLst>
              <a:ext uri="{FF2B5EF4-FFF2-40B4-BE49-F238E27FC236}">
                <a16:creationId xmlns:a16="http://schemas.microsoft.com/office/drawing/2014/main" id="{99D7695C-A738-4500-B476-95B5729911D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8" name="Tekstin paikkamerkki 10">
            <a:extLst>
              <a:ext uri="{FF2B5EF4-FFF2-40B4-BE49-F238E27FC236}">
                <a16:creationId xmlns:a16="http://schemas.microsoft.com/office/drawing/2014/main" id="{B3B984CB-A282-404B-8B4C-8FEE071EB27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19" name="Tekstin paikkamerkki 10">
            <a:extLst>
              <a:ext uri="{FF2B5EF4-FFF2-40B4-BE49-F238E27FC236}">
                <a16:creationId xmlns:a16="http://schemas.microsoft.com/office/drawing/2014/main" id="{5F337119-92E1-4057-81DB-A0B6F5747A3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0" name="Tekstin paikkamerkki 10">
            <a:extLst>
              <a:ext uri="{FF2B5EF4-FFF2-40B4-BE49-F238E27FC236}">
                <a16:creationId xmlns:a16="http://schemas.microsoft.com/office/drawing/2014/main" id="{688EEFA1-753B-4733-8686-F3A10A131B8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1" name="Tekstin paikkamerkki 10">
            <a:extLst>
              <a:ext uri="{FF2B5EF4-FFF2-40B4-BE49-F238E27FC236}">
                <a16:creationId xmlns:a16="http://schemas.microsoft.com/office/drawing/2014/main" id="{C7B05348-942A-4131-9A3F-479F3F9A9A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2" name="Tekstin paikkamerkki 10">
            <a:extLst>
              <a:ext uri="{FF2B5EF4-FFF2-40B4-BE49-F238E27FC236}">
                <a16:creationId xmlns:a16="http://schemas.microsoft.com/office/drawing/2014/main" id="{B3C00ACD-1C1A-4069-B8CB-DB8CA8A0B80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3" name="Tekstin paikkamerkki 10">
            <a:extLst>
              <a:ext uri="{FF2B5EF4-FFF2-40B4-BE49-F238E27FC236}">
                <a16:creationId xmlns:a16="http://schemas.microsoft.com/office/drawing/2014/main" id="{CA74A790-DCD1-46EB-8261-607BEF403CCF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4" name="Tekstin paikkamerkki 10">
            <a:extLst>
              <a:ext uri="{FF2B5EF4-FFF2-40B4-BE49-F238E27FC236}">
                <a16:creationId xmlns:a16="http://schemas.microsoft.com/office/drawing/2014/main" id="{17825B37-7E7B-4D73-967B-AA07F007C07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5" name="Tekstin paikkamerkki 10">
            <a:extLst>
              <a:ext uri="{FF2B5EF4-FFF2-40B4-BE49-F238E27FC236}">
                <a16:creationId xmlns:a16="http://schemas.microsoft.com/office/drawing/2014/main" id="{DA6EB697-D6DD-4343-BAC9-49514C5D518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6" name="Tekstin paikkamerkki 10">
            <a:extLst>
              <a:ext uri="{FF2B5EF4-FFF2-40B4-BE49-F238E27FC236}">
                <a16:creationId xmlns:a16="http://schemas.microsoft.com/office/drawing/2014/main" id="{9E70367E-C969-4F8A-AC6F-5E7AC2C0BC5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7" name="Tekstin paikkamerkki 10">
            <a:extLst>
              <a:ext uri="{FF2B5EF4-FFF2-40B4-BE49-F238E27FC236}">
                <a16:creationId xmlns:a16="http://schemas.microsoft.com/office/drawing/2014/main" id="{30575E90-7198-47A0-805F-3162B2386DC9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8" name="Tekstin paikkamerkki 10">
            <a:extLst>
              <a:ext uri="{FF2B5EF4-FFF2-40B4-BE49-F238E27FC236}">
                <a16:creationId xmlns:a16="http://schemas.microsoft.com/office/drawing/2014/main" id="{3ED2274A-F2D9-4427-99BF-1D78414DBCD1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29" name="Tekstin paikkamerkki 10">
            <a:extLst>
              <a:ext uri="{FF2B5EF4-FFF2-40B4-BE49-F238E27FC236}">
                <a16:creationId xmlns:a16="http://schemas.microsoft.com/office/drawing/2014/main" id="{231D0A8C-CD54-4D10-A8F5-97CF139C25D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30" name="Tekstin paikkamerkki 10">
            <a:extLst>
              <a:ext uri="{FF2B5EF4-FFF2-40B4-BE49-F238E27FC236}">
                <a16:creationId xmlns:a16="http://schemas.microsoft.com/office/drawing/2014/main" id="{AFC15A55-7462-4E94-8DA3-5549FE7AAC87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31" name="Tekstin paikkamerkki 10">
            <a:extLst>
              <a:ext uri="{FF2B5EF4-FFF2-40B4-BE49-F238E27FC236}">
                <a16:creationId xmlns:a16="http://schemas.microsoft.com/office/drawing/2014/main" id="{4D808E3A-2D47-4508-B487-97E7B840A17C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32" name="Tekstin paikkamerkki 10">
            <a:extLst>
              <a:ext uri="{FF2B5EF4-FFF2-40B4-BE49-F238E27FC236}">
                <a16:creationId xmlns:a16="http://schemas.microsoft.com/office/drawing/2014/main" id="{2B7FEF61-4C66-42E8-81B2-CB838535F7E5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</p:spTree>
    <p:extLst>
      <p:ext uri="{BB962C8B-B14F-4D97-AF65-F5344CB8AC3E}">
        <p14:creationId xmlns:p14="http://schemas.microsoft.com/office/powerpoint/2010/main" val="401905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ääotsikko vasen + muodo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tsikko">
            <a:extLst>
              <a:ext uri="{FF2B5EF4-FFF2-40B4-BE49-F238E27FC236}">
                <a16:creationId xmlns:a16="http://schemas.microsoft.com/office/drawing/2014/main" id="{764B5F8D-06FE-BD41-A85F-BD5155617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5600" y="1522800"/>
            <a:ext cx="5691321" cy="19044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D0A8BE68-D405-564E-9713-488850FED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38861" y="3598518"/>
            <a:ext cx="1865796" cy="717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solidFill>
                  <a:sysClr val="windowText" lastClr="000000"/>
                </a:solidFill>
              </a:ln>
              <a:solidFill>
                <a:srgbClr val="394B85"/>
              </a:solidFill>
            </a:endParaRPr>
          </a:p>
        </p:txBody>
      </p:sp>
      <p:sp>
        <p:nvSpPr>
          <p:cNvPr id="15" name="Alaotsikko 2">
            <a:extLst>
              <a:ext uri="{FF2B5EF4-FFF2-40B4-BE49-F238E27FC236}">
                <a16:creationId xmlns:a16="http://schemas.microsoft.com/office/drawing/2014/main" id="{C41ED881-0300-4544-98BF-7DD4E00A6A4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34" y="3926092"/>
            <a:ext cx="2828936" cy="286096"/>
          </a:xfrm>
        </p:spPr>
        <p:txBody>
          <a:bodyPr anchor="b">
            <a:noAutofit/>
          </a:bodyPr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rgbClr val="394B8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Etunimi Sukunimi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4CE6077-2BE3-634E-BCBD-0798905D0B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3633" y="4306798"/>
            <a:ext cx="2847229" cy="311150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25.3.2022</a:t>
            </a:r>
          </a:p>
        </p:txBody>
      </p:sp>
      <p:pic>
        <p:nvPicPr>
          <p:cNvPr id="7" name="Picture 6" descr="Päijät-Hämeen hyvinvointialueen tunnus">
            <a:extLst>
              <a:ext uri="{FF2B5EF4-FFF2-40B4-BE49-F238E27FC236}">
                <a16:creationId xmlns:a16="http://schemas.microsoft.com/office/drawing/2014/main" id="{3EDBD58A-95C4-CD4E-B4CB-9F3B7D3D36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1225" y="5702626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668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ääotsikko + kuv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33F1E45-DB08-C148-AED3-C47B431433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3634" y="1523367"/>
            <a:ext cx="4526283" cy="190563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9F1D1AEC-036F-6843-8E4F-22611C402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8861" y="3598518"/>
            <a:ext cx="1865796" cy="717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>
              <a:ln>
                <a:solidFill>
                  <a:sysClr val="windowText" lastClr="000000"/>
                </a:solidFill>
              </a:ln>
              <a:solidFill>
                <a:srgbClr val="394B85"/>
              </a:solidFill>
            </a:endParaRPr>
          </a:p>
        </p:txBody>
      </p:sp>
      <p:sp>
        <p:nvSpPr>
          <p:cNvPr id="13" name="Alaotsikko 2">
            <a:extLst>
              <a:ext uri="{FF2B5EF4-FFF2-40B4-BE49-F238E27FC236}">
                <a16:creationId xmlns:a16="http://schemas.microsoft.com/office/drawing/2014/main" id="{087C556B-EFD2-1942-A531-8AA7F3FC56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34" y="3926092"/>
            <a:ext cx="2828936" cy="286096"/>
          </a:xfrm>
        </p:spPr>
        <p:txBody>
          <a:bodyPr anchor="b">
            <a:noAutofit/>
          </a:bodyPr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rgbClr val="394B8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Etunimi Sukunimi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118EF8C2-C108-E040-BF84-009DF34F82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3633" y="4306798"/>
            <a:ext cx="2847229" cy="311150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25.3.2022</a:t>
            </a:r>
          </a:p>
        </p:txBody>
      </p:sp>
      <p:sp>
        <p:nvSpPr>
          <p:cNvPr id="5" name="Kuvan paikkamerkki 4" descr="Valokuva.">
            <a:extLst>
              <a:ext uri="{FF2B5EF4-FFF2-40B4-BE49-F238E27FC236}">
                <a16:creationId xmlns:a16="http://schemas.microsoft.com/office/drawing/2014/main" id="{EDED0153-D7D7-DD43-9D95-D3961709738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120195" y="0"/>
            <a:ext cx="6077708" cy="6858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rgbClr val="394B85"/>
                </a:solidFill>
              </a:defRPr>
            </a:lvl1pPr>
          </a:lstStyle>
          <a:p>
            <a:br>
              <a:rPr lang="fi-FI" noProof="0" dirty="0"/>
            </a:br>
            <a:r>
              <a:rPr lang="fi-FI" noProof="0" dirty="0"/>
              <a:t>Lisää kuva</a:t>
            </a: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endParaRPr lang="fi-FI" noProof="0" dirty="0"/>
          </a:p>
        </p:txBody>
      </p:sp>
      <p:pic>
        <p:nvPicPr>
          <p:cNvPr id="8" name="Picture 7" descr="Päijät-Hämeen hyvinvointialueen tunnus">
            <a:extLst>
              <a:ext uri="{FF2B5EF4-FFF2-40B4-BE49-F238E27FC236}">
                <a16:creationId xmlns:a16="http://schemas.microsoft.com/office/drawing/2014/main" id="{8CA9073D-8CE5-FC43-943C-0A8F18BB1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1225" y="5702626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5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ääotsikko + kuva muodoss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33F1E45-DB08-C148-AED3-C47B431433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3634" y="1523367"/>
            <a:ext cx="4526283" cy="190563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9F1D1AEC-036F-6843-8E4F-22611C402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38861" y="3598518"/>
            <a:ext cx="1865796" cy="717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>
              <a:ln>
                <a:solidFill>
                  <a:sysClr val="windowText" lastClr="000000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13" name="Alaotsikko 2">
            <a:extLst>
              <a:ext uri="{FF2B5EF4-FFF2-40B4-BE49-F238E27FC236}">
                <a16:creationId xmlns:a16="http://schemas.microsoft.com/office/drawing/2014/main" id="{087C556B-EFD2-1942-A531-8AA7F3FC56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34" y="3926092"/>
            <a:ext cx="2828936" cy="286096"/>
          </a:xfrm>
        </p:spPr>
        <p:txBody>
          <a:bodyPr anchor="b">
            <a:noAutofit/>
          </a:bodyPr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rgbClr val="394B8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Etunimi Sukunimi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118EF8C2-C108-E040-BF84-009DF34F82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3633" y="4306798"/>
            <a:ext cx="2847229" cy="311150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25.3.2022</a:t>
            </a:r>
          </a:p>
        </p:txBody>
      </p:sp>
      <p:sp>
        <p:nvSpPr>
          <p:cNvPr id="11" name="Picture Placeholder 10" descr="Valokuva.">
            <a:extLst>
              <a:ext uri="{FF2B5EF4-FFF2-40B4-BE49-F238E27FC236}">
                <a16:creationId xmlns:a16="http://schemas.microsoft.com/office/drawing/2014/main" id="{E8ADBAD2-6258-AC49-ACB6-978279CF7FE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267931" y="724573"/>
            <a:ext cx="5408853" cy="5408853"/>
          </a:xfrm>
          <a:prstGeom prst="ellipse">
            <a:avLst/>
          </a:pr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rgbClr val="394B85"/>
                </a:solidFill>
              </a:defRPr>
            </a:lvl1pPr>
          </a:lstStyle>
          <a:p>
            <a:br>
              <a:rPr lang="fi-FI" noProof="0" dirty="0"/>
            </a:br>
            <a:r>
              <a:rPr lang="fi-FI" noProof="0" dirty="0"/>
              <a:t>Lisää kuva</a:t>
            </a: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endParaRPr lang="fi-FI" noProof="0" dirty="0"/>
          </a:p>
        </p:txBody>
      </p:sp>
      <p:pic>
        <p:nvPicPr>
          <p:cNvPr id="8" name="Picture 7" descr="Päijät-Hämeen hyvinvointialueen tunnus">
            <a:extLst>
              <a:ext uri="{FF2B5EF4-FFF2-40B4-BE49-F238E27FC236}">
                <a16:creationId xmlns:a16="http://schemas.microsoft.com/office/drawing/2014/main" id="{8F1D1C89-3810-4649-BA11-8FFCD72FD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225" y="5702626"/>
            <a:ext cx="3017520" cy="61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58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 + kuva">
    <p:bg>
      <p:bgPr>
        <a:solidFill>
          <a:srgbClr val="394B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F2AB4FF-FCBC-414A-9576-0D1991E05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00199" y="1097443"/>
            <a:ext cx="4638426" cy="2029692"/>
          </a:xfrm>
        </p:spPr>
        <p:txBody>
          <a:bodyPr anchor="b" anchorCtr="0">
            <a:normAutofit/>
          </a:bodyPr>
          <a:lstStyle>
            <a:lvl1pPr>
              <a:lnSpc>
                <a:spcPct val="110000"/>
              </a:lnSpc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EFAAA211-486B-8641-8C87-96A998CFF63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00199" y="3400383"/>
            <a:ext cx="4638425" cy="2360174"/>
          </a:xfrm>
        </p:spPr>
        <p:txBody>
          <a:bodyPr anchor="t">
            <a:noAutofit/>
          </a:bodyPr>
          <a:lstStyle>
            <a:lvl1pPr marL="0" indent="0" algn="l">
              <a:lnSpc>
                <a:spcPct val="105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Lisää teksti</a:t>
            </a:r>
          </a:p>
        </p:txBody>
      </p:sp>
      <p:sp>
        <p:nvSpPr>
          <p:cNvPr id="10" name="Kuvan paikkamerkki 4" descr="Valokuva.">
            <a:extLst>
              <a:ext uri="{FF2B5EF4-FFF2-40B4-BE49-F238E27FC236}">
                <a16:creationId xmlns:a16="http://schemas.microsoft.com/office/drawing/2014/main" id="{87CC5852-410B-534D-A9D8-1C8FFFB6CC4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6077708" cy="6858000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br>
              <a:rPr lang="fi-FI" noProof="0" dirty="0"/>
            </a:br>
            <a:r>
              <a:rPr lang="fi-FI" noProof="0" dirty="0"/>
              <a:t>Lisää kuva</a:t>
            </a: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br>
              <a:rPr lang="fi-FI" noProof="0" dirty="0"/>
            </a:br>
            <a:endParaRPr lang="fi-FI" noProof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9733A8-5147-DF4D-AA6E-1E5ACCC38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0665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2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+ kupla">
    <p:bg>
      <p:bgPr>
        <a:solidFill>
          <a:srgbClr val="394B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laotsikko 2">
            <a:extLst>
              <a:ext uri="{FF2B5EF4-FFF2-40B4-BE49-F238E27FC236}">
                <a16:creationId xmlns:a16="http://schemas.microsoft.com/office/drawing/2014/main" id="{EFAAA211-486B-8641-8C87-96A998CFF63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00199" y="1685518"/>
            <a:ext cx="3814382" cy="3486961"/>
          </a:xfrm>
        </p:spPr>
        <p:txBody>
          <a:bodyPr anchor="ctr" anchorCtr="0">
            <a:normAutofit/>
          </a:bodyPr>
          <a:lstStyle>
            <a:lvl1pPr marL="0" indent="0" algn="l">
              <a:lnSpc>
                <a:spcPct val="105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Lisää teksti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89115C-F9DB-B840-8F83-F52B21729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0665" y="6121021"/>
            <a:ext cx="553070" cy="557679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A93A6711-95F8-D5F2-97A5-9C48A03AE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9011" y="922271"/>
            <a:ext cx="5035470" cy="503547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1296BE96-7415-EF71-CEE4-8DDEEA24FC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59785" y="1685519"/>
            <a:ext cx="3853921" cy="3486961"/>
          </a:xfrm>
        </p:spPr>
        <p:txBody>
          <a:bodyPr anchor="ctr" anchorCtr="0">
            <a:normAutofit/>
          </a:bodyPr>
          <a:lstStyle>
            <a:lvl1pPr algn="ctr">
              <a:lnSpc>
                <a:spcPct val="110000"/>
              </a:lnSpc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188896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dinviesti">
    <p:bg>
      <p:bgPr>
        <a:solidFill>
          <a:srgbClr val="394B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35D495AA-64FA-434D-B4E4-7E324AF786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1647" y="1516283"/>
            <a:ext cx="7868706" cy="259931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3400" b="0">
                <a:solidFill>
                  <a:schemeClr val="bg2"/>
                </a:solidFill>
              </a:defRPr>
            </a:lvl1pPr>
          </a:lstStyle>
          <a:p>
            <a:r>
              <a:rPr lang="fi-FI" noProof="0" dirty="0"/>
              <a:t>Lisää teksti</a:t>
            </a:r>
          </a:p>
        </p:txBody>
      </p:sp>
      <p:sp>
        <p:nvSpPr>
          <p:cNvPr id="4" name="Suorakulmio 14">
            <a:extLst>
              <a:ext uri="{FF2B5EF4-FFF2-40B4-BE49-F238E27FC236}">
                <a16:creationId xmlns:a16="http://schemas.microsoft.com/office/drawing/2014/main" id="{D47384E8-7510-C747-AB2F-7AA01FA7A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63101" y="4341421"/>
            <a:ext cx="1865796" cy="70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>
              <a:ln>
                <a:solidFill>
                  <a:sysClr val="windowText" lastClr="000000"/>
                </a:solidFill>
              </a:ln>
              <a:solidFill>
                <a:schemeClr val="accent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ABC8ED-47B8-4F45-9AA6-7EED29648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78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+ sisälto + muodo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102F217-1EF5-6E45-85D9-74940EB6C8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1236" y="350044"/>
            <a:ext cx="8835445" cy="143782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400" b="0">
                <a:solidFill>
                  <a:srgbClr val="394B85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D6A4F31-1683-BD41-A890-DBAA34F549F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50937" y="2036763"/>
            <a:ext cx="8835745" cy="4337050"/>
          </a:xfrm>
        </p:spPr>
        <p:txBody>
          <a:bodyPr/>
          <a:lstStyle>
            <a:lvl1pPr marL="12700" indent="0">
              <a:buNone/>
              <a:defRPr>
                <a:solidFill>
                  <a:srgbClr val="394B85"/>
                </a:solidFill>
              </a:defRPr>
            </a:lvl1pPr>
          </a:lstStyle>
          <a:p>
            <a:pPr lvl="0"/>
            <a:r>
              <a:rPr lang="fi-FI" noProof="0" dirty="0"/>
              <a:t>Lisää teksti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615DAA8-1AC6-0A49-B2B3-217391A7A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31" y="6121021"/>
            <a:ext cx="553070" cy="5576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815325D-9F05-764A-AAED-6192E045C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6708" y="265058"/>
            <a:ext cx="1585292" cy="319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35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5996399-41D7-6D46-8794-D02C770F5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534ACD2-4464-C340-B043-FC3BA2EF3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584ED02-5C1E-B242-8FB5-26121F790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0" i="0">
                <a:solidFill>
                  <a:srgbClr val="394B85"/>
                </a:solidFill>
                <a:latin typeface="+mn-lt"/>
              </a:defRPr>
            </a:lvl1pPr>
          </a:lstStyle>
          <a:p>
            <a:fld id="{57BA04CB-6C0F-0E43-9A77-70E0B16499DE}" type="datetimeFigureOut">
              <a:rPr lang="fi-FI" smtClean="0"/>
              <a:pPr/>
              <a:t>9.4.2024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942F151-0D93-3642-9B4D-51AEC354FE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0" i="0">
                <a:solidFill>
                  <a:srgbClr val="394B85"/>
                </a:solidFill>
                <a:latin typeface="+mn-lt"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12DEDE-3911-9E4C-B084-BDDC12EF8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0">
                <a:solidFill>
                  <a:srgbClr val="394B85"/>
                </a:solidFill>
                <a:latin typeface="+mn-lt"/>
              </a:defRPr>
            </a:lvl1pPr>
          </a:lstStyle>
          <a:p>
            <a:fld id="{C5AD4312-43CB-DF42-9204-36E07F74B30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205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92" r:id="rId16"/>
    <p:sldLayoutId id="2147483886" r:id="rId17"/>
    <p:sldLayoutId id="2147483887" r:id="rId18"/>
    <p:sldLayoutId id="2147483888" r:id="rId19"/>
    <p:sldLayoutId id="2147483889" r:id="rId20"/>
    <p:sldLayoutId id="2147483890" r:id="rId21"/>
    <p:sldLayoutId id="2147483891" r:id="rId22"/>
    <p:sldLayoutId id="2147483893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>
          <a:solidFill>
            <a:srgbClr val="394B85"/>
          </a:solidFill>
          <a:latin typeface="+mj-lt"/>
          <a:ea typeface="+mj-ea"/>
          <a:cs typeface="+mj-cs"/>
        </a:defRPr>
      </a:lvl1pPr>
    </p:titleStyle>
    <p:bodyStyle>
      <a:lvl1pPr marL="190500" indent="-177800" algn="l" defTabSz="7200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tabLst/>
        <a:defRPr sz="2000" b="0" i="0" kern="1200">
          <a:solidFill>
            <a:srgbClr val="394B85"/>
          </a:solidFill>
          <a:latin typeface="+mn-lt"/>
          <a:ea typeface="+mn-ea"/>
          <a:cs typeface="+mn-cs"/>
        </a:defRPr>
      </a:lvl1pPr>
      <a:lvl2pPr marL="368300" indent="-177800" algn="l" defTabSz="7200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tabLst/>
        <a:defRPr sz="2000" b="0" i="0" kern="1200">
          <a:solidFill>
            <a:srgbClr val="394B85"/>
          </a:solidFill>
          <a:latin typeface="+mn-lt"/>
          <a:ea typeface="+mn-ea"/>
          <a:cs typeface="+mn-cs"/>
        </a:defRPr>
      </a:lvl2pPr>
      <a:lvl3pPr marL="546100" indent="-177800" algn="l" defTabSz="7200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tabLst/>
        <a:defRPr sz="2000" b="0" i="0" kern="1200">
          <a:solidFill>
            <a:srgbClr val="394B85"/>
          </a:solidFill>
          <a:latin typeface="+mn-lt"/>
          <a:ea typeface="+mn-ea"/>
          <a:cs typeface="+mn-cs"/>
        </a:defRPr>
      </a:lvl3pPr>
      <a:lvl4pPr marL="722313" indent="-176213" algn="l" defTabSz="7200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tabLst/>
        <a:defRPr sz="2000" b="0" i="0" kern="1200">
          <a:solidFill>
            <a:srgbClr val="394B85"/>
          </a:solidFill>
          <a:latin typeface="+mn-lt"/>
          <a:ea typeface="+mn-ea"/>
          <a:cs typeface="+mn-cs"/>
        </a:defRPr>
      </a:lvl4pPr>
      <a:lvl5pPr marL="900113" indent="-177800" algn="l" defTabSz="7200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tabLst/>
        <a:defRPr sz="2000" b="0" i="0" kern="1200">
          <a:solidFill>
            <a:srgbClr val="394B8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orient="horz" pos="2160" userDrawn="1">
          <p15:clr>
            <a:srgbClr val="F26B43"/>
          </p15:clr>
        </p15:guide>
        <p15:guide id="8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684294-49A0-4C63-A7D7-E3BF9E59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 rtlCol="0"/>
          <a:lstStyle/>
          <a:p>
            <a:pPr rtl="0"/>
            <a:r>
              <a:rPr lang="fi-FI" dirty="0"/>
              <a:t>Asiakas ei saa tarvitsemiaan mielenterveyden palveluita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A6861FF3-B902-4DEC-B46D-0F2E499C51C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92372" y="3343368"/>
            <a:ext cx="1244054" cy="457200"/>
          </a:xfrm>
        </p:spPr>
        <p:txBody>
          <a:bodyPr rtlCol="0">
            <a:normAutofit fontScale="92500"/>
          </a:bodyPr>
          <a:lstStyle/>
          <a:p>
            <a:pPr rtl="0"/>
            <a:r>
              <a:rPr lang="fi-FI" dirty="0">
                <a:solidFill>
                  <a:schemeClr val="tx1"/>
                </a:solidFill>
              </a:rPr>
              <a:t>Organisaatio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05941AA2-C85B-41A7-9264-A0C66F32930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-1" y="1722029"/>
            <a:ext cx="1777460" cy="540842"/>
          </a:xfrm>
        </p:spPr>
        <p:txBody>
          <a:bodyPr rtlCol="0">
            <a:normAutofit/>
          </a:bodyPr>
          <a:lstStyle/>
          <a:p>
            <a:pPr rtl="0"/>
            <a:r>
              <a:rPr lang="fi-FI" dirty="0"/>
              <a:t>Ei aikaa käydä läpi Kela§27, eivät saa varhaista tukea</a:t>
            </a:r>
          </a:p>
        </p:txBody>
      </p:sp>
      <p:sp>
        <p:nvSpPr>
          <p:cNvPr id="11" name="Vuosi">
            <a:extLst>
              <a:ext uri="{FF2B5EF4-FFF2-40B4-BE49-F238E27FC236}">
                <a16:creationId xmlns:a16="http://schemas.microsoft.com/office/drawing/2014/main" id="{44D29552-2F85-4F4F-9B7F-B79798681FB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51689" y="4084830"/>
            <a:ext cx="1691637" cy="466542"/>
          </a:xfrm>
        </p:spPr>
        <p:txBody>
          <a:bodyPr rtlCol="0">
            <a:normAutofit/>
          </a:bodyPr>
          <a:lstStyle/>
          <a:p>
            <a:pPr rtl="0"/>
            <a:r>
              <a:rPr lang="fi-FI" dirty="0">
                <a:solidFill>
                  <a:schemeClr val="tx1"/>
                </a:solidFill>
              </a:rPr>
              <a:t>Toimintatapamme</a:t>
            </a:r>
          </a:p>
        </p:txBody>
      </p:sp>
      <p:cxnSp>
        <p:nvCxnSpPr>
          <p:cNvPr id="108" name="Suora yhdysviiva 107">
            <a:extLst>
              <a:ext uri="{FF2B5EF4-FFF2-40B4-BE49-F238E27FC236}">
                <a16:creationId xmlns:a16="http://schemas.microsoft.com/office/drawing/2014/main" id="{A4BBE5C7-0F68-4638-9C16-5623706D9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19721" y="2607794"/>
            <a:ext cx="3722" cy="533400"/>
          </a:xfrm>
          <a:prstGeom prst="line">
            <a:avLst/>
          </a:prstGeom>
          <a:ln>
            <a:solidFill>
              <a:schemeClr val="accent3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uora yhdysviiva 108">
            <a:extLst>
              <a:ext uri="{FF2B5EF4-FFF2-40B4-BE49-F238E27FC236}">
                <a16:creationId xmlns:a16="http://schemas.microsoft.com/office/drawing/2014/main" id="{BC5621AD-3E3A-42D0-819B-CEB44C032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796630" y="1386515"/>
            <a:ext cx="0" cy="1382529"/>
          </a:xfrm>
          <a:prstGeom prst="line">
            <a:avLst/>
          </a:prstGeom>
          <a:ln>
            <a:solidFill>
              <a:schemeClr val="accent3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uora yhdysviiva 109">
            <a:extLst>
              <a:ext uri="{FF2B5EF4-FFF2-40B4-BE49-F238E27FC236}">
                <a16:creationId xmlns:a16="http://schemas.microsoft.com/office/drawing/2014/main" id="{3810021B-8A44-47D3-B2A9-C36186983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193512" y="4708027"/>
            <a:ext cx="0" cy="532327"/>
          </a:xfrm>
          <a:prstGeom prst="line">
            <a:avLst/>
          </a:prstGeom>
          <a:ln>
            <a:solidFill>
              <a:schemeClr val="accent3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uora yhdysviiva 111">
            <a:extLst>
              <a:ext uri="{FF2B5EF4-FFF2-40B4-BE49-F238E27FC236}">
                <a16:creationId xmlns:a16="http://schemas.microsoft.com/office/drawing/2014/main" id="{175B288B-E228-4B20-9363-A20A7B84F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80159" y="2163676"/>
            <a:ext cx="0" cy="1008103"/>
          </a:xfrm>
          <a:prstGeom prst="line">
            <a:avLst/>
          </a:prstGeom>
          <a:ln>
            <a:solidFill>
              <a:schemeClr val="accent3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uora yhdysviiva 112">
            <a:extLst>
              <a:ext uri="{FF2B5EF4-FFF2-40B4-BE49-F238E27FC236}">
                <a16:creationId xmlns:a16="http://schemas.microsoft.com/office/drawing/2014/main" id="{1317A45C-24E8-4685-A262-E9BBAA39E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90481" y="4575190"/>
            <a:ext cx="0" cy="537881"/>
          </a:xfrm>
          <a:prstGeom prst="line">
            <a:avLst/>
          </a:prstGeom>
          <a:ln>
            <a:solidFill>
              <a:schemeClr val="accent3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6AF1C0C2-12A9-C0A9-6ADC-1F41357A5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93013" y="4646426"/>
            <a:ext cx="1261" cy="537881"/>
          </a:xfrm>
          <a:prstGeom prst="line">
            <a:avLst/>
          </a:prstGeom>
          <a:ln>
            <a:solidFill>
              <a:schemeClr val="accent3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in paikkamerkki 31">
            <a:extLst>
              <a:ext uri="{FF2B5EF4-FFF2-40B4-BE49-F238E27FC236}">
                <a16:creationId xmlns:a16="http://schemas.microsoft.com/office/drawing/2014/main" id="{57D9167F-4518-B80B-06C2-0C5497D8A669}"/>
              </a:ext>
            </a:extLst>
          </p:cNvPr>
          <p:cNvSpPr txBox="1">
            <a:spLocks/>
          </p:cNvSpPr>
          <p:nvPr/>
        </p:nvSpPr>
        <p:spPr>
          <a:xfrm>
            <a:off x="4559052" y="5391423"/>
            <a:ext cx="2057804" cy="56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50000"/>
              </a:lnSpc>
              <a:buFont typeface="Arial" panose="020B0604020202020204" pitchFamily="34" charset="0"/>
              <a:buNone/>
            </a:pPr>
            <a:endParaRPr lang="fi-FI" sz="1050" dirty="0">
              <a:solidFill>
                <a:schemeClr val="accent3"/>
              </a:solidFill>
            </a:endParaRPr>
          </a:p>
        </p:txBody>
      </p:sp>
      <p:sp>
        <p:nvSpPr>
          <p:cNvPr id="32" name="Tekstin paikkamerkki 31">
            <a:extLst>
              <a:ext uri="{FF2B5EF4-FFF2-40B4-BE49-F238E27FC236}">
                <a16:creationId xmlns:a16="http://schemas.microsoft.com/office/drawing/2014/main" id="{E1F3720D-0DE8-4EF6-23A1-4B9B1706039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-234755" y="2348059"/>
            <a:ext cx="1939889" cy="557557"/>
          </a:xfrm>
        </p:spPr>
        <p:txBody>
          <a:bodyPr/>
          <a:lstStyle/>
          <a:p>
            <a:r>
              <a:rPr lang="fi-FI" dirty="0"/>
              <a:t>Odotusajat mielenterveyspalveluihin, hoitotakuu</a:t>
            </a:r>
          </a:p>
        </p:txBody>
      </p:sp>
      <p:sp>
        <p:nvSpPr>
          <p:cNvPr id="36" name="Tekstin paikkamerkki 35">
            <a:extLst>
              <a:ext uri="{FF2B5EF4-FFF2-40B4-BE49-F238E27FC236}">
                <a16:creationId xmlns:a16="http://schemas.microsoft.com/office/drawing/2014/main" id="{EF836BA2-8434-ADFC-BCE1-20616D6950C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-262625" y="3081552"/>
            <a:ext cx="1777460" cy="625928"/>
          </a:xfrm>
        </p:spPr>
        <p:txBody>
          <a:bodyPr/>
          <a:lstStyle/>
          <a:p>
            <a:r>
              <a:rPr lang="fi-FI" dirty="0"/>
              <a:t>Työntekijöiden määrä ja vaihtuvuus</a:t>
            </a:r>
          </a:p>
        </p:txBody>
      </p:sp>
      <p:sp>
        <p:nvSpPr>
          <p:cNvPr id="39" name="Tekstin paikkamerkki 38">
            <a:extLst>
              <a:ext uri="{FF2B5EF4-FFF2-40B4-BE49-F238E27FC236}">
                <a16:creationId xmlns:a16="http://schemas.microsoft.com/office/drawing/2014/main" id="{383E5F69-BA89-8B15-57AB-06A7057078A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199295" y="2138377"/>
            <a:ext cx="2363760" cy="457200"/>
          </a:xfrm>
        </p:spPr>
        <p:txBody>
          <a:bodyPr/>
          <a:lstStyle/>
          <a:p>
            <a:r>
              <a:rPr lang="fi-FI" dirty="0"/>
              <a:t>Pitkät jonot – jos ei saavu paikalle tai työntekijä pois</a:t>
            </a:r>
          </a:p>
        </p:txBody>
      </p:sp>
      <p:sp>
        <p:nvSpPr>
          <p:cNvPr id="41" name="Tekstin paikkamerkki 40">
            <a:extLst>
              <a:ext uri="{FF2B5EF4-FFF2-40B4-BE49-F238E27FC236}">
                <a16:creationId xmlns:a16="http://schemas.microsoft.com/office/drawing/2014/main" id="{63641A6F-1F47-6959-8235-86436B2DAFB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66801" y="2722327"/>
            <a:ext cx="2438006" cy="583310"/>
          </a:xfrm>
        </p:spPr>
        <p:txBody>
          <a:bodyPr/>
          <a:lstStyle/>
          <a:p>
            <a:r>
              <a:rPr lang="fi-FI" dirty="0"/>
              <a:t>Ohjautuvuus oikeaan palveluun; ammattilaiset eivät osaa ohjata oikeisiin palveluihin, informaatiotulva</a:t>
            </a:r>
          </a:p>
        </p:txBody>
      </p:sp>
      <p:sp>
        <p:nvSpPr>
          <p:cNvPr id="43" name="Tekstin paikkamerkki 42">
            <a:extLst>
              <a:ext uri="{FF2B5EF4-FFF2-40B4-BE49-F238E27FC236}">
                <a16:creationId xmlns:a16="http://schemas.microsoft.com/office/drawing/2014/main" id="{68A1ECAB-4DF8-AC70-C7D2-EE6475CCFAB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457090" y="3332108"/>
            <a:ext cx="1575840" cy="457199"/>
          </a:xfrm>
        </p:spPr>
        <p:txBody>
          <a:bodyPr/>
          <a:lstStyle/>
          <a:p>
            <a:r>
              <a:rPr lang="fi-FI" dirty="0"/>
              <a:t>Lait ja säädökset rajaa työtä</a:t>
            </a:r>
          </a:p>
        </p:txBody>
      </p:sp>
      <p:sp>
        <p:nvSpPr>
          <p:cNvPr id="45" name="Tekstin paikkamerkki 44">
            <a:extLst>
              <a:ext uri="{FF2B5EF4-FFF2-40B4-BE49-F238E27FC236}">
                <a16:creationId xmlns:a16="http://schemas.microsoft.com/office/drawing/2014/main" id="{80F9DE13-1612-4F00-91D4-249C4613BB6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117510" y="2138377"/>
            <a:ext cx="2117143" cy="705239"/>
          </a:xfrm>
        </p:spPr>
        <p:txBody>
          <a:bodyPr/>
          <a:lstStyle/>
          <a:p>
            <a:r>
              <a:rPr lang="fi-FI" dirty="0"/>
              <a:t>Erilliset tietojärjestelmät, ; nämä eivät keskustele keskenään</a:t>
            </a:r>
          </a:p>
        </p:txBody>
      </p:sp>
      <p:sp>
        <p:nvSpPr>
          <p:cNvPr id="47" name="Tekstin paikkamerkki 46">
            <a:extLst>
              <a:ext uri="{FF2B5EF4-FFF2-40B4-BE49-F238E27FC236}">
                <a16:creationId xmlns:a16="http://schemas.microsoft.com/office/drawing/2014/main" id="{FA24678A-B7CB-BAB0-E12F-AE24CA840957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3836610" y="5141577"/>
            <a:ext cx="1575839" cy="537881"/>
          </a:xfrm>
        </p:spPr>
        <p:txBody>
          <a:bodyPr/>
          <a:lstStyle/>
          <a:p>
            <a:r>
              <a:rPr lang="fi-FI" dirty="0"/>
              <a:t>Asiakkaalla ei voimavaroja käydä ajoilla, hakea palveluita</a:t>
            </a:r>
          </a:p>
        </p:txBody>
      </p:sp>
      <p:sp>
        <p:nvSpPr>
          <p:cNvPr id="49" name="Tekstin paikkamerkki 48">
            <a:extLst>
              <a:ext uri="{FF2B5EF4-FFF2-40B4-BE49-F238E27FC236}">
                <a16:creationId xmlns:a16="http://schemas.microsoft.com/office/drawing/2014/main" id="{8582738A-8DFC-AF58-5063-FDF996D1E6A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3646683" y="4671990"/>
            <a:ext cx="1427993" cy="205328"/>
          </a:xfrm>
        </p:spPr>
        <p:txBody>
          <a:bodyPr/>
          <a:lstStyle/>
          <a:p>
            <a:r>
              <a:rPr lang="fi-FI" dirty="0"/>
              <a:t>Puuttuva lääkitys</a:t>
            </a:r>
          </a:p>
        </p:txBody>
      </p:sp>
      <p:sp>
        <p:nvSpPr>
          <p:cNvPr id="51" name="Tekstin paikkamerkki 50">
            <a:extLst>
              <a:ext uri="{FF2B5EF4-FFF2-40B4-BE49-F238E27FC236}">
                <a16:creationId xmlns:a16="http://schemas.microsoft.com/office/drawing/2014/main" id="{7AE03967-8A83-35A2-7456-3686437A2D2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047894" y="5483236"/>
            <a:ext cx="2020335" cy="582678"/>
          </a:xfrm>
        </p:spPr>
        <p:txBody>
          <a:bodyPr/>
          <a:lstStyle/>
          <a:p>
            <a:r>
              <a:rPr lang="fi-FI" dirty="0"/>
              <a:t>Asiakkaiden tavoitettavuus/sitoutumattomuus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F9C8C538-1CF1-3515-ED05-703D445B0BE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8006659" y="2919969"/>
            <a:ext cx="1356943" cy="371820"/>
          </a:xfrm>
        </p:spPr>
        <p:txBody>
          <a:bodyPr/>
          <a:lstStyle/>
          <a:p>
            <a:r>
              <a:rPr lang="fi-FI" dirty="0"/>
              <a:t>Asiakkaan vastaanottotilat</a:t>
            </a:r>
          </a:p>
        </p:txBody>
      </p:sp>
      <p:sp>
        <p:nvSpPr>
          <p:cNvPr id="57" name="Tekstin paikkamerkki 56">
            <a:extLst>
              <a:ext uri="{FF2B5EF4-FFF2-40B4-BE49-F238E27FC236}">
                <a16:creationId xmlns:a16="http://schemas.microsoft.com/office/drawing/2014/main" id="{9D83E3DC-F63C-E875-82AC-8181B8E4E2EA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3727273" y="5855480"/>
            <a:ext cx="1909951" cy="703418"/>
          </a:xfrm>
        </p:spPr>
        <p:txBody>
          <a:bodyPr/>
          <a:lstStyle/>
          <a:p>
            <a:r>
              <a:rPr lang="fi-FI" dirty="0"/>
              <a:t>Asiakkaan tarve ”saattoavulle” </a:t>
            </a:r>
            <a:r>
              <a:rPr lang="fi-FI" dirty="0" err="1"/>
              <a:t>psyk.palveluihin</a:t>
            </a:r>
            <a:r>
              <a:rPr lang="fi-FI" dirty="0"/>
              <a:t>; kuka vastaa tästä?; kuka seuraa, että hoito käynnistyy? </a:t>
            </a:r>
          </a:p>
        </p:txBody>
      </p:sp>
      <p:sp>
        <p:nvSpPr>
          <p:cNvPr id="59" name="Tekstin paikkamerkki 58">
            <a:extLst>
              <a:ext uri="{FF2B5EF4-FFF2-40B4-BE49-F238E27FC236}">
                <a16:creationId xmlns:a16="http://schemas.microsoft.com/office/drawing/2014/main" id="{05843255-EEAB-3B52-CF62-974A0DA7DAD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839225" y="4681097"/>
            <a:ext cx="1573690" cy="537880"/>
          </a:xfrm>
        </p:spPr>
        <p:txBody>
          <a:bodyPr/>
          <a:lstStyle/>
          <a:p>
            <a:r>
              <a:rPr lang="fi-FI" dirty="0"/>
              <a:t>Kaksoisdiagnoosi asiakkaat ja vaikeus sitoutua</a:t>
            </a:r>
          </a:p>
        </p:txBody>
      </p:sp>
      <p:sp>
        <p:nvSpPr>
          <p:cNvPr id="61" name="Tekstin paikkamerkki 60">
            <a:extLst>
              <a:ext uri="{FF2B5EF4-FFF2-40B4-BE49-F238E27FC236}">
                <a16:creationId xmlns:a16="http://schemas.microsoft.com/office/drawing/2014/main" id="{B4A0EF3E-B8A4-D319-BE21-6F36412BD6D7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1315859" y="6219519"/>
            <a:ext cx="1939889" cy="758611"/>
          </a:xfrm>
        </p:spPr>
        <p:txBody>
          <a:bodyPr/>
          <a:lstStyle/>
          <a:p>
            <a:r>
              <a:rPr lang="fi-FI" dirty="0"/>
              <a:t>Tarpeettoman monimutkainen prosessi: paljon eri järjestelmiä, eri tekijöitä, yhteydenottoja</a:t>
            </a:r>
          </a:p>
        </p:txBody>
      </p:sp>
      <p:sp>
        <p:nvSpPr>
          <p:cNvPr id="63" name="Tekstin paikkamerkki 62">
            <a:extLst>
              <a:ext uri="{FF2B5EF4-FFF2-40B4-BE49-F238E27FC236}">
                <a16:creationId xmlns:a16="http://schemas.microsoft.com/office/drawing/2014/main" id="{57B46B79-4858-A797-C169-2F1E01D25C7A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1927083" y="4191419"/>
            <a:ext cx="1777461" cy="625928"/>
          </a:xfrm>
        </p:spPr>
        <p:txBody>
          <a:bodyPr/>
          <a:lstStyle/>
          <a:p>
            <a:r>
              <a:rPr lang="fi-FI" dirty="0"/>
              <a:t>Tiedonkulku ammattilaisten välillä sekä asiakkaan ja työntekijän välillä</a:t>
            </a:r>
          </a:p>
        </p:txBody>
      </p:sp>
      <p:sp>
        <p:nvSpPr>
          <p:cNvPr id="65" name="Tekstin paikkamerkki 64">
            <a:extLst>
              <a:ext uri="{FF2B5EF4-FFF2-40B4-BE49-F238E27FC236}">
                <a16:creationId xmlns:a16="http://schemas.microsoft.com/office/drawing/2014/main" id="{C00D8930-3BB2-DE99-CEE9-CD635D7F5A6E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1457090" y="5669309"/>
            <a:ext cx="1686589" cy="537880"/>
          </a:xfrm>
        </p:spPr>
        <p:txBody>
          <a:bodyPr/>
          <a:lstStyle/>
          <a:p>
            <a:r>
              <a:rPr lang="fi-FI" dirty="0"/>
              <a:t>Terveydenhuolto sulkee palvelut, kun asiakas ei ky/pääse ajoilla</a:t>
            </a:r>
          </a:p>
        </p:txBody>
      </p:sp>
      <p:sp>
        <p:nvSpPr>
          <p:cNvPr id="67" name="Tekstin paikkamerkki 66">
            <a:extLst>
              <a:ext uri="{FF2B5EF4-FFF2-40B4-BE49-F238E27FC236}">
                <a16:creationId xmlns:a16="http://schemas.microsoft.com/office/drawing/2014/main" id="{48F56F4C-1D7E-6A0C-5245-D803D9EB9A2E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50513" y="5983667"/>
            <a:ext cx="1575374" cy="758611"/>
          </a:xfrm>
        </p:spPr>
        <p:txBody>
          <a:bodyPr/>
          <a:lstStyle/>
          <a:p>
            <a:r>
              <a:rPr lang="fi-FI" dirty="0"/>
              <a:t>Toimialojen välinen yhteistyö ei toteudu, tehdään yksin ei yhdessä</a:t>
            </a:r>
          </a:p>
        </p:txBody>
      </p:sp>
      <p:sp>
        <p:nvSpPr>
          <p:cNvPr id="69" name="Tekstin paikkamerkki 68">
            <a:extLst>
              <a:ext uri="{FF2B5EF4-FFF2-40B4-BE49-F238E27FC236}">
                <a16:creationId xmlns:a16="http://schemas.microsoft.com/office/drawing/2014/main" id="{C486E2FB-62EB-3971-77B7-CA7C302C2D52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-81480" y="5264224"/>
            <a:ext cx="1575374" cy="682731"/>
          </a:xfrm>
        </p:spPr>
        <p:txBody>
          <a:bodyPr/>
          <a:lstStyle/>
          <a:p>
            <a:r>
              <a:rPr lang="fi-FI" dirty="0"/>
              <a:t>Arviointia useassa paikassa – ei tiedetä toisen ammattiryhmän tekemästä työstä</a:t>
            </a:r>
          </a:p>
        </p:txBody>
      </p:sp>
      <p:sp>
        <p:nvSpPr>
          <p:cNvPr id="71" name="Tekstin paikkamerkki 70">
            <a:extLst>
              <a:ext uri="{FF2B5EF4-FFF2-40B4-BE49-F238E27FC236}">
                <a16:creationId xmlns:a16="http://schemas.microsoft.com/office/drawing/2014/main" id="{55B9A4C3-03FB-6C60-22E1-0D54FB20946C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316207" y="5192295"/>
            <a:ext cx="974075" cy="457200"/>
          </a:xfrm>
        </p:spPr>
        <p:txBody>
          <a:bodyPr/>
          <a:lstStyle/>
          <a:p>
            <a:r>
              <a:rPr lang="fi-FI" dirty="0"/>
              <a:t>Päällekkäin tehtävä työ</a:t>
            </a:r>
          </a:p>
        </p:txBody>
      </p:sp>
      <p:sp>
        <p:nvSpPr>
          <p:cNvPr id="73" name="Tekstin paikkamerkki 72">
            <a:extLst>
              <a:ext uri="{FF2B5EF4-FFF2-40B4-BE49-F238E27FC236}">
                <a16:creationId xmlns:a16="http://schemas.microsoft.com/office/drawing/2014/main" id="{B9A22F55-0AA7-845F-1836-3ED30C13C6A0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914976" y="4661227"/>
            <a:ext cx="1352081" cy="625928"/>
          </a:xfrm>
        </p:spPr>
        <p:txBody>
          <a:bodyPr/>
          <a:lstStyle/>
          <a:p>
            <a:r>
              <a:rPr lang="fi-FI" dirty="0"/>
              <a:t>Systeemisen työotteen puuttuminen</a:t>
            </a:r>
          </a:p>
        </p:txBody>
      </p:sp>
      <p:sp>
        <p:nvSpPr>
          <p:cNvPr id="77" name="Tekstin paikkamerkki 76">
            <a:extLst>
              <a:ext uri="{FF2B5EF4-FFF2-40B4-BE49-F238E27FC236}">
                <a16:creationId xmlns:a16="http://schemas.microsoft.com/office/drawing/2014/main" id="{F6DD6E0B-DA32-58E0-F8A6-5FF00A1FE04C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-1" y="4699276"/>
            <a:ext cx="1185942" cy="429838"/>
          </a:xfrm>
        </p:spPr>
        <p:txBody>
          <a:bodyPr/>
          <a:lstStyle/>
          <a:p>
            <a:r>
              <a:rPr lang="fi-FI" dirty="0"/>
              <a:t>Toimialojen yhteistyö</a:t>
            </a: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34C2531F-BD3F-C664-ADB5-19DEA7767EC0}"/>
              </a:ext>
            </a:extLst>
          </p:cNvPr>
          <p:cNvSpPr txBox="1"/>
          <p:nvPr/>
        </p:nvSpPr>
        <p:spPr>
          <a:xfrm>
            <a:off x="4432836" y="3226965"/>
            <a:ext cx="1777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+mj-lt"/>
              </a:rPr>
              <a:t>Ohjelmistot</a:t>
            </a: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6F429F76-1446-83EE-F1CF-2DEA2E21D924}"/>
              </a:ext>
            </a:extLst>
          </p:cNvPr>
          <p:cNvSpPr txBox="1"/>
          <p:nvPr/>
        </p:nvSpPr>
        <p:spPr>
          <a:xfrm>
            <a:off x="4443775" y="4319695"/>
            <a:ext cx="1777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latin typeface="+mj-lt"/>
              </a:rPr>
              <a:t>Asiakas</a:t>
            </a:r>
          </a:p>
        </p:txBody>
      </p:sp>
      <p:sp>
        <p:nvSpPr>
          <p:cNvPr id="80" name="Tekstiruutu 79">
            <a:extLst>
              <a:ext uri="{FF2B5EF4-FFF2-40B4-BE49-F238E27FC236}">
                <a16:creationId xmlns:a16="http://schemas.microsoft.com/office/drawing/2014/main" id="{EE1C6FA0-DC31-13FA-CBF9-DF7967AC565F}"/>
              </a:ext>
            </a:extLst>
          </p:cNvPr>
          <p:cNvSpPr txBox="1"/>
          <p:nvPr/>
        </p:nvSpPr>
        <p:spPr>
          <a:xfrm>
            <a:off x="8701611" y="4203414"/>
            <a:ext cx="124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latin typeface="+mj-lt"/>
              </a:rPr>
              <a:t>Työyhteisö ja osaaminen</a:t>
            </a:r>
          </a:p>
        </p:txBody>
      </p:sp>
      <p:sp>
        <p:nvSpPr>
          <p:cNvPr id="81" name="Tekstiruutu 80">
            <a:extLst>
              <a:ext uri="{FF2B5EF4-FFF2-40B4-BE49-F238E27FC236}">
                <a16:creationId xmlns:a16="http://schemas.microsoft.com/office/drawing/2014/main" id="{94E1DBAC-BF3B-175E-2A6F-A250A6D9A172}"/>
              </a:ext>
            </a:extLst>
          </p:cNvPr>
          <p:cNvSpPr txBox="1"/>
          <p:nvPr/>
        </p:nvSpPr>
        <p:spPr>
          <a:xfrm>
            <a:off x="8969009" y="3377642"/>
            <a:ext cx="745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err="1">
                <a:latin typeface="+mj-lt"/>
              </a:rPr>
              <a:t>TIlat</a:t>
            </a:r>
            <a:endParaRPr lang="fi-FI" sz="1400" b="1" dirty="0">
              <a:latin typeface="+mj-lt"/>
            </a:endParaRPr>
          </a:p>
        </p:txBody>
      </p:sp>
      <p:sp>
        <p:nvSpPr>
          <p:cNvPr id="83" name="Tekstin paikkamerkki 82">
            <a:extLst>
              <a:ext uri="{FF2B5EF4-FFF2-40B4-BE49-F238E27FC236}">
                <a16:creationId xmlns:a16="http://schemas.microsoft.com/office/drawing/2014/main" id="{354C6AED-D227-0EDA-FB4D-538DBCC0930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9193512" y="3017082"/>
            <a:ext cx="2338715" cy="360560"/>
          </a:xfrm>
        </p:spPr>
        <p:txBody>
          <a:bodyPr/>
          <a:lstStyle/>
          <a:p>
            <a:r>
              <a:rPr lang="fi-FI" dirty="0"/>
              <a:t>Yhteiset toimitilat sosiaalihuollon ja </a:t>
            </a:r>
            <a:r>
              <a:rPr lang="fi-FI" dirty="0" err="1"/>
              <a:t>psy.sairaanhoitajien</a:t>
            </a:r>
            <a:r>
              <a:rPr lang="fi-FI" dirty="0"/>
              <a:t> </a:t>
            </a:r>
            <a:r>
              <a:rPr lang="fi-FI" dirty="0" err="1"/>
              <a:t>puttuvat</a:t>
            </a:r>
            <a:r>
              <a:rPr lang="fi-FI" dirty="0"/>
              <a:t> </a:t>
            </a:r>
          </a:p>
        </p:txBody>
      </p:sp>
      <p:sp>
        <p:nvSpPr>
          <p:cNvPr id="86" name="Tekstiruutu 85">
            <a:extLst>
              <a:ext uri="{FF2B5EF4-FFF2-40B4-BE49-F238E27FC236}">
                <a16:creationId xmlns:a16="http://schemas.microsoft.com/office/drawing/2014/main" id="{667B61DA-1B2F-4A0C-7D12-B9F9E0701DEE}"/>
              </a:ext>
            </a:extLst>
          </p:cNvPr>
          <p:cNvSpPr txBox="1"/>
          <p:nvPr/>
        </p:nvSpPr>
        <p:spPr>
          <a:xfrm>
            <a:off x="9563100" y="5184307"/>
            <a:ext cx="19674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schemeClr val="accent3"/>
                </a:solidFill>
              </a:rPr>
              <a:t>Lievästi oireilevat eivät päädy sosiaalihuollon sairaanhoitajalle</a:t>
            </a:r>
          </a:p>
        </p:txBody>
      </p:sp>
      <p:sp>
        <p:nvSpPr>
          <p:cNvPr id="87" name="Tekstiruutu 86">
            <a:extLst>
              <a:ext uri="{FF2B5EF4-FFF2-40B4-BE49-F238E27FC236}">
                <a16:creationId xmlns:a16="http://schemas.microsoft.com/office/drawing/2014/main" id="{4540A780-18ED-5EDD-FAF1-4BAD80109B3B}"/>
              </a:ext>
            </a:extLst>
          </p:cNvPr>
          <p:cNvSpPr txBox="1"/>
          <p:nvPr/>
        </p:nvSpPr>
        <p:spPr>
          <a:xfrm>
            <a:off x="8077200" y="5391423"/>
            <a:ext cx="14858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schemeClr val="accent3"/>
                </a:solidFill>
              </a:rPr>
              <a:t>Vastuu asiakkaan asioista pirstaloituu eri henkilöille</a:t>
            </a:r>
          </a:p>
          <a:p>
            <a:endParaRPr lang="fi-FI" sz="1200" dirty="0">
              <a:solidFill>
                <a:schemeClr val="accent3"/>
              </a:solidFill>
            </a:endParaRPr>
          </a:p>
        </p:txBody>
      </p:sp>
      <p:sp>
        <p:nvSpPr>
          <p:cNvPr id="88" name="Tekstiruutu 87">
            <a:extLst>
              <a:ext uri="{FF2B5EF4-FFF2-40B4-BE49-F238E27FC236}">
                <a16:creationId xmlns:a16="http://schemas.microsoft.com/office/drawing/2014/main" id="{914B5C2F-3D41-653D-05C3-ED1F7E745CD1}"/>
              </a:ext>
            </a:extLst>
          </p:cNvPr>
          <p:cNvSpPr txBox="1"/>
          <p:nvPr/>
        </p:nvSpPr>
        <p:spPr>
          <a:xfrm>
            <a:off x="7201297" y="4780672"/>
            <a:ext cx="19609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schemeClr val="accent3"/>
                </a:solidFill>
              </a:rPr>
              <a:t>Näkemyserot; asiat nähdään eri tavalla (ammattilaiset keskenään/asiakkaat</a:t>
            </a:r>
          </a:p>
        </p:txBody>
      </p:sp>
      <p:sp>
        <p:nvSpPr>
          <p:cNvPr id="89" name="Tekstiruutu 88">
            <a:extLst>
              <a:ext uri="{FF2B5EF4-FFF2-40B4-BE49-F238E27FC236}">
                <a16:creationId xmlns:a16="http://schemas.microsoft.com/office/drawing/2014/main" id="{746740C3-B799-D435-B5B7-AD35134C7E27}"/>
              </a:ext>
            </a:extLst>
          </p:cNvPr>
          <p:cNvSpPr txBox="1"/>
          <p:nvPr/>
        </p:nvSpPr>
        <p:spPr>
          <a:xfrm>
            <a:off x="7696200" y="6176253"/>
            <a:ext cx="16292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schemeClr val="accent3"/>
                </a:solidFill>
              </a:rPr>
              <a:t>Työntekijöiden aikataulujen sovittaminen</a:t>
            </a:r>
          </a:p>
        </p:txBody>
      </p:sp>
      <p:sp>
        <p:nvSpPr>
          <p:cNvPr id="90" name="Tekstiruutu 89">
            <a:extLst>
              <a:ext uri="{FF2B5EF4-FFF2-40B4-BE49-F238E27FC236}">
                <a16:creationId xmlns:a16="http://schemas.microsoft.com/office/drawing/2014/main" id="{3850C2F7-711C-7C0D-A8AD-74EAD159CFF2}"/>
              </a:ext>
            </a:extLst>
          </p:cNvPr>
          <p:cNvSpPr txBox="1"/>
          <p:nvPr/>
        </p:nvSpPr>
        <p:spPr>
          <a:xfrm>
            <a:off x="9325500" y="6065914"/>
            <a:ext cx="16979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schemeClr val="accent3"/>
                </a:solidFill>
              </a:rPr>
              <a:t>Eri kulttuuri, ei ymmärrystä miten toimia</a:t>
            </a:r>
          </a:p>
        </p:txBody>
      </p:sp>
      <p:sp>
        <p:nvSpPr>
          <p:cNvPr id="91" name="Tekstiruutu 90">
            <a:extLst>
              <a:ext uri="{FF2B5EF4-FFF2-40B4-BE49-F238E27FC236}">
                <a16:creationId xmlns:a16="http://schemas.microsoft.com/office/drawing/2014/main" id="{3399B21E-2FEB-BED4-4677-AFC7DF22BA9E}"/>
              </a:ext>
            </a:extLst>
          </p:cNvPr>
          <p:cNvSpPr txBox="1"/>
          <p:nvPr/>
        </p:nvSpPr>
        <p:spPr>
          <a:xfrm>
            <a:off x="9622830" y="4676959"/>
            <a:ext cx="14800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schemeClr val="accent3"/>
                </a:solidFill>
              </a:rPr>
              <a:t>Liika joustavuus</a:t>
            </a:r>
          </a:p>
        </p:txBody>
      </p:sp>
    </p:spTree>
    <p:extLst>
      <p:ext uri="{BB962C8B-B14F-4D97-AF65-F5344CB8AC3E}">
        <p14:creationId xmlns:p14="http://schemas.microsoft.com/office/powerpoint/2010/main" val="2561631246"/>
      </p:ext>
    </p:extLst>
  </p:cSld>
  <p:clrMapOvr>
    <a:masterClrMapping/>
  </p:clrMapOvr>
</p:sld>
</file>

<file path=ppt/theme/theme1.xml><?xml version="1.0" encoding="utf-8"?>
<a:theme xmlns:a="http://schemas.openxmlformats.org/drawingml/2006/main" name="Päijät-Hämeen_hyvinvointialueen asettelut">
  <a:themeElements>
    <a:clrScheme name="PäijätHA">
      <a:dk1>
        <a:srgbClr val="000000"/>
      </a:dk1>
      <a:lt1>
        <a:srgbClr val="FFFFFF"/>
      </a:lt1>
      <a:dk2>
        <a:srgbClr val="394B85"/>
      </a:dk2>
      <a:lt2>
        <a:srgbClr val="FEFFFF"/>
      </a:lt2>
      <a:accent1>
        <a:srgbClr val="394B85"/>
      </a:accent1>
      <a:accent2>
        <a:srgbClr val="3F77BC"/>
      </a:accent2>
      <a:accent3>
        <a:srgbClr val="739DD2"/>
      </a:accent3>
      <a:accent4>
        <a:srgbClr val="F04E4C"/>
      </a:accent4>
      <a:accent5>
        <a:srgbClr val="B292C4"/>
      </a:accent5>
      <a:accent6>
        <a:srgbClr val="5BBD72"/>
      </a:accent6>
      <a:hlink>
        <a:srgbClr val="394B85"/>
      </a:hlink>
      <a:folHlink>
        <a:srgbClr val="3F77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94B8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394B8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äijätHA.potx" id="{19902A34-4822-4F4F-82EE-E4AFF1810E37}" vid="{8F359547-9E9D-46BA-B7E9-0DA8BBD66146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PäijätHA</Template>
  <TotalTime>361</TotalTime>
  <Words>213</Words>
  <Application>Microsoft Office PowerPoint</Application>
  <PresentationFormat>Laajakuva</PresentationFormat>
  <Paragraphs>36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3" baseType="lpstr">
      <vt:lpstr>Arial</vt:lpstr>
      <vt:lpstr>Päijät-Hämeen_hyvinvointialueen asettelut</vt:lpstr>
      <vt:lpstr>Asiakas ei saa tarvitsemiaan mielenterveyden palveluita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THL Sujuvat palvelut aikataulu</dc:title>
  <dc:creator>Räsänen Mari</dc:creator>
  <cp:lastModifiedBy>Martiskainen Sanna</cp:lastModifiedBy>
  <cp:revision>8</cp:revision>
  <dcterms:created xsi:type="dcterms:W3CDTF">2023-09-14T09:44:27Z</dcterms:created>
  <dcterms:modified xsi:type="dcterms:W3CDTF">2024-04-09T11:51:36Z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295cc1-d279-42ac-ab4d-3b0f4fece050_Enabled">
    <vt:lpwstr>true</vt:lpwstr>
  </property>
  <property fmtid="{D5CDD505-2E9C-101B-9397-08002B2CF9AE}" pid="3" name="MSIP_Label_a7295cc1-d279-42ac-ab4d-3b0f4fece050_SetDate">
    <vt:lpwstr>2023-04-11T09:52:03Z</vt:lpwstr>
  </property>
  <property fmtid="{D5CDD505-2E9C-101B-9397-08002B2CF9AE}" pid="4" name="MSIP_Label_a7295cc1-d279-42ac-ab4d-3b0f4fece050_Method">
    <vt:lpwstr>Standard</vt:lpwstr>
  </property>
  <property fmtid="{D5CDD505-2E9C-101B-9397-08002B2CF9AE}" pid="5" name="MSIP_Label_a7295cc1-d279-42ac-ab4d-3b0f4fece050_Name">
    <vt:lpwstr>FUJITSU-RESTRICTED​</vt:lpwstr>
  </property>
  <property fmtid="{D5CDD505-2E9C-101B-9397-08002B2CF9AE}" pid="6" name="MSIP_Label_a7295cc1-d279-42ac-ab4d-3b0f4fece050_SiteId">
    <vt:lpwstr>a19f121d-81e1-4858-a9d8-736e267fd4c7</vt:lpwstr>
  </property>
  <property fmtid="{D5CDD505-2E9C-101B-9397-08002B2CF9AE}" pid="7" name="MSIP_Label_a7295cc1-d279-42ac-ab4d-3b0f4fece050_ActionId">
    <vt:lpwstr>a5e45781-1632-45b0-871e-0e26456b3925</vt:lpwstr>
  </property>
  <property fmtid="{D5CDD505-2E9C-101B-9397-08002B2CF9AE}" pid="8" name="MSIP_Label_a7295cc1-d279-42ac-ab4d-3b0f4fece050_ContentBits">
    <vt:lpwstr>0</vt:lpwstr>
  </property>
</Properties>
</file>