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8"/>
  </p:notesMasterIdLst>
  <p:sldIdLst>
    <p:sldId id="257" r:id="rId6"/>
    <p:sldId id="2440" r:id="rId7"/>
    <p:sldId id="2429" r:id="rId8"/>
    <p:sldId id="2441" r:id="rId9"/>
    <p:sldId id="2410" r:id="rId10"/>
    <p:sldId id="272" r:id="rId11"/>
    <p:sldId id="2439" r:id="rId12"/>
    <p:sldId id="2411" r:id="rId13"/>
    <p:sldId id="273" r:id="rId14"/>
    <p:sldId id="2390" r:id="rId15"/>
    <p:sldId id="2340" r:id="rId16"/>
    <p:sldId id="237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C861B-3D51-4AA9-8FF1-E35DB62694F4}" v="7" dt="2024-04-24T11:05:41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04" autoAdjust="0"/>
  </p:normalViewPr>
  <p:slideViewPr>
    <p:cSldViewPr snapToGrid="0">
      <p:cViewPr varScale="1">
        <p:scale>
          <a:sx n="95" d="100"/>
          <a:sy n="95" d="100"/>
        </p:scale>
        <p:origin x="4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15D1A-BDF6-4219-B4FE-D55BA7074843}" type="doc">
      <dgm:prSet loTypeId="urn:microsoft.com/office/officeart/2005/8/layout/bProcess3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C40518-F6C6-4DAD-98DA-FC18CF4D5FC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Esihenkilöiden koulutus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69594588-65CE-4A81-8EF8-9980474FEFC0}" type="parTrans" cxnId="{032B93DA-78D5-465D-B802-12400F8F43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17FA30-9B53-438D-B5B7-FB073B8A2175}" type="sibTrans" cxnId="{032B93DA-78D5-465D-B802-12400F8F43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2E08A4-74B7-4D2A-96F1-D820A2066FA9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Implementointiryhmän luominen</a:t>
          </a:r>
          <a:endParaRPr lang="en-US" dirty="0">
            <a:solidFill>
              <a:schemeClr val="tx1"/>
            </a:solidFill>
          </a:endParaRPr>
        </a:p>
      </dgm:t>
    </dgm:pt>
    <dgm:pt modelId="{85FF66F2-4688-4CE0-BDF9-2386AE26BD89}" type="parTrans" cxnId="{A3612FCB-CF12-4A82-BF65-9C76D66AD0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1E24B8-BF3F-48F2-9FA6-FFC8D8BBAAF1}" type="sibTrans" cxnId="{A3612FCB-CF12-4A82-BF65-9C76D66AD0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B64035-8ECB-42D0-9787-201FEF03E232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1. Ennakkolukemista 2. </a:t>
          </a:r>
          <a:r>
            <a:rPr lang="fi-FI" dirty="0" err="1">
              <a:solidFill>
                <a:schemeClr val="tx1"/>
              </a:solidFill>
            </a:rPr>
            <a:t>OpenFIT</a:t>
          </a:r>
          <a:r>
            <a:rPr lang="fi-FI" dirty="0">
              <a:solidFill>
                <a:schemeClr val="tx1"/>
              </a:solidFill>
            </a:rPr>
            <a:t> ohjelman käyttäjätilit avataan ja aktivoidaan ja ohjelmaan tutustutaan </a:t>
          </a:r>
          <a:endParaRPr lang="en-US" dirty="0">
            <a:solidFill>
              <a:schemeClr val="tx1"/>
            </a:solidFill>
          </a:endParaRPr>
        </a:p>
      </dgm:t>
    </dgm:pt>
    <dgm:pt modelId="{67A72F48-B98E-4DAD-AAE1-7897753D5EC6}" type="parTrans" cxnId="{A4F2349A-3BB3-413D-B68C-66CC984BCA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F3A121-D7E5-481A-888F-C37DA528FC18}" type="sibTrans" cxnId="{A4F2349A-3BB3-413D-B68C-66CC984BCA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359D6F-C7D2-47FA-8FEC-11035D54A074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Tiimin koulutus 7 h </a:t>
          </a:r>
        </a:p>
        <a:p>
          <a:endParaRPr lang="fi-FI" dirty="0">
            <a:solidFill>
              <a:schemeClr val="tx1"/>
            </a:solidFill>
          </a:endParaRPr>
        </a:p>
      </dgm:t>
    </dgm:pt>
    <dgm:pt modelId="{F3A237B8-025E-4A92-B3B4-C6E9E4E642D5}" type="parTrans" cxnId="{C018BF8C-E49A-49B3-BD30-49A1F5E8E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A241A7-1072-486B-9A46-FA0EF9828808}" type="sibTrans" cxnId="{C018BF8C-E49A-49B3-BD30-49A1F5E8E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DA757B-BE68-4BCD-B674-5CD3BD5C9E19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Käyttöönotto aloitetaan heti koulutuksen jälkeen</a:t>
          </a:r>
          <a:endParaRPr lang="en-US" dirty="0">
            <a:solidFill>
              <a:schemeClr val="tx1"/>
            </a:solidFill>
          </a:endParaRPr>
        </a:p>
      </dgm:t>
    </dgm:pt>
    <dgm:pt modelId="{E70F27AF-06AE-4D49-8531-AFB86DF3D075}" type="parTrans" cxnId="{81EA4003-2D93-424F-9DD4-EC91558B54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98EBF6-1715-4D16-808E-FC8869628880}" type="sibTrans" cxnId="{81EA4003-2D93-424F-9DD4-EC91558B54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B23090-B7C3-47E6-BCE3-67FB773B478B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Tiimille </a:t>
          </a:r>
          <a:r>
            <a:rPr lang="fi-FI">
              <a:solidFill>
                <a:schemeClr val="tx1"/>
              </a:solidFill>
            </a:rPr>
            <a:t>järjestetään case-ohjausta </a:t>
          </a:r>
          <a:r>
            <a:rPr lang="fi-FI" dirty="0">
              <a:solidFill>
                <a:schemeClr val="tx1"/>
              </a:solidFill>
            </a:rPr>
            <a:t>ja konsultaatiota (5) käyttöönoton tueksi</a:t>
          </a:r>
          <a:endParaRPr lang="en-US" dirty="0">
            <a:solidFill>
              <a:schemeClr val="tx1"/>
            </a:solidFill>
          </a:endParaRPr>
        </a:p>
      </dgm:t>
    </dgm:pt>
    <dgm:pt modelId="{BE5B3CF8-BB0F-4439-A448-E0AC57436219}" type="parTrans" cxnId="{B1854AA7-4E38-44F7-BFAE-2EC71A7E36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870C83-87E6-4EB7-B088-9DF986A8BCAC}" type="sibTrans" cxnId="{B1854AA7-4E38-44F7-BFAE-2EC71A7E36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A74359-D328-4BCC-925F-23045B029529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Tiimistä valitaan FIT-mentoreita, joilla on erityisrooli FIT-asioissa</a:t>
          </a:r>
          <a:endParaRPr lang="en-US" dirty="0">
            <a:solidFill>
              <a:schemeClr val="tx1"/>
            </a:solidFill>
          </a:endParaRPr>
        </a:p>
      </dgm:t>
    </dgm:pt>
    <dgm:pt modelId="{76EFFE1A-A94C-4CAC-B85C-925865B5ED24}" type="parTrans" cxnId="{2F9F91FF-B6D2-49CB-ADE1-3ABB15FA30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836B75-A7FB-42E3-8201-2C135941DCB7}" type="sibTrans" cxnId="{2F9F91FF-B6D2-49CB-ADE1-3ABB15FA30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C35F11-C136-46D2-B847-514B4C8AF92A}">
      <dgm:prSet/>
      <dgm:spPr>
        <a:solidFill>
          <a:schemeClr val="accent3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Tutustuminen aiheeseen ja keskustelu </a:t>
          </a:r>
          <a:endParaRPr lang="en-US" dirty="0">
            <a:solidFill>
              <a:schemeClr val="tx1"/>
            </a:solidFill>
          </a:endParaRPr>
        </a:p>
      </dgm:t>
    </dgm:pt>
    <dgm:pt modelId="{4C77150F-7FB2-4336-83A8-47F6E8192022}" type="parTrans" cxnId="{484EA949-7213-4A18-9F93-DE48E4245B72}">
      <dgm:prSet/>
      <dgm:spPr/>
      <dgm:t>
        <a:bodyPr/>
        <a:lstStyle/>
        <a:p>
          <a:endParaRPr lang="fi-FI"/>
        </a:p>
      </dgm:t>
    </dgm:pt>
    <dgm:pt modelId="{7B58F949-765B-49F2-8BAC-FCB10E87991E}" type="sibTrans" cxnId="{484EA949-7213-4A18-9F93-DE48E4245B72}">
      <dgm:prSet/>
      <dgm:spPr/>
      <dgm:t>
        <a:bodyPr/>
        <a:lstStyle/>
        <a:p>
          <a:endParaRPr lang="fi-FI"/>
        </a:p>
      </dgm:t>
    </dgm:pt>
    <dgm:pt modelId="{FC94B9D9-5652-4B4A-BA60-93AA62F44B10}" type="pres">
      <dgm:prSet presAssocID="{8A015D1A-BDF6-4219-B4FE-D55BA7074843}" presName="Name0" presStyleCnt="0">
        <dgm:presLayoutVars>
          <dgm:dir/>
          <dgm:resizeHandles val="exact"/>
        </dgm:presLayoutVars>
      </dgm:prSet>
      <dgm:spPr/>
    </dgm:pt>
    <dgm:pt modelId="{1EC9EF24-218C-4CB6-882A-F0A06F0DC93E}" type="pres">
      <dgm:prSet presAssocID="{BAC40518-F6C6-4DAD-98DA-FC18CF4D5FCB}" presName="node" presStyleLbl="node1" presStyleIdx="0" presStyleCnt="8">
        <dgm:presLayoutVars>
          <dgm:bulletEnabled val="1"/>
        </dgm:presLayoutVars>
      </dgm:prSet>
      <dgm:spPr/>
    </dgm:pt>
    <dgm:pt modelId="{DAF3022B-E0E1-4F28-8F0D-DD8398D5E169}" type="pres">
      <dgm:prSet presAssocID="{D717FA30-9B53-438D-B5B7-FB073B8A2175}" presName="sibTrans" presStyleLbl="sibTrans1D1" presStyleIdx="0" presStyleCnt="7"/>
      <dgm:spPr/>
    </dgm:pt>
    <dgm:pt modelId="{579EB796-AFCA-443E-B474-F6167D19E4F3}" type="pres">
      <dgm:prSet presAssocID="{D717FA30-9B53-438D-B5B7-FB073B8A2175}" presName="connectorText" presStyleLbl="sibTrans1D1" presStyleIdx="0" presStyleCnt="7"/>
      <dgm:spPr/>
    </dgm:pt>
    <dgm:pt modelId="{C92AA38D-1F8E-47B9-A4A5-6A6BC32F748F}" type="pres">
      <dgm:prSet presAssocID="{F42E08A4-74B7-4D2A-96F1-D820A2066FA9}" presName="node" presStyleLbl="node1" presStyleIdx="1" presStyleCnt="8">
        <dgm:presLayoutVars>
          <dgm:bulletEnabled val="1"/>
        </dgm:presLayoutVars>
      </dgm:prSet>
      <dgm:spPr/>
    </dgm:pt>
    <dgm:pt modelId="{2EFFC592-FFAF-4CD8-B85C-3D6CA0F65A3F}" type="pres">
      <dgm:prSet presAssocID="{F91E24B8-BF3F-48F2-9FA6-FFC8D8BBAAF1}" presName="sibTrans" presStyleLbl="sibTrans1D1" presStyleIdx="1" presStyleCnt="7"/>
      <dgm:spPr/>
    </dgm:pt>
    <dgm:pt modelId="{55FEFA00-614B-49E7-870C-04C68904BED9}" type="pres">
      <dgm:prSet presAssocID="{F91E24B8-BF3F-48F2-9FA6-FFC8D8BBAAF1}" presName="connectorText" presStyleLbl="sibTrans1D1" presStyleIdx="1" presStyleCnt="7"/>
      <dgm:spPr/>
    </dgm:pt>
    <dgm:pt modelId="{CCE16C74-B99C-48E1-801A-5FCBE3F50F4A}" type="pres">
      <dgm:prSet presAssocID="{CEC35F11-C136-46D2-B847-514B4C8AF92A}" presName="node" presStyleLbl="node1" presStyleIdx="2" presStyleCnt="8">
        <dgm:presLayoutVars>
          <dgm:bulletEnabled val="1"/>
        </dgm:presLayoutVars>
      </dgm:prSet>
      <dgm:spPr/>
    </dgm:pt>
    <dgm:pt modelId="{89EFD5A5-D009-4318-9416-B442AAC09D8F}" type="pres">
      <dgm:prSet presAssocID="{7B58F949-765B-49F2-8BAC-FCB10E87991E}" presName="sibTrans" presStyleLbl="sibTrans1D1" presStyleIdx="2" presStyleCnt="7"/>
      <dgm:spPr/>
    </dgm:pt>
    <dgm:pt modelId="{D5CA3EA4-0797-480C-9219-5CE3042D5822}" type="pres">
      <dgm:prSet presAssocID="{7B58F949-765B-49F2-8BAC-FCB10E87991E}" presName="connectorText" presStyleLbl="sibTrans1D1" presStyleIdx="2" presStyleCnt="7"/>
      <dgm:spPr/>
    </dgm:pt>
    <dgm:pt modelId="{AF43A4AE-824E-44FB-92D3-2197BE878AB2}" type="pres">
      <dgm:prSet presAssocID="{EEB64035-8ECB-42D0-9787-201FEF03E232}" presName="node" presStyleLbl="node1" presStyleIdx="3" presStyleCnt="8">
        <dgm:presLayoutVars>
          <dgm:bulletEnabled val="1"/>
        </dgm:presLayoutVars>
      </dgm:prSet>
      <dgm:spPr/>
    </dgm:pt>
    <dgm:pt modelId="{06248C40-B860-4BBF-9965-95B685FA01BB}" type="pres">
      <dgm:prSet presAssocID="{10F3A121-D7E5-481A-888F-C37DA528FC18}" presName="sibTrans" presStyleLbl="sibTrans1D1" presStyleIdx="3" presStyleCnt="7"/>
      <dgm:spPr/>
    </dgm:pt>
    <dgm:pt modelId="{C5736051-FA96-42FD-8555-ED6259577FFE}" type="pres">
      <dgm:prSet presAssocID="{10F3A121-D7E5-481A-888F-C37DA528FC18}" presName="connectorText" presStyleLbl="sibTrans1D1" presStyleIdx="3" presStyleCnt="7"/>
      <dgm:spPr/>
    </dgm:pt>
    <dgm:pt modelId="{3E5FE6D0-3CBE-4C40-A579-693224F57FA5}" type="pres">
      <dgm:prSet presAssocID="{C0359D6F-C7D2-47FA-8FEC-11035D54A074}" presName="node" presStyleLbl="node1" presStyleIdx="4" presStyleCnt="8">
        <dgm:presLayoutVars>
          <dgm:bulletEnabled val="1"/>
        </dgm:presLayoutVars>
      </dgm:prSet>
      <dgm:spPr/>
    </dgm:pt>
    <dgm:pt modelId="{A9D827D8-6F51-4B1C-BF32-F49483F36C2C}" type="pres">
      <dgm:prSet presAssocID="{D0A241A7-1072-486B-9A46-FA0EF9828808}" presName="sibTrans" presStyleLbl="sibTrans1D1" presStyleIdx="4" presStyleCnt="7"/>
      <dgm:spPr/>
    </dgm:pt>
    <dgm:pt modelId="{4900288F-A769-4701-9A12-EBE32CA3F79E}" type="pres">
      <dgm:prSet presAssocID="{D0A241A7-1072-486B-9A46-FA0EF9828808}" presName="connectorText" presStyleLbl="sibTrans1D1" presStyleIdx="4" presStyleCnt="7"/>
      <dgm:spPr/>
    </dgm:pt>
    <dgm:pt modelId="{143430BE-E261-44EA-88BD-6AE0C1071736}" type="pres">
      <dgm:prSet presAssocID="{CEDA757B-BE68-4BCD-B674-5CD3BD5C9E19}" presName="node" presStyleLbl="node1" presStyleIdx="5" presStyleCnt="8">
        <dgm:presLayoutVars>
          <dgm:bulletEnabled val="1"/>
        </dgm:presLayoutVars>
      </dgm:prSet>
      <dgm:spPr/>
    </dgm:pt>
    <dgm:pt modelId="{FA9604E8-BD63-4D8C-9ADD-E13CB728D130}" type="pres">
      <dgm:prSet presAssocID="{5398EBF6-1715-4D16-808E-FC8869628880}" presName="sibTrans" presStyleLbl="sibTrans1D1" presStyleIdx="5" presStyleCnt="7"/>
      <dgm:spPr/>
    </dgm:pt>
    <dgm:pt modelId="{E7962C12-CE68-4124-9409-C1E871DCF7BE}" type="pres">
      <dgm:prSet presAssocID="{5398EBF6-1715-4D16-808E-FC8869628880}" presName="connectorText" presStyleLbl="sibTrans1D1" presStyleIdx="5" presStyleCnt="7"/>
      <dgm:spPr/>
    </dgm:pt>
    <dgm:pt modelId="{643383A6-FD05-4C25-8F3B-1B5BD3A520B9}" type="pres">
      <dgm:prSet presAssocID="{8FB23090-B7C3-47E6-BCE3-67FB773B478B}" presName="node" presStyleLbl="node1" presStyleIdx="6" presStyleCnt="8">
        <dgm:presLayoutVars>
          <dgm:bulletEnabled val="1"/>
        </dgm:presLayoutVars>
      </dgm:prSet>
      <dgm:spPr/>
    </dgm:pt>
    <dgm:pt modelId="{6BDA4000-3B3C-480C-A893-9252DFE41B75}" type="pres">
      <dgm:prSet presAssocID="{D7870C83-87E6-4EB7-B088-9DF986A8BCAC}" presName="sibTrans" presStyleLbl="sibTrans1D1" presStyleIdx="6" presStyleCnt="7"/>
      <dgm:spPr/>
    </dgm:pt>
    <dgm:pt modelId="{C89F942F-8C4F-4F04-ABE4-4305C9F30D77}" type="pres">
      <dgm:prSet presAssocID="{D7870C83-87E6-4EB7-B088-9DF986A8BCAC}" presName="connectorText" presStyleLbl="sibTrans1D1" presStyleIdx="6" presStyleCnt="7"/>
      <dgm:spPr/>
    </dgm:pt>
    <dgm:pt modelId="{E7753143-1055-4560-9281-1B1636FAE764}" type="pres">
      <dgm:prSet presAssocID="{CDA74359-D328-4BCC-925F-23045B029529}" presName="node" presStyleLbl="node1" presStyleIdx="7" presStyleCnt="8">
        <dgm:presLayoutVars>
          <dgm:bulletEnabled val="1"/>
        </dgm:presLayoutVars>
      </dgm:prSet>
      <dgm:spPr/>
    </dgm:pt>
  </dgm:ptLst>
  <dgm:cxnLst>
    <dgm:cxn modelId="{840A8001-DE2E-4F53-952D-9A6A9A6E7B28}" type="presOf" srcId="{D0A241A7-1072-486B-9A46-FA0EF9828808}" destId="{4900288F-A769-4701-9A12-EBE32CA3F79E}" srcOrd="1" destOrd="0" presId="urn:microsoft.com/office/officeart/2005/8/layout/bProcess3"/>
    <dgm:cxn modelId="{81EA4003-2D93-424F-9DD4-EC91558B5478}" srcId="{8A015D1A-BDF6-4219-B4FE-D55BA7074843}" destId="{CEDA757B-BE68-4BCD-B674-5CD3BD5C9E19}" srcOrd="5" destOrd="0" parTransId="{E70F27AF-06AE-4D49-8531-AFB86DF3D075}" sibTransId="{5398EBF6-1715-4D16-808E-FC8869628880}"/>
    <dgm:cxn modelId="{40696204-C282-4C3D-85B1-FB41AC192A8E}" type="presOf" srcId="{7B58F949-765B-49F2-8BAC-FCB10E87991E}" destId="{89EFD5A5-D009-4318-9416-B442AAC09D8F}" srcOrd="0" destOrd="0" presId="urn:microsoft.com/office/officeart/2005/8/layout/bProcess3"/>
    <dgm:cxn modelId="{25A75D0C-4074-44C7-88D6-2C3450602DDF}" type="presOf" srcId="{F91E24B8-BF3F-48F2-9FA6-FFC8D8BBAAF1}" destId="{2EFFC592-FFAF-4CD8-B85C-3D6CA0F65A3F}" srcOrd="0" destOrd="0" presId="urn:microsoft.com/office/officeart/2005/8/layout/bProcess3"/>
    <dgm:cxn modelId="{81053211-5BB9-41E7-B9A7-E565C510307D}" type="presOf" srcId="{7B58F949-765B-49F2-8BAC-FCB10E87991E}" destId="{D5CA3EA4-0797-480C-9219-5CE3042D5822}" srcOrd="1" destOrd="0" presId="urn:microsoft.com/office/officeart/2005/8/layout/bProcess3"/>
    <dgm:cxn modelId="{C2E39021-70E6-4671-B833-D98C1B5682F3}" type="presOf" srcId="{EEB64035-8ECB-42D0-9787-201FEF03E232}" destId="{AF43A4AE-824E-44FB-92D3-2197BE878AB2}" srcOrd="0" destOrd="0" presId="urn:microsoft.com/office/officeart/2005/8/layout/bProcess3"/>
    <dgm:cxn modelId="{F0E12F3E-69E5-480E-A899-796C2B8D73BA}" type="presOf" srcId="{10F3A121-D7E5-481A-888F-C37DA528FC18}" destId="{06248C40-B860-4BBF-9965-95B685FA01BB}" srcOrd="0" destOrd="0" presId="urn:microsoft.com/office/officeart/2005/8/layout/bProcess3"/>
    <dgm:cxn modelId="{1A8D213F-AFF5-4B55-8E3B-D28CDF438EFC}" type="presOf" srcId="{8A015D1A-BDF6-4219-B4FE-D55BA7074843}" destId="{FC94B9D9-5652-4B4A-BA60-93AA62F44B10}" srcOrd="0" destOrd="0" presId="urn:microsoft.com/office/officeart/2005/8/layout/bProcess3"/>
    <dgm:cxn modelId="{80530046-8871-4930-BCE3-9058389DB131}" type="presOf" srcId="{D7870C83-87E6-4EB7-B088-9DF986A8BCAC}" destId="{6BDA4000-3B3C-480C-A893-9252DFE41B75}" srcOrd="0" destOrd="0" presId="urn:microsoft.com/office/officeart/2005/8/layout/bProcess3"/>
    <dgm:cxn modelId="{484EA949-7213-4A18-9F93-DE48E4245B72}" srcId="{8A015D1A-BDF6-4219-B4FE-D55BA7074843}" destId="{CEC35F11-C136-46D2-B847-514B4C8AF92A}" srcOrd="2" destOrd="0" parTransId="{4C77150F-7FB2-4336-83A8-47F6E8192022}" sibTransId="{7B58F949-765B-49F2-8BAC-FCB10E87991E}"/>
    <dgm:cxn modelId="{4879A56F-7DC2-44C6-B54B-DEBCB26BAFF9}" type="presOf" srcId="{CEDA757B-BE68-4BCD-B674-5CD3BD5C9E19}" destId="{143430BE-E261-44EA-88BD-6AE0C1071736}" srcOrd="0" destOrd="0" presId="urn:microsoft.com/office/officeart/2005/8/layout/bProcess3"/>
    <dgm:cxn modelId="{3BA49371-4A01-4DEB-9923-DE7EAAC8601D}" type="presOf" srcId="{CEC35F11-C136-46D2-B847-514B4C8AF92A}" destId="{CCE16C74-B99C-48E1-801A-5FCBE3F50F4A}" srcOrd="0" destOrd="0" presId="urn:microsoft.com/office/officeart/2005/8/layout/bProcess3"/>
    <dgm:cxn modelId="{F2682A54-5E42-4067-BAF6-1E47949950D6}" type="presOf" srcId="{10F3A121-D7E5-481A-888F-C37DA528FC18}" destId="{C5736051-FA96-42FD-8555-ED6259577FFE}" srcOrd="1" destOrd="0" presId="urn:microsoft.com/office/officeart/2005/8/layout/bProcess3"/>
    <dgm:cxn modelId="{E566CA74-65E3-4BDE-9364-26EC88CC4E50}" type="presOf" srcId="{D717FA30-9B53-438D-B5B7-FB073B8A2175}" destId="{579EB796-AFCA-443E-B474-F6167D19E4F3}" srcOrd="1" destOrd="0" presId="urn:microsoft.com/office/officeart/2005/8/layout/bProcess3"/>
    <dgm:cxn modelId="{C018BF8C-E49A-49B3-BD30-49A1F5E8E047}" srcId="{8A015D1A-BDF6-4219-B4FE-D55BA7074843}" destId="{C0359D6F-C7D2-47FA-8FEC-11035D54A074}" srcOrd="4" destOrd="0" parTransId="{F3A237B8-025E-4A92-B3B4-C6E9E4E642D5}" sibTransId="{D0A241A7-1072-486B-9A46-FA0EF9828808}"/>
    <dgm:cxn modelId="{48B73093-2B08-4FE4-BF75-8B6E137C1C98}" type="presOf" srcId="{5398EBF6-1715-4D16-808E-FC8869628880}" destId="{E7962C12-CE68-4124-9409-C1E871DCF7BE}" srcOrd="1" destOrd="0" presId="urn:microsoft.com/office/officeart/2005/8/layout/bProcess3"/>
    <dgm:cxn modelId="{003DAC93-969F-400E-808C-D984DF2E2BDB}" type="presOf" srcId="{F91E24B8-BF3F-48F2-9FA6-FFC8D8BBAAF1}" destId="{55FEFA00-614B-49E7-870C-04C68904BED9}" srcOrd="1" destOrd="0" presId="urn:microsoft.com/office/officeart/2005/8/layout/bProcess3"/>
    <dgm:cxn modelId="{B4A15494-C3C4-4816-8DE6-393E3E123383}" type="presOf" srcId="{D717FA30-9B53-438D-B5B7-FB073B8A2175}" destId="{DAF3022B-E0E1-4F28-8F0D-DD8398D5E169}" srcOrd="0" destOrd="0" presId="urn:microsoft.com/office/officeart/2005/8/layout/bProcess3"/>
    <dgm:cxn modelId="{54ABAD94-FBCA-4218-9955-44D30E13B18C}" type="presOf" srcId="{5398EBF6-1715-4D16-808E-FC8869628880}" destId="{FA9604E8-BD63-4D8C-9ADD-E13CB728D130}" srcOrd="0" destOrd="0" presId="urn:microsoft.com/office/officeart/2005/8/layout/bProcess3"/>
    <dgm:cxn modelId="{A4F2349A-3BB3-413D-B68C-66CC984BCA43}" srcId="{8A015D1A-BDF6-4219-B4FE-D55BA7074843}" destId="{EEB64035-8ECB-42D0-9787-201FEF03E232}" srcOrd="3" destOrd="0" parTransId="{67A72F48-B98E-4DAD-AAE1-7897753D5EC6}" sibTransId="{10F3A121-D7E5-481A-888F-C37DA528FC18}"/>
    <dgm:cxn modelId="{DBB5779C-2A02-40CE-8011-9C1E6531CDAA}" type="presOf" srcId="{F42E08A4-74B7-4D2A-96F1-D820A2066FA9}" destId="{C92AA38D-1F8E-47B9-A4A5-6A6BC32F748F}" srcOrd="0" destOrd="0" presId="urn:microsoft.com/office/officeart/2005/8/layout/bProcess3"/>
    <dgm:cxn modelId="{F47F09A7-301C-4D30-A06C-33799D1F6C06}" type="presOf" srcId="{D7870C83-87E6-4EB7-B088-9DF986A8BCAC}" destId="{C89F942F-8C4F-4F04-ABE4-4305C9F30D77}" srcOrd="1" destOrd="0" presId="urn:microsoft.com/office/officeart/2005/8/layout/bProcess3"/>
    <dgm:cxn modelId="{B1854AA7-4E38-44F7-BFAE-2EC71A7E365B}" srcId="{8A015D1A-BDF6-4219-B4FE-D55BA7074843}" destId="{8FB23090-B7C3-47E6-BCE3-67FB773B478B}" srcOrd="6" destOrd="0" parTransId="{BE5B3CF8-BB0F-4439-A448-E0AC57436219}" sibTransId="{D7870C83-87E6-4EB7-B088-9DF986A8BCAC}"/>
    <dgm:cxn modelId="{94DB72B5-4945-4EA6-A15D-A619B5218AE5}" type="presOf" srcId="{BAC40518-F6C6-4DAD-98DA-FC18CF4D5FCB}" destId="{1EC9EF24-218C-4CB6-882A-F0A06F0DC93E}" srcOrd="0" destOrd="0" presId="urn:microsoft.com/office/officeart/2005/8/layout/bProcess3"/>
    <dgm:cxn modelId="{8E56F2BA-CC98-4BF6-AC39-CF7433FAAFDF}" type="presOf" srcId="{C0359D6F-C7D2-47FA-8FEC-11035D54A074}" destId="{3E5FE6D0-3CBE-4C40-A579-693224F57FA5}" srcOrd="0" destOrd="0" presId="urn:microsoft.com/office/officeart/2005/8/layout/bProcess3"/>
    <dgm:cxn modelId="{182CD5BC-F0EA-41DD-A7A5-A1C2020F0FD2}" type="presOf" srcId="{D0A241A7-1072-486B-9A46-FA0EF9828808}" destId="{A9D827D8-6F51-4B1C-BF32-F49483F36C2C}" srcOrd="0" destOrd="0" presId="urn:microsoft.com/office/officeart/2005/8/layout/bProcess3"/>
    <dgm:cxn modelId="{F9825CC2-6259-45E2-8C48-3CFC37DCB883}" type="presOf" srcId="{CDA74359-D328-4BCC-925F-23045B029529}" destId="{E7753143-1055-4560-9281-1B1636FAE764}" srcOrd="0" destOrd="0" presId="urn:microsoft.com/office/officeart/2005/8/layout/bProcess3"/>
    <dgm:cxn modelId="{A3612FCB-CF12-4A82-BF65-9C76D66AD09A}" srcId="{8A015D1A-BDF6-4219-B4FE-D55BA7074843}" destId="{F42E08A4-74B7-4D2A-96F1-D820A2066FA9}" srcOrd="1" destOrd="0" parTransId="{85FF66F2-4688-4CE0-BDF9-2386AE26BD89}" sibTransId="{F91E24B8-BF3F-48F2-9FA6-FFC8D8BBAAF1}"/>
    <dgm:cxn modelId="{032B93DA-78D5-465D-B802-12400F8F434B}" srcId="{8A015D1A-BDF6-4219-B4FE-D55BA7074843}" destId="{BAC40518-F6C6-4DAD-98DA-FC18CF4D5FCB}" srcOrd="0" destOrd="0" parTransId="{69594588-65CE-4A81-8EF8-9980474FEFC0}" sibTransId="{D717FA30-9B53-438D-B5B7-FB073B8A2175}"/>
    <dgm:cxn modelId="{33BCC4F9-7D45-4A13-8418-23D062BED64C}" type="presOf" srcId="{8FB23090-B7C3-47E6-BCE3-67FB773B478B}" destId="{643383A6-FD05-4C25-8F3B-1B5BD3A520B9}" srcOrd="0" destOrd="0" presId="urn:microsoft.com/office/officeart/2005/8/layout/bProcess3"/>
    <dgm:cxn modelId="{2F9F91FF-B6D2-49CB-ADE1-3ABB15FA30E6}" srcId="{8A015D1A-BDF6-4219-B4FE-D55BA7074843}" destId="{CDA74359-D328-4BCC-925F-23045B029529}" srcOrd="7" destOrd="0" parTransId="{76EFFE1A-A94C-4CAC-B85C-925865B5ED24}" sibTransId="{1A836B75-A7FB-42E3-8201-2C135941DCB7}"/>
    <dgm:cxn modelId="{D3C70108-885E-42F8-873D-3984F2D015E1}" type="presParOf" srcId="{FC94B9D9-5652-4B4A-BA60-93AA62F44B10}" destId="{1EC9EF24-218C-4CB6-882A-F0A06F0DC93E}" srcOrd="0" destOrd="0" presId="urn:microsoft.com/office/officeart/2005/8/layout/bProcess3"/>
    <dgm:cxn modelId="{7E5A66B9-0595-4267-8461-6D06FF956433}" type="presParOf" srcId="{FC94B9D9-5652-4B4A-BA60-93AA62F44B10}" destId="{DAF3022B-E0E1-4F28-8F0D-DD8398D5E169}" srcOrd="1" destOrd="0" presId="urn:microsoft.com/office/officeart/2005/8/layout/bProcess3"/>
    <dgm:cxn modelId="{389AA88D-4ED2-4258-B79A-E36D499FC683}" type="presParOf" srcId="{DAF3022B-E0E1-4F28-8F0D-DD8398D5E169}" destId="{579EB796-AFCA-443E-B474-F6167D19E4F3}" srcOrd="0" destOrd="0" presId="urn:microsoft.com/office/officeart/2005/8/layout/bProcess3"/>
    <dgm:cxn modelId="{7FB898AC-6062-43D1-B8E6-DAC20AA7987F}" type="presParOf" srcId="{FC94B9D9-5652-4B4A-BA60-93AA62F44B10}" destId="{C92AA38D-1F8E-47B9-A4A5-6A6BC32F748F}" srcOrd="2" destOrd="0" presId="urn:microsoft.com/office/officeart/2005/8/layout/bProcess3"/>
    <dgm:cxn modelId="{B5AE9A6A-2D26-4821-BF1E-BF720784AB85}" type="presParOf" srcId="{FC94B9D9-5652-4B4A-BA60-93AA62F44B10}" destId="{2EFFC592-FFAF-4CD8-B85C-3D6CA0F65A3F}" srcOrd="3" destOrd="0" presId="urn:microsoft.com/office/officeart/2005/8/layout/bProcess3"/>
    <dgm:cxn modelId="{681BA5E5-FA42-4129-BCD1-33482A52DD13}" type="presParOf" srcId="{2EFFC592-FFAF-4CD8-B85C-3D6CA0F65A3F}" destId="{55FEFA00-614B-49E7-870C-04C68904BED9}" srcOrd="0" destOrd="0" presId="urn:microsoft.com/office/officeart/2005/8/layout/bProcess3"/>
    <dgm:cxn modelId="{A4544B6E-8F60-4B38-994F-27EF234BC780}" type="presParOf" srcId="{FC94B9D9-5652-4B4A-BA60-93AA62F44B10}" destId="{CCE16C74-B99C-48E1-801A-5FCBE3F50F4A}" srcOrd="4" destOrd="0" presId="urn:microsoft.com/office/officeart/2005/8/layout/bProcess3"/>
    <dgm:cxn modelId="{8BA99C63-F28B-4158-B87C-AA9D729BCDCF}" type="presParOf" srcId="{FC94B9D9-5652-4B4A-BA60-93AA62F44B10}" destId="{89EFD5A5-D009-4318-9416-B442AAC09D8F}" srcOrd="5" destOrd="0" presId="urn:microsoft.com/office/officeart/2005/8/layout/bProcess3"/>
    <dgm:cxn modelId="{2F0A98B8-596B-4040-85E1-F01C2579C1DB}" type="presParOf" srcId="{89EFD5A5-D009-4318-9416-B442AAC09D8F}" destId="{D5CA3EA4-0797-480C-9219-5CE3042D5822}" srcOrd="0" destOrd="0" presId="urn:microsoft.com/office/officeart/2005/8/layout/bProcess3"/>
    <dgm:cxn modelId="{3ACBC402-AF15-4177-9AE3-3ECD3BB456DD}" type="presParOf" srcId="{FC94B9D9-5652-4B4A-BA60-93AA62F44B10}" destId="{AF43A4AE-824E-44FB-92D3-2197BE878AB2}" srcOrd="6" destOrd="0" presId="urn:microsoft.com/office/officeart/2005/8/layout/bProcess3"/>
    <dgm:cxn modelId="{12E5F1E2-35FA-4422-917C-5EEB06BCA41E}" type="presParOf" srcId="{FC94B9D9-5652-4B4A-BA60-93AA62F44B10}" destId="{06248C40-B860-4BBF-9965-95B685FA01BB}" srcOrd="7" destOrd="0" presId="urn:microsoft.com/office/officeart/2005/8/layout/bProcess3"/>
    <dgm:cxn modelId="{100A0CDB-D5CD-4B79-9C30-95E4B330D3C7}" type="presParOf" srcId="{06248C40-B860-4BBF-9965-95B685FA01BB}" destId="{C5736051-FA96-42FD-8555-ED6259577FFE}" srcOrd="0" destOrd="0" presId="urn:microsoft.com/office/officeart/2005/8/layout/bProcess3"/>
    <dgm:cxn modelId="{9BE5BBFD-2599-4A98-88B1-0285D31739B1}" type="presParOf" srcId="{FC94B9D9-5652-4B4A-BA60-93AA62F44B10}" destId="{3E5FE6D0-3CBE-4C40-A579-693224F57FA5}" srcOrd="8" destOrd="0" presId="urn:microsoft.com/office/officeart/2005/8/layout/bProcess3"/>
    <dgm:cxn modelId="{9B0394A2-581D-4970-AC7C-98161757FCE7}" type="presParOf" srcId="{FC94B9D9-5652-4B4A-BA60-93AA62F44B10}" destId="{A9D827D8-6F51-4B1C-BF32-F49483F36C2C}" srcOrd="9" destOrd="0" presId="urn:microsoft.com/office/officeart/2005/8/layout/bProcess3"/>
    <dgm:cxn modelId="{46F5B1C6-8029-4285-A757-6CB616E88DC2}" type="presParOf" srcId="{A9D827D8-6F51-4B1C-BF32-F49483F36C2C}" destId="{4900288F-A769-4701-9A12-EBE32CA3F79E}" srcOrd="0" destOrd="0" presId="urn:microsoft.com/office/officeart/2005/8/layout/bProcess3"/>
    <dgm:cxn modelId="{40A50E06-A806-40F5-AD65-59E00051FBAE}" type="presParOf" srcId="{FC94B9D9-5652-4B4A-BA60-93AA62F44B10}" destId="{143430BE-E261-44EA-88BD-6AE0C1071736}" srcOrd="10" destOrd="0" presId="urn:microsoft.com/office/officeart/2005/8/layout/bProcess3"/>
    <dgm:cxn modelId="{4D9FA724-058E-4AB7-9DAA-6F3E25E2A41F}" type="presParOf" srcId="{FC94B9D9-5652-4B4A-BA60-93AA62F44B10}" destId="{FA9604E8-BD63-4D8C-9ADD-E13CB728D130}" srcOrd="11" destOrd="0" presId="urn:microsoft.com/office/officeart/2005/8/layout/bProcess3"/>
    <dgm:cxn modelId="{54A6C9A0-88AC-47CD-AB17-D7168D7FFC75}" type="presParOf" srcId="{FA9604E8-BD63-4D8C-9ADD-E13CB728D130}" destId="{E7962C12-CE68-4124-9409-C1E871DCF7BE}" srcOrd="0" destOrd="0" presId="urn:microsoft.com/office/officeart/2005/8/layout/bProcess3"/>
    <dgm:cxn modelId="{C5E8C468-FF92-4F75-BE4A-E1647994EFFF}" type="presParOf" srcId="{FC94B9D9-5652-4B4A-BA60-93AA62F44B10}" destId="{643383A6-FD05-4C25-8F3B-1B5BD3A520B9}" srcOrd="12" destOrd="0" presId="urn:microsoft.com/office/officeart/2005/8/layout/bProcess3"/>
    <dgm:cxn modelId="{6BDCE8A1-D452-4EC4-9FED-E27CB7899528}" type="presParOf" srcId="{FC94B9D9-5652-4B4A-BA60-93AA62F44B10}" destId="{6BDA4000-3B3C-480C-A893-9252DFE41B75}" srcOrd="13" destOrd="0" presId="urn:microsoft.com/office/officeart/2005/8/layout/bProcess3"/>
    <dgm:cxn modelId="{75D8DB4E-DC22-461E-BADA-69F543D1DD53}" type="presParOf" srcId="{6BDA4000-3B3C-480C-A893-9252DFE41B75}" destId="{C89F942F-8C4F-4F04-ABE4-4305C9F30D77}" srcOrd="0" destOrd="0" presId="urn:microsoft.com/office/officeart/2005/8/layout/bProcess3"/>
    <dgm:cxn modelId="{EF747619-0065-464E-BCE2-363A56FF01D8}" type="presParOf" srcId="{FC94B9D9-5652-4B4A-BA60-93AA62F44B10}" destId="{E7753143-1055-4560-9281-1B1636FAE764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3022B-E0E1-4F28-8F0D-DD8398D5E169}">
      <dsp:nvSpPr>
        <dsp:cNvPr id="0" name=""/>
        <dsp:cNvSpPr/>
      </dsp:nvSpPr>
      <dsp:spPr>
        <a:xfrm>
          <a:off x="2394948" y="1450551"/>
          <a:ext cx="520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641249" y="1493517"/>
        <a:ext cx="27536" cy="5507"/>
      </dsp:txXfrm>
    </dsp:sp>
    <dsp:sp modelId="{1EC9EF24-218C-4CB6-882A-F0A06F0DC93E}">
      <dsp:nvSpPr>
        <dsp:cNvPr id="0" name=""/>
        <dsp:cNvSpPr/>
      </dsp:nvSpPr>
      <dsp:spPr>
        <a:xfrm>
          <a:off x="2235" y="777917"/>
          <a:ext cx="2394513" cy="1436707"/>
        </a:xfrm>
        <a:prstGeom prst="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Esihenkilöiden koulutus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chemeClr val="tx1"/>
            </a:solidFill>
          </a:endParaRPr>
        </a:p>
      </dsp:txBody>
      <dsp:txXfrm>
        <a:off x="2235" y="777917"/>
        <a:ext cx="2394513" cy="1436707"/>
      </dsp:txXfrm>
    </dsp:sp>
    <dsp:sp modelId="{2EFFC592-FFAF-4CD8-B85C-3D6CA0F65A3F}">
      <dsp:nvSpPr>
        <dsp:cNvPr id="0" name=""/>
        <dsp:cNvSpPr/>
      </dsp:nvSpPr>
      <dsp:spPr>
        <a:xfrm>
          <a:off x="5340199" y="1450551"/>
          <a:ext cx="520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586500" y="1493517"/>
        <a:ext cx="27536" cy="5507"/>
      </dsp:txXfrm>
    </dsp:sp>
    <dsp:sp modelId="{C92AA38D-1F8E-47B9-A4A5-6A6BC32F748F}">
      <dsp:nvSpPr>
        <dsp:cNvPr id="0" name=""/>
        <dsp:cNvSpPr/>
      </dsp:nvSpPr>
      <dsp:spPr>
        <a:xfrm>
          <a:off x="2947486" y="777917"/>
          <a:ext cx="2394513" cy="14367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Implementointiryhmän luominen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947486" y="777917"/>
        <a:ext cx="2394513" cy="1436707"/>
      </dsp:txXfrm>
    </dsp:sp>
    <dsp:sp modelId="{89EFD5A5-D009-4318-9416-B442AAC09D8F}">
      <dsp:nvSpPr>
        <dsp:cNvPr id="0" name=""/>
        <dsp:cNvSpPr/>
      </dsp:nvSpPr>
      <dsp:spPr>
        <a:xfrm>
          <a:off x="8285451" y="1450551"/>
          <a:ext cx="520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8531751" y="1493517"/>
        <a:ext cx="27536" cy="5507"/>
      </dsp:txXfrm>
    </dsp:sp>
    <dsp:sp modelId="{CCE16C74-B99C-48E1-801A-5FCBE3F50F4A}">
      <dsp:nvSpPr>
        <dsp:cNvPr id="0" name=""/>
        <dsp:cNvSpPr/>
      </dsp:nvSpPr>
      <dsp:spPr>
        <a:xfrm>
          <a:off x="5892738" y="777917"/>
          <a:ext cx="2394513" cy="143670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Tutustuminen aiheeseen ja keskustelu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892738" y="777917"/>
        <a:ext cx="2394513" cy="1436707"/>
      </dsp:txXfrm>
    </dsp:sp>
    <dsp:sp modelId="{06248C40-B860-4BBF-9965-95B685FA01BB}">
      <dsp:nvSpPr>
        <dsp:cNvPr id="0" name=""/>
        <dsp:cNvSpPr/>
      </dsp:nvSpPr>
      <dsp:spPr>
        <a:xfrm>
          <a:off x="1199492" y="2212824"/>
          <a:ext cx="8835753" cy="520138"/>
        </a:xfrm>
        <a:custGeom>
          <a:avLst/>
          <a:gdLst/>
          <a:ahLst/>
          <a:cxnLst/>
          <a:rect l="0" t="0" r="0" b="0"/>
          <a:pathLst>
            <a:path>
              <a:moveTo>
                <a:pt x="8835753" y="0"/>
              </a:moveTo>
              <a:lnTo>
                <a:pt x="8835753" y="277169"/>
              </a:lnTo>
              <a:lnTo>
                <a:pt x="0" y="277169"/>
              </a:lnTo>
              <a:lnTo>
                <a:pt x="0" y="52013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396046" y="2470140"/>
        <a:ext cx="442645" cy="5507"/>
      </dsp:txXfrm>
    </dsp:sp>
    <dsp:sp modelId="{AF43A4AE-824E-44FB-92D3-2197BE878AB2}">
      <dsp:nvSpPr>
        <dsp:cNvPr id="0" name=""/>
        <dsp:cNvSpPr/>
      </dsp:nvSpPr>
      <dsp:spPr>
        <a:xfrm>
          <a:off x="8837989" y="777917"/>
          <a:ext cx="2394513" cy="14367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1. Ennakkolukemista 2. </a:t>
          </a:r>
          <a:r>
            <a:rPr lang="fi-FI" sz="1700" kern="1200" dirty="0" err="1">
              <a:solidFill>
                <a:schemeClr val="tx1"/>
              </a:solidFill>
            </a:rPr>
            <a:t>OpenFIT</a:t>
          </a:r>
          <a:r>
            <a:rPr lang="fi-FI" sz="1700" kern="1200" dirty="0">
              <a:solidFill>
                <a:schemeClr val="tx1"/>
              </a:solidFill>
            </a:rPr>
            <a:t> ohjelman käyttäjätilit avataan ja aktivoidaan ja ohjelmaan tutustutaan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837989" y="777917"/>
        <a:ext cx="2394513" cy="1436707"/>
      </dsp:txXfrm>
    </dsp:sp>
    <dsp:sp modelId="{A9D827D8-6F51-4B1C-BF32-F49483F36C2C}">
      <dsp:nvSpPr>
        <dsp:cNvPr id="0" name=""/>
        <dsp:cNvSpPr/>
      </dsp:nvSpPr>
      <dsp:spPr>
        <a:xfrm>
          <a:off x="2394948" y="3437996"/>
          <a:ext cx="520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641249" y="3480963"/>
        <a:ext cx="27536" cy="5507"/>
      </dsp:txXfrm>
    </dsp:sp>
    <dsp:sp modelId="{3E5FE6D0-3CBE-4C40-A579-693224F57FA5}">
      <dsp:nvSpPr>
        <dsp:cNvPr id="0" name=""/>
        <dsp:cNvSpPr/>
      </dsp:nvSpPr>
      <dsp:spPr>
        <a:xfrm>
          <a:off x="2235" y="2765363"/>
          <a:ext cx="2394513" cy="14367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Tiimin koulutus 7 h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solidFill>
              <a:schemeClr val="tx1"/>
            </a:solidFill>
          </a:endParaRPr>
        </a:p>
      </dsp:txBody>
      <dsp:txXfrm>
        <a:off x="2235" y="2765363"/>
        <a:ext cx="2394513" cy="1436707"/>
      </dsp:txXfrm>
    </dsp:sp>
    <dsp:sp modelId="{FA9604E8-BD63-4D8C-9ADD-E13CB728D130}">
      <dsp:nvSpPr>
        <dsp:cNvPr id="0" name=""/>
        <dsp:cNvSpPr/>
      </dsp:nvSpPr>
      <dsp:spPr>
        <a:xfrm>
          <a:off x="5340199" y="3437996"/>
          <a:ext cx="520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586500" y="3480963"/>
        <a:ext cx="27536" cy="5507"/>
      </dsp:txXfrm>
    </dsp:sp>
    <dsp:sp modelId="{143430BE-E261-44EA-88BD-6AE0C1071736}">
      <dsp:nvSpPr>
        <dsp:cNvPr id="0" name=""/>
        <dsp:cNvSpPr/>
      </dsp:nvSpPr>
      <dsp:spPr>
        <a:xfrm>
          <a:off x="2947486" y="2765363"/>
          <a:ext cx="2394513" cy="14367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Käyttöönotto aloitetaan heti koulutuksen jälkeen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947486" y="2765363"/>
        <a:ext cx="2394513" cy="1436707"/>
      </dsp:txXfrm>
    </dsp:sp>
    <dsp:sp modelId="{6BDA4000-3B3C-480C-A893-9252DFE41B75}">
      <dsp:nvSpPr>
        <dsp:cNvPr id="0" name=""/>
        <dsp:cNvSpPr/>
      </dsp:nvSpPr>
      <dsp:spPr>
        <a:xfrm>
          <a:off x="8285451" y="3437996"/>
          <a:ext cx="520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8531751" y="3480963"/>
        <a:ext cx="27536" cy="5507"/>
      </dsp:txXfrm>
    </dsp:sp>
    <dsp:sp modelId="{643383A6-FD05-4C25-8F3B-1B5BD3A520B9}">
      <dsp:nvSpPr>
        <dsp:cNvPr id="0" name=""/>
        <dsp:cNvSpPr/>
      </dsp:nvSpPr>
      <dsp:spPr>
        <a:xfrm>
          <a:off x="5892738" y="2765363"/>
          <a:ext cx="2394513" cy="14367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Tiimille </a:t>
          </a:r>
          <a:r>
            <a:rPr lang="fi-FI" sz="1700" kern="1200">
              <a:solidFill>
                <a:schemeClr val="tx1"/>
              </a:solidFill>
            </a:rPr>
            <a:t>järjestetään case-ohjausta </a:t>
          </a:r>
          <a:r>
            <a:rPr lang="fi-FI" sz="1700" kern="1200" dirty="0">
              <a:solidFill>
                <a:schemeClr val="tx1"/>
              </a:solidFill>
            </a:rPr>
            <a:t>ja konsultaatiota (5) käyttöönoton tueksi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892738" y="2765363"/>
        <a:ext cx="2394513" cy="1436707"/>
      </dsp:txXfrm>
    </dsp:sp>
    <dsp:sp modelId="{E7753143-1055-4560-9281-1B1636FAE764}">
      <dsp:nvSpPr>
        <dsp:cNvPr id="0" name=""/>
        <dsp:cNvSpPr/>
      </dsp:nvSpPr>
      <dsp:spPr>
        <a:xfrm>
          <a:off x="8837989" y="2765363"/>
          <a:ext cx="2394513" cy="14367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Tiimistä valitaan FIT-mentoreita, joilla on erityisrooli FIT-asioissa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837989" y="2765363"/>
        <a:ext cx="2394513" cy="1436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EDB85-8552-40D3-BD19-C991FD4D45F1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C3AE6-3B6F-46DC-A055-C369AC533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77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1FE2-914D-4617-93FC-168920B66D43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8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1FE2-914D-4617-93FC-168920B66D43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55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1FE2-914D-4617-93FC-168920B66D43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4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1EA941-986A-9948-2156-7FDEA710D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F21099-5482-7B27-C111-D3B60BE66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87C827-C47C-AF4E-9D8D-44AB409A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1C570D-8910-ECE1-5AA2-A224F6DB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D72E9B-5D99-0274-E443-F83275CB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29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8296D3-B108-3362-CA91-F1CE1087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6D8F2F-11DE-DD64-ECD2-83BEB85D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DC4871-B44B-609F-0A70-A60F9417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1123A8-D26D-B59F-4586-C1E8CDE3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3F996C-A623-68DA-C042-B538A41C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86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79C1E28-CAB2-C550-A7C9-4F62365FD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A66DB55-B5C4-DC83-CCDF-D0DFBE71B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8B7B0C-AA12-B67D-E3F8-083C0A8E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8F8C4-A721-B30A-2F8D-414D1EDB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42A760-7091-AAE1-154A-5F1F459C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22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5025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2B54-3454-4F02-9EDB-84E4A91EAF6E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0238-7858-4C5D-9334-38D34ABA26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81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25FE7F-639B-4F41-B411-9A10F7DF6F82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BA1A6B-480F-4EC3-B195-0111055878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40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6131D-9689-4368-B1C5-1478C81E59F2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4583BA-8BA8-4764-BEC1-509EADF4BC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40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2E4427-7DC9-465A-AC18-63739EE817FE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5E92E-7255-4D0A-BC70-6446A13C33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98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EA73BA-8D8B-40BF-BD4B-A95D6EC962C6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7EA9D-47E1-4E27-9FE0-FCEA2F48A9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72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680E6-DF0C-41FE-B435-3271F8822860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2E9DE-A9FA-4888-AE9F-B9157D1DC3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75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267E7-3E57-42A7-9090-EF905079A598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F30CF3-25C1-4041-A96E-EA98C728F4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0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ED52D7-955F-03A3-1A64-C59B780D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1D7FC-F2E7-1CA2-6491-36BE547F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249538-53B8-EA9F-E614-79BE648F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03B0E-1715-9274-1D98-AD3F2FA6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9302C7-BF6B-3063-6AA5-301D31DA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6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B08EE-E418-4C9D-9E13-1A7A12859A20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D0CFF0-84BF-467A-A1B2-5ADB6B20C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41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7132-4491-4D90-808E-F4ABA1A9E346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B4B-1776-4491-9403-9325C58D36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10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2B0D-8E3F-4368-926B-8825CAB6EEA7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FCEA-2837-4113-B69C-807D10F26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213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ED-F5EB-413C-923D-7DEED82B9857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142E-A5C0-4F7E-9E3F-39EFB1B8C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26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E7C3-B0CE-45FB-82B2-A2C823E63EDB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C75-B948-4718-AB2E-13FA01724A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419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52A5-7DD3-42CE-9848-DACDD94E1AA8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7C0B-DE9C-4AC2-B54E-E80C9DED7B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346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68B7-36C6-4615-A572-EE07AA264383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ADE-FF0D-4AE5-90D1-481D715BA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33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FEC4-BF3D-464A-8A26-3D861B1B2AEE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2A89-7DD5-41AC-9A43-96CEA010C9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755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15C-70A2-49CB-912B-2EFF7A2041E0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A1E-CC65-4D4A-8AD3-33B6FE2ED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79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1A5B-0A5A-4F41-8E7A-437D621197D3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11A-B41B-4B02-A7C2-918597E845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50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86171-E7C6-B5AA-1A70-97EB6B3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097633-E237-9899-168A-6B6C8BB71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102EE-E737-1443-4BE4-1C736A42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3E76ED-C51B-7FBF-239B-6FD410B9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72F0BE-8AF4-7941-A544-1E5C3B35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6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BCA4-27B5-41D9-9A12-540F15919028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D36-9475-4DF2-AEE1-BA2915921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025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970-1A0F-4034-81DA-400291B49248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4FC9-4BA4-471C-A025-62828D7E80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887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C60-B823-41DF-9DB0-D0400F43B348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C43-36BE-42D4-99BF-9CAD33AED9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49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0A33-4F74-46C5-BA84-323431FCF468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6714-1DC3-4B48-B907-0C5C7B57AB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013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424-FB5D-40AA-8551-11A4F0C75246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2987-6EE2-4694-B2A5-3F3009D431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752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92273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35402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7C4F-FC96-441E-97E5-63D21FCCDBBB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A1E-CB5F-44BF-813F-4678206E63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490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42ED-B5E4-443F-A90E-A092EE76DE85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DB6B-03B8-417A-B79B-FECB0555FC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283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7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3BCF8-238C-81C4-BF4F-8FCDDB91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7E1F4-1EFC-B094-9912-BB799B3FB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D1C156-8C52-F003-F2EA-2FB0FF69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80F151-E8E5-2672-4424-F630FFB0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D2C6E4-2853-EEB5-5DCE-8B4B2483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E38B9B-364B-4442-0450-C043A0E5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002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974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84956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8439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6909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16261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7011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31713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7401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58873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560D-9FDC-4C7E-A74E-1C965FE3ECC0}" type="datetimeFigureOut">
              <a:rPr lang="sv-FI" smtClean="0"/>
              <a:t>24-04-2024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4474-FF74-42F5-8FD1-C683CD5C9FE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4459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77136-205E-117E-FD12-4784A9EE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D068D-02D0-D32D-BBE6-69500B5B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CF918E-1B9F-3523-FD0F-EC3AB2A16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2A363DE-2F3F-06F3-7383-1CC5983AB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3FE190A-F836-A7D3-70D0-211E211B6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F58C0F-A636-B492-07F5-1607F406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E99370-03DE-8525-E187-184C1F2D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C4AEFA-19C6-011C-ABBC-31F8831B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794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560D-9FDC-4C7E-A74E-1C965FE3ECC0}" type="datetimeFigureOut">
              <a:rPr lang="sv-FI" smtClean="0"/>
              <a:t>24-04-2024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4474-FF74-42F5-8FD1-C683CD5C9FE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4297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8F209-6F6F-0E57-E3AD-16DD0779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E6F4151-AF13-991E-4F57-4055B00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FE7CAA-A44E-AF11-17CC-F207BBE9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98806F-B3FC-A54B-CE22-23D83B1B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8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EA4889B-9AD4-B2AA-31FE-CBC02022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BDADB3-CA60-34FF-2A8B-FDA37C3E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ED1A47-0183-1441-22A2-C86A7878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7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9F06D-58ED-E467-945A-1C91D4F3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4928AB-3429-4D5B-ABB3-83D01D67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984763-53C4-6441-C261-381CC17E8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348DA6A-8EDA-EE3A-B0FA-909EAF77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D287A7-2778-7F57-507B-5270F3E1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A96BE1-D1F0-AE66-7C67-ECCF78C4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58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39E966-F9C3-254B-C6B2-C5E71452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F8FE9C-69E1-E090-7FF0-EEC8A9678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EDE229-707C-2EBC-1C63-D1F71B5F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88F615-E759-7956-2C04-4FC425E7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820E18-48F4-0CDC-AB75-10EA308E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9AA914-D11F-E652-E565-7F09C617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7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A6E0E5B-9234-516B-40DA-A04B9132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B10818-3560-F02F-B527-D9ADCD12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AFEBA9-21EC-1D79-723A-FBA47E945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9D89-0BAF-42AF-B542-FF0FFAB71FBE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FDCE5C-3513-7B27-FA2B-CD0A85F8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B3F844-C343-84EB-3A10-0F06429BE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2A58-1040-4829-A1EF-4D5AC9E05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11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D753CC4-067A-4F36-B556-8E1E6DD6A3F8}" type="datetime1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4E66FB-CFF7-4EF1-8999-674D97D342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5973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E9DF63D7-A0AA-080D-D248-1064BAAB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4145132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Palautetietoinen työskentely</a:t>
            </a:r>
            <a:br>
              <a:rPr lang="fi-FI" dirty="0"/>
            </a:br>
            <a:r>
              <a:rPr lang="fi-FI" dirty="0"/>
              <a:t>Feedback </a:t>
            </a:r>
            <a:r>
              <a:rPr lang="fi-FI" dirty="0" err="1"/>
              <a:t>Informed</a:t>
            </a:r>
            <a:r>
              <a:rPr lang="fi-FI" dirty="0"/>
              <a:t> </a:t>
            </a:r>
            <a:r>
              <a:rPr lang="fi-FI" dirty="0" err="1"/>
              <a:t>Treatment</a:t>
            </a:r>
            <a:br>
              <a:rPr lang="fi-FI" dirty="0"/>
            </a:br>
            <a:r>
              <a:rPr lang="fi-FI" dirty="0"/>
              <a:t>FIT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endParaRPr lang="fi-FI" sz="4400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9266C00-CCBE-CA7C-8213-68318BCCA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421" y="4952144"/>
            <a:ext cx="10709478" cy="448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cs typeface="Calibri Light"/>
              </a:rPr>
              <a:t>Wieliczko Charlotte, Isoaho Maria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3DC2E6-9D43-46C2-9FD8-A7B1392B10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5338" y="6269038"/>
            <a:ext cx="1236662" cy="2587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0238-7858-4C5D-9334-38D34ABA26BB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Kuva 7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3C06A55B-32C3-8C46-B17A-784C49FB9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5773571"/>
            <a:ext cx="2649231" cy="6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>
            <a:extLst>
              <a:ext uri="{FF2B5EF4-FFF2-40B4-BE49-F238E27FC236}">
                <a16:creationId xmlns:a16="http://schemas.microsoft.com/office/drawing/2014/main" id="{6C4A34E8-D47F-B401-BE45-65F7213D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latin typeface="Arial Black"/>
                <a:cs typeface="Biome Light"/>
              </a:rPr>
              <a:t>Edistyksen</a:t>
            </a:r>
            <a:r>
              <a:rPr lang="en-US" kern="1200" dirty="0">
                <a:latin typeface="Arial Black"/>
                <a:cs typeface="Biome Light"/>
              </a:rPr>
              <a:t> </a:t>
            </a:r>
            <a:r>
              <a:rPr lang="en-US" kern="1200" dirty="0" err="1">
                <a:latin typeface="Arial Black"/>
                <a:cs typeface="Biome Light"/>
              </a:rPr>
              <a:t>seuraaminen</a:t>
            </a:r>
            <a:endParaRPr lang="en-US" kern="1200" dirty="0">
              <a:latin typeface="Arial Black"/>
              <a:cs typeface="Biome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E367B-7390-D381-3844-FED071F17FAC}"/>
              </a:ext>
            </a:extLst>
          </p:cNvPr>
          <p:cNvSpPr txBox="1"/>
          <p:nvPr/>
        </p:nvSpPr>
        <p:spPr>
          <a:xfrm>
            <a:off x="7595396" y="1650931"/>
            <a:ext cx="4295116" cy="4391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Arial"/>
                <a:cs typeface="Arial"/>
              </a:rPr>
              <a:t>OpenFit-ohjelman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kautta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vastaukset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kyselyihin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tulevat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näkyväksi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visuaalisessa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muodossa</a:t>
            </a:r>
            <a:r>
              <a:rPr lang="en-US" sz="1600" dirty="0">
                <a:latin typeface="Arial"/>
                <a:cs typeface="Arial"/>
              </a:rPr>
              <a:t>. ORS </a:t>
            </a:r>
            <a:r>
              <a:rPr lang="en-US" sz="1600" dirty="0" err="1">
                <a:latin typeface="Arial"/>
                <a:cs typeface="Arial"/>
              </a:rPr>
              <a:t>näkyy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kuvassa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mustana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käyränä</a:t>
            </a:r>
            <a:r>
              <a:rPr lang="en-US" sz="1600" dirty="0">
                <a:latin typeface="Arial"/>
                <a:cs typeface="Arial"/>
              </a:rPr>
              <a:t>, SRS </a:t>
            </a:r>
            <a:r>
              <a:rPr lang="en-US" sz="1600" dirty="0" err="1">
                <a:latin typeface="Arial"/>
                <a:cs typeface="Arial"/>
              </a:rPr>
              <a:t>harmaana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ORS ja SRS-</a:t>
            </a:r>
            <a:r>
              <a:rPr lang="en-US" sz="1600" dirty="0" err="1">
                <a:latin typeface="Arial"/>
                <a:cs typeface="Arial"/>
              </a:rPr>
              <a:t>mittareiden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rajat-arvot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auttavat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meitä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hahmottamaan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tyypillisiä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hyvinvoinnin</a:t>
            </a:r>
            <a:r>
              <a:rPr lang="en-US" sz="1600" dirty="0">
                <a:latin typeface="Arial"/>
                <a:cs typeface="Arial"/>
              </a:rPr>
              <a:t> ja </a:t>
            </a:r>
            <a:r>
              <a:rPr lang="en-US" sz="1600" dirty="0" err="1">
                <a:latin typeface="Arial"/>
                <a:cs typeface="Arial"/>
              </a:rPr>
              <a:t>kokemuksen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alueita</a:t>
            </a:r>
            <a:endParaRPr lang="en-US" sz="1600" dirty="0"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Arial"/>
                <a:cs typeface="Arial"/>
              </a:rPr>
              <a:t>ORS </a:t>
            </a:r>
            <a:r>
              <a:rPr lang="en-US" sz="1600" b="1" dirty="0" err="1">
                <a:latin typeface="Arial"/>
                <a:cs typeface="Arial"/>
              </a:rPr>
              <a:t>kliininen</a:t>
            </a:r>
            <a:r>
              <a:rPr lang="en-US" sz="1600" b="1" dirty="0">
                <a:latin typeface="Arial"/>
                <a:cs typeface="Arial"/>
              </a:rPr>
              <a:t> raja: 25 </a:t>
            </a:r>
            <a:r>
              <a:rPr lang="en-US" sz="1600" dirty="0">
                <a:latin typeface="Arial"/>
                <a:cs typeface="Arial"/>
              </a:rPr>
              <a:t>(</a:t>
            </a:r>
            <a:r>
              <a:rPr lang="en-US" sz="1600" dirty="0" err="1">
                <a:latin typeface="Arial"/>
                <a:cs typeface="Arial"/>
              </a:rPr>
              <a:t>nuorilla</a:t>
            </a:r>
            <a:r>
              <a:rPr lang="en-US" sz="1600" dirty="0">
                <a:latin typeface="Arial"/>
                <a:cs typeface="Arial"/>
              </a:rPr>
              <a:t> 28, </a:t>
            </a:r>
            <a:r>
              <a:rPr lang="en-US" sz="1600" dirty="0" err="1">
                <a:latin typeface="Arial"/>
                <a:cs typeface="Arial"/>
              </a:rPr>
              <a:t>lapsilla</a:t>
            </a:r>
            <a:r>
              <a:rPr lang="en-US" sz="1600" dirty="0">
                <a:latin typeface="Arial"/>
                <a:cs typeface="Arial"/>
              </a:rPr>
              <a:t> 32). Noin 25-33% </a:t>
            </a:r>
            <a:r>
              <a:rPr lang="en-US" sz="1600" dirty="0" err="1">
                <a:latin typeface="Arial"/>
                <a:cs typeface="Arial"/>
              </a:rPr>
              <a:t>asiakkaista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pisteyttävät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itsensä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kliinisen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rajan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yläpuolelle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hoidon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alkaessa</a:t>
            </a:r>
            <a:r>
              <a:rPr lang="en-US" sz="1600" dirty="0">
                <a:latin typeface="Arial"/>
                <a:cs typeface="Arial"/>
              </a:rPr>
              <a:t>. Raja-</a:t>
            </a:r>
            <a:r>
              <a:rPr lang="en-US" sz="1600" dirty="0" err="1">
                <a:latin typeface="Arial"/>
                <a:cs typeface="Arial"/>
              </a:rPr>
              <a:t>arvo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jakaa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ihmiset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karkeasti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kahteen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ryhmään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b="1" dirty="0" err="1">
                <a:latin typeface="Arial"/>
                <a:cs typeface="Arial"/>
              </a:rPr>
              <a:t>hyvinvoivat</a:t>
            </a:r>
            <a:r>
              <a:rPr lang="en-US" sz="1600" dirty="0">
                <a:latin typeface="Arial"/>
                <a:cs typeface="Arial"/>
              </a:rPr>
              <a:t> ja </a:t>
            </a:r>
            <a:r>
              <a:rPr lang="en-US" sz="1600" b="1" dirty="0" err="1">
                <a:latin typeface="Arial"/>
                <a:cs typeface="Arial"/>
              </a:rPr>
              <a:t>huonommin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voivat</a:t>
            </a:r>
            <a:r>
              <a:rPr lang="en-US" sz="1600" b="1" dirty="0">
                <a:latin typeface="Arial"/>
                <a:cs typeface="Arial"/>
              </a:rPr>
              <a:t> </a:t>
            </a:r>
            <a:endParaRPr lang="en-US" sz="1600" dirty="0"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Arial"/>
                <a:cs typeface="Arial"/>
              </a:rPr>
              <a:t>SRS raja: 36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Tyytyväiset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asiakkaat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pisteyttävät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yleensä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kokemuksensa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yhteispisteille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36 tai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Vähemmän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kuin</a:t>
            </a:r>
            <a:r>
              <a:rPr lang="en-US" sz="1600" dirty="0">
                <a:latin typeface="Arial"/>
                <a:cs typeface="Arial"/>
              </a:rPr>
              <a:t> 24% </a:t>
            </a:r>
            <a:r>
              <a:rPr lang="en-US" sz="1600" dirty="0" err="1">
                <a:latin typeface="Arial"/>
                <a:cs typeface="Arial"/>
              </a:rPr>
              <a:t>pisteyttää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SRS:n</a:t>
            </a:r>
            <a:r>
              <a:rPr lang="en-US" sz="1600" dirty="0">
                <a:latin typeface="Arial"/>
                <a:cs typeface="Arial"/>
              </a:rPr>
              <a:t> alle 36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EFFF38B4-C027-EEC7-1957-D30DEA967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5197" r="7134" b="6124"/>
          <a:stretch/>
        </p:blipFill>
        <p:spPr>
          <a:xfrm>
            <a:off x="301487" y="2066373"/>
            <a:ext cx="7293909" cy="3975653"/>
          </a:xfrm>
          <a:noFill/>
        </p:spPr>
      </p:pic>
    </p:spTree>
    <p:extLst>
      <p:ext uri="{BB962C8B-B14F-4D97-AF65-F5344CB8AC3E}">
        <p14:creationId xmlns:p14="http://schemas.microsoft.com/office/powerpoint/2010/main" val="271644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8B9A-E092-DD9F-8531-BA23F533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Black"/>
              </a:rPr>
              <a:t>OpenFit-käyrä </a:t>
            </a:r>
            <a:r>
              <a:rPr lang="en-GB" err="1">
                <a:latin typeface="Arial Black"/>
              </a:rPr>
              <a:t>ja</a:t>
            </a:r>
            <a:r>
              <a:rPr lang="en-GB">
                <a:latin typeface="Arial Black"/>
              </a:rPr>
              <a:t> </a:t>
            </a:r>
            <a:r>
              <a:rPr lang="en-GB" err="1">
                <a:latin typeface="Arial Black"/>
              </a:rPr>
              <a:t>soveltaminen</a:t>
            </a:r>
            <a:r>
              <a:rPr lang="en-GB">
                <a:latin typeface="Arial Black"/>
              </a:rPr>
              <a:t> </a:t>
            </a:r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7C205F-37BE-B455-DD17-112CB1E570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3"/>
          <a:stretch/>
        </p:blipFill>
        <p:spPr>
          <a:xfrm>
            <a:off x="618393" y="1438047"/>
            <a:ext cx="6299242" cy="364163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BA1729-9D75-8F9F-A740-8D3D69AB6A57}"/>
              </a:ext>
            </a:extLst>
          </p:cNvPr>
          <p:cNvSpPr txBox="1"/>
          <p:nvPr/>
        </p:nvSpPr>
        <p:spPr>
          <a:xfrm flipH="1">
            <a:off x="618393" y="5131100"/>
            <a:ext cx="206137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Työskentelyn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fokus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tavoitteet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allianssi</a:t>
            </a: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FB87D-7756-ADAD-6B7B-1414A0B13FC8}"/>
              </a:ext>
            </a:extLst>
          </p:cNvPr>
          <p:cNvSpPr txBox="1"/>
          <p:nvPr/>
        </p:nvSpPr>
        <p:spPr>
          <a:xfrm flipH="1">
            <a:off x="2584865" y="5134836"/>
            <a:ext cx="189340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Työskentelyn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intensiteetti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lisäelementit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työskentelytapa</a:t>
            </a: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8C5D6-3539-4B47-39D2-93756819E816}"/>
              </a:ext>
            </a:extLst>
          </p:cNvPr>
          <p:cNvSpPr txBox="1"/>
          <p:nvPr/>
        </p:nvSpPr>
        <p:spPr>
          <a:xfrm flipH="1">
            <a:off x="4573865" y="5132968"/>
            <a:ext cx="227746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Harkitse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isompia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muutoksia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m.l.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palvelun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tai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työntekijän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vaihtamista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7B038-E800-ECCC-EB0A-E6BC2A054795}"/>
              </a:ext>
            </a:extLst>
          </p:cNvPr>
          <p:cNvSpPr txBox="1"/>
          <p:nvPr/>
        </p:nvSpPr>
        <p:spPr>
          <a:xfrm>
            <a:off x="7368209" y="1348579"/>
            <a:ext cx="442622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Muuttumattomat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ORS-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pisteet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ennustavat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suurempaa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riskiä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poisjääntiin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keskeytyksiin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tuloksettomuuteen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Apukysymyksiä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asiakas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tavoittelee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Oletteko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yhtä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mieltä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tavoitteista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työskentelytavoista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Onko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teillä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yhteinen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ymmärrys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siitä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mikä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rooli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sinulla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työntekijänä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on?</a:t>
            </a: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Onko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hänen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tavoitteensa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sopivia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hänen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elämäntilanteeseensa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 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Tapahtuuko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muutosta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joka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jostain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syystä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näy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mittauksessa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muita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elementtejä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kuin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tänhetkinen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apu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olisi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tärkeä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tuoda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asiakkaan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ulottuville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58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DCDC9A-619E-AD4B-0699-02A9A3C0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Käyttöönoton polku Helsingissä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051783-3533-E7B6-D24A-AB59CAB3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4E8FCEA-2837-4113-B69C-807D10F262C0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3758C08E-E6AC-D9A6-DF6B-8E96F76BB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82874"/>
              </p:ext>
            </p:extLst>
          </p:nvPr>
        </p:nvGraphicFramePr>
        <p:xfrm>
          <a:off x="457200" y="1381533"/>
          <a:ext cx="11234738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0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720C-6191-5309-01FA-581DE5CB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325369"/>
            <a:ext cx="10972327" cy="1325563"/>
          </a:xfrm>
        </p:spPr>
        <p:txBody>
          <a:bodyPr anchor="ctr">
            <a:normAutofit/>
          </a:bodyPr>
          <a:lstStyle/>
          <a:p>
            <a:r>
              <a:rPr lang="en-GB" dirty="0" err="1">
                <a:latin typeface="Arial Black" panose="020B0A04020102020204" pitchFamily="34" charset="0"/>
              </a:rPr>
              <a:t>Palautetietoinen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 err="1">
                <a:latin typeface="Arial Black" panose="020B0A04020102020204" pitchFamily="34" charset="0"/>
              </a:rPr>
              <a:t>työskentely</a:t>
            </a:r>
            <a:r>
              <a:rPr lang="en-GB" dirty="0">
                <a:latin typeface="Arial Black" panose="020B0A04020102020204" pitchFamily="34" charset="0"/>
              </a:rPr>
              <a:t> - FIT</a:t>
            </a:r>
            <a:endParaRPr lang="sv-FI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6E74-B024-C56C-5019-774175DB5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1" y="1650932"/>
            <a:ext cx="5928360" cy="4526031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Näyttöön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perustuva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lähestymistapa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joka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perustuu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asiakastyön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jatkuvaan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seurantaan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reaaliajassa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dialogissa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asiakkaan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kanssa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auttaa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työntekijää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muokkaamaan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työskentelyä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asiakkaalle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sopivammaksi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fi-FI" sz="2000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Työskentelyssä mitataan asiakkaan </a:t>
            </a:r>
            <a:r>
              <a:rPr lang="fi-FI" sz="2000" b="1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</a:t>
            </a:r>
            <a:r>
              <a:rPr lang="fi-FI" sz="2000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sekä </a:t>
            </a:r>
            <a:r>
              <a:rPr lang="fi-FI" sz="2000" b="1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kokemusta palvelusta </a:t>
            </a:r>
            <a:r>
              <a:rPr lang="fi-FI" sz="2000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jokaisella tapaamiskerralla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Työskentelyn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avulla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mahdollista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mitata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ymmärtää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parantaa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työskentelyn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tuloksia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Auttaa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tunnistamaan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asiakastyön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prosesseja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jotka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eivät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etene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joissa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tarvitaan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muutosta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Auttaa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ehkäisemään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asiakkaiden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ennakoimattomia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keskeyttämisiä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Osallistaa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asiakkaat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työskentelyyn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työn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seuraamiseen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467820-E760-1098-B4A7-15B2CDC10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1895106"/>
            <a:ext cx="5371378" cy="41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948BB-1D3C-F474-AA61-6C77A9F6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/>
              <a:t>Palautetietoinen kulttuuri</a:t>
            </a:r>
            <a:endParaRPr lang="en-US"/>
          </a:p>
        </p:txBody>
      </p:sp>
      <p:pic>
        <p:nvPicPr>
          <p:cNvPr id="4" name="Kuvan paikkamerkki 14">
            <a:extLst>
              <a:ext uri="{FF2B5EF4-FFF2-40B4-BE49-F238E27FC236}">
                <a16:creationId xmlns:a16="http://schemas.microsoft.com/office/drawing/2014/main" id="{E8DF3ABF-6C97-662D-9353-7183D6B7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83960" y="1195200"/>
            <a:ext cx="4110479" cy="4982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3F34-287B-8540-A12F-41B098FE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endParaRPr lang="en-GB" sz="1800" noProof="1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GB" sz="1800" noProof="1"/>
              <a:t>Asiakkaalle palautteen antaminen voi olla vaikeaa –  työntekijä on auktoriteettiroolissa ja asiakas voi olla huolissaan siitä, miten palaute vaikuttaa hänen palveluunsa. Hän voi myös pelätä työntekijän loukkaamista ja omaa tai työntekijän nolostumista 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GB" sz="1800" noProof="1"/>
              <a:t>Saadakseen palautetta työntekijän on luotava psykologisesti turvallinen tila palautteelle ja auttaa asiakasta ymmärtämään minkälaista palautetta toivoo ja miksi. 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fi-FI" sz="1800"/>
              <a:t>Dialogisen keskustelun merkitys korostuu vrt. väittely tai yksimielisyyden hakeminen. Dialogissa pyritään parempaan ymmärrykseen käsiteltävästä asiasta, toisista ihmisistä ja itsestä</a:t>
            </a:r>
            <a:r>
              <a:rPr lang="fi-FI" sz="1800" b="1"/>
              <a:t>.</a:t>
            </a:r>
            <a:endParaRPr lang="en-GB" sz="1800" b="1"/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fi-FI" sz="1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AABD19-883C-701E-A9B3-6BCF6CBE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E017C0B-DE9C-4AC2-B54E-E80C9DED7B74}" type="slidenum">
              <a:rPr lang="fi-FI" smtClean="0"/>
              <a:pPr>
                <a:spcAft>
                  <a:spcPts val="600"/>
                </a:spcAft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97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FF65CFD2-33C0-43CE-9245-4D911B60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Kaksi lyhyttä mittaria seurannan tueksi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4AFEAD3-90AF-1C1A-587F-F8797CB4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10616084" cy="4979988"/>
          </a:xfrm>
        </p:spPr>
        <p:txBody>
          <a:bodyPr/>
          <a:lstStyle/>
          <a:p>
            <a:r>
              <a:rPr lang="fi-FI" dirty="0" err="1"/>
              <a:t>FIT:issä</a:t>
            </a:r>
            <a:r>
              <a:rPr lang="fi-FI" dirty="0"/>
              <a:t> käytössä olevat ORS ja SRS-mittarit ovat väline, jonka avulla voidaan reaaliaikaisesti seurata asiakkaan kokemusta omasta hyvinvoinnistaan sekä työskentelyn toimivuudesta. Mittarit tuottavat myös ryhmätasoista tietoa työskentelyn vaikutuksista.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/>
              <a:t>Mittarien käyttö dialogisesti vahvistavat asiakkaan osallisuutta ja aktiivista roolia työskentelyssä</a:t>
            </a:r>
          </a:p>
          <a:p>
            <a:endParaRPr lang="fi-FI" dirty="0"/>
          </a:p>
          <a:p>
            <a:r>
              <a:rPr lang="fi-FI" dirty="0"/>
              <a:t>Helsingissä on käytössä OpenFIT järjestelmä. Mittareiden paperiversioita voi käyttää yksittäisissä tilanteissa, mutta tulokset siirretään tällöinkin ohjelmaan, jotta saadaan kerättyä tietoa digitaalisessa muodossa ja tiedon hyödyntäminen helpompaa ja monipuolisempaa. 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9D1662-5B41-61C6-4DA4-A67133EE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A2A89-7DD5-41AC-9A43-96CEA010C92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91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C7725E8-D3FE-BD16-E947-6CBB5880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ORS* </a:t>
            </a:r>
            <a:r>
              <a:rPr lang="en-US" dirty="0" err="1"/>
              <a:t>muutosarviointiasteikko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D8DD2-A2FD-8CE1-524F-9A5D126C8901}"/>
              </a:ext>
            </a:extLst>
          </p:cNvPr>
          <p:cNvSpPr txBox="1"/>
          <p:nvPr/>
        </p:nvSpPr>
        <p:spPr>
          <a:xfrm>
            <a:off x="838200" y="148039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Auta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meitä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ymmärtämään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olet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voinut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kuluneen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viikon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aikana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tämä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päivä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mukaan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Mieti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olevia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elämänalueita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ja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laita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merkki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sille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kohdalle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millä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tunnet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olevasi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Janan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merkitsee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alempaa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oikea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korkeampaa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tasoa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Osa-alueet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Yksilöllisesti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Henkilökohtainen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Läheisten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ihmissuhteiden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läheiset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ihmissuhteet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Sosiaalisesti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koulu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ystävyyssuhteet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Yleisesti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Yleinen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hyvinvoinnista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objekt 7">
            <a:extLst>
              <a:ext uri="{FF2B5EF4-FFF2-40B4-BE49-F238E27FC236}">
                <a16:creationId xmlns:a16="http://schemas.microsoft.com/office/drawing/2014/main" id="{FBA7321B-DA78-C565-F33C-7CEE596D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67" y="1079535"/>
            <a:ext cx="4841033" cy="5290746"/>
          </a:xfrm>
          <a:prstGeom prst="rect">
            <a:avLst/>
          </a:prstGeom>
          <a:noFill/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2A9F8A9-189B-6A0E-704B-FA6A62114E88}"/>
              </a:ext>
            </a:extLst>
          </p:cNvPr>
          <p:cNvSpPr txBox="1"/>
          <p:nvPr/>
        </p:nvSpPr>
        <p:spPr>
          <a:xfrm>
            <a:off x="1550505" y="6185615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*ORS =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Rating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3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C7725E8-D3FE-BD16-E947-6CBB5880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329614"/>
            <a:ext cx="11240678" cy="1325563"/>
          </a:xfrm>
        </p:spPr>
        <p:txBody>
          <a:bodyPr/>
          <a:lstStyle/>
          <a:p>
            <a:r>
              <a:rPr lang="en-US" dirty="0"/>
              <a:t>CORS*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muutosarviointiasteikko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D8DD2-A2FD-8CE1-524F-9A5D126C8901}"/>
              </a:ext>
            </a:extLst>
          </p:cNvPr>
          <p:cNvSpPr txBox="1"/>
          <p:nvPr/>
        </p:nvSpPr>
        <p:spPr>
          <a:xfrm>
            <a:off x="838200" y="2610035"/>
            <a:ext cx="5181600" cy="356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Osa-alueet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Minä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perheessäni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Koulu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pärjään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koulussa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Kaikki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kaikki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menee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5487A5-844C-DD03-890B-E7A7E213A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" t="1520" r="3579"/>
          <a:stretch/>
        </p:blipFill>
        <p:spPr>
          <a:xfrm>
            <a:off x="6318160" y="1258094"/>
            <a:ext cx="5035640" cy="509451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F85807C-31A8-F7B7-7342-1899952262D0}"/>
              </a:ext>
            </a:extLst>
          </p:cNvPr>
          <p:cNvSpPr txBox="1"/>
          <p:nvPr/>
        </p:nvSpPr>
        <p:spPr>
          <a:xfrm>
            <a:off x="1550505" y="6185615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*CORS =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Rating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9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1A80ECA-73B3-C9D8-4718-C267123C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1" y="407988"/>
            <a:ext cx="11915481" cy="787400"/>
          </a:xfrm>
        </p:spPr>
        <p:txBody>
          <a:bodyPr/>
          <a:lstStyle/>
          <a:p>
            <a:r>
              <a:rPr lang="en-US" sz="3600" dirty="0"/>
              <a:t>YCORS* ja YCSRS* </a:t>
            </a:r>
            <a:r>
              <a:rPr lang="en-US" sz="3600" dirty="0" err="1"/>
              <a:t>pienten</a:t>
            </a:r>
            <a:r>
              <a:rPr lang="en-US" sz="3600" dirty="0"/>
              <a:t> </a:t>
            </a:r>
            <a:r>
              <a:rPr lang="en-US" sz="3600" dirty="0" err="1"/>
              <a:t>lasten</a:t>
            </a:r>
            <a:r>
              <a:rPr lang="en-US" sz="3600" dirty="0"/>
              <a:t> </a:t>
            </a:r>
            <a:r>
              <a:rPr lang="en-US" sz="3600" dirty="0" err="1"/>
              <a:t>lomakkeet</a:t>
            </a:r>
            <a:endParaRPr lang="en-US" sz="36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3F1370C-D97C-4386-96F1-5860361E6F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554" y="1195200"/>
            <a:ext cx="5123291" cy="4982400"/>
          </a:xfr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E46ACCF-E569-AA75-C23F-AEF9CA3F1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364000" cy="4348800"/>
          </a:xfrm>
        </p:spPr>
        <p:txBody>
          <a:bodyPr/>
          <a:lstStyle/>
          <a:p>
            <a:r>
              <a:rPr lang="en-US" sz="2400" dirty="0" err="1"/>
              <a:t>Pienten</a:t>
            </a:r>
            <a:r>
              <a:rPr lang="en-US" sz="2400" dirty="0"/>
              <a:t> </a:t>
            </a:r>
            <a:r>
              <a:rPr lang="en-US" sz="2400" dirty="0" err="1"/>
              <a:t>lasten</a:t>
            </a:r>
            <a:r>
              <a:rPr lang="en-US" sz="2400" dirty="0"/>
              <a:t> (alle 6v) </a:t>
            </a:r>
            <a:r>
              <a:rPr lang="en-US" sz="2400" dirty="0" err="1"/>
              <a:t>osallistamiseen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käyttää</a:t>
            </a:r>
            <a:r>
              <a:rPr lang="en-US" sz="2400" dirty="0"/>
              <a:t> </a:t>
            </a:r>
            <a:r>
              <a:rPr lang="en-US" sz="2400" dirty="0" err="1"/>
              <a:t>paperisia</a:t>
            </a:r>
            <a:r>
              <a:rPr lang="en-US" sz="2400" dirty="0"/>
              <a:t> </a:t>
            </a:r>
            <a:r>
              <a:rPr lang="en-US" sz="2400" dirty="0" err="1"/>
              <a:t>hymynaamakuvia</a:t>
            </a:r>
            <a:endParaRPr lang="en-US" sz="2400" dirty="0"/>
          </a:p>
          <a:p>
            <a:r>
              <a:rPr lang="en-US" sz="2400" dirty="0"/>
              <a:t>YCORS ja YSRS </a:t>
            </a:r>
            <a:r>
              <a:rPr lang="en-US" sz="2400" dirty="0" err="1"/>
              <a:t>eivät</a:t>
            </a:r>
            <a:r>
              <a:rPr lang="en-US" sz="2400" dirty="0"/>
              <a:t> ole </a:t>
            </a:r>
            <a:r>
              <a:rPr lang="en-US" sz="2400" dirty="0" err="1"/>
              <a:t>mittareita</a:t>
            </a:r>
            <a:r>
              <a:rPr lang="en-US" sz="2400" dirty="0"/>
              <a:t> </a:t>
            </a:r>
            <a:r>
              <a:rPr lang="en-US" sz="2400" dirty="0" err="1"/>
              <a:t>eikä</a:t>
            </a:r>
            <a:r>
              <a:rPr lang="en-US" sz="2400" dirty="0"/>
              <a:t> </a:t>
            </a:r>
            <a:r>
              <a:rPr lang="en-US" sz="2400" dirty="0" err="1"/>
              <a:t>niistä</a:t>
            </a:r>
            <a:r>
              <a:rPr lang="en-US" sz="2400" dirty="0"/>
              <a:t> </a:t>
            </a:r>
            <a:r>
              <a:rPr lang="en-US" sz="2400" dirty="0" err="1"/>
              <a:t>koostu</a:t>
            </a:r>
            <a:r>
              <a:rPr lang="en-US" sz="2400" dirty="0"/>
              <a:t> </a:t>
            </a:r>
            <a:r>
              <a:rPr lang="en-US" sz="2400" dirty="0" err="1"/>
              <a:t>seurantatietoja</a:t>
            </a:r>
            <a:endParaRPr lang="en-US" sz="2400" dirty="0"/>
          </a:p>
          <a:p>
            <a:r>
              <a:rPr lang="en-US" sz="2400" dirty="0" err="1"/>
              <a:t>Lapsi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valita</a:t>
            </a:r>
            <a:r>
              <a:rPr lang="en-US" sz="2400" dirty="0"/>
              <a:t> </a:t>
            </a:r>
            <a:r>
              <a:rPr lang="en-US" sz="2400" dirty="0" err="1"/>
              <a:t>hymynaamoista</a:t>
            </a:r>
            <a:r>
              <a:rPr lang="en-US" sz="2400" dirty="0"/>
              <a:t>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ilmeen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kuvaa</a:t>
            </a:r>
            <a:r>
              <a:rPr lang="en-US" sz="2400" dirty="0"/>
              <a:t> </a:t>
            </a:r>
            <a:r>
              <a:rPr lang="en-US" sz="2400" dirty="0" err="1"/>
              <a:t>hänen</a:t>
            </a:r>
            <a:r>
              <a:rPr lang="en-US" sz="2400" dirty="0"/>
              <a:t> </a:t>
            </a:r>
            <a:r>
              <a:rPr lang="en-US" sz="2400" dirty="0" err="1"/>
              <a:t>vointiaan</a:t>
            </a:r>
            <a:r>
              <a:rPr lang="en-US" sz="2400" dirty="0"/>
              <a:t> ja </a:t>
            </a:r>
            <a:r>
              <a:rPr lang="en-US" sz="2400" dirty="0" err="1"/>
              <a:t>kokemustaan</a:t>
            </a:r>
            <a:r>
              <a:rPr lang="en-US" sz="2400" dirty="0"/>
              <a:t> </a:t>
            </a:r>
            <a:r>
              <a:rPr lang="en-US" sz="2400" dirty="0" err="1"/>
              <a:t>parhaiten</a:t>
            </a:r>
            <a:r>
              <a:rPr lang="en-US" sz="2400" dirty="0"/>
              <a:t>, tai </a:t>
            </a:r>
            <a:r>
              <a:rPr lang="en-US" sz="2400" dirty="0" err="1"/>
              <a:t>piirtää</a:t>
            </a:r>
            <a:r>
              <a:rPr lang="en-US" sz="2400" dirty="0"/>
              <a:t> </a:t>
            </a:r>
            <a:r>
              <a:rPr lang="en-US" sz="2400" dirty="0" err="1"/>
              <a:t>lomakkeeseen</a:t>
            </a:r>
            <a:r>
              <a:rPr lang="en-US" sz="2400" dirty="0"/>
              <a:t> </a:t>
            </a:r>
            <a:r>
              <a:rPr lang="en-US" sz="2400" dirty="0" err="1"/>
              <a:t>oman</a:t>
            </a:r>
            <a:r>
              <a:rPr lang="en-US" sz="2400" dirty="0"/>
              <a:t> </a:t>
            </a:r>
            <a:r>
              <a:rPr lang="en-US" sz="2400" dirty="0" err="1"/>
              <a:t>ilmeen</a:t>
            </a:r>
            <a:endParaRPr lang="en-US" sz="24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ED080C-76C7-1DDF-0DA4-A767D9B5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A2A89-7DD5-41AC-9A43-96CEA010C929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F05D719-8E7D-FD94-0EA0-CEEDB5F45A39}"/>
              </a:ext>
            </a:extLst>
          </p:cNvPr>
          <p:cNvSpPr txBox="1"/>
          <p:nvPr/>
        </p:nvSpPr>
        <p:spPr>
          <a:xfrm>
            <a:off x="6258738" y="6158468"/>
            <a:ext cx="541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*YCORS = Young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Rating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YCSRS = Young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Session Rating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9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50583B-9210-A256-5BC7-02347487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SRS* </a:t>
            </a:r>
            <a:r>
              <a:rPr lang="en-US" dirty="0" err="1"/>
              <a:t>Tapaamisen</a:t>
            </a:r>
            <a:r>
              <a:rPr lang="en-US" dirty="0"/>
              <a:t> </a:t>
            </a:r>
            <a:r>
              <a:rPr lang="en-US" dirty="0" err="1"/>
              <a:t>arviointiasteikko</a:t>
            </a:r>
            <a:endParaRPr lang="en-US" dirty="0"/>
          </a:p>
        </p:txBody>
      </p:sp>
      <p:pic>
        <p:nvPicPr>
          <p:cNvPr id="5" name="Bildobjekt 6">
            <a:extLst>
              <a:ext uri="{FF2B5EF4-FFF2-40B4-BE49-F238E27FC236}">
                <a16:creationId xmlns:a16="http://schemas.microsoft.com/office/drawing/2014/main" id="{E4C7FEF4-5645-41CB-9FAB-7C231117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3" y="1319133"/>
            <a:ext cx="3957354" cy="462848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A20D3-BFFF-E873-D9CC-6668D475D6BC}"/>
              </a:ext>
            </a:extLst>
          </p:cNvPr>
          <p:cNvSpPr txBox="1"/>
          <p:nvPr/>
        </p:nvSpPr>
        <p:spPr>
          <a:xfrm>
            <a:off x="5874025" y="1550504"/>
            <a:ext cx="5864087" cy="494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Arvioisitko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tämänkertaisen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keskustelumme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seuraavien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asteikkojen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osalta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Aseta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merkki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sille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kohdalle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joka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parhaiten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kuvaa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kokemustasi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Suhde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En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kokenut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tulevani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kuulluksi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ymmärretyksi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kunnioitetuksi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Tulin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kuulluksi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ymmärrettiin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kunnioitettiin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Tavoitteet</a:t>
            </a:r>
            <a:r>
              <a:rPr kumimoji="0" lang="en-US" altLang="sv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alt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keskustelun</a:t>
            </a:r>
            <a:r>
              <a:rPr kumimoji="0" lang="en-US" altLang="sv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aiheet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Me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emme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työstäneet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niitä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aiheita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joita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olisin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halunnut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emmekä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keskustelleet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niistä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aiheista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joista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olisin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halunnut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Me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työskentelimme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keskustelimme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toivomistani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aiheista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Työskentelytapa</a:t>
            </a:r>
            <a:r>
              <a:rPr kumimoji="0" lang="en-US" altLang="sv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tai </a:t>
            </a:r>
            <a:r>
              <a:rPr kumimoji="0" lang="en-US" alt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menetelmä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Terapeutin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työntekijän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työtapa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sopinut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minulle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Terapeutin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työntekijän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työtapa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sopi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minulle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</a:t>
            </a:r>
            <a:endParaRPr kumimoji="0" lang="en-US" alt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Yleisesti</a:t>
            </a:r>
            <a:r>
              <a:rPr kumimoji="0" lang="en-US" altLang="sv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Tämän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päivän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tapaamisesta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puuttui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jotain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Yleisesti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ottaen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päivän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tapaaminen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oli</a:t>
            </a:r>
            <a:r>
              <a:rPr kumimoji="0" lang="en-US" alt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hyvä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0938A95-AE4D-33EF-5928-53FD689F3C37}"/>
              </a:ext>
            </a:extLst>
          </p:cNvPr>
          <p:cNvSpPr txBox="1"/>
          <p:nvPr/>
        </p:nvSpPr>
        <p:spPr>
          <a:xfrm>
            <a:off x="1550505" y="6344639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*SRS = Session Rating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50583B-9210-A256-5BC7-02347487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365125"/>
            <a:ext cx="11868346" cy="1325563"/>
          </a:xfrm>
        </p:spPr>
        <p:txBody>
          <a:bodyPr/>
          <a:lstStyle/>
          <a:p>
            <a:r>
              <a:rPr lang="en-US" sz="4000" dirty="0"/>
              <a:t>CSRS </a:t>
            </a:r>
            <a:r>
              <a:rPr lang="en-US" sz="4000" dirty="0" err="1"/>
              <a:t>Lasten</a:t>
            </a:r>
            <a:r>
              <a:rPr lang="en-US" sz="4000" dirty="0"/>
              <a:t> </a:t>
            </a:r>
            <a:r>
              <a:rPr lang="en-US" sz="4000" dirty="0" err="1"/>
              <a:t>tapaamisen</a:t>
            </a:r>
            <a:r>
              <a:rPr lang="en-US" sz="4000" dirty="0"/>
              <a:t> </a:t>
            </a:r>
            <a:r>
              <a:rPr lang="en-US" sz="4000" dirty="0" err="1"/>
              <a:t>arviointiasteikko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A20D3-BFFF-E873-D9CC-6668D475D6BC}"/>
              </a:ext>
            </a:extLst>
          </p:cNvPr>
          <p:cNvSpPr txBox="1"/>
          <p:nvPr/>
        </p:nvSpPr>
        <p:spPr>
          <a:xfrm>
            <a:off x="5874025" y="2192784"/>
            <a:ext cx="5864087" cy="4300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Kuunteleminen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Työntekijä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kuunnellut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Työntekijä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kuunteli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Kuinka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tärkeää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Se,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teimme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puhuimme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ollut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tärkeää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minulle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Se,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teimme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puhuimme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tärkeää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minulle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Mitä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teimme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pitänyt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siitä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teimme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tänään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Pidin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siitä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teimme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tänään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Yleisesti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Toivon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voisimme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tehdä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jotain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Toivon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teemme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samanlaisia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asioita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seuraavalla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kerralla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erstadt Display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7BEF025-B769-A8CF-6410-C94AB39AB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"/>
          <a:stretch/>
        </p:blipFill>
        <p:spPr>
          <a:xfrm>
            <a:off x="562537" y="1511632"/>
            <a:ext cx="4970292" cy="468579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81E09D8-C18A-E764-F08B-0D58D23AD8A5}"/>
              </a:ext>
            </a:extLst>
          </p:cNvPr>
          <p:cNvSpPr txBox="1"/>
          <p:nvPr/>
        </p:nvSpPr>
        <p:spPr>
          <a:xfrm>
            <a:off x="1550505" y="6344639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*CSRS =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Session Rating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081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ema Helsink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 Helsinki" id="{3026212A-1EC6-46CE-876B-959332C9AB3A}" vid="{65BFD24F-54C5-4766-88DD-C3167C4CDB6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73396968E575B4A83496B6876406550" ma:contentTypeVersion="3" ma:contentTypeDescription="Luo uusi asiakirja." ma:contentTypeScope="" ma:versionID="a6de5480dec647258fc162b02ead4ccd">
  <xsd:schema xmlns:xsd="http://www.w3.org/2001/XMLSchema" xmlns:xs="http://www.w3.org/2001/XMLSchema" xmlns:p="http://schemas.microsoft.com/office/2006/metadata/properties" xmlns:ns2="d3c9991d-d141-46f1-91bf-4edc7a1afb51" targetNamespace="http://schemas.microsoft.com/office/2006/metadata/properties" ma:root="true" ma:fieldsID="645a88672d45fda9bf409428d09fe332" ns2:_="">
    <xsd:import namespace="d3c9991d-d141-46f1-91bf-4edc7a1afb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9991d-d141-46f1-91bf-4edc7a1af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1499E-AEAF-447C-BBF5-A9FA3B0DE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9991d-d141-46f1-91bf-4edc7a1af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0F3580-97DB-4522-BA23-A4D408D40EBE}">
  <ds:schemaRefs>
    <ds:schemaRef ds:uri="d3c9991d-d141-46f1-91bf-4edc7a1afb51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D3746C8-8F9B-497E-8BA9-52B92E4A95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860</Words>
  <Application>Microsoft Office PowerPoint</Application>
  <PresentationFormat>Laajakuva</PresentationFormat>
  <Paragraphs>96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Bierstadt Display</vt:lpstr>
      <vt:lpstr>Calibri</vt:lpstr>
      <vt:lpstr>Calibri Light</vt:lpstr>
      <vt:lpstr>1_Office-teema</vt:lpstr>
      <vt:lpstr>Teema Helsinki</vt:lpstr>
      <vt:lpstr> Palautetietoinen työskentely Feedback Informed Treatment FIT   </vt:lpstr>
      <vt:lpstr>Palautetietoinen työskentely - FIT</vt:lpstr>
      <vt:lpstr>Palautetietoinen kulttuuri</vt:lpstr>
      <vt:lpstr>Kaksi lyhyttä mittaria seurannan tueksi</vt:lpstr>
      <vt:lpstr>ORS* muutosarviointiasteikko</vt:lpstr>
      <vt:lpstr>CORS* lasten muutosarviointiasteikko</vt:lpstr>
      <vt:lpstr>YCORS* ja YCSRS* pienten lasten lomakkeet</vt:lpstr>
      <vt:lpstr>SRS* Tapaamisen arviointiasteikko</vt:lpstr>
      <vt:lpstr>CSRS Lasten tapaamisen arviointiasteikko</vt:lpstr>
      <vt:lpstr>Edistyksen seuraaminen</vt:lpstr>
      <vt:lpstr>OpenFit-käyrä ja soveltaminen </vt:lpstr>
      <vt:lpstr>Käyttöönoton polku Helsingissä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Neuvolan psykologipalvelut</dc:title>
  <dc:creator>Wieliczko Charlotte</dc:creator>
  <cp:lastModifiedBy>Wieliczko Charlotte</cp:lastModifiedBy>
  <cp:revision>12</cp:revision>
  <dcterms:created xsi:type="dcterms:W3CDTF">2023-03-30T09:25:48Z</dcterms:created>
  <dcterms:modified xsi:type="dcterms:W3CDTF">2024-04-24T11:09:02Z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2023-03-30T09:25:48Z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7b3b9ecc-a507-41f0-bdda-a976b7b7a7d7</vt:lpwstr>
  </property>
  <property fmtid="{D5CDD505-2E9C-101B-9397-08002B2CF9AE}" pid="8" name="MSIP_Label_f35e945f-875f-47b7-87fa-10b3524d17f5_ContentBits">
    <vt:lpwstr>0</vt:lpwstr>
  </property>
  <property fmtid="{D5CDD505-2E9C-101B-9397-08002B2CF9AE}" pid="9" name="ContentTypeId">
    <vt:lpwstr>0x010100C73396968E575B4A83496B6876406550</vt:lpwstr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  <property fmtid="{D5CDD505-2E9C-101B-9397-08002B2CF9AE}" pid="17" name="SharedWithUsers">
    <vt:lpwstr>21;#Kristensen Maria</vt:lpwstr>
  </property>
</Properties>
</file>