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70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7A259-326F-47AA-A865-3859EB511F46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0C65-74F6-4102-BB3C-6906D4722C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806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B01155-10BE-4F29-A84D-3339E5226E0C}" type="slidenum">
              <a:rPr lang="fi-FI" altLang="fi-FI">
                <a:solidFill>
                  <a:prstClr val="black"/>
                </a:solidFill>
              </a:rPr>
              <a:pPr eaLnBrk="1" hangingPunct="1"/>
              <a:t>1</a:t>
            </a:fld>
            <a:endParaRPr lang="fi-FI" altLang="fi-FI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2.svg"/><Relationship Id="rId5" Type="http://schemas.openxmlformats.org/officeDocument/2006/relationships/image" Target="../media/image12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1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5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2.svg"/><Relationship Id="rId4" Type="http://schemas.openxmlformats.org/officeDocument/2006/relationships/image" Target="../media/image4.svg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0" y="1970393"/>
            <a:ext cx="4832541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16" name="Kuva 15" descr="Keski-Suomen Hyvinvointialue">
            <a:extLst>
              <a:ext uri="{FF2B5EF4-FFF2-40B4-BE49-F238E27FC236}">
                <a16:creationId xmlns:a16="http://schemas.microsoft.com/office/drawing/2014/main" id="{7C1DFC24-63D3-2B65-FC00-78273A1BAE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6">
    <p:bg>
      <p:bgPr>
        <a:solidFill>
          <a:srgbClr val="22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rgbClr val="EBDCA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D700F04E-81CA-C7A8-A3DC-36BEAEC5B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2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162A0D5-0A5B-890F-41DF-37DFFF065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84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tausta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76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819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888235"/>
            <a:ext cx="11169009" cy="39810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F6650F-572C-5843-2103-10E8C3254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175" y="1184018"/>
            <a:ext cx="11168063" cy="42426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60703D68-B82D-472F-4E7C-E1B14600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12444"/>
            <a:ext cx="11169009" cy="676836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65655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14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0301E5-8DFC-AB28-BC3E-B32E541CC0C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0988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624D27-372F-B98C-D821-48F1E5B48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887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2156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00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E0ED81-E7C8-4A75-9BCA-70A65F807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4025" y="1828800"/>
            <a:ext cx="4549775" cy="43529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640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469C65EC-6CD7-123D-008A-9878DEAF50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0986" y="1961388"/>
            <a:ext cx="2031045" cy="1980000"/>
          </a:xfrm>
          <a:solidFill>
            <a:srgbClr val="EBDCA6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kstin paikkamerkki 10">
            <a:extLst>
              <a:ext uri="{FF2B5EF4-FFF2-40B4-BE49-F238E27FC236}">
                <a16:creationId xmlns:a16="http://schemas.microsoft.com/office/drawing/2014/main" id="{EC7CB9A5-54D1-8962-2FED-1B61C88458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48446" y="1961388"/>
            <a:ext cx="2031045" cy="1980000"/>
          </a:xfrm>
          <a:solidFill>
            <a:schemeClr val="accent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0">
            <a:extLst>
              <a:ext uri="{FF2B5EF4-FFF2-40B4-BE49-F238E27FC236}">
                <a16:creationId xmlns:a16="http://schemas.microsoft.com/office/drawing/2014/main" id="{87557657-5B35-4FA9-BDF0-EE1DCAF3DA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90478" y="1961388"/>
            <a:ext cx="2031045" cy="1980000"/>
          </a:xfrm>
          <a:solidFill>
            <a:srgbClr val="B3D38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ACC2CB3F-EC0C-77D9-5311-E3FF605843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27938" y="1961388"/>
            <a:ext cx="2031045" cy="1980000"/>
          </a:xfrm>
          <a:solidFill>
            <a:schemeClr val="accent3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15A2C76-C628-1737-9BF5-C4D7ECE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98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F25FADE-F113-D9F2-08B6-26A3E79D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7C8CC55-4228-B078-6E5D-203D444C0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47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4281033-F953-55D2-C050-A768AD2FA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793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583344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oste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15A2C76-C628-1737-9BF5-C4D7ECE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98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9FFC8F4-9174-9AA6-2D5C-35D0E381E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98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F25FADE-F113-D9F2-08B6-26A3E79D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37521A9-8793-D352-7953-E6A3850B7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44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7C8CC55-4228-B078-6E5D-203D444C0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47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84C41787-C2AB-A5C9-330E-7C1BCDDFD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9047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4281033-F953-55D2-C050-A768AD2FA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793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1AE11A09-8846-94BD-211D-935246D3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93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85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0965E099-F238-0DC0-6C75-B4B92D1A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539314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2" name="Kuva 1" descr="Keski-Suomen Pelastuslaitos">
            <a:extLst>
              <a:ext uri="{FF2B5EF4-FFF2-40B4-BE49-F238E27FC236}">
                <a16:creationId xmlns:a16="http://schemas.microsoft.com/office/drawing/2014/main" id="{04B9E1AF-D7C4-EBA7-6694-8DC561CBF7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94556230-8B2B-AAB9-9820-D504BC72D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3A0C2AEE-62D3-2532-A258-E29F0BDFB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80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523856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3" name="Kuva 2" descr="Keski-Suomen Pelastuslaitos">
            <a:extLst>
              <a:ext uri="{FF2B5EF4-FFF2-40B4-BE49-F238E27FC236}">
                <a16:creationId xmlns:a16="http://schemas.microsoft.com/office/drawing/2014/main" id="{AA92A633-1571-191E-D372-D9F67C659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348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Sairaala Nova">
            <a:extLst>
              <a:ext uri="{FF2B5EF4-FFF2-40B4-BE49-F238E27FC236}">
                <a16:creationId xmlns:a16="http://schemas.microsoft.com/office/drawing/2014/main" id="{B6D9E79A-9000-CA31-EDE9-7E97805BD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43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2283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27287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0" y="388620"/>
            <a:ext cx="6079296" cy="7022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1508985"/>
            <a:ext cx="6079296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4664009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461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11174537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52D320-4603-AE4C-81D0-6E3B0D86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36" y="2720788"/>
            <a:ext cx="5114364" cy="244450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23988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662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C5894A2-56D4-D734-BDB7-34BFF238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19232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327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0D54B94-938A-E551-A41A-EB9689E4C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  <p:pic>
        <p:nvPicPr>
          <p:cNvPr id="3" name="Kuva 2" descr="Kiitos">
            <a:extLst>
              <a:ext uri="{FF2B5EF4-FFF2-40B4-BE49-F238E27FC236}">
                <a16:creationId xmlns:a16="http://schemas.microsoft.com/office/drawing/2014/main" id="{C3CBE883-D862-D657-AFFD-A170B7746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269" y="970026"/>
            <a:ext cx="3868825" cy="1471422"/>
          </a:xfrm>
          <a:prstGeom prst="rect">
            <a:avLst/>
          </a:prstGeom>
        </p:spPr>
      </p:pic>
      <p:sp>
        <p:nvSpPr>
          <p:cNvPr id="9" name="Tekstiruutu 8" descr="www.hyvaks.fi">
            <a:extLst>
              <a:ext uri="{FF2B5EF4-FFF2-40B4-BE49-F238E27FC236}">
                <a16:creationId xmlns:a16="http://schemas.microsoft.com/office/drawing/2014/main" id="{15713BB1-0FB2-3810-DC20-7816F2487A28}"/>
              </a:ext>
            </a:extLst>
          </p:cNvPr>
          <p:cNvSpPr txBox="1"/>
          <p:nvPr/>
        </p:nvSpPr>
        <p:spPr>
          <a:xfrm>
            <a:off x="1028632" y="4819650"/>
            <a:ext cx="441661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 baseline="0">
                <a:solidFill>
                  <a:schemeClr val="bg1"/>
                </a:solidFill>
                <a:latin typeface="+mn-lt"/>
              </a:rPr>
              <a:t>www.hyvaks.fi</a:t>
            </a:r>
          </a:p>
        </p:txBody>
      </p:sp>
      <p:sp>
        <p:nvSpPr>
          <p:cNvPr id="10" name="Tekstiruutu 9" descr="#hyvaks ">
            <a:extLst>
              <a:ext uri="{FF2B5EF4-FFF2-40B4-BE49-F238E27FC236}">
                <a16:creationId xmlns:a16="http://schemas.microsoft.com/office/drawing/2014/main" id="{E1D0E7B3-C5CB-4533-9644-8AFDBFF3B9A6}"/>
              </a:ext>
            </a:extLst>
          </p:cNvPr>
          <p:cNvSpPr txBox="1"/>
          <p:nvPr/>
        </p:nvSpPr>
        <p:spPr>
          <a:xfrm>
            <a:off x="1010345" y="5418582"/>
            <a:ext cx="1801436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#hyvaks </a:t>
            </a:r>
          </a:p>
        </p:txBody>
      </p:sp>
      <p:sp>
        <p:nvSpPr>
          <p:cNvPr id="11" name="Tekstiruutu 10" descr="#hyväarkikaikille ">
            <a:extLst>
              <a:ext uri="{FF2B5EF4-FFF2-40B4-BE49-F238E27FC236}">
                <a16:creationId xmlns:a16="http://schemas.microsoft.com/office/drawing/2014/main" id="{5DDF0267-8C94-8DE3-A42A-AE06C6DACC9C}"/>
              </a:ext>
            </a:extLst>
          </p:cNvPr>
          <p:cNvSpPr txBox="1"/>
          <p:nvPr/>
        </p:nvSpPr>
        <p:spPr>
          <a:xfrm>
            <a:off x="2822636" y="5418583"/>
            <a:ext cx="388897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#hyväarkikaikille </a:t>
            </a:r>
          </a:p>
        </p:txBody>
      </p:sp>
      <p:pic>
        <p:nvPicPr>
          <p:cNvPr id="12" name="Kuva 11" descr="Keski-Suomen Hyvinvointialue">
            <a:extLst>
              <a:ext uri="{FF2B5EF4-FFF2-40B4-BE49-F238E27FC236}">
                <a16:creationId xmlns:a16="http://schemas.microsoft.com/office/drawing/2014/main" id="{BC0EE19F-6846-58E7-E32F-543A9765D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9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E27B5776-DA94-8CED-A3DB-EF546E38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8" y="0"/>
            <a:ext cx="12187900" cy="539314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07C08C0E-938E-B242-F946-6BD1652881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068D165-96CD-9996-EEF0-9146F11F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 descr="Sairaala Nova">
            <a:extLst>
              <a:ext uri="{FF2B5EF4-FFF2-40B4-BE49-F238E27FC236}">
                <a16:creationId xmlns:a16="http://schemas.microsoft.com/office/drawing/2014/main" id="{EEA2FE34-7CDC-858F-2547-1E5D0161D8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8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B67D039-5DBC-1BC5-653C-7DA1B1032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540867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kstin paikkamerkki 12" descr="Hyvinvointi">
            <a:extLst>
              <a:ext uri="{FF2B5EF4-FFF2-40B4-BE49-F238E27FC236}">
                <a16:creationId xmlns:a16="http://schemas.microsoft.com/office/drawing/2014/main" id="{1575B223-D80C-306C-43A5-703E1775F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504000"/>
            <a:ext cx="6426000" cy="146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6" name="Tekstin paikkamerkki 12" descr="Terveys">
            <a:extLst>
              <a:ext uri="{FF2B5EF4-FFF2-40B4-BE49-F238E27FC236}">
                <a16:creationId xmlns:a16="http://schemas.microsoft.com/office/drawing/2014/main" id="{3BA424AF-656B-9612-92E0-A7A1869DF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1969200"/>
            <a:ext cx="4831200" cy="14688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7" name="Tekstin paikkamerkki 12" descr="Turvallisuus">
            <a:extLst>
              <a:ext uri="{FF2B5EF4-FFF2-40B4-BE49-F238E27FC236}">
                <a16:creationId xmlns:a16="http://schemas.microsoft.com/office/drawing/2014/main" id="{555FDC61-50AC-2944-7772-91FADC7076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000" y="3438000"/>
            <a:ext cx="6652800" cy="14688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8" name="Tekstin paikkamerkki 12" descr="Keski-Suomen Hyvinvointialue">
            <a:extLst>
              <a:ext uri="{FF2B5EF4-FFF2-40B4-BE49-F238E27FC236}">
                <a16:creationId xmlns:a16="http://schemas.microsoft.com/office/drawing/2014/main" id="{70D82D27-F770-569E-91F2-8BC159C416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6644" y="484488"/>
            <a:ext cx="1436400" cy="33120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pic>
        <p:nvPicPr>
          <p:cNvPr id="24" name="Kuva 23" descr="EU lippu">
            <a:extLst>
              <a:ext uri="{FF2B5EF4-FFF2-40B4-BE49-F238E27FC236}">
                <a16:creationId xmlns:a16="http://schemas.microsoft.com/office/drawing/2014/main" id="{D64BEB57-D20F-07A7-7483-A1BE13CEAC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81" y="5893163"/>
            <a:ext cx="737201" cy="4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2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520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bg>
      <p:bgPr>
        <a:solidFill>
          <a:srgbClr val="B3D3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4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4">
    <p:bg>
      <p:bgPr>
        <a:solidFill>
          <a:srgbClr val="EBD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9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5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2230765F-7C0E-7B1D-2B49-3937748EB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2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388620"/>
            <a:ext cx="11169009" cy="702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987" y="1508985"/>
            <a:ext cx="11169009" cy="4360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238471"/>
            <a:ext cx="926054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8B70CEF-8232-420D-A27C-F16B5858751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2600" y="6238471"/>
            <a:ext cx="4114800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988" y="6238471"/>
            <a:ext cx="257108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84A458CB-3C86-4988-BC68-DEC6A741B236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 descr="Keski-Suomen Hyvinvointialue">
            <a:extLst>
              <a:ext uri="{FF2B5EF4-FFF2-40B4-BE49-F238E27FC236}">
                <a16:creationId xmlns:a16="http://schemas.microsoft.com/office/drawing/2014/main" id="{59EF808D-E7BA-15EC-07B7-3BE9C157B45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244759" y="6041686"/>
            <a:ext cx="1436563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2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98742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70497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10338432" y="2279487"/>
            <a:ext cx="1371600" cy="1295400"/>
          </a:xfrm>
          <a:prstGeom prst="roundRect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>
              <a:solidFill>
                <a:srgbClr val="303030"/>
              </a:solidFill>
            </a:endParaRP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2342458" y="2338674"/>
            <a:ext cx="4386395" cy="1529009"/>
          </a:xfrm>
          <a:prstGeom prst="roundRect">
            <a:avLst/>
          </a:prstGeom>
          <a:ln w="381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>
              <a:solidFill>
                <a:srgbClr val="303030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354461" y="2330416"/>
            <a:ext cx="429979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B48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Työpaja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1</a:t>
            </a:r>
          </a:p>
          <a:p>
            <a:pPr algn="ctr"/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9/2023</a:t>
            </a:r>
          </a:p>
          <a:p>
            <a:pPr algn="ctr"/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2 h</a:t>
            </a:r>
          </a:p>
          <a:p>
            <a:pPr algn="ctr"/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Erikseen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kotona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asuvien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ja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palveluasumisen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yksiköt</a:t>
            </a:r>
            <a:endParaRPr lang="sv-SE" altLang="fi-FI" sz="1600">
              <a:solidFill>
                <a:srgbClr val="303030"/>
              </a:solidFill>
              <a:latin typeface="Times New Roman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0525473" y="2511688"/>
            <a:ext cx="9975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B48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Työpaja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3</a:t>
            </a:r>
          </a:p>
          <a:p>
            <a:pPr algn="ctr"/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12/2023</a:t>
            </a:r>
          </a:p>
          <a:p>
            <a:pPr algn="ctr"/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1,5-2 h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7781513" y="2272496"/>
            <a:ext cx="1371600" cy="1295400"/>
          </a:xfrm>
          <a:prstGeom prst="roundRect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>
              <a:solidFill>
                <a:srgbClr val="303030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921534" y="2496419"/>
            <a:ext cx="11244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B48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Työpaja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2</a:t>
            </a:r>
          </a:p>
          <a:p>
            <a:pPr algn="ctr"/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10-11/2023</a:t>
            </a:r>
          </a:p>
          <a:p>
            <a:pPr algn="ctr"/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1,5-2 h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6901136" y="2754174"/>
            <a:ext cx="6985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>
              <a:solidFill>
                <a:srgbClr val="303030"/>
              </a:solidFill>
            </a:endParaRP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9454110" y="2784062"/>
            <a:ext cx="790801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>
              <a:solidFill>
                <a:srgbClr val="303030"/>
              </a:solidFill>
            </a:endParaRPr>
          </a:p>
        </p:txBody>
      </p:sp>
      <p:sp>
        <p:nvSpPr>
          <p:cNvPr id="9229" name="AutoShape 13"/>
          <p:cNvSpPr>
            <a:spLocks/>
          </p:cNvSpPr>
          <p:nvPr/>
        </p:nvSpPr>
        <p:spPr bwMode="auto">
          <a:xfrm rot="-5399129">
            <a:off x="2504618" y="2737881"/>
            <a:ext cx="300038" cy="2810469"/>
          </a:xfrm>
          <a:prstGeom prst="leftBrace">
            <a:avLst>
              <a:gd name="adj1" fmla="val 465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B48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>
              <a:solidFill>
                <a:srgbClr val="303030"/>
              </a:solidFill>
            </a:endParaRPr>
          </a:p>
        </p:txBody>
      </p:sp>
      <p:sp>
        <p:nvSpPr>
          <p:cNvPr id="9230" name="AutoShape 14"/>
          <p:cNvSpPr>
            <a:spLocks/>
          </p:cNvSpPr>
          <p:nvPr/>
        </p:nvSpPr>
        <p:spPr bwMode="auto">
          <a:xfrm rot="-5399129">
            <a:off x="7162886" y="3243311"/>
            <a:ext cx="300038" cy="1676400"/>
          </a:xfrm>
          <a:prstGeom prst="leftBrace">
            <a:avLst>
              <a:gd name="adj1" fmla="val 465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B48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>
              <a:solidFill>
                <a:srgbClr val="303030"/>
              </a:solidFill>
            </a:endParaRPr>
          </a:p>
        </p:txBody>
      </p:sp>
      <p:sp>
        <p:nvSpPr>
          <p:cNvPr id="9231" name="AutoShape 15"/>
          <p:cNvSpPr>
            <a:spLocks/>
          </p:cNvSpPr>
          <p:nvPr/>
        </p:nvSpPr>
        <p:spPr bwMode="auto">
          <a:xfrm rot="-5399129">
            <a:off x="9628489" y="3038082"/>
            <a:ext cx="300038" cy="1676400"/>
          </a:xfrm>
          <a:prstGeom prst="leftBrace">
            <a:avLst>
              <a:gd name="adj1" fmla="val 465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B48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>
              <a:solidFill>
                <a:srgbClr val="303030"/>
              </a:solidFill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055376" y="4243917"/>
            <a:ext cx="21558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B48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v-SE" altLang="fi-FI" sz="1600" u="sng" err="1">
                <a:solidFill>
                  <a:srgbClr val="303030"/>
                </a:solidFill>
                <a:latin typeface="Times New Roman" pitchFamily="18" charset="0"/>
              </a:rPr>
              <a:t>Aktiivinen</a:t>
            </a:r>
            <a:r>
              <a:rPr lang="sv-SE" altLang="fi-FI" sz="1600" u="sng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u="sng" err="1">
                <a:solidFill>
                  <a:srgbClr val="303030"/>
                </a:solidFill>
                <a:latin typeface="Times New Roman" pitchFamily="18" charset="0"/>
              </a:rPr>
              <a:t>jakso</a:t>
            </a:r>
            <a:r>
              <a:rPr lang="sv-SE" altLang="fi-FI" sz="1600" u="sng">
                <a:solidFill>
                  <a:srgbClr val="303030"/>
                </a:solidFill>
                <a:latin typeface="Times New Roman" pitchFamily="18" charset="0"/>
              </a:rPr>
              <a:t> I</a:t>
            </a:r>
            <a:endParaRPr lang="sv-SE" altLang="fi-FI" sz="1600">
              <a:solidFill>
                <a:srgbClr val="303030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Kaatumisen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ehkäisy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–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oppiportin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kurssi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(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suositus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) </a:t>
            </a:r>
          </a:p>
          <a:p>
            <a:pPr>
              <a:buFontTx/>
              <a:buChar char="•"/>
            </a:pP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Yksikön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tiedottaminen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endParaRPr lang="sv-SE" altLang="fi-FI" sz="1600">
              <a:solidFill>
                <a:srgbClr val="303030"/>
              </a:solidFill>
              <a:latin typeface="Times New Roman" pitchFamily="18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536735" y="4149691"/>
            <a:ext cx="301036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B48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v-SE" altLang="fi-FI" sz="1600" u="sng" err="1">
                <a:solidFill>
                  <a:srgbClr val="303030"/>
                </a:solidFill>
                <a:latin typeface="Times New Roman" pitchFamily="18" charset="0"/>
              </a:rPr>
              <a:t>Aktiivinen</a:t>
            </a:r>
            <a:r>
              <a:rPr lang="sv-SE" altLang="fi-FI" sz="1600" u="sng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u="sng" err="1">
                <a:solidFill>
                  <a:srgbClr val="303030"/>
                </a:solidFill>
                <a:latin typeface="Times New Roman" pitchFamily="18" charset="0"/>
              </a:rPr>
              <a:t>jakso</a:t>
            </a:r>
            <a:r>
              <a:rPr lang="sv-SE" altLang="fi-FI" sz="1600" u="sng">
                <a:solidFill>
                  <a:srgbClr val="303030"/>
                </a:solidFill>
                <a:latin typeface="Times New Roman" pitchFamily="18" charset="0"/>
              </a:rPr>
              <a:t>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RAI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arvioinnit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alkavat</a:t>
            </a:r>
            <a:endParaRPr lang="sv-SE" altLang="fi-FI" sz="1600">
              <a:solidFill>
                <a:srgbClr val="303030"/>
              </a:solidFill>
              <a:latin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Toimintamallin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käsittely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työyhteisössä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-&gt;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yksikön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toimintaohjeiden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täsmennys</a:t>
            </a:r>
            <a:endParaRPr lang="sv-SE" altLang="fi-FI" sz="1600">
              <a:solidFill>
                <a:srgbClr val="303030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sv-SE" altLang="fi-FI">
              <a:solidFill>
                <a:srgbClr val="303030"/>
              </a:solidFill>
              <a:latin typeface="Times New Roman" pitchFamily="18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8940270" y="4148592"/>
            <a:ext cx="2853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B48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v-SE" altLang="fi-FI" sz="1600" u="sng" err="1">
                <a:solidFill>
                  <a:srgbClr val="303030"/>
                </a:solidFill>
                <a:latin typeface="Times New Roman" pitchFamily="18" charset="0"/>
              </a:rPr>
              <a:t>Aktiivinen</a:t>
            </a:r>
            <a:r>
              <a:rPr lang="sv-SE" altLang="fi-FI" sz="1600" u="sng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u="sng" err="1">
                <a:solidFill>
                  <a:srgbClr val="303030"/>
                </a:solidFill>
                <a:latin typeface="Times New Roman" pitchFamily="18" charset="0"/>
              </a:rPr>
              <a:t>jakso</a:t>
            </a:r>
            <a:r>
              <a:rPr lang="sv-SE" altLang="fi-FI" sz="1600" u="sng">
                <a:solidFill>
                  <a:srgbClr val="303030"/>
                </a:solidFill>
                <a:latin typeface="Times New Roman" pitchFamily="18" charset="0"/>
              </a:rPr>
              <a:t> III</a:t>
            </a:r>
          </a:p>
          <a:p>
            <a:pPr>
              <a:buFontTx/>
              <a:buChar char="•"/>
            </a:pP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Kokeile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toimintamallia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käytännössä</a:t>
            </a:r>
            <a:endParaRPr lang="sv-SE" altLang="fi-FI" sz="1600">
              <a:solidFill>
                <a:srgbClr val="303030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Lisää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moniammatillisuutta</a:t>
            </a:r>
            <a:endParaRPr lang="sv-SE" altLang="fi-FI" sz="1600">
              <a:solidFill>
                <a:srgbClr val="303030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Tee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tarvittavat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muutokset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yksikön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toimintaohjeisiin</a:t>
            </a:r>
            <a:endParaRPr lang="sv-SE" altLang="fi-FI" sz="1600">
              <a:solidFill>
                <a:srgbClr val="303030"/>
              </a:solidFill>
              <a:latin typeface="Times New Roman" pitchFamily="18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210495" y="483002"/>
            <a:ext cx="236943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B48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v-SE" altLang="fi-FI" i="1" err="1">
                <a:solidFill>
                  <a:srgbClr val="303030"/>
                </a:solidFill>
                <a:latin typeface="Times New Roman" pitchFamily="18" charset="0"/>
              </a:rPr>
              <a:t>Koulutus</a:t>
            </a:r>
            <a:r>
              <a:rPr lang="sv-SE" altLang="fi-FI" i="1">
                <a:solidFill>
                  <a:srgbClr val="303030"/>
                </a:solidFill>
                <a:latin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Orientaatio</a:t>
            </a:r>
            <a:endParaRPr lang="sv-SE" altLang="fi-FI" sz="1600">
              <a:solidFill>
                <a:srgbClr val="303030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Lähtötilanne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,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miten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vaikuttavuutta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mitataan</a:t>
            </a:r>
            <a:endParaRPr lang="sv-SE" altLang="fi-FI" sz="1600">
              <a:solidFill>
                <a:srgbClr val="303030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Tavoitteet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(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projektille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ja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vaikuttavuudelle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)</a:t>
            </a:r>
          </a:p>
          <a:p>
            <a:pPr>
              <a:buFontTx/>
              <a:buChar char="•"/>
            </a:pP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Kaatumisen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ehkäisy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-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teoriaa</a:t>
            </a:r>
            <a:endParaRPr lang="sv-SE" altLang="fi-FI" sz="1600">
              <a:solidFill>
                <a:srgbClr val="303030"/>
              </a:solidFill>
              <a:latin typeface="Times New Roman" pitchFamily="18" charset="0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491385" y="1023709"/>
            <a:ext cx="2962151" cy="162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B48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fi-FI" sz="1600" dirty="0">
                <a:solidFill>
                  <a:srgbClr val="303030"/>
                </a:solidFill>
                <a:latin typeface="Times New Roman"/>
                <a:cs typeface="Times New Roman"/>
              </a:rPr>
              <a:t>RAI-</a:t>
            </a:r>
            <a:r>
              <a:rPr lang="sv-SE" altLang="fi-FI" sz="1600" dirty="0" err="1">
                <a:solidFill>
                  <a:srgbClr val="303030"/>
                </a:solidFill>
                <a:latin typeface="Times New Roman"/>
                <a:cs typeface="Times New Roman"/>
              </a:rPr>
              <a:t>koulutukset</a:t>
            </a:r>
            <a:r>
              <a:rPr lang="sv-SE" altLang="fi-FI" sz="1600">
                <a:solidFill>
                  <a:srgbClr val="303030"/>
                </a:solidFill>
                <a:latin typeface="Times New Roman"/>
                <a:cs typeface="Times New Roman"/>
              </a:rPr>
              <a:t> (henkilöraportti</a:t>
            </a:r>
            <a:r>
              <a:rPr lang="sv-SE" altLang="fi-FI" sz="1600" dirty="0">
                <a:solidFill>
                  <a:srgbClr val="303030"/>
                </a:solidFill>
                <a:latin typeface="Times New Roman"/>
                <a:cs typeface="Times New Roman"/>
              </a:rPr>
              <a:t>)</a:t>
            </a:r>
            <a:endParaRPr lang="sv-SE" altLang="fi-FI" sz="1600" dirty="0">
              <a:solidFill>
                <a:srgbClr val="303030"/>
              </a:solidFill>
              <a:latin typeface="Times New Roman" pitchFamily="18" charset="0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fi-FI" sz="1600" dirty="0" err="1">
                <a:solidFill>
                  <a:srgbClr val="303030"/>
                </a:solidFill>
                <a:latin typeface="Times New Roman" pitchFamily="18" charset="0"/>
              </a:rPr>
              <a:t>Kaatumisen</a:t>
            </a:r>
            <a:r>
              <a:rPr lang="sv-SE" altLang="fi-FI" sz="1600" dirty="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dirty="0" err="1">
                <a:solidFill>
                  <a:srgbClr val="303030"/>
                </a:solidFill>
                <a:latin typeface="Times New Roman" pitchFamily="18" charset="0"/>
              </a:rPr>
              <a:t>ehkäisyn</a:t>
            </a:r>
            <a:r>
              <a:rPr lang="sv-SE" altLang="fi-FI" sz="1600" dirty="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dirty="0" err="1">
                <a:solidFill>
                  <a:srgbClr val="303030"/>
                </a:solidFill>
                <a:latin typeface="Times New Roman" pitchFamily="18" charset="0"/>
              </a:rPr>
              <a:t>toimintamallin</a:t>
            </a:r>
            <a:r>
              <a:rPr lang="sv-SE" altLang="fi-FI" sz="1600" dirty="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dirty="0" err="1">
                <a:solidFill>
                  <a:srgbClr val="303030"/>
                </a:solidFill>
                <a:latin typeface="Times New Roman" pitchFamily="18" charset="0"/>
              </a:rPr>
              <a:t>esittely</a:t>
            </a:r>
            <a:r>
              <a:rPr lang="sv-SE" altLang="fi-FI" sz="1600" dirty="0">
                <a:solidFill>
                  <a:srgbClr val="303030"/>
                </a:solidFill>
                <a:latin typeface="Times New Roman" pitchFamily="18" charset="0"/>
              </a:rPr>
              <a:t> –</a:t>
            </a:r>
            <a:r>
              <a:rPr lang="sv-SE" altLang="fi-FI" sz="1600" dirty="0" err="1">
                <a:solidFill>
                  <a:srgbClr val="303030"/>
                </a:solidFill>
                <a:latin typeface="Times New Roman" pitchFamily="18" charset="0"/>
              </a:rPr>
              <a:t>jatkotyöstön</a:t>
            </a:r>
            <a:r>
              <a:rPr lang="sv-SE" altLang="fi-FI" sz="1600" dirty="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dirty="0" err="1">
                <a:solidFill>
                  <a:srgbClr val="303030"/>
                </a:solidFill>
                <a:latin typeface="Times New Roman" pitchFamily="18" charset="0"/>
              </a:rPr>
              <a:t>ohjeet</a:t>
            </a:r>
            <a:endParaRPr lang="sv-SE" altLang="fi-FI" sz="1600" dirty="0">
              <a:solidFill>
                <a:srgbClr val="303030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sv-SE" altLang="fi-FI" sz="1600" dirty="0">
              <a:solidFill>
                <a:srgbClr val="303030"/>
              </a:solidFill>
              <a:latin typeface="Times New Roman" pitchFamily="18" charset="0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7599636" y="750293"/>
            <a:ext cx="228143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B48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v-SE" altLang="fi-FI" sz="1600" i="1" err="1">
                <a:solidFill>
                  <a:srgbClr val="303030"/>
                </a:solidFill>
                <a:latin typeface="Times New Roman" pitchFamily="18" charset="0"/>
              </a:rPr>
              <a:t>Välitsekki</a:t>
            </a:r>
            <a:r>
              <a:rPr lang="sv-SE" altLang="fi-FI" sz="1600" i="1">
                <a:solidFill>
                  <a:srgbClr val="303030"/>
                </a:solidFill>
                <a:latin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Kerro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tähän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mennessä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tehdystä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työstä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,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opi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toisilta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(5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yksikköä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esittelee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9947580" y="513865"/>
            <a:ext cx="2153302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B48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v-SE" altLang="fi-FI" sz="1600" i="1" err="1">
                <a:solidFill>
                  <a:srgbClr val="303030"/>
                </a:solidFill>
                <a:latin typeface="Times New Roman" pitchFamily="18" charset="0"/>
              </a:rPr>
              <a:t>Loppuseminaari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Toimintamallien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esittelyä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(5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yksikköä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esittelee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)</a:t>
            </a:r>
          </a:p>
          <a:p>
            <a:pPr>
              <a:buFontTx/>
              <a:buChar char="•"/>
            </a:pP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Vaikuttavuuden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tunnusluvut</a:t>
            </a:r>
            <a:endParaRPr lang="sv-SE" altLang="fi-FI" sz="1600">
              <a:solidFill>
                <a:srgbClr val="303030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Miten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tästä</a:t>
            </a:r>
            <a:r>
              <a:rPr lang="sv-SE" altLang="fi-FI" sz="1600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1600" err="1">
                <a:solidFill>
                  <a:srgbClr val="303030"/>
                </a:solidFill>
                <a:latin typeface="Times New Roman" pitchFamily="18" charset="0"/>
              </a:rPr>
              <a:t>eteenpäin</a:t>
            </a:r>
            <a:endParaRPr lang="sv-SE" altLang="fi-FI" sz="1600">
              <a:solidFill>
                <a:srgbClr val="303030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sv-SE" altLang="fi-FI">
              <a:solidFill>
                <a:srgbClr val="303030"/>
              </a:solidFill>
              <a:latin typeface="Times New Roman" pitchFamily="18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130244" y="57659"/>
            <a:ext cx="613812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v-SE" altLang="fi-FI" sz="2400" b="1" i="1" err="1">
                <a:solidFill>
                  <a:srgbClr val="303030"/>
                </a:solidFill>
                <a:latin typeface="Times New Roman" pitchFamily="18" charset="0"/>
              </a:rPr>
              <a:t>Kaatumisen</a:t>
            </a:r>
            <a:r>
              <a:rPr lang="sv-SE" altLang="fi-FI" sz="2400" b="1" i="1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2400" b="1" i="1" err="1">
                <a:solidFill>
                  <a:srgbClr val="303030"/>
                </a:solidFill>
                <a:latin typeface="Times New Roman" pitchFamily="18" charset="0"/>
              </a:rPr>
              <a:t>ehkäisyn</a:t>
            </a:r>
            <a:r>
              <a:rPr lang="sv-SE" altLang="fi-FI" sz="2400" b="1" i="1">
                <a:solidFill>
                  <a:srgbClr val="303030"/>
                </a:solidFill>
                <a:latin typeface="Times New Roman" pitchFamily="18" charset="0"/>
              </a:rPr>
              <a:t> </a:t>
            </a:r>
            <a:r>
              <a:rPr lang="sv-SE" altLang="fi-FI" sz="2400" b="1" i="1" err="1">
                <a:solidFill>
                  <a:srgbClr val="303030"/>
                </a:solidFill>
                <a:latin typeface="Times New Roman" pitchFamily="18" charset="0"/>
              </a:rPr>
              <a:t>kokonaisuus</a:t>
            </a:r>
            <a:r>
              <a:rPr lang="sv-SE" altLang="fi-FI" sz="2400" b="1" i="1">
                <a:solidFill>
                  <a:srgbClr val="303030"/>
                </a:solidFill>
                <a:latin typeface="Times New Roman" pitchFamily="18" charset="0"/>
              </a:rPr>
              <a:t> - </a:t>
            </a:r>
            <a:r>
              <a:rPr lang="sv-SE" altLang="fi-FI" sz="2400" b="1" i="1" err="1">
                <a:solidFill>
                  <a:srgbClr val="303030"/>
                </a:solidFill>
                <a:latin typeface="Times New Roman" pitchFamily="18" charset="0"/>
              </a:rPr>
              <a:t>työntekijät</a:t>
            </a:r>
            <a:endParaRPr lang="sv-SE" altLang="fi-FI" sz="2400" b="1" i="1">
              <a:solidFill>
                <a:srgbClr val="303030"/>
              </a:solidFill>
              <a:latin typeface="Times New Roman" pitchFamily="18" charset="0"/>
            </a:endParaRPr>
          </a:p>
        </p:txBody>
      </p:sp>
      <p:sp>
        <p:nvSpPr>
          <p:cNvPr id="27" name="Oval 3"/>
          <p:cNvSpPr>
            <a:spLocks noChangeArrowheads="1"/>
          </p:cNvSpPr>
          <p:nvPr/>
        </p:nvSpPr>
        <p:spPr bwMode="auto">
          <a:xfrm>
            <a:off x="370491" y="2360524"/>
            <a:ext cx="1371600" cy="1295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altLang="fi-FI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Ennakko-</a:t>
            </a:r>
          </a:p>
          <a:p>
            <a:pPr eaLnBrk="1" hangingPunct="1"/>
            <a:r>
              <a:rPr lang="fi-FI" altLang="fi-FI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tehtävä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-49859" y="1113487"/>
            <a:ext cx="239231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Kaatumisen ehkäisyn vastuuhenkilön valinta yksiköissä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1929378" y="5963957"/>
            <a:ext cx="98639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rgbClr val="303030"/>
                </a:solidFill>
              </a:rPr>
              <a:t>MAHDOLLISUUS SAADA OHJAUSTA JA TUKEA</a:t>
            </a:r>
          </a:p>
        </p:txBody>
      </p:sp>
    </p:spTree>
    <p:extLst>
      <p:ext uri="{BB962C8B-B14F-4D97-AF65-F5344CB8AC3E}">
        <p14:creationId xmlns:p14="http://schemas.microsoft.com/office/powerpoint/2010/main" val="239677206"/>
      </p:ext>
    </p:extLst>
  </p:cSld>
  <p:clrMapOvr>
    <a:masterClrMapping/>
  </p:clrMapOvr>
</p:sld>
</file>

<file path=ppt/theme/theme1.xml><?xml version="1.0" encoding="utf-8"?>
<a:theme xmlns:a="http://schemas.openxmlformats.org/drawingml/2006/main" name="Teema1">
  <a:themeElements>
    <a:clrScheme name="Hyvaks">
      <a:dk1>
        <a:sysClr val="windowText" lastClr="000000"/>
      </a:dk1>
      <a:lt1>
        <a:sysClr val="window" lastClr="FFFFFF"/>
      </a:lt1>
      <a:dk2>
        <a:srgbClr val="255B92"/>
      </a:dk2>
      <a:lt2>
        <a:srgbClr val="EBDCA6"/>
      </a:lt2>
      <a:accent1>
        <a:srgbClr val="255B92"/>
      </a:accent1>
      <a:accent2>
        <a:srgbClr val="B3D384"/>
      </a:accent2>
      <a:accent3>
        <a:srgbClr val="FFCCCC"/>
      </a:accent3>
      <a:accent4>
        <a:srgbClr val="B8CCEA"/>
      </a:accent4>
      <a:accent5>
        <a:srgbClr val="225400"/>
      </a:accent5>
      <a:accent6>
        <a:srgbClr val="F28A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ema1" id="{57CB1821-D4CF-47BD-9AB8-FE9CC6D2A752}" vid="{0E4D8A71-ED58-4056-8FF7-6B9120EC41D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Teema1</Template>
  <TotalTime>0</TotalTime>
  <Words>138</Words>
  <Application>Microsoft Office PowerPoint</Application>
  <PresentationFormat>Laajakuva</PresentationFormat>
  <Paragraphs>39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Teema1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Lampinen Hanna</dc:creator>
  <cp:lastModifiedBy>Lampinen Hanna</cp:lastModifiedBy>
  <cp:revision>2</cp:revision>
  <dcterms:created xsi:type="dcterms:W3CDTF">2024-03-15T08:33:38Z</dcterms:created>
  <dcterms:modified xsi:type="dcterms:W3CDTF">2024-03-15T08:34:27Z</dcterms:modified>
</cp:coreProperties>
</file>