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9.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0.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2.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13.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14.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15.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96" r:id="rId3"/>
    <p:sldMasterId id="2147483683" r:id="rId4"/>
    <p:sldMasterId id="2147483757" r:id="rId5"/>
    <p:sldMasterId id="2147483771" r:id="rId6"/>
    <p:sldMasterId id="2147483809" r:id="rId7"/>
    <p:sldMasterId id="2147483830" r:id="rId8"/>
    <p:sldMasterId id="2147483869" r:id="rId9"/>
    <p:sldMasterId id="2147483907" r:id="rId10"/>
    <p:sldMasterId id="2147483948" r:id="rId11"/>
    <p:sldMasterId id="2147483960" r:id="rId12"/>
    <p:sldMasterId id="2147484001" r:id="rId13"/>
    <p:sldMasterId id="2147484022" r:id="rId14"/>
    <p:sldMasterId id="2147484063" r:id="rId15"/>
    <p:sldMasterId id="2147484100" r:id="rId16"/>
  </p:sldMasterIdLst>
  <p:notesMasterIdLst>
    <p:notesMasterId r:id="rId105"/>
  </p:notesMasterIdLst>
  <p:sldIdLst>
    <p:sldId id="2147374756" r:id="rId17"/>
    <p:sldId id="2147374738" r:id="rId18"/>
    <p:sldId id="2147374755" r:id="rId19"/>
    <p:sldId id="328" r:id="rId20"/>
    <p:sldId id="2147374753" r:id="rId21"/>
    <p:sldId id="2147374754" r:id="rId22"/>
    <p:sldId id="258" r:id="rId23"/>
    <p:sldId id="259" r:id="rId24"/>
    <p:sldId id="297" r:id="rId25"/>
    <p:sldId id="2147374746" r:id="rId26"/>
    <p:sldId id="2147374747" r:id="rId27"/>
    <p:sldId id="312" r:id="rId28"/>
    <p:sldId id="2147374748" r:id="rId29"/>
    <p:sldId id="2147374749" r:id="rId30"/>
    <p:sldId id="2147374750" r:id="rId31"/>
    <p:sldId id="268" r:id="rId32"/>
    <p:sldId id="2147374751" r:id="rId33"/>
    <p:sldId id="2147374752" r:id="rId34"/>
    <p:sldId id="298" r:id="rId35"/>
    <p:sldId id="323" r:id="rId36"/>
    <p:sldId id="257" r:id="rId37"/>
    <p:sldId id="324" r:id="rId38"/>
    <p:sldId id="325" r:id="rId39"/>
    <p:sldId id="326" r:id="rId40"/>
    <p:sldId id="327" r:id="rId41"/>
    <p:sldId id="299" r:id="rId42"/>
    <p:sldId id="329" r:id="rId43"/>
    <p:sldId id="332" r:id="rId44"/>
    <p:sldId id="330" r:id="rId45"/>
    <p:sldId id="333" r:id="rId46"/>
    <p:sldId id="334" r:id="rId47"/>
    <p:sldId id="2147374741" r:id="rId48"/>
    <p:sldId id="2147374740" r:id="rId49"/>
    <p:sldId id="2147374759" r:id="rId50"/>
    <p:sldId id="2147374742" r:id="rId51"/>
    <p:sldId id="2147374758" r:id="rId52"/>
    <p:sldId id="510" r:id="rId53"/>
    <p:sldId id="478" r:id="rId54"/>
    <p:sldId id="522" r:id="rId55"/>
    <p:sldId id="479" r:id="rId56"/>
    <p:sldId id="514" r:id="rId57"/>
    <p:sldId id="521" r:id="rId58"/>
    <p:sldId id="523" r:id="rId59"/>
    <p:sldId id="500" r:id="rId60"/>
    <p:sldId id="503" r:id="rId61"/>
    <p:sldId id="490" r:id="rId62"/>
    <p:sldId id="488" r:id="rId63"/>
    <p:sldId id="491" r:id="rId64"/>
    <p:sldId id="473" r:id="rId65"/>
    <p:sldId id="487" r:id="rId66"/>
    <p:sldId id="475" r:id="rId67"/>
    <p:sldId id="520" r:id="rId68"/>
    <p:sldId id="476" r:id="rId69"/>
    <p:sldId id="502" r:id="rId70"/>
    <p:sldId id="496" r:id="rId71"/>
    <p:sldId id="499" r:id="rId72"/>
    <p:sldId id="495" r:id="rId73"/>
    <p:sldId id="506" r:id="rId74"/>
    <p:sldId id="511" r:id="rId75"/>
    <p:sldId id="505" r:id="rId76"/>
    <p:sldId id="509" r:id="rId77"/>
    <p:sldId id="448" r:id="rId78"/>
    <p:sldId id="468" r:id="rId79"/>
    <p:sldId id="517" r:id="rId80"/>
    <p:sldId id="294" r:id="rId81"/>
    <p:sldId id="295" r:id="rId82"/>
    <p:sldId id="2147374760" r:id="rId83"/>
    <p:sldId id="309" r:id="rId84"/>
    <p:sldId id="314" r:id="rId85"/>
    <p:sldId id="296" r:id="rId86"/>
    <p:sldId id="315" r:id="rId87"/>
    <p:sldId id="316" r:id="rId88"/>
    <p:sldId id="317" r:id="rId89"/>
    <p:sldId id="300" r:id="rId90"/>
    <p:sldId id="318" r:id="rId91"/>
    <p:sldId id="331" r:id="rId92"/>
    <p:sldId id="2147374761" r:id="rId93"/>
    <p:sldId id="321" r:id="rId94"/>
    <p:sldId id="303" r:id="rId95"/>
    <p:sldId id="301" r:id="rId96"/>
    <p:sldId id="304" r:id="rId97"/>
    <p:sldId id="308" r:id="rId98"/>
    <p:sldId id="305" r:id="rId99"/>
    <p:sldId id="306" r:id="rId100"/>
    <p:sldId id="307" r:id="rId101"/>
    <p:sldId id="310" r:id="rId102"/>
    <p:sldId id="311" r:id="rId103"/>
    <p:sldId id="2147374757" r:id="rId10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EB"/>
    <a:srgbClr val="009246"/>
    <a:srgbClr val="0001BE"/>
    <a:srgbClr val="00D7A7"/>
    <a:srgbClr val="FD4F00"/>
    <a:srgbClr val="DB2719"/>
    <a:srgbClr val="F5A3C7"/>
    <a:srgbClr val="FC4F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96" autoAdjust="0"/>
    <p:restoredTop sz="83613" autoAdjust="0"/>
  </p:normalViewPr>
  <p:slideViewPr>
    <p:cSldViewPr snapToGrid="0" showGuides="1">
      <p:cViewPr varScale="1">
        <p:scale>
          <a:sx n="47" d="100"/>
          <a:sy n="47" d="100"/>
        </p:scale>
        <p:origin x="7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theme" Target="theme/theme1.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tableStyles" Target="tableStyle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25584-307C-4A2F-888E-1F3784F395E2}" type="doc">
      <dgm:prSet loTypeId="urn:microsoft.com/office/officeart/2005/8/layout/cycle4" loCatId="matrix" qsTypeId="urn:microsoft.com/office/officeart/2005/8/quickstyle/simple1" qsCatId="simple" csTypeId="urn:microsoft.com/office/officeart/2005/8/colors/accent3_1" csCatId="accent3" phldr="1"/>
      <dgm:spPr/>
      <dgm:t>
        <a:bodyPr/>
        <a:lstStyle/>
        <a:p>
          <a:endParaRPr lang="fi-FI"/>
        </a:p>
      </dgm:t>
    </dgm:pt>
    <dgm:pt modelId="{24C10AED-C305-4A00-A711-E10DA5BCA72E}">
      <dgm:prSet phldrT="[Teksti]" custT="1"/>
      <dgm:spPr/>
      <dgm:t>
        <a:bodyPr/>
        <a:lstStyle/>
        <a:p>
          <a:r>
            <a:rPr lang="fi-FI" sz="1200" b="1"/>
            <a:t>Lastensuojelun sosiaalityöntekijä</a:t>
          </a:r>
        </a:p>
      </dgm:t>
    </dgm:pt>
    <dgm:pt modelId="{AF6B178D-30CC-464A-92E1-9377C98FEAD5}" type="parTrans" cxnId="{CBF7EAB6-D92A-4476-919D-548309B8419E}">
      <dgm:prSet/>
      <dgm:spPr/>
      <dgm:t>
        <a:bodyPr/>
        <a:lstStyle/>
        <a:p>
          <a:endParaRPr lang="fi-FI"/>
        </a:p>
      </dgm:t>
    </dgm:pt>
    <dgm:pt modelId="{B012FC88-F2A4-469D-9E40-C78149A0A759}" type="sibTrans" cxnId="{CBF7EAB6-D92A-4476-919D-548309B8419E}">
      <dgm:prSet/>
      <dgm:spPr/>
      <dgm:t>
        <a:bodyPr/>
        <a:lstStyle/>
        <a:p>
          <a:endParaRPr lang="fi-FI"/>
        </a:p>
      </dgm:t>
    </dgm:pt>
    <dgm:pt modelId="{A7E5FA42-2754-481B-8BC1-7E8D8090465C}">
      <dgm:prSet phldrT="[Teksti]" custT="1"/>
      <dgm:spPr>
        <a:solidFill>
          <a:srgbClr val="002060">
            <a:alpha val="90000"/>
          </a:srgbClr>
        </a:solidFill>
      </dgm:spPr>
      <dgm:t>
        <a:bodyPr/>
        <a:lstStyle/>
        <a:p>
          <a:r>
            <a:rPr lang="fi-FI" sz="1200">
              <a:solidFill>
                <a:schemeClr val="bg1"/>
              </a:solidFill>
              <a:latin typeface="+mn-lt"/>
              <a:ea typeface="+mn-ea"/>
              <a:cs typeface="+mn-cs"/>
            </a:rPr>
            <a:t>Kokonaistilanteen arviointi</a:t>
          </a:r>
          <a:endParaRPr lang="fi-FI" sz="1200">
            <a:solidFill>
              <a:schemeClr val="bg1"/>
            </a:solidFill>
          </a:endParaRPr>
        </a:p>
      </dgm:t>
    </dgm:pt>
    <dgm:pt modelId="{2DE6A2FA-DDB5-410A-B27B-C4670FCA2464}" type="parTrans" cxnId="{D77D83DC-9B93-4603-B0AB-0204153F39B4}">
      <dgm:prSet/>
      <dgm:spPr/>
      <dgm:t>
        <a:bodyPr/>
        <a:lstStyle/>
        <a:p>
          <a:endParaRPr lang="fi-FI"/>
        </a:p>
      </dgm:t>
    </dgm:pt>
    <dgm:pt modelId="{91704C60-5CEF-4F0C-A954-187EE66086AA}" type="sibTrans" cxnId="{D77D83DC-9B93-4603-B0AB-0204153F39B4}">
      <dgm:prSet/>
      <dgm:spPr/>
      <dgm:t>
        <a:bodyPr/>
        <a:lstStyle/>
        <a:p>
          <a:endParaRPr lang="fi-FI"/>
        </a:p>
      </dgm:t>
    </dgm:pt>
    <dgm:pt modelId="{D776D380-8B06-4BE0-BC6F-7158BC943C25}">
      <dgm:prSet phldrT="[Teksti]" custT="1"/>
      <dgm:spPr/>
      <dgm:t>
        <a:bodyPr/>
        <a:lstStyle/>
        <a:p>
          <a:r>
            <a:rPr lang="fi-FI" sz="1200" b="1"/>
            <a:t>Lastensuojelun palveluiden työntekijä</a:t>
          </a:r>
        </a:p>
      </dgm:t>
    </dgm:pt>
    <dgm:pt modelId="{F9EC7398-5E7F-4C13-8AD2-523885D2F7F1}" type="parTrans" cxnId="{C74B3B5B-9EEE-42A5-AA29-86124313306D}">
      <dgm:prSet/>
      <dgm:spPr/>
      <dgm:t>
        <a:bodyPr/>
        <a:lstStyle/>
        <a:p>
          <a:endParaRPr lang="fi-FI"/>
        </a:p>
      </dgm:t>
    </dgm:pt>
    <dgm:pt modelId="{BA3B35F5-0596-4219-B546-B106EE18C15D}" type="sibTrans" cxnId="{C74B3B5B-9EEE-42A5-AA29-86124313306D}">
      <dgm:prSet/>
      <dgm:spPr/>
      <dgm:t>
        <a:bodyPr/>
        <a:lstStyle/>
        <a:p>
          <a:endParaRPr lang="fi-FI"/>
        </a:p>
      </dgm:t>
    </dgm:pt>
    <dgm:pt modelId="{3793CB61-B6C7-4BF0-8C25-C2140288EC72}">
      <dgm:prSet phldrT="[Teksti]" custT="1"/>
      <dgm:spPr>
        <a:solidFill>
          <a:srgbClr val="002060">
            <a:alpha val="90000"/>
          </a:srgbClr>
        </a:solidFill>
      </dgm:spPr>
      <dgm:t>
        <a:bodyPr/>
        <a:lstStyle/>
        <a:p>
          <a:r>
            <a:rPr lang="fi-FI" sz="1000">
              <a:solidFill>
                <a:schemeClr val="bg1"/>
              </a:solidFill>
            </a:rPr>
            <a:t>Päihteettömyyteen tukeminen</a:t>
          </a:r>
        </a:p>
      </dgm:t>
    </dgm:pt>
    <dgm:pt modelId="{216C3A27-147F-430E-8899-99286E0E5D61}" type="parTrans" cxnId="{A5FC6E8F-BC71-4ABD-A9D9-832143221E45}">
      <dgm:prSet/>
      <dgm:spPr/>
      <dgm:t>
        <a:bodyPr/>
        <a:lstStyle/>
        <a:p>
          <a:endParaRPr lang="fi-FI"/>
        </a:p>
      </dgm:t>
    </dgm:pt>
    <dgm:pt modelId="{95B7FFF9-77D2-451A-92B5-F87F0E806071}" type="sibTrans" cxnId="{A5FC6E8F-BC71-4ABD-A9D9-832143221E45}">
      <dgm:prSet/>
      <dgm:spPr/>
      <dgm:t>
        <a:bodyPr/>
        <a:lstStyle/>
        <a:p>
          <a:endParaRPr lang="fi-FI"/>
        </a:p>
      </dgm:t>
    </dgm:pt>
    <dgm:pt modelId="{A636857E-829B-4ED1-A8F0-A8731800F41F}">
      <dgm:prSet phldrT="[Teksti]" custT="1"/>
      <dgm:spPr/>
      <dgm:t>
        <a:bodyPr/>
        <a:lstStyle/>
        <a:p>
          <a:r>
            <a:rPr lang="fi-FI" sz="1200" b="1"/>
            <a:t>Nuorten päihdepalvelun työntekijä/t</a:t>
          </a:r>
        </a:p>
      </dgm:t>
    </dgm:pt>
    <dgm:pt modelId="{0D756CF3-4A83-410F-99C0-C0A981C54451}" type="parTrans" cxnId="{73DF1F3C-6463-4446-AAD2-942F80F4EE8E}">
      <dgm:prSet/>
      <dgm:spPr/>
      <dgm:t>
        <a:bodyPr/>
        <a:lstStyle/>
        <a:p>
          <a:endParaRPr lang="fi-FI"/>
        </a:p>
      </dgm:t>
    </dgm:pt>
    <dgm:pt modelId="{F5BEF3ED-6C1A-4C3B-A5DC-AB51068E11BC}" type="sibTrans" cxnId="{73DF1F3C-6463-4446-AAD2-942F80F4EE8E}">
      <dgm:prSet/>
      <dgm:spPr/>
      <dgm:t>
        <a:bodyPr/>
        <a:lstStyle/>
        <a:p>
          <a:endParaRPr lang="fi-FI"/>
        </a:p>
      </dgm:t>
    </dgm:pt>
    <dgm:pt modelId="{5555B77D-29AA-4F22-8E5C-CC3C5CE241A0}">
      <dgm:prSet phldrT="[Teksti]"/>
      <dgm:spPr>
        <a:solidFill>
          <a:srgbClr val="002060">
            <a:alpha val="90000"/>
          </a:srgbClr>
        </a:solidFill>
      </dgm:spPr>
      <dgm:t>
        <a:bodyPr/>
        <a:lstStyle/>
        <a:p>
          <a:r>
            <a:rPr lang="fi-FI">
              <a:solidFill>
                <a:schemeClr val="bg1"/>
              </a:solidFill>
              <a:latin typeface="Arial" panose="020B0604020202020204"/>
              <a:ea typeface="+mn-ea"/>
              <a:cs typeface="+mn-cs"/>
            </a:rPr>
            <a:t>Päihteiden käytön vakavuuden ja päihdehoidon tarpeen arvioiminen ja vastuu päihdehoidon suunnitelmasta</a:t>
          </a:r>
          <a:endParaRPr lang="fi-FI">
            <a:solidFill>
              <a:schemeClr val="bg1"/>
            </a:solidFill>
          </a:endParaRPr>
        </a:p>
      </dgm:t>
    </dgm:pt>
    <dgm:pt modelId="{242E5481-701B-475A-85DF-41E44C63CF50}" type="parTrans" cxnId="{860F5FCD-A52B-4DAC-9C53-3A11618766A4}">
      <dgm:prSet/>
      <dgm:spPr/>
      <dgm:t>
        <a:bodyPr/>
        <a:lstStyle/>
        <a:p>
          <a:endParaRPr lang="fi-FI"/>
        </a:p>
      </dgm:t>
    </dgm:pt>
    <dgm:pt modelId="{0AD88F34-FBE7-48CD-824E-262369AA92BD}" type="sibTrans" cxnId="{860F5FCD-A52B-4DAC-9C53-3A11618766A4}">
      <dgm:prSet/>
      <dgm:spPr/>
      <dgm:t>
        <a:bodyPr/>
        <a:lstStyle/>
        <a:p>
          <a:endParaRPr lang="fi-FI"/>
        </a:p>
      </dgm:t>
    </dgm:pt>
    <dgm:pt modelId="{E5126272-EBB9-49ED-A68A-A2E66D3D81FE}">
      <dgm:prSet phldrT="[Teksti]" custT="1"/>
      <dgm:spPr/>
      <dgm:t>
        <a:bodyPr/>
        <a:lstStyle/>
        <a:p>
          <a:r>
            <a:rPr lang="fi-FI" sz="1200" b="1"/>
            <a:t>Muu, esim. kokemus-asiantuntija, nuorisotyöntekijä, kuraattori</a:t>
          </a:r>
        </a:p>
      </dgm:t>
    </dgm:pt>
    <dgm:pt modelId="{A8B6C3A7-CFA7-4EFA-A284-C58250497849}" type="parTrans" cxnId="{18725CCC-2555-4302-960B-FB64C6F15625}">
      <dgm:prSet/>
      <dgm:spPr/>
      <dgm:t>
        <a:bodyPr/>
        <a:lstStyle/>
        <a:p>
          <a:endParaRPr lang="fi-FI"/>
        </a:p>
      </dgm:t>
    </dgm:pt>
    <dgm:pt modelId="{F4B37556-5B3D-49FA-B233-5F5F3DD59605}" type="sibTrans" cxnId="{18725CCC-2555-4302-960B-FB64C6F15625}">
      <dgm:prSet/>
      <dgm:spPr/>
      <dgm:t>
        <a:bodyPr/>
        <a:lstStyle/>
        <a:p>
          <a:endParaRPr lang="fi-FI"/>
        </a:p>
      </dgm:t>
    </dgm:pt>
    <dgm:pt modelId="{A241DF46-5618-4CD2-ABE4-44DAF0A6FD4A}">
      <dgm:prSet phldrT="[Teksti]" custT="1"/>
      <dgm:spPr>
        <a:solidFill>
          <a:srgbClr val="002060">
            <a:alpha val="90000"/>
          </a:srgbClr>
        </a:solidFill>
      </dgm:spPr>
      <dgm:t>
        <a:bodyPr/>
        <a:lstStyle/>
        <a:p>
          <a:r>
            <a:rPr lang="fi-FI" sz="1000">
              <a:solidFill>
                <a:schemeClr val="bg1"/>
              </a:solidFill>
            </a:rPr>
            <a:t>Rinnalla kulkeva tuki</a:t>
          </a:r>
        </a:p>
      </dgm:t>
    </dgm:pt>
    <dgm:pt modelId="{340DA1A2-AF0B-4A7F-B827-2AE7A5BCE82A}" type="parTrans" cxnId="{027F8FC2-1689-4C3C-9AA3-AB7F3C0EB398}">
      <dgm:prSet/>
      <dgm:spPr/>
      <dgm:t>
        <a:bodyPr/>
        <a:lstStyle/>
        <a:p>
          <a:endParaRPr lang="fi-FI"/>
        </a:p>
      </dgm:t>
    </dgm:pt>
    <dgm:pt modelId="{97E423DE-0268-4F77-9B4F-7D3FEFFA6DD0}" type="sibTrans" cxnId="{027F8FC2-1689-4C3C-9AA3-AB7F3C0EB398}">
      <dgm:prSet/>
      <dgm:spPr/>
      <dgm:t>
        <a:bodyPr/>
        <a:lstStyle/>
        <a:p>
          <a:endParaRPr lang="fi-FI"/>
        </a:p>
      </dgm:t>
    </dgm:pt>
    <dgm:pt modelId="{ED00E3B3-F6F7-4F2C-871A-A3F23A1F3701}">
      <dgm:prSet custT="1"/>
      <dgm:spPr>
        <a:solidFill>
          <a:srgbClr val="002060">
            <a:alpha val="90000"/>
          </a:srgbClr>
        </a:solidFill>
      </dgm:spPr>
      <dgm:t>
        <a:bodyPr/>
        <a:lstStyle/>
        <a:p>
          <a:r>
            <a:rPr lang="fi-FI" sz="1000">
              <a:solidFill>
                <a:schemeClr val="bg1"/>
              </a:solidFill>
            </a:rPr>
            <a:t>Lapsen ja vanhemman välisen vuorovaikutuksen tukeminen</a:t>
          </a:r>
        </a:p>
      </dgm:t>
    </dgm:pt>
    <dgm:pt modelId="{8721C136-C413-4A54-85C1-4E40FC42767B}" type="parTrans" cxnId="{B880DA31-2A92-4B0A-859B-CAC0D0266EA0}">
      <dgm:prSet/>
      <dgm:spPr/>
      <dgm:t>
        <a:bodyPr/>
        <a:lstStyle/>
        <a:p>
          <a:endParaRPr lang="fi-FI"/>
        </a:p>
      </dgm:t>
    </dgm:pt>
    <dgm:pt modelId="{CB6C4B0A-DDD1-4830-A780-C74CB6681585}" type="sibTrans" cxnId="{B880DA31-2A92-4B0A-859B-CAC0D0266EA0}">
      <dgm:prSet/>
      <dgm:spPr/>
      <dgm:t>
        <a:bodyPr/>
        <a:lstStyle/>
        <a:p>
          <a:endParaRPr lang="fi-FI"/>
        </a:p>
      </dgm:t>
    </dgm:pt>
    <dgm:pt modelId="{09A4FF48-6B8A-4CD0-8120-F1E10EE45D42}">
      <dgm:prSet custT="1"/>
      <dgm:spPr>
        <a:solidFill>
          <a:srgbClr val="002060">
            <a:alpha val="90000"/>
          </a:srgbClr>
        </a:solidFill>
      </dgm:spPr>
      <dgm:t>
        <a:bodyPr/>
        <a:lstStyle/>
        <a:p>
          <a:r>
            <a:rPr lang="fi-FI" sz="1000">
              <a:solidFill>
                <a:schemeClr val="bg1"/>
              </a:solidFill>
              <a:latin typeface="Arial" panose="020B0604020202020204"/>
              <a:ea typeface="+mn-ea"/>
              <a:cs typeface="+mn-cs"/>
            </a:rPr>
            <a:t>Päihdehoidon toteuttaminen   monialaisena yhteistyönä</a:t>
          </a:r>
          <a:endParaRPr lang="fi-FI" sz="1000">
            <a:solidFill>
              <a:schemeClr val="bg1"/>
            </a:solidFill>
          </a:endParaRPr>
        </a:p>
      </dgm:t>
    </dgm:pt>
    <dgm:pt modelId="{5957FB4E-8AAE-47B3-92E1-17C4A987C412}" type="parTrans" cxnId="{5350AA30-D2EE-443B-B74D-22B1033FE51A}">
      <dgm:prSet/>
      <dgm:spPr/>
      <dgm:t>
        <a:bodyPr/>
        <a:lstStyle/>
        <a:p>
          <a:endParaRPr lang="fi-FI"/>
        </a:p>
      </dgm:t>
    </dgm:pt>
    <dgm:pt modelId="{7415A7A9-3847-4E35-BA1D-A3C554021DA1}" type="sibTrans" cxnId="{5350AA30-D2EE-443B-B74D-22B1033FE51A}">
      <dgm:prSet/>
      <dgm:spPr/>
      <dgm:t>
        <a:bodyPr/>
        <a:lstStyle/>
        <a:p>
          <a:endParaRPr lang="fi-FI"/>
        </a:p>
      </dgm:t>
    </dgm:pt>
    <dgm:pt modelId="{F165E047-6358-4B9C-8DF2-CC2D74605EAB}">
      <dgm:prSet/>
      <dgm:spPr>
        <a:solidFill>
          <a:srgbClr val="002060">
            <a:alpha val="90000"/>
          </a:srgbClr>
        </a:solidFill>
      </dgm:spPr>
      <dgm:t>
        <a:bodyPr/>
        <a:lstStyle/>
        <a:p>
          <a:r>
            <a:rPr lang="fi-FI">
              <a:solidFill>
                <a:schemeClr val="bg1"/>
              </a:solidFill>
              <a:latin typeface="Arial" panose="020B0604020202020204"/>
              <a:ea typeface="+mn-ea"/>
              <a:cs typeface="+mn-cs"/>
            </a:rPr>
            <a:t>Päihdehoidon toteuttaminen</a:t>
          </a:r>
          <a:endParaRPr lang="fi-FI">
            <a:solidFill>
              <a:schemeClr val="bg1"/>
            </a:solidFill>
          </a:endParaRPr>
        </a:p>
      </dgm:t>
    </dgm:pt>
    <dgm:pt modelId="{2A0F5050-8C16-4936-8E74-D41FE29472AE}" type="parTrans" cxnId="{42B6E82E-5303-48DA-8BBD-73F051CF39AB}">
      <dgm:prSet/>
      <dgm:spPr/>
      <dgm:t>
        <a:bodyPr/>
        <a:lstStyle/>
        <a:p>
          <a:endParaRPr lang="fi-FI"/>
        </a:p>
      </dgm:t>
    </dgm:pt>
    <dgm:pt modelId="{4833CCA3-7026-403D-9476-91C28B904566}" type="sibTrans" cxnId="{42B6E82E-5303-48DA-8BBD-73F051CF39AB}">
      <dgm:prSet/>
      <dgm:spPr/>
      <dgm:t>
        <a:bodyPr/>
        <a:lstStyle/>
        <a:p>
          <a:endParaRPr lang="fi-FI"/>
        </a:p>
      </dgm:t>
    </dgm:pt>
    <dgm:pt modelId="{DA1F1475-5220-4A90-AC2E-636E454E8AAB}">
      <dgm:prSet phldrT="[Teksti]"/>
      <dgm:spPr>
        <a:solidFill>
          <a:srgbClr val="002060">
            <a:alpha val="90000"/>
          </a:srgbClr>
        </a:solidFill>
      </dgm:spPr>
      <dgm:t>
        <a:bodyPr/>
        <a:lstStyle/>
        <a:p>
          <a:endParaRPr lang="fi-FI"/>
        </a:p>
      </dgm:t>
    </dgm:pt>
    <dgm:pt modelId="{3FE27597-7058-400C-BEEA-13A4EDDD587D}" type="parTrans" cxnId="{AF1B48C1-94DD-49D0-832D-DC8297F003BE}">
      <dgm:prSet/>
      <dgm:spPr/>
      <dgm:t>
        <a:bodyPr/>
        <a:lstStyle/>
        <a:p>
          <a:endParaRPr lang="fi-FI"/>
        </a:p>
      </dgm:t>
    </dgm:pt>
    <dgm:pt modelId="{313CD8DE-E605-4649-A90F-E0806088FC57}" type="sibTrans" cxnId="{AF1B48C1-94DD-49D0-832D-DC8297F003BE}">
      <dgm:prSet/>
      <dgm:spPr/>
      <dgm:t>
        <a:bodyPr/>
        <a:lstStyle/>
        <a:p>
          <a:endParaRPr lang="fi-FI"/>
        </a:p>
      </dgm:t>
    </dgm:pt>
    <dgm:pt modelId="{5D79A983-63C3-46FC-B438-1146D793678D}">
      <dgm:prSet phldrT="[Teksti]" custT="1"/>
      <dgm:spPr>
        <a:solidFill>
          <a:srgbClr val="002060">
            <a:alpha val="90000"/>
          </a:srgbClr>
        </a:solidFill>
      </dgm:spPr>
      <dgm:t>
        <a:bodyPr/>
        <a:lstStyle/>
        <a:p>
          <a:endParaRPr lang="fi-FI" sz="1000">
            <a:solidFill>
              <a:schemeClr val="bg1"/>
            </a:solidFill>
          </a:endParaRPr>
        </a:p>
      </dgm:t>
    </dgm:pt>
    <dgm:pt modelId="{887416D2-3B54-4240-BAFA-8ED9CB8AA63A}" type="parTrans" cxnId="{06AE9726-11E1-4F93-BCBD-46714D11E525}">
      <dgm:prSet/>
      <dgm:spPr/>
      <dgm:t>
        <a:bodyPr/>
        <a:lstStyle/>
        <a:p>
          <a:endParaRPr lang="fi-FI"/>
        </a:p>
      </dgm:t>
    </dgm:pt>
    <dgm:pt modelId="{E005AB13-D957-4045-82F8-956D082DD114}" type="sibTrans" cxnId="{06AE9726-11E1-4F93-BCBD-46714D11E525}">
      <dgm:prSet/>
      <dgm:spPr/>
      <dgm:t>
        <a:bodyPr/>
        <a:lstStyle/>
        <a:p>
          <a:endParaRPr lang="fi-FI"/>
        </a:p>
      </dgm:t>
    </dgm:pt>
    <dgm:pt modelId="{D3F0F33F-6CE3-4001-ACE4-8B0AC8DAE4B3}">
      <dgm:prSet custT="1"/>
      <dgm:spPr>
        <a:solidFill>
          <a:srgbClr val="002060">
            <a:alpha val="90000"/>
          </a:srgbClr>
        </a:solidFill>
      </dgm:spPr>
      <dgm:t>
        <a:bodyPr/>
        <a:lstStyle/>
        <a:p>
          <a:r>
            <a:rPr lang="fi-FI" sz="1200">
              <a:solidFill>
                <a:schemeClr val="bg1"/>
              </a:solidFill>
              <a:latin typeface="+mn-lt"/>
              <a:ea typeface="+mn-ea"/>
              <a:cs typeface="+mn-cs"/>
            </a:rPr>
            <a:t>Päävastuu lapsen tilanteen arvioimisesta</a:t>
          </a:r>
          <a:endParaRPr lang="fi-FI" sz="1200">
            <a:solidFill>
              <a:schemeClr val="bg1"/>
            </a:solidFill>
            <a:latin typeface="+mn-lt"/>
          </a:endParaRPr>
        </a:p>
      </dgm:t>
    </dgm:pt>
    <dgm:pt modelId="{C4F9DFDF-D34C-4D1C-8CE4-AE70FAEC3B0B}" type="parTrans" cxnId="{3CB4F6B5-1938-472B-AF50-7BFE6DF0EE52}">
      <dgm:prSet/>
      <dgm:spPr/>
      <dgm:t>
        <a:bodyPr/>
        <a:lstStyle/>
        <a:p>
          <a:endParaRPr lang="fi-FI"/>
        </a:p>
      </dgm:t>
    </dgm:pt>
    <dgm:pt modelId="{11D8DEEC-4B62-43C6-87D4-38BB7175D17E}" type="sibTrans" cxnId="{3CB4F6B5-1938-472B-AF50-7BFE6DF0EE52}">
      <dgm:prSet/>
      <dgm:spPr/>
      <dgm:t>
        <a:bodyPr/>
        <a:lstStyle/>
        <a:p>
          <a:endParaRPr lang="fi-FI"/>
        </a:p>
      </dgm:t>
    </dgm:pt>
    <dgm:pt modelId="{DDF77186-6A65-46CF-8888-7BDFBBC5ADD2}">
      <dgm:prSet phldrT="[Teksti]" custT="1"/>
      <dgm:spPr>
        <a:solidFill>
          <a:srgbClr val="002060">
            <a:alpha val="90000"/>
          </a:srgbClr>
        </a:solidFill>
      </dgm:spPr>
      <dgm:t>
        <a:bodyPr/>
        <a:lstStyle/>
        <a:p>
          <a:r>
            <a:rPr lang="fi-FI" sz="1000">
              <a:solidFill>
                <a:schemeClr val="bg1"/>
              </a:solidFill>
            </a:rPr>
            <a:t>Vertaistuki</a:t>
          </a:r>
        </a:p>
      </dgm:t>
    </dgm:pt>
    <dgm:pt modelId="{FF5C08A3-F632-48A5-96BD-08997D4B5A66}" type="parTrans" cxnId="{A98334F9-9F6D-4FDA-B9B4-BDE06C51D870}">
      <dgm:prSet/>
      <dgm:spPr/>
      <dgm:t>
        <a:bodyPr/>
        <a:lstStyle/>
        <a:p>
          <a:endParaRPr lang="fi-FI"/>
        </a:p>
      </dgm:t>
    </dgm:pt>
    <dgm:pt modelId="{8F60E04F-2ADE-4960-97C2-8564B788B9D9}" type="sibTrans" cxnId="{A98334F9-9F6D-4FDA-B9B4-BDE06C51D870}">
      <dgm:prSet/>
      <dgm:spPr/>
      <dgm:t>
        <a:bodyPr/>
        <a:lstStyle/>
        <a:p>
          <a:endParaRPr lang="fi-FI"/>
        </a:p>
      </dgm:t>
    </dgm:pt>
    <dgm:pt modelId="{42E7A70E-A982-45FB-AEB0-DD05AFB29B72}" type="pres">
      <dgm:prSet presAssocID="{03525584-307C-4A2F-888E-1F3784F395E2}" presName="cycleMatrixDiagram" presStyleCnt="0">
        <dgm:presLayoutVars>
          <dgm:chMax val="1"/>
          <dgm:dir/>
          <dgm:animLvl val="lvl"/>
          <dgm:resizeHandles val="exact"/>
        </dgm:presLayoutVars>
      </dgm:prSet>
      <dgm:spPr/>
    </dgm:pt>
    <dgm:pt modelId="{F7AFBC83-BDED-4DCA-BA67-3EE358E762A0}" type="pres">
      <dgm:prSet presAssocID="{03525584-307C-4A2F-888E-1F3784F395E2}" presName="children" presStyleCnt="0"/>
      <dgm:spPr/>
    </dgm:pt>
    <dgm:pt modelId="{CA1BF1D7-CE87-4FAD-BBF5-91BECFCE3EDE}" type="pres">
      <dgm:prSet presAssocID="{03525584-307C-4A2F-888E-1F3784F395E2}" presName="child1group" presStyleCnt="0"/>
      <dgm:spPr/>
    </dgm:pt>
    <dgm:pt modelId="{FB15238A-CFB7-457E-B563-57E2539112BC}" type="pres">
      <dgm:prSet presAssocID="{03525584-307C-4A2F-888E-1F3784F395E2}" presName="child1" presStyleLbl="bgAcc1" presStyleIdx="0" presStyleCnt="4" custLinFactNeighborY="926"/>
      <dgm:spPr/>
    </dgm:pt>
    <dgm:pt modelId="{90370089-B473-4D42-AC88-35E16AA6D900}" type="pres">
      <dgm:prSet presAssocID="{03525584-307C-4A2F-888E-1F3784F395E2}" presName="child1Text" presStyleLbl="bgAcc1" presStyleIdx="0" presStyleCnt="4">
        <dgm:presLayoutVars>
          <dgm:bulletEnabled val="1"/>
        </dgm:presLayoutVars>
      </dgm:prSet>
      <dgm:spPr/>
    </dgm:pt>
    <dgm:pt modelId="{D6FAA939-6779-412F-BD3A-809004372FBA}" type="pres">
      <dgm:prSet presAssocID="{03525584-307C-4A2F-888E-1F3784F395E2}" presName="child2group" presStyleCnt="0"/>
      <dgm:spPr/>
    </dgm:pt>
    <dgm:pt modelId="{23CE2B42-B8E9-4E5E-941A-8944A030A460}" type="pres">
      <dgm:prSet presAssocID="{03525584-307C-4A2F-888E-1F3784F395E2}" presName="child2" presStyleLbl="bgAcc1" presStyleIdx="1" presStyleCnt="4" custLinFactNeighborY="926"/>
      <dgm:spPr/>
    </dgm:pt>
    <dgm:pt modelId="{CF32C63C-AF74-498D-BBF5-973068B4D670}" type="pres">
      <dgm:prSet presAssocID="{03525584-307C-4A2F-888E-1F3784F395E2}" presName="child2Text" presStyleLbl="bgAcc1" presStyleIdx="1" presStyleCnt="4">
        <dgm:presLayoutVars>
          <dgm:bulletEnabled val="1"/>
        </dgm:presLayoutVars>
      </dgm:prSet>
      <dgm:spPr/>
    </dgm:pt>
    <dgm:pt modelId="{A9794042-C9B5-47B7-8675-BE8F90FFBA15}" type="pres">
      <dgm:prSet presAssocID="{03525584-307C-4A2F-888E-1F3784F395E2}" presName="child3group" presStyleCnt="0"/>
      <dgm:spPr/>
    </dgm:pt>
    <dgm:pt modelId="{9CA82761-5369-4B00-B63A-B7A499CD12BB}" type="pres">
      <dgm:prSet presAssocID="{03525584-307C-4A2F-888E-1F3784F395E2}" presName="child3" presStyleLbl="bgAcc1" presStyleIdx="2" presStyleCnt="4" custLinFactNeighborY="926"/>
      <dgm:spPr/>
    </dgm:pt>
    <dgm:pt modelId="{D6FD1140-262D-488B-A007-9D64980F18DA}" type="pres">
      <dgm:prSet presAssocID="{03525584-307C-4A2F-888E-1F3784F395E2}" presName="child3Text" presStyleLbl="bgAcc1" presStyleIdx="2" presStyleCnt="4">
        <dgm:presLayoutVars>
          <dgm:bulletEnabled val="1"/>
        </dgm:presLayoutVars>
      </dgm:prSet>
      <dgm:spPr/>
    </dgm:pt>
    <dgm:pt modelId="{A8AD33CD-DE3C-4E83-A53D-98564CAA846F}" type="pres">
      <dgm:prSet presAssocID="{03525584-307C-4A2F-888E-1F3784F395E2}" presName="child4group" presStyleCnt="0"/>
      <dgm:spPr/>
    </dgm:pt>
    <dgm:pt modelId="{F2BE2780-A899-47CD-89FD-72B0D8137F8F}" type="pres">
      <dgm:prSet presAssocID="{03525584-307C-4A2F-888E-1F3784F395E2}" presName="child4" presStyleLbl="bgAcc1" presStyleIdx="3" presStyleCnt="4"/>
      <dgm:spPr/>
    </dgm:pt>
    <dgm:pt modelId="{772A7B5F-CC13-4477-9557-E81668085337}" type="pres">
      <dgm:prSet presAssocID="{03525584-307C-4A2F-888E-1F3784F395E2}" presName="child4Text" presStyleLbl="bgAcc1" presStyleIdx="3" presStyleCnt="4">
        <dgm:presLayoutVars>
          <dgm:bulletEnabled val="1"/>
        </dgm:presLayoutVars>
      </dgm:prSet>
      <dgm:spPr/>
    </dgm:pt>
    <dgm:pt modelId="{CC2CF2D1-135B-45CA-B246-95143EC0B938}" type="pres">
      <dgm:prSet presAssocID="{03525584-307C-4A2F-888E-1F3784F395E2}" presName="childPlaceholder" presStyleCnt="0"/>
      <dgm:spPr/>
    </dgm:pt>
    <dgm:pt modelId="{6AC8EAA0-6921-4631-9C66-5D014B083B83}" type="pres">
      <dgm:prSet presAssocID="{03525584-307C-4A2F-888E-1F3784F395E2}" presName="circle" presStyleCnt="0"/>
      <dgm:spPr/>
    </dgm:pt>
    <dgm:pt modelId="{017F6C88-2A8A-4936-A1F3-A283EE05DA4B}" type="pres">
      <dgm:prSet presAssocID="{03525584-307C-4A2F-888E-1F3784F395E2}" presName="quadrant1" presStyleLbl="node1" presStyleIdx="0" presStyleCnt="4">
        <dgm:presLayoutVars>
          <dgm:chMax val="1"/>
          <dgm:bulletEnabled val="1"/>
        </dgm:presLayoutVars>
      </dgm:prSet>
      <dgm:spPr/>
    </dgm:pt>
    <dgm:pt modelId="{6F358BD6-4D2D-44D1-A000-E774A30028D7}" type="pres">
      <dgm:prSet presAssocID="{03525584-307C-4A2F-888E-1F3784F395E2}" presName="quadrant2" presStyleLbl="node1" presStyleIdx="1" presStyleCnt="4">
        <dgm:presLayoutVars>
          <dgm:chMax val="1"/>
          <dgm:bulletEnabled val="1"/>
        </dgm:presLayoutVars>
      </dgm:prSet>
      <dgm:spPr/>
    </dgm:pt>
    <dgm:pt modelId="{71958A03-850D-4DAA-80A2-336F8C285BD1}" type="pres">
      <dgm:prSet presAssocID="{03525584-307C-4A2F-888E-1F3784F395E2}" presName="quadrant3" presStyleLbl="node1" presStyleIdx="2" presStyleCnt="4">
        <dgm:presLayoutVars>
          <dgm:chMax val="1"/>
          <dgm:bulletEnabled val="1"/>
        </dgm:presLayoutVars>
      </dgm:prSet>
      <dgm:spPr/>
    </dgm:pt>
    <dgm:pt modelId="{CD51F810-B928-4850-B0C2-18E78979ED2B}" type="pres">
      <dgm:prSet presAssocID="{03525584-307C-4A2F-888E-1F3784F395E2}" presName="quadrant4" presStyleLbl="node1" presStyleIdx="3" presStyleCnt="4">
        <dgm:presLayoutVars>
          <dgm:chMax val="1"/>
          <dgm:bulletEnabled val="1"/>
        </dgm:presLayoutVars>
      </dgm:prSet>
      <dgm:spPr/>
    </dgm:pt>
    <dgm:pt modelId="{EC165150-0B0B-4551-AD87-EA3C3E7FF675}" type="pres">
      <dgm:prSet presAssocID="{03525584-307C-4A2F-888E-1F3784F395E2}" presName="quadrantPlaceholder" presStyleCnt="0"/>
      <dgm:spPr/>
    </dgm:pt>
    <dgm:pt modelId="{6482407E-D8E4-4A77-8793-0A7BD29EC048}" type="pres">
      <dgm:prSet presAssocID="{03525584-307C-4A2F-888E-1F3784F395E2}" presName="center1" presStyleLbl="fgShp" presStyleIdx="0" presStyleCnt="2" custAng="14212579" custLinFactNeighborX="5823" custLinFactNeighborY="13975"/>
      <dgm:spPr/>
    </dgm:pt>
    <dgm:pt modelId="{055C6896-7DE5-44DA-B953-007EE5B043A5}" type="pres">
      <dgm:prSet presAssocID="{03525584-307C-4A2F-888E-1F3784F395E2}" presName="center2" presStyleLbl="fgShp" presStyleIdx="1" presStyleCnt="2" custLinFactNeighborX="0" custLinFactNeighborY="-9078"/>
      <dgm:spPr/>
    </dgm:pt>
  </dgm:ptLst>
  <dgm:cxnLst>
    <dgm:cxn modelId="{888C4705-2A4B-4ECD-B561-3AC2F05CD493}" type="presOf" srcId="{A241DF46-5618-4CD2-ABE4-44DAF0A6FD4A}" destId="{772A7B5F-CC13-4477-9557-E81668085337}" srcOrd="1" destOrd="1" presId="urn:microsoft.com/office/officeart/2005/8/layout/cycle4"/>
    <dgm:cxn modelId="{9E5FCE20-2745-4671-B959-93DFC852C525}" type="presOf" srcId="{D3F0F33F-6CE3-4001-ACE4-8B0AC8DAE4B3}" destId="{FB15238A-CFB7-457E-B563-57E2539112BC}" srcOrd="0" destOrd="1" presId="urn:microsoft.com/office/officeart/2005/8/layout/cycle4"/>
    <dgm:cxn modelId="{06AE9726-11E1-4F93-BCBD-46714D11E525}" srcId="{E5126272-EBB9-49ED-A68A-A2E66D3D81FE}" destId="{5D79A983-63C3-46FC-B438-1146D793678D}" srcOrd="0" destOrd="0" parTransId="{887416D2-3B54-4240-BAFA-8ED9CB8AA63A}" sibTransId="{E005AB13-D957-4045-82F8-956D082DD114}"/>
    <dgm:cxn modelId="{E2A25029-A93F-49F7-8C7C-DCA66B2909C0}" type="presOf" srcId="{09A4FF48-6B8A-4CD0-8120-F1E10EE45D42}" destId="{CF32C63C-AF74-498D-BBF5-973068B4D670}" srcOrd="1" destOrd="2" presId="urn:microsoft.com/office/officeart/2005/8/layout/cycle4"/>
    <dgm:cxn modelId="{42B6E82E-5303-48DA-8BBD-73F051CF39AB}" srcId="{A636857E-829B-4ED1-A8F0-A8731800F41F}" destId="{F165E047-6358-4B9C-8DF2-CC2D74605EAB}" srcOrd="2" destOrd="0" parTransId="{2A0F5050-8C16-4936-8E74-D41FE29472AE}" sibTransId="{4833CCA3-7026-403D-9476-91C28B904566}"/>
    <dgm:cxn modelId="{5350AA30-D2EE-443B-B74D-22B1033FE51A}" srcId="{D776D380-8B06-4BE0-BC6F-7158BC943C25}" destId="{09A4FF48-6B8A-4CD0-8120-F1E10EE45D42}" srcOrd="2" destOrd="0" parTransId="{5957FB4E-8AAE-47B3-92E1-17C4A987C412}" sibTransId="{7415A7A9-3847-4E35-BA1D-A3C554021DA1}"/>
    <dgm:cxn modelId="{B880DA31-2A92-4B0A-859B-CAC0D0266EA0}" srcId="{D776D380-8B06-4BE0-BC6F-7158BC943C25}" destId="{ED00E3B3-F6F7-4F2C-871A-A3F23A1F3701}" srcOrd="1" destOrd="0" parTransId="{8721C136-C413-4A54-85C1-4E40FC42767B}" sibTransId="{CB6C4B0A-DDD1-4830-A780-C74CB6681585}"/>
    <dgm:cxn modelId="{BDC9DF34-4D74-4F75-A634-703D76535470}" type="presOf" srcId="{03525584-307C-4A2F-888E-1F3784F395E2}" destId="{42E7A70E-A982-45FB-AEB0-DD05AFB29B72}" srcOrd="0" destOrd="0" presId="urn:microsoft.com/office/officeart/2005/8/layout/cycle4"/>
    <dgm:cxn modelId="{4F002439-E058-4B54-A219-40CAD2E56711}" type="presOf" srcId="{24C10AED-C305-4A00-A711-E10DA5BCA72E}" destId="{017F6C88-2A8A-4936-A1F3-A283EE05DA4B}" srcOrd="0" destOrd="0" presId="urn:microsoft.com/office/officeart/2005/8/layout/cycle4"/>
    <dgm:cxn modelId="{F9BA9C3A-EAEC-44CF-8357-789085E7B0ED}" type="presOf" srcId="{DA1F1475-5220-4A90-AC2E-636E454E8AAB}" destId="{D6FD1140-262D-488B-A007-9D64980F18DA}" srcOrd="1" destOrd="0" presId="urn:microsoft.com/office/officeart/2005/8/layout/cycle4"/>
    <dgm:cxn modelId="{73DF1F3C-6463-4446-AAD2-942F80F4EE8E}" srcId="{03525584-307C-4A2F-888E-1F3784F395E2}" destId="{A636857E-829B-4ED1-A8F0-A8731800F41F}" srcOrd="2" destOrd="0" parTransId="{0D756CF3-4A83-410F-99C0-C0A981C54451}" sibTransId="{F5BEF3ED-6C1A-4C3B-A5DC-AB51068E11BC}"/>
    <dgm:cxn modelId="{C74B3B5B-9EEE-42A5-AA29-86124313306D}" srcId="{03525584-307C-4A2F-888E-1F3784F395E2}" destId="{D776D380-8B06-4BE0-BC6F-7158BC943C25}" srcOrd="1" destOrd="0" parTransId="{F9EC7398-5E7F-4C13-8AD2-523885D2F7F1}" sibTransId="{BA3B35F5-0596-4219-B546-B106EE18C15D}"/>
    <dgm:cxn modelId="{198AC361-DEF3-445F-9EC2-D8681EA24F42}" type="presOf" srcId="{3793CB61-B6C7-4BF0-8C25-C2140288EC72}" destId="{CF32C63C-AF74-498D-BBF5-973068B4D670}" srcOrd="1" destOrd="0" presId="urn:microsoft.com/office/officeart/2005/8/layout/cycle4"/>
    <dgm:cxn modelId="{CE1DD045-E145-45BC-9970-58B920E75A1A}" type="presOf" srcId="{D3F0F33F-6CE3-4001-ACE4-8B0AC8DAE4B3}" destId="{90370089-B473-4D42-AC88-35E16AA6D900}" srcOrd="1" destOrd="1" presId="urn:microsoft.com/office/officeart/2005/8/layout/cycle4"/>
    <dgm:cxn modelId="{26733468-19BF-4D1E-AA56-B781E66EA8CE}" type="presOf" srcId="{3793CB61-B6C7-4BF0-8C25-C2140288EC72}" destId="{23CE2B42-B8E9-4E5E-941A-8944A030A460}" srcOrd="0" destOrd="0" presId="urn:microsoft.com/office/officeart/2005/8/layout/cycle4"/>
    <dgm:cxn modelId="{B8A6406E-4575-4CA1-82E2-748FF9915FA9}" type="presOf" srcId="{D776D380-8B06-4BE0-BC6F-7158BC943C25}" destId="{6F358BD6-4D2D-44D1-A000-E774A30028D7}" srcOrd="0" destOrd="0" presId="urn:microsoft.com/office/officeart/2005/8/layout/cycle4"/>
    <dgm:cxn modelId="{30024A71-5162-49C4-904C-D902A4930CE7}" type="presOf" srcId="{A241DF46-5618-4CD2-ABE4-44DAF0A6FD4A}" destId="{F2BE2780-A899-47CD-89FD-72B0D8137F8F}" srcOrd="0" destOrd="1" presId="urn:microsoft.com/office/officeart/2005/8/layout/cycle4"/>
    <dgm:cxn modelId="{3FAAEA76-4290-4B22-B156-36CBDD661306}" type="presOf" srcId="{A636857E-829B-4ED1-A8F0-A8731800F41F}" destId="{71958A03-850D-4DAA-80A2-336F8C285BD1}" srcOrd="0" destOrd="0" presId="urn:microsoft.com/office/officeart/2005/8/layout/cycle4"/>
    <dgm:cxn modelId="{3D4B6582-9F3B-4E72-9CAB-4B07185ABEA9}" type="presOf" srcId="{F165E047-6358-4B9C-8DF2-CC2D74605EAB}" destId="{D6FD1140-262D-488B-A007-9D64980F18DA}" srcOrd="1" destOrd="2" presId="urn:microsoft.com/office/officeart/2005/8/layout/cycle4"/>
    <dgm:cxn modelId="{D4BBC486-8645-43CB-BA2E-4BBA4EBE5E89}" type="presOf" srcId="{09A4FF48-6B8A-4CD0-8120-F1E10EE45D42}" destId="{23CE2B42-B8E9-4E5E-941A-8944A030A460}" srcOrd="0" destOrd="2" presId="urn:microsoft.com/office/officeart/2005/8/layout/cycle4"/>
    <dgm:cxn modelId="{A5FC6E8F-BC71-4ABD-A9D9-832143221E45}" srcId="{D776D380-8B06-4BE0-BC6F-7158BC943C25}" destId="{3793CB61-B6C7-4BF0-8C25-C2140288EC72}" srcOrd="0" destOrd="0" parTransId="{216C3A27-147F-430E-8899-99286E0E5D61}" sibTransId="{95B7FFF9-77D2-451A-92B5-F87F0E806071}"/>
    <dgm:cxn modelId="{0EAA8493-4E74-4DBB-9E10-FAF95C3BD067}" type="presOf" srcId="{ED00E3B3-F6F7-4F2C-871A-A3F23A1F3701}" destId="{CF32C63C-AF74-498D-BBF5-973068B4D670}" srcOrd="1" destOrd="1" presId="urn:microsoft.com/office/officeart/2005/8/layout/cycle4"/>
    <dgm:cxn modelId="{B899129F-080C-44B5-8B40-4A14D24E1B7C}" type="presOf" srcId="{DDF77186-6A65-46CF-8888-7BDFBBC5ADD2}" destId="{772A7B5F-CC13-4477-9557-E81668085337}" srcOrd="1" destOrd="2" presId="urn:microsoft.com/office/officeart/2005/8/layout/cycle4"/>
    <dgm:cxn modelId="{C2DB24A4-911C-4F9E-A653-23D84D048104}" type="presOf" srcId="{F165E047-6358-4B9C-8DF2-CC2D74605EAB}" destId="{9CA82761-5369-4B00-B63A-B7A499CD12BB}" srcOrd="0" destOrd="2" presId="urn:microsoft.com/office/officeart/2005/8/layout/cycle4"/>
    <dgm:cxn modelId="{60A9D9A5-11C3-4129-A9C1-E52AD7EB1D9F}" type="presOf" srcId="{ED00E3B3-F6F7-4F2C-871A-A3F23A1F3701}" destId="{23CE2B42-B8E9-4E5E-941A-8944A030A460}" srcOrd="0" destOrd="1" presId="urn:microsoft.com/office/officeart/2005/8/layout/cycle4"/>
    <dgm:cxn modelId="{3CB4F6B5-1938-472B-AF50-7BFE6DF0EE52}" srcId="{24C10AED-C305-4A00-A711-E10DA5BCA72E}" destId="{D3F0F33F-6CE3-4001-ACE4-8B0AC8DAE4B3}" srcOrd="1" destOrd="0" parTransId="{C4F9DFDF-D34C-4D1C-8CE4-AE70FAEC3B0B}" sibTransId="{11D8DEEC-4B62-43C6-87D4-38BB7175D17E}"/>
    <dgm:cxn modelId="{CBF7EAB6-D92A-4476-919D-548309B8419E}" srcId="{03525584-307C-4A2F-888E-1F3784F395E2}" destId="{24C10AED-C305-4A00-A711-E10DA5BCA72E}" srcOrd="0" destOrd="0" parTransId="{AF6B178D-30CC-464A-92E1-9377C98FEAD5}" sibTransId="{B012FC88-F2A4-469D-9E40-C78149A0A759}"/>
    <dgm:cxn modelId="{30A4E1BA-EB2F-4C7D-AB81-CB37CCA20A94}" type="presOf" srcId="{E5126272-EBB9-49ED-A68A-A2E66D3D81FE}" destId="{CD51F810-B928-4850-B0C2-18E78979ED2B}" srcOrd="0" destOrd="0" presId="urn:microsoft.com/office/officeart/2005/8/layout/cycle4"/>
    <dgm:cxn modelId="{7BC837BD-2185-409D-9919-5D5320A3E43A}" type="presOf" srcId="{DA1F1475-5220-4A90-AC2E-636E454E8AAB}" destId="{9CA82761-5369-4B00-B63A-B7A499CD12BB}" srcOrd="0" destOrd="0" presId="urn:microsoft.com/office/officeart/2005/8/layout/cycle4"/>
    <dgm:cxn modelId="{8694F7BD-47B9-473F-A6AE-E483AA33D570}" type="presOf" srcId="{DDF77186-6A65-46CF-8888-7BDFBBC5ADD2}" destId="{F2BE2780-A899-47CD-89FD-72B0D8137F8F}" srcOrd="0" destOrd="2" presId="urn:microsoft.com/office/officeart/2005/8/layout/cycle4"/>
    <dgm:cxn modelId="{AF1B48C1-94DD-49D0-832D-DC8297F003BE}" srcId="{A636857E-829B-4ED1-A8F0-A8731800F41F}" destId="{DA1F1475-5220-4A90-AC2E-636E454E8AAB}" srcOrd="0" destOrd="0" parTransId="{3FE27597-7058-400C-BEEA-13A4EDDD587D}" sibTransId="{313CD8DE-E605-4649-A90F-E0806088FC57}"/>
    <dgm:cxn modelId="{027F8FC2-1689-4C3C-9AA3-AB7F3C0EB398}" srcId="{E5126272-EBB9-49ED-A68A-A2E66D3D81FE}" destId="{A241DF46-5618-4CD2-ABE4-44DAF0A6FD4A}" srcOrd="1" destOrd="0" parTransId="{340DA1A2-AF0B-4A7F-B827-2AE7A5BCE82A}" sibTransId="{97E423DE-0268-4F77-9B4F-7D3FEFFA6DD0}"/>
    <dgm:cxn modelId="{18725CCC-2555-4302-960B-FB64C6F15625}" srcId="{03525584-307C-4A2F-888E-1F3784F395E2}" destId="{E5126272-EBB9-49ED-A68A-A2E66D3D81FE}" srcOrd="3" destOrd="0" parTransId="{A8B6C3A7-CFA7-4EFA-A284-C58250497849}" sibTransId="{F4B37556-5B3D-49FA-B233-5F5F3DD59605}"/>
    <dgm:cxn modelId="{860F5FCD-A52B-4DAC-9C53-3A11618766A4}" srcId="{A636857E-829B-4ED1-A8F0-A8731800F41F}" destId="{5555B77D-29AA-4F22-8E5C-CC3C5CE241A0}" srcOrd="1" destOrd="0" parTransId="{242E5481-701B-475A-85DF-41E44C63CF50}" sibTransId="{0AD88F34-FBE7-48CD-824E-262369AA92BD}"/>
    <dgm:cxn modelId="{45AF28DB-0D7B-4965-9A83-905ADF0BEAF6}" type="presOf" srcId="{A7E5FA42-2754-481B-8BC1-7E8D8090465C}" destId="{90370089-B473-4D42-AC88-35E16AA6D900}" srcOrd="1" destOrd="0" presId="urn:microsoft.com/office/officeart/2005/8/layout/cycle4"/>
    <dgm:cxn modelId="{D77D83DC-9B93-4603-B0AB-0204153F39B4}" srcId="{24C10AED-C305-4A00-A711-E10DA5BCA72E}" destId="{A7E5FA42-2754-481B-8BC1-7E8D8090465C}" srcOrd="0" destOrd="0" parTransId="{2DE6A2FA-DDB5-410A-B27B-C4670FCA2464}" sibTransId="{91704C60-5CEF-4F0C-A954-187EE66086AA}"/>
    <dgm:cxn modelId="{1E49E6DE-1114-4420-B890-DF785EF4894B}" type="presOf" srcId="{5D79A983-63C3-46FC-B438-1146D793678D}" destId="{772A7B5F-CC13-4477-9557-E81668085337}" srcOrd="1" destOrd="0" presId="urn:microsoft.com/office/officeart/2005/8/layout/cycle4"/>
    <dgm:cxn modelId="{2F0995E1-9DC9-41B2-B671-D26F4675BEA7}" type="presOf" srcId="{5D79A983-63C3-46FC-B438-1146D793678D}" destId="{F2BE2780-A899-47CD-89FD-72B0D8137F8F}" srcOrd="0" destOrd="0" presId="urn:microsoft.com/office/officeart/2005/8/layout/cycle4"/>
    <dgm:cxn modelId="{002F1DEE-6620-4D91-A08D-9D8BBE9A9379}" type="presOf" srcId="{5555B77D-29AA-4F22-8E5C-CC3C5CE241A0}" destId="{D6FD1140-262D-488B-A007-9D64980F18DA}" srcOrd="1" destOrd="1" presId="urn:microsoft.com/office/officeart/2005/8/layout/cycle4"/>
    <dgm:cxn modelId="{A98334F9-9F6D-4FDA-B9B4-BDE06C51D870}" srcId="{E5126272-EBB9-49ED-A68A-A2E66D3D81FE}" destId="{DDF77186-6A65-46CF-8888-7BDFBBC5ADD2}" srcOrd="2" destOrd="0" parTransId="{FF5C08A3-F632-48A5-96BD-08997D4B5A66}" sibTransId="{8F60E04F-2ADE-4960-97C2-8564B788B9D9}"/>
    <dgm:cxn modelId="{2C5A4FFA-F56E-42D5-8CD0-F5C5C3812F9D}" type="presOf" srcId="{A7E5FA42-2754-481B-8BC1-7E8D8090465C}" destId="{FB15238A-CFB7-457E-B563-57E2539112BC}" srcOrd="0" destOrd="0" presId="urn:microsoft.com/office/officeart/2005/8/layout/cycle4"/>
    <dgm:cxn modelId="{98B8A0FF-1662-47CB-A3AB-72A10954E993}" type="presOf" srcId="{5555B77D-29AA-4F22-8E5C-CC3C5CE241A0}" destId="{9CA82761-5369-4B00-B63A-B7A499CD12BB}" srcOrd="0" destOrd="1" presId="urn:microsoft.com/office/officeart/2005/8/layout/cycle4"/>
    <dgm:cxn modelId="{1128C462-51F5-4295-AFBD-6D31F49B700D}" type="presParOf" srcId="{42E7A70E-A982-45FB-AEB0-DD05AFB29B72}" destId="{F7AFBC83-BDED-4DCA-BA67-3EE358E762A0}" srcOrd="0" destOrd="0" presId="urn:microsoft.com/office/officeart/2005/8/layout/cycle4"/>
    <dgm:cxn modelId="{8534E2DB-9A09-4046-8FC7-AA1E9BD53465}" type="presParOf" srcId="{F7AFBC83-BDED-4DCA-BA67-3EE358E762A0}" destId="{CA1BF1D7-CE87-4FAD-BBF5-91BECFCE3EDE}" srcOrd="0" destOrd="0" presId="urn:microsoft.com/office/officeart/2005/8/layout/cycle4"/>
    <dgm:cxn modelId="{ED722626-C7B0-47F2-8402-65D86A9A2E6B}" type="presParOf" srcId="{CA1BF1D7-CE87-4FAD-BBF5-91BECFCE3EDE}" destId="{FB15238A-CFB7-457E-B563-57E2539112BC}" srcOrd="0" destOrd="0" presId="urn:microsoft.com/office/officeart/2005/8/layout/cycle4"/>
    <dgm:cxn modelId="{FF93A7E6-84C0-4300-9C46-FB4088D479C3}" type="presParOf" srcId="{CA1BF1D7-CE87-4FAD-BBF5-91BECFCE3EDE}" destId="{90370089-B473-4D42-AC88-35E16AA6D900}" srcOrd="1" destOrd="0" presId="urn:microsoft.com/office/officeart/2005/8/layout/cycle4"/>
    <dgm:cxn modelId="{D4E3BD7B-652B-4565-A378-39647EACA6C2}" type="presParOf" srcId="{F7AFBC83-BDED-4DCA-BA67-3EE358E762A0}" destId="{D6FAA939-6779-412F-BD3A-809004372FBA}" srcOrd="1" destOrd="0" presId="urn:microsoft.com/office/officeart/2005/8/layout/cycle4"/>
    <dgm:cxn modelId="{993067B2-4261-4F0C-91A7-1D3CED23E42B}" type="presParOf" srcId="{D6FAA939-6779-412F-BD3A-809004372FBA}" destId="{23CE2B42-B8E9-4E5E-941A-8944A030A460}" srcOrd="0" destOrd="0" presId="urn:microsoft.com/office/officeart/2005/8/layout/cycle4"/>
    <dgm:cxn modelId="{86541CBF-D0EC-4059-B376-9EE793687EC5}" type="presParOf" srcId="{D6FAA939-6779-412F-BD3A-809004372FBA}" destId="{CF32C63C-AF74-498D-BBF5-973068B4D670}" srcOrd="1" destOrd="0" presId="urn:microsoft.com/office/officeart/2005/8/layout/cycle4"/>
    <dgm:cxn modelId="{607E9FB8-FE0C-493B-BD7D-F9A745C8B817}" type="presParOf" srcId="{F7AFBC83-BDED-4DCA-BA67-3EE358E762A0}" destId="{A9794042-C9B5-47B7-8675-BE8F90FFBA15}" srcOrd="2" destOrd="0" presId="urn:microsoft.com/office/officeart/2005/8/layout/cycle4"/>
    <dgm:cxn modelId="{602F0AAE-4FFE-4FE3-842E-92CC39BFE6FF}" type="presParOf" srcId="{A9794042-C9B5-47B7-8675-BE8F90FFBA15}" destId="{9CA82761-5369-4B00-B63A-B7A499CD12BB}" srcOrd="0" destOrd="0" presId="urn:microsoft.com/office/officeart/2005/8/layout/cycle4"/>
    <dgm:cxn modelId="{767F74F8-AFDC-4308-97C3-3B9D1C0B429E}" type="presParOf" srcId="{A9794042-C9B5-47B7-8675-BE8F90FFBA15}" destId="{D6FD1140-262D-488B-A007-9D64980F18DA}" srcOrd="1" destOrd="0" presId="urn:microsoft.com/office/officeart/2005/8/layout/cycle4"/>
    <dgm:cxn modelId="{503E5720-5F34-41AC-892F-A59CB28B2249}" type="presParOf" srcId="{F7AFBC83-BDED-4DCA-BA67-3EE358E762A0}" destId="{A8AD33CD-DE3C-4E83-A53D-98564CAA846F}" srcOrd="3" destOrd="0" presId="urn:microsoft.com/office/officeart/2005/8/layout/cycle4"/>
    <dgm:cxn modelId="{20AB4F89-2B83-444F-8D75-98DD928DA781}" type="presParOf" srcId="{A8AD33CD-DE3C-4E83-A53D-98564CAA846F}" destId="{F2BE2780-A899-47CD-89FD-72B0D8137F8F}" srcOrd="0" destOrd="0" presId="urn:microsoft.com/office/officeart/2005/8/layout/cycle4"/>
    <dgm:cxn modelId="{15890BC8-399E-4D6A-9B63-053F7352CCCB}" type="presParOf" srcId="{A8AD33CD-DE3C-4E83-A53D-98564CAA846F}" destId="{772A7B5F-CC13-4477-9557-E81668085337}" srcOrd="1" destOrd="0" presId="urn:microsoft.com/office/officeart/2005/8/layout/cycle4"/>
    <dgm:cxn modelId="{4A8CCCBF-7184-4827-ABB0-3827E69FBB12}" type="presParOf" srcId="{F7AFBC83-BDED-4DCA-BA67-3EE358E762A0}" destId="{CC2CF2D1-135B-45CA-B246-95143EC0B938}" srcOrd="4" destOrd="0" presId="urn:microsoft.com/office/officeart/2005/8/layout/cycle4"/>
    <dgm:cxn modelId="{026E7CC8-A789-45FC-9F81-EF3F093F5F5D}" type="presParOf" srcId="{42E7A70E-A982-45FB-AEB0-DD05AFB29B72}" destId="{6AC8EAA0-6921-4631-9C66-5D014B083B83}" srcOrd="1" destOrd="0" presId="urn:microsoft.com/office/officeart/2005/8/layout/cycle4"/>
    <dgm:cxn modelId="{2E4590F1-DB33-4492-B6EE-EC025BDA910E}" type="presParOf" srcId="{6AC8EAA0-6921-4631-9C66-5D014B083B83}" destId="{017F6C88-2A8A-4936-A1F3-A283EE05DA4B}" srcOrd="0" destOrd="0" presId="urn:microsoft.com/office/officeart/2005/8/layout/cycle4"/>
    <dgm:cxn modelId="{C1234CFE-ACE1-42B6-9B8A-FEC53CF4003E}" type="presParOf" srcId="{6AC8EAA0-6921-4631-9C66-5D014B083B83}" destId="{6F358BD6-4D2D-44D1-A000-E774A30028D7}" srcOrd="1" destOrd="0" presId="urn:microsoft.com/office/officeart/2005/8/layout/cycle4"/>
    <dgm:cxn modelId="{6EB4FF4C-CAE1-4411-8618-A27886E445F2}" type="presParOf" srcId="{6AC8EAA0-6921-4631-9C66-5D014B083B83}" destId="{71958A03-850D-4DAA-80A2-336F8C285BD1}" srcOrd="2" destOrd="0" presId="urn:microsoft.com/office/officeart/2005/8/layout/cycle4"/>
    <dgm:cxn modelId="{2C77F779-6E1C-4083-8B94-24C329ED60F1}" type="presParOf" srcId="{6AC8EAA0-6921-4631-9C66-5D014B083B83}" destId="{CD51F810-B928-4850-B0C2-18E78979ED2B}" srcOrd="3" destOrd="0" presId="urn:microsoft.com/office/officeart/2005/8/layout/cycle4"/>
    <dgm:cxn modelId="{00F3DCF1-AAB5-496E-A038-AFE253AA9306}" type="presParOf" srcId="{6AC8EAA0-6921-4631-9C66-5D014B083B83}" destId="{EC165150-0B0B-4551-AD87-EA3C3E7FF675}" srcOrd="4" destOrd="0" presId="urn:microsoft.com/office/officeart/2005/8/layout/cycle4"/>
    <dgm:cxn modelId="{27FE6705-93D3-45F7-A46F-D247C2C9AF52}" type="presParOf" srcId="{42E7A70E-A982-45FB-AEB0-DD05AFB29B72}" destId="{6482407E-D8E4-4A77-8793-0A7BD29EC048}" srcOrd="2" destOrd="0" presId="urn:microsoft.com/office/officeart/2005/8/layout/cycle4"/>
    <dgm:cxn modelId="{A582459D-7C66-4F5F-9F95-A95CD3E9C26D}" type="presParOf" srcId="{42E7A70E-A982-45FB-AEB0-DD05AFB29B72}" destId="{055C6896-7DE5-44DA-B953-007EE5B043A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82761-5369-4B00-B63A-B7A499CD12BB}">
      <dsp:nvSpPr>
        <dsp:cNvPr id="0" name=""/>
        <dsp:cNvSpPr/>
      </dsp:nvSpPr>
      <dsp:spPr>
        <a:xfrm>
          <a:off x="6136003" y="3673772"/>
          <a:ext cx="2668887" cy="1728833"/>
        </a:xfrm>
        <a:prstGeom prst="roundRect">
          <a:avLst>
            <a:gd name="adj" fmla="val 10000"/>
          </a:avLst>
        </a:prstGeom>
        <a:solidFill>
          <a:srgbClr val="002060">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endParaRPr lang="fi-FI" sz="1000" kern="1200"/>
        </a:p>
        <a:p>
          <a:pPr marL="57150" lvl="1" indent="-57150" algn="l" defTabSz="444500">
            <a:lnSpc>
              <a:spcPct val="90000"/>
            </a:lnSpc>
            <a:spcBef>
              <a:spcPct val="0"/>
            </a:spcBef>
            <a:spcAft>
              <a:spcPct val="15000"/>
            </a:spcAft>
            <a:buChar char="•"/>
          </a:pPr>
          <a:r>
            <a:rPr lang="fi-FI" sz="1000" kern="1200">
              <a:solidFill>
                <a:schemeClr val="bg1"/>
              </a:solidFill>
              <a:latin typeface="Arial" panose="020B0604020202020204"/>
              <a:ea typeface="+mn-ea"/>
              <a:cs typeface="+mn-cs"/>
            </a:rPr>
            <a:t>Päihteiden käytön vakavuuden ja päihdehoidon tarpeen arvioiminen ja vastuu päihdehoidon suunnitelmasta</a:t>
          </a:r>
          <a:endParaRPr lang="fi-FI" sz="1000" kern="1200">
            <a:solidFill>
              <a:schemeClr val="bg1"/>
            </a:solidFill>
          </a:endParaRPr>
        </a:p>
        <a:p>
          <a:pPr marL="57150" lvl="1" indent="-57150" algn="l" defTabSz="444500">
            <a:lnSpc>
              <a:spcPct val="90000"/>
            </a:lnSpc>
            <a:spcBef>
              <a:spcPct val="0"/>
            </a:spcBef>
            <a:spcAft>
              <a:spcPct val="15000"/>
            </a:spcAft>
            <a:buChar char="•"/>
          </a:pPr>
          <a:r>
            <a:rPr lang="fi-FI" sz="1000" kern="1200">
              <a:solidFill>
                <a:schemeClr val="bg1"/>
              </a:solidFill>
              <a:latin typeface="Arial" panose="020B0604020202020204"/>
              <a:ea typeface="+mn-ea"/>
              <a:cs typeface="+mn-cs"/>
            </a:rPr>
            <a:t>Päihdehoidon toteuttaminen</a:t>
          </a:r>
          <a:endParaRPr lang="fi-FI" sz="1000" kern="1200">
            <a:solidFill>
              <a:schemeClr val="bg1"/>
            </a:solidFill>
          </a:endParaRPr>
        </a:p>
      </dsp:txBody>
      <dsp:txXfrm>
        <a:off x="6974646" y="4143957"/>
        <a:ext cx="1792267" cy="1220671"/>
      </dsp:txXfrm>
    </dsp:sp>
    <dsp:sp modelId="{F2BE2780-A899-47CD-89FD-72B0D8137F8F}">
      <dsp:nvSpPr>
        <dsp:cNvPr id="0" name=""/>
        <dsp:cNvSpPr/>
      </dsp:nvSpPr>
      <dsp:spPr>
        <a:xfrm>
          <a:off x="1781503" y="3673772"/>
          <a:ext cx="2668887" cy="1728833"/>
        </a:xfrm>
        <a:prstGeom prst="roundRect">
          <a:avLst>
            <a:gd name="adj" fmla="val 10000"/>
          </a:avLst>
        </a:prstGeom>
        <a:solidFill>
          <a:srgbClr val="002060">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fi-FI" sz="1000" kern="1200">
            <a:solidFill>
              <a:schemeClr val="bg1"/>
            </a:solidFill>
          </a:endParaRPr>
        </a:p>
        <a:p>
          <a:pPr marL="57150" lvl="1" indent="-57150" algn="l" defTabSz="444500">
            <a:lnSpc>
              <a:spcPct val="90000"/>
            </a:lnSpc>
            <a:spcBef>
              <a:spcPct val="0"/>
            </a:spcBef>
            <a:spcAft>
              <a:spcPct val="15000"/>
            </a:spcAft>
            <a:buChar char="•"/>
          </a:pPr>
          <a:r>
            <a:rPr lang="fi-FI" sz="1000" kern="1200">
              <a:solidFill>
                <a:schemeClr val="bg1"/>
              </a:solidFill>
            </a:rPr>
            <a:t>Rinnalla kulkeva tuki</a:t>
          </a:r>
        </a:p>
        <a:p>
          <a:pPr marL="57150" lvl="1" indent="-57150" algn="l" defTabSz="444500">
            <a:lnSpc>
              <a:spcPct val="90000"/>
            </a:lnSpc>
            <a:spcBef>
              <a:spcPct val="0"/>
            </a:spcBef>
            <a:spcAft>
              <a:spcPct val="15000"/>
            </a:spcAft>
            <a:buChar char="•"/>
          </a:pPr>
          <a:r>
            <a:rPr lang="fi-FI" sz="1000" kern="1200">
              <a:solidFill>
                <a:schemeClr val="bg1"/>
              </a:solidFill>
            </a:rPr>
            <a:t>Vertaistuki</a:t>
          </a:r>
        </a:p>
      </dsp:txBody>
      <dsp:txXfrm>
        <a:off x="1819480" y="4143957"/>
        <a:ext cx="1792267" cy="1220671"/>
      </dsp:txXfrm>
    </dsp:sp>
    <dsp:sp modelId="{23CE2B42-B8E9-4E5E-941A-8944A030A460}">
      <dsp:nvSpPr>
        <dsp:cNvPr id="0" name=""/>
        <dsp:cNvSpPr/>
      </dsp:nvSpPr>
      <dsp:spPr>
        <a:xfrm>
          <a:off x="6136003" y="16009"/>
          <a:ext cx="2668887" cy="1728833"/>
        </a:xfrm>
        <a:prstGeom prst="roundRect">
          <a:avLst>
            <a:gd name="adj" fmla="val 10000"/>
          </a:avLst>
        </a:prstGeom>
        <a:solidFill>
          <a:srgbClr val="002060">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fi-FI" sz="1000" kern="1200">
              <a:solidFill>
                <a:schemeClr val="bg1"/>
              </a:solidFill>
            </a:rPr>
            <a:t>Päihteettömyyteen tukeminen</a:t>
          </a:r>
        </a:p>
        <a:p>
          <a:pPr marL="57150" lvl="1" indent="-57150" algn="l" defTabSz="444500">
            <a:lnSpc>
              <a:spcPct val="90000"/>
            </a:lnSpc>
            <a:spcBef>
              <a:spcPct val="0"/>
            </a:spcBef>
            <a:spcAft>
              <a:spcPct val="15000"/>
            </a:spcAft>
            <a:buChar char="•"/>
          </a:pPr>
          <a:r>
            <a:rPr lang="fi-FI" sz="1000" kern="1200">
              <a:solidFill>
                <a:schemeClr val="bg1"/>
              </a:solidFill>
            </a:rPr>
            <a:t>Lapsen ja vanhemman välisen vuorovaikutuksen tukeminen</a:t>
          </a:r>
        </a:p>
        <a:p>
          <a:pPr marL="57150" lvl="1" indent="-57150" algn="l" defTabSz="444500">
            <a:lnSpc>
              <a:spcPct val="90000"/>
            </a:lnSpc>
            <a:spcBef>
              <a:spcPct val="0"/>
            </a:spcBef>
            <a:spcAft>
              <a:spcPct val="15000"/>
            </a:spcAft>
            <a:buChar char="•"/>
          </a:pPr>
          <a:r>
            <a:rPr lang="fi-FI" sz="1000" kern="1200">
              <a:solidFill>
                <a:schemeClr val="bg1"/>
              </a:solidFill>
              <a:latin typeface="Arial" panose="020B0604020202020204"/>
              <a:ea typeface="+mn-ea"/>
              <a:cs typeface="+mn-cs"/>
            </a:rPr>
            <a:t>Päihdehoidon toteuttaminen   monialaisena yhteistyönä</a:t>
          </a:r>
          <a:endParaRPr lang="fi-FI" sz="1000" kern="1200">
            <a:solidFill>
              <a:schemeClr val="bg1"/>
            </a:solidFill>
          </a:endParaRPr>
        </a:p>
      </dsp:txBody>
      <dsp:txXfrm>
        <a:off x="6974646" y="53986"/>
        <a:ext cx="1792267" cy="1220671"/>
      </dsp:txXfrm>
    </dsp:sp>
    <dsp:sp modelId="{FB15238A-CFB7-457E-B563-57E2539112BC}">
      <dsp:nvSpPr>
        <dsp:cNvPr id="0" name=""/>
        <dsp:cNvSpPr/>
      </dsp:nvSpPr>
      <dsp:spPr>
        <a:xfrm>
          <a:off x="1781503" y="16009"/>
          <a:ext cx="2668887" cy="1728833"/>
        </a:xfrm>
        <a:prstGeom prst="roundRect">
          <a:avLst>
            <a:gd name="adj" fmla="val 10000"/>
          </a:avLst>
        </a:prstGeom>
        <a:solidFill>
          <a:srgbClr val="002060">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i-FI" sz="1200" kern="1200">
              <a:solidFill>
                <a:schemeClr val="bg1"/>
              </a:solidFill>
              <a:latin typeface="+mn-lt"/>
              <a:ea typeface="+mn-ea"/>
              <a:cs typeface="+mn-cs"/>
            </a:rPr>
            <a:t>Kokonaistilanteen arviointi</a:t>
          </a:r>
          <a:endParaRPr lang="fi-FI" sz="1200" kern="1200">
            <a:solidFill>
              <a:schemeClr val="bg1"/>
            </a:solidFill>
          </a:endParaRPr>
        </a:p>
        <a:p>
          <a:pPr marL="114300" lvl="1" indent="-114300" algn="l" defTabSz="533400">
            <a:lnSpc>
              <a:spcPct val="90000"/>
            </a:lnSpc>
            <a:spcBef>
              <a:spcPct val="0"/>
            </a:spcBef>
            <a:spcAft>
              <a:spcPct val="15000"/>
            </a:spcAft>
            <a:buChar char="•"/>
          </a:pPr>
          <a:r>
            <a:rPr lang="fi-FI" sz="1200" kern="1200">
              <a:solidFill>
                <a:schemeClr val="bg1"/>
              </a:solidFill>
              <a:latin typeface="+mn-lt"/>
              <a:ea typeface="+mn-ea"/>
              <a:cs typeface="+mn-cs"/>
            </a:rPr>
            <a:t>Päävastuu lapsen tilanteen arvioimisesta</a:t>
          </a:r>
          <a:endParaRPr lang="fi-FI" sz="1200" kern="1200">
            <a:solidFill>
              <a:schemeClr val="bg1"/>
            </a:solidFill>
            <a:latin typeface="+mn-lt"/>
          </a:endParaRPr>
        </a:p>
      </dsp:txBody>
      <dsp:txXfrm>
        <a:off x="1819480" y="53986"/>
        <a:ext cx="1792267" cy="1220671"/>
      </dsp:txXfrm>
    </dsp:sp>
    <dsp:sp modelId="{017F6C88-2A8A-4936-A1F3-A283EE05DA4B}">
      <dsp:nvSpPr>
        <dsp:cNvPr id="0" name=""/>
        <dsp:cNvSpPr/>
      </dsp:nvSpPr>
      <dsp:spPr>
        <a:xfrm>
          <a:off x="2899842" y="307948"/>
          <a:ext cx="2339328" cy="2339328"/>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Lastensuojelun sosiaalityöntekijä</a:t>
          </a:r>
        </a:p>
      </dsp:txBody>
      <dsp:txXfrm>
        <a:off x="3585015" y="993121"/>
        <a:ext cx="1654155" cy="1654155"/>
      </dsp:txXfrm>
    </dsp:sp>
    <dsp:sp modelId="{6F358BD6-4D2D-44D1-A000-E774A30028D7}">
      <dsp:nvSpPr>
        <dsp:cNvPr id="0" name=""/>
        <dsp:cNvSpPr/>
      </dsp:nvSpPr>
      <dsp:spPr>
        <a:xfrm rot="5400000">
          <a:off x="5347223" y="307948"/>
          <a:ext cx="2339328" cy="2339328"/>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Lastensuojelun palveluiden työntekijä</a:t>
          </a:r>
        </a:p>
      </dsp:txBody>
      <dsp:txXfrm rot="-5400000">
        <a:off x="5347223" y="993121"/>
        <a:ext cx="1654155" cy="1654155"/>
      </dsp:txXfrm>
    </dsp:sp>
    <dsp:sp modelId="{71958A03-850D-4DAA-80A2-336F8C285BD1}">
      <dsp:nvSpPr>
        <dsp:cNvPr id="0" name=""/>
        <dsp:cNvSpPr/>
      </dsp:nvSpPr>
      <dsp:spPr>
        <a:xfrm rot="10800000">
          <a:off x="5347223" y="2755329"/>
          <a:ext cx="2339328" cy="2339328"/>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Nuorten päihdepalvelun työntekijä/t</a:t>
          </a:r>
        </a:p>
      </dsp:txBody>
      <dsp:txXfrm rot="10800000">
        <a:off x="5347223" y="2755329"/>
        <a:ext cx="1654155" cy="1654155"/>
      </dsp:txXfrm>
    </dsp:sp>
    <dsp:sp modelId="{CD51F810-B928-4850-B0C2-18E78979ED2B}">
      <dsp:nvSpPr>
        <dsp:cNvPr id="0" name=""/>
        <dsp:cNvSpPr/>
      </dsp:nvSpPr>
      <dsp:spPr>
        <a:xfrm rot="16200000">
          <a:off x="2899842" y="2755329"/>
          <a:ext cx="2339328" cy="2339328"/>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kern="1200"/>
            <a:t>Muu, esim. kokemus-asiantuntija, nuorisotyöntekijä, kuraattori</a:t>
          </a:r>
        </a:p>
      </dsp:txBody>
      <dsp:txXfrm rot="5400000">
        <a:off x="3585015" y="2755329"/>
        <a:ext cx="1654155" cy="1654155"/>
      </dsp:txXfrm>
    </dsp:sp>
    <dsp:sp modelId="{6482407E-D8E4-4A77-8793-0A7BD29EC048}">
      <dsp:nvSpPr>
        <dsp:cNvPr id="0" name=""/>
        <dsp:cNvSpPr/>
      </dsp:nvSpPr>
      <dsp:spPr>
        <a:xfrm rot="14212579">
          <a:off x="4936383" y="2313220"/>
          <a:ext cx="807689" cy="702338"/>
        </a:xfrm>
        <a:prstGeom prst="circular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C6896-7DE5-44DA-B953-007EE5B043A5}">
      <dsp:nvSpPr>
        <dsp:cNvPr id="0" name=""/>
        <dsp:cNvSpPr/>
      </dsp:nvSpPr>
      <dsp:spPr>
        <a:xfrm rot="10800000">
          <a:off x="4889352" y="2421440"/>
          <a:ext cx="807689" cy="702338"/>
        </a:xfrm>
        <a:prstGeom prst="circular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23529-80E8-44E5-9C3B-7C6157D2B183}" type="datetimeFigureOut">
              <a:rPr lang="fi-FI" smtClean="0"/>
              <a:t>21.3.2024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78EC4-376A-4FAC-844F-6C9BF98A64AA}" type="slidenum">
              <a:rPr lang="fi-FI" smtClean="0"/>
              <a:t>‹#›</a:t>
            </a:fld>
            <a:endParaRPr lang="fi-FI"/>
          </a:p>
        </p:txBody>
      </p:sp>
    </p:spTree>
    <p:extLst>
      <p:ext uri="{BB962C8B-B14F-4D97-AF65-F5344CB8AC3E}">
        <p14:creationId xmlns:p14="http://schemas.microsoft.com/office/powerpoint/2010/main" val="180142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78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14</a:t>
            </a:fld>
            <a:endParaRPr lang="fi-FI"/>
          </a:p>
        </p:txBody>
      </p:sp>
    </p:spTree>
    <p:extLst>
      <p:ext uri="{BB962C8B-B14F-4D97-AF65-F5344CB8AC3E}">
        <p14:creationId xmlns:p14="http://schemas.microsoft.com/office/powerpoint/2010/main" val="34155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t>
            </a:r>
          </a:p>
        </p:txBody>
      </p:sp>
      <p:sp>
        <p:nvSpPr>
          <p:cNvPr id="4" name="Dian numeron paikkamerkki 3"/>
          <p:cNvSpPr>
            <a:spLocks noGrp="1"/>
          </p:cNvSpPr>
          <p:nvPr>
            <p:ph type="sldNum" sz="quarter" idx="5"/>
          </p:nvPr>
        </p:nvSpPr>
        <p:spPr/>
        <p:txBody>
          <a:bodyPr/>
          <a:lstStyle/>
          <a:p>
            <a:fld id="{5B878EC4-376A-4FAC-844F-6C9BF98A64AA}" type="slidenum">
              <a:rPr lang="fi-FI" smtClean="0"/>
              <a:t>15</a:t>
            </a:fld>
            <a:endParaRPr lang="fi-FI"/>
          </a:p>
        </p:txBody>
      </p:sp>
    </p:spTree>
    <p:extLst>
      <p:ext uri="{BB962C8B-B14F-4D97-AF65-F5344CB8AC3E}">
        <p14:creationId xmlns:p14="http://schemas.microsoft.com/office/powerpoint/2010/main" val="363373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1692B0C-592F-4906-8BD8-F839D3D7678E}" type="slidenum">
              <a:rPr lang="fi-FI" smtClean="0"/>
              <a:t>16</a:t>
            </a:fld>
            <a:endParaRPr lang="fi-FI"/>
          </a:p>
        </p:txBody>
      </p:sp>
    </p:spTree>
    <p:extLst>
      <p:ext uri="{BB962C8B-B14F-4D97-AF65-F5344CB8AC3E}">
        <p14:creationId xmlns:p14="http://schemas.microsoft.com/office/powerpoint/2010/main" val="67825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20</a:t>
            </a:fld>
            <a:endParaRPr lang="fi-FI"/>
          </a:p>
        </p:txBody>
      </p:sp>
    </p:spTree>
    <p:extLst>
      <p:ext uri="{BB962C8B-B14F-4D97-AF65-F5344CB8AC3E}">
        <p14:creationId xmlns:p14="http://schemas.microsoft.com/office/powerpoint/2010/main" val="216103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21</a:t>
            </a:fld>
            <a:endParaRPr lang="fi-FI"/>
          </a:p>
        </p:txBody>
      </p:sp>
    </p:spTree>
    <p:extLst>
      <p:ext uri="{BB962C8B-B14F-4D97-AF65-F5344CB8AC3E}">
        <p14:creationId xmlns:p14="http://schemas.microsoft.com/office/powerpoint/2010/main" val="31953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9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25</a:t>
            </a:fld>
            <a:endParaRPr lang="fi-FI"/>
          </a:p>
        </p:txBody>
      </p:sp>
    </p:spTree>
    <p:extLst>
      <p:ext uri="{BB962C8B-B14F-4D97-AF65-F5344CB8AC3E}">
        <p14:creationId xmlns:p14="http://schemas.microsoft.com/office/powerpoint/2010/main" val="137892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26</a:t>
            </a:fld>
            <a:endParaRPr lang="fi-FI"/>
          </a:p>
        </p:txBody>
      </p:sp>
    </p:spTree>
    <p:extLst>
      <p:ext uri="{BB962C8B-B14F-4D97-AF65-F5344CB8AC3E}">
        <p14:creationId xmlns:p14="http://schemas.microsoft.com/office/powerpoint/2010/main" val="198939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27</a:t>
            </a:fld>
            <a:endParaRPr lang="fi-FI"/>
          </a:p>
        </p:txBody>
      </p:sp>
    </p:spTree>
    <p:extLst>
      <p:ext uri="{BB962C8B-B14F-4D97-AF65-F5344CB8AC3E}">
        <p14:creationId xmlns:p14="http://schemas.microsoft.com/office/powerpoint/2010/main" val="152909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28</a:t>
            </a:fld>
            <a:endParaRPr lang="fi-FI"/>
          </a:p>
        </p:txBody>
      </p:sp>
    </p:spTree>
    <p:extLst>
      <p:ext uri="{BB962C8B-B14F-4D97-AF65-F5344CB8AC3E}">
        <p14:creationId xmlns:p14="http://schemas.microsoft.com/office/powerpoint/2010/main" val="35222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5EC2B-4DF1-46D8-8CD3-8C736B2AFE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13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30</a:t>
            </a:fld>
            <a:endParaRPr lang="fi-FI"/>
          </a:p>
        </p:txBody>
      </p:sp>
    </p:spTree>
    <p:extLst>
      <p:ext uri="{BB962C8B-B14F-4D97-AF65-F5344CB8AC3E}">
        <p14:creationId xmlns:p14="http://schemas.microsoft.com/office/powerpoint/2010/main" val="22133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31</a:t>
            </a:fld>
            <a:endParaRPr lang="fi-FI"/>
          </a:p>
        </p:txBody>
      </p:sp>
    </p:spTree>
    <p:extLst>
      <p:ext uri="{BB962C8B-B14F-4D97-AF65-F5344CB8AC3E}">
        <p14:creationId xmlns:p14="http://schemas.microsoft.com/office/powerpoint/2010/main" val="300161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32</a:t>
            </a:fld>
            <a:endParaRPr lang="fi-FI"/>
          </a:p>
        </p:txBody>
      </p:sp>
    </p:spTree>
    <p:extLst>
      <p:ext uri="{BB962C8B-B14F-4D97-AF65-F5344CB8AC3E}">
        <p14:creationId xmlns:p14="http://schemas.microsoft.com/office/powerpoint/2010/main" val="418336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6348A-8D85-4C09-B472-371D1897E4D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1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Nämä linkitykset on tehty sisäisesti tähän ohjeeseen, eli linkkien avulla voi halutessaan siirtyä siihen kohtaan, mikä on siinä hetkessä tarpeellinen.</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134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Ohjautumisen kanavat: </a:t>
            </a:r>
            <a:r>
              <a:rPr lang="fi-FI" dirty="0" err="1"/>
              <a:t>ls</a:t>
            </a:r>
            <a:r>
              <a:rPr lang="fi-FI" dirty="0"/>
              <a:t>-asiakkuuden aikana tulee ilmi vanhemman päihteidenkäyttö / vanhempi hakeutuu itse päihdepoliklinikalle / PTA-huomiot: mahdollisuuksien mukaan koordinoidaan yhteisesti palvelutarpeen arvio, yhteensovittamisen tarve</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28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13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0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54099-3371-41CF-A0EF-B9F9517CF03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sym typeface="Gill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Gill Sans"/>
            </a:endParaRPr>
          </a:p>
        </p:txBody>
      </p:sp>
    </p:spTree>
    <p:extLst>
      <p:ext uri="{BB962C8B-B14F-4D97-AF65-F5344CB8AC3E}">
        <p14:creationId xmlns:p14="http://schemas.microsoft.com/office/powerpoint/2010/main" val="322211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5EC2B-4DF1-46D8-8CD3-8C736B2AFE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45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9</a:t>
            </a:fld>
            <a:endParaRPr lang="fi-FI"/>
          </a:p>
        </p:txBody>
      </p:sp>
    </p:spTree>
    <p:extLst>
      <p:ext uri="{BB962C8B-B14F-4D97-AF65-F5344CB8AC3E}">
        <p14:creationId xmlns:p14="http://schemas.microsoft.com/office/powerpoint/2010/main" val="177630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10</a:t>
            </a:fld>
            <a:endParaRPr lang="fi-FI"/>
          </a:p>
        </p:txBody>
      </p:sp>
    </p:spTree>
    <p:extLst>
      <p:ext uri="{BB962C8B-B14F-4D97-AF65-F5344CB8AC3E}">
        <p14:creationId xmlns:p14="http://schemas.microsoft.com/office/powerpoint/2010/main" val="308177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11</a:t>
            </a:fld>
            <a:endParaRPr lang="fi-FI"/>
          </a:p>
        </p:txBody>
      </p:sp>
    </p:spTree>
    <p:extLst>
      <p:ext uri="{BB962C8B-B14F-4D97-AF65-F5344CB8AC3E}">
        <p14:creationId xmlns:p14="http://schemas.microsoft.com/office/powerpoint/2010/main" val="379538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12</a:t>
            </a:fld>
            <a:endParaRPr lang="fi-FI"/>
          </a:p>
        </p:txBody>
      </p:sp>
    </p:spTree>
    <p:extLst>
      <p:ext uri="{BB962C8B-B14F-4D97-AF65-F5344CB8AC3E}">
        <p14:creationId xmlns:p14="http://schemas.microsoft.com/office/powerpoint/2010/main" val="10105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B878EC4-376A-4FAC-844F-6C9BF98A64AA}" type="slidenum">
              <a:rPr lang="fi-FI" smtClean="0"/>
              <a:t>13</a:t>
            </a:fld>
            <a:endParaRPr lang="fi-FI"/>
          </a:p>
        </p:txBody>
      </p:sp>
    </p:spTree>
    <p:extLst>
      <p:ext uri="{BB962C8B-B14F-4D97-AF65-F5344CB8AC3E}">
        <p14:creationId xmlns:p14="http://schemas.microsoft.com/office/powerpoint/2010/main" val="168355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75556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35015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674888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72FFF5D-3172-4BBC-9E54-47512233DCE1}" type="slidenum">
              <a:rPr lang="fi-FI" smtClean="0"/>
              <a:t>‹#›</a:t>
            </a:fld>
            <a:endParaRPr lang="fi-FI"/>
          </a:p>
        </p:txBody>
      </p:sp>
    </p:spTree>
    <p:extLst>
      <p:ext uri="{BB962C8B-B14F-4D97-AF65-F5344CB8AC3E}">
        <p14:creationId xmlns:p14="http://schemas.microsoft.com/office/powerpoint/2010/main" val="1916045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ots. perustyyl. napsautt.</a:t>
            </a:r>
            <a:endParaRPr lang="fi-FI" dirty="0"/>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endParaRPr lang="fi-FI" dirty="0"/>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endParaRPr lang="fi-FI" dirty="0"/>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dirty="0"/>
          </a:p>
        </p:txBody>
      </p:sp>
    </p:spTree>
    <p:extLst>
      <p:ext uri="{BB962C8B-B14F-4D97-AF65-F5344CB8AC3E}">
        <p14:creationId xmlns:p14="http://schemas.microsoft.com/office/powerpoint/2010/main" val="12442458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endParaRPr lang="fi-FI"/>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19302164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endParaRPr lang="fi-FI" dirty="0"/>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endParaRPr lang="fi-FI" dirty="0"/>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dirty="0"/>
          </a:p>
        </p:txBody>
      </p:sp>
    </p:spTree>
    <p:extLst>
      <p:ext uri="{BB962C8B-B14F-4D97-AF65-F5344CB8AC3E}">
        <p14:creationId xmlns:p14="http://schemas.microsoft.com/office/powerpoint/2010/main" val="19149108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26087767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endParaRPr lang="fi-FI" dirty="0"/>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endParaRPr lang="fi-FI" dirty="0"/>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dirty="0"/>
          </a:p>
        </p:txBody>
      </p:sp>
    </p:spTree>
    <p:extLst>
      <p:ext uri="{BB962C8B-B14F-4D97-AF65-F5344CB8AC3E}">
        <p14:creationId xmlns:p14="http://schemas.microsoft.com/office/powerpoint/2010/main" val="6963835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endParaRPr lang="fi-FI" dirty="0"/>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endParaRPr lang="fi-FI" dirty="0"/>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dirty="0"/>
          </a:p>
        </p:txBody>
      </p:sp>
    </p:spTree>
    <p:extLst>
      <p:ext uri="{BB962C8B-B14F-4D97-AF65-F5344CB8AC3E}">
        <p14:creationId xmlns:p14="http://schemas.microsoft.com/office/powerpoint/2010/main" val="1771114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endParaRPr lang="fi-FI" dirty="0"/>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endParaRPr lang="fi-FI" dirty="0"/>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dirty="0"/>
          </a:p>
        </p:txBody>
      </p:sp>
    </p:spTree>
    <p:extLst>
      <p:ext uri="{BB962C8B-B14F-4D97-AF65-F5344CB8AC3E}">
        <p14:creationId xmlns:p14="http://schemas.microsoft.com/office/powerpoint/2010/main" val="3033983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endParaRPr lang="fi-FI" dirty="0"/>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endParaRPr lang="fi-FI" dirty="0"/>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dirty="0"/>
          </a:p>
        </p:txBody>
      </p:sp>
    </p:spTree>
    <p:extLst>
      <p:ext uri="{BB962C8B-B14F-4D97-AF65-F5344CB8AC3E}">
        <p14:creationId xmlns:p14="http://schemas.microsoft.com/office/powerpoint/2010/main" val="185485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35844608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endParaRPr lang="fi-FI" dirty="0"/>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endParaRPr lang="fi-FI" dirty="0"/>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dirty="0"/>
          </a:p>
        </p:txBody>
      </p:sp>
    </p:spTree>
    <p:extLst>
      <p:ext uri="{BB962C8B-B14F-4D97-AF65-F5344CB8AC3E}">
        <p14:creationId xmlns:p14="http://schemas.microsoft.com/office/powerpoint/2010/main" val="2766908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22C056B-AD02-CC41-9BAC-591688D06BB1}"/>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A35A674-9678-AD44-90CB-71ACC939F04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9C4FFD00-4B00-8B41-B159-532195C064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8B3C3F-FB51-B54D-9E66-7A26B807B16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1DF265A-F4A2-734A-8647-1CA830F5778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1B23E4D-9B7A-684E-BD8D-B2E7BF7507C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9D5D103-D602-3E4D-A4A8-EF1F82FDBA3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1B58410-E822-C04C-9795-78BE0368712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CCFB153-7E53-1D48-84FD-5A0D5EE4EC0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1D6A16C-26F1-0B49-B923-6F5B18E1210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CDA07B8-04C9-914A-859E-24845E889A9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915335C-AB34-1B48-941F-7FF7EF4CF376}"/>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790AF0D-AF2C-E043-9F3D-4C2B329846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0123275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712613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88883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0447089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BC2C2EF-95A0-B148-ADD4-877B83D9ADA2}"/>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45306D-A78A-9F4F-B1B3-EA2F86E77CE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7012CC7-E778-C040-94E4-BB46389A27A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0D4A0DB-E445-3C46-B4D7-5C40BEFAA7A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7A2E7C2-BB76-0F45-A122-9F427FDD051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3792347-C3C0-0842-A4A2-CCB4999BEF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62C4EEF-EA4D-6B44-AEF9-DBD79CB706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A4FE435-7B5D-664F-B403-0654E734D639}"/>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751307D-9B57-284F-9717-428259C4838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F043FC1-CD2D-054E-B2F3-1AC748A45F6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15754D2-94A0-C145-9051-CAB5AB31C77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553EEE-1D58-334E-A194-94B9F59CBA3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691404-FA52-0640-B57A-57C45E8C7E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5819202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642CCEBD-ED22-AD4E-88DA-F8370BFD4E97}"/>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BEDDB5D-53DC-2146-B6C3-9E490AA8F6A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E5B86A0-7EA5-264E-97B0-F93A702A4D3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F275AE1-BF36-2649-9EEF-A10F993A33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799A68-9308-6546-A9B2-33EC0965AD7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7869CAF-4701-0D48-8B95-027A4CBAAF4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F2ABFB3-8148-DE4C-86C0-1779373F204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EC043F3-F492-9B4C-97EA-E8FE7388F3E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7339A8D-04B4-5D48-A5C0-796463F2E8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6EF6C24-6D2C-0743-BCDE-35622E86CCD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49B5E1D-8F23-AF49-8CA5-922471DDE1C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3DAE54C-0582-DC43-9A7E-4D3C38D491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62A3F3D-8950-F242-8294-7C8FAAEF452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2585196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B4EB25E-A024-5A44-A9BC-7F8067073505}"/>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AE0904B-694F-594C-8119-18780BFB8D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527E955-A402-E24C-A949-10A6F8F983A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38233CA-2FE3-794A-9312-A2F265B751C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410B714-8394-C04B-AD8E-67BEE2B551A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34876CC-3F52-FD45-B9AA-0D625F6D8E2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A42CFDA-8C01-3C4B-AFBA-11F3E933F7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C5AD9BE-4760-924D-8B4F-0E1D41DC21B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A970450-A5E5-4544-A4A9-CD092D1E59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DF65422-315B-AC4A-8CA5-E1B89691FB8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75FE0CF-7DCF-4349-B17A-02AD58EBEA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7BF2C4-3C4D-754E-AF85-1D4C73A12C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B24D71-DCA5-2C43-8BAF-39F30EDCE2A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031133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3B937CF1-0D70-884D-ADEA-D1339C2111CC}"/>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7D58742-6E03-3741-A17D-7EB80FEF3CA8}"/>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871CBB69-7208-1641-9E7A-DEA53312F35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D42D300-3E0B-FC4D-9A9F-90555393557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8A5AA09-75D6-994C-AFB8-CE4C6803BD4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F98BE5-330E-5E4D-9D72-B963FA175C3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411A488-8227-0542-94AE-3D862D837A9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3BC5269-840F-454A-9F80-5443CD54ABC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C10EDD8-6D5D-C348-8631-BAB41ADC5D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9AE35EB-EBDF-AB4D-BC8A-FBC39D4306C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88EF616-1268-D94B-A116-0EE2212A9EF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1DC9C3-D618-9B45-9E2E-B0013540349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E008822-F9FB-8647-B4B5-EF8F03E9F5E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737045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68C2C5E-4F5C-074E-94F5-2699202612E3}"/>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E918224-DD1A-7143-B564-5525F5FEB8A9}"/>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9C41FDFA-A5EF-2140-A229-83610A9989B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A4AFDC52-54A7-0E47-BFCE-83FE02377D8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BB06680-1308-6C4A-942B-5C1C97475CB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6118E1-35CA-564D-B964-BF0183453A8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0FB47ADB-3197-2745-A325-5FCCE63E24B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CB929E4-832B-8444-8B9D-DC655CE9807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CC2C745-060E-D54A-9AF3-6FE8519CE1A4}"/>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DD69303-1BFB-0F4E-A915-A463959A32E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08AE5-101F-4A4E-A338-D6D7B0A5E3E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FD9D26C4-A6E9-2E4B-B8C7-14D49A5B8B4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169C39-9099-EF4A-8AD3-FB43F32B5D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04500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r>
              <a:rPr lang="fi-FI"/>
              <a:t>Lisää kuva napsauttamalla kuvaketta</a:t>
            </a:r>
          </a:p>
        </p:txBody>
      </p:sp>
    </p:spTree>
    <p:extLst>
      <p:ext uri="{BB962C8B-B14F-4D97-AF65-F5344CB8AC3E}">
        <p14:creationId xmlns:p14="http://schemas.microsoft.com/office/powerpoint/2010/main" val="3645403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E9488F9-8139-A744-963D-CB6DD0AEF275}"/>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39DBE22-4E66-AC41-BEE3-B6F231E7540E}"/>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D1CDF8F-4CFB-224E-B1F0-37C2D041418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235B8C5-0D59-D14B-B31F-3BB47CBB004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60D637B-6909-C646-B8EF-4690245117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AECA385-29B5-A84E-A7A2-BCBE670AF7F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2904FE1-EB33-9644-A1DD-1CCE77E6087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16EFCBC-1DD3-E144-8861-D2E6198B103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53B5448-BC6F-AE40-BEA1-FBB7FAFB973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D6347D4-136C-974C-A226-77A75391DC0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E0AFB0C-F487-0E43-AFA9-DF8A78FDB0B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21C90-8EEF-6A4A-96F2-49385E0756FA}"/>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FAF4DEF-9CF4-AB4A-93A9-4CDF2AC7003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8890518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a:t>Muokkaa ots.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32648682-8F48-463B-9C09-E586CB42BD62}" type="slidenum">
              <a:rPr lang="fi-FI" smtClean="0"/>
              <a:t>‹#›</a:t>
            </a:fld>
            <a:endParaRPr lang="fi-FI"/>
          </a:p>
        </p:txBody>
      </p:sp>
    </p:spTree>
    <p:extLst>
      <p:ext uri="{BB962C8B-B14F-4D97-AF65-F5344CB8AC3E}">
        <p14:creationId xmlns:p14="http://schemas.microsoft.com/office/powerpoint/2010/main" val="33717051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D4DAEF73-4F9C-427E-AC4A-ED88BBCE6969}" type="slidenum">
              <a:rPr lang="fi-FI"/>
              <a:pPr>
                <a:defRPr/>
              </a:pPr>
              <a:t>‹#›</a:t>
            </a:fld>
            <a:endParaRPr lang="fi-FI" dirty="0"/>
          </a:p>
        </p:txBody>
      </p:sp>
    </p:spTree>
    <p:extLst>
      <p:ext uri="{BB962C8B-B14F-4D97-AF65-F5344CB8AC3E}">
        <p14:creationId xmlns:p14="http://schemas.microsoft.com/office/powerpoint/2010/main" val="42434161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9C7397F-44C3-460C-9E19-349EF628F3ED}" type="slidenum">
              <a:rPr lang="fi-FI"/>
              <a:pPr>
                <a:defRPr/>
              </a:pPr>
              <a:t>‹#›</a:t>
            </a:fld>
            <a:endParaRPr lang="fi-FI"/>
          </a:p>
        </p:txBody>
      </p:sp>
    </p:spTree>
    <p:extLst>
      <p:ext uri="{BB962C8B-B14F-4D97-AF65-F5344CB8AC3E}">
        <p14:creationId xmlns:p14="http://schemas.microsoft.com/office/powerpoint/2010/main" val="26597139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FA6E48D-C327-48A1-9726-3E58840F41A2}" type="slidenum">
              <a:rPr lang="fi-FI"/>
              <a:pPr>
                <a:defRPr/>
              </a:pPr>
              <a:t>‹#›</a:t>
            </a:fld>
            <a:endParaRPr lang="fi-FI"/>
          </a:p>
        </p:txBody>
      </p:sp>
    </p:spTree>
    <p:extLst>
      <p:ext uri="{BB962C8B-B14F-4D97-AF65-F5344CB8AC3E}">
        <p14:creationId xmlns:p14="http://schemas.microsoft.com/office/powerpoint/2010/main" val="18576316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4298D3E-660B-4C4B-B09C-98C023567300}" type="slidenum">
              <a:rPr lang="fi-FI"/>
              <a:pPr>
                <a:defRPr/>
              </a:pPr>
              <a:t>‹#›</a:t>
            </a:fld>
            <a:endParaRPr lang="fi-FI"/>
          </a:p>
        </p:txBody>
      </p:sp>
    </p:spTree>
    <p:extLst>
      <p:ext uri="{BB962C8B-B14F-4D97-AF65-F5344CB8AC3E}">
        <p14:creationId xmlns:p14="http://schemas.microsoft.com/office/powerpoint/2010/main" val="3299017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95EFDB8-CF70-4EAB-9A68-2D85428686C4}" type="slidenum">
              <a:rPr lang="fi-FI"/>
              <a:pPr>
                <a:defRPr/>
              </a:pPr>
              <a:t>‹#›</a:t>
            </a:fld>
            <a:endParaRPr lang="fi-FI"/>
          </a:p>
        </p:txBody>
      </p:sp>
    </p:spTree>
    <p:extLst>
      <p:ext uri="{BB962C8B-B14F-4D97-AF65-F5344CB8AC3E}">
        <p14:creationId xmlns:p14="http://schemas.microsoft.com/office/powerpoint/2010/main" val="18736087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9459FE9-68A7-48BC-8388-A281071500C6}" type="slidenum">
              <a:rPr lang="fi-FI"/>
              <a:pPr>
                <a:defRPr/>
              </a:pPr>
              <a:t>‹#›</a:t>
            </a:fld>
            <a:endParaRPr lang="fi-FI"/>
          </a:p>
        </p:txBody>
      </p:sp>
    </p:spTree>
    <p:extLst>
      <p:ext uri="{BB962C8B-B14F-4D97-AF65-F5344CB8AC3E}">
        <p14:creationId xmlns:p14="http://schemas.microsoft.com/office/powerpoint/2010/main" val="911840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C09B6A7-BD28-4640-A9E1-20D9A1313A79}" type="slidenum">
              <a:rPr lang="fi-FI"/>
              <a:pPr>
                <a:defRPr/>
              </a:pPr>
              <a:t>‹#›</a:t>
            </a:fld>
            <a:endParaRPr lang="fi-FI"/>
          </a:p>
        </p:txBody>
      </p:sp>
    </p:spTree>
    <p:extLst>
      <p:ext uri="{BB962C8B-B14F-4D97-AF65-F5344CB8AC3E}">
        <p14:creationId xmlns:p14="http://schemas.microsoft.com/office/powerpoint/2010/main" val="34707197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0ABE5B7-C565-4CF1-9C0C-DFA0CF204766}" type="slidenum">
              <a:rPr lang="fi-FI"/>
              <a:pPr>
                <a:defRPr/>
              </a:pPr>
              <a:t>‹#›</a:t>
            </a:fld>
            <a:endParaRPr lang="fi-FI"/>
          </a:p>
        </p:txBody>
      </p:sp>
    </p:spTree>
    <p:extLst>
      <p:ext uri="{BB962C8B-B14F-4D97-AF65-F5344CB8AC3E}">
        <p14:creationId xmlns:p14="http://schemas.microsoft.com/office/powerpoint/2010/main" val="57652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466534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FDAB5290-5C66-4DF9-AE85-5B558D87710B}" type="slidenum">
              <a:rPr lang="fi-FI"/>
              <a:pPr>
                <a:defRPr/>
              </a:pPr>
              <a:t>‹#›</a:t>
            </a:fld>
            <a:endParaRPr lang="fi-FI" dirty="0"/>
          </a:p>
        </p:txBody>
      </p:sp>
    </p:spTree>
    <p:extLst>
      <p:ext uri="{BB962C8B-B14F-4D97-AF65-F5344CB8AC3E}">
        <p14:creationId xmlns:p14="http://schemas.microsoft.com/office/powerpoint/2010/main" val="15898389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F11721D-7102-40DB-9CBD-02E5CFE32552}" type="slidenum">
              <a:rPr lang="fi-FI"/>
              <a:pPr>
                <a:defRPr/>
              </a:pPr>
              <a:t>‹#›</a:t>
            </a:fld>
            <a:endParaRPr lang="fi-FI"/>
          </a:p>
        </p:txBody>
      </p:sp>
    </p:spTree>
    <p:extLst>
      <p:ext uri="{BB962C8B-B14F-4D97-AF65-F5344CB8AC3E}">
        <p14:creationId xmlns:p14="http://schemas.microsoft.com/office/powerpoint/2010/main" val="1453684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0847D1ED-3420-4A09-AB99-83205881D705}" type="slidenum">
              <a:rPr lang="fi-FI"/>
              <a:pPr>
                <a:defRPr/>
              </a:pPr>
              <a:t>‹#›</a:t>
            </a:fld>
            <a:endParaRPr lang="fi-FI"/>
          </a:p>
        </p:txBody>
      </p:sp>
    </p:spTree>
    <p:extLst>
      <p:ext uri="{BB962C8B-B14F-4D97-AF65-F5344CB8AC3E}">
        <p14:creationId xmlns:p14="http://schemas.microsoft.com/office/powerpoint/2010/main" val="41794849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5C557B9-3306-408A-A7CF-891FA8A4D8C9}" type="slidenum">
              <a:rPr lang="fi-FI"/>
              <a:pPr>
                <a:defRPr/>
              </a:pPr>
              <a:t>‹#›</a:t>
            </a:fld>
            <a:endParaRPr lang="fi-FI"/>
          </a:p>
        </p:txBody>
      </p:sp>
    </p:spTree>
    <p:extLst>
      <p:ext uri="{BB962C8B-B14F-4D97-AF65-F5344CB8AC3E}">
        <p14:creationId xmlns:p14="http://schemas.microsoft.com/office/powerpoint/2010/main" val="18516763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C23D8A66-D0D0-4B1E-8D08-1DC393522B62}" type="slidenum">
              <a:rPr lang="fi-FI"/>
              <a:pPr>
                <a:defRPr/>
              </a:pPr>
              <a:t>‹#›</a:t>
            </a:fld>
            <a:endParaRPr lang="fi-FI"/>
          </a:p>
        </p:txBody>
      </p:sp>
    </p:spTree>
    <p:extLst>
      <p:ext uri="{BB962C8B-B14F-4D97-AF65-F5344CB8AC3E}">
        <p14:creationId xmlns:p14="http://schemas.microsoft.com/office/powerpoint/2010/main" val="5937089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3B858CB-F521-4E46-A718-B64349F1D204}" type="slidenum">
              <a:rPr lang="fi-FI"/>
              <a:pPr>
                <a:defRPr/>
              </a:pPr>
              <a:t>‹#›</a:t>
            </a:fld>
            <a:endParaRPr lang="fi-FI"/>
          </a:p>
        </p:txBody>
      </p:sp>
    </p:spTree>
    <p:extLst>
      <p:ext uri="{BB962C8B-B14F-4D97-AF65-F5344CB8AC3E}">
        <p14:creationId xmlns:p14="http://schemas.microsoft.com/office/powerpoint/2010/main" val="22918211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4F3DE03A-7A6B-4DA2-916E-1998EC3B1FF2}" type="slidenum">
              <a:rPr lang="fi-FI"/>
              <a:pPr>
                <a:defRPr/>
              </a:pPr>
              <a:t>‹#›</a:t>
            </a:fld>
            <a:endParaRPr lang="fi-FI" dirty="0"/>
          </a:p>
        </p:txBody>
      </p:sp>
    </p:spTree>
    <p:extLst>
      <p:ext uri="{BB962C8B-B14F-4D97-AF65-F5344CB8AC3E}">
        <p14:creationId xmlns:p14="http://schemas.microsoft.com/office/powerpoint/2010/main" val="35992434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5E80614A-778B-41F7-A30A-18464D6106D4}" type="slidenum">
              <a:rPr lang="fi-FI"/>
              <a:pPr>
                <a:defRPr/>
              </a:pPr>
              <a:t>‹#›</a:t>
            </a:fld>
            <a:endParaRPr lang="fi-FI" dirty="0"/>
          </a:p>
        </p:txBody>
      </p:sp>
    </p:spTree>
    <p:extLst>
      <p:ext uri="{BB962C8B-B14F-4D97-AF65-F5344CB8AC3E}">
        <p14:creationId xmlns:p14="http://schemas.microsoft.com/office/powerpoint/2010/main" val="22940051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1C598825-181C-490D-997C-AE740878DD43}" type="slidenum">
              <a:rPr lang="fi-FI"/>
              <a:pPr>
                <a:defRPr/>
              </a:pPr>
              <a:t>‹#›</a:t>
            </a:fld>
            <a:endParaRPr lang="fi-FI" dirty="0"/>
          </a:p>
        </p:txBody>
      </p:sp>
    </p:spTree>
    <p:extLst>
      <p:ext uri="{BB962C8B-B14F-4D97-AF65-F5344CB8AC3E}">
        <p14:creationId xmlns:p14="http://schemas.microsoft.com/office/powerpoint/2010/main" val="13768673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endParaRPr lang="fi-FI" dirty="0"/>
          </a:p>
        </p:txBody>
      </p:sp>
      <p:sp>
        <p:nvSpPr>
          <p:cNvPr id="5" name="Alatunnisteen paikkamerkki 4"/>
          <p:cNvSpPr>
            <a:spLocks noGrp="1"/>
          </p:cNvSpPr>
          <p:nvPr>
            <p:ph type="ftr" sz="quarter" idx="15"/>
          </p:nvPr>
        </p:nvSpPr>
        <p:spPr/>
        <p:txBody>
          <a:bodyPr/>
          <a:lstStyle>
            <a:lvl1pPr>
              <a:defRPr/>
            </a:lvl1pPr>
          </a:lstStyle>
          <a:p>
            <a:pPr>
              <a:defRPr/>
            </a:pP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089D2D8A-8177-490F-A542-92EDCD2FD907}" type="slidenum">
              <a:rPr lang="fi-FI"/>
              <a:pPr>
                <a:defRPr/>
              </a:pPr>
              <a:t>‹#›</a:t>
            </a:fld>
            <a:endParaRPr lang="fi-FI" dirty="0"/>
          </a:p>
        </p:txBody>
      </p:sp>
    </p:spTree>
    <p:extLst>
      <p:ext uri="{BB962C8B-B14F-4D97-AF65-F5344CB8AC3E}">
        <p14:creationId xmlns:p14="http://schemas.microsoft.com/office/powerpoint/2010/main" val="344701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839316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65F5A813-C9F2-401B-888E-1CF91444555E}" type="slidenum">
              <a:rPr lang="fi-FI"/>
              <a:pPr>
                <a:defRPr/>
              </a:pPr>
              <a:t>‹#›</a:t>
            </a:fld>
            <a:endParaRPr lang="fi-FI" dirty="0"/>
          </a:p>
        </p:txBody>
      </p:sp>
    </p:spTree>
    <p:extLst>
      <p:ext uri="{BB962C8B-B14F-4D97-AF65-F5344CB8AC3E}">
        <p14:creationId xmlns:p14="http://schemas.microsoft.com/office/powerpoint/2010/main" val="12787590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25F9AAD9-4582-4686-ADBA-7B677F3B0BE1}" type="slidenum">
              <a:rPr lang="fi-FI"/>
              <a:pPr>
                <a:defRPr/>
              </a:pPr>
              <a:t>‹#›</a:t>
            </a:fld>
            <a:endParaRPr lang="fi-FI" dirty="0"/>
          </a:p>
        </p:txBody>
      </p:sp>
    </p:spTree>
    <p:extLst>
      <p:ext uri="{BB962C8B-B14F-4D97-AF65-F5344CB8AC3E}">
        <p14:creationId xmlns:p14="http://schemas.microsoft.com/office/powerpoint/2010/main" val="3189190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endParaRPr lang="fi-FI" dirty="0"/>
          </a:p>
        </p:txBody>
      </p:sp>
      <p:sp>
        <p:nvSpPr>
          <p:cNvPr id="15" name="Alatunnisteen paikkamerkki 4"/>
          <p:cNvSpPr>
            <a:spLocks noGrp="1"/>
          </p:cNvSpPr>
          <p:nvPr>
            <p:ph type="ftr" sz="quarter" idx="20"/>
          </p:nvPr>
        </p:nvSpPr>
        <p:spPr/>
        <p:txBody>
          <a:bodyPr/>
          <a:lstStyle>
            <a:lvl1pPr>
              <a:defRPr/>
            </a:lvl1pPr>
          </a:lstStyle>
          <a:p>
            <a:pPr>
              <a:defRPr/>
            </a:pP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6E992426-1177-44A1-BDC7-B1853EA59A47}" type="slidenum">
              <a:rPr lang="fi-FI"/>
              <a:pPr>
                <a:defRPr/>
              </a:pPr>
              <a:t>‹#›</a:t>
            </a:fld>
            <a:endParaRPr lang="fi-FI" dirty="0"/>
          </a:p>
        </p:txBody>
      </p:sp>
    </p:spTree>
    <p:extLst>
      <p:ext uri="{BB962C8B-B14F-4D97-AF65-F5344CB8AC3E}">
        <p14:creationId xmlns:p14="http://schemas.microsoft.com/office/powerpoint/2010/main" val="3398713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F9DC4565-0DCE-46D2-8BC8-A6C57480D735}" type="slidenum">
              <a:rPr lang="fi-FI"/>
              <a:pPr>
                <a:defRPr/>
              </a:pPr>
              <a:t>‹#›</a:t>
            </a:fld>
            <a:endParaRPr lang="fi-FI"/>
          </a:p>
        </p:txBody>
      </p:sp>
    </p:spTree>
    <p:extLst>
      <p:ext uri="{BB962C8B-B14F-4D97-AF65-F5344CB8AC3E}">
        <p14:creationId xmlns:p14="http://schemas.microsoft.com/office/powerpoint/2010/main" val="21264911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endParaRPr lang="fi-FI" dirty="0"/>
          </a:p>
        </p:txBody>
      </p:sp>
    </p:spTree>
    <p:extLst>
      <p:ext uri="{BB962C8B-B14F-4D97-AF65-F5344CB8AC3E}">
        <p14:creationId xmlns:p14="http://schemas.microsoft.com/office/powerpoint/2010/main" val="32092773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8776766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73A2623C-30D2-4C29-904A-DE9756BD2F29}" type="slidenum">
              <a:rPr lang="fi-FI"/>
              <a:pPr>
                <a:defRPr/>
              </a:pPr>
              <a:t>‹#›</a:t>
            </a:fld>
            <a:endParaRPr lang="fi-FI" dirty="0"/>
          </a:p>
        </p:txBody>
      </p:sp>
    </p:spTree>
    <p:extLst>
      <p:ext uri="{BB962C8B-B14F-4D97-AF65-F5344CB8AC3E}">
        <p14:creationId xmlns:p14="http://schemas.microsoft.com/office/powerpoint/2010/main" val="18631614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895240B9-55A2-4DFE-B135-CE72293EDCC3}" type="slidenum">
              <a:rPr lang="fi-FI"/>
              <a:pPr>
                <a:defRPr/>
              </a:pPr>
              <a:t>‹#›</a:t>
            </a:fld>
            <a:endParaRPr lang="fi-FI" dirty="0"/>
          </a:p>
        </p:txBody>
      </p:sp>
    </p:spTree>
    <p:extLst>
      <p:ext uri="{BB962C8B-B14F-4D97-AF65-F5344CB8AC3E}">
        <p14:creationId xmlns:p14="http://schemas.microsoft.com/office/powerpoint/2010/main" val="9867305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5890209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46506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8660576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5080905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9060962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6131572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9512462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6692352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3953850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896354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9562705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r>
              <a:rPr lang="fi-FI"/>
              <a:t>6.4.2023</a:t>
            </a:r>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D4DAEF73-4F9C-427E-AC4A-ED88BBCE6969}" type="slidenum">
              <a:rPr lang="fi-FI"/>
              <a:pPr>
                <a:defRPr/>
              </a:pPr>
              <a:t>‹#›</a:t>
            </a:fld>
            <a:endParaRPr lang="fi-FI"/>
          </a:p>
        </p:txBody>
      </p:sp>
    </p:spTree>
    <p:extLst>
      <p:ext uri="{BB962C8B-B14F-4D97-AF65-F5344CB8AC3E}">
        <p14:creationId xmlns:p14="http://schemas.microsoft.com/office/powerpoint/2010/main" val="3613232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9C7397F-44C3-460C-9E19-349EF628F3ED}" type="slidenum">
              <a:rPr lang="fi-FI"/>
              <a:pPr>
                <a:defRPr/>
              </a:pPr>
              <a:t>‹#›</a:t>
            </a:fld>
            <a:endParaRPr lang="fi-FI"/>
          </a:p>
        </p:txBody>
      </p:sp>
    </p:spTree>
    <p:extLst>
      <p:ext uri="{BB962C8B-B14F-4D97-AF65-F5344CB8AC3E}">
        <p14:creationId xmlns:p14="http://schemas.microsoft.com/office/powerpoint/2010/main" val="6105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0923938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FA6E48D-C327-48A1-9726-3E58840F41A2}" type="slidenum">
              <a:rPr lang="fi-FI"/>
              <a:pPr>
                <a:defRPr/>
              </a:pPr>
              <a:t>‹#›</a:t>
            </a:fld>
            <a:endParaRPr lang="fi-FI"/>
          </a:p>
        </p:txBody>
      </p:sp>
    </p:spTree>
    <p:extLst>
      <p:ext uri="{BB962C8B-B14F-4D97-AF65-F5344CB8AC3E}">
        <p14:creationId xmlns:p14="http://schemas.microsoft.com/office/powerpoint/2010/main" val="40883131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4298D3E-660B-4C4B-B09C-98C023567300}" type="slidenum">
              <a:rPr lang="fi-FI"/>
              <a:pPr>
                <a:defRPr/>
              </a:pPr>
              <a:t>‹#›</a:t>
            </a:fld>
            <a:endParaRPr lang="fi-FI"/>
          </a:p>
        </p:txBody>
      </p:sp>
    </p:spTree>
    <p:extLst>
      <p:ext uri="{BB962C8B-B14F-4D97-AF65-F5344CB8AC3E}">
        <p14:creationId xmlns:p14="http://schemas.microsoft.com/office/powerpoint/2010/main" val="9405719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95EFDB8-CF70-4EAB-9A68-2D85428686C4}" type="slidenum">
              <a:rPr lang="fi-FI"/>
              <a:pPr>
                <a:defRPr/>
              </a:pPr>
              <a:t>‹#›</a:t>
            </a:fld>
            <a:endParaRPr lang="fi-FI"/>
          </a:p>
        </p:txBody>
      </p:sp>
    </p:spTree>
    <p:extLst>
      <p:ext uri="{BB962C8B-B14F-4D97-AF65-F5344CB8AC3E}">
        <p14:creationId xmlns:p14="http://schemas.microsoft.com/office/powerpoint/2010/main" val="4600110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9459FE9-68A7-48BC-8388-A281071500C6}" type="slidenum">
              <a:rPr lang="fi-FI"/>
              <a:pPr>
                <a:defRPr/>
              </a:pPr>
              <a:t>‹#›</a:t>
            </a:fld>
            <a:endParaRPr lang="fi-FI"/>
          </a:p>
        </p:txBody>
      </p:sp>
    </p:spTree>
    <p:extLst>
      <p:ext uri="{BB962C8B-B14F-4D97-AF65-F5344CB8AC3E}">
        <p14:creationId xmlns:p14="http://schemas.microsoft.com/office/powerpoint/2010/main" val="10874587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C09B6A7-BD28-4640-A9E1-20D9A1313A79}" type="slidenum">
              <a:rPr lang="fi-FI"/>
              <a:pPr>
                <a:defRPr/>
              </a:pPr>
              <a:t>‹#›</a:t>
            </a:fld>
            <a:endParaRPr lang="fi-FI"/>
          </a:p>
        </p:txBody>
      </p:sp>
    </p:spTree>
    <p:extLst>
      <p:ext uri="{BB962C8B-B14F-4D97-AF65-F5344CB8AC3E}">
        <p14:creationId xmlns:p14="http://schemas.microsoft.com/office/powerpoint/2010/main" val="2666812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r>
              <a:rPr lang="fi-FI"/>
              <a:t>6.4.2023</a:t>
            </a:r>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0ABE5B7-C565-4CF1-9C0C-DFA0CF204766}" type="slidenum">
              <a:rPr lang="fi-FI"/>
              <a:pPr>
                <a:defRPr/>
              </a:pPr>
              <a:t>‹#›</a:t>
            </a:fld>
            <a:endParaRPr lang="fi-FI"/>
          </a:p>
        </p:txBody>
      </p:sp>
    </p:spTree>
    <p:extLst>
      <p:ext uri="{BB962C8B-B14F-4D97-AF65-F5344CB8AC3E}">
        <p14:creationId xmlns:p14="http://schemas.microsoft.com/office/powerpoint/2010/main" val="14145081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r>
              <a:rPr lang="fi-FI"/>
              <a:t>6.4.2023</a:t>
            </a:r>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FDAB5290-5C66-4DF9-AE85-5B558D87710B}" type="slidenum">
              <a:rPr lang="fi-FI"/>
              <a:pPr>
                <a:defRPr/>
              </a:pPr>
              <a:t>‹#›</a:t>
            </a:fld>
            <a:endParaRPr lang="fi-FI"/>
          </a:p>
        </p:txBody>
      </p:sp>
    </p:spTree>
    <p:extLst>
      <p:ext uri="{BB962C8B-B14F-4D97-AF65-F5344CB8AC3E}">
        <p14:creationId xmlns:p14="http://schemas.microsoft.com/office/powerpoint/2010/main" val="11842775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r>
              <a:rPr lang="fi-FI"/>
              <a:t>6.4.2023</a:t>
            </a:r>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DF11721D-7102-40DB-9CBD-02E5CFE32552}" type="slidenum">
              <a:rPr lang="fi-FI"/>
              <a:pPr>
                <a:defRPr/>
              </a:pPr>
              <a:t>‹#›</a:t>
            </a:fld>
            <a:endParaRPr lang="fi-FI"/>
          </a:p>
        </p:txBody>
      </p:sp>
    </p:spTree>
    <p:extLst>
      <p:ext uri="{BB962C8B-B14F-4D97-AF65-F5344CB8AC3E}">
        <p14:creationId xmlns:p14="http://schemas.microsoft.com/office/powerpoint/2010/main" val="2876844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r>
              <a:rPr lang="fi-FI"/>
              <a:t>6.4.2023</a:t>
            </a:r>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0847D1ED-3420-4A09-AB99-83205881D705}" type="slidenum">
              <a:rPr lang="fi-FI"/>
              <a:pPr>
                <a:defRPr/>
              </a:pPr>
              <a:t>‹#›</a:t>
            </a:fld>
            <a:endParaRPr lang="fi-FI"/>
          </a:p>
        </p:txBody>
      </p:sp>
    </p:spTree>
    <p:extLst>
      <p:ext uri="{BB962C8B-B14F-4D97-AF65-F5344CB8AC3E}">
        <p14:creationId xmlns:p14="http://schemas.microsoft.com/office/powerpoint/2010/main" val="11228682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r>
              <a:rPr lang="fi-FI"/>
              <a:t>6.4.2023</a:t>
            </a:r>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5C557B9-3306-408A-A7CF-891FA8A4D8C9}" type="slidenum">
              <a:rPr lang="fi-FI"/>
              <a:pPr>
                <a:defRPr/>
              </a:pPr>
              <a:t>‹#›</a:t>
            </a:fld>
            <a:endParaRPr lang="fi-FI"/>
          </a:p>
        </p:txBody>
      </p:sp>
    </p:spTree>
    <p:extLst>
      <p:ext uri="{BB962C8B-B14F-4D97-AF65-F5344CB8AC3E}">
        <p14:creationId xmlns:p14="http://schemas.microsoft.com/office/powerpoint/2010/main" val="186870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8044449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r>
              <a:rPr lang="fi-FI"/>
              <a:t>6.4.2023</a:t>
            </a:r>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C23D8A66-D0D0-4B1E-8D08-1DC393522B62}" type="slidenum">
              <a:rPr lang="fi-FI"/>
              <a:pPr>
                <a:defRPr/>
              </a:pPr>
              <a:t>‹#›</a:t>
            </a:fld>
            <a:endParaRPr lang="fi-FI"/>
          </a:p>
        </p:txBody>
      </p:sp>
    </p:spTree>
    <p:extLst>
      <p:ext uri="{BB962C8B-B14F-4D97-AF65-F5344CB8AC3E}">
        <p14:creationId xmlns:p14="http://schemas.microsoft.com/office/powerpoint/2010/main" val="29789487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r>
              <a:rPr lang="fi-FI"/>
              <a:t>6.4.2023</a:t>
            </a:r>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3B858CB-F521-4E46-A718-B64349F1D204}" type="slidenum">
              <a:rPr lang="fi-FI"/>
              <a:pPr>
                <a:defRPr/>
              </a:pPr>
              <a:t>‹#›</a:t>
            </a:fld>
            <a:endParaRPr lang="fi-FI"/>
          </a:p>
        </p:txBody>
      </p:sp>
    </p:spTree>
    <p:extLst>
      <p:ext uri="{BB962C8B-B14F-4D97-AF65-F5344CB8AC3E}">
        <p14:creationId xmlns:p14="http://schemas.microsoft.com/office/powerpoint/2010/main" val="8812729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r>
              <a:rPr lang="fi-FI"/>
              <a:t>6.4.2023</a:t>
            </a:r>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4F3DE03A-7A6B-4DA2-916E-1998EC3B1FF2}" type="slidenum">
              <a:rPr lang="fi-FI"/>
              <a:pPr>
                <a:defRPr/>
              </a:pPr>
              <a:t>‹#›</a:t>
            </a:fld>
            <a:endParaRPr lang="fi-FI"/>
          </a:p>
        </p:txBody>
      </p:sp>
    </p:spTree>
    <p:extLst>
      <p:ext uri="{BB962C8B-B14F-4D97-AF65-F5344CB8AC3E}">
        <p14:creationId xmlns:p14="http://schemas.microsoft.com/office/powerpoint/2010/main" val="5223357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r>
              <a:rPr lang="fi-FI"/>
              <a:t>6.4.2023</a:t>
            </a:r>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5E80614A-778B-41F7-A30A-18464D6106D4}" type="slidenum">
              <a:rPr lang="fi-FI"/>
              <a:pPr>
                <a:defRPr/>
              </a:pPr>
              <a:t>‹#›</a:t>
            </a:fld>
            <a:endParaRPr lang="fi-FI"/>
          </a:p>
        </p:txBody>
      </p:sp>
    </p:spTree>
    <p:extLst>
      <p:ext uri="{BB962C8B-B14F-4D97-AF65-F5344CB8AC3E}">
        <p14:creationId xmlns:p14="http://schemas.microsoft.com/office/powerpoint/2010/main" val="30369086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r>
              <a:rPr lang="fi-FI"/>
              <a:t>6.4.2023</a:t>
            </a:r>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1C598825-181C-490D-997C-AE740878DD43}" type="slidenum">
              <a:rPr lang="fi-FI"/>
              <a:pPr>
                <a:defRPr/>
              </a:pPr>
              <a:t>‹#›</a:t>
            </a:fld>
            <a:endParaRPr lang="fi-FI"/>
          </a:p>
        </p:txBody>
      </p:sp>
    </p:spTree>
    <p:extLst>
      <p:ext uri="{BB962C8B-B14F-4D97-AF65-F5344CB8AC3E}">
        <p14:creationId xmlns:p14="http://schemas.microsoft.com/office/powerpoint/2010/main" val="3117865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r>
              <a:rPr lang="fi-FI"/>
              <a:t>6.4.2023</a:t>
            </a:r>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6"/>
          </p:nvPr>
        </p:nvSpPr>
        <p:spPr/>
        <p:txBody>
          <a:bodyPr/>
          <a:lstStyle>
            <a:lvl1pPr>
              <a:defRPr/>
            </a:lvl1pPr>
          </a:lstStyle>
          <a:p>
            <a:pPr>
              <a:defRPr/>
            </a:pPr>
            <a:fld id="{089D2D8A-8177-490F-A542-92EDCD2FD907}" type="slidenum">
              <a:rPr lang="fi-FI"/>
              <a:pPr>
                <a:defRPr/>
              </a:pPr>
              <a:t>‹#›</a:t>
            </a:fld>
            <a:endParaRPr lang="fi-FI"/>
          </a:p>
        </p:txBody>
      </p:sp>
    </p:spTree>
    <p:extLst>
      <p:ext uri="{BB962C8B-B14F-4D97-AF65-F5344CB8AC3E}">
        <p14:creationId xmlns:p14="http://schemas.microsoft.com/office/powerpoint/2010/main" val="26793582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r>
              <a:rPr lang="fi-FI"/>
              <a:t>6.4.2023</a:t>
            </a:r>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8"/>
          </p:nvPr>
        </p:nvSpPr>
        <p:spPr/>
        <p:txBody>
          <a:bodyPr/>
          <a:lstStyle>
            <a:lvl1pPr>
              <a:defRPr/>
            </a:lvl1pPr>
          </a:lstStyle>
          <a:p>
            <a:pPr>
              <a:defRPr/>
            </a:pPr>
            <a:fld id="{65F5A813-C9F2-401B-888E-1CF91444555E}" type="slidenum">
              <a:rPr lang="fi-FI"/>
              <a:pPr>
                <a:defRPr/>
              </a:pPr>
              <a:t>‹#›</a:t>
            </a:fld>
            <a:endParaRPr lang="fi-FI"/>
          </a:p>
        </p:txBody>
      </p:sp>
    </p:spTree>
    <p:extLst>
      <p:ext uri="{BB962C8B-B14F-4D97-AF65-F5344CB8AC3E}">
        <p14:creationId xmlns:p14="http://schemas.microsoft.com/office/powerpoint/2010/main" val="17268140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r>
              <a:rPr lang="fi-FI"/>
              <a:t>6.4.2023</a:t>
            </a:r>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p:cNvSpPr>
            <a:spLocks noGrp="1"/>
          </p:cNvSpPr>
          <p:nvPr>
            <p:ph type="sldNum" sz="quarter" idx="18"/>
          </p:nvPr>
        </p:nvSpPr>
        <p:spPr/>
        <p:txBody>
          <a:bodyPr/>
          <a:lstStyle>
            <a:lvl1pPr>
              <a:defRPr/>
            </a:lvl1pPr>
          </a:lstStyle>
          <a:p>
            <a:pPr>
              <a:defRPr/>
            </a:pPr>
            <a:fld id="{25F9AAD9-4582-4686-ADBA-7B677F3B0BE1}" type="slidenum">
              <a:rPr lang="fi-FI"/>
              <a:pPr>
                <a:defRPr/>
              </a:pPr>
              <a:t>‹#›</a:t>
            </a:fld>
            <a:endParaRPr lang="fi-FI"/>
          </a:p>
        </p:txBody>
      </p:sp>
    </p:spTree>
    <p:extLst>
      <p:ext uri="{BB962C8B-B14F-4D97-AF65-F5344CB8AC3E}">
        <p14:creationId xmlns:p14="http://schemas.microsoft.com/office/powerpoint/2010/main" val="18950171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r>
              <a:rPr lang="fi-FI"/>
              <a:t>6.4.2023</a:t>
            </a:r>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p:cNvSpPr>
            <a:spLocks noGrp="1"/>
          </p:cNvSpPr>
          <p:nvPr>
            <p:ph type="sldNum" sz="quarter" idx="21"/>
          </p:nvPr>
        </p:nvSpPr>
        <p:spPr/>
        <p:txBody>
          <a:bodyPr/>
          <a:lstStyle>
            <a:lvl1pPr>
              <a:defRPr/>
            </a:lvl1pPr>
          </a:lstStyle>
          <a:p>
            <a:pPr>
              <a:defRPr/>
            </a:pPr>
            <a:fld id="{6E992426-1177-44A1-BDC7-B1853EA59A47}" type="slidenum">
              <a:rPr lang="fi-FI"/>
              <a:pPr>
                <a:defRPr/>
              </a:pPr>
              <a:t>‹#›</a:t>
            </a:fld>
            <a:endParaRPr lang="fi-FI"/>
          </a:p>
        </p:txBody>
      </p:sp>
    </p:spTree>
    <p:extLst>
      <p:ext uri="{BB962C8B-B14F-4D97-AF65-F5344CB8AC3E}">
        <p14:creationId xmlns:p14="http://schemas.microsoft.com/office/powerpoint/2010/main" val="2841799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r>
              <a:rPr lang="fi-FI"/>
              <a:t>6.4.2023</a:t>
            </a:r>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F9DC4565-0DCE-46D2-8BC8-A6C57480D735}" type="slidenum">
              <a:rPr lang="fi-FI"/>
              <a:pPr>
                <a:defRPr/>
              </a:pPr>
              <a:t>‹#›</a:t>
            </a:fld>
            <a:endParaRPr lang="fi-FI"/>
          </a:p>
        </p:txBody>
      </p:sp>
    </p:spTree>
    <p:extLst>
      <p:ext uri="{BB962C8B-B14F-4D97-AF65-F5344CB8AC3E}">
        <p14:creationId xmlns:p14="http://schemas.microsoft.com/office/powerpoint/2010/main" val="797262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4722145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32876928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4430536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r>
              <a:rPr lang="fi-FI"/>
              <a:t>6.4.2023</a:t>
            </a:r>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73A2623C-30D2-4C29-904A-DE9756BD2F29}" type="slidenum">
              <a:rPr lang="fi-FI"/>
              <a:pPr>
                <a:defRPr/>
              </a:pPr>
              <a:t>‹#›</a:t>
            </a:fld>
            <a:endParaRPr lang="fi-FI"/>
          </a:p>
        </p:txBody>
      </p:sp>
    </p:spTree>
    <p:extLst>
      <p:ext uri="{BB962C8B-B14F-4D97-AF65-F5344CB8AC3E}">
        <p14:creationId xmlns:p14="http://schemas.microsoft.com/office/powerpoint/2010/main" val="6185250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r>
              <a:rPr lang="fi-FI"/>
              <a:t>6.4.2023</a:t>
            </a:r>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895240B9-55A2-4DFE-B135-CE72293EDCC3}" type="slidenum">
              <a:rPr lang="fi-FI"/>
              <a:pPr>
                <a:defRPr/>
              </a:pPr>
              <a:t>‹#›</a:t>
            </a:fld>
            <a:endParaRPr lang="fi-FI"/>
          </a:p>
        </p:txBody>
      </p:sp>
    </p:spTree>
    <p:extLst>
      <p:ext uri="{BB962C8B-B14F-4D97-AF65-F5344CB8AC3E}">
        <p14:creationId xmlns:p14="http://schemas.microsoft.com/office/powerpoint/2010/main" val="2212526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7027790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1345659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4191458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7643484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4022823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427202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9264674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6841171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3033893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635475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0780622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6.4.2023</a:t>
            </a:r>
          </a:p>
        </p:txBody>
      </p:sp>
      <p:sp>
        <p:nvSpPr>
          <p:cNvPr id="5" name="Alatunnisteen paikkamerkki 4"/>
          <p:cNvSpPr>
            <a:spLocks noGrp="1"/>
          </p:cNvSpPr>
          <p:nvPr>
            <p:ph type="ftr" sz="quarter" idx="11"/>
          </p:nvPr>
        </p:nvSpPr>
        <p:spPr/>
        <p:txBody>
          <a:bodyPr/>
          <a:lstStyle/>
          <a:p>
            <a:r>
              <a:rPr lang="fi-FI"/>
              <a:t>Etunimi Sukunimi</a:t>
            </a:r>
          </a:p>
        </p:txBody>
      </p:sp>
      <p:sp>
        <p:nvSpPr>
          <p:cNvPr id="6" name="Dian numeron paikkamerkki 5"/>
          <p:cNvSpPr>
            <a:spLocks noGrp="1"/>
          </p:cNvSpPr>
          <p:nvPr>
            <p:ph type="sldNum" sz="quarter" idx="12"/>
          </p:nvPr>
        </p:nvSpPr>
        <p:spPr/>
        <p:txBody>
          <a:bodyPr/>
          <a:lstStyle/>
          <a:p>
            <a:fld id="{B72FFF5D-3172-4BBC-9E54-47512233DCE1}" type="slidenum">
              <a:rPr lang="fi-FI" smtClean="0"/>
              <a:t>‹#›</a:t>
            </a:fld>
            <a:endParaRPr lang="fi-FI"/>
          </a:p>
        </p:txBody>
      </p:sp>
    </p:spTree>
    <p:extLst>
      <p:ext uri="{BB962C8B-B14F-4D97-AF65-F5344CB8AC3E}">
        <p14:creationId xmlns:p14="http://schemas.microsoft.com/office/powerpoint/2010/main" val="9836007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0463346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517582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4705837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2842374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Väliotsikko bussi">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55462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85139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3452559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72C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5536757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1588912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chemeClr val="accent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0639291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2020</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7930131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9703314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14" name="Freeform 9"/>
          <p:cNvSpPr>
            <a:spLocks noChangeAspect="1"/>
          </p:cNvSpPr>
          <p:nvPr userDrawn="1"/>
        </p:nvSpPr>
        <p:spPr bwMode="auto">
          <a:xfrm>
            <a:off x="11019581" y="0"/>
            <a:ext cx="1188749" cy="6858000"/>
          </a:xfrm>
          <a:custGeom>
            <a:avLst/>
            <a:gdLst>
              <a:gd name="T0" fmla="*/ 222 w 2460"/>
              <a:gd name="T1" fmla="*/ 0 h 14300"/>
              <a:gd name="T2" fmla="*/ 0 w 2460"/>
              <a:gd name="T3" fmla="*/ 709 h 14300"/>
              <a:gd name="T4" fmla="*/ 239 w 2460"/>
              <a:gd name="T5" fmla="*/ 1609 h 14300"/>
              <a:gd name="T6" fmla="*/ 0 w 2460"/>
              <a:gd name="T7" fmla="*/ 2509 h 14300"/>
              <a:gd name="T8" fmla="*/ 239 w 2460"/>
              <a:gd name="T9" fmla="*/ 3409 h 14300"/>
              <a:gd name="T10" fmla="*/ 0 w 2460"/>
              <a:gd name="T11" fmla="*/ 4308 h 14300"/>
              <a:gd name="T12" fmla="*/ 239 w 2460"/>
              <a:gd name="T13" fmla="*/ 5208 h 14300"/>
              <a:gd name="T14" fmla="*/ 239 w 2460"/>
              <a:gd name="T15" fmla="*/ 5254 h 14300"/>
              <a:gd name="T16" fmla="*/ 0 w 2460"/>
              <a:gd name="T17" fmla="*/ 6154 h 14300"/>
              <a:gd name="T18" fmla="*/ 239 w 2460"/>
              <a:gd name="T19" fmla="*/ 7053 h 14300"/>
              <a:gd name="T20" fmla="*/ 0 w 2460"/>
              <a:gd name="T21" fmla="*/ 7953 h 14300"/>
              <a:gd name="T22" fmla="*/ 239 w 2460"/>
              <a:gd name="T23" fmla="*/ 8853 h 14300"/>
              <a:gd name="T24" fmla="*/ 0 w 2460"/>
              <a:gd name="T25" fmla="*/ 9752 h 14300"/>
              <a:gd name="T26" fmla="*/ 239 w 2460"/>
              <a:gd name="T27" fmla="*/ 10652 h 14300"/>
              <a:gd name="T28" fmla="*/ 0 w 2460"/>
              <a:gd name="T29" fmla="*/ 11552 h 14300"/>
              <a:gd name="T30" fmla="*/ 239 w 2460"/>
              <a:gd name="T31" fmla="*/ 12451 h 14300"/>
              <a:gd name="T32" fmla="*/ 0 w 2460"/>
              <a:gd name="T33" fmla="*/ 13351 h 14300"/>
              <a:gd name="T34" fmla="*/ 239 w 2460"/>
              <a:gd name="T35" fmla="*/ 14251 h 14300"/>
              <a:gd name="T36" fmla="*/ 238 w 2460"/>
              <a:gd name="T37" fmla="*/ 14300 h 14300"/>
              <a:gd name="T38" fmla="*/ 2460 w 2460"/>
              <a:gd name="T39" fmla="*/ 14300 h 14300"/>
              <a:gd name="T40" fmla="*/ 2460 w 2460"/>
              <a:gd name="T41" fmla="*/ 0 h 14300"/>
              <a:gd name="T42" fmla="*/ 222 w 2460"/>
              <a:gd name="T4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1763580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16" name="Freeform 9"/>
          <p:cNvSpPr>
            <a:spLocks noChangeAspect="1"/>
          </p:cNvSpPr>
          <p:nvPr userDrawn="1"/>
        </p:nvSpPr>
        <p:spPr bwMode="auto">
          <a:xfrm>
            <a:off x="11077339" y="0"/>
            <a:ext cx="1112737" cy="6858000"/>
          </a:xfrm>
          <a:custGeom>
            <a:avLst/>
            <a:gdLst>
              <a:gd name="T0" fmla="*/ 63 w 2304"/>
              <a:gd name="T1" fmla="*/ 0 h 14300"/>
              <a:gd name="T2" fmla="*/ 38 w 2304"/>
              <a:gd name="T3" fmla="*/ 25 h 14300"/>
              <a:gd name="T4" fmla="*/ 593 w 2304"/>
              <a:gd name="T5" fmla="*/ 577 h 14300"/>
              <a:gd name="T6" fmla="*/ 38 w 2304"/>
              <a:gd name="T7" fmla="*/ 1128 h 14300"/>
              <a:gd name="T8" fmla="*/ 555 w 2304"/>
              <a:gd name="T9" fmla="*/ 1643 h 14300"/>
              <a:gd name="T10" fmla="*/ 0 w 2304"/>
              <a:gd name="T11" fmla="*/ 2194 h 14300"/>
              <a:gd name="T12" fmla="*/ 555 w 2304"/>
              <a:gd name="T13" fmla="*/ 2746 h 14300"/>
              <a:gd name="T14" fmla="*/ 0 w 2304"/>
              <a:gd name="T15" fmla="*/ 3298 h 14300"/>
              <a:gd name="T16" fmla="*/ 555 w 2304"/>
              <a:gd name="T17" fmla="*/ 3850 h 14300"/>
              <a:gd name="T18" fmla="*/ 0 w 2304"/>
              <a:gd name="T19" fmla="*/ 4402 h 14300"/>
              <a:gd name="T20" fmla="*/ 555 w 2304"/>
              <a:gd name="T21" fmla="*/ 4954 h 14300"/>
              <a:gd name="T22" fmla="*/ 0 w 2304"/>
              <a:gd name="T23" fmla="*/ 5506 h 14300"/>
              <a:gd name="T24" fmla="*/ 555 w 2304"/>
              <a:gd name="T25" fmla="*/ 6058 h 14300"/>
              <a:gd name="T26" fmla="*/ 0 w 2304"/>
              <a:gd name="T27" fmla="*/ 6610 h 14300"/>
              <a:gd name="T28" fmla="*/ 582 w 2304"/>
              <a:gd name="T29" fmla="*/ 7189 h 14300"/>
              <a:gd name="T30" fmla="*/ 38 w 2304"/>
              <a:gd name="T31" fmla="*/ 7729 h 14300"/>
              <a:gd name="T32" fmla="*/ 593 w 2304"/>
              <a:gd name="T33" fmla="*/ 8281 h 14300"/>
              <a:gd name="T34" fmla="*/ 38 w 2304"/>
              <a:gd name="T35" fmla="*/ 8833 h 14300"/>
              <a:gd name="T36" fmla="*/ 593 w 2304"/>
              <a:gd name="T37" fmla="*/ 9385 h 14300"/>
              <a:gd name="T38" fmla="*/ 38 w 2304"/>
              <a:gd name="T39" fmla="*/ 9937 h 14300"/>
              <a:gd name="T40" fmla="*/ 593 w 2304"/>
              <a:gd name="T41" fmla="*/ 10489 h 14300"/>
              <a:gd name="T42" fmla="*/ 38 w 2304"/>
              <a:gd name="T43" fmla="*/ 11041 h 14300"/>
              <a:gd name="T44" fmla="*/ 555 w 2304"/>
              <a:gd name="T45" fmla="*/ 11555 h 14300"/>
              <a:gd name="T46" fmla="*/ 0 w 2304"/>
              <a:gd name="T47" fmla="*/ 12107 h 14300"/>
              <a:gd name="T48" fmla="*/ 555 w 2304"/>
              <a:gd name="T49" fmla="*/ 12659 h 14300"/>
              <a:gd name="T50" fmla="*/ 0 w 2304"/>
              <a:gd name="T51" fmla="*/ 13211 h 14300"/>
              <a:gd name="T52" fmla="*/ 555 w 2304"/>
              <a:gd name="T53" fmla="*/ 13763 h 14300"/>
              <a:gd name="T54" fmla="*/ 15 w 2304"/>
              <a:gd name="T55" fmla="*/ 14300 h 14300"/>
              <a:gd name="T56" fmla="*/ 2304 w 2304"/>
              <a:gd name="T57" fmla="*/ 14300 h 14300"/>
              <a:gd name="T58" fmla="*/ 2304 w 2304"/>
              <a:gd name="T59" fmla="*/ 0 h 14300"/>
              <a:gd name="T60" fmla="*/ 63 w 2304"/>
              <a:gd name="T61"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16379057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19" name="Freeform 13"/>
          <p:cNvSpPr>
            <a:spLocks noChangeAspect="1"/>
          </p:cNvSpPr>
          <p:nvPr userDrawn="1"/>
        </p:nvSpPr>
        <p:spPr bwMode="auto">
          <a:xfrm>
            <a:off x="10964794" y="0"/>
            <a:ext cx="1228866" cy="6858000"/>
          </a:xfrm>
          <a:custGeom>
            <a:avLst/>
            <a:gdLst>
              <a:gd name="T0" fmla="*/ 0 w 2539"/>
              <a:gd name="T1" fmla="*/ 8810 h 14300"/>
              <a:gd name="T2" fmla="*/ 0 w 2539"/>
              <a:gd name="T3" fmla="*/ 8810 h 14300"/>
              <a:gd name="T4" fmla="*/ 360 w 2539"/>
              <a:gd name="T5" fmla="*/ 9359 h 14300"/>
              <a:gd name="T6" fmla="*/ 0 w 2539"/>
              <a:gd name="T7" fmla="*/ 9908 h 14300"/>
              <a:gd name="T8" fmla="*/ 0 w 2539"/>
              <a:gd name="T9" fmla="*/ 9910 h 14300"/>
              <a:gd name="T10" fmla="*/ 0 w 2539"/>
              <a:gd name="T11" fmla="*/ 9911 h 14300"/>
              <a:gd name="T12" fmla="*/ 360 w 2539"/>
              <a:gd name="T13" fmla="*/ 10460 h 14300"/>
              <a:gd name="T14" fmla="*/ 0 w 2539"/>
              <a:gd name="T15" fmla="*/ 11009 h 14300"/>
              <a:gd name="T16" fmla="*/ 0 w 2539"/>
              <a:gd name="T17" fmla="*/ 11009 h 14300"/>
              <a:gd name="T18" fmla="*/ 0 w 2539"/>
              <a:gd name="T19" fmla="*/ 11012 h 14300"/>
              <a:gd name="T20" fmla="*/ 363 w 2539"/>
              <a:gd name="T21" fmla="*/ 11562 h 14300"/>
              <a:gd name="T22" fmla="*/ 0 w 2539"/>
              <a:gd name="T23" fmla="*/ 12113 h 14300"/>
              <a:gd name="T24" fmla="*/ 363 w 2539"/>
              <a:gd name="T25" fmla="*/ 12663 h 14300"/>
              <a:gd name="T26" fmla="*/ 0 w 2539"/>
              <a:gd name="T27" fmla="*/ 13214 h 14300"/>
              <a:gd name="T28" fmla="*/ 363 w 2539"/>
              <a:gd name="T29" fmla="*/ 13764 h 14300"/>
              <a:gd name="T30" fmla="*/ 0 w 2539"/>
              <a:gd name="T31" fmla="*/ 14300 h 14300"/>
              <a:gd name="T32" fmla="*/ 2539 w 2539"/>
              <a:gd name="T33" fmla="*/ 14300 h 14300"/>
              <a:gd name="T34" fmla="*/ 2539 w 2539"/>
              <a:gd name="T35" fmla="*/ 0 h 14300"/>
              <a:gd name="T36" fmla="*/ 0 w 2539"/>
              <a:gd name="T37" fmla="*/ 0 h 14300"/>
              <a:gd name="T38" fmla="*/ 363 w 2539"/>
              <a:gd name="T39" fmla="*/ 551 h 14300"/>
              <a:gd name="T40" fmla="*/ 0 w 2539"/>
              <a:gd name="T41" fmla="*/ 1101 h 14300"/>
              <a:gd name="T42" fmla="*/ 363 w 2539"/>
              <a:gd name="T43" fmla="*/ 1651 h 14300"/>
              <a:gd name="T44" fmla="*/ 0 w 2539"/>
              <a:gd name="T45" fmla="*/ 2202 h 14300"/>
              <a:gd name="T46" fmla="*/ 363 w 2539"/>
              <a:gd name="T47" fmla="*/ 2752 h 14300"/>
              <a:gd name="T48" fmla="*/ 0 w 2539"/>
              <a:gd name="T49" fmla="*/ 3303 h 14300"/>
              <a:gd name="T50" fmla="*/ 363 w 2539"/>
              <a:gd name="T51" fmla="*/ 3853 h 14300"/>
              <a:gd name="T52" fmla="*/ 0 w 2539"/>
              <a:gd name="T53" fmla="*/ 4404 h 14300"/>
              <a:gd name="T54" fmla="*/ 363 w 2539"/>
              <a:gd name="T55" fmla="*/ 4954 h 14300"/>
              <a:gd name="T56" fmla="*/ 0 w 2539"/>
              <a:gd name="T57" fmla="*/ 5505 h 14300"/>
              <a:gd name="T58" fmla="*/ 363 w 2539"/>
              <a:gd name="T59" fmla="*/ 6055 h 14300"/>
              <a:gd name="T60" fmla="*/ 0 w 2539"/>
              <a:gd name="T61" fmla="*/ 6606 h 14300"/>
              <a:gd name="T62" fmla="*/ 363 w 2539"/>
              <a:gd name="T63" fmla="*/ 7156 h 14300"/>
              <a:gd name="T64" fmla="*/ 0 w 2539"/>
              <a:gd name="T65" fmla="*/ 7706 h 14300"/>
              <a:gd name="T66" fmla="*/ 363 w 2539"/>
              <a:gd name="T67" fmla="*/ 8257 h 14300"/>
              <a:gd name="T68" fmla="*/ 0 w 2539"/>
              <a:gd name="T69" fmla="*/ 8807 h 14300"/>
              <a:gd name="T70" fmla="*/ 0 w 2539"/>
              <a:gd name="T71" fmla="*/ 881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09"/>
                </a:ln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140181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10887581" y="0"/>
            <a:ext cx="1304878" cy="6858000"/>
          </a:xfrm>
          <a:custGeom>
            <a:avLst/>
            <a:gdLst>
              <a:gd name="T0" fmla="*/ 0 w 2700"/>
              <a:gd name="T1" fmla="*/ 34 h 14300"/>
              <a:gd name="T2" fmla="*/ 440 w 2700"/>
              <a:gd name="T3" fmla="*/ 301 h 14300"/>
              <a:gd name="T4" fmla="*/ 440 w 2700"/>
              <a:gd name="T5" fmla="*/ 606 h 14300"/>
              <a:gd name="T6" fmla="*/ 0 w 2700"/>
              <a:gd name="T7" fmla="*/ 873 h 14300"/>
              <a:gd name="T8" fmla="*/ 440 w 2700"/>
              <a:gd name="T9" fmla="*/ 1140 h 14300"/>
              <a:gd name="T10" fmla="*/ 440 w 2700"/>
              <a:gd name="T11" fmla="*/ 1445 h 14300"/>
              <a:gd name="T12" fmla="*/ 0 w 2700"/>
              <a:gd name="T13" fmla="*/ 1710 h 14300"/>
              <a:gd name="T14" fmla="*/ 440 w 2700"/>
              <a:gd name="T15" fmla="*/ 1977 h 14300"/>
              <a:gd name="T16" fmla="*/ 440 w 2700"/>
              <a:gd name="T17" fmla="*/ 2282 h 14300"/>
              <a:gd name="T18" fmla="*/ 0 w 2700"/>
              <a:gd name="T19" fmla="*/ 2548 h 14300"/>
              <a:gd name="T20" fmla="*/ 440 w 2700"/>
              <a:gd name="T21" fmla="*/ 2815 h 14300"/>
              <a:gd name="T22" fmla="*/ 440 w 2700"/>
              <a:gd name="T23" fmla="*/ 3120 h 14300"/>
              <a:gd name="T24" fmla="*/ 0 w 2700"/>
              <a:gd name="T25" fmla="*/ 3387 h 14300"/>
              <a:gd name="T26" fmla="*/ 440 w 2700"/>
              <a:gd name="T27" fmla="*/ 3654 h 14300"/>
              <a:gd name="T28" fmla="*/ 440 w 2700"/>
              <a:gd name="T29" fmla="*/ 3959 h 14300"/>
              <a:gd name="T30" fmla="*/ 0 w 2700"/>
              <a:gd name="T31" fmla="*/ 4226 h 14300"/>
              <a:gd name="T32" fmla="*/ 440 w 2700"/>
              <a:gd name="T33" fmla="*/ 4493 h 14300"/>
              <a:gd name="T34" fmla="*/ 440 w 2700"/>
              <a:gd name="T35" fmla="*/ 4798 h 14300"/>
              <a:gd name="T36" fmla="*/ 0 w 2700"/>
              <a:gd name="T37" fmla="*/ 5066 h 14300"/>
              <a:gd name="T38" fmla="*/ 440 w 2700"/>
              <a:gd name="T39" fmla="*/ 5333 h 14300"/>
              <a:gd name="T40" fmla="*/ 440 w 2700"/>
              <a:gd name="T41" fmla="*/ 5638 h 14300"/>
              <a:gd name="T42" fmla="*/ 0 w 2700"/>
              <a:gd name="T43" fmla="*/ 5904 h 14300"/>
              <a:gd name="T44" fmla="*/ 440 w 2700"/>
              <a:gd name="T45" fmla="*/ 6172 h 14300"/>
              <a:gd name="T46" fmla="*/ 440 w 2700"/>
              <a:gd name="T47" fmla="*/ 6476 h 14300"/>
              <a:gd name="T48" fmla="*/ 0 w 2700"/>
              <a:gd name="T49" fmla="*/ 6741 h 14300"/>
              <a:gd name="T50" fmla="*/ 440 w 2700"/>
              <a:gd name="T51" fmla="*/ 7008 h 14300"/>
              <a:gd name="T52" fmla="*/ 440 w 2700"/>
              <a:gd name="T53" fmla="*/ 7313 h 14300"/>
              <a:gd name="T54" fmla="*/ 0 w 2700"/>
              <a:gd name="T55" fmla="*/ 7580 h 14300"/>
              <a:gd name="T56" fmla="*/ 440 w 2700"/>
              <a:gd name="T57" fmla="*/ 7847 h 14300"/>
              <a:gd name="T58" fmla="*/ 440 w 2700"/>
              <a:gd name="T59" fmla="*/ 8152 h 14300"/>
              <a:gd name="T60" fmla="*/ 0 w 2700"/>
              <a:gd name="T61" fmla="*/ 8419 h 14300"/>
              <a:gd name="T62" fmla="*/ 440 w 2700"/>
              <a:gd name="T63" fmla="*/ 8686 h 14300"/>
              <a:gd name="T64" fmla="*/ 440 w 2700"/>
              <a:gd name="T65" fmla="*/ 8991 h 14300"/>
              <a:gd name="T66" fmla="*/ 0 w 2700"/>
              <a:gd name="T67" fmla="*/ 9257 h 14300"/>
              <a:gd name="T68" fmla="*/ 440 w 2700"/>
              <a:gd name="T69" fmla="*/ 9525 h 14300"/>
              <a:gd name="T70" fmla="*/ 543 w 2700"/>
              <a:gd name="T71" fmla="*/ 9707 h 14300"/>
              <a:gd name="T72" fmla="*/ 92 w 2700"/>
              <a:gd name="T73" fmla="*/ 9979 h 14300"/>
              <a:gd name="T74" fmla="*/ 101 w 2700"/>
              <a:gd name="T75" fmla="*/ 10277 h 14300"/>
              <a:gd name="T76" fmla="*/ 543 w 2700"/>
              <a:gd name="T77" fmla="*/ 10547 h 14300"/>
              <a:gd name="T78" fmla="*/ 96 w 2700"/>
              <a:gd name="T79" fmla="*/ 10817 h 14300"/>
              <a:gd name="T80" fmla="*/ 101 w 2700"/>
              <a:gd name="T81" fmla="*/ 11116 h 14300"/>
              <a:gd name="T82" fmla="*/ 543 w 2700"/>
              <a:gd name="T83" fmla="*/ 11385 h 14300"/>
              <a:gd name="T84" fmla="*/ 96 w 2700"/>
              <a:gd name="T85" fmla="*/ 11655 h 14300"/>
              <a:gd name="T86" fmla="*/ 101 w 2700"/>
              <a:gd name="T87" fmla="*/ 11953 h 14300"/>
              <a:gd name="T88" fmla="*/ 543 w 2700"/>
              <a:gd name="T89" fmla="*/ 12222 h 14300"/>
              <a:gd name="T90" fmla="*/ 96 w 2700"/>
              <a:gd name="T91" fmla="*/ 12493 h 14300"/>
              <a:gd name="T92" fmla="*/ 101 w 2700"/>
              <a:gd name="T93" fmla="*/ 12792 h 14300"/>
              <a:gd name="T94" fmla="*/ 543 w 2700"/>
              <a:gd name="T95" fmla="*/ 13061 h 14300"/>
              <a:gd name="T96" fmla="*/ 96 w 2700"/>
              <a:gd name="T97" fmla="*/ 13331 h 14300"/>
              <a:gd name="T98" fmla="*/ 101 w 2700"/>
              <a:gd name="T99" fmla="*/ 13631 h 14300"/>
              <a:gd name="T100" fmla="*/ 543 w 2700"/>
              <a:gd name="T101" fmla="*/ 13900 h 14300"/>
              <a:gd name="T102" fmla="*/ 96 w 2700"/>
              <a:gd name="T103" fmla="*/ 14170 h 14300"/>
              <a:gd name="T104" fmla="*/ 2700 w 2700"/>
              <a:gd name="T105" fmla="*/ 14300 h 14300"/>
              <a:gd name="T106" fmla="*/ 3 w 2700"/>
              <a:gd name="T107"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9963609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8" name="Freeform 5"/>
          <p:cNvSpPr>
            <a:spLocks noChangeAspect="1"/>
          </p:cNvSpPr>
          <p:nvPr userDrawn="1"/>
        </p:nvSpPr>
        <p:spPr bwMode="auto">
          <a:xfrm>
            <a:off x="10903659" y="0"/>
            <a:ext cx="1290370" cy="6858000"/>
          </a:xfrm>
          <a:custGeom>
            <a:avLst/>
            <a:gdLst>
              <a:gd name="T0" fmla="*/ 362 w 2658"/>
              <a:gd name="T1" fmla="*/ 0 h 14271"/>
              <a:gd name="T2" fmla="*/ 0 w 2658"/>
              <a:gd name="T3" fmla="*/ 549 h 14271"/>
              <a:gd name="T4" fmla="*/ 362 w 2658"/>
              <a:gd name="T5" fmla="*/ 1098 h 14271"/>
              <a:gd name="T6" fmla="*/ 0 w 2658"/>
              <a:gd name="T7" fmla="*/ 1647 h 14271"/>
              <a:gd name="T8" fmla="*/ 362 w 2658"/>
              <a:gd name="T9" fmla="*/ 2196 h 14271"/>
              <a:gd name="T10" fmla="*/ 0 w 2658"/>
              <a:gd name="T11" fmla="*/ 2745 h 14271"/>
              <a:gd name="T12" fmla="*/ 362 w 2658"/>
              <a:gd name="T13" fmla="*/ 3293 h 14271"/>
              <a:gd name="T14" fmla="*/ 0 w 2658"/>
              <a:gd name="T15" fmla="*/ 3842 h 14271"/>
              <a:gd name="T16" fmla="*/ 362 w 2658"/>
              <a:gd name="T17" fmla="*/ 4391 h 14271"/>
              <a:gd name="T18" fmla="*/ 0 w 2658"/>
              <a:gd name="T19" fmla="*/ 4940 h 14271"/>
              <a:gd name="T20" fmla="*/ 362 w 2658"/>
              <a:gd name="T21" fmla="*/ 5489 h 14271"/>
              <a:gd name="T22" fmla="*/ 0 w 2658"/>
              <a:gd name="T23" fmla="*/ 6038 h 14271"/>
              <a:gd name="T24" fmla="*/ 362 w 2658"/>
              <a:gd name="T25" fmla="*/ 6587 h 14271"/>
              <a:gd name="T26" fmla="*/ 0 w 2658"/>
              <a:gd name="T27" fmla="*/ 7136 h 14271"/>
              <a:gd name="T28" fmla="*/ 362 w 2658"/>
              <a:gd name="T29" fmla="*/ 7685 h 14271"/>
              <a:gd name="T30" fmla="*/ 0 w 2658"/>
              <a:gd name="T31" fmla="*/ 8234 h 14271"/>
              <a:gd name="T32" fmla="*/ 362 w 2658"/>
              <a:gd name="T33" fmla="*/ 8782 h 14271"/>
              <a:gd name="T34" fmla="*/ 0 w 2658"/>
              <a:gd name="T35" fmla="*/ 9331 h 14271"/>
              <a:gd name="T36" fmla="*/ 362 w 2658"/>
              <a:gd name="T37" fmla="*/ 9880 h 14271"/>
              <a:gd name="T38" fmla="*/ 0 w 2658"/>
              <a:gd name="T39" fmla="*/ 10429 h 14271"/>
              <a:gd name="T40" fmla="*/ 362 w 2658"/>
              <a:gd name="T41" fmla="*/ 10978 h 14271"/>
              <a:gd name="T42" fmla="*/ 0 w 2658"/>
              <a:gd name="T43" fmla="*/ 11527 h 14271"/>
              <a:gd name="T44" fmla="*/ 362 w 2658"/>
              <a:gd name="T45" fmla="*/ 12076 h 14271"/>
              <a:gd name="T46" fmla="*/ 0 w 2658"/>
              <a:gd name="T47" fmla="*/ 12625 h 14271"/>
              <a:gd name="T48" fmla="*/ 362 w 2658"/>
              <a:gd name="T49" fmla="*/ 13174 h 14271"/>
              <a:gd name="T50" fmla="*/ 0 w 2658"/>
              <a:gd name="T51" fmla="*/ 13722 h 14271"/>
              <a:gd name="T52" fmla="*/ 362 w 2658"/>
              <a:gd name="T53" fmla="*/ 14271 h 14271"/>
              <a:gd name="T54" fmla="*/ 2658 w 2658"/>
              <a:gd name="T55" fmla="*/ 14271 h 14271"/>
              <a:gd name="T56" fmla="*/ 2658 w 2658"/>
              <a:gd name="T57" fmla="*/ 1 h 14271"/>
              <a:gd name="T58" fmla="*/ 362 w 2658"/>
              <a:gd name="T59" fmla="*/ 0 h 14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2020</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186245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6935039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Marjo Alatalo 2020</a:t>
            </a:r>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2800910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Marjo Alatalo 2020</a:t>
            </a:r>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Tree>
    <p:extLst>
      <p:ext uri="{BB962C8B-B14F-4D97-AF65-F5344CB8AC3E}">
        <p14:creationId xmlns:p14="http://schemas.microsoft.com/office/powerpoint/2010/main" val="9320898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Marjo Alatalo 2020</a:t>
            </a:r>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r>
              <a:rPr lang="fi-FI"/>
              <a:t>Lisää kuva napsauttamalla kuvaketta</a:t>
            </a:r>
          </a:p>
        </p:txBody>
      </p:sp>
    </p:spTree>
    <p:extLst>
      <p:ext uri="{BB962C8B-B14F-4D97-AF65-F5344CB8AC3E}">
        <p14:creationId xmlns:p14="http://schemas.microsoft.com/office/powerpoint/2010/main" val="41047910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2020</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9197729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2020</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Tree>
    <p:extLst>
      <p:ext uri="{BB962C8B-B14F-4D97-AF65-F5344CB8AC3E}">
        <p14:creationId xmlns:p14="http://schemas.microsoft.com/office/powerpoint/2010/main" val="42949406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2020</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4188560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2020</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0347765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chemeClr val="bg1">
            <a:lumMod val="85000"/>
          </a:schemeClr>
        </a:solidFill>
        <a:effectLst/>
      </p:bgPr>
    </p:bg>
    <p:spTree>
      <p:nvGrpSpPr>
        <p:cNvPr id="1" name=""/>
        <p:cNvGrpSpPr/>
        <p:nvPr/>
      </p:nvGrpSpPr>
      <p:grpSpPr>
        <a:xfrm>
          <a:off x="0" y="0"/>
          <a:ext cx="0" cy="0"/>
          <a:chOff x="0" y="0"/>
          <a:chExt cx="0" cy="0"/>
        </a:xfrm>
      </p:grpSpPr>
      <p:sp>
        <p:nvSpPr>
          <p:cNvPr id="24" name="Freeform 5"/>
          <p:cNvSpPr>
            <a:spLocks/>
          </p:cNvSpPr>
          <p:nvPr userDrawn="1"/>
        </p:nvSpPr>
        <p:spPr bwMode="auto">
          <a:xfrm>
            <a:off x="0" y="5199434"/>
            <a:ext cx="12193200" cy="1645854"/>
          </a:xfrm>
          <a:custGeom>
            <a:avLst/>
            <a:gdLst>
              <a:gd name="T0" fmla="*/ 25400 w 25400"/>
              <a:gd name="T1" fmla="*/ 181 h 3411"/>
              <a:gd name="T2" fmla="*/ 24469 w 25400"/>
              <a:gd name="T3" fmla="*/ 450 h 3411"/>
              <a:gd name="T4" fmla="*/ 24383 w 25400"/>
              <a:gd name="T5" fmla="*/ 450 h 3411"/>
              <a:gd name="T6" fmla="*/ 22690 w 25400"/>
              <a:gd name="T7" fmla="*/ 0 h 3411"/>
              <a:gd name="T8" fmla="*/ 20997 w 25400"/>
              <a:gd name="T9" fmla="*/ 450 h 3411"/>
              <a:gd name="T10" fmla="*/ 19304 w 25400"/>
              <a:gd name="T11" fmla="*/ 0 h 3411"/>
              <a:gd name="T12" fmla="*/ 17611 w 25400"/>
              <a:gd name="T13" fmla="*/ 450 h 3411"/>
              <a:gd name="T14" fmla="*/ 15919 w 25400"/>
              <a:gd name="T15" fmla="*/ 0 h 3411"/>
              <a:gd name="T16" fmla="*/ 14226 w 25400"/>
              <a:gd name="T17" fmla="*/ 450 h 3411"/>
              <a:gd name="T18" fmla="*/ 12533 w 25400"/>
              <a:gd name="T19" fmla="*/ 0 h 3411"/>
              <a:gd name="T20" fmla="*/ 10840 w 25400"/>
              <a:gd name="T21" fmla="*/ 450 h 3411"/>
              <a:gd name="T22" fmla="*/ 9147 w 25400"/>
              <a:gd name="T23" fmla="*/ 0 h 3411"/>
              <a:gd name="T24" fmla="*/ 7454 w 25400"/>
              <a:gd name="T25" fmla="*/ 450 h 3411"/>
              <a:gd name="T26" fmla="*/ 5761 w 25400"/>
              <a:gd name="T27" fmla="*/ 0 h 3411"/>
              <a:gd name="T28" fmla="*/ 4068 w 25400"/>
              <a:gd name="T29" fmla="*/ 450 h 3411"/>
              <a:gd name="T30" fmla="*/ 2376 w 25400"/>
              <a:gd name="T31" fmla="*/ 0 h 3411"/>
              <a:gd name="T32" fmla="*/ 683 w 25400"/>
              <a:gd name="T33" fmla="*/ 450 h 3411"/>
              <a:gd name="T34" fmla="*/ 0 w 25400"/>
              <a:gd name="T35" fmla="*/ 308 h 3411"/>
              <a:gd name="T36" fmla="*/ 0 w 25400"/>
              <a:gd name="T37" fmla="*/ 3411 h 3411"/>
              <a:gd name="T38" fmla="*/ 25400 w 25400"/>
              <a:gd name="T39" fmla="*/ 3411 h 3411"/>
              <a:gd name="T40" fmla="*/ 25400 w 25400"/>
              <a:gd name="T41" fmla="*/ 181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2020</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grpSp>
        <p:nvGrpSpPr>
          <p:cNvPr id="9" name="Ryhmä 8"/>
          <p:cNvGrpSpPr/>
          <p:nvPr userDrawn="1"/>
        </p:nvGrpSpPr>
        <p:grpSpPr bwMode="black">
          <a:xfrm>
            <a:off x="465667" y="6222027"/>
            <a:ext cx="804333" cy="373549"/>
            <a:chOff x="228601" y="704851"/>
            <a:chExt cx="11734800" cy="5449888"/>
          </a:xfrm>
        </p:grpSpPr>
        <p:sp>
          <p:nvSpPr>
            <p:cNvPr id="10"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1"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3"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4"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5"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7"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8"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9"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0"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40075659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chemeClr val="bg1">
            <a:lumMod val="85000"/>
          </a:schemeClr>
        </a:solidFill>
        <a:effectLst/>
      </p:bgPr>
    </p:bg>
    <p:spTree>
      <p:nvGrpSpPr>
        <p:cNvPr id="1" name=""/>
        <p:cNvGrpSpPr/>
        <p:nvPr/>
      </p:nvGrpSpPr>
      <p:grpSpPr>
        <a:xfrm>
          <a:off x="0" y="0"/>
          <a:ext cx="0" cy="0"/>
          <a:chOff x="0" y="0"/>
          <a:chExt cx="0" cy="0"/>
        </a:xfrm>
      </p:grpSpPr>
      <p:sp>
        <p:nvSpPr>
          <p:cNvPr id="22" name="Freeform 5"/>
          <p:cNvSpPr>
            <a:spLocks/>
          </p:cNvSpPr>
          <p:nvPr userDrawn="1"/>
        </p:nvSpPr>
        <p:spPr bwMode="auto">
          <a:xfrm>
            <a:off x="8715984" y="3384933"/>
            <a:ext cx="3459636" cy="3474385"/>
          </a:xfrm>
          <a:custGeom>
            <a:avLst/>
            <a:gdLst>
              <a:gd name="T0" fmla="*/ 0 w 7208"/>
              <a:gd name="T1" fmla="*/ 7249 h 7249"/>
              <a:gd name="T2" fmla="*/ 7208 w 7208"/>
              <a:gd name="T3" fmla="*/ 7249 h 7249"/>
              <a:gd name="T4" fmla="*/ 7208 w 7208"/>
              <a:gd name="T5" fmla="*/ 0 h 7249"/>
              <a:gd name="T6" fmla="*/ 6688 w 7208"/>
              <a:gd name="T7" fmla="*/ 995 h 7249"/>
              <a:gd name="T8" fmla="*/ 6688 w 7208"/>
              <a:gd name="T9" fmla="*/ 995 h 7249"/>
              <a:gd name="T10" fmla="*/ 5172 w 7208"/>
              <a:gd name="T11" fmla="*/ 1874 h 7249"/>
              <a:gd name="T12" fmla="*/ 5172 w 7208"/>
              <a:gd name="T13" fmla="*/ 1874 h 7249"/>
              <a:gd name="T14" fmla="*/ 4293 w 7208"/>
              <a:gd name="T15" fmla="*/ 3389 h 7249"/>
              <a:gd name="T16" fmla="*/ 4293 w 7208"/>
              <a:gd name="T17" fmla="*/ 3389 h 7249"/>
              <a:gd name="T18" fmla="*/ 2778 w 7208"/>
              <a:gd name="T19" fmla="*/ 4268 h 7249"/>
              <a:gd name="T20" fmla="*/ 2778 w 7208"/>
              <a:gd name="T21" fmla="*/ 4268 h 7249"/>
              <a:gd name="T22" fmla="*/ 1899 w 7208"/>
              <a:gd name="T23" fmla="*/ 5783 h 7249"/>
              <a:gd name="T24" fmla="*/ 1899 w 7208"/>
              <a:gd name="T25" fmla="*/ 5783 h 7249"/>
              <a:gd name="T26" fmla="*/ 384 w 7208"/>
              <a:gd name="T27" fmla="*/ 6662 h 7249"/>
              <a:gd name="T28" fmla="*/ 384 w 7208"/>
              <a:gd name="T29" fmla="*/ 6662 h 7249"/>
              <a:gd name="T30" fmla="*/ 0 w 7208"/>
              <a:gd name="T31" fmla="*/ 7249 h 7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08" h="7249">
                <a:moveTo>
                  <a:pt x="0" y="7249"/>
                </a:moveTo>
                <a:lnTo>
                  <a:pt x="7208" y="7249"/>
                </a:lnTo>
                <a:lnTo>
                  <a:pt x="7208" y="0"/>
                </a:lnTo>
                <a:cubicBezTo>
                  <a:pt x="7078" y="318"/>
                  <a:pt x="7089" y="594"/>
                  <a:pt x="6688" y="995"/>
                </a:cubicBezTo>
                <a:lnTo>
                  <a:pt x="6688" y="995"/>
                </a:lnTo>
                <a:cubicBezTo>
                  <a:pt x="6089" y="1593"/>
                  <a:pt x="5771" y="1275"/>
                  <a:pt x="5172" y="1874"/>
                </a:cubicBezTo>
                <a:lnTo>
                  <a:pt x="5172" y="1874"/>
                </a:lnTo>
                <a:cubicBezTo>
                  <a:pt x="4574" y="2472"/>
                  <a:pt x="4892" y="2790"/>
                  <a:pt x="4293" y="3389"/>
                </a:cubicBezTo>
                <a:lnTo>
                  <a:pt x="4293" y="3389"/>
                </a:lnTo>
                <a:cubicBezTo>
                  <a:pt x="3695" y="3988"/>
                  <a:pt x="3377" y="3669"/>
                  <a:pt x="2778" y="4268"/>
                </a:cubicBezTo>
                <a:lnTo>
                  <a:pt x="2778" y="4268"/>
                </a:lnTo>
                <a:cubicBezTo>
                  <a:pt x="2180" y="4867"/>
                  <a:pt x="2498" y="5185"/>
                  <a:pt x="1899" y="5783"/>
                </a:cubicBezTo>
                <a:lnTo>
                  <a:pt x="1899" y="5783"/>
                </a:lnTo>
                <a:cubicBezTo>
                  <a:pt x="1301" y="6382"/>
                  <a:pt x="983" y="6064"/>
                  <a:pt x="384" y="6662"/>
                </a:cubicBezTo>
                <a:lnTo>
                  <a:pt x="384" y="6662"/>
                </a:lnTo>
                <a:cubicBezTo>
                  <a:pt x="159" y="6887"/>
                  <a:pt x="63" y="7073"/>
                  <a:pt x="0" y="724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10408599" y="5457217"/>
            <a:ext cx="1420237" cy="670884"/>
          </a:xfrm>
        </p:spPr>
        <p:txBody>
          <a:bodyPr anchor="ctr" anchorCtr="0"/>
          <a:lstStyle>
            <a:lvl1pPr algn="ctr">
              <a:defRPr sz="1400" b="0">
                <a:latin typeface="+mn-lt"/>
              </a:defRPr>
            </a:lvl1pPr>
          </a:lstStyle>
          <a:p>
            <a:r>
              <a:rPr lang="fi-FI"/>
              <a:t>Muokkaa perustyyl. napsautt.</a:t>
            </a:r>
          </a:p>
        </p:txBody>
      </p:sp>
      <p:grpSp>
        <p:nvGrpSpPr>
          <p:cNvPr id="37" name="Ryhmä 36"/>
          <p:cNvGrpSpPr/>
          <p:nvPr userDrawn="1"/>
        </p:nvGrpSpPr>
        <p:grpSpPr bwMode="black">
          <a:xfrm>
            <a:off x="472152" y="6228511"/>
            <a:ext cx="804333" cy="373549"/>
            <a:chOff x="228601" y="704851"/>
            <a:chExt cx="11734800" cy="5449888"/>
          </a:xfrm>
          <a:solidFill>
            <a:schemeClr val="bg1"/>
          </a:solidFill>
        </p:grpSpPr>
        <p:sp>
          <p:nvSpPr>
            <p:cNvPr id="3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3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16421956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792735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7952154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2020</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1062316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Marjo Alatalo 2020</a:t>
            </a:r>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42557000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Marjo Alatalo 2020</a:t>
            </a:r>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4099095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10" name="Freeform 5"/>
          <p:cNvSpPr>
            <a:spLocks/>
          </p:cNvSpPr>
          <p:nvPr userDrawn="1"/>
        </p:nvSpPr>
        <p:spPr bwMode="white">
          <a:xfrm>
            <a:off x="0"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648671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8429638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12192000" cy="3888500"/>
          </a:xfrm>
          <a:custGeom>
            <a:avLst/>
            <a:gdLst>
              <a:gd name="T0" fmla="*/ 0 w 25400"/>
              <a:gd name="T1" fmla="*/ 6386 h 8063"/>
              <a:gd name="T2" fmla="*/ 2540 w 25400"/>
              <a:gd name="T3" fmla="*/ 8063 h 8063"/>
              <a:gd name="T4" fmla="*/ 5080 w 25400"/>
              <a:gd name="T5" fmla="*/ 6386 h 8063"/>
              <a:gd name="T6" fmla="*/ 7620 w 25400"/>
              <a:gd name="T7" fmla="*/ 8063 h 8063"/>
              <a:gd name="T8" fmla="*/ 10160 w 25400"/>
              <a:gd name="T9" fmla="*/ 6386 h 8063"/>
              <a:gd name="T10" fmla="*/ 12700 w 25400"/>
              <a:gd name="T11" fmla="*/ 8063 h 8063"/>
              <a:gd name="T12" fmla="*/ 15240 w 25400"/>
              <a:gd name="T13" fmla="*/ 6386 h 8063"/>
              <a:gd name="T14" fmla="*/ 17780 w 25400"/>
              <a:gd name="T15" fmla="*/ 8063 h 8063"/>
              <a:gd name="T16" fmla="*/ 20320 w 25400"/>
              <a:gd name="T17" fmla="*/ 6386 h 8063"/>
              <a:gd name="T18" fmla="*/ 22860 w 25400"/>
              <a:gd name="T19" fmla="*/ 8063 h 8063"/>
              <a:gd name="T20" fmla="*/ 25400 w 25400"/>
              <a:gd name="T21" fmla="*/ 6386 h 8063"/>
              <a:gd name="T22" fmla="*/ 25400 w 25400"/>
              <a:gd name="T23" fmla="*/ 0 h 8063"/>
              <a:gd name="T24" fmla="*/ 0 w 25400"/>
              <a:gd name="T25" fmla="*/ 0 h 8063"/>
              <a:gd name="T26" fmla="*/ 0 w 25400"/>
              <a:gd name="T27" fmla="*/ 6386 h 8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7453065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9007399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7305472" cy="6858000"/>
          </a:xfrm>
          <a:custGeom>
            <a:avLst/>
            <a:gdLst>
              <a:gd name="T0" fmla="*/ 15203 w 15203"/>
              <a:gd name="T1" fmla="*/ 14300 h 14300"/>
              <a:gd name="T2" fmla="*/ 14018 w 15203"/>
              <a:gd name="T3" fmla="*/ 12518 h 14300"/>
              <a:gd name="T4" fmla="*/ 15203 w 15203"/>
              <a:gd name="T5" fmla="*/ 10722 h 14300"/>
              <a:gd name="T6" fmla="*/ 14018 w 15203"/>
              <a:gd name="T7" fmla="*/ 8926 h 14300"/>
              <a:gd name="T8" fmla="*/ 15203 w 15203"/>
              <a:gd name="T9" fmla="*/ 7131 h 14300"/>
              <a:gd name="T10" fmla="*/ 14018 w 15203"/>
              <a:gd name="T11" fmla="*/ 5335 h 14300"/>
              <a:gd name="T12" fmla="*/ 15203 w 15203"/>
              <a:gd name="T13" fmla="*/ 3540 h 14300"/>
              <a:gd name="T14" fmla="*/ 14018 w 15203"/>
              <a:gd name="T15" fmla="*/ 1744 h 14300"/>
              <a:gd name="T16" fmla="*/ 15202 w 15203"/>
              <a:gd name="T17" fmla="*/ 0 h 14300"/>
              <a:gd name="T18" fmla="*/ 0 w 15203"/>
              <a:gd name="T19" fmla="*/ 0 h 14300"/>
              <a:gd name="T20" fmla="*/ 0 w 15203"/>
              <a:gd name="T21" fmla="*/ 3271 h 14300"/>
              <a:gd name="T22" fmla="*/ 0 w 15203"/>
              <a:gd name="T23" fmla="*/ 14300 h 14300"/>
              <a:gd name="T24" fmla="*/ 15203 w 15203"/>
              <a:gd name="T2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4756042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83584523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white">
          <a:xfrm>
            <a:off x="0" y="0"/>
            <a:ext cx="9815209" cy="6858000"/>
          </a:xfrm>
          <a:custGeom>
            <a:avLst/>
            <a:gdLst>
              <a:gd name="T0" fmla="*/ 0 w 20470"/>
              <a:gd name="T1" fmla="*/ 14293 h 14293"/>
              <a:gd name="T2" fmla="*/ 5684 w 20470"/>
              <a:gd name="T3" fmla="*/ 14293 h 14293"/>
              <a:gd name="T4" fmla="*/ 5306 w 20470"/>
              <a:gd name="T5" fmla="*/ 13517 h 14293"/>
              <a:gd name="T6" fmla="*/ 5472 w 20470"/>
              <a:gd name="T7" fmla="*/ 12643 h 14293"/>
              <a:gd name="T8" fmla="*/ 6345 w 20470"/>
              <a:gd name="T9" fmla="*/ 12478 h 14293"/>
              <a:gd name="T10" fmla="*/ 7917 w 20470"/>
              <a:gd name="T11" fmla="*/ 13245 h 14293"/>
              <a:gd name="T12" fmla="*/ 8751 w 20470"/>
              <a:gd name="T13" fmla="*/ 13067 h 14293"/>
              <a:gd name="T14" fmla="*/ 8921 w 20470"/>
              <a:gd name="T15" fmla="*/ 12211 h 14293"/>
              <a:gd name="T16" fmla="*/ 8164 w 20470"/>
              <a:gd name="T17" fmla="*/ 10659 h 14293"/>
              <a:gd name="T18" fmla="*/ 8330 w 20470"/>
              <a:gd name="T19" fmla="*/ 9785 h 14293"/>
              <a:gd name="T20" fmla="*/ 9203 w 20470"/>
              <a:gd name="T21" fmla="*/ 9620 h 14293"/>
              <a:gd name="T22" fmla="*/ 10775 w 20470"/>
              <a:gd name="T23" fmla="*/ 10387 h 14293"/>
              <a:gd name="T24" fmla="*/ 11609 w 20470"/>
              <a:gd name="T25" fmla="*/ 10209 h 14293"/>
              <a:gd name="T26" fmla="*/ 11780 w 20470"/>
              <a:gd name="T27" fmla="*/ 9353 h 14293"/>
              <a:gd name="T28" fmla="*/ 11022 w 20470"/>
              <a:gd name="T29" fmla="*/ 7801 h 14293"/>
              <a:gd name="T30" fmla="*/ 11188 w 20470"/>
              <a:gd name="T31" fmla="*/ 6927 h 14293"/>
              <a:gd name="T32" fmla="*/ 12061 w 20470"/>
              <a:gd name="T33" fmla="*/ 6762 h 14293"/>
              <a:gd name="T34" fmla="*/ 13631 w 20470"/>
              <a:gd name="T35" fmla="*/ 7532 h 14293"/>
              <a:gd name="T36" fmla="*/ 14462 w 20470"/>
              <a:gd name="T37" fmla="*/ 7357 h 14293"/>
              <a:gd name="T38" fmla="*/ 14632 w 20470"/>
              <a:gd name="T39" fmla="*/ 6500 h 14293"/>
              <a:gd name="T40" fmla="*/ 13875 w 20470"/>
              <a:gd name="T41" fmla="*/ 4948 h 14293"/>
              <a:gd name="T42" fmla="*/ 14040 w 20470"/>
              <a:gd name="T43" fmla="*/ 4075 h 14293"/>
              <a:gd name="T44" fmla="*/ 14913 w 20470"/>
              <a:gd name="T45" fmla="*/ 3910 h 14293"/>
              <a:gd name="T46" fmla="*/ 16486 w 20470"/>
              <a:gd name="T47" fmla="*/ 4676 h 14293"/>
              <a:gd name="T48" fmla="*/ 17320 w 20470"/>
              <a:gd name="T49" fmla="*/ 4499 h 14293"/>
              <a:gd name="T50" fmla="*/ 17490 w 20470"/>
              <a:gd name="T51" fmla="*/ 3642 h 14293"/>
              <a:gd name="T52" fmla="*/ 16733 w 20470"/>
              <a:gd name="T53" fmla="*/ 2090 h 14293"/>
              <a:gd name="T54" fmla="*/ 16899 w 20470"/>
              <a:gd name="T55" fmla="*/ 1217 h 14293"/>
              <a:gd name="T56" fmla="*/ 17772 w 20470"/>
              <a:gd name="T57" fmla="*/ 1051 h 14293"/>
              <a:gd name="T58" fmla="*/ 19345 w 20470"/>
              <a:gd name="T59" fmla="*/ 1818 h 14293"/>
              <a:gd name="T60" fmla="*/ 20179 w 20470"/>
              <a:gd name="T61" fmla="*/ 1639 h 14293"/>
              <a:gd name="T62" fmla="*/ 20349 w 20470"/>
              <a:gd name="T63" fmla="*/ 783 h 14293"/>
              <a:gd name="T64" fmla="*/ 19967 w 20470"/>
              <a:gd name="T65" fmla="*/ 0 h 14293"/>
              <a:gd name="T66" fmla="*/ 0 w 20470"/>
              <a:gd name="T67" fmla="*/ 0 h 14293"/>
              <a:gd name="T68" fmla="*/ 0 w 20470"/>
              <a:gd name="T69"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47167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dirty="0"/>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dirty="0">
                <a:solidFill>
                  <a:srgbClr val="FFFFFF"/>
                </a:solidFill>
                <a:latin typeface="+mj-lt"/>
              </a:rPr>
              <a:t>Kiitos!</a:t>
            </a:r>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4976398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6098037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6" name="Freeform 5"/>
          <p:cNvSpPr>
            <a:spLocks noChangeAspect="1"/>
          </p:cNvSpPr>
          <p:nvPr userDrawn="1"/>
        </p:nvSpPr>
        <p:spPr bwMode="auto">
          <a:xfrm>
            <a:off x="-18000" y="-18000"/>
            <a:ext cx="9727872" cy="6876000"/>
          </a:xfrm>
          <a:custGeom>
            <a:avLst/>
            <a:gdLst>
              <a:gd name="T0" fmla="*/ 0 w 20206"/>
              <a:gd name="T1" fmla="*/ 13 h 14300"/>
              <a:gd name="T2" fmla="*/ 0 w 20206"/>
              <a:gd name="T3" fmla="*/ 14300 h 14300"/>
              <a:gd name="T4" fmla="*/ 7482 w 20206"/>
              <a:gd name="T5" fmla="*/ 14300 h 14300"/>
              <a:gd name="T6" fmla="*/ 7478 w 20206"/>
              <a:gd name="T7" fmla="*/ 12595 h 14300"/>
              <a:gd name="T8" fmla="*/ 9300 w 20206"/>
              <a:gd name="T9" fmla="*/ 12600 h 14300"/>
              <a:gd name="T10" fmla="*/ 9295 w 20206"/>
              <a:gd name="T11" fmla="*/ 10777 h 14300"/>
              <a:gd name="T12" fmla="*/ 11118 w 20206"/>
              <a:gd name="T13" fmla="*/ 10782 h 14300"/>
              <a:gd name="T14" fmla="*/ 11113 w 20206"/>
              <a:gd name="T15" fmla="*/ 9085 h 14300"/>
              <a:gd name="T16" fmla="*/ 12935 w 20206"/>
              <a:gd name="T17" fmla="*/ 9090 h 14300"/>
              <a:gd name="T18" fmla="*/ 12930 w 20206"/>
              <a:gd name="T19" fmla="*/ 7267 h 14300"/>
              <a:gd name="T20" fmla="*/ 14753 w 20206"/>
              <a:gd name="T21" fmla="*/ 7272 h 14300"/>
              <a:gd name="T22" fmla="*/ 14748 w 20206"/>
              <a:gd name="T23" fmla="*/ 5450 h 14300"/>
              <a:gd name="T24" fmla="*/ 16571 w 20206"/>
              <a:gd name="T25" fmla="*/ 5455 h 14300"/>
              <a:gd name="T26" fmla="*/ 16566 w 20206"/>
              <a:gd name="T27" fmla="*/ 3632 h 14300"/>
              <a:gd name="T28" fmla="*/ 18388 w 20206"/>
              <a:gd name="T29" fmla="*/ 3637 h 14300"/>
              <a:gd name="T30" fmla="*/ 18383 w 20206"/>
              <a:gd name="T31" fmla="*/ 1815 h 14300"/>
              <a:gd name="T32" fmla="*/ 20206 w 20206"/>
              <a:gd name="T33" fmla="*/ 1820 h 14300"/>
              <a:gd name="T34" fmla="*/ 20201 w 20206"/>
              <a:gd name="T35" fmla="*/ 0 h 14300"/>
              <a:gd name="T36" fmla="*/ 0 w 20206"/>
              <a:gd name="T37" fmla="*/ 13 h 14300"/>
              <a:gd name="connsiteX0" fmla="*/ 284 w 20206"/>
              <a:gd name="connsiteY0" fmla="*/ 196 h 14300"/>
              <a:gd name="connsiteX1" fmla="*/ 0 w 20206"/>
              <a:gd name="connsiteY1" fmla="*/ 14300 h 14300"/>
              <a:gd name="connsiteX2" fmla="*/ 7482 w 20206"/>
              <a:gd name="connsiteY2" fmla="*/ 14300 h 14300"/>
              <a:gd name="connsiteX3" fmla="*/ 7478 w 20206"/>
              <a:gd name="connsiteY3" fmla="*/ 12595 h 14300"/>
              <a:gd name="connsiteX4" fmla="*/ 9300 w 20206"/>
              <a:gd name="connsiteY4" fmla="*/ 12600 h 14300"/>
              <a:gd name="connsiteX5" fmla="*/ 9295 w 20206"/>
              <a:gd name="connsiteY5" fmla="*/ 10777 h 14300"/>
              <a:gd name="connsiteX6" fmla="*/ 11118 w 20206"/>
              <a:gd name="connsiteY6" fmla="*/ 10782 h 14300"/>
              <a:gd name="connsiteX7" fmla="*/ 11113 w 20206"/>
              <a:gd name="connsiteY7" fmla="*/ 9085 h 14300"/>
              <a:gd name="connsiteX8" fmla="*/ 12935 w 20206"/>
              <a:gd name="connsiteY8" fmla="*/ 9090 h 14300"/>
              <a:gd name="connsiteX9" fmla="*/ 12930 w 20206"/>
              <a:gd name="connsiteY9" fmla="*/ 7267 h 14300"/>
              <a:gd name="connsiteX10" fmla="*/ 14753 w 20206"/>
              <a:gd name="connsiteY10" fmla="*/ 7272 h 14300"/>
              <a:gd name="connsiteX11" fmla="*/ 14748 w 20206"/>
              <a:gd name="connsiteY11" fmla="*/ 5450 h 14300"/>
              <a:gd name="connsiteX12" fmla="*/ 16571 w 20206"/>
              <a:gd name="connsiteY12" fmla="*/ 5455 h 14300"/>
              <a:gd name="connsiteX13" fmla="*/ 16566 w 20206"/>
              <a:gd name="connsiteY13" fmla="*/ 3632 h 14300"/>
              <a:gd name="connsiteX14" fmla="*/ 18388 w 20206"/>
              <a:gd name="connsiteY14" fmla="*/ 3637 h 14300"/>
              <a:gd name="connsiteX15" fmla="*/ 18383 w 20206"/>
              <a:gd name="connsiteY15" fmla="*/ 1815 h 14300"/>
              <a:gd name="connsiteX16" fmla="*/ 20206 w 20206"/>
              <a:gd name="connsiteY16" fmla="*/ 1820 h 14300"/>
              <a:gd name="connsiteX17" fmla="*/ 20201 w 20206"/>
              <a:gd name="connsiteY17" fmla="*/ 0 h 14300"/>
              <a:gd name="connsiteX18" fmla="*/ 284 w 20206"/>
              <a:gd name="connsiteY18" fmla="*/ 196 h 14300"/>
              <a:gd name="connsiteX0" fmla="*/ 27 w 20233"/>
              <a:gd name="connsiteY0" fmla="*/ 13 h 14300"/>
              <a:gd name="connsiteX1" fmla="*/ 27 w 20233"/>
              <a:gd name="connsiteY1" fmla="*/ 14300 h 14300"/>
              <a:gd name="connsiteX2" fmla="*/ 7509 w 20233"/>
              <a:gd name="connsiteY2" fmla="*/ 14300 h 14300"/>
              <a:gd name="connsiteX3" fmla="*/ 7505 w 20233"/>
              <a:gd name="connsiteY3" fmla="*/ 12595 h 14300"/>
              <a:gd name="connsiteX4" fmla="*/ 9327 w 20233"/>
              <a:gd name="connsiteY4" fmla="*/ 12600 h 14300"/>
              <a:gd name="connsiteX5" fmla="*/ 9322 w 20233"/>
              <a:gd name="connsiteY5" fmla="*/ 10777 h 14300"/>
              <a:gd name="connsiteX6" fmla="*/ 11145 w 20233"/>
              <a:gd name="connsiteY6" fmla="*/ 10782 h 14300"/>
              <a:gd name="connsiteX7" fmla="*/ 11140 w 20233"/>
              <a:gd name="connsiteY7" fmla="*/ 9085 h 14300"/>
              <a:gd name="connsiteX8" fmla="*/ 12962 w 20233"/>
              <a:gd name="connsiteY8" fmla="*/ 9090 h 14300"/>
              <a:gd name="connsiteX9" fmla="*/ 12957 w 20233"/>
              <a:gd name="connsiteY9" fmla="*/ 7267 h 14300"/>
              <a:gd name="connsiteX10" fmla="*/ 14780 w 20233"/>
              <a:gd name="connsiteY10" fmla="*/ 7272 h 14300"/>
              <a:gd name="connsiteX11" fmla="*/ 14775 w 20233"/>
              <a:gd name="connsiteY11" fmla="*/ 5450 h 14300"/>
              <a:gd name="connsiteX12" fmla="*/ 16598 w 20233"/>
              <a:gd name="connsiteY12" fmla="*/ 5455 h 14300"/>
              <a:gd name="connsiteX13" fmla="*/ 16593 w 20233"/>
              <a:gd name="connsiteY13" fmla="*/ 3632 h 14300"/>
              <a:gd name="connsiteX14" fmla="*/ 18415 w 20233"/>
              <a:gd name="connsiteY14" fmla="*/ 3637 h 14300"/>
              <a:gd name="connsiteX15" fmla="*/ 18410 w 20233"/>
              <a:gd name="connsiteY15" fmla="*/ 1815 h 14300"/>
              <a:gd name="connsiteX16" fmla="*/ 20233 w 20233"/>
              <a:gd name="connsiteY16" fmla="*/ 1820 h 14300"/>
              <a:gd name="connsiteX17" fmla="*/ 20228 w 20233"/>
              <a:gd name="connsiteY17" fmla="*/ 0 h 14300"/>
              <a:gd name="connsiteX18" fmla="*/ 27 w 20233"/>
              <a:gd name="connsiteY18" fmla="*/ 13 h 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2095857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56047911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a:solidFill>
                  <a:srgbClr val="FFFFFF"/>
                </a:solidFill>
                <a:latin typeface="+mj-lt"/>
              </a:rPr>
              <a:t>Kiitos!</a:t>
            </a:r>
          </a:p>
        </p:txBody>
      </p:sp>
      <p:pic>
        <p:nvPicPr>
          <p:cNvPr id="12" name="Kuva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586083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0001BE"/>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err="1">
                <a:solidFill>
                  <a:srgbClr val="FFFFFF"/>
                </a:solidFill>
                <a:latin typeface="+mj-lt"/>
              </a:rPr>
              <a:t>Thank</a:t>
            </a:r>
            <a:r>
              <a:rPr lang="fi-FI" sz="9000" b="1">
                <a:solidFill>
                  <a:srgbClr val="FFFFFF"/>
                </a:solidFill>
                <a:latin typeface="+mj-lt"/>
              </a:rPr>
              <a:t> </a:t>
            </a:r>
            <a:r>
              <a:rPr lang="fi-FI" sz="9000" b="1" err="1">
                <a:solidFill>
                  <a:srgbClr val="FFFFFF"/>
                </a:solidFill>
                <a:latin typeface="+mj-lt"/>
              </a:rPr>
              <a:t>you</a:t>
            </a:r>
            <a:r>
              <a:rPr lang="fi-FI" sz="9000" b="1">
                <a:solidFill>
                  <a:srgbClr val="FFFFFF"/>
                </a:solidFill>
                <a:latin typeface="+mj-lt"/>
              </a:rPr>
              <a:t>!</a:t>
            </a:r>
          </a:p>
        </p:txBody>
      </p:sp>
    </p:spTree>
    <p:extLst>
      <p:ext uri="{BB962C8B-B14F-4D97-AF65-F5344CB8AC3E}">
        <p14:creationId xmlns:p14="http://schemas.microsoft.com/office/powerpoint/2010/main" val="37643348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9DBB0-492C-415D-B817-788D4770E36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4D3A4FB-9B77-4CDA-8A69-DB373F56A3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F4BD5AA-20ED-4F04-99C4-61091A631188}"/>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5" name="Alatunnisteen paikkamerkki 4">
            <a:extLst>
              <a:ext uri="{FF2B5EF4-FFF2-40B4-BE49-F238E27FC236}">
                <a16:creationId xmlns:a16="http://schemas.microsoft.com/office/drawing/2014/main" id="{67F4B751-87B7-4B33-90A7-C4FB8B45650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A82ADA-8094-48C6-A613-B94735EF2065}"/>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8880479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4C062D-7986-405F-9D2D-0F25EAA0315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2E317B0-9C9C-4CD6-87B3-F23FC171118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FD94AF7-3323-4CD5-BAAE-1072E735E2C5}"/>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5" name="Alatunnisteen paikkamerkki 4">
            <a:extLst>
              <a:ext uri="{FF2B5EF4-FFF2-40B4-BE49-F238E27FC236}">
                <a16:creationId xmlns:a16="http://schemas.microsoft.com/office/drawing/2014/main" id="{CC45E9AA-4172-43E3-8EC7-D618A8C7A1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F1DE303-1B31-465D-9A9F-E423E89AFAB2}"/>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21815740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0C832D-FEA8-4627-8D4C-E77B2B2DFBC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1E1CB29-A448-416C-8500-9E56D28B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9AAFD4B-C85D-4D3E-BF93-1DD024789CEC}"/>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5" name="Alatunnisteen paikkamerkki 4">
            <a:extLst>
              <a:ext uri="{FF2B5EF4-FFF2-40B4-BE49-F238E27FC236}">
                <a16:creationId xmlns:a16="http://schemas.microsoft.com/office/drawing/2014/main" id="{D4FE375F-5EB4-4F8A-AA28-F28F55B902E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AADF16B-06DC-4C5C-AC19-55A2E92AD29B}"/>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38839620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6E36DE-B3F3-4A20-98BD-FD45F8ACF0F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D34B7A7-C815-427F-856E-B89F53F7E7C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804FECD-B871-444F-B809-BC22B5E1CB2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DC1F2B3-0EAB-4AD3-AB55-FDE17370FC7E}"/>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6" name="Alatunnisteen paikkamerkki 5">
            <a:extLst>
              <a:ext uri="{FF2B5EF4-FFF2-40B4-BE49-F238E27FC236}">
                <a16:creationId xmlns:a16="http://schemas.microsoft.com/office/drawing/2014/main" id="{867C4809-9494-409D-BC89-97BFF65889D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A8280C2-0D43-428F-9F01-91C73072FF90}"/>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38937194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6F0023-CEC8-43FF-B654-CD794F73534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DE8C6A7-67E2-4558-B25A-0C309370D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8DDD6E1-B0E9-4D93-84D0-81BA2446F75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3DE1C20-8D50-4353-BDF9-F8CA05BC6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45D244D-8F77-4D13-ACFE-47FFE858A50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2C8190E-FCBF-4C79-9BC4-8013B10085B2}"/>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8" name="Alatunnisteen paikkamerkki 7">
            <a:extLst>
              <a:ext uri="{FF2B5EF4-FFF2-40B4-BE49-F238E27FC236}">
                <a16:creationId xmlns:a16="http://schemas.microsoft.com/office/drawing/2014/main" id="{2EC7C91E-5C1C-48EC-94BC-2322F8DB1EC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ACC1C7C-CF15-4127-AEE9-E456181BC2BF}"/>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1481955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0001BE"/>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dirty="0"/>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dirty="0" err="1">
                <a:solidFill>
                  <a:srgbClr val="FFFFFF"/>
                </a:solidFill>
                <a:latin typeface="+mj-lt"/>
              </a:rPr>
              <a:t>Thank</a:t>
            </a:r>
            <a:r>
              <a:rPr lang="fi-FI" sz="9000" b="1" dirty="0">
                <a:solidFill>
                  <a:srgbClr val="FFFFFF"/>
                </a:solidFill>
                <a:latin typeface="+mj-lt"/>
              </a:rPr>
              <a:t> </a:t>
            </a:r>
            <a:r>
              <a:rPr lang="fi-FI" sz="9000" b="1" dirty="0" err="1">
                <a:solidFill>
                  <a:srgbClr val="FFFFFF"/>
                </a:solidFill>
                <a:latin typeface="+mj-lt"/>
              </a:rPr>
              <a:t>you</a:t>
            </a:r>
            <a:r>
              <a:rPr lang="fi-FI" sz="9000" b="1" dirty="0">
                <a:solidFill>
                  <a:srgbClr val="FFFFFF"/>
                </a:solidFill>
                <a:latin typeface="+mj-lt"/>
              </a:rPr>
              <a:t>!</a:t>
            </a:r>
          </a:p>
        </p:txBody>
      </p:sp>
    </p:spTree>
    <p:extLst>
      <p:ext uri="{BB962C8B-B14F-4D97-AF65-F5344CB8AC3E}">
        <p14:creationId xmlns:p14="http://schemas.microsoft.com/office/powerpoint/2010/main" val="10643875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7140F0-4E44-40C4-85D9-49EC48D80D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8B19DCC-A0BC-49BC-B7B4-54862860BF32}"/>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4" name="Alatunnisteen paikkamerkki 3">
            <a:extLst>
              <a:ext uri="{FF2B5EF4-FFF2-40B4-BE49-F238E27FC236}">
                <a16:creationId xmlns:a16="http://schemas.microsoft.com/office/drawing/2014/main" id="{54D15C59-A652-4B73-9407-F8F742FD475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19805BC-DBD6-4090-A23E-A3832940D9E6}"/>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31631763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739E85A-E804-4DB4-BB81-397C7B927FAC}"/>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3" name="Alatunnisteen paikkamerkki 2">
            <a:extLst>
              <a:ext uri="{FF2B5EF4-FFF2-40B4-BE49-F238E27FC236}">
                <a16:creationId xmlns:a16="http://schemas.microsoft.com/office/drawing/2014/main" id="{5EE93FB1-4128-4936-A376-C3953BFF2A0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F7203E8-584D-4B65-8587-9B0BF9F2CF39}"/>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33682638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0EC656-1315-417A-8D73-B6B2A291235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552496D-E443-4DD4-AA7A-693066C0C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0304054-DAFA-458B-9592-DC626E5C0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99A644B-37BA-4321-A715-A0CD5D73E1FE}"/>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6" name="Alatunnisteen paikkamerkki 5">
            <a:extLst>
              <a:ext uri="{FF2B5EF4-FFF2-40B4-BE49-F238E27FC236}">
                <a16:creationId xmlns:a16="http://schemas.microsoft.com/office/drawing/2014/main" id="{2BC9EFBE-9F37-4D77-A037-A275E2B2D27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F6D5C86-93CF-4726-B214-152D3EDADE4B}"/>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240849351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15E9DC-862A-48E2-AC6F-BA6D0CA7BD5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905EBFD-571F-42AE-9AB1-6D40CF152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CC8461A-DE19-491C-89E1-347988243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84EC03-BF70-42D0-83A2-83979F467A60}"/>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6" name="Alatunnisteen paikkamerkki 5">
            <a:extLst>
              <a:ext uri="{FF2B5EF4-FFF2-40B4-BE49-F238E27FC236}">
                <a16:creationId xmlns:a16="http://schemas.microsoft.com/office/drawing/2014/main" id="{A3F16575-7023-40E4-A92F-BB31E20F9B5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33DDB60-A11E-4AAE-AF58-837DEB428EB2}"/>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134588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A806E-C570-4138-B61A-8A890394DA5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BC077BB-8FFD-405E-B161-42AB6260DEE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57FEFDF-9924-42E9-9517-9F905E6DB1D6}"/>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5" name="Alatunnisteen paikkamerkki 4">
            <a:extLst>
              <a:ext uri="{FF2B5EF4-FFF2-40B4-BE49-F238E27FC236}">
                <a16:creationId xmlns:a16="http://schemas.microsoft.com/office/drawing/2014/main" id="{607199E8-87F1-4F0C-8D25-4BAD8D6764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39CBB40-B7E6-448F-9682-64DB82726354}"/>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13401421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082CBD5-9C17-4918-9AA8-8EAFA2BF271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C43AE86-DCC2-45E7-A908-C792C10F908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C3B1811-2BFD-4D9A-B1B2-D1C98FA898FB}"/>
              </a:ext>
            </a:extLst>
          </p:cNvPr>
          <p:cNvSpPr>
            <a:spLocks noGrp="1"/>
          </p:cNvSpPr>
          <p:nvPr>
            <p:ph type="dt" sz="half" idx="10"/>
          </p:nvPr>
        </p:nvSpPr>
        <p:spPr/>
        <p:txBody>
          <a:bodyPr/>
          <a:lstStyle/>
          <a:p>
            <a:fld id="{ECD9A20D-D970-4778-8126-E53CBC1E67F7}" type="datetimeFigureOut">
              <a:rPr lang="fi-FI" smtClean="0"/>
              <a:t>21.3.2024</a:t>
            </a:fld>
            <a:endParaRPr lang="fi-FI"/>
          </a:p>
        </p:txBody>
      </p:sp>
      <p:sp>
        <p:nvSpPr>
          <p:cNvPr id="5" name="Alatunnisteen paikkamerkki 4">
            <a:extLst>
              <a:ext uri="{FF2B5EF4-FFF2-40B4-BE49-F238E27FC236}">
                <a16:creationId xmlns:a16="http://schemas.microsoft.com/office/drawing/2014/main" id="{F9A90E1E-29B2-4CD0-A17B-C45B6938D51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B3CA95B-9555-496D-9FED-78657C66CC0B}"/>
              </a:ext>
            </a:extLst>
          </p:cNvPr>
          <p:cNvSpPr>
            <a:spLocks noGrp="1"/>
          </p:cNvSpPr>
          <p:nvPr>
            <p:ph type="sldNum" sz="quarter" idx="12"/>
          </p:nvPr>
        </p:nvSpPr>
        <p:spPr/>
        <p:txBody>
          <a:bodyPr/>
          <a:lstStyle/>
          <a:p>
            <a:fld id="{F3A6D51B-2023-4561-9830-B39C807C3A55}" type="slidenum">
              <a:rPr lang="fi-FI" smtClean="0"/>
              <a:t>‹#›</a:t>
            </a:fld>
            <a:endParaRPr lang="fi-FI"/>
          </a:p>
        </p:txBody>
      </p:sp>
    </p:spTree>
    <p:extLst>
      <p:ext uri="{BB962C8B-B14F-4D97-AF65-F5344CB8AC3E}">
        <p14:creationId xmlns:p14="http://schemas.microsoft.com/office/powerpoint/2010/main" val="11420241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Alatunnisteen paikkamerkki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Dian numeron paikkamerkki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42945985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atunnisteen paikkamerkki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Tree>
    <p:extLst>
      <p:ext uri="{BB962C8B-B14F-4D97-AF65-F5344CB8AC3E}">
        <p14:creationId xmlns:p14="http://schemas.microsoft.com/office/powerpoint/2010/main" val="226446265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6445684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25065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0000B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8657914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33386985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5828051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Väliotsikko bussi">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40810155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72C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27317194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1586520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chemeClr val="accent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40083258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Marjo Alatalo 2021</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40289195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37147968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14" name="Freeform 9"/>
          <p:cNvSpPr>
            <a:spLocks noChangeAspect="1"/>
          </p:cNvSpPr>
          <p:nvPr userDrawn="1"/>
        </p:nvSpPr>
        <p:spPr bwMode="auto">
          <a:xfrm>
            <a:off x="11019581" y="0"/>
            <a:ext cx="1188749" cy="6858000"/>
          </a:xfrm>
          <a:custGeom>
            <a:avLst/>
            <a:gdLst>
              <a:gd name="T0" fmla="*/ 222 w 2460"/>
              <a:gd name="T1" fmla="*/ 0 h 14300"/>
              <a:gd name="T2" fmla="*/ 0 w 2460"/>
              <a:gd name="T3" fmla="*/ 709 h 14300"/>
              <a:gd name="T4" fmla="*/ 239 w 2460"/>
              <a:gd name="T5" fmla="*/ 1609 h 14300"/>
              <a:gd name="T6" fmla="*/ 0 w 2460"/>
              <a:gd name="T7" fmla="*/ 2509 h 14300"/>
              <a:gd name="T8" fmla="*/ 239 w 2460"/>
              <a:gd name="T9" fmla="*/ 3409 h 14300"/>
              <a:gd name="T10" fmla="*/ 0 w 2460"/>
              <a:gd name="T11" fmla="*/ 4308 h 14300"/>
              <a:gd name="T12" fmla="*/ 239 w 2460"/>
              <a:gd name="T13" fmla="*/ 5208 h 14300"/>
              <a:gd name="T14" fmla="*/ 239 w 2460"/>
              <a:gd name="T15" fmla="*/ 5254 h 14300"/>
              <a:gd name="T16" fmla="*/ 0 w 2460"/>
              <a:gd name="T17" fmla="*/ 6154 h 14300"/>
              <a:gd name="T18" fmla="*/ 239 w 2460"/>
              <a:gd name="T19" fmla="*/ 7053 h 14300"/>
              <a:gd name="T20" fmla="*/ 0 w 2460"/>
              <a:gd name="T21" fmla="*/ 7953 h 14300"/>
              <a:gd name="T22" fmla="*/ 239 w 2460"/>
              <a:gd name="T23" fmla="*/ 8853 h 14300"/>
              <a:gd name="T24" fmla="*/ 0 w 2460"/>
              <a:gd name="T25" fmla="*/ 9752 h 14300"/>
              <a:gd name="T26" fmla="*/ 239 w 2460"/>
              <a:gd name="T27" fmla="*/ 10652 h 14300"/>
              <a:gd name="T28" fmla="*/ 0 w 2460"/>
              <a:gd name="T29" fmla="*/ 11552 h 14300"/>
              <a:gd name="T30" fmla="*/ 239 w 2460"/>
              <a:gd name="T31" fmla="*/ 12451 h 14300"/>
              <a:gd name="T32" fmla="*/ 0 w 2460"/>
              <a:gd name="T33" fmla="*/ 13351 h 14300"/>
              <a:gd name="T34" fmla="*/ 239 w 2460"/>
              <a:gd name="T35" fmla="*/ 14251 h 14300"/>
              <a:gd name="T36" fmla="*/ 238 w 2460"/>
              <a:gd name="T37" fmla="*/ 14300 h 14300"/>
              <a:gd name="T38" fmla="*/ 2460 w 2460"/>
              <a:gd name="T39" fmla="*/ 14300 h 14300"/>
              <a:gd name="T40" fmla="*/ 2460 w 2460"/>
              <a:gd name="T41" fmla="*/ 0 h 14300"/>
              <a:gd name="T42" fmla="*/ 222 w 2460"/>
              <a:gd name="T4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585975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16" name="Freeform 9"/>
          <p:cNvSpPr>
            <a:spLocks noChangeAspect="1"/>
          </p:cNvSpPr>
          <p:nvPr userDrawn="1"/>
        </p:nvSpPr>
        <p:spPr bwMode="auto">
          <a:xfrm>
            <a:off x="11077339" y="0"/>
            <a:ext cx="1112737" cy="6858000"/>
          </a:xfrm>
          <a:custGeom>
            <a:avLst/>
            <a:gdLst>
              <a:gd name="T0" fmla="*/ 63 w 2304"/>
              <a:gd name="T1" fmla="*/ 0 h 14300"/>
              <a:gd name="T2" fmla="*/ 38 w 2304"/>
              <a:gd name="T3" fmla="*/ 25 h 14300"/>
              <a:gd name="T4" fmla="*/ 593 w 2304"/>
              <a:gd name="T5" fmla="*/ 577 h 14300"/>
              <a:gd name="T6" fmla="*/ 38 w 2304"/>
              <a:gd name="T7" fmla="*/ 1128 h 14300"/>
              <a:gd name="T8" fmla="*/ 555 w 2304"/>
              <a:gd name="T9" fmla="*/ 1643 h 14300"/>
              <a:gd name="T10" fmla="*/ 0 w 2304"/>
              <a:gd name="T11" fmla="*/ 2194 h 14300"/>
              <a:gd name="T12" fmla="*/ 555 w 2304"/>
              <a:gd name="T13" fmla="*/ 2746 h 14300"/>
              <a:gd name="T14" fmla="*/ 0 w 2304"/>
              <a:gd name="T15" fmla="*/ 3298 h 14300"/>
              <a:gd name="T16" fmla="*/ 555 w 2304"/>
              <a:gd name="T17" fmla="*/ 3850 h 14300"/>
              <a:gd name="T18" fmla="*/ 0 w 2304"/>
              <a:gd name="T19" fmla="*/ 4402 h 14300"/>
              <a:gd name="T20" fmla="*/ 555 w 2304"/>
              <a:gd name="T21" fmla="*/ 4954 h 14300"/>
              <a:gd name="T22" fmla="*/ 0 w 2304"/>
              <a:gd name="T23" fmla="*/ 5506 h 14300"/>
              <a:gd name="T24" fmla="*/ 555 w 2304"/>
              <a:gd name="T25" fmla="*/ 6058 h 14300"/>
              <a:gd name="T26" fmla="*/ 0 w 2304"/>
              <a:gd name="T27" fmla="*/ 6610 h 14300"/>
              <a:gd name="T28" fmla="*/ 582 w 2304"/>
              <a:gd name="T29" fmla="*/ 7189 h 14300"/>
              <a:gd name="T30" fmla="*/ 38 w 2304"/>
              <a:gd name="T31" fmla="*/ 7729 h 14300"/>
              <a:gd name="T32" fmla="*/ 593 w 2304"/>
              <a:gd name="T33" fmla="*/ 8281 h 14300"/>
              <a:gd name="T34" fmla="*/ 38 w 2304"/>
              <a:gd name="T35" fmla="*/ 8833 h 14300"/>
              <a:gd name="T36" fmla="*/ 593 w 2304"/>
              <a:gd name="T37" fmla="*/ 9385 h 14300"/>
              <a:gd name="T38" fmla="*/ 38 w 2304"/>
              <a:gd name="T39" fmla="*/ 9937 h 14300"/>
              <a:gd name="T40" fmla="*/ 593 w 2304"/>
              <a:gd name="T41" fmla="*/ 10489 h 14300"/>
              <a:gd name="T42" fmla="*/ 38 w 2304"/>
              <a:gd name="T43" fmla="*/ 11041 h 14300"/>
              <a:gd name="T44" fmla="*/ 555 w 2304"/>
              <a:gd name="T45" fmla="*/ 11555 h 14300"/>
              <a:gd name="T46" fmla="*/ 0 w 2304"/>
              <a:gd name="T47" fmla="*/ 12107 h 14300"/>
              <a:gd name="T48" fmla="*/ 555 w 2304"/>
              <a:gd name="T49" fmla="*/ 12659 h 14300"/>
              <a:gd name="T50" fmla="*/ 0 w 2304"/>
              <a:gd name="T51" fmla="*/ 13211 h 14300"/>
              <a:gd name="T52" fmla="*/ 555 w 2304"/>
              <a:gd name="T53" fmla="*/ 13763 h 14300"/>
              <a:gd name="T54" fmla="*/ 15 w 2304"/>
              <a:gd name="T55" fmla="*/ 14300 h 14300"/>
              <a:gd name="T56" fmla="*/ 2304 w 2304"/>
              <a:gd name="T57" fmla="*/ 14300 h 14300"/>
              <a:gd name="T58" fmla="*/ 2304 w 2304"/>
              <a:gd name="T59" fmla="*/ 0 h 14300"/>
              <a:gd name="T60" fmla="*/ 63 w 2304"/>
              <a:gd name="T61"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924481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0017762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19" name="Freeform 13"/>
          <p:cNvSpPr>
            <a:spLocks noChangeAspect="1"/>
          </p:cNvSpPr>
          <p:nvPr userDrawn="1"/>
        </p:nvSpPr>
        <p:spPr bwMode="auto">
          <a:xfrm>
            <a:off x="10964794" y="0"/>
            <a:ext cx="1228866" cy="6858000"/>
          </a:xfrm>
          <a:custGeom>
            <a:avLst/>
            <a:gdLst>
              <a:gd name="T0" fmla="*/ 0 w 2539"/>
              <a:gd name="T1" fmla="*/ 8810 h 14300"/>
              <a:gd name="T2" fmla="*/ 0 w 2539"/>
              <a:gd name="T3" fmla="*/ 8810 h 14300"/>
              <a:gd name="T4" fmla="*/ 360 w 2539"/>
              <a:gd name="T5" fmla="*/ 9359 h 14300"/>
              <a:gd name="T6" fmla="*/ 0 w 2539"/>
              <a:gd name="T7" fmla="*/ 9908 h 14300"/>
              <a:gd name="T8" fmla="*/ 0 w 2539"/>
              <a:gd name="T9" fmla="*/ 9910 h 14300"/>
              <a:gd name="T10" fmla="*/ 0 w 2539"/>
              <a:gd name="T11" fmla="*/ 9911 h 14300"/>
              <a:gd name="T12" fmla="*/ 360 w 2539"/>
              <a:gd name="T13" fmla="*/ 10460 h 14300"/>
              <a:gd name="T14" fmla="*/ 0 w 2539"/>
              <a:gd name="T15" fmla="*/ 11009 h 14300"/>
              <a:gd name="T16" fmla="*/ 0 w 2539"/>
              <a:gd name="T17" fmla="*/ 11009 h 14300"/>
              <a:gd name="T18" fmla="*/ 0 w 2539"/>
              <a:gd name="T19" fmla="*/ 11012 h 14300"/>
              <a:gd name="T20" fmla="*/ 363 w 2539"/>
              <a:gd name="T21" fmla="*/ 11562 h 14300"/>
              <a:gd name="T22" fmla="*/ 0 w 2539"/>
              <a:gd name="T23" fmla="*/ 12113 h 14300"/>
              <a:gd name="T24" fmla="*/ 363 w 2539"/>
              <a:gd name="T25" fmla="*/ 12663 h 14300"/>
              <a:gd name="T26" fmla="*/ 0 w 2539"/>
              <a:gd name="T27" fmla="*/ 13214 h 14300"/>
              <a:gd name="T28" fmla="*/ 363 w 2539"/>
              <a:gd name="T29" fmla="*/ 13764 h 14300"/>
              <a:gd name="T30" fmla="*/ 0 w 2539"/>
              <a:gd name="T31" fmla="*/ 14300 h 14300"/>
              <a:gd name="T32" fmla="*/ 2539 w 2539"/>
              <a:gd name="T33" fmla="*/ 14300 h 14300"/>
              <a:gd name="T34" fmla="*/ 2539 w 2539"/>
              <a:gd name="T35" fmla="*/ 0 h 14300"/>
              <a:gd name="T36" fmla="*/ 0 w 2539"/>
              <a:gd name="T37" fmla="*/ 0 h 14300"/>
              <a:gd name="T38" fmla="*/ 363 w 2539"/>
              <a:gd name="T39" fmla="*/ 551 h 14300"/>
              <a:gd name="T40" fmla="*/ 0 w 2539"/>
              <a:gd name="T41" fmla="*/ 1101 h 14300"/>
              <a:gd name="T42" fmla="*/ 363 w 2539"/>
              <a:gd name="T43" fmla="*/ 1651 h 14300"/>
              <a:gd name="T44" fmla="*/ 0 w 2539"/>
              <a:gd name="T45" fmla="*/ 2202 h 14300"/>
              <a:gd name="T46" fmla="*/ 363 w 2539"/>
              <a:gd name="T47" fmla="*/ 2752 h 14300"/>
              <a:gd name="T48" fmla="*/ 0 w 2539"/>
              <a:gd name="T49" fmla="*/ 3303 h 14300"/>
              <a:gd name="T50" fmla="*/ 363 w 2539"/>
              <a:gd name="T51" fmla="*/ 3853 h 14300"/>
              <a:gd name="T52" fmla="*/ 0 w 2539"/>
              <a:gd name="T53" fmla="*/ 4404 h 14300"/>
              <a:gd name="T54" fmla="*/ 363 w 2539"/>
              <a:gd name="T55" fmla="*/ 4954 h 14300"/>
              <a:gd name="T56" fmla="*/ 0 w 2539"/>
              <a:gd name="T57" fmla="*/ 5505 h 14300"/>
              <a:gd name="T58" fmla="*/ 363 w 2539"/>
              <a:gd name="T59" fmla="*/ 6055 h 14300"/>
              <a:gd name="T60" fmla="*/ 0 w 2539"/>
              <a:gd name="T61" fmla="*/ 6606 h 14300"/>
              <a:gd name="T62" fmla="*/ 363 w 2539"/>
              <a:gd name="T63" fmla="*/ 7156 h 14300"/>
              <a:gd name="T64" fmla="*/ 0 w 2539"/>
              <a:gd name="T65" fmla="*/ 7706 h 14300"/>
              <a:gd name="T66" fmla="*/ 363 w 2539"/>
              <a:gd name="T67" fmla="*/ 8257 h 14300"/>
              <a:gd name="T68" fmla="*/ 0 w 2539"/>
              <a:gd name="T69" fmla="*/ 8807 h 14300"/>
              <a:gd name="T70" fmla="*/ 0 w 2539"/>
              <a:gd name="T71" fmla="*/ 881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09"/>
                </a:ln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83362637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10887581" y="0"/>
            <a:ext cx="1304878" cy="6858000"/>
          </a:xfrm>
          <a:custGeom>
            <a:avLst/>
            <a:gdLst>
              <a:gd name="T0" fmla="*/ 0 w 2700"/>
              <a:gd name="T1" fmla="*/ 34 h 14300"/>
              <a:gd name="T2" fmla="*/ 440 w 2700"/>
              <a:gd name="T3" fmla="*/ 301 h 14300"/>
              <a:gd name="T4" fmla="*/ 440 w 2700"/>
              <a:gd name="T5" fmla="*/ 606 h 14300"/>
              <a:gd name="T6" fmla="*/ 0 w 2700"/>
              <a:gd name="T7" fmla="*/ 873 h 14300"/>
              <a:gd name="T8" fmla="*/ 440 w 2700"/>
              <a:gd name="T9" fmla="*/ 1140 h 14300"/>
              <a:gd name="T10" fmla="*/ 440 w 2700"/>
              <a:gd name="T11" fmla="*/ 1445 h 14300"/>
              <a:gd name="T12" fmla="*/ 0 w 2700"/>
              <a:gd name="T13" fmla="*/ 1710 h 14300"/>
              <a:gd name="T14" fmla="*/ 440 w 2700"/>
              <a:gd name="T15" fmla="*/ 1977 h 14300"/>
              <a:gd name="T16" fmla="*/ 440 w 2700"/>
              <a:gd name="T17" fmla="*/ 2282 h 14300"/>
              <a:gd name="T18" fmla="*/ 0 w 2700"/>
              <a:gd name="T19" fmla="*/ 2548 h 14300"/>
              <a:gd name="T20" fmla="*/ 440 w 2700"/>
              <a:gd name="T21" fmla="*/ 2815 h 14300"/>
              <a:gd name="T22" fmla="*/ 440 w 2700"/>
              <a:gd name="T23" fmla="*/ 3120 h 14300"/>
              <a:gd name="T24" fmla="*/ 0 w 2700"/>
              <a:gd name="T25" fmla="*/ 3387 h 14300"/>
              <a:gd name="T26" fmla="*/ 440 w 2700"/>
              <a:gd name="T27" fmla="*/ 3654 h 14300"/>
              <a:gd name="T28" fmla="*/ 440 w 2700"/>
              <a:gd name="T29" fmla="*/ 3959 h 14300"/>
              <a:gd name="T30" fmla="*/ 0 w 2700"/>
              <a:gd name="T31" fmla="*/ 4226 h 14300"/>
              <a:gd name="T32" fmla="*/ 440 w 2700"/>
              <a:gd name="T33" fmla="*/ 4493 h 14300"/>
              <a:gd name="T34" fmla="*/ 440 w 2700"/>
              <a:gd name="T35" fmla="*/ 4798 h 14300"/>
              <a:gd name="T36" fmla="*/ 0 w 2700"/>
              <a:gd name="T37" fmla="*/ 5066 h 14300"/>
              <a:gd name="T38" fmla="*/ 440 w 2700"/>
              <a:gd name="T39" fmla="*/ 5333 h 14300"/>
              <a:gd name="T40" fmla="*/ 440 w 2700"/>
              <a:gd name="T41" fmla="*/ 5638 h 14300"/>
              <a:gd name="T42" fmla="*/ 0 w 2700"/>
              <a:gd name="T43" fmla="*/ 5904 h 14300"/>
              <a:gd name="T44" fmla="*/ 440 w 2700"/>
              <a:gd name="T45" fmla="*/ 6172 h 14300"/>
              <a:gd name="T46" fmla="*/ 440 w 2700"/>
              <a:gd name="T47" fmla="*/ 6476 h 14300"/>
              <a:gd name="T48" fmla="*/ 0 w 2700"/>
              <a:gd name="T49" fmla="*/ 6741 h 14300"/>
              <a:gd name="T50" fmla="*/ 440 w 2700"/>
              <a:gd name="T51" fmla="*/ 7008 h 14300"/>
              <a:gd name="T52" fmla="*/ 440 w 2700"/>
              <a:gd name="T53" fmla="*/ 7313 h 14300"/>
              <a:gd name="T54" fmla="*/ 0 w 2700"/>
              <a:gd name="T55" fmla="*/ 7580 h 14300"/>
              <a:gd name="T56" fmla="*/ 440 w 2700"/>
              <a:gd name="T57" fmla="*/ 7847 h 14300"/>
              <a:gd name="T58" fmla="*/ 440 w 2700"/>
              <a:gd name="T59" fmla="*/ 8152 h 14300"/>
              <a:gd name="T60" fmla="*/ 0 w 2700"/>
              <a:gd name="T61" fmla="*/ 8419 h 14300"/>
              <a:gd name="T62" fmla="*/ 440 w 2700"/>
              <a:gd name="T63" fmla="*/ 8686 h 14300"/>
              <a:gd name="T64" fmla="*/ 440 w 2700"/>
              <a:gd name="T65" fmla="*/ 8991 h 14300"/>
              <a:gd name="T66" fmla="*/ 0 w 2700"/>
              <a:gd name="T67" fmla="*/ 9257 h 14300"/>
              <a:gd name="T68" fmla="*/ 440 w 2700"/>
              <a:gd name="T69" fmla="*/ 9525 h 14300"/>
              <a:gd name="T70" fmla="*/ 543 w 2700"/>
              <a:gd name="T71" fmla="*/ 9707 h 14300"/>
              <a:gd name="T72" fmla="*/ 92 w 2700"/>
              <a:gd name="T73" fmla="*/ 9979 h 14300"/>
              <a:gd name="T74" fmla="*/ 101 w 2700"/>
              <a:gd name="T75" fmla="*/ 10277 h 14300"/>
              <a:gd name="T76" fmla="*/ 543 w 2700"/>
              <a:gd name="T77" fmla="*/ 10547 h 14300"/>
              <a:gd name="T78" fmla="*/ 96 w 2700"/>
              <a:gd name="T79" fmla="*/ 10817 h 14300"/>
              <a:gd name="T80" fmla="*/ 101 w 2700"/>
              <a:gd name="T81" fmla="*/ 11116 h 14300"/>
              <a:gd name="T82" fmla="*/ 543 w 2700"/>
              <a:gd name="T83" fmla="*/ 11385 h 14300"/>
              <a:gd name="T84" fmla="*/ 96 w 2700"/>
              <a:gd name="T85" fmla="*/ 11655 h 14300"/>
              <a:gd name="T86" fmla="*/ 101 w 2700"/>
              <a:gd name="T87" fmla="*/ 11953 h 14300"/>
              <a:gd name="T88" fmla="*/ 543 w 2700"/>
              <a:gd name="T89" fmla="*/ 12222 h 14300"/>
              <a:gd name="T90" fmla="*/ 96 w 2700"/>
              <a:gd name="T91" fmla="*/ 12493 h 14300"/>
              <a:gd name="T92" fmla="*/ 101 w 2700"/>
              <a:gd name="T93" fmla="*/ 12792 h 14300"/>
              <a:gd name="T94" fmla="*/ 543 w 2700"/>
              <a:gd name="T95" fmla="*/ 13061 h 14300"/>
              <a:gd name="T96" fmla="*/ 96 w 2700"/>
              <a:gd name="T97" fmla="*/ 13331 h 14300"/>
              <a:gd name="T98" fmla="*/ 101 w 2700"/>
              <a:gd name="T99" fmla="*/ 13631 h 14300"/>
              <a:gd name="T100" fmla="*/ 543 w 2700"/>
              <a:gd name="T101" fmla="*/ 13900 h 14300"/>
              <a:gd name="T102" fmla="*/ 96 w 2700"/>
              <a:gd name="T103" fmla="*/ 14170 h 14300"/>
              <a:gd name="T104" fmla="*/ 2700 w 2700"/>
              <a:gd name="T105" fmla="*/ 14300 h 14300"/>
              <a:gd name="T106" fmla="*/ 3 w 2700"/>
              <a:gd name="T107"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75527288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8" name="Freeform 5"/>
          <p:cNvSpPr>
            <a:spLocks noChangeAspect="1"/>
          </p:cNvSpPr>
          <p:nvPr userDrawn="1"/>
        </p:nvSpPr>
        <p:spPr bwMode="auto">
          <a:xfrm>
            <a:off x="10903659" y="0"/>
            <a:ext cx="1290370" cy="6858000"/>
          </a:xfrm>
          <a:custGeom>
            <a:avLst/>
            <a:gdLst>
              <a:gd name="T0" fmla="*/ 362 w 2658"/>
              <a:gd name="T1" fmla="*/ 0 h 14271"/>
              <a:gd name="T2" fmla="*/ 0 w 2658"/>
              <a:gd name="T3" fmla="*/ 549 h 14271"/>
              <a:gd name="T4" fmla="*/ 362 w 2658"/>
              <a:gd name="T5" fmla="*/ 1098 h 14271"/>
              <a:gd name="T6" fmla="*/ 0 w 2658"/>
              <a:gd name="T7" fmla="*/ 1647 h 14271"/>
              <a:gd name="T8" fmla="*/ 362 w 2658"/>
              <a:gd name="T9" fmla="*/ 2196 h 14271"/>
              <a:gd name="T10" fmla="*/ 0 w 2658"/>
              <a:gd name="T11" fmla="*/ 2745 h 14271"/>
              <a:gd name="T12" fmla="*/ 362 w 2658"/>
              <a:gd name="T13" fmla="*/ 3293 h 14271"/>
              <a:gd name="T14" fmla="*/ 0 w 2658"/>
              <a:gd name="T15" fmla="*/ 3842 h 14271"/>
              <a:gd name="T16" fmla="*/ 362 w 2658"/>
              <a:gd name="T17" fmla="*/ 4391 h 14271"/>
              <a:gd name="T18" fmla="*/ 0 w 2658"/>
              <a:gd name="T19" fmla="*/ 4940 h 14271"/>
              <a:gd name="T20" fmla="*/ 362 w 2658"/>
              <a:gd name="T21" fmla="*/ 5489 h 14271"/>
              <a:gd name="T22" fmla="*/ 0 w 2658"/>
              <a:gd name="T23" fmla="*/ 6038 h 14271"/>
              <a:gd name="T24" fmla="*/ 362 w 2658"/>
              <a:gd name="T25" fmla="*/ 6587 h 14271"/>
              <a:gd name="T26" fmla="*/ 0 w 2658"/>
              <a:gd name="T27" fmla="*/ 7136 h 14271"/>
              <a:gd name="T28" fmla="*/ 362 w 2658"/>
              <a:gd name="T29" fmla="*/ 7685 h 14271"/>
              <a:gd name="T30" fmla="*/ 0 w 2658"/>
              <a:gd name="T31" fmla="*/ 8234 h 14271"/>
              <a:gd name="T32" fmla="*/ 362 w 2658"/>
              <a:gd name="T33" fmla="*/ 8782 h 14271"/>
              <a:gd name="T34" fmla="*/ 0 w 2658"/>
              <a:gd name="T35" fmla="*/ 9331 h 14271"/>
              <a:gd name="T36" fmla="*/ 362 w 2658"/>
              <a:gd name="T37" fmla="*/ 9880 h 14271"/>
              <a:gd name="T38" fmla="*/ 0 w 2658"/>
              <a:gd name="T39" fmla="*/ 10429 h 14271"/>
              <a:gd name="T40" fmla="*/ 362 w 2658"/>
              <a:gd name="T41" fmla="*/ 10978 h 14271"/>
              <a:gd name="T42" fmla="*/ 0 w 2658"/>
              <a:gd name="T43" fmla="*/ 11527 h 14271"/>
              <a:gd name="T44" fmla="*/ 362 w 2658"/>
              <a:gd name="T45" fmla="*/ 12076 h 14271"/>
              <a:gd name="T46" fmla="*/ 0 w 2658"/>
              <a:gd name="T47" fmla="*/ 12625 h 14271"/>
              <a:gd name="T48" fmla="*/ 362 w 2658"/>
              <a:gd name="T49" fmla="*/ 13174 h 14271"/>
              <a:gd name="T50" fmla="*/ 0 w 2658"/>
              <a:gd name="T51" fmla="*/ 13722 h 14271"/>
              <a:gd name="T52" fmla="*/ 362 w 2658"/>
              <a:gd name="T53" fmla="*/ 14271 h 14271"/>
              <a:gd name="T54" fmla="*/ 2658 w 2658"/>
              <a:gd name="T55" fmla="*/ 14271 h 14271"/>
              <a:gd name="T56" fmla="*/ 2658 w 2658"/>
              <a:gd name="T57" fmla="*/ 1 h 14271"/>
              <a:gd name="T58" fmla="*/ 362 w 2658"/>
              <a:gd name="T59" fmla="*/ 0 h 14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fi-FI"/>
              <a:t>Marjo Alatalo 2021</a:t>
            </a:r>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46845800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Marjo Alatalo 2021</a:t>
            </a:r>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7436236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Marjo Alatalo 2021</a:t>
            </a:r>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Tree>
    <p:extLst>
      <p:ext uri="{BB962C8B-B14F-4D97-AF65-F5344CB8AC3E}">
        <p14:creationId xmlns:p14="http://schemas.microsoft.com/office/powerpoint/2010/main" val="39577345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fi-FI"/>
              <a:t>Marjo Alatalo 2021</a:t>
            </a:r>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r>
              <a:rPr lang="fi-FI"/>
              <a:t>Lisää kuva napsauttamalla kuvaketta</a:t>
            </a:r>
          </a:p>
        </p:txBody>
      </p:sp>
    </p:spTree>
    <p:extLst>
      <p:ext uri="{BB962C8B-B14F-4D97-AF65-F5344CB8AC3E}">
        <p14:creationId xmlns:p14="http://schemas.microsoft.com/office/powerpoint/2010/main" val="20805057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2021</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8479834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2021</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Tree>
    <p:extLst>
      <p:ext uri="{BB962C8B-B14F-4D97-AF65-F5344CB8AC3E}">
        <p14:creationId xmlns:p14="http://schemas.microsoft.com/office/powerpoint/2010/main" val="315460937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2021</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416403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2021</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256070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84905481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chemeClr val="bg1">
            <a:lumMod val="85000"/>
          </a:schemeClr>
        </a:solidFill>
        <a:effectLst/>
      </p:bgPr>
    </p:bg>
    <p:spTree>
      <p:nvGrpSpPr>
        <p:cNvPr id="1" name=""/>
        <p:cNvGrpSpPr/>
        <p:nvPr/>
      </p:nvGrpSpPr>
      <p:grpSpPr>
        <a:xfrm>
          <a:off x="0" y="0"/>
          <a:ext cx="0" cy="0"/>
          <a:chOff x="0" y="0"/>
          <a:chExt cx="0" cy="0"/>
        </a:xfrm>
      </p:grpSpPr>
      <p:sp>
        <p:nvSpPr>
          <p:cNvPr id="24" name="Freeform 5"/>
          <p:cNvSpPr>
            <a:spLocks/>
          </p:cNvSpPr>
          <p:nvPr userDrawn="1"/>
        </p:nvSpPr>
        <p:spPr bwMode="auto">
          <a:xfrm>
            <a:off x="0" y="5199434"/>
            <a:ext cx="12193200" cy="1645854"/>
          </a:xfrm>
          <a:custGeom>
            <a:avLst/>
            <a:gdLst>
              <a:gd name="T0" fmla="*/ 25400 w 25400"/>
              <a:gd name="T1" fmla="*/ 181 h 3411"/>
              <a:gd name="T2" fmla="*/ 24469 w 25400"/>
              <a:gd name="T3" fmla="*/ 450 h 3411"/>
              <a:gd name="T4" fmla="*/ 24383 w 25400"/>
              <a:gd name="T5" fmla="*/ 450 h 3411"/>
              <a:gd name="T6" fmla="*/ 22690 w 25400"/>
              <a:gd name="T7" fmla="*/ 0 h 3411"/>
              <a:gd name="T8" fmla="*/ 20997 w 25400"/>
              <a:gd name="T9" fmla="*/ 450 h 3411"/>
              <a:gd name="T10" fmla="*/ 19304 w 25400"/>
              <a:gd name="T11" fmla="*/ 0 h 3411"/>
              <a:gd name="T12" fmla="*/ 17611 w 25400"/>
              <a:gd name="T13" fmla="*/ 450 h 3411"/>
              <a:gd name="T14" fmla="*/ 15919 w 25400"/>
              <a:gd name="T15" fmla="*/ 0 h 3411"/>
              <a:gd name="T16" fmla="*/ 14226 w 25400"/>
              <a:gd name="T17" fmla="*/ 450 h 3411"/>
              <a:gd name="T18" fmla="*/ 12533 w 25400"/>
              <a:gd name="T19" fmla="*/ 0 h 3411"/>
              <a:gd name="T20" fmla="*/ 10840 w 25400"/>
              <a:gd name="T21" fmla="*/ 450 h 3411"/>
              <a:gd name="T22" fmla="*/ 9147 w 25400"/>
              <a:gd name="T23" fmla="*/ 0 h 3411"/>
              <a:gd name="T24" fmla="*/ 7454 w 25400"/>
              <a:gd name="T25" fmla="*/ 450 h 3411"/>
              <a:gd name="T26" fmla="*/ 5761 w 25400"/>
              <a:gd name="T27" fmla="*/ 0 h 3411"/>
              <a:gd name="T28" fmla="*/ 4068 w 25400"/>
              <a:gd name="T29" fmla="*/ 450 h 3411"/>
              <a:gd name="T30" fmla="*/ 2376 w 25400"/>
              <a:gd name="T31" fmla="*/ 0 h 3411"/>
              <a:gd name="T32" fmla="*/ 683 w 25400"/>
              <a:gd name="T33" fmla="*/ 450 h 3411"/>
              <a:gd name="T34" fmla="*/ 0 w 25400"/>
              <a:gd name="T35" fmla="*/ 308 h 3411"/>
              <a:gd name="T36" fmla="*/ 0 w 25400"/>
              <a:gd name="T37" fmla="*/ 3411 h 3411"/>
              <a:gd name="T38" fmla="*/ 25400 w 25400"/>
              <a:gd name="T39" fmla="*/ 3411 h 3411"/>
              <a:gd name="T40" fmla="*/ 25400 w 25400"/>
              <a:gd name="T41" fmla="*/ 181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2021</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grpSp>
        <p:nvGrpSpPr>
          <p:cNvPr id="9" name="Ryhmä 8"/>
          <p:cNvGrpSpPr/>
          <p:nvPr userDrawn="1"/>
        </p:nvGrpSpPr>
        <p:grpSpPr bwMode="black">
          <a:xfrm>
            <a:off x="465667" y="6222027"/>
            <a:ext cx="804333" cy="373549"/>
            <a:chOff x="228601" y="704851"/>
            <a:chExt cx="11734800" cy="5449888"/>
          </a:xfrm>
        </p:grpSpPr>
        <p:sp>
          <p:nvSpPr>
            <p:cNvPr id="10"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1"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3"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4"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5"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7"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8"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9"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0"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344001623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chemeClr val="bg1">
            <a:lumMod val="85000"/>
          </a:schemeClr>
        </a:solidFill>
        <a:effectLst/>
      </p:bgPr>
    </p:bg>
    <p:spTree>
      <p:nvGrpSpPr>
        <p:cNvPr id="1" name=""/>
        <p:cNvGrpSpPr/>
        <p:nvPr/>
      </p:nvGrpSpPr>
      <p:grpSpPr>
        <a:xfrm>
          <a:off x="0" y="0"/>
          <a:ext cx="0" cy="0"/>
          <a:chOff x="0" y="0"/>
          <a:chExt cx="0" cy="0"/>
        </a:xfrm>
      </p:grpSpPr>
      <p:sp>
        <p:nvSpPr>
          <p:cNvPr id="22" name="Freeform 5"/>
          <p:cNvSpPr>
            <a:spLocks/>
          </p:cNvSpPr>
          <p:nvPr userDrawn="1"/>
        </p:nvSpPr>
        <p:spPr bwMode="auto">
          <a:xfrm>
            <a:off x="8715984" y="3384933"/>
            <a:ext cx="3459636" cy="3474385"/>
          </a:xfrm>
          <a:custGeom>
            <a:avLst/>
            <a:gdLst>
              <a:gd name="T0" fmla="*/ 0 w 7208"/>
              <a:gd name="T1" fmla="*/ 7249 h 7249"/>
              <a:gd name="T2" fmla="*/ 7208 w 7208"/>
              <a:gd name="T3" fmla="*/ 7249 h 7249"/>
              <a:gd name="T4" fmla="*/ 7208 w 7208"/>
              <a:gd name="T5" fmla="*/ 0 h 7249"/>
              <a:gd name="T6" fmla="*/ 6688 w 7208"/>
              <a:gd name="T7" fmla="*/ 995 h 7249"/>
              <a:gd name="T8" fmla="*/ 6688 w 7208"/>
              <a:gd name="T9" fmla="*/ 995 h 7249"/>
              <a:gd name="T10" fmla="*/ 5172 w 7208"/>
              <a:gd name="T11" fmla="*/ 1874 h 7249"/>
              <a:gd name="T12" fmla="*/ 5172 w 7208"/>
              <a:gd name="T13" fmla="*/ 1874 h 7249"/>
              <a:gd name="T14" fmla="*/ 4293 w 7208"/>
              <a:gd name="T15" fmla="*/ 3389 h 7249"/>
              <a:gd name="T16" fmla="*/ 4293 w 7208"/>
              <a:gd name="T17" fmla="*/ 3389 h 7249"/>
              <a:gd name="T18" fmla="*/ 2778 w 7208"/>
              <a:gd name="T19" fmla="*/ 4268 h 7249"/>
              <a:gd name="T20" fmla="*/ 2778 w 7208"/>
              <a:gd name="T21" fmla="*/ 4268 h 7249"/>
              <a:gd name="T22" fmla="*/ 1899 w 7208"/>
              <a:gd name="T23" fmla="*/ 5783 h 7249"/>
              <a:gd name="T24" fmla="*/ 1899 w 7208"/>
              <a:gd name="T25" fmla="*/ 5783 h 7249"/>
              <a:gd name="T26" fmla="*/ 384 w 7208"/>
              <a:gd name="T27" fmla="*/ 6662 h 7249"/>
              <a:gd name="T28" fmla="*/ 384 w 7208"/>
              <a:gd name="T29" fmla="*/ 6662 h 7249"/>
              <a:gd name="T30" fmla="*/ 0 w 7208"/>
              <a:gd name="T31" fmla="*/ 7249 h 7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08" h="7249">
                <a:moveTo>
                  <a:pt x="0" y="7249"/>
                </a:moveTo>
                <a:lnTo>
                  <a:pt x="7208" y="7249"/>
                </a:lnTo>
                <a:lnTo>
                  <a:pt x="7208" y="0"/>
                </a:lnTo>
                <a:cubicBezTo>
                  <a:pt x="7078" y="318"/>
                  <a:pt x="7089" y="594"/>
                  <a:pt x="6688" y="995"/>
                </a:cubicBezTo>
                <a:lnTo>
                  <a:pt x="6688" y="995"/>
                </a:lnTo>
                <a:cubicBezTo>
                  <a:pt x="6089" y="1593"/>
                  <a:pt x="5771" y="1275"/>
                  <a:pt x="5172" y="1874"/>
                </a:cubicBezTo>
                <a:lnTo>
                  <a:pt x="5172" y="1874"/>
                </a:lnTo>
                <a:cubicBezTo>
                  <a:pt x="4574" y="2472"/>
                  <a:pt x="4892" y="2790"/>
                  <a:pt x="4293" y="3389"/>
                </a:cubicBezTo>
                <a:lnTo>
                  <a:pt x="4293" y="3389"/>
                </a:lnTo>
                <a:cubicBezTo>
                  <a:pt x="3695" y="3988"/>
                  <a:pt x="3377" y="3669"/>
                  <a:pt x="2778" y="4268"/>
                </a:cubicBezTo>
                <a:lnTo>
                  <a:pt x="2778" y="4268"/>
                </a:lnTo>
                <a:cubicBezTo>
                  <a:pt x="2180" y="4867"/>
                  <a:pt x="2498" y="5185"/>
                  <a:pt x="1899" y="5783"/>
                </a:cubicBezTo>
                <a:lnTo>
                  <a:pt x="1899" y="5783"/>
                </a:lnTo>
                <a:cubicBezTo>
                  <a:pt x="1301" y="6382"/>
                  <a:pt x="983" y="6064"/>
                  <a:pt x="384" y="6662"/>
                </a:cubicBezTo>
                <a:lnTo>
                  <a:pt x="384" y="6662"/>
                </a:lnTo>
                <a:cubicBezTo>
                  <a:pt x="159" y="6887"/>
                  <a:pt x="63" y="7073"/>
                  <a:pt x="0" y="724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10408599" y="5457217"/>
            <a:ext cx="1420237" cy="670884"/>
          </a:xfrm>
        </p:spPr>
        <p:txBody>
          <a:bodyPr anchor="ctr" anchorCtr="0"/>
          <a:lstStyle>
            <a:lvl1pPr algn="ctr">
              <a:defRPr sz="1400" b="0">
                <a:latin typeface="+mn-lt"/>
              </a:defRPr>
            </a:lvl1pPr>
          </a:lstStyle>
          <a:p>
            <a:r>
              <a:rPr lang="fi-FI"/>
              <a:t>Muokkaa perustyyl. napsautt.</a:t>
            </a:r>
          </a:p>
        </p:txBody>
      </p:sp>
      <p:grpSp>
        <p:nvGrpSpPr>
          <p:cNvPr id="37" name="Ryhmä 36"/>
          <p:cNvGrpSpPr/>
          <p:nvPr userDrawn="1"/>
        </p:nvGrpSpPr>
        <p:grpSpPr bwMode="black">
          <a:xfrm>
            <a:off x="472152" y="6228511"/>
            <a:ext cx="804333" cy="373549"/>
            <a:chOff x="228601" y="704851"/>
            <a:chExt cx="11734800" cy="5449888"/>
          </a:xfrm>
          <a:solidFill>
            <a:schemeClr val="bg1"/>
          </a:solidFill>
        </p:grpSpPr>
        <p:sp>
          <p:nvSpPr>
            <p:cNvPr id="3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3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28799566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3235693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fi-FI"/>
              <a:t>Marjo Alatalo 2021</a:t>
            </a:r>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4844674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Marjo Alatalo 2021</a:t>
            </a:r>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86421517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fi-FI"/>
              <a:t>Marjo Alatalo 2021</a:t>
            </a:r>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94898185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10" name="Freeform 5"/>
          <p:cNvSpPr>
            <a:spLocks/>
          </p:cNvSpPr>
          <p:nvPr userDrawn="1"/>
        </p:nvSpPr>
        <p:spPr bwMode="white">
          <a:xfrm>
            <a:off x="0"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3991413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6615679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12192000" cy="3888500"/>
          </a:xfrm>
          <a:custGeom>
            <a:avLst/>
            <a:gdLst>
              <a:gd name="T0" fmla="*/ 0 w 25400"/>
              <a:gd name="T1" fmla="*/ 6386 h 8063"/>
              <a:gd name="T2" fmla="*/ 2540 w 25400"/>
              <a:gd name="T3" fmla="*/ 8063 h 8063"/>
              <a:gd name="T4" fmla="*/ 5080 w 25400"/>
              <a:gd name="T5" fmla="*/ 6386 h 8063"/>
              <a:gd name="T6" fmla="*/ 7620 w 25400"/>
              <a:gd name="T7" fmla="*/ 8063 h 8063"/>
              <a:gd name="T8" fmla="*/ 10160 w 25400"/>
              <a:gd name="T9" fmla="*/ 6386 h 8063"/>
              <a:gd name="T10" fmla="*/ 12700 w 25400"/>
              <a:gd name="T11" fmla="*/ 8063 h 8063"/>
              <a:gd name="T12" fmla="*/ 15240 w 25400"/>
              <a:gd name="T13" fmla="*/ 6386 h 8063"/>
              <a:gd name="T14" fmla="*/ 17780 w 25400"/>
              <a:gd name="T15" fmla="*/ 8063 h 8063"/>
              <a:gd name="T16" fmla="*/ 20320 w 25400"/>
              <a:gd name="T17" fmla="*/ 6386 h 8063"/>
              <a:gd name="T18" fmla="*/ 22860 w 25400"/>
              <a:gd name="T19" fmla="*/ 8063 h 8063"/>
              <a:gd name="T20" fmla="*/ 25400 w 25400"/>
              <a:gd name="T21" fmla="*/ 6386 h 8063"/>
              <a:gd name="T22" fmla="*/ 25400 w 25400"/>
              <a:gd name="T23" fmla="*/ 0 h 8063"/>
              <a:gd name="T24" fmla="*/ 0 w 25400"/>
              <a:gd name="T25" fmla="*/ 0 h 8063"/>
              <a:gd name="T26" fmla="*/ 0 w 25400"/>
              <a:gd name="T27" fmla="*/ 6386 h 8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40422761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802201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1543686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7305472" cy="6858000"/>
          </a:xfrm>
          <a:custGeom>
            <a:avLst/>
            <a:gdLst>
              <a:gd name="T0" fmla="*/ 15203 w 15203"/>
              <a:gd name="T1" fmla="*/ 14300 h 14300"/>
              <a:gd name="T2" fmla="*/ 14018 w 15203"/>
              <a:gd name="T3" fmla="*/ 12518 h 14300"/>
              <a:gd name="T4" fmla="*/ 15203 w 15203"/>
              <a:gd name="T5" fmla="*/ 10722 h 14300"/>
              <a:gd name="T6" fmla="*/ 14018 w 15203"/>
              <a:gd name="T7" fmla="*/ 8926 h 14300"/>
              <a:gd name="T8" fmla="*/ 15203 w 15203"/>
              <a:gd name="T9" fmla="*/ 7131 h 14300"/>
              <a:gd name="T10" fmla="*/ 14018 w 15203"/>
              <a:gd name="T11" fmla="*/ 5335 h 14300"/>
              <a:gd name="T12" fmla="*/ 15203 w 15203"/>
              <a:gd name="T13" fmla="*/ 3540 h 14300"/>
              <a:gd name="T14" fmla="*/ 14018 w 15203"/>
              <a:gd name="T15" fmla="*/ 1744 h 14300"/>
              <a:gd name="T16" fmla="*/ 15202 w 15203"/>
              <a:gd name="T17" fmla="*/ 0 h 14300"/>
              <a:gd name="T18" fmla="*/ 0 w 15203"/>
              <a:gd name="T19" fmla="*/ 0 h 14300"/>
              <a:gd name="T20" fmla="*/ 0 w 15203"/>
              <a:gd name="T21" fmla="*/ 3271 h 14300"/>
              <a:gd name="T22" fmla="*/ 0 w 15203"/>
              <a:gd name="T23" fmla="*/ 14300 h 14300"/>
              <a:gd name="T24" fmla="*/ 15203 w 15203"/>
              <a:gd name="T2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86654645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1931882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white">
          <a:xfrm>
            <a:off x="0" y="0"/>
            <a:ext cx="9815209" cy="6858000"/>
          </a:xfrm>
          <a:custGeom>
            <a:avLst/>
            <a:gdLst>
              <a:gd name="T0" fmla="*/ 0 w 20470"/>
              <a:gd name="T1" fmla="*/ 14293 h 14293"/>
              <a:gd name="T2" fmla="*/ 5684 w 20470"/>
              <a:gd name="T3" fmla="*/ 14293 h 14293"/>
              <a:gd name="T4" fmla="*/ 5306 w 20470"/>
              <a:gd name="T5" fmla="*/ 13517 h 14293"/>
              <a:gd name="T6" fmla="*/ 5472 w 20470"/>
              <a:gd name="T7" fmla="*/ 12643 h 14293"/>
              <a:gd name="T8" fmla="*/ 6345 w 20470"/>
              <a:gd name="T9" fmla="*/ 12478 h 14293"/>
              <a:gd name="T10" fmla="*/ 7917 w 20470"/>
              <a:gd name="T11" fmla="*/ 13245 h 14293"/>
              <a:gd name="T12" fmla="*/ 8751 w 20470"/>
              <a:gd name="T13" fmla="*/ 13067 h 14293"/>
              <a:gd name="T14" fmla="*/ 8921 w 20470"/>
              <a:gd name="T15" fmla="*/ 12211 h 14293"/>
              <a:gd name="T16" fmla="*/ 8164 w 20470"/>
              <a:gd name="T17" fmla="*/ 10659 h 14293"/>
              <a:gd name="T18" fmla="*/ 8330 w 20470"/>
              <a:gd name="T19" fmla="*/ 9785 h 14293"/>
              <a:gd name="T20" fmla="*/ 9203 w 20470"/>
              <a:gd name="T21" fmla="*/ 9620 h 14293"/>
              <a:gd name="T22" fmla="*/ 10775 w 20470"/>
              <a:gd name="T23" fmla="*/ 10387 h 14293"/>
              <a:gd name="T24" fmla="*/ 11609 w 20470"/>
              <a:gd name="T25" fmla="*/ 10209 h 14293"/>
              <a:gd name="T26" fmla="*/ 11780 w 20470"/>
              <a:gd name="T27" fmla="*/ 9353 h 14293"/>
              <a:gd name="T28" fmla="*/ 11022 w 20470"/>
              <a:gd name="T29" fmla="*/ 7801 h 14293"/>
              <a:gd name="T30" fmla="*/ 11188 w 20470"/>
              <a:gd name="T31" fmla="*/ 6927 h 14293"/>
              <a:gd name="T32" fmla="*/ 12061 w 20470"/>
              <a:gd name="T33" fmla="*/ 6762 h 14293"/>
              <a:gd name="T34" fmla="*/ 13631 w 20470"/>
              <a:gd name="T35" fmla="*/ 7532 h 14293"/>
              <a:gd name="T36" fmla="*/ 14462 w 20470"/>
              <a:gd name="T37" fmla="*/ 7357 h 14293"/>
              <a:gd name="T38" fmla="*/ 14632 w 20470"/>
              <a:gd name="T39" fmla="*/ 6500 h 14293"/>
              <a:gd name="T40" fmla="*/ 13875 w 20470"/>
              <a:gd name="T41" fmla="*/ 4948 h 14293"/>
              <a:gd name="T42" fmla="*/ 14040 w 20470"/>
              <a:gd name="T43" fmla="*/ 4075 h 14293"/>
              <a:gd name="T44" fmla="*/ 14913 w 20470"/>
              <a:gd name="T45" fmla="*/ 3910 h 14293"/>
              <a:gd name="T46" fmla="*/ 16486 w 20470"/>
              <a:gd name="T47" fmla="*/ 4676 h 14293"/>
              <a:gd name="T48" fmla="*/ 17320 w 20470"/>
              <a:gd name="T49" fmla="*/ 4499 h 14293"/>
              <a:gd name="T50" fmla="*/ 17490 w 20470"/>
              <a:gd name="T51" fmla="*/ 3642 h 14293"/>
              <a:gd name="T52" fmla="*/ 16733 w 20470"/>
              <a:gd name="T53" fmla="*/ 2090 h 14293"/>
              <a:gd name="T54" fmla="*/ 16899 w 20470"/>
              <a:gd name="T55" fmla="*/ 1217 h 14293"/>
              <a:gd name="T56" fmla="*/ 17772 w 20470"/>
              <a:gd name="T57" fmla="*/ 1051 h 14293"/>
              <a:gd name="T58" fmla="*/ 19345 w 20470"/>
              <a:gd name="T59" fmla="*/ 1818 h 14293"/>
              <a:gd name="T60" fmla="*/ 20179 w 20470"/>
              <a:gd name="T61" fmla="*/ 1639 h 14293"/>
              <a:gd name="T62" fmla="*/ 20349 w 20470"/>
              <a:gd name="T63" fmla="*/ 783 h 14293"/>
              <a:gd name="T64" fmla="*/ 19967 w 20470"/>
              <a:gd name="T65" fmla="*/ 0 h 14293"/>
              <a:gd name="T66" fmla="*/ 0 w 20470"/>
              <a:gd name="T67" fmla="*/ 0 h 14293"/>
              <a:gd name="T68" fmla="*/ 0 w 20470"/>
              <a:gd name="T69"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18279346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78086971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6" name="Freeform 5"/>
          <p:cNvSpPr>
            <a:spLocks noChangeAspect="1"/>
          </p:cNvSpPr>
          <p:nvPr userDrawn="1"/>
        </p:nvSpPr>
        <p:spPr bwMode="auto">
          <a:xfrm>
            <a:off x="-18000" y="-18000"/>
            <a:ext cx="9727872" cy="6876000"/>
          </a:xfrm>
          <a:custGeom>
            <a:avLst/>
            <a:gdLst>
              <a:gd name="T0" fmla="*/ 0 w 20206"/>
              <a:gd name="T1" fmla="*/ 13 h 14300"/>
              <a:gd name="T2" fmla="*/ 0 w 20206"/>
              <a:gd name="T3" fmla="*/ 14300 h 14300"/>
              <a:gd name="T4" fmla="*/ 7482 w 20206"/>
              <a:gd name="T5" fmla="*/ 14300 h 14300"/>
              <a:gd name="T6" fmla="*/ 7478 w 20206"/>
              <a:gd name="T7" fmla="*/ 12595 h 14300"/>
              <a:gd name="T8" fmla="*/ 9300 w 20206"/>
              <a:gd name="T9" fmla="*/ 12600 h 14300"/>
              <a:gd name="T10" fmla="*/ 9295 w 20206"/>
              <a:gd name="T11" fmla="*/ 10777 h 14300"/>
              <a:gd name="T12" fmla="*/ 11118 w 20206"/>
              <a:gd name="T13" fmla="*/ 10782 h 14300"/>
              <a:gd name="T14" fmla="*/ 11113 w 20206"/>
              <a:gd name="T15" fmla="*/ 9085 h 14300"/>
              <a:gd name="T16" fmla="*/ 12935 w 20206"/>
              <a:gd name="T17" fmla="*/ 9090 h 14300"/>
              <a:gd name="T18" fmla="*/ 12930 w 20206"/>
              <a:gd name="T19" fmla="*/ 7267 h 14300"/>
              <a:gd name="T20" fmla="*/ 14753 w 20206"/>
              <a:gd name="T21" fmla="*/ 7272 h 14300"/>
              <a:gd name="T22" fmla="*/ 14748 w 20206"/>
              <a:gd name="T23" fmla="*/ 5450 h 14300"/>
              <a:gd name="T24" fmla="*/ 16571 w 20206"/>
              <a:gd name="T25" fmla="*/ 5455 h 14300"/>
              <a:gd name="T26" fmla="*/ 16566 w 20206"/>
              <a:gd name="T27" fmla="*/ 3632 h 14300"/>
              <a:gd name="T28" fmla="*/ 18388 w 20206"/>
              <a:gd name="T29" fmla="*/ 3637 h 14300"/>
              <a:gd name="T30" fmla="*/ 18383 w 20206"/>
              <a:gd name="T31" fmla="*/ 1815 h 14300"/>
              <a:gd name="T32" fmla="*/ 20206 w 20206"/>
              <a:gd name="T33" fmla="*/ 1820 h 14300"/>
              <a:gd name="T34" fmla="*/ 20201 w 20206"/>
              <a:gd name="T35" fmla="*/ 0 h 14300"/>
              <a:gd name="T36" fmla="*/ 0 w 20206"/>
              <a:gd name="T37" fmla="*/ 13 h 14300"/>
              <a:gd name="connsiteX0" fmla="*/ 284 w 20206"/>
              <a:gd name="connsiteY0" fmla="*/ 196 h 14300"/>
              <a:gd name="connsiteX1" fmla="*/ 0 w 20206"/>
              <a:gd name="connsiteY1" fmla="*/ 14300 h 14300"/>
              <a:gd name="connsiteX2" fmla="*/ 7482 w 20206"/>
              <a:gd name="connsiteY2" fmla="*/ 14300 h 14300"/>
              <a:gd name="connsiteX3" fmla="*/ 7478 w 20206"/>
              <a:gd name="connsiteY3" fmla="*/ 12595 h 14300"/>
              <a:gd name="connsiteX4" fmla="*/ 9300 w 20206"/>
              <a:gd name="connsiteY4" fmla="*/ 12600 h 14300"/>
              <a:gd name="connsiteX5" fmla="*/ 9295 w 20206"/>
              <a:gd name="connsiteY5" fmla="*/ 10777 h 14300"/>
              <a:gd name="connsiteX6" fmla="*/ 11118 w 20206"/>
              <a:gd name="connsiteY6" fmla="*/ 10782 h 14300"/>
              <a:gd name="connsiteX7" fmla="*/ 11113 w 20206"/>
              <a:gd name="connsiteY7" fmla="*/ 9085 h 14300"/>
              <a:gd name="connsiteX8" fmla="*/ 12935 w 20206"/>
              <a:gd name="connsiteY8" fmla="*/ 9090 h 14300"/>
              <a:gd name="connsiteX9" fmla="*/ 12930 w 20206"/>
              <a:gd name="connsiteY9" fmla="*/ 7267 h 14300"/>
              <a:gd name="connsiteX10" fmla="*/ 14753 w 20206"/>
              <a:gd name="connsiteY10" fmla="*/ 7272 h 14300"/>
              <a:gd name="connsiteX11" fmla="*/ 14748 w 20206"/>
              <a:gd name="connsiteY11" fmla="*/ 5450 h 14300"/>
              <a:gd name="connsiteX12" fmla="*/ 16571 w 20206"/>
              <a:gd name="connsiteY12" fmla="*/ 5455 h 14300"/>
              <a:gd name="connsiteX13" fmla="*/ 16566 w 20206"/>
              <a:gd name="connsiteY13" fmla="*/ 3632 h 14300"/>
              <a:gd name="connsiteX14" fmla="*/ 18388 w 20206"/>
              <a:gd name="connsiteY14" fmla="*/ 3637 h 14300"/>
              <a:gd name="connsiteX15" fmla="*/ 18383 w 20206"/>
              <a:gd name="connsiteY15" fmla="*/ 1815 h 14300"/>
              <a:gd name="connsiteX16" fmla="*/ 20206 w 20206"/>
              <a:gd name="connsiteY16" fmla="*/ 1820 h 14300"/>
              <a:gd name="connsiteX17" fmla="*/ 20201 w 20206"/>
              <a:gd name="connsiteY17" fmla="*/ 0 h 14300"/>
              <a:gd name="connsiteX18" fmla="*/ 284 w 20206"/>
              <a:gd name="connsiteY18" fmla="*/ 196 h 14300"/>
              <a:gd name="connsiteX0" fmla="*/ 27 w 20233"/>
              <a:gd name="connsiteY0" fmla="*/ 13 h 14300"/>
              <a:gd name="connsiteX1" fmla="*/ 27 w 20233"/>
              <a:gd name="connsiteY1" fmla="*/ 14300 h 14300"/>
              <a:gd name="connsiteX2" fmla="*/ 7509 w 20233"/>
              <a:gd name="connsiteY2" fmla="*/ 14300 h 14300"/>
              <a:gd name="connsiteX3" fmla="*/ 7505 w 20233"/>
              <a:gd name="connsiteY3" fmla="*/ 12595 h 14300"/>
              <a:gd name="connsiteX4" fmla="*/ 9327 w 20233"/>
              <a:gd name="connsiteY4" fmla="*/ 12600 h 14300"/>
              <a:gd name="connsiteX5" fmla="*/ 9322 w 20233"/>
              <a:gd name="connsiteY5" fmla="*/ 10777 h 14300"/>
              <a:gd name="connsiteX6" fmla="*/ 11145 w 20233"/>
              <a:gd name="connsiteY6" fmla="*/ 10782 h 14300"/>
              <a:gd name="connsiteX7" fmla="*/ 11140 w 20233"/>
              <a:gd name="connsiteY7" fmla="*/ 9085 h 14300"/>
              <a:gd name="connsiteX8" fmla="*/ 12962 w 20233"/>
              <a:gd name="connsiteY8" fmla="*/ 9090 h 14300"/>
              <a:gd name="connsiteX9" fmla="*/ 12957 w 20233"/>
              <a:gd name="connsiteY9" fmla="*/ 7267 h 14300"/>
              <a:gd name="connsiteX10" fmla="*/ 14780 w 20233"/>
              <a:gd name="connsiteY10" fmla="*/ 7272 h 14300"/>
              <a:gd name="connsiteX11" fmla="*/ 14775 w 20233"/>
              <a:gd name="connsiteY11" fmla="*/ 5450 h 14300"/>
              <a:gd name="connsiteX12" fmla="*/ 16598 w 20233"/>
              <a:gd name="connsiteY12" fmla="*/ 5455 h 14300"/>
              <a:gd name="connsiteX13" fmla="*/ 16593 w 20233"/>
              <a:gd name="connsiteY13" fmla="*/ 3632 h 14300"/>
              <a:gd name="connsiteX14" fmla="*/ 18415 w 20233"/>
              <a:gd name="connsiteY14" fmla="*/ 3637 h 14300"/>
              <a:gd name="connsiteX15" fmla="*/ 18410 w 20233"/>
              <a:gd name="connsiteY15" fmla="*/ 1815 h 14300"/>
              <a:gd name="connsiteX16" fmla="*/ 20233 w 20233"/>
              <a:gd name="connsiteY16" fmla="*/ 1820 h 14300"/>
              <a:gd name="connsiteX17" fmla="*/ 20228 w 20233"/>
              <a:gd name="connsiteY17" fmla="*/ 0 h 14300"/>
              <a:gd name="connsiteX18" fmla="*/ 27 w 20233"/>
              <a:gd name="connsiteY18" fmla="*/ 13 h 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06073978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7483293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a:solidFill>
                  <a:srgbClr val="FFFFFF"/>
                </a:solidFill>
                <a:latin typeface="+mj-lt"/>
              </a:rPr>
              <a:t>Kiitos!</a:t>
            </a:r>
          </a:p>
        </p:txBody>
      </p:sp>
      <p:pic>
        <p:nvPicPr>
          <p:cNvPr id="12" name="Kuva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0225553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0001BE"/>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err="1">
                <a:solidFill>
                  <a:srgbClr val="FFFFFF"/>
                </a:solidFill>
                <a:latin typeface="+mj-lt"/>
              </a:rPr>
              <a:t>Thank</a:t>
            </a:r>
            <a:r>
              <a:rPr lang="fi-FI" sz="9000" b="1">
                <a:solidFill>
                  <a:srgbClr val="FFFFFF"/>
                </a:solidFill>
                <a:latin typeface="+mj-lt"/>
              </a:rPr>
              <a:t> </a:t>
            </a:r>
            <a:r>
              <a:rPr lang="fi-FI" sz="9000" b="1" err="1">
                <a:solidFill>
                  <a:srgbClr val="FFFFFF"/>
                </a:solidFill>
                <a:latin typeface="+mj-lt"/>
              </a:rPr>
              <a:t>you</a:t>
            </a:r>
            <a:r>
              <a:rPr lang="fi-FI" sz="9000" b="1">
                <a:solidFill>
                  <a:srgbClr val="FFFFFF"/>
                </a:solidFill>
                <a:latin typeface="+mj-lt"/>
              </a:rPr>
              <a:t>!</a:t>
            </a:r>
          </a:p>
        </p:txBody>
      </p:sp>
    </p:spTree>
    <p:extLst>
      <p:ext uri="{BB962C8B-B14F-4D97-AF65-F5344CB8AC3E}">
        <p14:creationId xmlns:p14="http://schemas.microsoft.com/office/powerpoint/2010/main" val="41769804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rgbClr val="00D7A7"/>
        </a:solidFill>
        <a:effectLst/>
      </p:bgPr>
    </p:bg>
    <p:spTree>
      <p:nvGrpSpPr>
        <p:cNvPr id="1" name=""/>
        <p:cNvGrpSpPr/>
        <p:nvPr/>
      </p:nvGrpSpPr>
      <p:grpSpPr>
        <a:xfrm>
          <a:off x="0" y="0"/>
          <a:ext cx="0" cy="0"/>
          <a:chOff x="0" y="0"/>
          <a:chExt cx="0" cy="0"/>
        </a:xfrm>
      </p:grpSpPr>
      <p:grpSp>
        <p:nvGrpSpPr>
          <p:cNvPr id="5" name="Ryhmä 14">
            <a:extLst>
              <a:ext uri="{FF2B5EF4-FFF2-40B4-BE49-F238E27FC236}">
                <a16:creationId xmlns:a16="http://schemas.microsoft.com/office/drawing/2014/main" id="{1447EC2B-F7E1-4DE7-9323-A0DCC38225DE}"/>
              </a:ext>
              <a:ext uri="{C183D7F6-B498-43B3-948B-1728B52AA6E4}">
                <adec:decorative xmlns:adec="http://schemas.microsoft.com/office/drawing/2017/decorative" val="1"/>
              </a:ext>
            </a:extLst>
          </p:cNvPr>
          <p:cNvGrpSpPr/>
          <p:nvPr/>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DB81C0FF-5C77-443F-8184-530AE155321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F050383-E8EC-4721-AC6B-3E3412DFF09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9279E41-D80F-4BC7-A29C-D53C26B7A41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BB1E727-9894-4A5E-9C58-1FC8C439749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F66D87A-72BA-4108-B3FE-335F15EA16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8906649-959A-46EC-A6E8-C7FC3B754F2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B28DF96-3D92-406C-B792-2F16C6A2AD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9A03CBE-2C12-4740-A400-5D20C3AB51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073D484-DA59-4233-86F7-AF9A28677DF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FE99088-A779-4D84-BE49-85E79A7F030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3636C10-6811-4236-9F3A-0F4FE702DEF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5875801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10AA07F-8974-468A-9681-4CFE97DC2AFC}"/>
              </a:ext>
              <a:ext uri="{C183D7F6-B498-43B3-948B-1728B52AA6E4}">
                <adec:decorative xmlns:adec="http://schemas.microsoft.com/office/drawing/2017/decorative" val="1"/>
              </a:ext>
            </a:extLst>
          </p:cNvPr>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447EC2B-F7E1-4DE7-9323-A0DCC38225DE}"/>
              </a:ext>
              <a:ext uri="{C183D7F6-B498-43B3-948B-1728B52AA6E4}">
                <adec:decorative xmlns:adec="http://schemas.microsoft.com/office/drawing/2017/decorative" val="1"/>
              </a:ext>
            </a:extLst>
          </p:cNvPr>
          <p:cNvGrpSpPr/>
          <p:nvPr/>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DB81C0FF-5C77-443F-8184-530AE155321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F050383-E8EC-4721-AC6B-3E3412DFF09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9279E41-D80F-4BC7-A29C-D53C26B7A41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BB1E727-9894-4A5E-9C58-1FC8C439749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F66D87A-72BA-4108-B3FE-335F15EA16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8906649-959A-46EC-A6E8-C7FC3B754F2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B28DF96-3D92-406C-B792-2F16C6A2AD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9A03CBE-2C12-4740-A400-5D20C3AB51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073D484-DA59-4233-86F7-AF9A28677DF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FE99088-A779-4D84-BE49-85E79A7F030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3636C10-6811-4236-9F3A-0F4FE702DEF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867895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15289287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Otsikko kuvalla">
    <p:bg>
      <p:bgPr>
        <a:solidFill>
          <a:srgbClr val="FD4F00"/>
        </a:solidFill>
        <a:effectLst/>
      </p:bgPr>
    </p:bg>
    <p:spTree>
      <p:nvGrpSpPr>
        <p:cNvPr id="1" name=""/>
        <p:cNvGrpSpPr/>
        <p:nvPr/>
      </p:nvGrpSpPr>
      <p:grpSpPr>
        <a:xfrm>
          <a:off x="0" y="0"/>
          <a:ext cx="0" cy="0"/>
          <a:chOff x="0" y="0"/>
          <a:chExt cx="0" cy="0"/>
        </a:xfrm>
      </p:grpSpPr>
      <p:sp>
        <p:nvSpPr>
          <p:cNvPr id="18" name="Kuvan paikkamerkki 9">
            <a:extLst>
              <a:ext uri="{FF2B5EF4-FFF2-40B4-BE49-F238E27FC236}">
                <a16:creationId xmlns:a16="http://schemas.microsoft.com/office/drawing/2014/main" id="{58CAED8B-AD80-4495-8D88-4F2B37B1999C}"/>
              </a:ext>
              <a:ext uri="{C183D7F6-B498-43B3-948B-1728B52AA6E4}">
                <adec:decorative xmlns:adec="http://schemas.microsoft.com/office/drawing/2017/decorative" val="1"/>
              </a:ext>
            </a:extLst>
          </p:cNvPr>
          <p:cNvSpPr>
            <a:spLocks noGrp="1"/>
          </p:cNvSpPr>
          <p:nvPr>
            <p:ph type="pic" sz="quarter" idx="14" hasCustomPrompt="1"/>
          </p:nvPr>
        </p:nvSpPr>
        <p:spPr bwMode="auto">
          <a:xfrm>
            <a:off x="2504532" y="0"/>
            <a:ext cx="9687467" cy="6858000"/>
          </a:xfrm>
          <a:custGeom>
            <a:avLst/>
            <a:gdLst>
              <a:gd name="connsiteX0" fmla="*/ 0 w 9495404"/>
              <a:gd name="connsiteY0" fmla="*/ 0 h 6858000"/>
              <a:gd name="connsiteX1" fmla="*/ 9495404 w 9495404"/>
              <a:gd name="connsiteY1" fmla="*/ 0 h 6858000"/>
              <a:gd name="connsiteX2" fmla="*/ 9495404 w 9495404"/>
              <a:gd name="connsiteY2" fmla="*/ 6858000 h 6858000"/>
              <a:gd name="connsiteX3" fmla="*/ 0 w 9495404"/>
              <a:gd name="connsiteY3" fmla="*/ 6858000 h 6858000"/>
              <a:gd name="connsiteX4" fmla="*/ 0 w 9495404"/>
              <a:gd name="connsiteY4" fmla="*/ 0 h 6858000"/>
              <a:gd name="connsiteX0" fmla="*/ 0 w 9495404"/>
              <a:gd name="connsiteY0" fmla="*/ 0 h 6858000"/>
              <a:gd name="connsiteX1" fmla="*/ 6873831 w 9495404"/>
              <a:gd name="connsiteY1" fmla="*/ 0 h 6858000"/>
              <a:gd name="connsiteX2" fmla="*/ 9495404 w 9495404"/>
              <a:gd name="connsiteY2" fmla="*/ 0 h 6858000"/>
              <a:gd name="connsiteX3" fmla="*/ 9495404 w 9495404"/>
              <a:gd name="connsiteY3" fmla="*/ 6858000 h 6858000"/>
              <a:gd name="connsiteX4" fmla="*/ 0 w 9495404"/>
              <a:gd name="connsiteY4" fmla="*/ 6858000 h 6858000"/>
              <a:gd name="connsiteX5" fmla="*/ 0 w 9495404"/>
              <a:gd name="connsiteY5" fmla="*/ 0 h 6858000"/>
              <a:gd name="connsiteX0" fmla="*/ 5416062 w 9495404"/>
              <a:gd name="connsiteY0" fmla="*/ 571500 h 6858000"/>
              <a:gd name="connsiteX1" fmla="*/ 6873831 w 9495404"/>
              <a:gd name="connsiteY1" fmla="*/ 0 h 6858000"/>
              <a:gd name="connsiteX2" fmla="*/ 9495404 w 9495404"/>
              <a:gd name="connsiteY2" fmla="*/ 0 h 6858000"/>
              <a:gd name="connsiteX3" fmla="*/ 9495404 w 9495404"/>
              <a:gd name="connsiteY3" fmla="*/ 6858000 h 6858000"/>
              <a:gd name="connsiteX4" fmla="*/ 0 w 9495404"/>
              <a:gd name="connsiteY4" fmla="*/ 6858000 h 6858000"/>
              <a:gd name="connsiteX5" fmla="*/ 5416062 w 9495404"/>
              <a:gd name="connsiteY5" fmla="*/ 571500 h 6858000"/>
              <a:gd name="connsiteX0" fmla="*/ 5479890 w 9559232"/>
              <a:gd name="connsiteY0" fmla="*/ 679440 h 6965940"/>
              <a:gd name="connsiteX1" fmla="*/ 6937659 w 9559232"/>
              <a:gd name="connsiteY1" fmla="*/ 107940 h 6965940"/>
              <a:gd name="connsiteX2" fmla="*/ 9559232 w 9559232"/>
              <a:gd name="connsiteY2" fmla="*/ 107940 h 6965940"/>
              <a:gd name="connsiteX3" fmla="*/ 9559232 w 9559232"/>
              <a:gd name="connsiteY3" fmla="*/ 6965940 h 6965940"/>
              <a:gd name="connsiteX4" fmla="*/ 63828 w 9559232"/>
              <a:gd name="connsiteY4" fmla="*/ 6965940 h 6965940"/>
              <a:gd name="connsiteX5" fmla="*/ 5479890 w 9559232"/>
              <a:gd name="connsiteY5" fmla="*/ 679440 h 6965940"/>
              <a:gd name="connsiteX0" fmla="*/ 5471906 w 9551248"/>
              <a:gd name="connsiteY0" fmla="*/ 571500 h 6858000"/>
              <a:gd name="connsiteX1" fmla="*/ 6929675 w 9551248"/>
              <a:gd name="connsiteY1" fmla="*/ 0 h 6858000"/>
              <a:gd name="connsiteX2" fmla="*/ 9551248 w 9551248"/>
              <a:gd name="connsiteY2" fmla="*/ 0 h 6858000"/>
              <a:gd name="connsiteX3" fmla="*/ 9551248 w 9551248"/>
              <a:gd name="connsiteY3" fmla="*/ 6858000 h 6858000"/>
              <a:gd name="connsiteX4" fmla="*/ 55844 w 9551248"/>
              <a:gd name="connsiteY4" fmla="*/ 6858000 h 6858000"/>
              <a:gd name="connsiteX5" fmla="*/ 5471906 w 9551248"/>
              <a:gd name="connsiteY5" fmla="*/ 571500 h 6858000"/>
              <a:gd name="connsiteX0" fmla="*/ 5471906 w 9551248"/>
              <a:gd name="connsiteY0" fmla="*/ 571500 h 6858000"/>
              <a:gd name="connsiteX1" fmla="*/ 6929675 w 9551248"/>
              <a:gd name="connsiteY1" fmla="*/ 0 h 6858000"/>
              <a:gd name="connsiteX2" fmla="*/ 9551248 w 9551248"/>
              <a:gd name="connsiteY2" fmla="*/ 0 h 6858000"/>
              <a:gd name="connsiteX3" fmla="*/ 9551248 w 9551248"/>
              <a:gd name="connsiteY3" fmla="*/ 6858000 h 6858000"/>
              <a:gd name="connsiteX4" fmla="*/ 55844 w 9551248"/>
              <a:gd name="connsiteY4" fmla="*/ 6858000 h 6858000"/>
              <a:gd name="connsiteX5" fmla="*/ 5471906 w 9551248"/>
              <a:gd name="connsiteY5" fmla="*/ 571500 h 6858000"/>
              <a:gd name="connsiteX0" fmla="*/ 5552026 w 9631368"/>
              <a:gd name="connsiteY0" fmla="*/ 571500 h 6858000"/>
              <a:gd name="connsiteX1" fmla="*/ 7009795 w 9631368"/>
              <a:gd name="connsiteY1" fmla="*/ 0 h 6858000"/>
              <a:gd name="connsiteX2" fmla="*/ 9631368 w 9631368"/>
              <a:gd name="connsiteY2" fmla="*/ 0 h 6858000"/>
              <a:gd name="connsiteX3" fmla="*/ 9631368 w 9631368"/>
              <a:gd name="connsiteY3" fmla="*/ 6858000 h 6858000"/>
              <a:gd name="connsiteX4" fmla="*/ 135964 w 9631368"/>
              <a:gd name="connsiteY4" fmla="*/ 6858000 h 6858000"/>
              <a:gd name="connsiteX5" fmla="*/ 4121522 w 9631368"/>
              <a:gd name="connsiteY5" fmla="*/ 1833196 h 6858000"/>
              <a:gd name="connsiteX6" fmla="*/ 5552026 w 9631368"/>
              <a:gd name="connsiteY6" fmla="*/ 571500 h 6858000"/>
              <a:gd name="connsiteX0" fmla="*/ 5550516 w 9629858"/>
              <a:gd name="connsiteY0" fmla="*/ 571500 h 6858000"/>
              <a:gd name="connsiteX1" fmla="*/ 7008285 w 9629858"/>
              <a:gd name="connsiteY1" fmla="*/ 0 h 6858000"/>
              <a:gd name="connsiteX2" fmla="*/ 9629858 w 9629858"/>
              <a:gd name="connsiteY2" fmla="*/ 0 h 6858000"/>
              <a:gd name="connsiteX3" fmla="*/ 9629858 w 9629858"/>
              <a:gd name="connsiteY3" fmla="*/ 6858000 h 6858000"/>
              <a:gd name="connsiteX4" fmla="*/ 134454 w 9629858"/>
              <a:gd name="connsiteY4" fmla="*/ 6858000 h 6858000"/>
              <a:gd name="connsiteX5" fmla="*/ 4172766 w 9629858"/>
              <a:gd name="connsiteY5" fmla="*/ 1965081 h 6858000"/>
              <a:gd name="connsiteX6" fmla="*/ 5550516 w 9629858"/>
              <a:gd name="connsiteY6" fmla="*/ 571500 h 6858000"/>
              <a:gd name="connsiteX0" fmla="*/ 5550516 w 9629858"/>
              <a:gd name="connsiteY0" fmla="*/ 571500 h 6858000"/>
              <a:gd name="connsiteX1" fmla="*/ 7008285 w 9629858"/>
              <a:gd name="connsiteY1" fmla="*/ 0 h 6858000"/>
              <a:gd name="connsiteX2" fmla="*/ 9629858 w 9629858"/>
              <a:gd name="connsiteY2" fmla="*/ 0 h 6858000"/>
              <a:gd name="connsiteX3" fmla="*/ 9629858 w 9629858"/>
              <a:gd name="connsiteY3" fmla="*/ 6858000 h 6858000"/>
              <a:gd name="connsiteX4" fmla="*/ 134454 w 9629858"/>
              <a:gd name="connsiteY4" fmla="*/ 6858000 h 6858000"/>
              <a:gd name="connsiteX5" fmla="*/ 4172766 w 9629858"/>
              <a:gd name="connsiteY5" fmla="*/ 1965081 h 6858000"/>
              <a:gd name="connsiteX6" fmla="*/ 5550516 w 9629858"/>
              <a:gd name="connsiteY6" fmla="*/ 571500 h 6858000"/>
              <a:gd name="connsiteX0" fmla="*/ 5539495 w 9618837"/>
              <a:gd name="connsiteY0" fmla="*/ 571500 h 6858000"/>
              <a:gd name="connsiteX1" fmla="*/ 6997264 w 9618837"/>
              <a:gd name="connsiteY1" fmla="*/ 0 h 6858000"/>
              <a:gd name="connsiteX2" fmla="*/ 9618837 w 9618837"/>
              <a:gd name="connsiteY2" fmla="*/ 0 h 6858000"/>
              <a:gd name="connsiteX3" fmla="*/ 9618837 w 9618837"/>
              <a:gd name="connsiteY3" fmla="*/ 6858000 h 6858000"/>
              <a:gd name="connsiteX4" fmla="*/ 123433 w 9618837"/>
              <a:gd name="connsiteY4" fmla="*/ 6858000 h 6858000"/>
              <a:gd name="connsiteX5" fmla="*/ 4161745 w 9618837"/>
              <a:gd name="connsiteY5" fmla="*/ 1965081 h 6858000"/>
              <a:gd name="connsiteX6" fmla="*/ 5539495 w 9618837"/>
              <a:gd name="connsiteY6" fmla="*/ 571500 h 6858000"/>
              <a:gd name="connsiteX0" fmla="*/ 5671027 w 9750369"/>
              <a:gd name="connsiteY0" fmla="*/ 571500 h 6858000"/>
              <a:gd name="connsiteX1" fmla="*/ 7128796 w 9750369"/>
              <a:gd name="connsiteY1" fmla="*/ 0 h 6858000"/>
              <a:gd name="connsiteX2" fmla="*/ 9750369 w 9750369"/>
              <a:gd name="connsiteY2" fmla="*/ 0 h 6858000"/>
              <a:gd name="connsiteX3" fmla="*/ 9750369 w 9750369"/>
              <a:gd name="connsiteY3" fmla="*/ 6858000 h 6858000"/>
              <a:gd name="connsiteX4" fmla="*/ 254965 w 9750369"/>
              <a:gd name="connsiteY4" fmla="*/ 6858000 h 6858000"/>
              <a:gd name="connsiteX5" fmla="*/ 2851338 w 9750369"/>
              <a:gd name="connsiteY5" fmla="*/ 3235569 h 6858000"/>
              <a:gd name="connsiteX6" fmla="*/ 4293277 w 9750369"/>
              <a:gd name="connsiteY6" fmla="*/ 1965081 h 6858000"/>
              <a:gd name="connsiteX7" fmla="*/ 5671027 w 9750369"/>
              <a:gd name="connsiteY7" fmla="*/ 571500 h 6858000"/>
              <a:gd name="connsiteX0" fmla="*/ 5671027 w 9750369"/>
              <a:gd name="connsiteY0" fmla="*/ 571500 h 6858000"/>
              <a:gd name="connsiteX1" fmla="*/ 7128796 w 9750369"/>
              <a:gd name="connsiteY1" fmla="*/ 0 h 6858000"/>
              <a:gd name="connsiteX2" fmla="*/ 9750369 w 9750369"/>
              <a:gd name="connsiteY2" fmla="*/ 0 h 6858000"/>
              <a:gd name="connsiteX3" fmla="*/ 9750369 w 9750369"/>
              <a:gd name="connsiteY3" fmla="*/ 6858000 h 6858000"/>
              <a:gd name="connsiteX4" fmla="*/ 254965 w 9750369"/>
              <a:gd name="connsiteY4" fmla="*/ 6858000 h 6858000"/>
              <a:gd name="connsiteX5" fmla="*/ 2851338 w 9750369"/>
              <a:gd name="connsiteY5" fmla="*/ 3235569 h 6858000"/>
              <a:gd name="connsiteX6" fmla="*/ 4293277 w 9750369"/>
              <a:gd name="connsiteY6" fmla="*/ 1965081 h 6858000"/>
              <a:gd name="connsiteX7" fmla="*/ 5671027 w 9750369"/>
              <a:gd name="connsiteY7" fmla="*/ 571500 h 6858000"/>
              <a:gd name="connsiteX0" fmla="*/ 5649095 w 9728437"/>
              <a:gd name="connsiteY0" fmla="*/ 571500 h 6858000"/>
              <a:gd name="connsiteX1" fmla="*/ 7106864 w 9728437"/>
              <a:gd name="connsiteY1" fmla="*/ 0 h 6858000"/>
              <a:gd name="connsiteX2" fmla="*/ 9728437 w 9728437"/>
              <a:gd name="connsiteY2" fmla="*/ 0 h 6858000"/>
              <a:gd name="connsiteX3" fmla="*/ 9728437 w 9728437"/>
              <a:gd name="connsiteY3" fmla="*/ 6858000 h 6858000"/>
              <a:gd name="connsiteX4" fmla="*/ 233033 w 9728437"/>
              <a:gd name="connsiteY4" fmla="*/ 6858000 h 6858000"/>
              <a:gd name="connsiteX5" fmla="*/ 2829406 w 9728437"/>
              <a:gd name="connsiteY5" fmla="*/ 3235569 h 6858000"/>
              <a:gd name="connsiteX6" fmla="*/ 4271345 w 9728437"/>
              <a:gd name="connsiteY6" fmla="*/ 1965081 h 6858000"/>
              <a:gd name="connsiteX7" fmla="*/ 5649095 w 9728437"/>
              <a:gd name="connsiteY7" fmla="*/ 571500 h 6858000"/>
              <a:gd name="connsiteX0" fmla="*/ 5644637 w 9723979"/>
              <a:gd name="connsiteY0" fmla="*/ 571500 h 6858000"/>
              <a:gd name="connsiteX1" fmla="*/ 7102406 w 9723979"/>
              <a:gd name="connsiteY1" fmla="*/ 0 h 6858000"/>
              <a:gd name="connsiteX2" fmla="*/ 9723979 w 9723979"/>
              <a:gd name="connsiteY2" fmla="*/ 0 h 6858000"/>
              <a:gd name="connsiteX3" fmla="*/ 9723979 w 9723979"/>
              <a:gd name="connsiteY3" fmla="*/ 6858000 h 6858000"/>
              <a:gd name="connsiteX4" fmla="*/ 228575 w 9723979"/>
              <a:gd name="connsiteY4" fmla="*/ 6858000 h 6858000"/>
              <a:gd name="connsiteX5" fmla="*/ 2908475 w 9723979"/>
              <a:gd name="connsiteY5" fmla="*/ 3314700 h 6858000"/>
              <a:gd name="connsiteX6" fmla="*/ 4266887 w 9723979"/>
              <a:gd name="connsiteY6" fmla="*/ 1965081 h 6858000"/>
              <a:gd name="connsiteX7" fmla="*/ 5644637 w 9723979"/>
              <a:gd name="connsiteY7" fmla="*/ 571500 h 6858000"/>
              <a:gd name="connsiteX0" fmla="*/ 5873063 w 9952405"/>
              <a:gd name="connsiteY0" fmla="*/ 571500 h 6858000"/>
              <a:gd name="connsiteX1" fmla="*/ 7330832 w 9952405"/>
              <a:gd name="connsiteY1" fmla="*/ 0 h 6858000"/>
              <a:gd name="connsiteX2" fmla="*/ 9952405 w 9952405"/>
              <a:gd name="connsiteY2" fmla="*/ 0 h 6858000"/>
              <a:gd name="connsiteX3" fmla="*/ 9952405 w 9952405"/>
              <a:gd name="connsiteY3" fmla="*/ 6858000 h 6858000"/>
              <a:gd name="connsiteX4" fmla="*/ 457001 w 9952405"/>
              <a:gd name="connsiteY4" fmla="*/ 6858000 h 6858000"/>
              <a:gd name="connsiteX5" fmla="*/ 1668586 w 9952405"/>
              <a:gd name="connsiteY5" fmla="*/ 4550019 h 6858000"/>
              <a:gd name="connsiteX6" fmla="*/ 3136901 w 9952405"/>
              <a:gd name="connsiteY6" fmla="*/ 3314700 h 6858000"/>
              <a:gd name="connsiteX7" fmla="*/ 4495313 w 9952405"/>
              <a:gd name="connsiteY7" fmla="*/ 1965081 h 6858000"/>
              <a:gd name="connsiteX8" fmla="*/ 5873063 w 9952405"/>
              <a:gd name="connsiteY8" fmla="*/ 571500 h 6858000"/>
              <a:gd name="connsiteX0" fmla="*/ 5873063 w 9952405"/>
              <a:gd name="connsiteY0" fmla="*/ 571500 h 6858000"/>
              <a:gd name="connsiteX1" fmla="*/ 7330832 w 9952405"/>
              <a:gd name="connsiteY1" fmla="*/ 0 h 6858000"/>
              <a:gd name="connsiteX2" fmla="*/ 9952405 w 9952405"/>
              <a:gd name="connsiteY2" fmla="*/ 0 h 6858000"/>
              <a:gd name="connsiteX3" fmla="*/ 9952405 w 9952405"/>
              <a:gd name="connsiteY3" fmla="*/ 6858000 h 6858000"/>
              <a:gd name="connsiteX4" fmla="*/ 457001 w 9952405"/>
              <a:gd name="connsiteY4" fmla="*/ 6858000 h 6858000"/>
              <a:gd name="connsiteX5" fmla="*/ 1668586 w 9952405"/>
              <a:gd name="connsiteY5" fmla="*/ 4550019 h 6858000"/>
              <a:gd name="connsiteX6" fmla="*/ 3136901 w 9952405"/>
              <a:gd name="connsiteY6" fmla="*/ 3314700 h 6858000"/>
              <a:gd name="connsiteX7" fmla="*/ 4495313 w 9952405"/>
              <a:gd name="connsiteY7" fmla="*/ 1965081 h 6858000"/>
              <a:gd name="connsiteX8" fmla="*/ 5873063 w 9952405"/>
              <a:gd name="connsiteY8" fmla="*/ 571500 h 6858000"/>
              <a:gd name="connsiteX0" fmla="*/ 5857092 w 9936434"/>
              <a:gd name="connsiteY0" fmla="*/ 571500 h 6858000"/>
              <a:gd name="connsiteX1" fmla="*/ 7314861 w 9936434"/>
              <a:gd name="connsiteY1" fmla="*/ 0 h 6858000"/>
              <a:gd name="connsiteX2" fmla="*/ 9936434 w 9936434"/>
              <a:gd name="connsiteY2" fmla="*/ 0 h 6858000"/>
              <a:gd name="connsiteX3" fmla="*/ 9936434 w 9936434"/>
              <a:gd name="connsiteY3" fmla="*/ 6858000 h 6858000"/>
              <a:gd name="connsiteX4" fmla="*/ 441030 w 9936434"/>
              <a:gd name="connsiteY4" fmla="*/ 6858000 h 6858000"/>
              <a:gd name="connsiteX5" fmla="*/ 1652615 w 9936434"/>
              <a:gd name="connsiteY5" fmla="*/ 4550019 h 6858000"/>
              <a:gd name="connsiteX6" fmla="*/ 3120930 w 9936434"/>
              <a:gd name="connsiteY6" fmla="*/ 3314700 h 6858000"/>
              <a:gd name="connsiteX7" fmla="*/ 4479342 w 9936434"/>
              <a:gd name="connsiteY7" fmla="*/ 1965081 h 6858000"/>
              <a:gd name="connsiteX8" fmla="*/ 5857092 w 9936434"/>
              <a:gd name="connsiteY8" fmla="*/ 571500 h 6858000"/>
              <a:gd name="connsiteX0" fmla="*/ 5845086 w 9924428"/>
              <a:gd name="connsiteY0" fmla="*/ 571500 h 6858000"/>
              <a:gd name="connsiteX1" fmla="*/ 7302855 w 9924428"/>
              <a:gd name="connsiteY1" fmla="*/ 0 h 6858000"/>
              <a:gd name="connsiteX2" fmla="*/ 9924428 w 9924428"/>
              <a:gd name="connsiteY2" fmla="*/ 0 h 6858000"/>
              <a:gd name="connsiteX3" fmla="*/ 9924428 w 9924428"/>
              <a:gd name="connsiteY3" fmla="*/ 6858000 h 6858000"/>
              <a:gd name="connsiteX4" fmla="*/ 429024 w 9924428"/>
              <a:gd name="connsiteY4" fmla="*/ 6858000 h 6858000"/>
              <a:gd name="connsiteX5" fmla="*/ 1732928 w 9924428"/>
              <a:gd name="connsiteY5" fmla="*/ 4677507 h 6858000"/>
              <a:gd name="connsiteX6" fmla="*/ 3108924 w 9924428"/>
              <a:gd name="connsiteY6" fmla="*/ 3314700 h 6858000"/>
              <a:gd name="connsiteX7" fmla="*/ 4467336 w 9924428"/>
              <a:gd name="connsiteY7" fmla="*/ 1965081 h 6858000"/>
              <a:gd name="connsiteX8" fmla="*/ 5845086 w 9924428"/>
              <a:gd name="connsiteY8" fmla="*/ 571500 h 6858000"/>
              <a:gd name="connsiteX0" fmla="*/ 6236699 w 10316041"/>
              <a:gd name="connsiteY0" fmla="*/ 571500 h 6858000"/>
              <a:gd name="connsiteX1" fmla="*/ 7694468 w 10316041"/>
              <a:gd name="connsiteY1" fmla="*/ 0 h 6858000"/>
              <a:gd name="connsiteX2" fmla="*/ 10316041 w 10316041"/>
              <a:gd name="connsiteY2" fmla="*/ 0 h 6858000"/>
              <a:gd name="connsiteX3" fmla="*/ 10316041 w 10316041"/>
              <a:gd name="connsiteY3" fmla="*/ 6858000 h 6858000"/>
              <a:gd name="connsiteX4" fmla="*/ 820637 w 10316041"/>
              <a:gd name="connsiteY4" fmla="*/ 6858000 h 6858000"/>
              <a:gd name="connsiteX5" fmla="*/ 647432 w 10316041"/>
              <a:gd name="connsiteY5" fmla="*/ 5947996 h 6858000"/>
              <a:gd name="connsiteX6" fmla="*/ 2124541 w 10316041"/>
              <a:gd name="connsiteY6" fmla="*/ 4677507 h 6858000"/>
              <a:gd name="connsiteX7" fmla="*/ 3500537 w 10316041"/>
              <a:gd name="connsiteY7" fmla="*/ 3314700 h 6858000"/>
              <a:gd name="connsiteX8" fmla="*/ 4858949 w 10316041"/>
              <a:gd name="connsiteY8" fmla="*/ 1965081 h 6858000"/>
              <a:gd name="connsiteX9" fmla="*/ 6236699 w 10316041"/>
              <a:gd name="connsiteY9" fmla="*/ 571500 h 6858000"/>
              <a:gd name="connsiteX0" fmla="*/ 6236699 w 10316041"/>
              <a:gd name="connsiteY0" fmla="*/ 571500 h 6858000"/>
              <a:gd name="connsiteX1" fmla="*/ 7694468 w 10316041"/>
              <a:gd name="connsiteY1" fmla="*/ 0 h 6858000"/>
              <a:gd name="connsiteX2" fmla="*/ 10316041 w 10316041"/>
              <a:gd name="connsiteY2" fmla="*/ 0 h 6858000"/>
              <a:gd name="connsiteX3" fmla="*/ 10316041 w 10316041"/>
              <a:gd name="connsiteY3" fmla="*/ 6858000 h 6858000"/>
              <a:gd name="connsiteX4" fmla="*/ 820637 w 10316041"/>
              <a:gd name="connsiteY4" fmla="*/ 6858000 h 6858000"/>
              <a:gd name="connsiteX5" fmla="*/ 647432 w 10316041"/>
              <a:gd name="connsiteY5" fmla="*/ 5947996 h 6858000"/>
              <a:gd name="connsiteX6" fmla="*/ 2124541 w 10316041"/>
              <a:gd name="connsiteY6" fmla="*/ 4677507 h 6858000"/>
              <a:gd name="connsiteX7" fmla="*/ 3500537 w 10316041"/>
              <a:gd name="connsiteY7" fmla="*/ 3314700 h 6858000"/>
              <a:gd name="connsiteX8" fmla="*/ 4858949 w 10316041"/>
              <a:gd name="connsiteY8" fmla="*/ 1965081 h 6858000"/>
              <a:gd name="connsiteX9" fmla="*/ 6236699 w 10316041"/>
              <a:gd name="connsiteY9" fmla="*/ 571500 h 6858000"/>
              <a:gd name="connsiteX0" fmla="*/ 6246378 w 10325720"/>
              <a:gd name="connsiteY0" fmla="*/ 571500 h 6858000"/>
              <a:gd name="connsiteX1" fmla="*/ 7704147 w 10325720"/>
              <a:gd name="connsiteY1" fmla="*/ 0 h 6858000"/>
              <a:gd name="connsiteX2" fmla="*/ 10325720 w 10325720"/>
              <a:gd name="connsiteY2" fmla="*/ 0 h 6858000"/>
              <a:gd name="connsiteX3" fmla="*/ 10325720 w 10325720"/>
              <a:gd name="connsiteY3" fmla="*/ 6858000 h 6858000"/>
              <a:gd name="connsiteX4" fmla="*/ 830316 w 10325720"/>
              <a:gd name="connsiteY4" fmla="*/ 6858000 h 6858000"/>
              <a:gd name="connsiteX5" fmla="*/ 657111 w 10325720"/>
              <a:gd name="connsiteY5" fmla="*/ 5947996 h 6858000"/>
              <a:gd name="connsiteX6" fmla="*/ 2134220 w 10325720"/>
              <a:gd name="connsiteY6" fmla="*/ 4677507 h 6858000"/>
              <a:gd name="connsiteX7" fmla="*/ 3510216 w 10325720"/>
              <a:gd name="connsiteY7" fmla="*/ 3314700 h 6858000"/>
              <a:gd name="connsiteX8" fmla="*/ 4868628 w 10325720"/>
              <a:gd name="connsiteY8" fmla="*/ 1965081 h 6858000"/>
              <a:gd name="connsiteX9" fmla="*/ 6246378 w 10325720"/>
              <a:gd name="connsiteY9" fmla="*/ 571500 h 6858000"/>
              <a:gd name="connsiteX0" fmla="*/ 6213642 w 10292984"/>
              <a:gd name="connsiteY0" fmla="*/ 571500 h 6858000"/>
              <a:gd name="connsiteX1" fmla="*/ 7671411 w 10292984"/>
              <a:gd name="connsiteY1" fmla="*/ 0 h 6858000"/>
              <a:gd name="connsiteX2" fmla="*/ 10292984 w 10292984"/>
              <a:gd name="connsiteY2" fmla="*/ 0 h 6858000"/>
              <a:gd name="connsiteX3" fmla="*/ 10292984 w 10292984"/>
              <a:gd name="connsiteY3" fmla="*/ 6858000 h 6858000"/>
              <a:gd name="connsiteX4" fmla="*/ 797580 w 10292984"/>
              <a:gd name="connsiteY4" fmla="*/ 6858000 h 6858000"/>
              <a:gd name="connsiteX5" fmla="*/ 725486 w 10292984"/>
              <a:gd name="connsiteY5" fmla="*/ 6075484 h 6858000"/>
              <a:gd name="connsiteX6" fmla="*/ 2101484 w 10292984"/>
              <a:gd name="connsiteY6" fmla="*/ 4677507 h 6858000"/>
              <a:gd name="connsiteX7" fmla="*/ 3477480 w 10292984"/>
              <a:gd name="connsiteY7" fmla="*/ 3314700 h 6858000"/>
              <a:gd name="connsiteX8" fmla="*/ 4835892 w 10292984"/>
              <a:gd name="connsiteY8" fmla="*/ 1965081 h 6858000"/>
              <a:gd name="connsiteX9" fmla="*/ 6213642 w 10292984"/>
              <a:gd name="connsiteY9" fmla="*/ 571500 h 6858000"/>
              <a:gd name="connsiteX0" fmla="*/ 5627038 w 9706380"/>
              <a:gd name="connsiteY0" fmla="*/ 571500 h 6858000"/>
              <a:gd name="connsiteX1" fmla="*/ 7084807 w 9706380"/>
              <a:gd name="connsiteY1" fmla="*/ 0 h 6858000"/>
              <a:gd name="connsiteX2" fmla="*/ 9706380 w 9706380"/>
              <a:gd name="connsiteY2" fmla="*/ 0 h 6858000"/>
              <a:gd name="connsiteX3" fmla="*/ 9706380 w 9706380"/>
              <a:gd name="connsiteY3" fmla="*/ 6858000 h 6858000"/>
              <a:gd name="connsiteX4" fmla="*/ 210976 w 9706380"/>
              <a:gd name="connsiteY4" fmla="*/ 6858000 h 6858000"/>
              <a:gd name="connsiteX5" fmla="*/ 138882 w 9706380"/>
              <a:gd name="connsiteY5" fmla="*/ 6075484 h 6858000"/>
              <a:gd name="connsiteX6" fmla="*/ 1514880 w 9706380"/>
              <a:gd name="connsiteY6" fmla="*/ 4677507 h 6858000"/>
              <a:gd name="connsiteX7" fmla="*/ 2890876 w 9706380"/>
              <a:gd name="connsiteY7" fmla="*/ 3314700 h 6858000"/>
              <a:gd name="connsiteX8" fmla="*/ 4249288 w 9706380"/>
              <a:gd name="connsiteY8" fmla="*/ 1965081 h 6858000"/>
              <a:gd name="connsiteX9" fmla="*/ 5627038 w 9706380"/>
              <a:gd name="connsiteY9"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231042 w 9688134"/>
              <a:gd name="connsiteY8" fmla="*/ 1965081 h 6858000"/>
              <a:gd name="connsiteX9" fmla="*/ 5608792 w 9688134"/>
              <a:gd name="connsiteY9"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231042 w 9688134"/>
              <a:gd name="connsiteY8" fmla="*/ 1965081 h 6858000"/>
              <a:gd name="connsiteX9" fmla="*/ 4855296 w 9688134"/>
              <a:gd name="connsiteY9" fmla="*/ 1292469 h 6858000"/>
              <a:gd name="connsiteX10" fmla="*/ 5608792 w 9688134"/>
              <a:gd name="connsiteY10"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231042 w 9688134"/>
              <a:gd name="connsiteY8" fmla="*/ 1965081 h 6858000"/>
              <a:gd name="connsiteX9" fmla="*/ 5804865 w 9688134"/>
              <a:gd name="connsiteY9" fmla="*/ 2180492 h 6858000"/>
              <a:gd name="connsiteX10" fmla="*/ 5608792 w 9688134"/>
              <a:gd name="connsiteY10"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3422149 w 9688134"/>
              <a:gd name="connsiteY8" fmla="*/ 2668465 h 6858000"/>
              <a:gd name="connsiteX9" fmla="*/ 4231042 w 9688134"/>
              <a:gd name="connsiteY9" fmla="*/ 1965081 h 6858000"/>
              <a:gd name="connsiteX10" fmla="*/ 5804865 w 9688134"/>
              <a:gd name="connsiteY10" fmla="*/ 2180492 h 6858000"/>
              <a:gd name="connsiteX11" fmla="*/ 5608792 w 9688134"/>
              <a:gd name="connsiteY11"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446453 w 9688134"/>
              <a:gd name="connsiteY8" fmla="*/ 3521319 h 6858000"/>
              <a:gd name="connsiteX9" fmla="*/ 4231042 w 9688134"/>
              <a:gd name="connsiteY9" fmla="*/ 1965081 h 6858000"/>
              <a:gd name="connsiteX10" fmla="*/ 5804865 w 9688134"/>
              <a:gd name="connsiteY10" fmla="*/ 2180492 h 6858000"/>
              <a:gd name="connsiteX11" fmla="*/ 5608792 w 9688134"/>
              <a:gd name="connsiteY11"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125284 w 9688134"/>
              <a:gd name="connsiteY7" fmla="*/ 3960935 h 6858000"/>
              <a:gd name="connsiteX8" fmla="*/ 2872630 w 9688134"/>
              <a:gd name="connsiteY8" fmla="*/ 3314700 h 6858000"/>
              <a:gd name="connsiteX9" fmla="*/ 4446453 w 9688134"/>
              <a:gd name="connsiteY9" fmla="*/ 3521319 h 6858000"/>
              <a:gd name="connsiteX10" fmla="*/ 4231042 w 9688134"/>
              <a:gd name="connsiteY10" fmla="*/ 1965081 h 6858000"/>
              <a:gd name="connsiteX11" fmla="*/ 5804865 w 9688134"/>
              <a:gd name="connsiteY11" fmla="*/ 2180492 h 6858000"/>
              <a:gd name="connsiteX12" fmla="*/ 5608792 w 9688134"/>
              <a:gd name="connsiteY12"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3061665 w 9688134"/>
              <a:gd name="connsiteY7" fmla="*/ 4906108 h 6858000"/>
              <a:gd name="connsiteX8" fmla="*/ 2872630 w 9688134"/>
              <a:gd name="connsiteY8" fmla="*/ 3314700 h 6858000"/>
              <a:gd name="connsiteX9" fmla="*/ 4446453 w 9688134"/>
              <a:gd name="connsiteY9" fmla="*/ 3521319 h 6858000"/>
              <a:gd name="connsiteX10" fmla="*/ 4231042 w 9688134"/>
              <a:gd name="connsiteY10" fmla="*/ 1965081 h 6858000"/>
              <a:gd name="connsiteX11" fmla="*/ 5804865 w 9688134"/>
              <a:gd name="connsiteY11" fmla="*/ 2180492 h 6858000"/>
              <a:gd name="connsiteX12" fmla="*/ 5608792 w 9688134"/>
              <a:gd name="connsiteY12"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740496 w 9688134"/>
              <a:gd name="connsiteY6" fmla="*/ 5336931 h 6858000"/>
              <a:gd name="connsiteX7" fmla="*/ 1496634 w 9688134"/>
              <a:gd name="connsiteY7" fmla="*/ 4677507 h 6858000"/>
              <a:gd name="connsiteX8" fmla="*/ 3061665 w 9688134"/>
              <a:gd name="connsiteY8" fmla="*/ 4906108 h 6858000"/>
              <a:gd name="connsiteX9" fmla="*/ 2872630 w 9688134"/>
              <a:gd name="connsiteY9" fmla="*/ 3314700 h 6858000"/>
              <a:gd name="connsiteX10" fmla="*/ 4446453 w 9688134"/>
              <a:gd name="connsiteY10" fmla="*/ 3521319 h 6858000"/>
              <a:gd name="connsiteX11" fmla="*/ 4231042 w 9688134"/>
              <a:gd name="connsiteY11" fmla="*/ 1965081 h 6858000"/>
              <a:gd name="connsiteX12" fmla="*/ 5804865 w 9688134"/>
              <a:gd name="connsiteY12" fmla="*/ 2180492 h 6858000"/>
              <a:gd name="connsiteX13" fmla="*/ 5608792 w 968813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20867 w 9687484"/>
              <a:gd name="connsiteY11" fmla="*/ 1963494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20867 w 9687484"/>
              <a:gd name="connsiteY11" fmla="*/ 1963494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09034 w 9687484"/>
              <a:gd name="connsiteY11" fmla="*/ 2811463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43959 w 9687484"/>
              <a:gd name="connsiteY11" fmla="*/ 2789238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43959 w 9687484"/>
              <a:gd name="connsiteY11" fmla="*/ 2789238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43959 w 9687484"/>
              <a:gd name="connsiteY11" fmla="*/ 2789238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810559 w 9687484"/>
              <a:gd name="connsiteY10" fmla="*/ 3330575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4216 w 9687484"/>
              <a:gd name="connsiteY11" fmla="*/ 351496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4216 w 9687484"/>
              <a:gd name="connsiteY11" fmla="*/ 351496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4216 w 9687484"/>
              <a:gd name="connsiteY11" fmla="*/ 351496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63084 w 9687484"/>
              <a:gd name="connsiteY14" fmla="*/ 21066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1907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1907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1907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3064434 w 9687484"/>
              <a:gd name="connsiteY9" fmla="*/ 3967163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65630 w 9687484"/>
              <a:gd name="connsiteY10" fmla="*/ 3316288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384984 w 9687484"/>
              <a:gd name="connsiteY8" fmla="*/ 4789488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32509 w 9687484"/>
              <a:gd name="connsiteY7" fmla="*/ 5410200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1073 w 9680415"/>
              <a:gd name="connsiteY0" fmla="*/ 571500 h 6858000"/>
              <a:gd name="connsiteX1" fmla="*/ 7058842 w 9680415"/>
              <a:gd name="connsiteY1" fmla="*/ 0 h 6858000"/>
              <a:gd name="connsiteX2" fmla="*/ 9680415 w 9680415"/>
              <a:gd name="connsiteY2" fmla="*/ 0 h 6858000"/>
              <a:gd name="connsiteX3" fmla="*/ 9680415 w 9680415"/>
              <a:gd name="connsiteY3" fmla="*/ 6858000 h 6858000"/>
              <a:gd name="connsiteX4" fmla="*/ 205648 w 9680415"/>
              <a:gd name="connsiteY4" fmla="*/ 6858000 h 6858000"/>
              <a:gd name="connsiteX5" fmla="*/ 112917 w 9680415"/>
              <a:gd name="connsiteY5" fmla="*/ 6075484 h 6858000"/>
              <a:gd name="connsiteX6" fmla="*/ 1691139 w 9680415"/>
              <a:gd name="connsiteY6" fmla="*/ 6260124 h 6858000"/>
              <a:gd name="connsiteX7" fmla="*/ 1604802 w 9680415"/>
              <a:gd name="connsiteY7" fmla="*/ 5526088 h 6858000"/>
              <a:gd name="connsiteX8" fmla="*/ 1488915 w 9680415"/>
              <a:gd name="connsiteY8" fmla="*/ 4677507 h 6858000"/>
              <a:gd name="connsiteX9" fmla="*/ 2249328 w 9680415"/>
              <a:gd name="connsiteY9" fmla="*/ 4786313 h 6858000"/>
              <a:gd name="connsiteX10" fmla="*/ 3053946 w 9680415"/>
              <a:gd name="connsiteY10" fmla="*/ 4906108 h 6858000"/>
              <a:gd name="connsiteX11" fmla="*/ 2954178 w 9680415"/>
              <a:gd name="connsiteY11" fmla="*/ 4127501 h 6858000"/>
              <a:gd name="connsiteX12" fmla="*/ 2858561 w 9680415"/>
              <a:gd name="connsiteY12" fmla="*/ 3316288 h 6858000"/>
              <a:gd name="connsiteX13" fmla="*/ 3679665 w 9680415"/>
              <a:gd name="connsiteY13" fmla="*/ 3441700 h 6858000"/>
              <a:gd name="connsiteX14" fmla="*/ 4426034 w 9680415"/>
              <a:gd name="connsiteY14" fmla="*/ 3518144 h 6858000"/>
              <a:gd name="connsiteX15" fmla="*/ 4336890 w 9680415"/>
              <a:gd name="connsiteY15" fmla="*/ 2789238 h 6858000"/>
              <a:gd name="connsiteX16" fmla="*/ 4213798 w 9680415"/>
              <a:gd name="connsiteY16" fmla="*/ 1961907 h 6858000"/>
              <a:gd name="connsiteX17" fmla="*/ 4968715 w 9680415"/>
              <a:gd name="connsiteY17" fmla="*/ 2030413 h 6858000"/>
              <a:gd name="connsiteX18" fmla="*/ 5797146 w 9680415"/>
              <a:gd name="connsiteY18" fmla="*/ 2180492 h 6858000"/>
              <a:gd name="connsiteX19" fmla="*/ 5601073 w 9680415"/>
              <a:gd name="connsiteY19" fmla="*/ 571500 h 6858000"/>
              <a:gd name="connsiteX0" fmla="*/ 5607248 w 9686590"/>
              <a:gd name="connsiteY0" fmla="*/ 571500 h 6858000"/>
              <a:gd name="connsiteX1" fmla="*/ 7065017 w 9686590"/>
              <a:gd name="connsiteY1" fmla="*/ 0 h 6858000"/>
              <a:gd name="connsiteX2" fmla="*/ 9686590 w 9686590"/>
              <a:gd name="connsiteY2" fmla="*/ 0 h 6858000"/>
              <a:gd name="connsiteX3" fmla="*/ 9686590 w 9686590"/>
              <a:gd name="connsiteY3" fmla="*/ 6858000 h 6858000"/>
              <a:gd name="connsiteX4" fmla="*/ 211823 w 9686590"/>
              <a:gd name="connsiteY4" fmla="*/ 6858000 h 6858000"/>
              <a:gd name="connsiteX5" fmla="*/ 119092 w 9686590"/>
              <a:gd name="connsiteY5" fmla="*/ 6075484 h 6858000"/>
              <a:gd name="connsiteX6" fmla="*/ 1697314 w 9686590"/>
              <a:gd name="connsiteY6" fmla="*/ 6260124 h 6858000"/>
              <a:gd name="connsiteX7" fmla="*/ 1610977 w 9686590"/>
              <a:gd name="connsiteY7" fmla="*/ 5526088 h 6858000"/>
              <a:gd name="connsiteX8" fmla="*/ 1495090 w 9686590"/>
              <a:gd name="connsiteY8" fmla="*/ 4677507 h 6858000"/>
              <a:gd name="connsiteX9" fmla="*/ 2255503 w 9686590"/>
              <a:gd name="connsiteY9" fmla="*/ 4786313 h 6858000"/>
              <a:gd name="connsiteX10" fmla="*/ 3060121 w 9686590"/>
              <a:gd name="connsiteY10" fmla="*/ 4906108 h 6858000"/>
              <a:gd name="connsiteX11" fmla="*/ 2960353 w 9686590"/>
              <a:gd name="connsiteY11" fmla="*/ 4127501 h 6858000"/>
              <a:gd name="connsiteX12" fmla="*/ 2864736 w 9686590"/>
              <a:gd name="connsiteY12" fmla="*/ 3316288 h 6858000"/>
              <a:gd name="connsiteX13" fmla="*/ 3685840 w 9686590"/>
              <a:gd name="connsiteY13" fmla="*/ 3441700 h 6858000"/>
              <a:gd name="connsiteX14" fmla="*/ 4432209 w 9686590"/>
              <a:gd name="connsiteY14" fmla="*/ 3518144 h 6858000"/>
              <a:gd name="connsiteX15" fmla="*/ 4343065 w 9686590"/>
              <a:gd name="connsiteY15" fmla="*/ 2789238 h 6858000"/>
              <a:gd name="connsiteX16" fmla="*/ 4219973 w 9686590"/>
              <a:gd name="connsiteY16" fmla="*/ 1961907 h 6858000"/>
              <a:gd name="connsiteX17" fmla="*/ 4974890 w 9686590"/>
              <a:gd name="connsiteY17" fmla="*/ 2030413 h 6858000"/>
              <a:gd name="connsiteX18" fmla="*/ 5803321 w 9686590"/>
              <a:gd name="connsiteY18" fmla="*/ 2180492 h 6858000"/>
              <a:gd name="connsiteX19" fmla="*/ 5607248 w 9686590"/>
              <a:gd name="connsiteY19" fmla="*/ 571500 h 6858000"/>
              <a:gd name="connsiteX0" fmla="*/ 5607248 w 9686590"/>
              <a:gd name="connsiteY0" fmla="*/ 571500 h 6858000"/>
              <a:gd name="connsiteX1" fmla="*/ 7065017 w 9686590"/>
              <a:gd name="connsiteY1" fmla="*/ 0 h 6858000"/>
              <a:gd name="connsiteX2" fmla="*/ 9686590 w 9686590"/>
              <a:gd name="connsiteY2" fmla="*/ 0 h 6858000"/>
              <a:gd name="connsiteX3" fmla="*/ 9686590 w 9686590"/>
              <a:gd name="connsiteY3" fmla="*/ 6858000 h 6858000"/>
              <a:gd name="connsiteX4" fmla="*/ 211823 w 9686590"/>
              <a:gd name="connsiteY4" fmla="*/ 6858000 h 6858000"/>
              <a:gd name="connsiteX5" fmla="*/ 119092 w 9686590"/>
              <a:gd name="connsiteY5" fmla="*/ 6075484 h 6858000"/>
              <a:gd name="connsiteX6" fmla="*/ 988678 w 9686590"/>
              <a:gd name="connsiteY6" fmla="*/ 6211888 h 6858000"/>
              <a:gd name="connsiteX7" fmla="*/ 1697314 w 9686590"/>
              <a:gd name="connsiteY7" fmla="*/ 6260124 h 6858000"/>
              <a:gd name="connsiteX8" fmla="*/ 1610977 w 9686590"/>
              <a:gd name="connsiteY8" fmla="*/ 5526088 h 6858000"/>
              <a:gd name="connsiteX9" fmla="*/ 1495090 w 9686590"/>
              <a:gd name="connsiteY9" fmla="*/ 4677507 h 6858000"/>
              <a:gd name="connsiteX10" fmla="*/ 2255503 w 9686590"/>
              <a:gd name="connsiteY10" fmla="*/ 4786313 h 6858000"/>
              <a:gd name="connsiteX11" fmla="*/ 3060121 w 9686590"/>
              <a:gd name="connsiteY11" fmla="*/ 4906108 h 6858000"/>
              <a:gd name="connsiteX12" fmla="*/ 2960353 w 9686590"/>
              <a:gd name="connsiteY12" fmla="*/ 4127501 h 6858000"/>
              <a:gd name="connsiteX13" fmla="*/ 2864736 w 9686590"/>
              <a:gd name="connsiteY13" fmla="*/ 3316288 h 6858000"/>
              <a:gd name="connsiteX14" fmla="*/ 3685840 w 9686590"/>
              <a:gd name="connsiteY14" fmla="*/ 3441700 h 6858000"/>
              <a:gd name="connsiteX15" fmla="*/ 4432209 w 9686590"/>
              <a:gd name="connsiteY15" fmla="*/ 3518144 h 6858000"/>
              <a:gd name="connsiteX16" fmla="*/ 4343065 w 9686590"/>
              <a:gd name="connsiteY16" fmla="*/ 2789238 h 6858000"/>
              <a:gd name="connsiteX17" fmla="*/ 4219973 w 9686590"/>
              <a:gd name="connsiteY17" fmla="*/ 1961907 h 6858000"/>
              <a:gd name="connsiteX18" fmla="*/ 4974890 w 9686590"/>
              <a:gd name="connsiteY18" fmla="*/ 2030413 h 6858000"/>
              <a:gd name="connsiteX19" fmla="*/ 5803321 w 9686590"/>
              <a:gd name="connsiteY19" fmla="*/ 2180492 h 6858000"/>
              <a:gd name="connsiteX20" fmla="*/ 5607248 w 9686590"/>
              <a:gd name="connsiteY20" fmla="*/ 571500 h 6858000"/>
              <a:gd name="connsiteX0" fmla="*/ 5548922 w 9628264"/>
              <a:gd name="connsiteY0" fmla="*/ 571500 h 6858000"/>
              <a:gd name="connsiteX1" fmla="*/ 7006691 w 9628264"/>
              <a:gd name="connsiteY1" fmla="*/ 0 h 6858000"/>
              <a:gd name="connsiteX2" fmla="*/ 9628264 w 9628264"/>
              <a:gd name="connsiteY2" fmla="*/ 0 h 6858000"/>
              <a:gd name="connsiteX3" fmla="*/ 9628264 w 9628264"/>
              <a:gd name="connsiteY3" fmla="*/ 6858000 h 6858000"/>
              <a:gd name="connsiteX4" fmla="*/ 153497 w 9628264"/>
              <a:gd name="connsiteY4" fmla="*/ 6858000 h 6858000"/>
              <a:gd name="connsiteX5" fmla="*/ 60766 w 9628264"/>
              <a:gd name="connsiteY5" fmla="*/ 6075484 h 6858000"/>
              <a:gd name="connsiteX6" fmla="*/ 849389 w 9628264"/>
              <a:gd name="connsiteY6" fmla="*/ 6172201 h 6858000"/>
              <a:gd name="connsiteX7" fmla="*/ 1638988 w 9628264"/>
              <a:gd name="connsiteY7" fmla="*/ 6260124 h 6858000"/>
              <a:gd name="connsiteX8" fmla="*/ 1552651 w 9628264"/>
              <a:gd name="connsiteY8" fmla="*/ 5526088 h 6858000"/>
              <a:gd name="connsiteX9" fmla="*/ 1436764 w 9628264"/>
              <a:gd name="connsiteY9" fmla="*/ 4677507 h 6858000"/>
              <a:gd name="connsiteX10" fmla="*/ 2197177 w 9628264"/>
              <a:gd name="connsiteY10" fmla="*/ 4786313 h 6858000"/>
              <a:gd name="connsiteX11" fmla="*/ 3001795 w 9628264"/>
              <a:gd name="connsiteY11" fmla="*/ 4906108 h 6858000"/>
              <a:gd name="connsiteX12" fmla="*/ 2902027 w 9628264"/>
              <a:gd name="connsiteY12" fmla="*/ 4127501 h 6858000"/>
              <a:gd name="connsiteX13" fmla="*/ 2806410 w 9628264"/>
              <a:gd name="connsiteY13" fmla="*/ 3316288 h 6858000"/>
              <a:gd name="connsiteX14" fmla="*/ 3627514 w 9628264"/>
              <a:gd name="connsiteY14" fmla="*/ 3441700 h 6858000"/>
              <a:gd name="connsiteX15" fmla="*/ 4373883 w 9628264"/>
              <a:gd name="connsiteY15" fmla="*/ 3518144 h 6858000"/>
              <a:gd name="connsiteX16" fmla="*/ 4284739 w 9628264"/>
              <a:gd name="connsiteY16" fmla="*/ 2789238 h 6858000"/>
              <a:gd name="connsiteX17" fmla="*/ 4161647 w 9628264"/>
              <a:gd name="connsiteY17" fmla="*/ 1961907 h 6858000"/>
              <a:gd name="connsiteX18" fmla="*/ 4916564 w 9628264"/>
              <a:gd name="connsiteY18" fmla="*/ 2030413 h 6858000"/>
              <a:gd name="connsiteX19" fmla="*/ 5744995 w 9628264"/>
              <a:gd name="connsiteY19" fmla="*/ 2180492 h 6858000"/>
              <a:gd name="connsiteX20" fmla="*/ 5548922 w 9628264"/>
              <a:gd name="connsiteY20" fmla="*/ 571500 h 6858000"/>
              <a:gd name="connsiteX0" fmla="*/ 5548922 w 9628264"/>
              <a:gd name="connsiteY0" fmla="*/ 571500 h 6858000"/>
              <a:gd name="connsiteX1" fmla="*/ 7006691 w 9628264"/>
              <a:gd name="connsiteY1" fmla="*/ 0 h 6858000"/>
              <a:gd name="connsiteX2" fmla="*/ 9628264 w 9628264"/>
              <a:gd name="connsiteY2" fmla="*/ 0 h 6858000"/>
              <a:gd name="connsiteX3" fmla="*/ 9628264 w 9628264"/>
              <a:gd name="connsiteY3" fmla="*/ 6858000 h 6858000"/>
              <a:gd name="connsiteX4" fmla="*/ 153497 w 9628264"/>
              <a:gd name="connsiteY4" fmla="*/ 6858000 h 6858000"/>
              <a:gd name="connsiteX5" fmla="*/ 60766 w 9628264"/>
              <a:gd name="connsiteY5" fmla="*/ 6075484 h 6858000"/>
              <a:gd name="connsiteX6" fmla="*/ 849389 w 9628264"/>
              <a:gd name="connsiteY6" fmla="*/ 6172201 h 6858000"/>
              <a:gd name="connsiteX7" fmla="*/ 1638988 w 9628264"/>
              <a:gd name="connsiteY7" fmla="*/ 6260124 h 6858000"/>
              <a:gd name="connsiteX8" fmla="*/ 1552651 w 9628264"/>
              <a:gd name="connsiteY8" fmla="*/ 5526088 h 6858000"/>
              <a:gd name="connsiteX9" fmla="*/ 1436764 w 9628264"/>
              <a:gd name="connsiteY9" fmla="*/ 4677507 h 6858000"/>
              <a:gd name="connsiteX10" fmla="*/ 2197177 w 9628264"/>
              <a:gd name="connsiteY10" fmla="*/ 4786313 h 6858000"/>
              <a:gd name="connsiteX11" fmla="*/ 3001795 w 9628264"/>
              <a:gd name="connsiteY11" fmla="*/ 4906108 h 6858000"/>
              <a:gd name="connsiteX12" fmla="*/ 2902027 w 9628264"/>
              <a:gd name="connsiteY12" fmla="*/ 4127501 h 6858000"/>
              <a:gd name="connsiteX13" fmla="*/ 2806410 w 9628264"/>
              <a:gd name="connsiteY13" fmla="*/ 3316288 h 6858000"/>
              <a:gd name="connsiteX14" fmla="*/ 3627514 w 9628264"/>
              <a:gd name="connsiteY14" fmla="*/ 3441700 h 6858000"/>
              <a:gd name="connsiteX15" fmla="*/ 4373883 w 9628264"/>
              <a:gd name="connsiteY15" fmla="*/ 3518144 h 6858000"/>
              <a:gd name="connsiteX16" fmla="*/ 4284739 w 9628264"/>
              <a:gd name="connsiteY16" fmla="*/ 2789238 h 6858000"/>
              <a:gd name="connsiteX17" fmla="*/ 4161647 w 9628264"/>
              <a:gd name="connsiteY17" fmla="*/ 1961907 h 6858000"/>
              <a:gd name="connsiteX18" fmla="*/ 4916564 w 9628264"/>
              <a:gd name="connsiteY18" fmla="*/ 2030413 h 6858000"/>
              <a:gd name="connsiteX19" fmla="*/ 5744995 w 9628264"/>
              <a:gd name="connsiteY19" fmla="*/ 2180492 h 6858000"/>
              <a:gd name="connsiteX20" fmla="*/ 5548922 w 9628264"/>
              <a:gd name="connsiteY20" fmla="*/ 571500 h 6858000"/>
              <a:gd name="connsiteX0" fmla="*/ 5548922 w 9628264"/>
              <a:gd name="connsiteY0" fmla="*/ 571500 h 6858000"/>
              <a:gd name="connsiteX1" fmla="*/ 7006691 w 9628264"/>
              <a:gd name="connsiteY1" fmla="*/ 0 h 6858000"/>
              <a:gd name="connsiteX2" fmla="*/ 9628264 w 9628264"/>
              <a:gd name="connsiteY2" fmla="*/ 0 h 6858000"/>
              <a:gd name="connsiteX3" fmla="*/ 9628264 w 9628264"/>
              <a:gd name="connsiteY3" fmla="*/ 6858000 h 6858000"/>
              <a:gd name="connsiteX4" fmla="*/ 153497 w 9628264"/>
              <a:gd name="connsiteY4" fmla="*/ 6858000 h 6858000"/>
              <a:gd name="connsiteX5" fmla="*/ 60766 w 9628264"/>
              <a:gd name="connsiteY5" fmla="*/ 6075484 h 6858000"/>
              <a:gd name="connsiteX6" fmla="*/ 849389 w 9628264"/>
              <a:gd name="connsiteY6" fmla="*/ 6172201 h 6858000"/>
              <a:gd name="connsiteX7" fmla="*/ 1638988 w 9628264"/>
              <a:gd name="connsiteY7" fmla="*/ 6260124 h 6858000"/>
              <a:gd name="connsiteX8" fmla="*/ 1552651 w 9628264"/>
              <a:gd name="connsiteY8" fmla="*/ 5526088 h 6858000"/>
              <a:gd name="connsiteX9" fmla="*/ 1436764 w 9628264"/>
              <a:gd name="connsiteY9" fmla="*/ 4677507 h 6858000"/>
              <a:gd name="connsiteX10" fmla="*/ 2197177 w 9628264"/>
              <a:gd name="connsiteY10" fmla="*/ 4786313 h 6858000"/>
              <a:gd name="connsiteX11" fmla="*/ 3001795 w 9628264"/>
              <a:gd name="connsiteY11" fmla="*/ 4906108 h 6858000"/>
              <a:gd name="connsiteX12" fmla="*/ 2902027 w 9628264"/>
              <a:gd name="connsiteY12" fmla="*/ 4127501 h 6858000"/>
              <a:gd name="connsiteX13" fmla="*/ 2806410 w 9628264"/>
              <a:gd name="connsiteY13" fmla="*/ 3316288 h 6858000"/>
              <a:gd name="connsiteX14" fmla="*/ 3627514 w 9628264"/>
              <a:gd name="connsiteY14" fmla="*/ 3441700 h 6858000"/>
              <a:gd name="connsiteX15" fmla="*/ 4373883 w 9628264"/>
              <a:gd name="connsiteY15" fmla="*/ 3518144 h 6858000"/>
              <a:gd name="connsiteX16" fmla="*/ 4284739 w 9628264"/>
              <a:gd name="connsiteY16" fmla="*/ 2789238 h 6858000"/>
              <a:gd name="connsiteX17" fmla="*/ 4161647 w 9628264"/>
              <a:gd name="connsiteY17" fmla="*/ 1961907 h 6858000"/>
              <a:gd name="connsiteX18" fmla="*/ 4916564 w 9628264"/>
              <a:gd name="connsiteY18" fmla="*/ 2030413 h 6858000"/>
              <a:gd name="connsiteX19" fmla="*/ 5744995 w 9628264"/>
              <a:gd name="connsiteY19" fmla="*/ 2180492 h 6858000"/>
              <a:gd name="connsiteX20" fmla="*/ 5548922 w 9628264"/>
              <a:gd name="connsiteY20" fmla="*/ 571500 h 6858000"/>
              <a:gd name="connsiteX0" fmla="*/ 5545600 w 9624942"/>
              <a:gd name="connsiteY0" fmla="*/ 571500 h 6858000"/>
              <a:gd name="connsiteX1" fmla="*/ 7003369 w 9624942"/>
              <a:gd name="connsiteY1" fmla="*/ 0 h 6858000"/>
              <a:gd name="connsiteX2" fmla="*/ 9624942 w 9624942"/>
              <a:gd name="connsiteY2" fmla="*/ 0 h 6858000"/>
              <a:gd name="connsiteX3" fmla="*/ 9624942 w 9624942"/>
              <a:gd name="connsiteY3" fmla="*/ 6858000 h 6858000"/>
              <a:gd name="connsiteX4" fmla="*/ 150175 w 9624942"/>
              <a:gd name="connsiteY4" fmla="*/ 6858000 h 6858000"/>
              <a:gd name="connsiteX5" fmla="*/ 62207 w 9624942"/>
              <a:gd name="connsiteY5" fmla="*/ 6064372 h 6858000"/>
              <a:gd name="connsiteX6" fmla="*/ 846067 w 9624942"/>
              <a:gd name="connsiteY6" fmla="*/ 6172201 h 6858000"/>
              <a:gd name="connsiteX7" fmla="*/ 1635666 w 9624942"/>
              <a:gd name="connsiteY7" fmla="*/ 6260124 h 6858000"/>
              <a:gd name="connsiteX8" fmla="*/ 1549329 w 9624942"/>
              <a:gd name="connsiteY8" fmla="*/ 5526088 h 6858000"/>
              <a:gd name="connsiteX9" fmla="*/ 1433442 w 9624942"/>
              <a:gd name="connsiteY9" fmla="*/ 4677507 h 6858000"/>
              <a:gd name="connsiteX10" fmla="*/ 2193855 w 9624942"/>
              <a:gd name="connsiteY10" fmla="*/ 4786313 h 6858000"/>
              <a:gd name="connsiteX11" fmla="*/ 2998473 w 9624942"/>
              <a:gd name="connsiteY11" fmla="*/ 4906108 h 6858000"/>
              <a:gd name="connsiteX12" fmla="*/ 2898705 w 9624942"/>
              <a:gd name="connsiteY12" fmla="*/ 4127501 h 6858000"/>
              <a:gd name="connsiteX13" fmla="*/ 2803088 w 9624942"/>
              <a:gd name="connsiteY13" fmla="*/ 3316288 h 6858000"/>
              <a:gd name="connsiteX14" fmla="*/ 3624192 w 9624942"/>
              <a:gd name="connsiteY14" fmla="*/ 3441700 h 6858000"/>
              <a:gd name="connsiteX15" fmla="*/ 4370561 w 9624942"/>
              <a:gd name="connsiteY15" fmla="*/ 3518144 h 6858000"/>
              <a:gd name="connsiteX16" fmla="*/ 4281417 w 9624942"/>
              <a:gd name="connsiteY16" fmla="*/ 2789238 h 6858000"/>
              <a:gd name="connsiteX17" fmla="*/ 4158325 w 9624942"/>
              <a:gd name="connsiteY17" fmla="*/ 1961907 h 6858000"/>
              <a:gd name="connsiteX18" fmla="*/ 4913242 w 9624942"/>
              <a:gd name="connsiteY18" fmla="*/ 2030413 h 6858000"/>
              <a:gd name="connsiteX19" fmla="*/ 5741673 w 9624942"/>
              <a:gd name="connsiteY19" fmla="*/ 2180492 h 6858000"/>
              <a:gd name="connsiteX20" fmla="*/ 5545600 w 9624942"/>
              <a:gd name="connsiteY20"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08125 w 9687467"/>
              <a:gd name="connsiteY20"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08125 w 9687467"/>
              <a:gd name="connsiteY20"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6361656 w 9687467"/>
              <a:gd name="connsiteY1" fmla="*/ 371475 h 6858000"/>
              <a:gd name="connsiteX2" fmla="*/ 7065894 w 9687467"/>
              <a:gd name="connsiteY2" fmla="*/ 0 h 6858000"/>
              <a:gd name="connsiteX3" fmla="*/ 9687467 w 9687467"/>
              <a:gd name="connsiteY3" fmla="*/ 0 h 6858000"/>
              <a:gd name="connsiteX4" fmla="*/ 9687467 w 9687467"/>
              <a:gd name="connsiteY4" fmla="*/ 6858000 h 6858000"/>
              <a:gd name="connsiteX5" fmla="*/ 212700 w 9687467"/>
              <a:gd name="connsiteY5" fmla="*/ 6858000 h 6858000"/>
              <a:gd name="connsiteX6" fmla="*/ 124732 w 9687467"/>
              <a:gd name="connsiteY6" fmla="*/ 6064372 h 6858000"/>
              <a:gd name="connsiteX7" fmla="*/ 908592 w 9687467"/>
              <a:gd name="connsiteY7" fmla="*/ 6172201 h 6858000"/>
              <a:gd name="connsiteX8" fmla="*/ 1698191 w 9687467"/>
              <a:gd name="connsiteY8" fmla="*/ 6260124 h 6858000"/>
              <a:gd name="connsiteX9" fmla="*/ 1611854 w 9687467"/>
              <a:gd name="connsiteY9" fmla="*/ 5526088 h 6858000"/>
              <a:gd name="connsiteX10" fmla="*/ 1495967 w 9687467"/>
              <a:gd name="connsiteY10" fmla="*/ 4677507 h 6858000"/>
              <a:gd name="connsiteX11" fmla="*/ 2256380 w 9687467"/>
              <a:gd name="connsiteY11" fmla="*/ 4786313 h 6858000"/>
              <a:gd name="connsiteX12" fmla="*/ 3060998 w 9687467"/>
              <a:gd name="connsiteY12" fmla="*/ 4906108 h 6858000"/>
              <a:gd name="connsiteX13" fmla="*/ 2961230 w 9687467"/>
              <a:gd name="connsiteY13" fmla="*/ 4127501 h 6858000"/>
              <a:gd name="connsiteX14" fmla="*/ 2865613 w 9687467"/>
              <a:gd name="connsiteY14" fmla="*/ 3316288 h 6858000"/>
              <a:gd name="connsiteX15" fmla="*/ 3686717 w 9687467"/>
              <a:gd name="connsiteY15" fmla="*/ 3441700 h 6858000"/>
              <a:gd name="connsiteX16" fmla="*/ 4433086 w 9687467"/>
              <a:gd name="connsiteY16" fmla="*/ 3518144 h 6858000"/>
              <a:gd name="connsiteX17" fmla="*/ 4343942 w 9687467"/>
              <a:gd name="connsiteY17" fmla="*/ 2789238 h 6858000"/>
              <a:gd name="connsiteX18" fmla="*/ 4220850 w 9687467"/>
              <a:gd name="connsiteY18" fmla="*/ 1961907 h 6858000"/>
              <a:gd name="connsiteX19" fmla="*/ 4975767 w 9687467"/>
              <a:gd name="connsiteY19" fmla="*/ 2030413 h 6858000"/>
              <a:gd name="connsiteX20" fmla="*/ 5797848 w 9687467"/>
              <a:gd name="connsiteY20" fmla="*/ 2161442 h 6858000"/>
              <a:gd name="connsiteX21" fmla="*/ 5699668 w 9687467"/>
              <a:gd name="connsiteY21" fmla="*/ 1384300 h 6858000"/>
              <a:gd name="connsiteX22" fmla="*/ 5608125 w 9687467"/>
              <a:gd name="connsiteY22" fmla="*/ 571500 h 6858000"/>
              <a:gd name="connsiteX0" fmla="*/ 5608125 w 9687467"/>
              <a:gd name="connsiteY0" fmla="*/ 571500 h 6858000"/>
              <a:gd name="connsiteX1" fmla="*/ 6474369 w 9687467"/>
              <a:gd name="connsiteY1" fmla="*/ 722313 h 6858000"/>
              <a:gd name="connsiteX2" fmla="*/ 7065894 w 9687467"/>
              <a:gd name="connsiteY2" fmla="*/ 0 h 6858000"/>
              <a:gd name="connsiteX3" fmla="*/ 9687467 w 9687467"/>
              <a:gd name="connsiteY3" fmla="*/ 0 h 6858000"/>
              <a:gd name="connsiteX4" fmla="*/ 9687467 w 9687467"/>
              <a:gd name="connsiteY4" fmla="*/ 6858000 h 6858000"/>
              <a:gd name="connsiteX5" fmla="*/ 212700 w 9687467"/>
              <a:gd name="connsiteY5" fmla="*/ 6858000 h 6858000"/>
              <a:gd name="connsiteX6" fmla="*/ 124732 w 9687467"/>
              <a:gd name="connsiteY6" fmla="*/ 6064372 h 6858000"/>
              <a:gd name="connsiteX7" fmla="*/ 908592 w 9687467"/>
              <a:gd name="connsiteY7" fmla="*/ 6172201 h 6858000"/>
              <a:gd name="connsiteX8" fmla="*/ 1698191 w 9687467"/>
              <a:gd name="connsiteY8" fmla="*/ 6260124 h 6858000"/>
              <a:gd name="connsiteX9" fmla="*/ 1611854 w 9687467"/>
              <a:gd name="connsiteY9" fmla="*/ 5526088 h 6858000"/>
              <a:gd name="connsiteX10" fmla="*/ 1495967 w 9687467"/>
              <a:gd name="connsiteY10" fmla="*/ 4677507 h 6858000"/>
              <a:gd name="connsiteX11" fmla="*/ 2256380 w 9687467"/>
              <a:gd name="connsiteY11" fmla="*/ 4786313 h 6858000"/>
              <a:gd name="connsiteX12" fmla="*/ 3060998 w 9687467"/>
              <a:gd name="connsiteY12" fmla="*/ 4906108 h 6858000"/>
              <a:gd name="connsiteX13" fmla="*/ 2961230 w 9687467"/>
              <a:gd name="connsiteY13" fmla="*/ 4127501 h 6858000"/>
              <a:gd name="connsiteX14" fmla="*/ 2865613 w 9687467"/>
              <a:gd name="connsiteY14" fmla="*/ 3316288 h 6858000"/>
              <a:gd name="connsiteX15" fmla="*/ 3686717 w 9687467"/>
              <a:gd name="connsiteY15" fmla="*/ 3441700 h 6858000"/>
              <a:gd name="connsiteX16" fmla="*/ 4433086 w 9687467"/>
              <a:gd name="connsiteY16" fmla="*/ 3518144 h 6858000"/>
              <a:gd name="connsiteX17" fmla="*/ 4343942 w 9687467"/>
              <a:gd name="connsiteY17" fmla="*/ 2789238 h 6858000"/>
              <a:gd name="connsiteX18" fmla="*/ 4220850 w 9687467"/>
              <a:gd name="connsiteY18" fmla="*/ 1961907 h 6858000"/>
              <a:gd name="connsiteX19" fmla="*/ 4975767 w 9687467"/>
              <a:gd name="connsiteY19" fmla="*/ 2030413 h 6858000"/>
              <a:gd name="connsiteX20" fmla="*/ 5797848 w 9687467"/>
              <a:gd name="connsiteY20" fmla="*/ 2161442 h 6858000"/>
              <a:gd name="connsiteX21" fmla="*/ 5699668 w 9687467"/>
              <a:gd name="connsiteY21" fmla="*/ 1384300 h 6858000"/>
              <a:gd name="connsiteX22" fmla="*/ 5608125 w 9687467"/>
              <a:gd name="connsiteY22" fmla="*/ 571500 h 6858000"/>
              <a:gd name="connsiteX0" fmla="*/ 5608125 w 9687467"/>
              <a:gd name="connsiteY0" fmla="*/ 571500 h 6858000"/>
              <a:gd name="connsiteX1" fmla="*/ 6474369 w 9687467"/>
              <a:gd name="connsiteY1" fmla="*/ 722313 h 6858000"/>
              <a:gd name="connsiteX2" fmla="*/ 6804568 w 9687467"/>
              <a:gd name="connsiteY2" fmla="*/ 101600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593838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601775 w 9687467"/>
              <a:gd name="connsiteY0" fmla="*/ 579437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6431 w 9687467"/>
              <a:gd name="connsiteY1" fmla="*/ 723900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6431 w 9687467"/>
              <a:gd name="connsiteY1" fmla="*/ 723900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6431 w 9687467"/>
              <a:gd name="connsiteY1" fmla="*/ 723900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87467" h="6858000">
                <a:moveTo>
                  <a:pt x="5601775" y="579437"/>
                </a:moveTo>
                <a:cubicBezTo>
                  <a:pt x="5874560" y="348455"/>
                  <a:pt x="6120282" y="555625"/>
                  <a:pt x="6466431" y="723900"/>
                </a:cubicBezTo>
                <a:cubicBezTo>
                  <a:pt x="6672188" y="826558"/>
                  <a:pt x="6944106" y="1003035"/>
                  <a:pt x="7168106" y="790575"/>
                </a:cubicBezTo>
                <a:cubicBezTo>
                  <a:pt x="7363531" y="563828"/>
                  <a:pt x="7279148" y="385233"/>
                  <a:pt x="7065894" y="0"/>
                </a:cubicBezTo>
                <a:lnTo>
                  <a:pt x="9687467" y="0"/>
                </a:lnTo>
                <a:lnTo>
                  <a:pt x="9687467" y="6858000"/>
                </a:lnTo>
                <a:lnTo>
                  <a:pt x="212700" y="6858000"/>
                </a:lnTo>
                <a:cubicBezTo>
                  <a:pt x="64574" y="6549293"/>
                  <a:pt x="-132538" y="6308847"/>
                  <a:pt x="124732" y="6064372"/>
                </a:cubicBezTo>
                <a:cubicBezTo>
                  <a:pt x="382002" y="5819897"/>
                  <a:pt x="688417" y="6060465"/>
                  <a:pt x="908592" y="6172201"/>
                </a:cubicBezTo>
                <a:cubicBezTo>
                  <a:pt x="1174804" y="6298224"/>
                  <a:pt x="1442075" y="6514124"/>
                  <a:pt x="1698191" y="6260124"/>
                </a:cubicBezTo>
                <a:cubicBezTo>
                  <a:pt x="1912178" y="6052406"/>
                  <a:pt x="1726521" y="5759695"/>
                  <a:pt x="1611854" y="5526088"/>
                </a:cubicBezTo>
                <a:cubicBezTo>
                  <a:pt x="1484488" y="5276606"/>
                  <a:pt x="1232971" y="4908753"/>
                  <a:pt x="1495967" y="4677507"/>
                </a:cubicBezTo>
                <a:cubicBezTo>
                  <a:pt x="1758963" y="4446261"/>
                  <a:pt x="2076504" y="4695825"/>
                  <a:pt x="2256380" y="4786313"/>
                </a:cubicBezTo>
                <a:cubicBezTo>
                  <a:pt x="2450543" y="4886325"/>
                  <a:pt x="2839541" y="5151376"/>
                  <a:pt x="3060998" y="4906108"/>
                </a:cubicBezTo>
                <a:cubicBezTo>
                  <a:pt x="3301505" y="4611627"/>
                  <a:pt x="3059411" y="4324474"/>
                  <a:pt x="2961230" y="4127501"/>
                </a:cubicBezTo>
                <a:cubicBezTo>
                  <a:pt x="2853524" y="3890841"/>
                  <a:pt x="2604999" y="3549651"/>
                  <a:pt x="2865613" y="3316288"/>
                </a:cubicBezTo>
                <a:cubicBezTo>
                  <a:pt x="3126227" y="3082925"/>
                  <a:pt x="3468863" y="3332652"/>
                  <a:pt x="3686717" y="3441700"/>
                </a:cubicBezTo>
                <a:cubicBezTo>
                  <a:pt x="3896633" y="3549161"/>
                  <a:pt x="4209250" y="3772938"/>
                  <a:pt x="4433086" y="3518144"/>
                </a:cubicBezTo>
                <a:cubicBezTo>
                  <a:pt x="4656922" y="3263350"/>
                  <a:pt x="4452868" y="2999664"/>
                  <a:pt x="4343942" y="2789238"/>
                </a:cubicBezTo>
                <a:cubicBezTo>
                  <a:pt x="4201678" y="2493089"/>
                  <a:pt x="3985371" y="2210616"/>
                  <a:pt x="4220850" y="1961907"/>
                </a:cubicBezTo>
                <a:cubicBezTo>
                  <a:pt x="4456329" y="1713198"/>
                  <a:pt x="4778551" y="1937098"/>
                  <a:pt x="4975767" y="2030413"/>
                </a:cubicBezTo>
                <a:cubicBezTo>
                  <a:pt x="5172983" y="2123728"/>
                  <a:pt x="5537499" y="2424702"/>
                  <a:pt x="5797848" y="2161442"/>
                </a:cubicBezTo>
                <a:cubicBezTo>
                  <a:pt x="6058197" y="1898182"/>
                  <a:pt x="5794259" y="1579440"/>
                  <a:pt x="5699668" y="1384300"/>
                </a:cubicBezTo>
                <a:cubicBezTo>
                  <a:pt x="5595552" y="1173285"/>
                  <a:pt x="5344865" y="854868"/>
                  <a:pt x="5601775" y="579437"/>
                </a:cubicBezTo>
                <a:close/>
              </a:path>
            </a:pathLst>
          </a:custGeom>
          <a:solidFill>
            <a:schemeClr val="bg1">
              <a:lumMod val="95000"/>
            </a:schemeClr>
          </a:solidFill>
          <a:ln w="1270">
            <a:noFill/>
          </a:ln>
        </p:spPr>
        <p:txBody>
          <a:bodyPr rtlCol="0" anchor="ctr" anchorCtr="0">
            <a:noAutofit/>
          </a:bodyPr>
          <a:lstStyle>
            <a:lvl1pPr marL="0" indent="0" algn="r">
              <a:buNone/>
              <a:defRPr/>
            </a:lvl1pPr>
          </a:lstStyle>
          <a:p>
            <a:pPr lvl="0"/>
            <a:r>
              <a:rPr lang="en-US" noProof="0"/>
              <a:t>Drag picture to placeholder or click icon to add</a:t>
            </a:r>
            <a:endParaRPr lang="fi-FI" noProof="0"/>
          </a:p>
        </p:txBody>
      </p:sp>
      <p:grpSp>
        <p:nvGrpSpPr>
          <p:cNvPr id="5" name="Ryhmä 14">
            <a:extLst>
              <a:ext uri="{FF2B5EF4-FFF2-40B4-BE49-F238E27FC236}">
                <a16:creationId xmlns:a16="http://schemas.microsoft.com/office/drawing/2014/main" id="{750A92B0-1660-47A7-9FEA-6C91BC33795D}"/>
              </a:ext>
              <a:ext uri="{C183D7F6-B498-43B3-948B-1728B52AA6E4}">
                <adec:decorative xmlns:adec="http://schemas.microsoft.com/office/drawing/2017/decorative" val="1"/>
              </a:ext>
            </a:extLst>
          </p:cNvPr>
          <p:cNvGrpSpPr/>
          <p:nvPr/>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FF5E6375-7642-4FDC-A198-6B1C1760D68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1A73CE1-0312-40AA-89C9-76830EA9AEF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91C97C0-2314-4C9C-B6EF-F97FB527EC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657AACEF-9DAF-463C-9F74-48D9B16A349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A81B8D5-C6BF-4824-AE46-58FA96E8FF2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34EB6E3-32AD-44F5-BB06-B78D50151B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E99D345-CFF3-4F96-83C9-EBB84548D97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08098BA-D84E-4F9A-85E1-21EC35F732F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05E9501-98DC-4535-9FCF-A0C33D0844B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C137252-9DE4-4DBC-9B0A-A500BB3959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9505400-0380-481D-8E38-E2D3717130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7534166" cy="2071991"/>
          </a:xfrm>
        </p:spPr>
        <p:txBody>
          <a:bodyPr/>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7513219"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4763536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Otsikko ja sisältö kupari">
    <p:bg>
      <p:bgPr>
        <a:solidFill>
          <a:srgbClr val="00D7A7"/>
        </a:solidFill>
        <a:effectLst/>
      </p:bgPr>
    </p:bg>
    <p:spTree>
      <p:nvGrpSpPr>
        <p:cNvPr id="1" name=""/>
        <p:cNvGrpSpPr/>
        <p:nvPr/>
      </p:nvGrpSpPr>
      <p:grpSpPr>
        <a:xfrm>
          <a:off x="0" y="0"/>
          <a:ext cx="0" cy="0"/>
          <a:chOff x="0" y="0"/>
          <a:chExt cx="0" cy="0"/>
        </a:xfrm>
      </p:grpSpPr>
      <p:sp>
        <p:nvSpPr>
          <p:cNvPr id="8" name="Freeform 9">
            <a:extLst>
              <a:ext uri="{FF2B5EF4-FFF2-40B4-BE49-F238E27FC236}">
                <a16:creationId xmlns:a16="http://schemas.microsoft.com/office/drawing/2014/main" id="{7A814574-4E6D-40A3-B678-0A45FEE6304B}"/>
              </a:ext>
              <a:ext uri="{C183D7F6-B498-43B3-948B-1728B52AA6E4}">
                <adec:decorative xmlns:adec="http://schemas.microsoft.com/office/drawing/2017/decorative" val="1"/>
              </a:ext>
            </a:extLst>
          </p:cNvPr>
          <p:cNvSpPr>
            <a:spLocks noChangeAspect="1"/>
          </p:cNvSpPr>
          <p:nvPr userDrawn="1"/>
        </p:nvSpPr>
        <p:spPr bwMode="auto">
          <a:xfrm rot="10800000">
            <a:off x="9950573"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bg1"/>
          </a:solidFill>
          <a:ln w="9525">
            <a:noFill/>
            <a:round/>
            <a:headEnd/>
            <a:tailEnd/>
          </a:ln>
        </p:spPr>
        <p:txBody>
          <a:bodyPr/>
          <a:lstStyle/>
          <a:p>
            <a:endParaRPr lang="fi-FI"/>
          </a:p>
        </p:txBody>
      </p:sp>
      <p:sp>
        <p:nvSpPr>
          <p:cNvPr id="9" name="Suorakulmio 8">
            <a:extLst>
              <a:ext uri="{FF2B5EF4-FFF2-40B4-BE49-F238E27FC236}">
                <a16:creationId xmlns:a16="http://schemas.microsoft.com/office/drawing/2014/main" id="{AFB474A7-88F4-40FE-AD12-DC905E39D58F}"/>
              </a:ext>
              <a:ext uri="{C183D7F6-B498-43B3-948B-1728B52AA6E4}">
                <adec:decorative xmlns:adec="http://schemas.microsoft.com/office/drawing/2017/decorative" val="1"/>
              </a:ext>
            </a:extLst>
          </p:cNvPr>
          <p:cNvSpPr/>
          <p:nvPr userDrawn="1"/>
        </p:nvSpPr>
        <p:spPr>
          <a:xfrm>
            <a:off x="0" y="0"/>
            <a:ext cx="101507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9900000" cy="78740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9900000" cy="4979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A469FA72-DBAB-4460-ADDF-FBF28F2C08C5}"/>
              </a:ext>
            </a:extLst>
          </p:cNvPr>
          <p:cNvSpPr>
            <a:spLocks noGrp="1"/>
          </p:cNvSpPr>
          <p:nvPr>
            <p:ph type="dt" sz="half" idx="10"/>
          </p:nvPr>
        </p:nvSpPr>
        <p:spPr/>
        <p:txBody>
          <a:bodyPr/>
          <a:lstStyle>
            <a:lvl1pPr>
              <a:defRPr/>
            </a:lvl1pPr>
          </a:lstStyle>
          <a:p>
            <a:pPr>
              <a:defRPr/>
            </a:pPr>
            <a:fld id="{EEA73B26-7514-41BC-870C-21E0C669D733}" type="datetime1">
              <a:rPr lang="fi-FI"/>
              <a:pPr>
                <a:defRPr/>
              </a:pPr>
              <a:t>21.3.2024</a:t>
            </a:fld>
            <a:endParaRPr lang="fi-FI"/>
          </a:p>
        </p:txBody>
      </p:sp>
      <p:sp>
        <p:nvSpPr>
          <p:cNvPr id="6" name="Alatunnisteen paikkamerkki 4">
            <a:extLst>
              <a:ext uri="{FF2B5EF4-FFF2-40B4-BE49-F238E27FC236}">
                <a16:creationId xmlns:a16="http://schemas.microsoft.com/office/drawing/2014/main" id="{AFFADF30-790B-418E-9AD2-306E45D8DCA3}"/>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93C8E64A-1D81-46D3-9876-300BF3253D80}"/>
              </a:ext>
            </a:extLst>
          </p:cNvPr>
          <p:cNvSpPr>
            <a:spLocks noGrp="1"/>
          </p:cNvSpPr>
          <p:nvPr>
            <p:ph type="sldNum" sz="quarter" idx="12"/>
          </p:nvPr>
        </p:nvSpPr>
        <p:spPr/>
        <p:txBody>
          <a:bodyPr/>
          <a:lstStyle>
            <a:lvl1pPr>
              <a:defRPr/>
            </a:lvl1pPr>
          </a:lstStyle>
          <a:p>
            <a:fld id="{E8576527-960F-4525-A5A6-B572304C3981}" type="slidenum">
              <a:rPr lang="fi-FI" altLang="fi-FI"/>
              <a:pPr/>
              <a:t>‹#›</a:t>
            </a:fld>
            <a:endParaRPr lang="fi-FI" altLang="fi-FI"/>
          </a:p>
        </p:txBody>
      </p:sp>
      <p:grpSp>
        <p:nvGrpSpPr>
          <p:cNvPr id="10" name="Ryhmä 6">
            <a:extLst>
              <a:ext uri="{FF2B5EF4-FFF2-40B4-BE49-F238E27FC236}">
                <a16:creationId xmlns:a16="http://schemas.microsoft.com/office/drawing/2014/main" id="{E31D8CD8-FAE3-4D4C-86AC-17919B5AF579}"/>
              </a:ext>
              <a:ext uri="{C183D7F6-B498-43B3-948B-1728B52AA6E4}">
                <adec:decorative xmlns:adec="http://schemas.microsoft.com/office/drawing/2017/decorative" val="1"/>
              </a:ext>
            </a:extLst>
          </p:cNvPr>
          <p:cNvGrpSpPr>
            <a:grpSpLocks/>
          </p:cNvGrpSpPr>
          <p:nvPr userDrawn="1"/>
        </p:nvGrpSpPr>
        <p:grpSpPr bwMode="auto">
          <a:xfrm>
            <a:off x="465138" y="6221413"/>
            <a:ext cx="804862" cy="374650"/>
            <a:chOff x="228601" y="704851"/>
            <a:chExt cx="11734800" cy="5449888"/>
          </a:xfrm>
        </p:grpSpPr>
        <p:sp>
          <p:nvSpPr>
            <p:cNvPr id="11" name="Freeform 5">
              <a:extLst>
                <a:ext uri="{FF2B5EF4-FFF2-40B4-BE49-F238E27FC236}">
                  <a16:creationId xmlns:a16="http://schemas.microsoft.com/office/drawing/2014/main" id="{D5281B37-AD11-47A2-AD4C-47260057956D}"/>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2" name="Freeform 6">
              <a:extLst>
                <a:ext uri="{FF2B5EF4-FFF2-40B4-BE49-F238E27FC236}">
                  <a16:creationId xmlns:a16="http://schemas.microsoft.com/office/drawing/2014/main" id="{3FCD8FC1-F31F-40C5-A9E3-285E22AF7601}"/>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Rectangle 7">
              <a:extLst>
                <a:ext uri="{FF2B5EF4-FFF2-40B4-BE49-F238E27FC236}">
                  <a16:creationId xmlns:a16="http://schemas.microsoft.com/office/drawing/2014/main" id="{098D6303-BF4B-4846-B026-305B906B0C58}"/>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4" name="Freeform 8">
              <a:extLst>
                <a:ext uri="{FF2B5EF4-FFF2-40B4-BE49-F238E27FC236}">
                  <a16:creationId xmlns:a16="http://schemas.microsoft.com/office/drawing/2014/main" id="{9F8ED840-0EBD-421D-99E1-B5AC70E74D15}"/>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9">
              <a:extLst>
                <a:ext uri="{FF2B5EF4-FFF2-40B4-BE49-F238E27FC236}">
                  <a16:creationId xmlns:a16="http://schemas.microsoft.com/office/drawing/2014/main" id="{A7E3191C-529A-4F47-8858-6E4708845370}"/>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6" name="Freeform 10">
              <a:extLst>
                <a:ext uri="{FF2B5EF4-FFF2-40B4-BE49-F238E27FC236}">
                  <a16:creationId xmlns:a16="http://schemas.microsoft.com/office/drawing/2014/main" id="{01520DB3-F0BA-449E-B632-727897CBC3AA}"/>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7" name="Rectangle 11">
              <a:extLst>
                <a:ext uri="{FF2B5EF4-FFF2-40B4-BE49-F238E27FC236}">
                  <a16:creationId xmlns:a16="http://schemas.microsoft.com/office/drawing/2014/main" id="{DE96ECCD-E5E1-4A3C-BA57-58FA9E980EE2}"/>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8" name="Freeform 12">
              <a:extLst>
                <a:ext uri="{FF2B5EF4-FFF2-40B4-BE49-F238E27FC236}">
                  <a16:creationId xmlns:a16="http://schemas.microsoft.com/office/drawing/2014/main" id="{A8345357-27A6-4B03-95CE-E7E6E88857EB}"/>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9" name="Freeform 13">
              <a:extLst>
                <a:ext uri="{FF2B5EF4-FFF2-40B4-BE49-F238E27FC236}">
                  <a16:creationId xmlns:a16="http://schemas.microsoft.com/office/drawing/2014/main" id="{EBA23AE5-B2FB-4B0B-972D-E42DD36B7533}"/>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0" name="Freeform 14">
              <a:extLst>
                <a:ext uri="{FF2B5EF4-FFF2-40B4-BE49-F238E27FC236}">
                  <a16:creationId xmlns:a16="http://schemas.microsoft.com/office/drawing/2014/main" id="{22C60871-F1F4-4983-9560-DA46A5D39AF4}"/>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1" name="Freeform 15">
              <a:extLst>
                <a:ext uri="{FF2B5EF4-FFF2-40B4-BE49-F238E27FC236}">
                  <a16:creationId xmlns:a16="http://schemas.microsoft.com/office/drawing/2014/main" id="{C44C4B5A-E860-457D-96E6-FF029A602E3E}"/>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278615125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Otsikko ja sisältö oranssi">
    <p:bg>
      <p:bgPr>
        <a:solidFill>
          <a:srgbClr val="FD4F00"/>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6CA9A09E-A2E2-4C01-B7E5-161F237B4D05}"/>
              </a:ext>
              <a:ext uri="{C183D7F6-B498-43B3-948B-1728B52AA6E4}">
                <adec:decorative xmlns:adec="http://schemas.microsoft.com/office/drawing/2017/decorative" val="1"/>
              </a:ext>
            </a:extLst>
          </p:cNvPr>
          <p:cNvSpPr>
            <a:spLocks noChangeAspect="1"/>
          </p:cNvSpPr>
          <p:nvPr userDrawn="1"/>
        </p:nvSpPr>
        <p:spPr bwMode="auto">
          <a:xfrm rot="10800000">
            <a:off x="9698282"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chemeClr val="bg1"/>
          </a:solidFill>
          <a:ln>
            <a:noFill/>
          </a:ln>
        </p:spPr>
        <p:txBody>
          <a:bodyPr/>
          <a:lstStyle/>
          <a:p>
            <a:endParaRPr lang="fi-FI"/>
          </a:p>
        </p:txBody>
      </p:sp>
      <p:sp>
        <p:nvSpPr>
          <p:cNvPr id="10" name="Suorakulmio 9">
            <a:extLst>
              <a:ext uri="{FF2B5EF4-FFF2-40B4-BE49-F238E27FC236}">
                <a16:creationId xmlns:a16="http://schemas.microsoft.com/office/drawing/2014/main" id="{EDA4226B-9095-4B3F-B34F-49941F8FAC83}"/>
              </a:ext>
              <a:ext uri="{C183D7F6-B498-43B3-948B-1728B52AA6E4}">
                <adec:decorative xmlns:adec="http://schemas.microsoft.com/office/drawing/2017/decorative" val="1"/>
              </a:ext>
            </a:extLst>
          </p:cNvPr>
          <p:cNvSpPr/>
          <p:nvPr userDrawn="1"/>
        </p:nvSpPr>
        <p:spPr>
          <a:xfrm>
            <a:off x="0" y="0"/>
            <a:ext cx="101507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9900000" cy="78740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9900000" cy="4979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A469FA72-DBAB-4460-ADDF-FBF28F2C08C5}"/>
              </a:ext>
            </a:extLst>
          </p:cNvPr>
          <p:cNvSpPr>
            <a:spLocks noGrp="1"/>
          </p:cNvSpPr>
          <p:nvPr>
            <p:ph type="dt" sz="half" idx="10"/>
          </p:nvPr>
        </p:nvSpPr>
        <p:spPr/>
        <p:txBody>
          <a:bodyPr/>
          <a:lstStyle>
            <a:lvl1pPr>
              <a:defRPr/>
            </a:lvl1pPr>
          </a:lstStyle>
          <a:p>
            <a:pPr>
              <a:defRPr/>
            </a:pPr>
            <a:fld id="{EEA73B26-7514-41BC-870C-21E0C669D733}" type="datetime1">
              <a:rPr lang="fi-FI"/>
              <a:pPr>
                <a:defRPr/>
              </a:pPr>
              <a:t>21.3.2024</a:t>
            </a:fld>
            <a:endParaRPr lang="fi-FI"/>
          </a:p>
        </p:txBody>
      </p:sp>
      <p:sp>
        <p:nvSpPr>
          <p:cNvPr id="6" name="Alatunnisteen paikkamerkki 4">
            <a:extLst>
              <a:ext uri="{FF2B5EF4-FFF2-40B4-BE49-F238E27FC236}">
                <a16:creationId xmlns:a16="http://schemas.microsoft.com/office/drawing/2014/main" id="{AFFADF30-790B-418E-9AD2-306E45D8DCA3}"/>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93C8E64A-1D81-46D3-9876-300BF3253D80}"/>
              </a:ext>
            </a:extLst>
          </p:cNvPr>
          <p:cNvSpPr>
            <a:spLocks noGrp="1"/>
          </p:cNvSpPr>
          <p:nvPr>
            <p:ph type="sldNum" sz="quarter" idx="12"/>
          </p:nvPr>
        </p:nvSpPr>
        <p:spPr/>
        <p:txBody>
          <a:bodyPr/>
          <a:lstStyle>
            <a:lvl1pPr>
              <a:defRPr/>
            </a:lvl1pPr>
          </a:lstStyle>
          <a:p>
            <a:fld id="{E8576527-960F-4525-A5A6-B572304C3981}" type="slidenum">
              <a:rPr lang="fi-FI" altLang="fi-FI"/>
              <a:pPr/>
              <a:t>‹#›</a:t>
            </a:fld>
            <a:endParaRPr lang="fi-FI" altLang="fi-FI"/>
          </a:p>
        </p:txBody>
      </p:sp>
      <p:grpSp>
        <p:nvGrpSpPr>
          <p:cNvPr id="11" name="Ryhmä 6">
            <a:extLst>
              <a:ext uri="{FF2B5EF4-FFF2-40B4-BE49-F238E27FC236}">
                <a16:creationId xmlns:a16="http://schemas.microsoft.com/office/drawing/2014/main" id="{C9262CD4-83C8-49FD-AE91-D2F601C829C3}"/>
              </a:ext>
              <a:ext uri="{C183D7F6-B498-43B3-948B-1728B52AA6E4}">
                <adec:decorative xmlns:adec="http://schemas.microsoft.com/office/drawing/2017/decorative" val="1"/>
              </a:ext>
            </a:extLst>
          </p:cNvPr>
          <p:cNvGrpSpPr>
            <a:grpSpLocks/>
          </p:cNvGrpSpPr>
          <p:nvPr userDrawn="1"/>
        </p:nvGrpSpPr>
        <p:grpSpPr bwMode="auto">
          <a:xfrm>
            <a:off x="465138" y="6221413"/>
            <a:ext cx="804862" cy="374650"/>
            <a:chOff x="228601" y="704851"/>
            <a:chExt cx="11734800" cy="5449888"/>
          </a:xfrm>
        </p:grpSpPr>
        <p:sp>
          <p:nvSpPr>
            <p:cNvPr id="12" name="Freeform 5">
              <a:extLst>
                <a:ext uri="{FF2B5EF4-FFF2-40B4-BE49-F238E27FC236}">
                  <a16:creationId xmlns:a16="http://schemas.microsoft.com/office/drawing/2014/main" id="{B08E88ED-2149-41C1-8A4B-742FEE6DF1AC}"/>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6">
              <a:extLst>
                <a:ext uri="{FF2B5EF4-FFF2-40B4-BE49-F238E27FC236}">
                  <a16:creationId xmlns:a16="http://schemas.microsoft.com/office/drawing/2014/main" id="{76CEED2C-39D3-4FB9-9459-687DC87387AD}"/>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Rectangle 7">
              <a:extLst>
                <a:ext uri="{FF2B5EF4-FFF2-40B4-BE49-F238E27FC236}">
                  <a16:creationId xmlns:a16="http://schemas.microsoft.com/office/drawing/2014/main" id="{C9A1AF54-BFEB-45B9-B651-759902EF387B}"/>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5" name="Freeform 8">
              <a:extLst>
                <a:ext uri="{FF2B5EF4-FFF2-40B4-BE49-F238E27FC236}">
                  <a16:creationId xmlns:a16="http://schemas.microsoft.com/office/drawing/2014/main" id="{DD7FBD06-E9AF-4869-A391-8D5332E4C08A}"/>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6" name="Freeform 9">
              <a:extLst>
                <a:ext uri="{FF2B5EF4-FFF2-40B4-BE49-F238E27FC236}">
                  <a16:creationId xmlns:a16="http://schemas.microsoft.com/office/drawing/2014/main" id="{1620538C-A744-4508-A9B3-65755DCDB9CA}"/>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7" name="Freeform 10">
              <a:extLst>
                <a:ext uri="{FF2B5EF4-FFF2-40B4-BE49-F238E27FC236}">
                  <a16:creationId xmlns:a16="http://schemas.microsoft.com/office/drawing/2014/main" id="{243ECF7F-3924-4EB0-84F4-221A0239B816}"/>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8" name="Rectangle 11">
              <a:extLst>
                <a:ext uri="{FF2B5EF4-FFF2-40B4-BE49-F238E27FC236}">
                  <a16:creationId xmlns:a16="http://schemas.microsoft.com/office/drawing/2014/main" id="{81BD0BC3-6E22-4D3E-AEBB-8A8CE7A9A333}"/>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9" name="Freeform 12">
              <a:extLst>
                <a:ext uri="{FF2B5EF4-FFF2-40B4-BE49-F238E27FC236}">
                  <a16:creationId xmlns:a16="http://schemas.microsoft.com/office/drawing/2014/main" id="{36807B58-4A1D-4F56-9539-07443A86A6D4}"/>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0" name="Freeform 13">
              <a:extLst>
                <a:ext uri="{FF2B5EF4-FFF2-40B4-BE49-F238E27FC236}">
                  <a16:creationId xmlns:a16="http://schemas.microsoft.com/office/drawing/2014/main" id="{A0F2B418-519F-4DC2-BFF1-5BBE8B418AE4}"/>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1" name="Freeform 14">
              <a:extLst>
                <a:ext uri="{FF2B5EF4-FFF2-40B4-BE49-F238E27FC236}">
                  <a16:creationId xmlns:a16="http://schemas.microsoft.com/office/drawing/2014/main" id="{6E466148-3862-407E-948E-AFFF736EE993}"/>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2" name="Freeform 15">
              <a:extLst>
                <a:ext uri="{FF2B5EF4-FFF2-40B4-BE49-F238E27FC236}">
                  <a16:creationId xmlns:a16="http://schemas.microsoft.com/office/drawing/2014/main" id="{7D620F38-ECDD-4E50-80F5-ABFDE52E3183}"/>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31635424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Otsikko ja sisältö keltainen">
    <p:bg>
      <p:bgPr>
        <a:solidFill>
          <a:srgbClr val="FFC61E"/>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8D7E994-706C-42C6-B75B-42AA127537BD}"/>
              </a:ext>
              <a:ext uri="{C183D7F6-B498-43B3-948B-1728B52AA6E4}">
                <adec:decorative xmlns:adec="http://schemas.microsoft.com/office/drawing/2017/decorative" val="1"/>
              </a:ext>
            </a:extLst>
          </p:cNvPr>
          <p:cNvSpPr>
            <a:spLocks noChangeAspect="1"/>
          </p:cNvSpPr>
          <p:nvPr userDrawn="1"/>
        </p:nvSpPr>
        <p:spPr bwMode="auto">
          <a:xfrm rot="10800000">
            <a:off x="9984756"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chemeClr val="bg1"/>
          </a:solidFill>
          <a:ln>
            <a:noFill/>
          </a:ln>
        </p:spPr>
        <p:txBody>
          <a:bodyPr/>
          <a:lstStyle/>
          <a:p>
            <a:endParaRPr lang="fi-FI"/>
          </a:p>
        </p:txBody>
      </p:sp>
      <p:sp>
        <p:nvSpPr>
          <p:cNvPr id="9" name="Suorakulmio 8">
            <a:extLst>
              <a:ext uri="{FF2B5EF4-FFF2-40B4-BE49-F238E27FC236}">
                <a16:creationId xmlns:a16="http://schemas.microsoft.com/office/drawing/2014/main" id="{0B6352A3-27EF-4BA9-B265-D61E4E4B21EE}"/>
              </a:ext>
              <a:ext uri="{C183D7F6-B498-43B3-948B-1728B52AA6E4}">
                <adec:decorative xmlns:adec="http://schemas.microsoft.com/office/drawing/2017/decorative" val="1"/>
              </a:ext>
            </a:extLst>
          </p:cNvPr>
          <p:cNvSpPr/>
          <p:nvPr userDrawn="1"/>
        </p:nvSpPr>
        <p:spPr>
          <a:xfrm>
            <a:off x="0" y="0"/>
            <a:ext cx="101507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9900000" cy="78740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57200" y="1196975"/>
            <a:ext cx="9900000" cy="4979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E291B82A-9F75-420F-99FE-1E9667295838}"/>
              </a:ext>
            </a:extLst>
          </p:cNvPr>
          <p:cNvSpPr>
            <a:spLocks noGrp="1"/>
          </p:cNvSpPr>
          <p:nvPr>
            <p:ph type="dt" sz="half" idx="10"/>
          </p:nvPr>
        </p:nvSpPr>
        <p:spPr/>
        <p:txBody>
          <a:bodyPr/>
          <a:lstStyle>
            <a:lvl1pPr>
              <a:defRPr/>
            </a:lvl1pPr>
          </a:lstStyle>
          <a:p>
            <a:pPr>
              <a:defRPr/>
            </a:pPr>
            <a:fld id="{571FDA52-CD87-4D49-A35B-0F2C7B619605}" type="datetime1">
              <a:rPr lang="fi-FI"/>
              <a:pPr>
                <a:defRPr/>
              </a:pPr>
              <a:t>21.3.2024</a:t>
            </a:fld>
            <a:endParaRPr lang="fi-FI"/>
          </a:p>
        </p:txBody>
      </p:sp>
      <p:sp>
        <p:nvSpPr>
          <p:cNvPr id="6" name="Alatunnisteen paikkamerkki 4">
            <a:extLst>
              <a:ext uri="{FF2B5EF4-FFF2-40B4-BE49-F238E27FC236}">
                <a16:creationId xmlns:a16="http://schemas.microsoft.com/office/drawing/2014/main" id="{C109A67B-26C2-46AC-8C37-EC7B6EBF4D7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8065662B-6E31-4716-8DB5-589979A15B75}"/>
              </a:ext>
            </a:extLst>
          </p:cNvPr>
          <p:cNvSpPr>
            <a:spLocks noGrp="1"/>
          </p:cNvSpPr>
          <p:nvPr>
            <p:ph type="sldNum" sz="quarter" idx="12"/>
          </p:nvPr>
        </p:nvSpPr>
        <p:spPr/>
        <p:txBody>
          <a:bodyPr/>
          <a:lstStyle>
            <a:lvl1pPr>
              <a:defRPr/>
            </a:lvl1pPr>
          </a:lstStyle>
          <a:p>
            <a:fld id="{74833866-89A7-4A45-8F5C-C6FD81B6916F}" type="slidenum">
              <a:rPr lang="fi-FI" altLang="fi-FI"/>
              <a:pPr/>
              <a:t>‹#›</a:t>
            </a:fld>
            <a:endParaRPr lang="fi-FI" altLang="fi-FI"/>
          </a:p>
        </p:txBody>
      </p:sp>
      <p:grpSp>
        <p:nvGrpSpPr>
          <p:cNvPr id="10" name="Ryhmä 6">
            <a:extLst>
              <a:ext uri="{FF2B5EF4-FFF2-40B4-BE49-F238E27FC236}">
                <a16:creationId xmlns:a16="http://schemas.microsoft.com/office/drawing/2014/main" id="{CFDAF9B6-5252-41C6-8384-118CD2D17C58}"/>
              </a:ext>
              <a:ext uri="{C183D7F6-B498-43B3-948B-1728B52AA6E4}">
                <adec:decorative xmlns:adec="http://schemas.microsoft.com/office/drawing/2017/decorative" val="1"/>
              </a:ext>
            </a:extLst>
          </p:cNvPr>
          <p:cNvGrpSpPr>
            <a:grpSpLocks/>
          </p:cNvGrpSpPr>
          <p:nvPr userDrawn="1"/>
        </p:nvGrpSpPr>
        <p:grpSpPr bwMode="auto">
          <a:xfrm>
            <a:off x="465138" y="6221413"/>
            <a:ext cx="804862" cy="374650"/>
            <a:chOff x="228601" y="704851"/>
            <a:chExt cx="11734800" cy="5449888"/>
          </a:xfrm>
        </p:grpSpPr>
        <p:sp>
          <p:nvSpPr>
            <p:cNvPr id="11" name="Freeform 5">
              <a:extLst>
                <a:ext uri="{FF2B5EF4-FFF2-40B4-BE49-F238E27FC236}">
                  <a16:creationId xmlns:a16="http://schemas.microsoft.com/office/drawing/2014/main" id="{88E249B6-149E-4991-93F3-2695A6F83335}"/>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2" name="Freeform 6">
              <a:extLst>
                <a:ext uri="{FF2B5EF4-FFF2-40B4-BE49-F238E27FC236}">
                  <a16:creationId xmlns:a16="http://schemas.microsoft.com/office/drawing/2014/main" id="{CE2F382F-116D-48F8-ADD7-FF412DABE977}"/>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Rectangle 7">
              <a:extLst>
                <a:ext uri="{FF2B5EF4-FFF2-40B4-BE49-F238E27FC236}">
                  <a16:creationId xmlns:a16="http://schemas.microsoft.com/office/drawing/2014/main" id="{16D026FF-C31D-4EA0-88BB-B43F57EDF03A}"/>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4" name="Freeform 8">
              <a:extLst>
                <a:ext uri="{FF2B5EF4-FFF2-40B4-BE49-F238E27FC236}">
                  <a16:creationId xmlns:a16="http://schemas.microsoft.com/office/drawing/2014/main" id="{BCEC7A6C-0304-4C6B-AE73-D81C7D97B773}"/>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9">
              <a:extLst>
                <a:ext uri="{FF2B5EF4-FFF2-40B4-BE49-F238E27FC236}">
                  <a16:creationId xmlns:a16="http://schemas.microsoft.com/office/drawing/2014/main" id="{00391ED7-8087-4498-9602-2B4812681A25}"/>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6" name="Freeform 10">
              <a:extLst>
                <a:ext uri="{FF2B5EF4-FFF2-40B4-BE49-F238E27FC236}">
                  <a16:creationId xmlns:a16="http://schemas.microsoft.com/office/drawing/2014/main" id="{08C8F538-81D7-4EA3-AAE9-9A617BB17171}"/>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7" name="Rectangle 11">
              <a:extLst>
                <a:ext uri="{FF2B5EF4-FFF2-40B4-BE49-F238E27FC236}">
                  <a16:creationId xmlns:a16="http://schemas.microsoft.com/office/drawing/2014/main" id="{7B5803D7-D8D3-47E0-8956-5FD699323676}"/>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8" name="Freeform 12">
              <a:extLst>
                <a:ext uri="{FF2B5EF4-FFF2-40B4-BE49-F238E27FC236}">
                  <a16:creationId xmlns:a16="http://schemas.microsoft.com/office/drawing/2014/main" id="{2B201D18-4DCA-4428-8AEE-FD36387DBEF3}"/>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9" name="Freeform 13">
              <a:extLst>
                <a:ext uri="{FF2B5EF4-FFF2-40B4-BE49-F238E27FC236}">
                  <a16:creationId xmlns:a16="http://schemas.microsoft.com/office/drawing/2014/main" id="{68EF25CA-A7AA-4168-AE45-A4D9364651D4}"/>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0" name="Freeform 14">
              <a:extLst>
                <a:ext uri="{FF2B5EF4-FFF2-40B4-BE49-F238E27FC236}">
                  <a16:creationId xmlns:a16="http://schemas.microsoft.com/office/drawing/2014/main" id="{D7B15EE0-35E6-46DE-8A95-C9491611FB45}"/>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1" name="Freeform 15">
              <a:extLst>
                <a:ext uri="{FF2B5EF4-FFF2-40B4-BE49-F238E27FC236}">
                  <a16:creationId xmlns:a16="http://schemas.microsoft.com/office/drawing/2014/main" id="{E99321A3-F3BF-4971-A086-3FCAA3CF1AAF}"/>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5408088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B8C57F-5EF6-44F0-8A3A-FB22DD3EC0F8}"/>
              </a:ext>
            </a:extLst>
          </p:cNvPr>
          <p:cNvSpPr>
            <a:spLocks noGrp="1"/>
          </p:cNvSpPr>
          <p:nvPr>
            <p:ph type="dt" sz="half" idx="10"/>
          </p:nvPr>
        </p:nvSpPr>
        <p:spPr/>
        <p:txBody>
          <a:bodyPr/>
          <a:lstStyle>
            <a:lvl1pPr>
              <a:defRPr/>
            </a:lvl1pPr>
          </a:lstStyle>
          <a:p>
            <a:pPr>
              <a:defRPr/>
            </a:pPr>
            <a:fld id="{EF5E380E-A823-46C9-81DF-3535DE4C85D5}" type="datetime1">
              <a:rPr lang="fi-FI"/>
              <a:pPr>
                <a:defRPr/>
              </a:pPr>
              <a:t>21.3.2024</a:t>
            </a:fld>
            <a:endParaRPr lang="fi-FI"/>
          </a:p>
        </p:txBody>
      </p:sp>
      <p:sp>
        <p:nvSpPr>
          <p:cNvPr id="5" name="Alatunnisteen paikkamerkki 4">
            <a:extLst>
              <a:ext uri="{FF2B5EF4-FFF2-40B4-BE49-F238E27FC236}">
                <a16:creationId xmlns:a16="http://schemas.microsoft.com/office/drawing/2014/main" id="{72727002-908C-412A-8280-31800B399554}"/>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6CEE25F8-2678-4921-931D-4468B64A5E57}"/>
              </a:ext>
            </a:extLst>
          </p:cNvPr>
          <p:cNvSpPr>
            <a:spLocks noGrp="1"/>
          </p:cNvSpPr>
          <p:nvPr>
            <p:ph type="sldNum" sz="quarter" idx="12"/>
          </p:nvPr>
        </p:nvSpPr>
        <p:spPr/>
        <p:txBody>
          <a:bodyPr/>
          <a:lstStyle>
            <a:lvl1pPr>
              <a:defRPr/>
            </a:lvl1pPr>
          </a:lstStyle>
          <a:p>
            <a:fld id="{74D5E226-9120-47B1-88CD-99C145C8DA72}" type="slidenum">
              <a:rPr lang="fi-FI" altLang="fi-FI"/>
              <a:pPr/>
              <a:t>‹#›</a:t>
            </a:fld>
            <a:endParaRPr lang="fi-FI" altLang="fi-FI"/>
          </a:p>
        </p:txBody>
      </p:sp>
    </p:spTree>
    <p:extLst>
      <p:ext uri="{BB962C8B-B14F-4D97-AF65-F5344CB8AC3E}">
        <p14:creationId xmlns:p14="http://schemas.microsoft.com/office/powerpoint/2010/main" val="24825059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99461D3-EA99-48B6-9934-128D37842061}"/>
              </a:ext>
            </a:extLst>
          </p:cNvPr>
          <p:cNvSpPr>
            <a:spLocks noGrp="1"/>
          </p:cNvSpPr>
          <p:nvPr>
            <p:ph type="dt" sz="half" idx="10"/>
          </p:nvPr>
        </p:nvSpPr>
        <p:spPr/>
        <p:txBody>
          <a:bodyPr/>
          <a:lstStyle>
            <a:lvl1pPr>
              <a:defRPr/>
            </a:lvl1pPr>
          </a:lstStyle>
          <a:p>
            <a:pPr>
              <a:defRPr/>
            </a:pPr>
            <a:fld id="{546A81F6-9626-4402-B4D9-9BEA7526C6D3}" type="datetime1">
              <a:rPr lang="fi-FI"/>
              <a:pPr>
                <a:defRPr/>
              </a:pPr>
              <a:t>21.3.2024</a:t>
            </a:fld>
            <a:endParaRPr lang="fi-FI"/>
          </a:p>
        </p:txBody>
      </p:sp>
      <p:sp>
        <p:nvSpPr>
          <p:cNvPr id="6" name="Alatunnisteen paikkamerkki 4">
            <a:extLst>
              <a:ext uri="{FF2B5EF4-FFF2-40B4-BE49-F238E27FC236}">
                <a16:creationId xmlns:a16="http://schemas.microsoft.com/office/drawing/2014/main" id="{2ECF341D-4C70-4E6A-86DA-FD58541045A6}"/>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EB85F257-3922-4E21-9F0D-E012749813D9}"/>
              </a:ext>
            </a:extLst>
          </p:cNvPr>
          <p:cNvSpPr>
            <a:spLocks noGrp="1"/>
          </p:cNvSpPr>
          <p:nvPr>
            <p:ph type="sldNum" sz="quarter" idx="12"/>
          </p:nvPr>
        </p:nvSpPr>
        <p:spPr/>
        <p:txBody>
          <a:bodyPr/>
          <a:lstStyle>
            <a:lvl1pPr>
              <a:defRPr/>
            </a:lvl1pPr>
          </a:lstStyle>
          <a:p>
            <a:fld id="{94CB0E5F-1960-40BA-B650-6C6AF619C94A}" type="slidenum">
              <a:rPr lang="fi-FI" altLang="fi-FI"/>
              <a:pPr/>
              <a:t>‹#›</a:t>
            </a:fld>
            <a:endParaRPr lang="fi-FI" altLang="fi-FI"/>
          </a:p>
        </p:txBody>
      </p:sp>
    </p:spTree>
    <p:extLst>
      <p:ext uri="{BB962C8B-B14F-4D97-AF65-F5344CB8AC3E}">
        <p14:creationId xmlns:p14="http://schemas.microsoft.com/office/powerpoint/2010/main" val="18242745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chor="ctr" anchorCtr="0">
            <a:noAutofit/>
          </a:bodyPr>
          <a:lstStyle>
            <a:lvl1pPr marL="0" indent="0" algn="r">
              <a:buNone/>
              <a:defRPr/>
            </a:lvl1pPr>
          </a:lstStyle>
          <a:p>
            <a:pPr lvl="0"/>
            <a:r>
              <a:rPr lang="fi-FI" noProof="0"/>
              <a:t>Lisää kuva napsauttamalla kuvaketta</a:t>
            </a:r>
          </a:p>
        </p:txBody>
      </p:sp>
      <p:sp>
        <p:nvSpPr>
          <p:cNvPr id="5" name="Päivämäärän paikkamerkki 3">
            <a:extLst>
              <a:ext uri="{FF2B5EF4-FFF2-40B4-BE49-F238E27FC236}">
                <a16:creationId xmlns:a16="http://schemas.microsoft.com/office/drawing/2014/main" id="{FA5E7518-6577-46CF-83B2-7CE8211402F0}"/>
              </a:ext>
            </a:extLst>
          </p:cNvPr>
          <p:cNvSpPr>
            <a:spLocks noGrp="1"/>
          </p:cNvSpPr>
          <p:nvPr>
            <p:ph type="dt" sz="half" idx="14"/>
          </p:nvPr>
        </p:nvSpPr>
        <p:spPr/>
        <p:txBody>
          <a:bodyPr/>
          <a:lstStyle>
            <a:lvl1pPr>
              <a:defRPr/>
            </a:lvl1pPr>
          </a:lstStyle>
          <a:p>
            <a:pPr>
              <a:defRPr/>
            </a:pPr>
            <a:fld id="{381355F7-E689-4DB0-9AC2-9853312C8144}" type="datetime1">
              <a:rPr lang="fi-FI"/>
              <a:pPr>
                <a:defRPr/>
              </a:pPr>
              <a:t>21.3.2024</a:t>
            </a:fld>
            <a:endParaRPr lang="fi-FI"/>
          </a:p>
        </p:txBody>
      </p:sp>
      <p:sp>
        <p:nvSpPr>
          <p:cNvPr id="6" name="Alatunnisteen paikkamerkki 4">
            <a:extLst>
              <a:ext uri="{FF2B5EF4-FFF2-40B4-BE49-F238E27FC236}">
                <a16:creationId xmlns:a16="http://schemas.microsoft.com/office/drawing/2014/main" id="{27B0CB59-8232-4288-AA19-7C2FE874AF47}"/>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9C76DFB-3B55-4F35-8618-A4A5ED3EB65E}"/>
              </a:ext>
            </a:extLst>
          </p:cNvPr>
          <p:cNvSpPr>
            <a:spLocks noGrp="1"/>
          </p:cNvSpPr>
          <p:nvPr>
            <p:ph type="sldNum" sz="quarter" idx="16"/>
          </p:nvPr>
        </p:nvSpPr>
        <p:spPr/>
        <p:txBody>
          <a:bodyPr/>
          <a:lstStyle>
            <a:lvl1pPr>
              <a:defRPr/>
            </a:lvl1pPr>
          </a:lstStyle>
          <a:p>
            <a:fld id="{9A1CE1D3-40CD-4362-BEA4-7784A6AE809B}" type="slidenum">
              <a:rPr lang="fi-FI" altLang="fi-FI"/>
              <a:pPr/>
              <a:t>‹#›</a:t>
            </a:fld>
            <a:endParaRPr lang="fi-FI" altLang="fi-FI"/>
          </a:p>
        </p:txBody>
      </p:sp>
    </p:spTree>
    <p:extLst>
      <p:ext uri="{BB962C8B-B14F-4D97-AF65-F5344CB8AC3E}">
        <p14:creationId xmlns:p14="http://schemas.microsoft.com/office/powerpoint/2010/main" val="11795881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14"/>
          </p:nvPr>
        </p:nvSpPr>
        <p:spPr/>
        <p:txBody>
          <a:bodyPr/>
          <a:lstStyle>
            <a:lvl1pPr>
              <a:defRPr/>
            </a:lvl1pPr>
          </a:lstStyle>
          <a:p>
            <a:pPr>
              <a:defRPr/>
            </a:pPr>
            <a:fld id="{91219E1A-4942-4771-B93C-5A24E9E78C89}" type="datetime1">
              <a:rPr lang="fi-FI"/>
              <a:pPr>
                <a:defRPr/>
              </a:pPr>
              <a:t>21.3.2024</a:t>
            </a:fld>
            <a:endParaRPr lang="fi-FI"/>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16"/>
          </p:nvPr>
        </p:nvSpPr>
        <p:spPr/>
        <p:txBody>
          <a:bodyPr/>
          <a:lstStyle>
            <a:lvl1pPr>
              <a:defRPr/>
            </a:lvl1pPr>
          </a:lstStyle>
          <a:p>
            <a:pPr>
              <a:defRPr/>
            </a:pPr>
            <a:fld id="{B9051A1D-5E70-4FBB-9378-8F71BCAF88D4}" type="slidenum">
              <a:rPr lang="fi-FI"/>
              <a:pPr>
                <a:defRPr/>
              </a:pPr>
              <a:t>‹#›</a:t>
            </a:fld>
            <a:endParaRPr lang="fi-FI"/>
          </a:p>
        </p:txBody>
      </p:sp>
    </p:spTree>
    <p:extLst>
      <p:ext uri="{BB962C8B-B14F-4D97-AF65-F5344CB8AC3E}">
        <p14:creationId xmlns:p14="http://schemas.microsoft.com/office/powerpoint/2010/main" val="24812521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D862E1EB-97A9-4B4A-B815-3DA77AC728DF}"/>
              </a:ext>
            </a:extLst>
          </p:cNvPr>
          <p:cNvSpPr>
            <a:spLocks noGrp="1"/>
          </p:cNvSpPr>
          <p:nvPr>
            <p:ph type="dt" sz="half" idx="10"/>
          </p:nvPr>
        </p:nvSpPr>
        <p:spPr/>
        <p:txBody>
          <a:bodyPr/>
          <a:lstStyle>
            <a:lvl1pPr>
              <a:defRPr/>
            </a:lvl1pPr>
          </a:lstStyle>
          <a:p>
            <a:pPr>
              <a:defRPr/>
            </a:pPr>
            <a:fld id="{168D4FB1-25EC-44E1-AE97-B27740B68A3E}" type="datetime1">
              <a:rPr lang="fi-FI"/>
              <a:pPr>
                <a:defRPr/>
              </a:pPr>
              <a:t>21.3.2024</a:t>
            </a:fld>
            <a:endParaRPr lang="fi-FI"/>
          </a:p>
        </p:txBody>
      </p:sp>
      <p:sp>
        <p:nvSpPr>
          <p:cNvPr id="4" name="Alatunnisteen paikkamerkki 4">
            <a:extLst>
              <a:ext uri="{FF2B5EF4-FFF2-40B4-BE49-F238E27FC236}">
                <a16:creationId xmlns:a16="http://schemas.microsoft.com/office/drawing/2014/main" id="{706DC011-4E02-4F3E-B2E2-C034F8B61239}"/>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CD7DC898-78A2-4DD1-9DA4-55049DD25084}"/>
              </a:ext>
            </a:extLst>
          </p:cNvPr>
          <p:cNvSpPr>
            <a:spLocks noGrp="1"/>
          </p:cNvSpPr>
          <p:nvPr>
            <p:ph type="sldNum" sz="quarter" idx="12"/>
          </p:nvPr>
        </p:nvSpPr>
        <p:spPr/>
        <p:txBody>
          <a:bodyPr/>
          <a:lstStyle>
            <a:lvl1pPr>
              <a:defRPr/>
            </a:lvl1pPr>
          </a:lstStyle>
          <a:p>
            <a:fld id="{E212B1CC-05CD-44B6-8094-06DD22617303}" type="slidenum">
              <a:rPr lang="fi-FI" altLang="fi-FI"/>
              <a:pPr/>
              <a:t>‹#›</a:t>
            </a:fld>
            <a:endParaRPr lang="fi-FI" altLang="fi-FI"/>
          </a:p>
        </p:txBody>
      </p:sp>
    </p:spTree>
    <p:extLst>
      <p:ext uri="{BB962C8B-B14F-4D97-AF65-F5344CB8AC3E}">
        <p14:creationId xmlns:p14="http://schemas.microsoft.com/office/powerpoint/2010/main" val="191032831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92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84266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379094913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9CE42B54-3454-4F02-9EDB-84E4A91EAF6E}" type="datetime1">
              <a:rPr lang="fi-FI"/>
              <a:pPr>
                <a:defRPr/>
              </a:pPr>
              <a:t>21.3.2024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FF0A0238-7858-4C5D-9334-38D34ABA26BB}" type="slidenum">
              <a:rPr lang="fi-FI"/>
              <a:pPr>
                <a:defRPr/>
              </a:pPr>
              <a:t>‹#›</a:t>
            </a:fld>
            <a:endParaRPr lang="fi-FI"/>
          </a:p>
        </p:txBody>
      </p:sp>
    </p:spTree>
    <p:extLst>
      <p:ext uri="{BB962C8B-B14F-4D97-AF65-F5344CB8AC3E}">
        <p14:creationId xmlns:p14="http://schemas.microsoft.com/office/powerpoint/2010/main" val="381983612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Kansi 3">
    <p:bg>
      <p:bgPr>
        <a:solidFill>
          <a:srgbClr val="FFC61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7305472" cy="6858000"/>
          </a:xfrm>
          <a:custGeom>
            <a:avLst/>
            <a:gdLst>
              <a:gd name="T0" fmla="*/ 15203 w 15203"/>
              <a:gd name="T1" fmla="*/ 14300 h 14300"/>
              <a:gd name="T2" fmla="*/ 14018 w 15203"/>
              <a:gd name="T3" fmla="*/ 12518 h 14300"/>
              <a:gd name="T4" fmla="*/ 15203 w 15203"/>
              <a:gd name="T5" fmla="*/ 10722 h 14300"/>
              <a:gd name="T6" fmla="*/ 14018 w 15203"/>
              <a:gd name="T7" fmla="*/ 8926 h 14300"/>
              <a:gd name="T8" fmla="*/ 15203 w 15203"/>
              <a:gd name="T9" fmla="*/ 7131 h 14300"/>
              <a:gd name="T10" fmla="*/ 14018 w 15203"/>
              <a:gd name="T11" fmla="*/ 5335 h 14300"/>
              <a:gd name="T12" fmla="*/ 15203 w 15203"/>
              <a:gd name="T13" fmla="*/ 3540 h 14300"/>
              <a:gd name="T14" fmla="*/ 14018 w 15203"/>
              <a:gd name="T15" fmla="*/ 1744 h 14300"/>
              <a:gd name="T16" fmla="*/ 15202 w 15203"/>
              <a:gd name="T17" fmla="*/ 0 h 14300"/>
              <a:gd name="T18" fmla="*/ 0 w 15203"/>
              <a:gd name="T19" fmla="*/ 0 h 14300"/>
              <a:gd name="T20" fmla="*/ 0 w 15203"/>
              <a:gd name="T21" fmla="*/ 3271 h 14300"/>
              <a:gd name="T22" fmla="*/ 0 w 15203"/>
              <a:gd name="T23" fmla="*/ 14300 h 14300"/>
              <a:gd name="T24" fmla="*/ 15203 w 15203"/>
              <a:gd name="T2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335220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Väliotsikko sumu">
    <p:bg>
      <p:bgPr>
        <a:solidFill>
          <a:schemeClr val="accent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Alatalo &amp; Lonkola</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28763489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Kansi 1 B">
    <p:bg>
      <p:bgPr>
        <a:solidFill>
          <a:srgbClr val="0001B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42343217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r>
              <a:rPr lang="fi-FI"/>
              <a:t>6.4.2023</a:t>
            </a:r>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429078661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r>
              <a:rPr lang="fi-FI"/>
              <a:t>6.4.2023</a:t>
            </a:r>
          </a:p>
        </p:txBody>
      </p:sp>
      <p:sp>
        <p:nvSpPr>
          <p:cNvPr id="5" name="Alatunnisteen paikkamerkki 4"/>
          <p:cNvSpPr>
            <a:spLocks noGrp="1"/>
          </p:cNvSpPr>
          <p:nvPr>
            <p:ph type="ftr" sz="quarter" idx="11"/>
          </p:nvPr>
        </p:nvSpPr>
        <p:spPr/>
        <p:txBody>
          <a:bodyPr/>
          <a:lstStyle>
            <a:lvl1pPr>
              <a:defRPr>
                <a:solidFill>
                  <a:srgbClr val="FFFFFF"/>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68951891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dirty="0"/>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dirty="0">
                <a:solidFill>
                  <a:srgbClr val="FFFFFF"/>
                </a:solidFill>
                <a:latin typeface="+mj-lt"/>
              </a:rPr>
              <a:t>Kiitos!</a:t>
            </a:r>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01521641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02402541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08839709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42811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6372945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8599028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1799101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Väliotsikko bussi">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12983498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72C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84453886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91052976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chemeClr val="accent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86575397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405393991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98493999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14" name="Freeform 9"/>
          <p:cNvSpPr>
            <a:spLocks noChangeAspect="1"/>
          </p:cNvSpPr>
          <p:nvPr userDrawn="1"/>
        </p:nvSpPr>
        <p:spPr bwMode="auto">
          <a:xfrm>
            <a:off x="11019581" y="0"/>
            <a:ext cx="1188749" cy="6858000"/>
          </a:xfrm>
          <a:custGeom>
            <a:avLst/>
            <a:gdLst>
              <a:gd name="T0" fmla="*/ 222 w 2460"/>
              <a:gd name="T1" fmla="*/ 0 h 14300"/>
              <a:gd name="T2" fmla="*/ 0 w 2460"/>
              <a:gd name="T3" fmla="*/ 709 h 14300"/>
              <a:gd name="T4" fmla="*/ 239 w 2460"/>
              <a:gd name="T5" fmla="*/ 1609 h 14300"/>
              <a:gd name="T6" fmla="*/ 0 w 2460"/>
              <a:gd name="T7" fmla="*/ 2509 h 14300"/>
              <a:gd name="T8" fmla="*/ 239 w 2460"/>
              <a:gd name="T9" fmla="*/ 3409 h 14300"/>
              <a:gd name="T10" fmla="*/ 0 w 2460"/>
              <a:gd name="T11" fmla="*/ 4308 h 14300"/>
              <a:gd name="T12" fmla="*/ 239 w 2460"/>
              <a:gd name="T13" fmla="*/ 5208 h 14300"/>
              <a:gd name="T14" fmla="*/ 239 w 2460"/>
              <a:gd name="T15" fmla="*/ 5254 h 14300"/>
              <a:gd name="T16" fmla="*/ 0 w 2460"/>
              <a:gd name="T17" fmla="*/ 6154 h 14300"/>
              <a:gd name="T18" fmla="*/ 239 w 2460"/>
              <a:gd name="T19" fmla="*/ 7053 h 14300"/>
              <a:gd name="T20" fmla="*/ 0 w 2460"/>
              <a:gd name="T21" fmla="*/ 7953 h 14300"/>
              <a:gd name="T22" fmla="*/ 239 w 2460"/>
              <a:gd name="T23" fmla="*/ 8853 h 14300"/>
              <a:gd name="T24" fmla="*/ 0 w 2460"/>
              <a:gd name="T25" fmla="*/ 9752 h 14300"/>
              <a:gd name="T26" fmla="*/ 239 w 2460"/>
              <a:gd name="T27" fmla="*/ 10652 h 14300"/>
              <a:gd name="T28" fmla="*/ 0 w 2460"/>
              <a:gd name="T29" fmla="*/ 11552 h 14300"/>
              <a:gd name="T30" fmla="*/ 239 w 2460"/>
              <a:gd name="T31" fmla="*/ 12451 h 14300"/>
              <a:gd name="T32" fmla="*/ 0 w 2460"/>
              <a:gd name="T33" fmla="*/ 13351 h 14300"/>
              <a:gd name="T34" fmla="*/ 239 w 2460"/>
              <a:gd name="T35" fmla="*/ 14251 h 14300"/>
              <a:gd name="T36" fmla="*/ 238 w 2460"/>
              <a:gd name="T37" fmla="*/ 14300 h 14300"/>
              <a:gd name="T38" fmla="*/ 2460 w 2460"/>
              <a:gd name="T39" fmla="*/ 14300 h 14300"/>
              <a:gd name="T40" fmla="*/ 2460 w 2460"/>
              <a:gd name="T41" fmla="*/ 0 h 14300"/>
              <a:gd name="T42" fmla="*/ 222 w 2460"/>
              <a:gd name="T4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66913006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16" name="Freeform 9"/>
          <p:cNvSpPr>
            <a:spLocks noChangeAspect="1"/>
          </p:cNvSpPr>
          <p:nvPr userDrawn="1"/>
        </p:nvSpPr>
        <p:spPr bwMode="auto">
          <a:xfrm>
            <a:off x="11077339" y="0"/>
            <a:ext cx="1112737" cy="6858000"/>
          </a:xfrm>
          <a:custGeom>
            <a:avLst/>
            <a:gdLst>
              <a:gd name="T0" fmla="*/ 63 w 2304"/>
              <a:gd name="T1" fmla="*/ 0 h 14300"/>
              <a:gd name="T2" fmla="*/ 38 w 2304"/>
              <a:gd name="T3" fmla="*/ 25 h 14300"/>
              <a:gd name="T4" fmla="*/ 593 w 2304"/>
              <a:gd name="T5" fmla="*/ 577 h 14300"/>
              <a:gd name="T6" fmla="*/ 38 w 2304"/>
              <a:gd name="T7" fmla="*/ 1128 h 14300"/>
              <a:gd name="T8" fmla="*/ 555 w 2304"/>
              <a:gd name="T9" fmla="*/ 1643 h 14300"/>
              <a:gd name="T10" fmla="*/ 0 w 2304"/>
              <a:gd name="T11" fmla="*/ 2194 h 14300"/>
              <a:gd name="T12" fmla="*/ 555 w 2304"/>
              <a:gd name="T13" fmla="*/ 2746 h 14300"/>
              <a:gd name="T14" fmla="*/ 0 w 2304"/>
              <a:gd name="T15" fmla="*/ 3298 h 14300"/>
              <a:gd name="T16" fmla="*/ 555 w 2304"/>
              <a:gd name="T17" fmla="*/ 3850 h 14300"/>
              <a:gd name="T18" fmla="*/ 0 w 2304"/>
              <a:gd name="T19" fmla="*/ 4402 h 14300"/>
              <a:gd name="T20" fmla="*/ 555 w 2304"/>
              <a:gd name="T21" fmla="*/ 4954 h 14300"/>
              <a:gd name="T22" fmla="*/ 0 w 2304"/>
              <a:gd name="T23" fmla="*/ 5506 h 14300"/>
              <a:gd name="T24" fmla="*/ 555 w 2304"/>
              <a:gd name="T25" fmla="*/ 6058 h 14300"/>
              <a:gd name="T26" fmla="*/ 0 w 2304"/>
              <a:gd name="T27" fmla="*/ 6610 h 14300"/>
              <a:gd name="T28" fmla="*/ 582 w 2304"/>
              <a:gd name="T29" fmla="*/ 7189 h 14300"/>
              <a:gd name="T30" fmla="*/ 38 w 2304"/>
              <a:gd name="T31" fmla="*/ 7729 h 14300"/>
              <a:gd name="T32" fmla="*/ 593 w 2304"/>
              <a:gd name="T33" fmla="*/ 8281 h 14300"/>
              <a:gd name="T34" fmla="*/ 38 w 2304"/>
              <a:gd name="T35" fmla="*/ 8833 h 14300"/>
              <a:gd name="T36" fmla="*/ 593 w 2304"/>
              <a:gd name="T37" fmla="*/ 9385 h 14300"/>
              <a:gd name="T38" fmla="*/ 38 w 2304"/>
              <a:gd name="T39" fmla="*/ 9937 h 14300"/>
              <a:gd name="T40" fmla="*/ 593 w 2304"/>
              <a:gd name="T41" fmla="*/ 10489 h 14300"/>
              <a:gd name="T42" fmla="*/ 38 w 2304"/>
              <a:gd name="T43" fmla="*/ 11041 h 14300"/>
              <a:gd name="T44" fmla="*/ 555 w 2304"/>
              <a:gd name="T45" fmla="*/ 11555 h 14300"/>
              <a:gd name="T46" fmla="*/ 0 w 2304"/>
              <a:gd name="T47" fmla="*/ 12107 h 14300"/>
              <a:gd name="T48" fmla="*/ 555 w 2304"/>
              <a:gd name="T49" fmla="*/ 12659 h 14300"/>
              <a:gd name="T50" fmla="*/ 0 w 2304"/>
              <a:gd name="T51" fmla="*/ 13211 h 14300"/>
              <a:gd name="T52" fmla="*/ 555 w 2304"/>
              <a:gd name="T53" fmla="*/ 13763 h 14300"/>
              <a:gd name="T54" fmla="*/ 15 w 2304"/>
              <a:gd name="T55" fmla="*/ 14300 h 14300"/>
              <a:gd name="T56" fmla="*/ 2304 w 2304"/>
              <a:gd name="T57" fmla="*/ 14300 h 14300"/>
              <a:gd name="T58" fmla="*/ 2304 w 2304"/>
              <a:gd name="T59" fmla="*/ 0 h 14300"/>
              <a:gd name="T60" fmla="*/ 63 w 2304"/>
              <a:gd name="T61"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3419350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0490585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19" name="Freeform 13"/>
          <p:cNvSpPr>
            <a:spLocks noChangeAspect="1"/>
          </p:cNvSpPr>
          <p:nvPr userDrawn="1"/>
        </p:nvSpPr>
        <p:spPr bwMode="auto">
          <a:xfrm>
            <a:off x="10964794" y="0"/>
            <a:ext cx="1228866" cy="6858000"/>
          </a:xfrm>
          <a:custGeom>
            <a:avLst/>
            <a:gdLst>
              <a:gd name="T0" fmla="*/ 0 w 2539"/>
              <a:gd name="T1" fmla="*/ 8810 h 14300"/>
              <a:gd name="T2" fmla="*/ 0 w 2539"/>
              <a:gd name="T3" fmla="*/ 8810 h 14300"/>
              <a:gd name="T4" fmla="*/ 360 w 2539"/>
              <a:gd name="T5" fmla="*/ 9359 h 14300"/>
              <a:gd name="T6" fmla="*/ 0 w 2539"/>
              <a:gd name="T7" fmla="*/ 9908 h 14300"/>
              <a:gd name="T8" fmla="*/ 0 w 2539"/>
              <a:gd name="T9" fmla="*/ 9910 h 14300"/>
              <a:gd name="T10" fmla="*/ 0 w 2539"/>
              <a:gd name="T11" fmla="*/ 9911 h 14300"/>
              <a:gd name="T12" fmla="*/ 360 w 2539"/>
              <a:gd name="T13" fmla="*/ 10460 h 14300"/>
              <a:gd name="T14" fmla="*/ 0 w 2539"/>
              <a:gd name="T15" fmla="*/ 11009 h 14300"/>
              <a:gd name="T16" fmla="*/ 0 w 2539"/>
              <a:gd name="T17" fmla="*/ 11009 h 14300"/>
              <a:gd name="T18" fmla="*/ 0 w 2539"/>
              <a:gd name="T19" fmla="*/ 11012 h 14300"/>
              <a:gd name="T20" fmla="*/ 363 w 2539"/>
              <a:gd name="T21" fmla="*/ 11562 h 14300"/>
              <a:gd name="T22" fmla="*/ 0 w 2539"/>
              <a:gd name="T23" fmla="*/ 12113 h 14300"/>
              <a:gd name="T24" fmla="*/ 363 w 2539"/>
              <a:gd name="T25" fmla="*/ 12663 h 14300"/>
              <a:gd name="T26" fmla="*/ 0 w 2539"/>
              <a:gd name="T27" fmla="*/ 13214 h 14300"/>
              <a:gd name="T28" fmla="*/ 363 w 2539"/>
              <a:gd name="T29" fmla="*/ 13764 h 14300"/>
              <a:gd name="T30" fmla="*/ 0 w 2539"/>
              <a:gd name="T31" fmla="*/ 14300 h 14300"/>
              <a:gd name="T32" fmla="*/ 2539 w 2539"/>
              <a:gd name="T33" fmla="*/ 14300 h 14300"/>
              <a:gd name="T34" fmla="*/ 2539 w 2539"/>
              <a:gd name="T35" fmla="*/ 0 h 14300"/>
              <a:gd name="T36" fmla="*/ 0 w 2539"/>
              <a:gd name="T37" fmla="*/ 0 h 14300"/>
              <a:gd name="T38" fmla="*/ 363 w 2539"/>
              <a:gd name="T39" fmla="*/ 551 h 14300"/>
              <a:gd name="T40" fmla="*/ 0 w 2539"/>
              <a:gd name="T41" fmla="*/ 1101 h 14300"/>
              <a:gd name="T42" fmla="*/ 363 w 2539"/>
              <a:gd name="T43" fmla="*/ 1651 h 14300"/>
              <a:gd name="T44" fmla="*/ 0 w 2539"/>
              <a:gd name="T45" fmla="*/ 2202 h 14300"/>
              <a:gd name="T46" fmla="*/ 363 w 2539"/>
              <a:gd name="T47" fmla="*/ 2752 h 14300"/>
              <a:gd name="T48" fmla="*/ 0 w 2539"/>
              <a:gd name="T49" fmla="*/ 3303 h 14300"/>
              <a:gd name="T50" fmla="*/ 363 w 2539"/>
              <a:gd name="T51" fmla="*/ 3853 h 14300"/>
              <a:gd name="T52" fmla="*/ 0 w 2539"/>
              <a:gd name="T53" fmla="*/ 4404 h 14300"/>
              <a:gd name="T54" fmla="*/ 363 w 2539"/>
              <a:gd name="T55" fmla="*/ 4954 h 14300"/>
              <a:gd name="T56" fmla="*/ 0 w 2539"/>
              <a:gd name="T57" fmla="*/ 5505 h 14300"/>
              <a:gd name="T58" fmla="*/ 363 w 2539"/>
              <a:gd name="T59" fmla="*/ 6055 h 14300"/>
              <a:gd name="T60" fmla="*/ 0 w 2539"/>
              <a:gd name="T61" fmla="*/ 6606 h 14300"/>
              <a:gd name="T62" fmla="*/ 363 w 2539"/>
              <a:gd name="T63" fmla="*/ 7156 h 14300"/>
              <a:gd name="T64" fmla="*/ 0 w 2539"/>
              <a:gd name="T65" fmla="*/ 7706 h 14300"/>
              <a:gd name="T66" fmla="*/ 363 w 2539"/>
              <a:gd name="T67" fmla="*/ 8257 h 14300"/>
              <a:gd name="T68" fmla="*/ 0 w 2539"/>
              <a:gd name="T69" fmla="*/ 8807 h 14300"/>
              <a:gd name="T70" fmla="*/ 0 w 2539"/>
              <a:gd name="T71" fmla="*/ 881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09"/>
                </a:ln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45092687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10887581" y="0"/>
            <a:ext cx="1304878" cy="6858000"/>
          </a:xfrm>
          <a:custGeom>
            <a:avLst/>
            <a:gdLst>
              <a:gd name="T0" fmla="*/ 0 w 2700"/>
              <a:gd name="T1" fmla="*/ 34 h 14300"/>
              <a:gd name="T2" fmla="*/ 440 w 2700"/>
              <a:gd name="T3" fmla="*/ 301 h 14300"/>
              <a:gd name="T4" fmla="*/ 440 w 2700"/>
              <a:gd name="T5" fmla="*/ 606 h 14300"/>
              <a:gd name="T6" fmla="*/ 0 w 2700"/>
              <a:gd name="T7" fmla="*/ 873 h 14300"/>
              <a:gd name="T8" fmla="*/ 440 w 2700"/>
              <a:gd name="T9" fmla="*/ 1140 h 14300"/>
              <a:gd name="T10" fmla="*/ 440 w 2700"/>
              <a:gd name="T11" fmla="*/ 1445 h 14300"/>
              <a:gd name="T12" fmla="*/ 0 w 2700"/>
              <a:gd name="T13" fmla="*/ 1710 h 14300"/>
              <a:gd name="T14" fmla="*/ 440 w 2700"/>
              <a:gd name="T15" fmla="*/ 1977 h 14300"/>
              <a:gd name="T16" fmla="*/ 440 w 2700"/>
              <a:gd name="T17" fmla="*/ 2282 h 14300"/>
              <a:gd name="T18" fmla="*/ 0 w 2700"/>
              <a:gd name="T19" fmla="*/ 2548 h 14300"/>
              <a:gd name="T20" fmla="*/ 440 w 2700"/>
              <a:gd name="T21" fmla="*/ 2815 h 14300"/>
              <a:gd name="T22" fmla="*/ 440 w 2700"/>
              <a:gd name="T23" fmla="*/ 3120 h 14300"/>
              <a:gd name="T24" fmla="*/ 0 w 2700"/>
              <a:gd name="T25" fmla="*/ 3387 h 14300"/>
              <a:gd name="T26" fmla="*/ 440 w 2700"/>
              <a:gd name="T27" fmla="*/ 3654 h 14300"/>
              <a:gd name="T28" fmla="*/ 440 w 2700"/>
              <a:gd name="T29" fmla="*/ 3959 h 14300"/>
              <a:gd name="T30" fmla="*/ 0 w 2700"/>
              <a:gd name="T31" fmla="*/ 4226 h 14300"/>
              <a:gd name="T32" fmla="*/ 440 w 2700"/>
              <a:gd name="T33" fmla="*/ 4493 h 14300"/>
              <a:gd name="T34" fmla="*/ 440 w 2700"/>
              <a:gd name="T35" fmla="*/ 4798 h 14300"/>
              <a:gd name="T36" fmla="*/ 0 w 2700"/>
              <a:gd name="T37" fmla="*/ 5066 h 14300"/>
              <a:gd name="T38" fmla="*/ 440 w 2700"/>
              <a:gd name="T39" fmla="*/ 5333 h 14300"/>
              <a:gd name="T40" fmla="*/ 440 w 2700"/>
              <a:gd name="T41" fmla="*/ 5638 h 14300"/>
              <a:gd name="T42" fmla="*/ 0 w 2700"/>
              <a:gd name="T43" fmla="*/ 5904 h 14300"/>
              <a:gd name="T44" fmla="*/ 440 w 2700"/>
              <a:gd name="T45" fmla="*/ 6172 h 14300"/>
              <a:gd name="T46" fmla="*/ 440 w 2700"/>
              <a:gd name="T47" fmla="*/ 6476 h 14300"/>
              <a:gd name="T48" fmla="*/ 0 w 2700"/>
              <a:gd name="T49" fmla="*/ 6741 h 14300"/>
              <a:gd name="T50" fmla="*/ 440 w 2700"/>
              <a:gd name="T51" fmla="*/ 7008 h 14300"/>
              <a:gd name="T52" fmla="*/ 440 w 2700"/>
              <a:gd name="T53" fmla="*/ 7313 h 14300"/>
              <a:gd name="T54" fmla="*/ 0 w 2700"/>
              <a:gd name="T55" fmla="*/ 7580 h 14300"/>
              <a:gd name="T56" fmla="*/ 440 w 2700"/>
              <a:gd name="T57" fmla="*/ 7847 h 14300"/>
              <a:gd name="T58" fmla="*/ 440 w 2700"/>
              <a:gd name="T59" fmla="*/ 8152 h 14300"/>
              <a:gd name="T60" fmla="*/ 0 w 2700"/>
              <a:gd name="T61" fmla="*/ 8419 h 14300"/>
              <a:gd name="T62" fmla="*/ 440 w 2700"/>
              <a:gd name="T63" fmla="*/ 8686 h 14300"/>
              <a:gd name="T64" fmla="*/ 440 w 2700"/>
              <a:gd name="T65" fmla="*/ 8991 h 14300"/>
              <a:gd name="T66" fmla="*/ 0 w 2700"/>
              <a:gd name="T67" fmla="*/ 9257 h 14300"/>
              <a:gd name="T68" fmla="*/ 440 w 2700"/>
              <a:gd name="T69" fmla="*/ 9525 h 14300"/>
              <a:gd name="T70" fmla="*/ 543 w 2700"/>
              <a:gd name="T71" fmla="*/ 9707 h 14300"/>
              <a:gd name="T72" fmla="*/ 92 w 2700"/>
              <a:gd name="T73" fmla="*/ 9979 h 14300"/>
              <a:gd name="T74" fmla="*/ 101 w 2700"/>
              <a:gd name="T75" fmla="*/ 10277 h 14300"/>
              <a:gd name="T76" fmla="*/ 543 w 2700"/>
              <a:gd name="T77" fmla="*/ 10547 h 14300"/>
              <a:gd name="T78" fmla="*/ 96 w 2700"/>
              <a:gd name="T79" fmla="*/ 10817 h 14300"/>
              <a:gd name="T80" fmla="*/ 101 w 2700"/>
              <a:gd name="T81" fmla="*/ 11116 h 14300"/>
              <a:gd name="T82" fmla="*/ 543 w 2700"/>
              <a:gd name="T83" fmla="*/ 11385 h 14300"/>
              <a:gd name="T84" fmla="*/ 96 w 2700"/>
              <a:gd name="T85" fmla="*/ 11655 h 14300"/>
              <a:gd name="T86" fmla="*/ 101 w 2700"/>
              <a:gd name="T87" fmla="*/ 11953 h 14300"/>
              <a:gd name="T88" fmla="*/ 543 w 2700"/>
              <a:gd name="T89" fmla="*/ 12222 h 14300"/>
              <a:gd name="T90" fmla="*/ 96 w 2700"/>
              <a:gd name="T91" fmla="*/ 12493 h 14300"/>
              <a:gd name="T92" fmla="*/ 101 w 2700"/>
              <a:gd name="T93" fmla="*/ 12792 h 14300"/>
              <a:gd name="T94" fmla="*/ 543 w 2700"/>
              <a:gd name="T95" fmla="*/ 13061 h 14300"/>
              <a:gd name="T96" fmla="*/ 96 w 2700"/>
              <a:gd name="T97" fmla="*/ 13331 h 14300"/>
              <a:gd name="T98" fmla="*/ 101 w 2700"/>
              <a:gd name="T99" fmla="*/ 13631 h 14300"/>
              <a:gd name="T100" fmla="*/ 543 w 2700"/>
              <a:gd name="T101" fmla="*/ 13900 h 14300"/>
              <a:gd name="T102" fmla="*/ 96 w 2700"/>
              <a:gd name="T103" fmla="*/ 14170 h 14300"/>
              <a:gd name="T104" fmla="*/ 2700 w 2700"/>
              <a:gd name="T105" fmla="*/ 14300 h 14300"/>
              <a:gd name="T106" fmla="*/ 3 w 2700"/>
              <a:gd name="T107"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90678147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8" name="Freeform 5"/>
          <p:cNvSpPr>
            <a:spLocks noChangeAspect="1"/>
          </p:cNvSpPr>
          <p:nvPr userDrawn="1"/>
        </p:nvSpPr>
        <p:spPr bwMode="auto">
          <a:xfrm>
            <a:off x="10903659" y="0"/>
            <a:ext cx="1290370" cy="6858000"/>
          </a:xfrm>
          <a:custGeom>
            <a:avLst/>
            <a:gdLst>
              <a:gd name="T0" fmla="*/ 362 w 2658"/>
              <a:gd name="T1" fmla="*/ 0 h 14271"/>
              <a:gd name="T2" fmla="*/ 0 w 2658"/>
              <a:gd name="T3" fmla="*/ 549 h 14271"/>
              <a:gd name="T4" fmla="*/ 362 w 2658"/>
              <a:gd name="T5" fmla="*/ 1098 h 14271"/>
              <a:gd name="T6" fmla="*/ 0 w 2658"/>
              <a:gd name="T7" fmla="*/ 1647 h 14271"/>
              <a:gd name="T8" fmla="*/ 362 w 2658"/>
              <a:gd name="T9" fmla="*/ 2196 h 14271"/>
              <a:gd name="T10" fmla="*/ 0 w 2658"/>
              <a:gd name="T11" fmla="*/ 2745 h 14271"/>
              <a:gd name="T12" fmla="*/ 362 w 2658"/>
              <a:gd name="T13" fmla="*/ 3293 h 14271"/>
              <a:gd name="T14" fmla="*/ 0 w 2658"/>
              <a:gd name="T15" fmla="*/ 3842 h 14271"/>
              <a:gd name="T16" fmla="*/ 362 w 2658"/>
              <a:gd name="T17" fmla="*/ 4391 h 14271"/>
              <a:gd name="T18" fmla="*/ 0 w 2658"/>
              <a:gd name="T19" fmla="*/ 4940 h 14271"/>
              <a:gd name="T20" fmla="*/ 362 w 2658"/>
              <a:gd name="T21" fmla="*/ 5489 h 14271"/>
              <a:gd name="T22" fmla="*/ 0 w 2658"/>
              <a:gd name="T23" fmla="*/ 6038 h 14271"/>
              <a:gd name="T24" fmla="*/ 362 w 2658"/>
              <a:gd name="T25" fmla="*/ 6587 h 14271"/>
              <a:gd name="T26" fmla="*/ 0 w 2658"/>
              <a:gd name="T27" fmla="*/ 7136 h 14271"/>
              <a:gd name="T28" fmla="*/ 362 w 2658"/>
              <a:gd name="T29" fmla="*/ 7685 h 14271"/>
              <a:gd name="T30" fmla="*/ 0 w 2658"/>
              <a:gd name="T31" fmla="*/ 8234 h 14271"/>
              <a:gd name="T32" fmla="*/ 362 w 2658"/>
              <a:gd name="T33" fmla="*/ 8782 h 14271"/>
              <a:gd name="T34" fmla="*/ 0 w 2658"/>
              <a:gd name="T35" fmla="*/ 9331 h 14271"/>
              <a:gd name="T36" fmla="*/ 362 w 2658"/>
              <a:gd name="T37" fmla="*/ 9880 h 14271"/>
              <a:gd name="T38" fmla="*/ 0 w 2658"/>
              <a:gd name="T39" fmla="*/ 10429 h 14271"/>
              <a:gd name="T40" fmla="*/ 362 w 2658"/>
              <a:gd name="T41" fmla="*/ 10978 h 14271"/>
              <a:gd name="T42" fmla="*/ 0 w 2658"/>
              <a:gd name="T43" fmla="*/ 11527 h 14271"/>
              <a:gd name="T44" fmla="*/ 362 w 2658"/>
              <a:gd name="T45" fmla="*/ 12076 h 14271"/>
              <a:gd name="T46" fmla="*/ 0 w 2658"/>
              <a:gd name="T47" fmla="*/ 12625 h 14271"/>
              <a:gd name="T48" fmla="*/ 362 w 2658"/>
              <a:gd name="T49" fmla="*/ 13174 h 14271"/>
              <a:gd name="T50" fmla="*/ 0 w 2658"/>
              <a:gd name="T51" fmla="*/ 13722 h 14271"/>
              <a:gd name="T52" fmla="*/ 362 w 2658"/>
              <a:gd name="T53" fmla="*/ 14271 h 14271"/>
              <a:gd name="T54" fmla="*/ 2658 w 2658"/>
              <a:gd name="T55" fmla="*/ 14271 h 14271"/>
              <a:gd name="T56" fmla="*/ 2658 w 2658"/>
              <a:gd name="T57" fmla="*/ 1 h 14271"/>
              <a:gd name="T58" fmla="*/ 362 w 2658"/>
              <a:gd name="T59" fmla="*/ 0 h 14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1919695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78404733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Tree>
    <p:extLst>
      <p:ext uri="{BB962C8B-B14F-4D97-AF65-F5344CB8AC3E}">
        <p14:creationId xmlns:p14="http://schemas.microsoft.com/office/powerpoint/2010/main" val="46083556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r>
              <a:rPr lang="fi-FI"/>
              <a:t>Lisää kuva napsauttamalla kuvaketta</a:t>
            </a:r>
          </a:p>
        </p:txBody>
      </p:sp>
    </p:spTree>
    <p:extLst>
      <p:ext uri="{BB962C8B-B14F-4D97-AF65-F5344CB8AC3E}">
        <p14:creationId xmlns:p14="http://schemas.microsoft.com/office/powerpoint/2010/main" val="122576311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74783581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a:lstStyle>
            <a:lvl1pPr marL="0" indent="0">
              <a:buFontTx/>
              <a:buNone/>
              <a:defRPr/>
            </a:lvl1pPr>
          </a:lstStyle>
          <a:p>
            <a:r>
              <a:rPr lang="fi-FI"/>
              <a:t>Lisää kuva napsauttamalla kuvaketta</a:t>
            </a:r>
            <a:endParaRPr lang="en-GB"/>
          </a:p>
        </p:txBody>
      </p:sp>
    </p:spTree>
    <p:extLst>
      <p:ext uri="{BB962C8B-B14F-4D97-AF65-F5344CB8AC3E}">
        <p14:creationId xmlns:p14="http://schemas.microsoft.com/office/powerpoint/2010/main" val="350459169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74431629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a:lstStyle>
            <a:lvl1pPr marL="0" indent="0">
              <a:buNone/>
              <a:defRPr/>
            </a:lvl1pPr>
          </a:lstStyle>
          <a:p>
            <a:r>
              <a:rPr lang="fi-FI"/>
              <a:t>Lisää kuva napsauttamalla kuvaketta</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149157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2654672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chemeClr val="bg1">
            <a:lumMod val="85000"/>
          </a:schemeClr>
        </a:solidFill>
        <a:effectLst/>
      </p:bgPr>
    </p:bg>
    <p:spTree>
      <p:nvGrpSpPr>
        <p:cNvPr id="1" name=""/>
        <p:cNvGrpSpPr/>
        <p:nvPr/>
      </p:nvGrpSpPr>
      <p:grpSpPr>
        <a:xfrm>
          <a:off x="0" y="0"/>
          <a:ext cx="0" cy="0"/>
          <a:chOff x="0" y="0"/>
          <a:chExt cx="0" cy="0"/>
        </a:xfrm>
      </p:grpSpPr>
      <p:sp>
        <p:nvSpPr>
          <p:cNvPr id="24" name="Freeform 5"/>
          <p:cNvSpPr>
            <a:spLocks/>
          </p:cNvSpPr>
          <p:nvPr userDrawn="1"/>
        </p:nvSpPr>
        <p:spPr bwMode="auto">
          <a:xfrm>
            <a:off x="0" y="5199434"/>
            <a:ext cx="12193200" cy="1645854"/>
          </a:xfrm>
          <a:custGeom>
            <a:avLst/>
            <a:gdLst>
              <a:gd name="T0" fmla="*/ 25400 w 25400"/>
              <a:gd name="T1" fmla="*/ 181 h 3411"/>
              <a:gd name="T2" fmla="*/ 24469 w 25400"/>
              <a:gd name="T3" fmla="*/ 450 h 3411"/>
              <a:gd name="T4" fmla="*/ 24383 w 25400"/>
              <a:gd name="T5" fmla="*/ 450 h 3411"/>
              <a:gd name="T6" fmla="*/ 22690 w 25400"/>
              <a:gd name="T7" fmla="*/ 0 h 3411"/>
              <a:gd name="T8" fmla="*/ 20997 w 25400"/>
              <a:gd name="T9" fmla="*/ 450 h 3411"/>
              <a:gd name="T10" fmla="*/ 19304 w 25400"/>
              <a:gd name="T11" fmla="*/ 0 h 3411"/>
              <a:gd name="T12" fmla="*/ 17611 w 25400"/>
              <a:gd name="T13" fmla="*/ 450 h 3411"/>
              <a:gd name="T14" fmla="*/ 15919 w 25400"/>
              <a:gd name="T15" fmla="*/ 0 h 3411"/>
              <a:gd name="T16" fmla="*/ 14226 w 25400"/>
              <a:gd name="T17" fmla="*/ 450 h 3411"/>
              <a:gd name="T18" fmla="*/ 12533 w 25400"/>
              <a:gd name="T19" fmla="*/ 0 h 3411"/>
              <a:gd name="T20" fmla="*/ 10840 w 25400"/>
              <a:gd name="T21" fmla="*/ 450 h 3411"/>
              <a:gd name="T22" fmla="*/ 9147 w 25400"/>
              <a:gd name="T23" fmla="*/ 0 h 3411"/>
              <a:gd name="T24" fmla="*/ 7454 w 25400"/>
              <a:gd name="T25" fmla="*/ 450 h 3411"/>
              <a:gd name="T26" fmla="*/ 5761 w 25400"/>
              <a:gd name="T27" fmla="*/ 0 h 3411"/>
              <a:gd name="T28" fmla="*/ 4068 w 25400"/>
              <a:gd name="T29" fmla="*/ 450 h 3411"/>
              <a:gd name="T30" fmla="*/ 2376 w 25400"/>
              <a:gd name="T31" fmla="*/ 0 h 3411"/>
              <a:gd name="T32" fmla="*/ 683 w 25400"/>
              <a:gd name="T33" fmla="*/ 450 h 3411"/>
              <a:gd name="T34" fmla="*/ 0 w 25400"/>
              <a:gd name="T35" fmla="*/ 308 h 3411"/>
              <a:gd name="T36" fmla="*/ 0 w 25400"/>
              <a:gd name="T37" fmla="*/ 3411 h 3411"/>
              <a:gd name="T38" fmla="*/ 25400 w 25400"/>
              <a:gd name="T39" fmla="*/ 3411 h 3411"/>
              <a:gd name="T40" fmla="*/ 25400 w 25400"/>
              <a:gd name="T41" fmla="*/ 181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grpSp>
        <p:nvGrpSpPr>
          <p:cNvPr id="9" name="Ryhmä 8"/>
          <p:cNvGrpSpPr/>
          <p:nvPr userDrawn="1"/>
        </p:nvGrpSpPr>
        <p:grpSpPr bwMode="black">
          <a:xfrm>
            <a:off x="465667" y="6222027"/>
            <a:ext cx="804333" cy="373549"/>
            <a:chOff x="228601" y="704851"/>
            <a:chExt cx="11734800" cy="5449888"/>
          </a:xfrm>
        </p:grpSpPr>
        <p:sp>
          <p:nvSpPr>
            <p:cNvPr id="10"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1"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3"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4"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5"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7"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8"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9"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0"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151538736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chemeClr val="bg1">
            <a:lumMod val="85000"/>
          </a:schemeClr>
        </a:solidFill>
        <a:effectLst/>
      </p:bgPr>
    </p:bg>
    <p:spTree>
      <p:nvGrpSpPr>
        <p:cNvPr id="1" name=""/>
        <p:cNvGrpSpPr/>
        <p:nvPr/>
      </p:nvGrpSpPr>
      <p:grpSpPr>
        <a:xfrm>
          <a:off x="0" y="0"/>
          <a:ext cx="0" cy="0"/>
          <a:chOff x="0" y="0"/>
          <a:chExt cx="0" cy="0"/>
        </a:xfrm>
      </p:grpSpPr>
      <p:sp>
        <p:nvSpPr>
          <p:cNvPr id="22" name="Freeform 5"/>
          <p:cNvSpPr>
            <a:spLocks/>
          </p:cNvSpPr>
          <p:nvPr userDrawn="1"/>
        </p:nvSpPr>
        <p:spPr bwMode="auto">
          <a:xfrm>
            <a:off x="8715984" y="3384933"/>
            <a:ext cx="3459636" cy="3474385"/>
          </a:xfrm>
          <a:custGeom>
            <a:avLst/>
            <a:gdLst>
              <a:gd name="T0" fmla="*/ 0 w 7208"/>
              <a:gd name="T1" fmla="*/ 7249 h 7249"/>
              <a:gd name="T2" fmla="*/ 7208 w 7208"/>
              <a:gd name="T3" fmla="*/ 7249 h 7249"/>
              <a:gd name="T4" fmla="*/ 7208 w 7208"/>
              <a:gd name="T5" fmla="*/ 0 h 7249"/>
              <a:gd name="T6" fmla="*/ 6688 w 7208"/>
              <a:gd name="T7" fmla="*/ 995 h 7249"/>
              <a:gd name="T8" fmla="*/ 6688 w 7208"/>
              <a:gd name="T9" fmla="*/ 995 h 7249"/>
              <a:gd name="T10" fmla="*/ 5172 w 7208"/>
              <a:gd name="T11" fmla="*/ 1874 h 7249"/>
              <a:gd name="T12" fmla="*/ 5172 w 7208"/>
              <a:gd name="T13" fmla="*/ 1874 h 7249"/>
              <a:gd name="T14" fmla="*/ 4293 w 7208"/>
              <a:gd name="T15" fmla="*/ 3389 h 7249"/>
              <a:gd name="T16" fmla="*/ 4293 w 7208"/>
              <a:gd name="T17" fmla="*/ 3389 h 7249"/>
              <a:gd name="T18" fmla="*/ 2778 w 7208"/>
              <a:gd name="T19" fmla="*/ 4268 h 7249"/>
              <a:gd name="T20" fmla="*/ 2778 w 7208"/>
              <a:gd name="T21" fmla="*/ 4268 h 7249"/>
              <a:gd name="T22" fmla="*/ 1899 w 7208"/>
              <a:gd name="T23" fmla="*/ 5783 h 7249"/>
              <a:gd name="T24" fmla="*/ 1899 w 7208"/>
              <a:gd name="T25" fmla="*/ 5783 h 7249"/>
              <a:gd name="T26" fmla="*/ 384 w 7208"/>
              <a:gd name="T27" fmla="*/ 6662 h 7249"/>
              <a:gd name="T28" fmla="*/ 384 w 7208"/>
              <a:gd name="T29" fmla="*/ 6662 h 7249"/>
              <a:gd name="T30" fmla="*/ 0 w 7208"/>
              <a:gd name="T31" fmla="*/ 7249 h 7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08" h="7249">
                <a:moveTo>
                  <a:pt x="0" y="7249"/>
                </a:moveTo>
                <a:lnTo>
                  <a:pt x="7208" y="7249"/>
                </a:lnTo>
                <a:lnTo>
                  <a:pt x="7208" y="0"/>
                </a:lnTo>
                <a:cubicBezTo>
                  <a:pt x="7078" y="318"/>
                  <a:pt x="7089" y="594"/>
                  <a:pt x="6688" y="995"/>
                </a:cubicBezTo>
                <a:lnTo>
                  <a:pt x="6688" y="995"/>
                </a:lnTo>
                <a:cubicBezTo>
                  <a:pt x="6089" y="1593"/>
                  <a:pt x="5771" y="1275"/>
                  <a:pt x="5172" y="1874"/>
                </a:cubicBezTo>
                <a:lnTo>
                  <a:pt x="5172" y="1874"/>
                </a:lnTo>
                <a:cubicBezTo>
                  <a:pt x="4574" y="2472"/>
                  <a:pt x="4892" y="2790"/>
                  <a:pt x="4293" y="3389"/>
                </a:cubicBezTo>
                <a:lnTo>
                  <a:pt x="4293" y="3389"/>
                </a:lnTo>
                <a:cubicBezTo>
                  <a:pt x="3695" y="3988"/>
                  <a:pt x="3377" y="3669"/>
                  <a:pt x="2778" y="4268"/>
                </a:cubicBezTo>
                <a:lnTo>
                  <a:pt x="2778" y="4268"/>
                </a:lnTo>
                <a:cubicBezTo>
                  <a:pt x="2180" y="4867"/>
                  <a:pt x="2498" y="5185"/>
                  <a:pt x="1899" y="5783"/>
                </a:cubicBezTo>
                <a:lnTo>
                  <a:pt x="1899" y="5783"/>
                </a:lnTo>
                <a:cubicBezTo>
                  <a:pt x="1301" y="6382"/>
                  <a:pt x="983" y="6064"/>
                  <a:pt x="384" y="6662"/>
                </a:cubicBezTo>
                <a:lnTo>
                  <a:pt x="384" y="6662"/>
                </a:lnTo>
                <a:cubicBezTo>
                  <a:pt x="159" y="6887"/>
                  <a:pt x="63" y="7073"/>
                  <a:pt x="0" y="724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10408599" y="5457217"/>
            <a:ext cx="1420237" cy="670884"/>
          </a:xfrm>
        </p:spPr>
        <p:txBody>
          <a:bodyPr anchor="ctr" anchorCtr="0"/>
          <a:lstStyle>
            <a:lvl1pPr algn="ctr">
              <a:defRPr sz="1400" b="0">
                <a:latin typeface="+mn-lt"/>
              </a:defRPr>
            </a:lvl1pPr>
          </a:lstStyle>
          <a:p>
            <a:r>
              <a:rPr lang="fi-FI"/>
              <a:t>Muokkaa ots. perustyyl. napsautt.</a:t>
            </a:r>
          </a:p>
        </p:txBody>
      </p:sp>
      <p:grpSp>
        <p:nvGrpSpPr>
          <p:cNvPr id="37" name="Ryhmä 36"/>
          <p:cNvGrpSpPr/>
          <p:nvPr userDrawn="1"/>
        </p:nvGrpSpPr>
        <p:grpSpPr bwMode="black">
          <a:xfrm>
            <a:off x="472152" y="6228511"/>
            <a:ext cx="804333" cy="373549"/>
            <a:chOff x="228601" y="704851"/>
            <a:chExt cx="11734800" cy="5449888"/>
          </a:xfrm>
          <a:solidFill>
            <a:schemeClr val="bg1"/>
          </a:solidFill>
        </p:grpSpPr>
        <p:sp>
          <p:nvSpPr>
            <p:cNvPr id="3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3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4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253163788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4696282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96548171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76278220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55471709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10" name="Freeform 5"/>
          <p:cNvSpPr>
            <a:spLocks/>
          </p:cNvSpPr>
          <p:nvPr userDrawn="1"/>
        </p:nvSpPr>
        <p:spPr bwMode="white">
          <a:xfrm>
            <a:off x="0"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00396023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53422410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12192000" cy="3888500"/>
          </a:xfrm>
          <a:custGeom>
            <a:avLst/>
            <a:gdLst>
              <a:gd name="T0" fmla="*/ 0 w 25400"/>
              <a:gd name="T1" fmla="*/ 6386 h 8063"/>
              <a:gd name="T2" fmla="*/ 2540 w 25400"/>
              <a:gd name="T3" fmla="*/ 8063 h 8063"/>
              <a:gd name="T4" fmla="*/ 5080 w 25400"/>
              <a:gd name="T5" fmla="*/ 6386 h 8063"/>
              <a:gd name="T6" fmla="*/ 7620 w 25400"/>
              <a:gd name="T7" fmla="*/ 8063 h 8063"/>
              <a:gd name="T8" fmla="*/ 10160 w 25400"/>
              <a:gd name="T9" fmla="*/ 6386 h 8063"/>
              <a:gd name="T10" fmla="*/ 12700 w 25400"/>
              <a:gd name="T11" fmla="*/ 8063 h 8063"/>
              <a:gd name="T12" fmla="*/ 15240 w 25400"/>
              <a:gd name="T13" fmla="*/ 6386 h 8063"/>
              <a:gd name="T14" fmla="*/ 17780 w 25400"/>
              <a:gd name="T15" fmla="*/ 8063 h 8063"/>
              <a:gd name="T16" fmla="*/ 20320 w 25400"/>
              <a:gd name="T17" fmla="*/ 6386 h 8063"/>
              <a:gd name="T18" fmla="*/ 22860 w 25400"/>
              <a:gd name="T19" fmla="*/ 8063 h 8063"/>
              <a:gd name="T20" fmla="*/ 25400 w 25400"/>
              <a:gd name="T21" fmla="*/ 6386 h 8063"/>
              <a:gd name="T22" fmla="*/ 25400 w 25400"/>
              <a:gd name="T23" fmla="*/ 0 h 8063"/>
              <a:gd name="T24" fmla="*/ 0 w 25400"/>
              <a:gd name="T25" fmla="*/ 0 h 8063"/>
              <a:gd name="T26" fmla="*/ 0 w 25400"/>
              <a:gd name="T27" fmla="*/ 6386 h 8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0036198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4227470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D4F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62859357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7305472" cy="6858000"/>
          </a:xfrm>
          <a:custGeom>
            <a:avLst/>
            <a:gdLst>
              <a:gd name="T0" fmla="*/ 15203 w 15203"/>
              <a:gd name="T1" fmla="*/ 14300 h 14300"/>
              <a:gd name="T2" fmla="*/ 14018 w 15203"/>
              <a:gd name="T3" fmla="*/ 12518 h 14300"/>
              <a:gd name="T4" fmla="*/ 15203 w 15203"/>
              <a:gd name="T5" fmla="*/ 10722 h 14300"/>
              <a:gd name="T6" fmla="*/ 14018 w 15203"/>
              <a:gd name="T7" fmla="*/ 8926 h 14300"/>
              <a:gd name="T8" fmla="*/ 15203 w 15203"/>
              <a:gd name="T9" fmla="*/ 7131 h 14300"/>
              <a:gd name="T10" fmla="*/ 14018 w 15203"/>
              <a:gd name="T11" fmla="*/ 5335 h 14300"/>
              <a:gd name="T12" fmla="*/ 15203 w 15203"/>
              <a:gd name="T13" fmla="*/ 3540 h 14300"/>
              <a:gd name="T14" fmla="*/ 14018 w 15203"/>
              <a:gd name="T15" fmla="*/ 1744 h 14300"/>
              <a:gd name="T16" fmla="*/ 15202 w 15203"/>
              <a:gd name="T17" fmla="*/ 0 h 14300"/>
              <a:gd name="T18" fmla="*/ 0 w 15203"/>
              <a:gd name="T19" fmla="*/ 0 h 14300"/>
              <a:gd name="T20" fmla="*/ 0 w 15203"/>
              <a:gd name="T21" fmla="*/ 3271 h 14300"/>
              <a:gd name="T22" fmla="*/ 0 w 15203"/>
              <a:gd name="T23" fmla="*/ 14300 h 14300"/>
              <a:gd name="T24" fmla="*/ 15203 w 15203"/>
              <a:gd name="T2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61452926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622238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white">
          <a:xfrm>
            <a:off x="0" y="0"/>
            <a:ext cx="9815209" cy="6858000"/>
          </a:xfrm>
          <a:custGeom>
            <a:avLst/>
            <a:gdLst>
              <a:gd name="T0" fmla="*/ 0 w 20470"/>
              <a:gd name="T1" fmla="*/ 14293 h 14293"/>
              <a:gd name="T2" fmla="*/ 5684 w 20470"/>
              <a:gd name="T3" fmla="*/ 14293 h 14293"/>
              <a:gd name="T4" fmla="*/ 5306 w 20470"/>
              <a:gd name="T5" fmla="*/ 13517 h 14293"/>
              <a:gd name="T6" fmla="*/ 5472 w 20470"/>
              <a:gd name="T7" fmla="*/ 12643 h 14293"/>
              <a:gd name="T8" fmla="*/ 6345 w 20470"/>
              <a:gd name="T9" fmla="*/ 12478 h 14293"/>
              <a:gd name="T10" fmla="*/ 7917 w 20470"/>
              <a:gd name="T11" fmla="*/ 13245 h 14293"/>
              <a:gd name="T12" fmla="*/ 8751 w 20470"/>
              <a:gd name="T13" fmla="*/ 13067 h 14293"/>
              <a:gd name="T14" fmla="*/ 8921 w 20470"/>
              <a:gd name="T15" fmla="*/ 12211 h 14293"/>
              <a:gd name="T16" fmla="*/ 8164 w 20470"/>
              <a:gd name="T17" fmla="*/ 10659 h 14293"/>
              <a:gd name="T18" fmla="*/ 8330 w 20470"/>
              <a:gd name="T19" fmla="*/ 9785 h 14293"/>
              <a:gd name="T20" fmla="*/ 9203 w 20470"/>
              <a:gd name="T21" fmla="*/ 9620 h 14293"/>
              <a:gd name="T22" fmla="*/ 10775 w 20470"/>
              <a:gd name="T23" fmla="*/ 10387 h 14293"/>
              <a:gd name="T24" fmla="*/ 11609 w 20470"/>
              <a:gd name="T25" fmla="*/ 10209 h 14293"/>
              <a:gd name="T26" fmla="*/ 11780 w 20470"/>
              <a:gd name="T27" fmla="*/ 9353 h 14293"/>
              <a:gd name="T28" fmla="*/ 11022 w 20470"/>
              <a:gd name="T29" fmla="*/ 7801 h 14293"/>
              <a:gd name="T30" fmla="*/ 11188 w 20470"/>
              <a:gd name="T31" fmla="*/ 6927 h 14293"/>
              <a:gd name="T32" fmla="*/ 12061 w 20470"/>
              <a:gd name="T33" fmla="*/ 6762 h 14293"/>
              <a:gd name="T34" fmla="*/ 13631 w 20470"/>
              <a:gd name="T35" fmla="*/ 7532 h 14293"/>
              <a:gd name="T36" fmla="*/ 14462 w 20470"/>
              <a:gd name="T37" fmla="*/ 7357 h 14293"/>
              <a:gd name="T38" fmla="*/ 14632 w 20470"/>
              <a:gd name="T39" fmla="*/ 6500 h 14293"/>
              <a:gd name="T40" fmla="*/ 13875 w 20470"/>
              <a:gd name="T41" fmla="*/ 4948 h 14293"/>
              <a:gd name="T42" fmla="*/ 14040 w 20470"/>
              <a:gd name="T43" fmla="*/ 4075 h 14293"/>
              <a:gd name="T44" fmla="*/ 14913 w 20470"/>
              <a:gd name="T45" fmla="*/ 3910 h 14293"/>
              <a:gd name="T46" fmla="*/ 16486 w 20470"/>
              <a:gd name="T47" fmla="*/ 4676 h 14293"/>
              <a:gd name="T48" fmla="*/ 17320 w 20470"/>
              <a:gd name="T49" fmla="*/ 4499 h 14293"/>
              <a:gd name="T50" fmla="*/ 17490 w 20470"/>
              <a:gd name="T51" fmla="*/ 3642 h 14293"/>
              <a:gd name="T52" fmla="*/ 16733 w 20470"/>
              <a:gd name="T53" fmla="*/ 2090 h 14293"/>
              <a:gd name="T54" fmla="*/ 16899 w 20470"/>
              <a:gd name="T55" fmla="*/ 1217 h 14293"/>
              <a:gd name="T56" fmla="*/ 17772 w 20470"/>
              <a:gd name="T57" fmla="*/ 1051 h 14293"/>
              <a:gd name="T58" fmla="*/ 19345 w 20470"/>
              <a:gd name="T59" fmla="*/ 1818 h 14293"/>
              <a:gd name="T60" fmla="*/ 20179 w 20470"/>
              <a:gd name="T61" fmla="*/ 1639 h 14293"/>
              <a:gd name="T62" fmla="*/ 20349 w 20470"/>
              <a:gd name="T63" fmla="*/ 783 h 14293"/>
              <a:gd name="T64" fmla="*/ 19967 w 20470"/>
              <a:gd name="T65" fmla="*/ 0 h 14293"/>
              <a:gd name="T66" fmla="*/ 0 w 20470"/>
              <a:gd name="T67" fmla="*/ 0 h 14293"/>
              <a:gd name="T68" fmla="*/ 0 w 20470"/>
              <a:gd name="T69"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60707046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25680590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6" name="Freeform 5"/>
          <p:cNvSpPr>
            <a:spLocks noChangeAspect="1"/>
          </p:cNvSpPr>
          <p:nvPr userDrawn="1"/>
        </p:nvSpPr>
        <p:spPr bwMode="auto">
          <a:xfrm>
            <a:off x="-18000" y="-18000"/>
            <a:ext cx="9727872" cy="6876000"/>
          </a:xfrm>
          <a:custGeom>
            <a:avLst/>
            <a:gdLst>
              <a:gd name="T0" fmla="*/ 0 w 20206"/>
              <a:gd name="T1" fmla="*/ 13 h 14300"/>
              <a:gd name="T2" fmla="*/ 0 w 20206"/>
              <a:gd name="T3" fmla="*/ 14300 h 14300"/>
              <a:gd name="T4" fmla="*/ 7482 w 20206"/>
              <a:gd name="T5" fmla="*/ 14300 h 14300"/>
              <a:gd name="T6" fmla="*/ 7478 w 20206"/>
              <a:gd name="T7" fmla="*/ 12595 h 14300"/>
              <a:gd name="T8" fmla="*/ 9300 w 20206"/>
              <a:gd name="T9" fmla="*/ 12600 h 14300"/>
              <a:gd name="T10" fmla="*/ 9295 w 20206"/>
              <a:gd name="T11" fmla="*/ 10777 h 14300"/>
              <a:gd name="T12" fmla="*/ 11118 w 20206"/>
              <a:gd name="T13" fmla="*/ 10782 h 14300"/>
              <a:gd name="T14" fmla="*/ 11113 w 20206"/>
              <a:gd name="T15" fmla="*/ 9085 h 14300"/>
              <a:gd name="T16" fmla="*/ 12935 w 20206"/>
              <a:gd name="T17" fmla="*/ 9090 h 14300"/>
              <a:gd name="T18" fmla="*/ 12930 w 20206"/>
              <a:gd name="T19" fmla="*/ 7267 h 14300"/>
              <a:gd name="T20" fmla="*/ 14753 w 20206"/>
              <a:gd name="T21" fmla="*/ 7272 h 14300"/>
              <a:gd name="T22" fmla="*/ 14748 w 20206"/>
              <a:gd name="T23" fmla="*/ 5450 h 14300"/>
              <a:gd name="T24" fmla="*/ 16571 w 20206"/>
              <a:gd name="T25" fmla="*/ 5455 h 14300"/>
              <a:gd name="T26" fmla="*/ 16566 w 20206"/>
              <a:gd name="T27" fmla="*/ 3632 h 14300"/>
              <a:gd name="T28" fmla="*/ 18388 w 20206"/>
              <a:gd name="T29" fmla="*/ 3637 h 14300"/>
              <a:gd name="T30" fmla="*/ 18383 w 20206"/>
              <a:gd name="T31" fmla="*/ 1815 h 14300"/>
              <a:gd name="T32" fmla="*/ 20206 w 20206"/>
              <a:gd name="T33" fmla="*/ 1820 h 14300"/>
              <a:gd name="T34" fmla="*/ 20201 w 20206"/>
              <a:gd name="T35" fmla="*/ 0 h 14300"/>
              <a:gd name="T36" fmla="*/ 0 w 20206"/>
              <a:gd name="T37" fmla="*/ 13 h 14300"/>
              <a:gd name="connsiteX0" fmla="*/ 284 w 20206"/>
              <a:gd name="connsiteY0" fmla="*/ 196 h 14300"/>
              <a:gd name="connsiteX1" fmla="*/ 0 w 20206"/>
              <a:gd name="connsiteY1" fmla="*/ 14300 h 14300"/>
              <a:gd name="connsiteX2" fmla="*/ 7482 w 20206"/>
              <a:gd name="connsiteY2" fmla="*/ 14300 h 14300"/>
              <a:gd name="connsiteX3" fmla="*/ 7478 w 20206"/>
              <a:gd name="connsiteY3" fmla="*/ 12595 h 14300"/>
              <a:gd name="connsiteX4" fmla="*/ 9300 w 20206"/>
              <a:gd name="connsiteY4" fmla="*/ 12600 h 14300"/>
              <a:gd name="connsiteX5" fmla="*/ 9295 w 20206"/>
              <a:gd name="connsiteY5" fmla="*/ 10777 h 14300"/>
              <a:gd name="connsiteX6" fmla="*/ 11118 w 20206"/>
              <a:gd name="connsiteY6" fmla="*/ 10782 h 14300"/>
              <a:gd name="connsiteX7" fmla="*/ 11113 w 20206"/>
              <a:gd name="connsiteY7" fmla="*/ 9085 h 14300"/>
              <a:gd name="connsiteX8" fmla="*/ 12935 w 20206"/>
              <a:gd name="connsiteY8" fmla="*/ 9090 h 14300"/>
              <a:gd name="connsiteX9" fmla="*/ 12930 w 20206"/>
              <a:gd name="connsiteY9" fmla="*/ 7267 h 14300"/>
              <a:gd name="connsiteX10" fmla="*/ 14753 w 20206"/>
              <a:gd name="connsiteY10" fmla="*/ 7272 h 14300"/>
              <a:gd name="connsiteX11" fmla="*/ 14748 w 20206"/>
              <a:gd name="connsiteY11" fmla="*/ 5450 h 14300"/>
              <a:gd name="connsiteX12" fmla="*/ 16571 w 20206"/>
              <a:gd name="connsiteY12" fmla="*/ 5455 h 14300"/>
              <a:gd name="connsiteX13" fmla="*/ 16566 w 20206"/>
              <a:gd name="connsiteY13" fmla="*/ 3632 h 14300"/>
              <a:gd name="connsiteX14" fmla="*/ 18388 w 20206"/>
              <a:gd name="connsiteY14" fmla="*/ 3637 h 14300"/>
              <a:gd name="connsiteX15" fmla="*/ 18383 w 20206"/>
              <a:gd name="connsiteY15" fmla="*/ 1815 h 14300"/>
              <a:gd name="connsiteX16" fmla="*/ 20206 w 20206"/>
              <a:gd name="connsiteY16" fmla="*/ 1820 h 14300"/>
              <a:gd name="connsiteX17" fmla="*/ 20201 w 20206"/>
              <a:gd name="connsiteY17" fmla="*/ 0 h 14300"/>
              <a:gd name="connsiteX18" fmla="*/ 284 w 20206"/>
              <a:gd name="connsiteY18" fmla="*/ 196 h 14300"/>
              <a:gd name="connsiteX0" fmla="*/ 27 w 20233"/>
              <a:gd name="connsiteY0" fmla="*/ 13 h 14300"/>
              <a:gd name="connsiteX1" fmla="*/ 27 w 20233"/>
              <a:gd name="connsiteY1" fmla="*/ 14300 h 14300"/>
              <a:gd name="connsiteX2" fmla="*/ 7509 w 20233"/>
              <a:gd name="connsiteY2" fmla="*/ 14300 h 14300"/>
              <a:gd name="connsiteX3" fmla="*/ 7505 w 20233"/>
              <a:gd name="connsiteY3" fmla="*/ 12595 h 14300"/>
              <a:gd name="connsiteX4" fmla="*/ 9327 w 20233"/>
              <a:gd name="connsiteY4" fmla="*/ 12600 h 14300"/>
              <a:gd name="connsiteX5" fmla="*/ 9322 w 20233"/>
              <a:gd name="connsiteY5" fmla="*/ 10777 h 14300"/>
              <a:gd name="connsiteX6" fmla="*/ 11145 w 20233"/>
              <a:gd name="connsiteY6" fmla="*/ 10782 h 14300"/>
              <a:gd name="connsiteX7" fmla="*/ 11140 w 20233"/>
              <a:gd name="connsiteY7" fmla="*/ 9085 h 14300"/>
              <a:gd name="connsiteX8" fmla="*/ 12962 w 20233"/>
              <a:gd name="connsiteY8" fmla="*/ 9090 h 14300"/>
              <a:gd name="connsiteX9" fmla="*/ 12957 w 20233"/>
              <a:gd name="connsiteY9" fmla="*/ 7267 h 14300"/>
              <a:gd name="connsiteX10" fmla="*/ 14780 w 20233"/>
              <a:gd name="connsiteY10" fmla="*/ 7272 h 14300"/>
              <a:gd name="connsiteX11" fmla="*/ 14775 w 20233"/>
              <a:gd name="connsiteY11" fmla="*/ 5450 h 14300"/>
              <a:gd name="connsiteX12" fmla="*/ 16598 w 20233"/>
              <a:gd name="connsiteY12" fmla="*/ 5455 h 14300"/>
              <a:gd name="connsiteX13" fmla="*/ 16593 w 20233"/>
              <a:gd name="connsiteY13" fmla="*/ 3632 h 14300"/>
              <a:gd name="connsiteX14" fmla="*/ 18415 w 20233"/>
              <a:gd name="connsiteY14" fmla="*/ 3637 h 14300"/>
              <a:gd name="connsiteX15" fmla="*/ 18410 w 20233"/>
              <a:gd name="connsiteY15" fmla="*/ 1815 h 14300"/>
              <a:gd name="connsiteX16" fmla="*/ 20233 w 20233"/>
              <a:gd name="connsiteY16" fmla="*/ 1820 h 14300"/>
              <a:gd name="connsiteX17" fmla="*/ 20228 w 20233"/>
              <a:gd name="connsiteY17" fmla="*/ 0 h 14300"/>
              <a:gd name="connsiteX18" fmla="*/ 27 w 20233"/>
              <a:gd name="connsiteY18" fmla="*/ 13 h 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59459420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ots.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784960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a:solidFill>
                  <a:srgbClr val="FFFFFF"/>
                </a:solidFill>
                <a:latin typeface="+mj-lt"/>
              </a:rPr>
              <a:t>Kiitos!</a:t>
            </a:r>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64077691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0001BE"/>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userDrawn="1"/>
        </p:nvSpPr>
        <p:spPr>
          <a:xfrm>
            <a:off x="301556" y="194553"/>
            <a:ext cx="10087583" cy="1739975"/>
          </a:xfrm>
          <a:prstGeom prst="rect">
            <a:avLst/>
          </a:prstGeom>
          <a:noFill/>
        </p:spPr>
        <p:txBody>
          <a:bodyPr wrap="square" rtlCol="0">
            <a:noAutofit/>
          </a:bodyPr>
          <a:lstStyle/>
          <a:p>
            <a:r>
              <a:rPr lang="fi-FI" sz="9000" b="1" err="1">
                <a:solidFill>
                  <a:srgbClr val="FFFFFF"/>
                </a:solidFill>
                <a:latin typeface="+mj-lt"/>
              </a:rPr>
              <a:t>Thank</a:t>
            </a:r>
            <a:r>
              <a:rPr lang="fi-FI" sz="9000" b="1">
                <a:solidFill>
                  <a:srgbClr val="FFFFFF"/>
                </a:solidFill>
                <a:latin typeface="+mj-lt"/>
              </a:rPr>
              <a:t> </a:t>
            </a:r>
            <a:r>
              <a:rPr lang="fi-FI" sz="9000" b="1" err="1">
                <a:solidFill>
                  <a:srgbClr val="FFFFFF"/>
                </a:solidFill>
                <a:latin typeface="+mj-lt"/>
              </a:rPr>
              <a:t>you</a:t>
            </a:r>
            <a:r>
              <a:rPr lang="fi-FI" sz="9000" b="1">
                <a:solidFill>
                  <a:srgbClr val="FFFFFF"/>
                </a:solidFill>
                <a:latin typeface="+mj-lt"/>
              </a:rPr>
              <a:t>!</a:t>
            </a:r>
          </a:p>
        </p:txBody>
      </p:sp>
    </p:spTree>
    <p:extLst>
      <p:ext uri="{BB962C8B-B14F-4D97-AF65-F5344CB8AC3E}">
        <p14:creationId xmlns:p14="http://schemas.microsoft.com/office/powerpoint/2010/main" val="411163752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0589C206-D8D8-4B18-BB9F-6FC1DD697CB1}" type="datetime1">
              <a:rPr lang="fi-FI" smtClean="0"/>
              <a:t>21.3.2024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5" name="Dian numeron paikkamerkki 5"/>
          <p:cNvSpPr>
            <a:spLocks noGrp="1"/>
          </p:cNvSpPr>
          <p:nvPr>
            <p:ph type="sldNum" sz="quarter" idx="12"/>
          </p:nvPr>
        </p:nvSpPr>
        <p:spPr/>
        <p:txBody>
          <a:bodyPr/>
          <a:lstStyle>
            <a:lvl1pPr>
              <a:defRPr/>
            </a:lvl1pPr>
          </a:lstStyle>
          <a:p>
            <a:pPr>
              <a:defRPr/>
            </a:pPr>
            <a:fld id="{FF0A0238-7858-4C5D-9334-38D34ABA26BB}" type="slidenum">
              <a:rPr lang="fi-FI"/>
              <a:pPr>
                <a:defRPr/>
              </a:pPr>
              <a:t>‹#›</a:t>
            </a:fld>
            <a:endParaRPr lang="fi-FI"/>
          </a:p>
        </p:txBody>
      </p:sp>
    </p:spTree>
    <p:extLst>
      <p:ext uri="{BB962C8B-B14F-4D97-AF65-F5344CB8AC3E}">
        <p14:creationId xmlns:p14="http://schemas.microsoft.com/office/powerpoint/2010/main" val="201371464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73ED5B7-3004-4EAA-BC10-D9019EF101BC}"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3BA1A6B-480F-4EC3-B195-0111055878D7}" type="slidenum">
              <a:rPr lang="fi-FI"/>
              <a:pPr>
                <a:defRPr/>
              </a:pPr>
              <a:t>‹#›</a:t>
            </a:fld>
            <a:endParaRPr lang="fi-FI"/>
          </a:p>
        </p:txBody>
      </p:sp>
    </p:spTree>
    <p:extLst>
      <p:ext uri="{BB962C8B-B14F-4D97-AF65-F5344CB8AC3E}">
        <p14:creationId xmlns:p14="http://schemas.microsoft.com/office/powerpoint/2010/main" val="210403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1798757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D1B41A1-D9D6-471D-B8CE-516A8A0B565A}"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84583BA-8BA8-4764-BEC1-509EADF4BCF3}" type="slidenum">
              <a:rPr lang="fi-FI"/>
              <a:pPr>
                <a:defRPr/>
              </a:pPr>
              <a:t>‹#›</a:t>
            </a:fld>
            <a:endParaRPr lang="fi-FI"/>
          </a:p>
        </p:txBody>
      </p:sp>
    </p:spTree>
    <p:extLst>
      <p:ext uri="{BB962C8B-B14F-4D97-AF65-F5344CB8AC3E}">
        <p14:creationId xmlns:p14="http://schemas.microsoft.com/office/powerpoint/2010/main" val="202203905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2ED3756-70D2-4716-B346-9EC520A362DF}"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625E92E-7255-4D0A-BC70-6446A13C33AE}" type="slidenum">
              <a:rPr lang="fi-FI"/>
              <a:pPr>
                <a:defRPr/>
              </a:pPr>
              <a:t>‹#›</a:t>
            </a:fld>
            <a:endParaRPr lang="fi-FI"/>
          </a:p>
        </p:txBody>
      </p:sp>
    </p:spTree>
    <p:extLst>
      <p:ext uri="{BB962C8B-B14F-4D97-AF65-F5344CB8AC3E}">
        <p14:creationId xmlns:p14="http://schemas.microsoft.com/office/powerpoint/2010/main" val="283113614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B866B14-87CC-4D21-89B7-DBFBF8922AEE}"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127EA9D-47E1-4E27-9FE0-FCEA2F48A9D1}" type="slidenum">
              <a:rPr lang="fi-FI"/>
              <a:pPr>
                <a:defRPr/>
              </a:pPr>
              <a:t>‹#›</a:t>
            </a:fld>
            <a:endParaRPr lang="fi-FI"/>
          </a:p>
        </p:txBody>
      </p:sp>
    </p:spTree>
    <p:extLst>
      <p:ext uri="{BB962C8B-B14F-4D97-AF65-F5344CB8AC3E}">
        <p14:creationId xmlns:p14="http://schemas.microsoft.com/office/powerpoint/2010/main" val="398393778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11A50341-875B-4A0E-B8DB-969507811BD1}"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672E9DE-A9FA-4888-AE9F-B9157D1DC3E2}" type="slidenum">
              <a:rPr lang="fi-FI"/>
              <a:pPr>
                <a:defRPr/>
              </a:pPr>
              <a:t>‹#›</a:t>
            </a:fld>
            <a:endParaRPr lang="fi-FI"/>
          </a:p>
        </p:txBody>
      </p:sp>
    </p:spTree>
    <p:extLst>
      <p:ext uri="{BB962C8B-B14F-4D97-AF65-F5344CB8AC3E}">
        <p14:creationId xmlns:p14="http://schemas.microsoft.com/office/powerpoint/2010/main" val="54306666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2AE61A43-C37B-4C07-9DE6-E09B4354A204}"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9F30CF3-25C1-4041-A96E-EA98C728F493}" type="slidenum">
              <a:rPr lang="fi-FI"/>
              <a:pPr>
                <a:defRPr/>
              </a:pPr>
              <a:t>‹#›</a:t>
            </a:fld>
            <a:endParaRPr lang="fi-FI"/>
          </a:p>
        </p:txBody>
      </p:sp>
    </p:spTree>
    <p:extLst>
      <p:ext uri="{BB962C8B-B14F-4D97-AF65-F5344CB8AC3E}">
        <p14:creationId xmlns:p14="http://schemas.microsoft.com/office/powerpoint/2010/main" val="111532769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6118BF8-A1F3-4692-B542-90A01AD78FCF}" type="datetime1">
              <a:rPr lang="fi-FI" smtClean="0"/>
              <a:t>21.3.2024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Marjo Alatalo </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6D0CFF0-84BF-467A-A1B2-5ADB6B20CF7C}" type="slidenum">
              <a:rPr lang="fi-FI"/>
              <a:pPr>
                <a:defRPr/>
              </a:pPr>
              <a:t>‹#›</a:t>
            </a:fld>
            <a:endParaRPr lang="fi-FI"/>
          </a:p>
        </p:txBody>
      </p:sp>
    </p:spTree>
    <p:extLst>
      <p:ext uri="{BB962C8B-B14F-4D97-AF65-F5344CB8AC3E}">
        <p14:creationId xmlns:p14="http://schemas.microsoft.com/office/powerpoint/2010/main" val="116769523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532C0EA2-7D0D-4BCF-9521-C77A2A286F2F}" type="datetime1">
              <a:rPr lang="fi-FI" smtClean="0"/>
              <a:t>21.3.2024</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6" name="Dian numeron paikkamerkki 5"/>
          <p:cNvSpPr>
            <a:spLocks noGrp="1"/>
          </p:cNvSpPr>
          <p:nvPr>
            <p:ph type="sldNum" sz="quarter" idx="12"/>
          </p:nvPr>
        </p:nvSpPr>
        <p:spPr/>
        <p:txBody>
          <a:bodyPr/>
          <a:lstStyle>
            <a:lvl1pPr>
              <a:defRPr/>
            </a:lvl1pPr>
          </a:lstStyle>
          <a:p>
            <a:pPr>
              <a:defRPr/>
            </a:pPr>
            <a:fld id="{E84F5B4B-1776-4491-9403-9325C58D36A3}" type="slidenum">
              <a:rPr lang="fi-FI"/>
              <a:pPr>
                <a:defRPr/>
              </a:pPr>
              <a:t>‹#›</a:t>
            </a:fld>
            <a:endParaRPr lang="fi-FI"/>
          </a:p>
        </p:txBody>
      </p:sp>
    </p:spTree>
    <p:extLst>
      <p:ext uri="{BB962C8B-B14F-4D97-AF65-F5344CB8AC3E}">
        <p14:creationId xmlns:p14="http://schemas.microsoft.com/office/powerpoint/2010/main" val="54453112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0C0BBE71-3790-40F0-9A35-703E05AACC59}" type="datetime1">
              <a:rPr lang="fi-FI" smtClean="0"/>
              <a:t>21.3.2024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2"/>
          </p:nvPr>
        </p:nvSpPr>
        <p:spPr/>
        <p:txBody>
          <a:bodyPr/>
          <a:lstStyle>
            <a:lvl1pPr>
              <a:defRPr/>
            </a:lvl1pPr>
          </a:lstStyle>
          <a:p>
            <a:pPr>
              <a:defRPr/>
            </a:pPr>
            <a:fld id="{A4E8FCEA-2837-4113-B69C-807D10F262C0}" type="slidenum">
              <a:rPr lang="fi-FI"/>
              <a:pPr>
                <a:defRPr/>
              </a:pPr>
              <a:t>‹#›</a:t>
            </a:fld>
            <a:endParaRPr lang="fi-FI"/>
          </a:p>
        </p:txBody>
      </p:sp>
    </p:spTree>
    <p:extLst>
      <p:ext uri="{BB962C8B-B14F-4D97-AF65-F5344CB8AC3E}">
        <p14:creationId xmlns:p14="http://schemas.microsoft.com/office/powerpoint/2010/main" val="302619186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E989B80-1FF9-4233-87BD-C3B979262E46}" type="datetime1">
              <a:rPr lang="fi-FI" smtClean="0"/>
              <a:t>21.3.2024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2"/>
          </p:nvPr>
        </p:nvSpPr>
        <p:spPr/>
        <p:txBody>
          <a:bodyPr/>
          <a:lstStyle>
            <a:lvl1pPr>
              <a:defRPr/>
            </a:lvl1pPr>
          </a:lstStyle>
          <a:p>
            <a:pPr>
              <a:defRPr/>
            </a:pPr>
            <a:fld id="{4327142E-A5C0-4F7E-9E3F-39EFB1B8C6D9}" type="slidenum">
              <a:rPr lang="fi-FI"/>
              <a:pPr>
                <a:defRPr/>
              </a:pPr>
              <a:t>‹#›</a:t>
            </a:fld>
            <a:endParaRPr lang="fi-FI"/>
          </a:p>
        </p:txBody>
      </p:sp>
    </p:spTree>
    <p:extLst>
      <p:ext uri="{BB962C8B-B14F-4D97-AF65-F5344CB8AC3E}">
        <p14:creationId xmlns:p14="http://schemas.microsoft.com/office/powerpoint/2010/main" val="3381437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5D3130A-90C1-499D-881C-577B33B764EF}" type="datetime1">
              <a:rPr lang="fi-FI" smtClean="0"/>
              <a:t>21.3.2024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2"/>
          </p:nvPr>
        </p:nvSpPr>
        <p:spPr/>
        <p:txBody>
          <a:bodyPr/>
          <a:lstStyle>
            <a:lvl1pPr>
              <a:defRPr/>
            </a:lvl1pPr>
          </a:lstStyle>
          <a:p>
            <a:pPr>
              <a:defRPr/>
            </a:pPr>
            <a:fld id="{51844C75-B948-4718-AB2E-13FA01724AED}" type="slidenum">
              <a:rPr lang="fi-FI"/>
              <a:pPr>
                <a:defRPr/>
              </a:pPr>
              <a:t>‹#›</a:t>
            </a:fld>
            <a:endParaRPr lang="fi-FI"/>
          </a:p>
        </p:txBody>
      </p:sp>
    </p:spTree>
    <p:extLst>
      <p:ext uri="{BB962C8B-B14F-4D97-AF65-F5344CB8AC3E}">
        <p14:creationId xmlns:p14="http://schemas.microsoft.com/office/powerpoint/2010/main" val="3305517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57347506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E633A70-DCD5-49CE-9F1E-F01642481389}" type="datetime1">
              <a:rPr lang="fi-FI" smtClean="0"/>
              <a:t>21.3.2024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2"/>
          </p:nvPr>
        </p:nvSpPr>
        <p:spPr/>
        <p:txBody>
          <a:bodyPr/>
          <a:lstStyle>
            <a:lvl1pPr>
              <a:defRPr/>
            </a:lvl1pPr>
          </a:lstStyle>
          <a:p>
            <a:pPr>
              <a:defRPr/>
            </a:pPr>
            <a:fld id="{BE017C0B-DE9C-4AC2-B54E-E80C9DED7B74}" type="slidenum">
              <a:rPr lang="fi-FI"/>
              <a:pPr>
                <a:defRPr/>
              </a:pPr>
              <a:t>‹#›</a:t>
            </a:fld>
            <a:endParaRPr lang="fi-FI"/>
          </a:p>
        </p:txBody>
      </p:sp>
    </p:spTree>
    <p:extLst>
      <p:ext uri="{BB962C8B-B14F-4D97-AF65-F5344CB8AC3E}">
        <p14:creationId xmlns:p14="http://schemas.microsoft.com/office/powerpoint/2010/main" val="409760571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B03AA376-D60F-4DAA-AB7F-927792EB2F8C}" type="datetime1">
              <a:rPr lang="fi-FI" smtClean="0"/>
              <a:t>21.3.2024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2"/>
          </p:nvPr>
        </p:nvSpPr>
        <p:spPr/>
        <p:txBody>
          <a:bodyPr/>
          <a:lstStyle>
            <a:lvl1pPr>
              <a:defRPr/>
            </a:lvl1pPr>
          </a:lstStyle>
          <a:p>
            <a:pPr>
              <a:defRPr/>
            </a:pPr>
            <a:fld id="{F3E75ADE-FF0D-4AE5-90D1-481D715BADFD}" type="slidenum">
              <a:rPr lang="fi-FI"/>
              <a:pPr>
                <a:defRPr/>
              </a:pPr>
              <a:t>‹#›</a:t>
            </a:fld>
            <a:endParaRPr lang="fi-FI"/>
          </a:p>
        </p:txBody>
      </p:sp>
    </p:spTree>
    <p:extLst>
      <p:ext uri="{BB962C8B-B14F-4D97-AF65-F5344CB8AC3E}">
        <p14:creationId xmlns:p14="http://schemas.microsoft.com/office/powerpoint/2010/main" val="29883657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FDCAE56C-E5C8-4930-AF59-CCB8E9B5F46E}" type="datetime1">
              <a:rPr lang="fi-FI" smtClean="0"/>
              <a:t>21.3.2024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2"/>
          </p:nvPr>
        </p:nvSpPr>
        <p:spPr/>
        <p:txBody>
          <a:bodyPr/>
          <a:lstStyle>
            <a:lvl1pPr>
              <a:defRPr/>
            </a:lvl1pPr>
          </a:lstStyle>
          <a:p>
            <a:pPr>
              <a:defRPr/>
            </a:pPr>
            <a:fld id="{98BA2A89-7DD5-41AC-9A43-96CEA010C929}" type="slidenum">
              <a:rPr lang="fi-FI"/>
              <a:pPr>
                <a:defRPr/>
              </a:pPr>
              <a:t>‹#›</a:t>
            </a:fld>
            <a:endParaRPr lang="fi-FI"/>
          </a:p>
        </p:txBody>
      </p:sp>
    </p:spTree>
    <p:extLst>
      <p:ext uri="{BB962C8B-B14F-4D97-AF65-F5344CB8AC3E}">
        <p14:creationId xmlns:p14="http://schemas.microsoft.com/office/powerpoint/2010/main" val="379620562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fld id="{10766E21-14C3-425A-8E33-CEA6BC739A46}" type="datetime1">
              <a:rPr lang="fi-FI" smtClean="0"/>
              <a:t>21.3.2024</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Marjo Alatalo </a:t>
            </a:r>
          </a:p>
        </p:txBody>
      </p:sp>
      <p:sp>
        <p:nvSpPr>
          <p:cNvPr id="9" name="Dian numeron paikkamerkki 5"/>
          <p:cNvSpPr>
            <a:spLocks noGrp="1"/>
          </p:cNvSpPr>
          <p:nvPr>
            <p:ph type="sldNum" sz="quarter" idx="17"/>
          </p:nvPr>
        </p:nvSpPr>
        <p:spPr/>
        <p:txBody>
          <a:bodyPr/>
          <a:lstStyle>
            <a:lvl1pPr>
              <a:defRPr/>
            </a:lvl1pPr>
          </a:lstStyle>
          <a:p>
            <a:pPr>
              <a:defRPr/>
            </a:pPr>
            <a:fld id="{F854DA1E-CC65-4D4A-8AD3-33B6FE2ED2C0}" type="slidenum">
              <a:rPr lang="fi-FI"/>
              <a:pPr>
                <a:defRPr/>
              </a:pPr>
              <a:t>‹#›</a:t>
            </a:fld>
            <a:endParaRPr lang="fi-FI"/>
          </a:p>
        </p:txBody>
      </p:sp>
    </p:spTree>
    <p:extLst>
      <p:ext uri="{BB962C8B-B14F-4D97-AF65-F5344CB8AC3E}">
        <p14:creationId xmlns:p14="http://schemas.microsoft.com/office/powerpoint/2010/main" val="38535145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CDBC6405-7C19-48BC-999B-31FBDA965E41}" type="datetime1">
              <a:rPr lang="fi-FI" smtClean="0"/>
              <a:t>21.3.2024</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Marjo Alatalo </a:t>
            </a:r>
          </a:p>
        </p:txBody>
      </p:sp>
      <p:sp>
        <p:nvSpPr>
          <p:cNvPr id="7" name="Dian numeron paikkamerkki 5"/>
          <p:cNvSpPr>
            <a:spLocks noGrp="1"/>
          </p:cNvSpPr>
          <p:nvPr>
            <p:ph type="sldNum" sz="quarter" idx="16"/>
          </p:nvPr>
        </p:nvSpPr>
        <p:spPr/>
        <p:txBody>
          <a:bodyPr/>
          <a:lstStyle>
            <a:lvl1pPr>
              <a:defRPr/>
            </a:lvl1pPr>
          </a:lstStyle>
          <a:p>
            <a:pPr>
              <a:defRPr/>
            </a:pPr>
            <a:fld id="{D416811A-B41B-4B02-A7C2-918597E845AB}" type="slidenum">
              <a:rPr lang="fi-FI"/>
              <a:pPr>
                <a:defRPr/>
              </a:pPr>
              <a:t>‹#›</a:t>
            </a:fld>
            <a:endParaRPr lang="fi-FI"/>
          </a:p>
        </p:txBody>
      </p:sp>
    </p:spTree>
    <p:extLst>
      <p:ext uri="{BB962C8B-B14F-4D97-AF65-F5344CB8AC3E}">
        <p14:creationId xmlns:p14="http://schemas.microsoft.com/office/powerpoint/2010/main" val="376326573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fld id="{67B9666C-289E-47E9-9C46-2BB356FF0184}" type="datetime1">
              <a:rPr lang="fi-FI" smtClean="0"/>
              <a:t>21.3.2024</a:t>
            </a:fld>
            <a:endParaRPr lang="fi-FI"/>
          </a:p>
        </p:txBody>
      </p:sp>
      <p:sp>
        <p:nvSpPr>
          <p:cNvPr id="5" name="Alatunnisteen paikkamerkki 4"/>
          <p:cNvSpPr>
            <a:spLocks noGrp="1"/>
          </p:cNvSpPr>
          <p:nvPr>
            <p:ph type="ftr" sz="quarter" idx="15"/>
          </p:nvPr>
        </p:nvSpPr>
        <p:spPr/>
        <p:txBody>
          <a:bodyPr/>
          <a:lstStyle>
            <a:lvl1pPr>
              <a:defRPr/>
            </a:lvl1pPr>
          </a:lstStyle>
          <a:p>
            <a:pPr>
              <a:defRPr/>
            </a:pPr>
            <a:r>
              <a:rPr lang="fi-FI"/>
              <a:t>Marjo Alatalo </a:t>
            </a:r>
          </a:p>
        </p:txBody>
      </p:sp>
      <p:sp>
        <p:nvSpPr>
          <p:cNvPr id="6" name="Dian numeron paikkamerkki 5"/>
          <p:cNvSpPr>
            <a:spLocks noGrp="1"/>
          </p:cNvSpPr>
          <p:nvPr>
            <p:ph type="sldNum" sz="quarter" idx="16"/>
          </p:nvPr>
        </p:nvSpPr>
        <p:spPr/>
        <p:txBody>
          <a:bodyPr/>
          <a:lstStyle>
            <a:lvl1pPr>
              <a:defRPr/>
            </a:lvl1pPr>
          </a:lstStyle>
          <a:p>
            <a:pPr>
              <a:defRPr/>
            </a:pPr>
            <a:fld id="{6EB63D36-9475-4DF2-AEE1-BA2915921F0C}" type="slidenum">
              <a:rPr lang="fi-FI"/>
              <a:pPr>
                <a:defRPr/>
              </a:pPr>
              <a:t>‹#›</a:t>
            </a:fld>
            <a:endParaRPr lang="fi-FI"/>
          </a:p>
        </p:txBody>
      </p:sp>
    </p:spTree>
    <p:extLst>
      <p:ext uri="{BB962C8B-B14F-4D97-AF65-F5344CB8AC3E}">
        <p14:creationId xmlns:p14="http://schemas.microsoft.com/office/powerpoint/2010/main" val="282275584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35629EB9-C1C1-4D0B-9543-F09694E7F50E}" type="datetime1">
              <a:rPr lang="fi-FI" smtClean="0"/>
              <a:t>21.3.2024</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Marjo Alatalo </a:t>
            </a:r>
          </a:p>
        </p:txBody>
      </p:sp>
      <p:sp>
        <p:nvSpPr>
          <p:cNvPr id="9" name="Dian numeron paikkamerkki 5"/>
          <p:cNvSpPr>
            <a:spLocks noGrp="1"/>
          </p:cNvSpPr>
          <p:nvPr>
            <p:ph type="sldNum" sz="quarter" idx="18"/>
          </p:nvPr>
        </p:nvSpPr>
        <p:spPr/>
        <p:txBody>
          <a:bodyPr/>
          <a:lstStyle>
            <a:lvl1pPr>
              <a:defRPr/>
            </a:lvl1pPr>
          </a:lstStyle>
          <a:p>
            <a:pPr>
              <a:defRPr/>
            </a:pPr>
            <a:fld id="{CA634FC9-4BA4-471C-A025-62828D7E80B6}" type="slidenum">
              <a:rPr lang="fi-FI"/>
              <a:pPr>
                <a:defRPr/>
              </a:pPr>
              <a:t>‹#›</a:t>
            </a:fld>
            <a:endParaRPr lang="fi-FI"/>
          </a:p>
        </p:txBody>
      </p:sp>
    </p:spTree>
    <p:extLst>
      <p:ext uri="{BB962C8B-B14F-4D97-AF65-F5344CB8AC3E}">
        <p14:creationId xmlns:p14="http://schemas.microsoft.com/office/powerpoint/2010/main" val="109304773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fld id="{E5C63D72-2020-4835-98C6-0D1E584E98E9}" type="datetime1">
              <a:rPr lang="fi-FI" smtClean="0"/>
              <a:t>21.3.2024</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Marjo Alatalo </a:t>
            </a:r>
          </a:p>
        </p:txBody>
      </p:sp>
      <p:sp>
        <p:nvSpPr>
          <p:cNvPr id="10" name="Dian numeron paikkamerkki 5"/>
          <p:cNvSpPr>
            <a:spLocks noGrp="1"/>
          </p:cNvSpPr>
          <p:nvPr>
            <p:ph type="sldNum" sz="quarter" idx="18"/>
          </p:nvPr>
        </p:nvSpPr>
        <p:spPr/>
        <p:txBody>
          <a:bodyPr/>
          <a:lstStyle>
            <a:lvl1pPr>
              <a:defRPr/>
            </a:lvl1pPr>
          </a:lstStyle>
          <a:p>
            <a:pPr>
              <a:defRPr/>
            </a:pPr>
            <a:fld id="{8E137C43-36BE-42D4-99BF-9CAD33AED933}" type="slidenum">
              <a:rPr lang="fi-FI"/>
              <a:pPr>
                <a:defRPr/>
              </a:pPr>
              <a:t>‹#›</a:t>
            </a:fld>
            <a:endParaRPr lang="fi-FI"/>
          </a:p>
        </p:txBody>
      </p:sp>
    </p:spTree>
    <p:extLst>
      <p:ext uri="{BB962C8B-B14F-4D97-AF65-F5344CB8AC3E}">
        <p14:creationId xmlns:p14="http://schemas.microsoft.com/office/powerpoint/2010/main" val="26045238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fld id="{0A81687B-1DCF-4BD9-BDCC-A82386F3B23F}" type="datetime1">
              <a:rPr lang="fi-FI" smtClean="0"/>
              <a:t>21.3.2024</a:t>
            </a:fld>
            <a:endParaRPr lang="fi-FI"/>
          </a:p>
        </p:txBody>
      </p:sp>
      <p:sp>
        <p:nvSpPr>
          <p:cNvPr id="15" name="Alatunnisteen paikkamerkki 4"/>
          <p:cNvSpPr>
            <a:spLocks noGrp="1"/>
          </p:cNvSpPr>
          <p:nvPr>
            <p:ph type="ftr" sz="quarter" idx="20"/>
          </p:nvPr>
        </p:nvSpPr>
        <p:spPr/>
        <p:txBody>
          <a:bodyPr/>
          <a:lstStyle>
            <a:lvl1pPr>
              <a:defRPr/>
            </a:lvl1pPr>
          </a:lstStyle>
          <a:p>
            <a:pPr>
              <a:defRPr/>
            </a:pPr>
            <a:r>
              <a:rPr lang="fi-FI"/>
              <a:t>Marjo Alatalo </a:t>
            </a:r>
          </a:p>
        </p:txBody>
      </p:sp>
      <p:sp>
        <p:nvSpPr>
          <p:cNvPr id="16" name="Dian numeron paikkamerkki 5"/>
          <p:cNvSpPr>
            <a:spLocks noGrp="1"/>
          </p:cNvSpPr>
          <p:nvPr>
            <p:ph type="sldNum" sz="quarter" idx="21"/>
          </p:nvPr>
        </p:nvSpPr>
        <p:spPr/>
        <p:txBody>
          <a:bodyPr/>
          <a:lstStyle>
            <a:lvl1pPr>
              <a:defRPr/>
            </a:lvl1pPr>
          </a:lstStyle>
          <a:p>
            <a:pPr>
              <a:defRPr/>
            </a:pPr>
            <a:fld id="{07846714-1DC3-4B48-B907-0C5C7B57AB8D}" type="slidenum">
              <a:rPr lang="fi-FI"/>
              <a:pPr>
                <a:defRPr/>
              </a:pPr>
              <a:t>‹#›</a:t>
            </a:fld>
            <a:endParaRPr lang="fi-FI"/>
          </a:p>
        </p:txBody>
      </p:sp>
    </p:spTree>
    <p:extLst>
      <p:ext uri="{BB962C8B-B14F-4D97-AF65-F5344CB8AC3E}">
        <p14:creationId xmlns:p14="http://schemas.microsoft.com/office/powerpoint/2010/main" val="424694251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fld id="{EBFC50C4-F467-440E-9242-146EFEA4F6D8}" type="datetime1">
              <a:rPr lang="fi-FI" smtClean="0"/>
              <a:t>21.3.2024</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Marjo Alatalo </a:t>
            </a:r>
          </a:p>
        </p:txBody>
      </p:sp>
      <p:sp>
        <p:nvSpPr>
          <p:cNvPr id="18" name="Dian numeron paikkamerkki 4"/>
          <p:cNvSpPr>
            <a:spLocks noGrp="1"/>
          </p:cNvSpPr>
          <p:nvPr>
            <p:ph type="sldNum" sz="quarter" idx="12"/>
          </p:nvPr>
        </p:nvSpPr>
        <p:spPr/>
        <p:txBody>
          <a:bodyPr/>
          <a:lstStyle>
            <a:lvl1pPr>
              <a:defRPr/>
            </a:lvl1pPr>
          </a:lstStyle>
          <a:p>
            <a:pPr>
              <a:defRPr/>
            </a:pPr>
            <a:fld id="{A4442987-6EE2-4694-B2A5-3F3009D43125}" type="slidenum">
              <a:rPr lang="fi-FI"/>
              <a:pPr>
                <a:defRPr/>
              </a:pPr>
              <a:t>‹#›</a:t>
            </a:fld>
            <a:endParaRPr lang="fi-FI"/>
          </a:p>
        </p:txBody>
      </p:sp>
    </p:spTree>
    <p:extLst>
      <p:ext uri="{BB962C8B-B14F-4D97-AF65-F5344CB8AC3E}">
        <p14:creationId xmlns:p14="http://schemas.microsoft.com/office/powerpoint/2010/main" val="2289147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59243216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221148447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82536916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A4F2C9CF-4CCE-45AF-9DCF-B4774A7A1A51}" type="datetime1">
              <a:rPr lang="fi-FI" smtClean="0"/>
              <a:t>21.3.2024</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5" name="Dian numeron paikkamerkki 5"/>
          <p:cNvSpPr>
            <a:spLocks noGrp="1"/>
          </p:cNvSpPr>
          <p:nvPr>
            <p:ph type="sldNum" sz="quarter" idx="12"/>
          </p:nvPr>
        </p:nvSpPr>
        <p:spPr/>
        <p:txBody>
          <a:bodyPr/>
          <a:lstStyle>
            <a:lvl1pPr>
              <a:defRPr/>
            </a:lvl1pPr>
          </a:lstStyle>
          <a:p>
            <a:pPr>
              <a:defRPr/>
            </a:pPr>
            <a:fld id="{1C1BDA1E-CB5F-44BF-813F-4678206E6364}" type="slidenum">
              <a:rPr lang="fi-FI"/>
              <a:pPr>
                <a:defRPr/>
              </a:pPr>
              <a:t>‹#›</a:t>
            </a:fld>
            <a:endParaRPr lang="fi-FI"/>
          </a:p>
        </p:txBody>
      </p:sp>
    </p:spTree>
    <p:extLst>
      <p:ext uri="{BB962C8B-B14F-4D97-AF65-F5344CB8AC3E}">
        <p14:creationId xmlns:p14="http://schemas.microsoft.com/office/powerpoint/2010/main" val="19758598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F7C1B8DC-0CDB-49FB-9413-CA30A6539A7A}" type="datetime1">
              <a:rPr lang="fi-FI" smtClean="0"/>
              <a:t>21.3.2024</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Marjo Alatalo </a:t>
            </a:r>
          </a:p>
        </p:txBody>
      </p:sp>
      <p:sp>
        <p:nvSpPr>
          <p:cNvPr id="4" name="Dian numeron paikkamerkki 5"/>
          <p:cNvSpPr>
            <a:spLocks noGrp="1"/>
          </p:cNvSpPr>
          <p:nvPr>
            <p:ph type="sldNum" sz="quarter" idx="12"/>
          </p:nvPr>
        </p:nvSpPr>
        <p:spPr/>
        <p:txBody>
          <a:bodyPr/>
          <a:lstStyle>
            <a:lvl1pPr>
              <a:defRPr/>
            </a:lvl1pPr>
          </a:lstStyle>
          <a:p>
            <a:pPr>
              <a:defRPr/>
            </a:pPr>
            <a:fld id="{8537DB6B-03B8-417A-B79B-FECB0555FC34}" type="slidenum">
              <a:rPr lang="fi-FI"/>
              <a:pPr>
                <a:defRPr/>
              </a:pPr>
              <a:t>‹#›</a:t>
            </a:fld>
            <a:endParaRPr lang="fi-FI"/>
          </a:p>
        </p:txBody>
      </p:sp>
    </p:spTree>
    <p:extLst>
      <p:ext uri="{BB962C8B-B14F-4D97-AF65-F5344CB8AC3E}">
        <p14:creationId xmlns:p14="http://schemas.microsoft.com/office/powerpoint/2010/main" val="106437256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426974866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4030370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75128018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05841464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86953971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577851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96178426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47754996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5298954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645789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67578015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0000BF"/>
                </a:solidFill>
                <a:latin typeface="+mj-lt"/>
              </a:defRPr>
            </a:lvl1pPr>
          </a:lstStyle>
          <a:p>
            <a:r>
              <a:rPr lang="fi-FI"/>
              <a:t>Muokkaa </a:t>
            </a:r>
            <a:r>
              <a:rPr lang="fi-FI" err="1"/>
              <a:t>perustyyl</a:t>
            </a:r>
            <a:r>
              <a:rPr lang="fi-FI"/>
              <a:t>. </a:t>
            </a:r>
            <a:r>
              <a:rPr lang="fi-FI" err="1"/>
              <a:t>napsautt</a:t>
            </a:r>
            <a:r>
              <a:rPr lang="fi-FI"/>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94742110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64789717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31740202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10" name="Freeform 5"/>
          <p:cNvSpPr>
            <a:spLocks noChangeAspect="1"/>
          </p:cNvSpPr>
          <p:nvPr userDrawn="1"/>
        </p:nvSpPr>
        <p:spPr bwMode="auto">
          <a:xfrm>
            <a:off x="11046771" y="0"/>
            <a:ext cx="1142297" cy="6858000"/>
          </a:xfrm>
          <a:custGeom>
            <a:avLst/>
            <a:gdLst>
              <a:gd name="T0" fmla="*/ 222 w 2359"/>
              <a:gd name="T1" fmla="*/ 0 h 14300"/>
              <a:gd name="T2" fmla="*/ 0 w 2359"/>
              <a:gd name="T3" fmla="*/ 709 h 14300"/>
              <a:gd name="T4" fmla="*/ 239 w 2359"/>
              <a:gd name="T5" fmla="*/ 1609 h 14300"/>
              <a:gd name="T6" fmla="*/ 0 w 2359"/>
              <a:gd name="T7" fmla="*/ 2509 h 14300"/>
              <a:gd name="T8" fmla="*/ 239 w 2359"/>
              <a:gd name="T9" fmla="*/ 3409 h 14300"/>
              <a:gd name="T10" fmla="*/ 0 w 2359"/>
              <a:gd name="T11" fmla="*/ 4308 h 14300"/>
              <a:gd name="T12" fmla="*/ 239 w 2359"/>
              <a:gd name="T13" fmla="*/ 5208 h 14300"/>
              <a:gd name="T14" fmla="*/ 239 w 2359"/>
              <a:gd name="T15" fmla="*/ 5254 h 14300"/>
              <a:gd name="T16" fmla="*/ 0 w 2359"/>
              <a:gd name="T17" fmla="*/ 6154 h 14300"/>
              <a:gd name="T18" fmla="*/ 239 w 2359"/>
              <a:gd name="T19" fmla="*/ 7053 h 14300"/>
              <a:gd name="T20" fmla="*/ 0 w 2359"/>
              <a:gd name="T21" fmla="*/ 7953 h 14300"/>
              <a:gd name="T22" fmla="*/ 239 w 2359"/>
              <a:gd name="T23" fmla="*/ 8853 h 14300"/>
              <a:gd name="T24" fmla="*/ 0 w 2359"/>
              <a:gd name="T25" fmla="*/ 9752 h 14300"/>
              <a:gd name="T26" fmla="*/ 239 w 2359"/>
              <a:gd name="T27" fmla="*/ 10652 h 14300"/>
              <a:gd name="T28" fmla="*/ 0 w 2359"/>
              <a:gd name="T29" fmla="*/ 11552 h 14300"/>
              <a:gd name="T30" fmla="*/ 239 w 2359"/>
              <a:gd name="T31" fmla="*/ 12451 h 14300"/>
              <a:gd name="T32" fmla="*/ 0 w 2359"/>
              <a:gd name="T33" fmla="*/ 13351 h 14300"/>
              <a:gd name="T34" fmla="*/ 239 w 2359"/>
              <a:gd name="T35" fmla="*/ 14251 h 14300"/>
              <a:gd name="T36" fmla="*/ 238 w 2359"/>
              <a:gd name="T37" fmla="*/ 14300 h 14300"/>
              <a:gd name="T38" fmla="*/ 2359 w 2359"/>
              <a:gd name="T39" fmla="*/ 14300 h 14300"/>
              <a:gd name="T40" fmla="*/ 2359 w 2359"/>
              <a:gd name="T41" fmla="*/ 0 h 14300"/>
              <a:gd name="T42" fmla="*/ 222 w 2359"/>
              <a:gd name="T4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209560194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09523215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Väliotsikko</a:t>
            </a:r>
          </a:p>
        </p:txBody>
      </p:sp>
    </p:spTree>
    <p:extLst>
      <p:ext uri="{BB962C8B-B14F-4D97-AF65-F5344CB8AC3E}">
        <p14:creationId xmlns:p14="http://schemas.microsoft.com/office/powerpoint/2010/main" val="1378205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322743426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268313873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a:t>
            </a:r>
            <a:r>
              <a:rPr lang="fi-FI" err="1"/>
              <a:t>perustyyl</a:t>
            </a:r>
            <a:r>
              <a:rPr lang="fi-FI"/>
              <a:t>. </a:t>
            </a:r>
            <a:r>
              <a:rPr lang="fi-FI" err="1"/>
              <a:t>napsautt</a:t>
            </a:r>
            <a:r>
              <a:rPr lang="fi-FI"/>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06971014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a:t>
            </a:r>
            <a:r>
              <a:rPr lang="fi-FI" err="1"/>
              <a:t>perustyyl</a:t>
            </a:r>
            <a:r>
              <a:rPr lang="fi-FI"/>
              <a:t>. </a:t>
            </a:r>
            <a:r>
              <a:rPr lang="fi-FI" err="1"/>
              <a:t>napsautt</a:t>
            </a:r>
            <a:r>
              <a:rPr lang="fi-FI"/>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a:lstStyle>
            <a:lvl1pPr marL="0" indent="0">
              <a:buFontTx/>
              <a:buNone/>
              <a:defRPr/>
            </a:lvl1pPr>
          </a:lstStyle>
          <a:p>
            <a:endParaRPr lang="en-GB"/>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a:lstStyle>
            <a:lvl1pPr marL="0" indent="0">
              <a:buFontTx/>
              <a:buNone/>
              <a:defRPr/>
            </a:lvl1pPr>
          </a:lstStyle>
          <a:p>
            <a:endParaRPr lang="en-GB"/>
          </a:p>
        </p:txBody>
      </p:sp>
    </p:spTree>
    <p:extLst>
      <p:ext uri="{BB962C8B-B14F-4D97-AF65-F5344CB8AC3E}">
        <p14:creationId xmlns:p14="http://schemas.microsoft.com/office/powerpoint/2010/main" val="305838298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a:lstStyle>
            <a:lvl1pPr marL="0" indent="0">
              <a:buFontTx/>
              <a:buNone/>
              <a:defRPr/>
            </a:lvl1pPr>
          </a:lstStyle>
          <a:p>
            <a:endParaRPr lang="en-GB"/>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a:lstStyle>
            <a:lvl1pPr marL="0" indent="0">
              <a:buFontTx/>
              <a:buNone/>
              <a:defRPr/>
            </a:lvl1pPr>
          </a:lstStyle>
          <a:p>
            <a:endParaRPr lang="en-GB"/>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a:lstStyle>
            <a:lvl1pPr marL="0" indent="0">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a:t>
            </a:r>
            <a:r>
              <a:rPr lang="fi-FI" err="1"/>
              <a:t>perustyyl</a:t>
            </a:r>
            <a:r>
              <a:rPr lang="fi-FI"/>
              <a:t>. </a:t>
            </a:r>
            <a:r>
              <a:rPr lang="fi-FI" err="1"/>
              <a:t>napsautt</a:t>
            </a:r>
            <a:r>
              <a:rPr lang="fi-FI"/>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09832055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a:lstStyle>
            <a:lvl1pPr marL="0" indent="0">
              <a:buFontTx/>
              <a:buNone/>
              <a:defRPr/>
            </a:lvl1pPr>
          </a:lstStyle>
          <a:p>
            <a:endParaRPr lang="en-GB"/>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a:lstStyle>
            <a:lvl1pPr marL="0" indent="0">
              <a:buFontTx/>
              <a:buNone/>
              <a:defRPr/>
            </a:lvl1pPr>
          </a:lstStyle>
          <a:p>
            <a:endParaRPr lang="en-GB"/>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a:lstStyle>
            <a:lvl1pPr marL="0" indent="0">
              <a:buNone/>
              <a:defRPr/>
            </a:lvl1pPr>
          </a:lstStyle>
          <a:p>
            <a:endParaRPr lang="en-GB"/>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a:lstStyle>
            <a:lvl1pPr marL="0" indent="0">
              <a:buFontTx/>
              <a:buNone/>
              <a:defRPr/>
            </a:lvl1pPr>
          </a:lstStyle>
          <a:p>
            <a:endParaRPr lang="en-GB"/>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a:lstStyle>
            <a:lvl1pPr marL="0" indent="0">
              <a:buFontTx/>
              <a:buNone/>
              <a:defRPr/>
            </a:lvl1pPr>
          </a:lstStyle>
          <a:p>
            <a:endParaRPr lang="en-GB"/>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a:lstStyle>
            <a:lvl1pPr marL="0" indent="0">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a:t>
            </a:r>
            <a:r>
              <a:rPr lang="fi-FI" err="1"/>
              <a:t>perustyyl</a:t>
            </a:r>
            <a:r>
              <a:rPr lang="fi-FI"/>
              <a:t>. </a:t>
            </a:r>
            <a:r>
              <a:rPr lang="fi-FI" err="1"/>
              <a:t>napsautt</a:t>
            </a:r>
            <a:r>
              <a:rPr lang="fi-FI"/>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20154703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chemeClr val="bg1">
            <a:lumMod val="85000"/>
          </a:schemeClr>
        </a:solidFill>
        <a:effectLst/>
      </p:bgPr>
    </p:bg>
    <p:spTree>
      <p:nvGrpSpPr>
        <p:cNvPr id="1" name=""/>
        <p:cNvGrpSpPr/>
        <p:nvPr/>
      </p:nvGrpSpPr>
      <p:grpSpPr>
        <a:xfrm>
          <a:off x="0" y="0"/>
          <a:ext cx="0" cy="0"/>
          <a:chOff x="0" y="0"/>
          <a:chExt cx="0" cy="0"/>
        </a:xfrm>
      </p:grpSpPr>
      <p:sp>
        <p:nvSpPr>
          <p:cNvPr id="24" name="Freeform 5"/>
          <p:cNvSpPr>
            <a:spLocks/>
          </p:cNvSpPr>
          <p:nvPr userDrawn="1"/>
        </p:nvSpPr>
        <p:spPr bwMode="auto">
          <a:xfrm>
            <a:off x="0" y="5199434"/>
            <a:ext cx="12193200" cy="1645854"/>
          </a:xfrm>
          <a:custGeom>
            <a:avLst/>
            <a:gdLst>
              <a:gd name="T0" fmla="*/ 25400 w 25400"/>
              <a:gd name="T1" fmla="*/ 181 h 3411"/>
              <a:gd name="T2" fmla="*/ 24469 w 25400"/>
              <a:gd name="T3" fmla="*/ 450 h 3411"/>
              <a:gd name="T4" fmla="*/ 24383 w 25400"/>
              <a:gd name="T5" fmla="*/ 450 h 3411"/>
              <a:gd name="T6" fmla="*/ 22690 w 25400"/>
              <a:gd name="T7" fmla="*/ 0 h 3411"/>
              <a:gd name="T8" fmla="*/ 20997 w 25400"/>
              <a:gd name="T9" fmla="*/ 450 h 3411"/>
              <a:gd name="T10" fmla="*/ 19304 w 25400"/>
              <a:gd name="T11" fmla="*/ 0 h 3411"/>
              <a:gd name="T12" fmla="*/ 17611 w 25400"/>
              <a:gd name="T13" fmla="*/ 450 h 3411"/>
              <a:gd name="T14" fmla="*/ 15919 w 25400"/>
              <a:gd name="T15" fmla="*/ 0 h 3411"/>
              <a:gd name="T16" fmla="*/ 14226 w 25400"/>
              <a:gd name="T17" fmla="*/ 450 h 3411"/>
              <a:gd name="T18" fmla="*/ 12533 w 25400"/>
              <a:gd name="T19" fmla="*/ 0 h 3411"/>
              <a:gd name="T20" fmla="*/ 10840 w 25400"/>
              <a:gd name="T21" fmla="*/ 450 h 3411"/>
              <a:gd name="T22" fmla="*/ 9147 w 25400"/>
              <a:gd name="T23" fmla="*/ 0 h 3411"/>
              <a:gd name="T24" fmla="*/ 7454 w 25400"/>
              <a:gd name="T25" fmla="*/ 450 h 3411"/>
              <a:gd name="T26" fmla="*/ 5761 w 25400"/>
              <a:gd name="T27" fmla="*/ 0 h 3411"/>
              <a:gd name="T28" fmla="*/ 4068 w 25400"/>
              <a:gd name="T29" fmla="*/ 450 h 3411"/>
              <a:gd name="T30" fmla="*/ 2376 w 25400"/>
              <a:gd name="T31" fmla="*/ 0 h 3411"/>
              <a:gd name="T32" fmla="*/ 683 w 25400"/>
              <a:gd name="T33" fmla="*/ 450 h 3411"/>
              <a:gd name="T34" fmla="*/ 0 w 25400"/>
              <a:gd name="T35" fmla="*/ 308 h 3411"/>
              <a:gd name="T36" fmla="*/ 0 w 25400"/>
              <a:gd name="T37" fmla="*/ 3411 h 3411"/>
              <a:gd name="T38" fmla="*/ 25400 w 25400"/>
              <a:gd name="T39" fmla="*/ 3411 h 3411"/>
              <a:gd name="T40" fmla="*/ 25400 w 25400"/>
              <a:gd name="T41" fmla="*/ 181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a:t>Muokkaa </a:t>
            </a:r>
            <a:r>
              <a:rPr lang="fi-FI" err="1"/>
              <a:t>perustyyl</a:t>
            </a:r>
            <a:r>
              <a:rPr lang="fi-FI"/>
              <a:t>. </a:t>
            </a:r>
            <a:r>
              <a:rPr lang="fi-FI" err="1"/>
              <a:t>napsautt</a:t>
            </a:r>
            <a:r>
              <a:rPr lang="fi-FI"/>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grpSp>
        <p:nvGrpSpPr>
          <p:cNvPr id="9" name="Ryhmä 8"/>
          <p:cNvGrpSpPr/>
          <p:nvPr userDrawn="1"/>
        </p:nvGrpSpPr>
        <p:grpSpPr bwMode="black">
          <a:xfrm>
            <a:off x="465667" y="6222027"/>
            <a:ext cx="804333" cy="373549"/>
            <a:chOff x="228601" y="704851"/>
            <a:chExt cx="11734800" cy="5449888"/>
          </a:xfrm>
        </p:grpSpPr>
        <p:sp>
          <p:nvSpPr>
            <p:cNvPr id="10"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1"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3"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4"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5"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7"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8"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9"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0"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361322549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36552880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7761496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10" name="Freeform 5"/>
          <p:cNvSpPr>
            <a:spLocks/>
          </p:cNvSpPr>
          <p:nvPr userDrawn="1"/>
        </p:nvSpPr>
        <p:spPr bwMode="white">
          <a:xfrm>
            <a:off x="0"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52247191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57833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931500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91270763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12192000" cy="3888500"/>
          </a:xfrm>
          <a:custGeom>
            <a:avLst/>
            <a:gdLst>
              <a:gd name="T0" fmla="*/ 0 w 25400"/>
              <a:gd name="T1" fmla="*/ 6386 h 8063"/>
              <a:gd name="T2" fmla="*/ 2540 w 25400"/>
              <a:gd name="T3" fmla="*/ 8063 h 8063"/>
              <a:gd name="T4" fmla="*/ 5080 w 25400"/>
              <a:gd name="T5" fmla="*/ 6386 h 8063"/>
              <a:gd name="T6" fmla="*/ 7620 w 25400"/>
              <a:gd name="T7" fmla="*/ 8063 h 8063"/>
              <a:gd name="T8" fmla="*/ 10160 w 25400"/>
              <a:gd name="T9" fmla="*/ 6386 h 8063"/>
              <a:gd name="T10" fmla="*/ 12700 w 25400"/>
              <a:gd name="T11" fmla="*/ 8063 h 8063"/>
              <a:gd name="T12" fmla="*/ 15240 w 25400"/>
              <a:gd name="T13" fmla="*/ 6386 h 8063"/>
              <a:gd name="T14" fmla="*/ 17780 w 25400"/>
              <a:gd name="T15" fmla="*/ 8063 h 8063"/>
              <a:gd name="T16" fmla="*/ 20320 w 25400"/>
              <a:gd name="T17" fmla="*/ 6386 h 8063"/>
              <a:gd name="T18" fmla="*/ 22860 w 25400"/>
              <a:gd name="T19" fmla="*/ 8063 h 8063"/>
              <a:gd name="T20" fmla="*/ 25400 w 25400"/>
              <a:gd name="T21" fmla="*/ 6386 h 8063"/>
              <a:gd name="T22" fmla="*/ 25400 w 25400"/>
              <a:gd name="T23" fmla="*/ 0 h 8063"/>
              <a:gd name="T24" fmla="*/ 0 w 25400"/>
              <a:gd name="T25" fmla="*/ 0 h 8063"/>
              <a:gd name="T26" fmla="*/ 0 w 25400"/>
              <a:gd name="T27" fmla="*/ 6386 h 8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40517716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13861762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27" name="Freeform 5"/>
          <p:cNvSpPr>
            <a:spLocks/>
          </p:cNvSpPr>
          <p:nvPr userDrawn="1"/>
        </p:nvSpPr>
        <p:spPr bwMode="white">
          <a:xfrm>
            <a:off x="0" y="0"/>
            <a:ext cx="7305472" cy="6858000"/>
          </a:xfrm>
          <a:custGeom>
            <a:avLst/>
            <a:gdLst>
              <a:gd name="T0" fmla="*/ 15203 w 15203"/>
              <a:gd name="T1" fmla="*/ 14300 h 14300"/>
              <a:gd name="T2" fmla="*/ 14018 w 15203"/>
              <a:gd name="T3" fmla="*/ 12518 h 14300"/>
              <a:gd name="T4" fmla="*/ 15203 w 15203"/>
              <a:gd name="T5" fmla="*/ 10722 h 14300"/>
              <a:gd name="T6" fmla="*/ 14018 w 15203"/>
              <a:gd name="T7" fmla="*/ 8926 h 14300"/>
              <a:gd name="T8" fmla="*/ 15203 w 15203"/>
              <a:gd name="T9" fmla="*/ 7131 h 14300"/>
              <a:gd name="T10" fmla="*/ 14018 w 15203"/>
              <a:gd name="T11" fmla="*/ 5335 h 14300"/>
              <a:gd name="T12" fmla="*/ 15203 w 15203"/>
              <a:gd name="T13" fmla="*/ 3540 h 14300"/>
              <a:gd name="T14" fmla="*/ 14018 w 15203"/>
              <a:gd name="T15" fmla="*/ 1744 h 14300"/>
              <a:gd name="T16" fmla="*/ 15202 w 15203"/>
              <a:gd name="T17" fmla="*/ 0 h 14300"/>
              <a:gd name="T18" fmla="*/ 0 w 15203"/>
              <a:gd name="T19" fmla="*/ 0 h 14300"/>
              <a:gd name="T20" fmla="*/ 0 w 15203"/>
              <a:gd name="T21" fmla="*/ 3271 h 14300"/>
              <a:gd name="T22" fmla="*/ 0 w 15203"/>
              <a:gd name="T23" fmla="*/ 14300 h 14300"/>
              <a:gd name="T24" fmla="*/ 15203 w 15203"/>
              <a:gd name="T2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54430929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0" y="0"/>
            <a:ext cx="9679021" cy="6858000"/>
          </a:xfrm>
          <a:custGeom>
            <a:avLst/>
            <a:gdLst>
              <a:gd name="T0" fmla="*/ 0 w 20142"/>
              <a:gd name="T1" fmla="*/ 0 h 14300"/>
              <a:gd name="T2" fmla="*/ 0 w 20142"/>
              <a:gd name="T3" fmla="*/ 14300 h 14300"/>
              <a:gd name="T4" fmla="*/ 20141 w 20142"/>
              <a:gd name="T5" fmla="*/ 14300 h 14300"/>
              <a:gd name="T6" fmla="*/ 18957 w 20142"/>
              <a:gd name="T7" fmla="*/ 12518 h 14300"/>
              <a:gd name="T8" fmla="*/ 20142 w 20142"/>
              <a:gd name="T9" fmla="*/ 10722 h 14300"/>
              <a:gd name="T10" fmla="*/ 18957 w 20142"/>
              <a:gd name="T11" fmla="*/ 8926 h 14300"/>
              <a:gd name="T12" fmla="*/ 20142 w 20142"/>
              <a:gd name="T13" fmla="*/ 7131 h 14300"/>
              <a:gd name="T14" fmla="*/ 18957 w 20142"/>
              <a:gd name="T15" fmla="*/ 5335 h 14300"/>
              <a:gd name="T16" fmla="*/ 20142 w 20142"/>
              <a:gd name="T17" fmla="*/ 3540 h 14300"/>
              <a:gd name="T18" fmla="*/ 18957 w 20142"/>
              <a:gd name="T19" fmla="*/ 1744 h 14300"/>
              <a:gd name="T20" fmla="*/ 20141 w 20142"/>
              <a:gd name="T21" fmla="*/ 0 h 14300"/>
              <a:gd name="T22" fmla="*/ 0 w 20142"/>
              <a:gd name="T2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06005861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white">
          <a:xfrm>
            <a:off x="0" y="0"/>
            <a:ext cx="9815209" cy="6858000"/>
          </a:xfrm>
          <a:custGeom>
            <a:avLst/>
            <a:gdLst>
              <a:gd name="T0" fmla="*/ 0 w 20470"/>
              <a:gd name="T1" fmla="*/ 14293 h 14293"/>
              <a:gd name="T2" fmla="*/ 5684 w 20470"/>
              <a:gd name="T3" fmla="*/ 14293 h 14293"/>
              <a:gd name="T4" fmla="*/ 5306 w 20470"/>
              <a:gd name="T5" fmla="*/ 13517 h 14293"/>
              <a:gd name="T6" fmla="*/ 5472 w 20470"/>
              <a:gd name="T7" fmla="*/ 12643 h 14293"/>
              <a:gd name="T8" fmla="*/ 6345 w 20470"/>
              <a:gd name="T9" fmla="*/ 12478 h 14293"/>
              <a:gd name="T10" fmla="*/ 7917 w 20470"/>
              <a:gd name="T11" fmla="*/ 13245 h 14293"/>
              <a:gd name="T12" fmla="*/ 8751 w 20470"/>
              <a:gd name="T13" fmla="*/ 13067 h 14293"/>
              <a:gd name="T14" fmla="*/ 8921 w 20470"/>
              <a:gd name="T15" fmla="*/ 12211 h 14293"/>
              <a:gd name="T16" fmla="*/ 8164 w 20470"/>
              <a:gd name="T17" fmla="*/ 10659 h 14293"/>
              <a:gd name="T18" fmla="*/ 8330 w 20470"/>
              <a:gd name="T19" fmla="*/ 9785 h 14293"/>
              <a:gd name="T20" fmla="*/ 9203 w 20470"/>
              <a:gd name="T21" fmla="*/ 9620 h 14293"/>
              <a:gd name="T22" fmla="*/ 10775 w 20470"/>
              <a:gd name="T23" fmla="*/ 10387 h 14293"/>
              <a:gd name="T24" fmla="*/ 11609 w 20470"/>
              <a:gd name="T25" fmla="*/ 10209 h 14293"/>
              <a:gd name="T26" fmla="*/ 11780 w 20470"/>
              <a:gd name="T27" fmla="*/ 9353 h 14293"/>
              <a:gd name="T28" fmla="*/ 11022 w 20470"/>
              <a:gd name="T29" fmla="*/ 7801 h 14293"/>
              <a:gd name="T30" fmla="*/ 11188 w 20470"/>
              <a:gd name="T31" fmla="*/ 6927 h 14293"/>
              <a:gd name="T32" fmla="*/ 12061 w 20470"/>
              <a:gd name="T33" fmla="*/ 6762 h 14293"/>
              <a:gd name="T34" fmla="*/ 13631 w 20470"/>
              <a:gd name="T35" fmla="*/ 7532 h 14293"/>
              <a:gd name="T36" fmla="*/ 14462 w 20470"/>
              <a:gd name="T37" fmla="*/ 7357 h 14293"/>
              <a:gd name="T38" fmla="*/ 14632 w 20470"/>
              <a:gd name="T39" fmla="*/ 6500 h 14293"/>
              <a:gd name="T40" fmla="*/ 13875 w 20470"/>
              <a:gd name="T41" fmla="*/ 4948 h 14293"/>
              <a:gd name="T42" fmla="*/ 14040 w 20470"/>
              <a:gd name="T43" fmla="*/ 4075 h 14293"/>
              <a:gd name="T44" fmla="*/ 14913 w 20470"/>
              <a:gd name="T45" fmla="*/ 3910 h 14293"/>
              <a:gd name="T46" fmla="*/ 16486 w 20470"/>
              <a:gd name="T47" fmla="*/ 4676 h 14293"/>
              <a:gd name="T48" fmla="*/ 17320 w 20470"/>
              <a:gd name="T49" fmla="*/ 4499 h 14293"/>
              <a:gd name="T50" fmla="*/ 17490 w 20470"/>
              <a:gd name="T51" fmla="*/ 3642 h 14293"/>
              <a:gd name="T52" fmla="*/ 16733 w 20470"/>
              <a:gd name="T53" fmla="*/ 2090 h 14293"/>
              <a:gd name="T54" fmla="*/ 16899 w 20470"/>
              <a:gd name="T55" fmla="*/ 1217 h 14293"/>
              <a:gd name="T56" fmla="*/ 17772 w 20470"/>
              <a:gd name="T57" fmla="*/ 1051 h 14293"/>
              <a:gd name="T58" fmla="*/ 19345 w 20470"/>
              <a:gd name="T59" fmla="*/ 1818 h 14293"/>
              <a:gd name="T60" fmla="*/ 20179 w 20470"/>
              <a:gd name="T61" fmla="*/ 1639 h 14293"/>
              <a:gd name="T62" fmla="*/ 20349 w 20470"/>
              <a:gd name="T63" fmla="*/ 783 h 14293"/>
              <a:gd name="T64" fmla="*/ 19967 w 20470"/>
              <a:gd name="T65" fmla="*/ 0 h 14293"/>
              <a:gd name="T66" fmla="*/ 0 w 20470"/>
              <a:gd name="T67" fmla="*/ 0 h 14293"/>
              <a:gd name="T68" fmla="*/ 0 w 20470"/>
              <a:gd name="T69"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9983684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254839339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27" name="Freeform 5"/>
          <p:cNvSpPr>
            <a:spLocks noChangeAspect="1"/>
          </p:cNvSpPr>
          <p:nvPr userDrawn="1"/>
        </p:nvSpPr>
        <p:spPr bwMode="auto">
          <a:xfrm>
            <a:off x="-18000" y="-18000"/>
            <a:ext cx="9727872" cy="6876000"/>
          </a:xfrm>
          <a:custGeom>
            <a:avLst/>
            <a:gdLst>
              <a:gd name="T0" fmla="*/ 0 w 20206"/>
              <a:gd name="T1" fmla="*/ 13 h 14300"/>
              <a:gd name="T2" fmla="*/ 0 w 20206"/>
              <a:gd name="T3" fmla="*/ 14300 h 14300"/>
              <a:gd name="T4" fmla="*/ 7482 w 20206"/>
              <a:gd name="T5" fmla="*/ 14300 h 14300"/>
              <a:gd name="T6" fmla="*/ 7478 w 20206"/>
              <a:gd name="T7" fmla="*/ 12595 h 14300"/>
              <a:gd name="T8" fmla="*/ 9300 w 20206"/>
              <a:gd name="T9" fmla="*/ 12600 h 14300"/>
              <a:gd name="T10" fmla="*/ 9295 w 20206"/>
              <a:gd name="T11" fmla="*/ 10777 h 14300"/>
              <a:gd name="T12" fmla="*/ 11118 w 20206"/>
              <a:gd name="T13" fmla="*/ 10782 h 14300"/>
              <a:gd name="T14" fmla="*/ 11113 w 20206"/>
              <a:gd name="T15" fmla="*/ 9085 h 14300"/>
              <a:gd name="T16" fmla="*/ 12935 w 20206"/>
              <a:gd name="T17" fmla="*/ 9090 h 14300"/>
              <a:gd name="T18" fmla="*/ 12930 w 20206"/>
              <a:gd name="T19" fmla="*/ 7267 h 14300"/>
              <a:gd name="T20" fmla="*/ 14753 w 20206"/>
              <a:gd name="T21" fmla="*/ 7272 h 14300"/>
              <a:gd name="T22" fmla="*/ 14748 w 20206"/>
              <a:gd name="T23" fmla="*/ 5450 h 14300"/>
              <a:gd name="T24" fmla="*/ 16571 w 20206"/>
              <a:gd name="T25" fmla="*/ 5455 h 14300"/>
              <a:gd name="T26" fmla="*/ 16566 w 20206"/>
              <a:gd name="T27" fmla="*/ 3632 h 14300"/>
              <a:gd name="T28" fmla="*/ 18388 w 20206"/>
              <a:gd name="T29" fmla="*/ 3637 h 14300"/>
              <a:gd name="T30" fmla="*/ 18383 w 20206"/>
              <a:gd name="T31" fmla="*/ 1815 h 14300"/>
              <a:gd name="T32" fmla="*/ 20206 w 20206"/>
              <a:gd name="T33" fmla="*/ 1820 h 14300"/>
              <a:gd name="T34" fmla="*/ 20201 w 20206"/>
              <a:gd name="T35" fmla="*/ 0 h 14300"/>
              <a:gd name="T36" fmla="*/ 0 w 20206"/>
              <a:gd name="T37" fmla="*/ 13 h 14300"/>
              <a:gd name="connsiteX0" fmla="*/ 284 w 20206"/>
              <a:gd name="connsiteY0" fmla="*/ 196 h 14300"/>
              <a:gd name="connsiteX1" fmla="*/ 0 w 20206"/>
              <a:gd name="connsiteY1" fmla="*/ 14300 h 14300"/>
              <a:gd name="connsiteX2" fmla="*/ 7482 w 20206"/>
              <a:gd name="connsiteY2" fmla="*/ 14300 h 14300"/>
              <a:gd name="connsiteX3" fmla="*/ 7478 w 20206"/>
              <a:gd name="connsiteY3" fmla="*/ 12595 h 14300"/>
              <a:gd name="connsiteX4" fmla="*/ 9300 w 20206"/>
              <a:gd name="connsiteY4" fmla="*/ 12600 h 14300"/>
              <a:gd name="connsiteX5" fmla="*/ 9295 w 20206"/>
              <a:gd name="connsiteY5" fmla="*/ 10777 h 14300"/>
              <a:gd name="connsiteX6" fmla="*/ 11118 w 20206"/>
              <a:gd name="connsiteY6" fmla="*/ 10782 h 14300"/>
              <a:gd name="connsiteX7" fmla="*/ 11113 w 20206"/>
              <a:gd name="connsiteY7" fmla="*/ 9085 h 14300"/>
              <a:gd name="connsiteX8" fmla="*/ 12935 w 20206"/>
              <a:gd name="connsiteY8" fmla="*/ 9090 h 14300"/>
              <a:gd name="connsiteX9" fmla="*/ 12930 w 20206"/>
              <a:gd name="connsiteY9" fmla="*/ 7267 h 14300"/>
              <a:gd name="connsiteX10" fmla="*/ 14753 w 20206"/>
              <a:gd name="connsiteY10" fmla="*/ 7272 h 14300"/>
              <a:gd name="connsiteX11" fmla="*/ 14748 w 20206"/>
              <a:gd name="connsiteY11" fmla="*/ 5450 h 14300"/>
              <a:gd name="connsiteX12" fmla="*/ 16571 w 20206"/>
              <a:gd name="connsiteY12" fmla="*/ 5455 h 14300"/>
              <a:gd name="connsiteX13" fmla="*/ 16566 w 20206"/>
              <a:gd name="connsiteY13" fmla="*/ 3632 h 14300"/>
              <a:gd name="connsiteX14" fmla="*/ 18388 w 20206"/>
              <a:gd name="connsiteY14" fmla="*/ 3637 h 14300"/>
              <a:gd name="connsiteX15" fmla="*/ 18383 w 20206"/>
              <a:gd name="connsiteY15" fmla="*/ 1815 h 14300"/>
              <a:gd name="connsiteX16" fmla="*/ 20206 w 20206"/>
              <a:gd name="connsiteY16" fmla="*/ 1820 h 14300"/>
              <a:gd name="connsiteX17" fmla="*/ 20201 w 20206"/>
              <a:gd name="connsiteY17" fmla="*/ 0 h 14300"/>
              <a:gd name="connsiteX18" fmla="*/ 284 w 20206"/>
              <a:gd name="connsiteY18" fmla="*/ 196 h 14300"/>
              <a:gd name="connsiteX0" fmla="*/ 27 w 20233"/>
              <a:gd name="connsiteY0" fmla="*/ 13 h 14300"/>
              <a:gd name="connsiteX1" fmla="*/ 27 w 20233"/>
              <a:gd name="connsiteY1" fmla="*/ 14300 h 14300"/>
              <a:gd name="connsiteX2" fmla="*/ 7509 w 20233"/>
              <a:gd name="connsiteY2" fmla="*/ 14300 h 14300"/>
              <a:gd name="connsiteX3" fmla="*/ 7505 w 20233"/>
              <a:gd name="connsiteY3" fmla="*/ 12595 h 14300"/>
              <a:gd name="connsiteX4" fmla="*/ 9327 w 20233"/>
              <a:gd name="connsiteY4" fmla="*/ 12600 h 14300"/>
              <a:gd name="connsiteX5" fmla="*/ 9322 w 20233"/>
              <a:gd name="connsiteY5" fmla="*/ 10777 h 14300"/>
              <a:gd name="connsiteX6" fmla="*/ 11145 w 20233"/>
              <a:gd name="connsiteY6" fmla="*/ 10782 h 14300"/>
              <a:gd name="connsiteX7" fmla="*/ 11140 w 20233"/>
              <a:gd name="connsiteY7" fmla="*/ 9085 h 14300"/>
              <a:gd name="connsiteX8" fmla="*/ 12962 w 20233"/>
              <a:gd name="connsiteY8" fmla="*/ 9090 h 14300"/>
              <a:gd name="connsiteX9" fmla="*/ 12957 w 20233"/>
              <a:gd name="connsiteY9" fmla="*/ 7267 h 14300"/>
              <a:gd name="connsiteX10" fmla="*/ 14780 w 20233"/>
              <a:gd name="connsiteY10" fmla="*/ 7272 h 14300"/>
              <a:gd name="connsiteX11" fmla="*/ 14775 w 20233"/>
              <a:gd name="connsiteY11" fmla="*/ 5450 h 14300"/>
              <a:gd name="connsiteX12" fmla="*/ 16598 w 20233"/>
              <a:gd name="connsiteY12" fmla="*/ 5455 h 14300"/>
              <a:gd name="connsiteX13" fmla="*/ 16593 w 20233"/>
              <a:gd name="connsiteY13" fmla="*/ 3632 h 14300"/>
              <a:gd name="connsiteX14" fmla="*/ 18415 w 20233"/>
              <a:gd name="connsiteY14" fmla="*/ 3637 h 14300"/>
              <a:gd name="connsiteX15" fmla="*/ 18410 w 20233"/>
              <a:gd name="connsiteY15" fmla="*/ 1815 h 14300"/>
              <a:gd name="connsiteX16" fmla="*/ 20233 w 20233"/>
              <a:gd name="connsiteY16" fmla="*/ 1820 h 14300"/>
              <a:gd name="connsiteX17" fmla="*/ 20228 w 20233"/>
              <a:gd name="connsiteY17" fmla="*/ 0 h 14300"/>
              <a:gd name="connsiteX18" fmla="*/ 27 w 20233"/>
              <a:gd name="connsiteY18" fmla="*/ 13 h 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28" name="Kuva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55567946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6858000"/>
          </a:xfrm>
          <a:custGeom>
            <a:avLst/>
            <a:gdLst>
              <a:gd name="T0" fmla="*/ 0 w 25400"/>
              <a:gd name="T1" fmla="*/ 0 h 14300"/>
              <a:gd name="T2" fmla="*/ 0 w 25400"/>
              <a:gd name="T3" fmla="*/ 14300 h 14300"/>
              <a:gd name="T4" fmla="*/ 14503 w 25400"/>
              <a:gd name="T5" fmla="*/ 14300 h 14300"/>
              <a:gd name="T6" fmla="*/ 14498 w 25400"/>
              <a:gd name="T7" fmla="*/ 12595 h 14300"/>
              <a:gd name="T8" fmla="*/ 16321 w 25400"/>
              <a:gd name="T9" fmla="*/ 12600 h 14300"/>
              <a:gd name="T10" fmla="*/ 16316 w 25400"/>
              <a:gd name="T11" fmla="*/ 10777 h 14300"/>
              <a:gd name="T12" fmla="*/ 18138 w 25400"/>
              <a:gd name="T13" fmla="*/ 10782 h 14300"/>
              <a:gd name="T14" fmla="*/ 18133 w 25400"/>
              <a:gd name="T15" fmla="*/ 9085 h 14300"/>
              <a:gd name="T16" fmla="*/ 19956 w 25400"/>
              <a:gd name="T17" fmla="*/ 9090 h 14300"/>
              <a:gd name="T18" fmla="*/ 19951 w 25400"/>
              <a:gd name="T19" fmla="*/ 7267 h 14300"/>
              <a:gd name="T20" fmla="*/ 21773 w 25400"/>
              <a:gd name="T21" fmla="*/ 7272 h 14300"/>
              <a:gd name="T22" fmla="*/ 21768 w 25400"/>
              <a:gd name="T23" fmla="*/ 5450 h 14300"/>
              <a:gd name="T24" fmla="*/ 23591 w 25400"/>
              <a:gd name="T25" fmla="*/ 5455 h 14300"/>
              <a:gd name="T26" fmla="*/ 23586 w 25400"/>
              <a:gd name="T27" fmla="*/ 3632 h 14300"/>
              <a:gd name="T28" fmla="*/ 25400 w 25400"/>
              <a:gd name="T29" fmla="*/ 3637 h 14300"/>
              <a:gd name="T30" fmla="*/ 25400 w 25400"/>
              <a:gd name="T31" fmla="*/ 0 h 14300"/>
              <a:gd name="T32" fmla="*/ 0 w 25400"/>
              <a:gd name="T33" fmla="*/ 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grpSp>
        <p:nvGrpSpPr>
          <p:cNvPr id="15" name="Ryhmä 14"/>
          <p:cNvGrpSpPr/>
          <p:nvPr userDrawn="1"/>
        </p:nvGrpSpPr>
        <p:grpSpPr bwMode="black">
          <a:xfrm>
            <a:off x="465667" y="5813465"/>
            <a:ext cx="1295039" cy="601443"/>
            <a:chOff x="228601" y="704851"/>
            <a:chExt cx="11734800" cy="5449888"/>
          </a:xfrm>
          <a:solidFill>
            <a:schemeClr val="bg1"/>
          </a:solidFill>
        </p:grpSpPr>
        <p:sp>
          <p:nvSpPr>
            <p:cNvPr id="1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1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2"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3"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4"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5"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sp>
          <p:nvSpPr>
            <p:cNvPr id="26"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fi-FI"/>
            </a:p>
          </p:txBody>
        </p:sp>
      </p:grpSp>
    </p:spTree>
    <p:extLst>
      <p:ext uri="{BB962C8B-B14F-4D97-AF65-F5344CB8AC3E}">
        <p14:creationId xmlns:p14="http://schemas.microsoft.com/office/powerpoint/2010/main" val="1565886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093709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chemeClr val="accent3"/>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 y="0"/>
            <a:ext cx="12193200" cy="6858000"/>
          </a:xfrm>
          <a:custGeom>
            <a:avLst/>
            <a:gdLst>
              <a:gd name="T0" fmla="*/ 0 w 25400"/>
              <a:gd name="T1" fmla="*/ 14293 h 14293"/>
              <a:gd name="T2" fmla="*/ 11682 w 25400"/>
              <a:gd name="T3" fmla="*/ 14293 h 14293"/>
              <a:gd name="T4" fmla="*/ 11303 w 25400"/>
              <a:gd name="T5" fmla="*/ 13517 h 14293"/>
              <a:gd name="T6" fmla="*/ 11469 w 25400"/>
              <a:gd name="T7" fmla="*/ 12643 h 14293"/>
              <a:gd name="T8" fmla="*/ 12342 w 25400"/>
              <a:gd name="T9" fmla="*/ 12478 h 14293"/>
              <a:gd name="T10" fmla="*/ 13914 w 25400"/>
              <a:gd name="T11" fmla="*/ 13245 h 14293"/>
              <a:gd name="T12" fmla="*/ 14748 w 25400"/>
              <a:gd name="T13" fmla="*/ 13067 h 14293"/>
              <a:gd name="T14" fmla="*/ 14919 w 25400"/>
              <a:gd name="T15" fmla="*/ 12211 h 14293"/>
              <a:gd name="T16" fmla="*/ 14161 w 25400"/>
              <a:gd name="T17" fmla="*/ 10659 h 14293"/>
              <a:gd name="T18" fmla="*/ 14327 w 25400"/>
              <a:gd name="T19" fmla="*/ 9785 h 14293"/>
              <a:gd name="T20" fmla="*/ 15200 w 25400"/>
              <a:gd name="T21" fmla="*/ 9620 h 14293"/>
              <a:gd name="T22" fmla="*/ 16773 w 25400"/>
              <a:gd name="T23" fmla="*/ 10387 h 14293"/>
              <a:gd name="T24" fmla="*/ 17607 w 25400"/>
              <a:gd name="T25" fmla="*/ 10209 h 14293"/>
              <a:gd name="T26" fmla="*/ 17777 w 25400"/>
              <a:gd name="T27" fmla="*/ 9353 h 14293"/>
              <a:gd name="T28" fmla="*/ 17020 w 25400"/>
              <a:gd name="T29" fmla="*/ 7801 h 14293"/>
              <a:gd name="T30" fmla="*/ 17185 w 25400"/>
              <a:gd name="T31" fmla="*/ 6927 h 14293"/>
              <a:gd name="T32" fmla="*/ 18058 w 25400"/>
              <a:gd name="T33" fmla="*/ 6762 h 14293"/>
              <a:gd name="T34" fmla="*/ 19628 w 25400"/>
              <a:gd name="T35" fmla="*/ 7532 h 14293"/>
              <a:gd name="T36" fmla="*/ 20459 w 25400"/>
              <a:gd name="T37" fmla="*/ 7357 h 14293"/>
              <a:gd name="T38" fmla="*/ 20629 w 25400"/>
              <a:gd name="T39" fmla="*/ 6500 h 14293"/>
              <a:gd name="T40" fmla="*/ 19872 w 25400"/>
              <a:gd name="T41" fmla="*/ 4948 h 14293"/>
              <a:gd name="T42" fmla="*/ 20038 w 25400"/>
              <a:gd name="T43" fmla="*/ 4075 h 14293"/>
              <a:gd name="T44" fmla="*/ 20911 w 25400"/>
              <a:gd name="T45" fmla="*/ 3910 h 14293"/>
              <a:gd name="T46" fmla="*/ 22483 w 25400"/>
              <a:gd name="T47" fmla="*/ 4676 h 14293"/>
              <a:gd name="T48" fmla="*/ 23317 w 25400"/>
              <a:gd name="T49" fmla="*/ 4499 h 14293"/>
              <a:gd name="T50" fmla="*/ 23487 w 25400"/>
              <a:gd name="T51" fmla="*/ 3642 h 14293"/>
              <a:gd name="T52" fmla="*/ 22730 w 25400"/>
              <a:gd name="T53" fmla="*/ 2090 h 14293"/>
              <a:gd name="T54" fmla="*/ 22896 w 25400"/>
              <a:gd name="T55" fmla="*/ 1217 h 14293"/>
              <a:gd name="T56" fmla="*/ 23769 w 25400"/>
              <a:gd name="T57" fmla="*/ 1051 h 14293"/>
              <a:gd name="T58" fmla="*/ 25342 w 25400"/>
              <a:gd name="T59" fmla="*/ 1818 h 14293"/>
              <a:gd name="T60" fmla="*/ 25400 w 25400"/>
              <a:gd name="T61" fmla="*/ 1837 h 14293"/>
              <a:gd name="T62" fmla="*/ 25400 w 25400"/>
              <a:gd name="T63" fmla="*/ 0 h 14293"/>
              <a:gd name="T64" fmla="*/ 0 w 25400"/>
              <a:gd name="T65" fmla="*/ 0 h 14293"/>
              <a:gd name="T66" fmla="*/ 0 w 25400"/>
              <a:gd name="T67" fmla="*/ 14293 h 14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601636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009246"/>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392653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700375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076538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036020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dirty="0"/>
              <a:t>Väliotsikko</a:t>
            </a:r>
          </a:p>
        </p:txBody>
      </p:sp>
    </p:spTree>
    <p:extLst>
      <p:ext uri="{BB962C8B-B14F-4D97-AF65-F5344CB8AC3E}">
        <p14:creationId xmlns:p14="http://schemas.microsoft.com/office/powerpoint/2010/main" val="2095645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endParaRPr lang="fi-FI"/>
          </a:p>
        </p:txBody>
      </p:sp>
    </p:spTree>
    <p:extLst>
      <p:ext uri="{BB962C8B-B14F-4D97-AF65-F5344CB8AC3E}">
        <p14:creationId xmlns:p14="http://schemas.microsoft.com/office/powerpoint/2010/main" val="3652126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98120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116077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986935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chemeClr val="accent5"/>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0"/>
            <a:ext cx="12193200" cy="5572461"/>
          </a:xfrm>
          <a:custGeom>
            <a:avLst/>
            <a:gdLst>
              <a:gd name="T0" fmla="*/ 0 w 25400"/>
              <a:gd name="T1" fmla="*/ 9914 h 11590"/>
              <a:gd name="T2" fmla="*/ 2540 w 25400"/>
              <a:gd name="T3" fmla="*/ 11590 h 11590"/>
              <a:gd name="T4" fmla="*/ 5080 w 25400"/>
              <a:gd name="T5" fmla="*/ 9914 h 11590"/>
              <a:gd name="T6" fmla="*/ 7620 w 25400"/>
              <a:gd name="T7" fmla="*/ 11590 h 11590"/>
              <a:gd name="T8" fmla="*/ 10160 w 25400"/>
              <a:gd name="T9" fmla="*/ 9914 h 11590"/>
              <a:gd name="T10" fmla="*/ 12700 w 25400"/>
              <a:gd name="T11" fmla="*/ 11590 h 11590"/>
              <a:gd name="T12" fmla="*/ 15240 w 25400"/>
              <a:gd name="T13" fmla="*/ 9914 h 11590"/>
              <a:gd name="T14" fmla="*/ 17780 w 25400"/>
              <a:gd name="T15" fmla="*/ 11590 h 11590"/>
              <a:gd name="T16" fmla="*/ 20320 w 25400"/>
              <a:gd name="T17" fmla="*/ 9914 h 11590"/>
              <a:gd name="T18" fmla="*/ 22860 w 25400"/>
              <a:gd name="T19" fmla="*/ 11590 h 11590"/>
              <a:gd name="T20" fmla="*/ 25400 w 25400"/>
              <a:gd name="T21" fmla="*/ 9914 h 11590"/>
              <a:gd name="T22" fmla="*/ 25400 w 25400"/>
              <a:gd name="T23" fmla="*/ 0 h 11590"/>
              <a:gd name="T24" fmla="*/ 0 w 25400"/>
              <a:gd name="T25" fmla="*/ 0 h 11590"/>
              <a:gd name="T26" fmla="*/ 0 w 25400"/>
              <a:gd name="T27" fmla="*/ 9914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27" name="Kuva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1896981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rgbClr val="00D7A7"/>
        </a:solidFill>
        <a:effectLst/>
      </p:bgPr>
    </p:bg>
    <p:spTree>
      <p:nvGrpSpPr>
        <p:cNvPr id="1" name=""/>
        <p:cNvGrpSpPr/>
        <p:nvPr/>
      </p:nvGrpSpPr>
      <p:grpSpPr>
        <a:xfrm>
          <a:off x="0" y="0"/>
          <a:ext cx="0" cy="0"/>
          <a:chOff x="0" y="0"/>
          <a:chExt cx="0" cy="0"/>
        </a:xfrm>
      </p:grpSpPr>
      <p:grpSp>
        <p:nvGrpSpPr>
          <p:cNvPr id="5" name="Ryhmä 14">
            <a:extLst>
              <a:ext uri="{FF2B5EF4-FFF2-40B4-BE49-F238E27FC236}">
                <a16:creationId xmlns:a16="http://schemas.microsoft.com/office/drawing/2014/main" id="{1447EC2B-F7E1-4DE7-9323-A0DCC38225DE}"/>
              </a:ext>
              <a:ext uri="{C183D7F6-B498-43B3-948B-1728B52AA6E4}">
                <adec:decorative xmlns:adec="http://schemas.microsoft.com/office/drawing/2017/decorative" val="1"/>
              </a:ext>
            </a:extLst>
          </p:cNvPr>
          <p:cNvGrpSpPr/>
          <p:nvPr/>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DB81C0FF-5C77-443F-8184-530AE155321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F050383-E8EC-4721-AC6B-3E3412DFF09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9279E41-D80F-4BC7-A29C-D53C26B7A41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BB1E727-9894-4A5E-9C58-1FC8C439749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F66D87A-72BA-4108-B3FE-335F15EA16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8906649-959A-46EC-A6E8-C7FC3B754F2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B28DF96-3D92-406C-B792-2F16C6A2AD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9A03CBE-2C12-4740-A400-5D20C3AB51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073D484-DA59-4233-86F7-AF9A28677DF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FE99088-A779-4D84-BE49-85E79A7F030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3636C10-6811-4236-9F3A-0F4FE702DEF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356630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10AA07F-8974-468A-9681-4CFE97DC2AFC}"/>
              </a:ext>
              <a:ext uri="{C183D7F6-B498-43B3-948B-1728B52AA6E4}">
                <adec:decorative xmlns:adec="http://schemas.microsoft.com/office/drawing/2017/decorative" val="1"/>
              </a:ext>
            </a:extLst>
          </p:cNvPr>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447EC2B-F7E1-4DE7-9323-A0DCC38225DE}"/>
              </a:ext>
              <a:ext uri="{C183D7F6-B498-43B3-948B-1728B52AA6E4}">
                <adec:decorative xmlns:adec="http://schemas.microsoft.com/office/drawing/2017/decorative" val="1"/>
              </a:ext>
            </a:extLst>
          </p:cNvPr>
          <p:cNvGrpSpPr/>
          <p:nvPr/>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DB81C0FF-5C77-443F-8184-530AE155321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F050383-E8EC-4721-AC6B-3E3412DFF09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9279E41-D80F-4BC7-A29C-D53C26B7A41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BB1E727-9894-4A5E-9C58-1FC8C439749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F66D87A-72BA-4108-B3FE-335F15EA16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8906649-959A-46EC-A6E8-C7FC3B754F2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B28DF96-3D92-406C-B792-2F16C6A2AD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9A03CBE-2C12-4740-A400-5D20C3AB51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073D484-DA59-4233-86F7-AF9A28677DF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FE99088-A779-4D84-BE49-85E79A7F030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3636C10-6811-4236-9F3A-0F4FE702DEF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323640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Otsikko kuvalla">
    <p:bg>
      <p:bgPr>
        <a:solidFill>
          <a:srgbClr val="FD4F00"/>
        </a:solidFill>
        <a:effectLst/>
      </p:bgPr>
    </p:bg>
    <p:spTree>
      <p:nvGrpSpPr>
        <p:cNvPr id="1" name=""/>
        <p:cNvGrpSpPr/>
        <p:nvPr/>
      </p:nvGrpSpPr>
      <p:grpSpPr>
        <a:xfrm>
          <a:off x="0" y="0"/>
          <a:ext cx="0" cy="0"/>
          <a:chOff x="0" y="0"/>
          <a:chExt cx="0" cy="0"/>
        </a:xfrm>
      </p:grpSpPr>
      <p:sp>
        <p:nvSpPr>
          <p:cNvPr id="18" name="Kuvan paikkamerkki 9">
            <a:extLst>
              <a:ext uri="{FF2B5EF4-FFF2-40B4-BE49-F238E27FC236}">
                <a16:creationId xmlns:a16="http://schemas.microsoft.com/office/drawing/2014/main" id="{58CAED8B-AD80-4495-8D88-4F2B37B1999C}"/>
              </a:ext>
              <a:ext uri="{C183D7F6-B498-43B3-948B-1728B52AA6E4}">
                <adec:decorative xmlns:adec="http://schemas.microsoft.com/office/drawing/2017/decorative" val="1"/>
              </a:ext>
            </a:extLst>
          </p:cNvPr>
          <p:cNvSpPr>
            <a:spLocks noGrp="1"/>
          </p:cNvSpPr>
          <p:nvPr>
            <p:ph type="pic" sz="quarter" idx="14" hasCustomPrompt="1"/>
          </p:nvPr>
        </p:nvSpPr>
        <p:spPr bwMode="auto">
          <a:xfrm>
            <a:off x="2504532" y="0"/>
            <a:ext cx="9687467" cy="6858000"/>
          </a:xfrm>
          <a:custGeom>
            <a:avLst/>
            <a:gdLst>
              <a:gd name="connsiteX0" fmla="*/ 0 w 9495404"/>
              <a:gd name="connsiteY0" fmla="*/ 0 h 6858000"/>
              <a:gd name="connsiteX1" fmla="*/ 9495404 w 9495404"/>
              <a:gd name="connsiteY1" fmla="*/ 0 h 6858000"/>
              <a:gd name="connsiteX2" fmla="*/ 9495404 w 9495404"/>
              <a:gd name="connsiteY2" fmla="*/ 6858000 h 6858000"/>
              <a:gd name="connsiteX3" fmla="*/ 0 w 9495404"/>
              <a:gd name="connsiteY3" fmla="*/ 6858000 h 6858000"/>
              <a:gd name="connsiteX4" fmla="*/ 0 w 9495404"/>
              <a:gd name="connsiteY4" fmla="*/ 0 h 6858000"/>
              <a:gd name="connsiteX0" fmla="*/ 0 w 9495404"/>
              <a:gd name="connsiteY0" fmla="*/ 0 h 6858000"/>
              <a:gd name="connsiteX1" fmla="*/ 6873831 w 9495404"/>
              <a:gd name="connsiteY1" fmla="*/ 0 h 6858000"/>
              <a:gd name="connsiteX2" fmla="*/ 9495404 w 9495404"/>
              <a:gd name="connsiteY2" fmla="*/ 0 h 6858000"/>
              <a:gd name="connsiteX3" fmla="*/ 9495404 w 9495404"/>
              <a:gd name="connsiteY3" fmla="*/ 6858000 h 6858000"/>
              <a:gd name="connsiteX4" fmla="*/ 0 w 9495404"/>
              <a:gd name="connsiteY4" fmla="*/ 6858000 h 6858000"/>
              <a:gd name="connsiteX5" fmla="*/ 0 w 9495404"/>
              <a:gd name="connsiteY5" fmla="*/ 0 h 6858000"/>
              <a:gd name="connsiteX0" fmla="*/ 5416062 w 9495404"/>
              <a:gd name="connsiteY0" fmla="*/ 571500 h 6858000"/>
              <a:gd name="connsiteX1" fmla="*/ 6873831 w 9495404"/>
              <a:gd name="connsiteY1" fmla="*/ 0 h 6858000"/>
              <a:gd name="connsiteX2" fmla="*/ 9495404 w 9495404"/>
              <a:gd name="connsiteY2" fmla="*/ 0 h 6858000"/>
              <a:gd name="connsiteX3" fmla="*/ 9495404 w 9495404"/>
              <a:gd name="connsiteY3" fmla="*/ 6858000 h 6858000"/>
              <a:gd name="connsiteX4" fmla="*/ 0 w 9495404"/>
              <a:gd name="connsiteY4" fmla="*/ 6858000 h 6858000"/>
              <a:gd name="connsiteX5" fmla="*/ 5416062 w 9495404"/>
              <a:gd name="connsiteY5" fmla="*/ 571500 h 6858000"/>
              <a:gd name="connsiteX0" fmla="*/ 5479890 w 9559232"/>
              <a:gd name="connsiteY0" fmla="*/ 679440 h 6965940"/>
              <a:gd name="connsiteX1" fmla="*/ 6937659 w 9559232"/>
              <a:gd name="connsiteY1" fmla="*/ 107940 h 6965940"/>
              <a:gd name="connsiteX2" fmla="*/ 9559232 w 9559232"/>
              <a:gd name="connsiteY2" fmla="*/ 107940 h 6965940"/>
              <a:gd name="connsiteX3" fmla="*/ 9559232 w 9559232"/>
              <a:gd name="connsiteY3" fmla="*/ 6965940 h 6965940"/>
              <a:gd name="connsiteX4" fmla="*/ 63828 w 9559232"/>
              <a:gd name="connsiteY4" fmla="*/ 6965940 h 6965940"/>
              <a:gd name="connsiteX5" fmla="*/ 5479890 w 9559232"/>
              <a:gd name="connsiteY5" fmla="*/ 679440 h 6965940"/>
              <a:gd name="connsiteX0" fmla="*/ 5471906 w 9551248"/>
              <a:gd name="connsiteY0" fmla="*/ 571500 h 6858000"/>
              <a:gd name="connsiteX1" fmla="*/ 6929675 w 9551248"/>
              <a:gd name="connsiteY1" fmla="*/ 0 h 6858000"/>
              <a:gd name="connsiteX2" fmla="*/ 9551248 w 9551248"/>
              <a:gd name="connsiteY2" fmla="*/ 0 h 6858000"/>
              <a:gd name="connsiteX3" fmla="*/ 9551248 w 9551248"/>
              <a:gd name="connsiteY3" fmla="*/ 6858000 h 6858000"/>
              <a:gd name="connsiteX4" fmla="*/ 55844 w 9551248"/>
              <a:gd name="connsiteY4" fmla="*/ 6858000 h 6858000"/>
              <a:gd name="connsiteX5" fmla="*/ 5471906 w 9551248"/>
              <a:gd name="connsiteY5" fmla="*/ 571500 h 6858000"/>
              <a:gd name="connsiteX0" fmla="*/ 5471906 w 9551248"/>
              <a:gd name="connsiteY0" fmla="*/ 571500 h 6858000"/>
              <a:gd name="connsiteX1" fmla="*/ 6929675 w 9551248"/>
              <a:gd name="connsiteY1" fmla="*/ 0 h 6858000"/>
              <a:gd name="connsiteX2" fmla="*/ 9551248 w 9551248"/>
              <a:gd name="connsiteY2" fmla="*/ 0 h 6858000"/>
              <a:gd name="connsiteX3" fmla="*/ 9551248 w 9551248"/>
              <a:gd name="connsiteY3" fmla="*/ 6858000 h 6858000"/>
              <a:gd name="connsiteX4" fmla="*/ 55844 w 9551248"/>
              <a:gd name="connsiteY4" fmla="*/ 6858000 h 6858000"/>
              <a:gd name="connsiteX5" fmla="*/ 5471906 w 9551248"/>
              <a:gd name="connsiteY5" fmla="*/ 571500 h 6858000"/>
              <a:gd name="connsiteX0" fmla="*/ 5552026 w 9631368"/>
              <a:gd name="connsiteY0" fmla="*/ 571500 h 6858000"/>
              <a:gd name="connsiteX1" fmla="*/ 7009795 w 9631368"/>
              <a:gd name="connsiteY1" fmla="*/ 0 h 6858000"/>
              <a:gd name="connsiteX2" fmla="*/ 9631368 w 9631368"/>
              <a:gd name="connsiteY2" fmla="*/ 0 h 6858000"/>
              <a:gd name="connsiteX3" fmla="*/ 9631368 w 9631368"/>
              <a:gd name="connsiteY3" fmla="*/ 6858000 h 6858000"/>
              <a:gd name="connsiteX4" fmla="*/ 135964 w 9631368"/>
              <a:gd name="connsiteY4" fmla="*/ 6858000 h 6858000"/>
              <a:gd name="connsiteX5" fmla="*/ 4121522 w 9631368"/>
              <a:gd name="connsiteY5" fmla="*/ 1833196 h 6858000"/>
              <a:gd name="connsiteX6" fmla="*/ 5552026 w 9631368"/>
              <a:gd name="connsiteY6" fmla="*/ 571500 h 6858000"/>
              <a:gd name="connsiteX0" fmla="*/ 5550516 w 9629858"/>
              <a:gd name="connsiteY0" fmla="*/ 571500 h 6858000"/>
              <a:gd name="connsiteX1" fmla="*/ 7008285 w 9629858"/>
              <a:gd name="connsiteY1" fmla="*/ 0 h 6858000"/>
              <a:gd name="connsiteX2" fmla="*/ 9629858 w 9629858"/>
              <a:gd name="connsiteY2" fmla="*/ 0 h 6858000"/>
              <a:gd name="connsiteX3" fmla="*/ 9629858 w 9629858"/>
              <a:gd name="connsiteY3" fmla="*/ 6858000 h 6858000"/>
              <a:gd name="connsiteX4" fmla="*/ 134454 w 9629858"/>
              <a:gd name="connsiteY4" fmla="*/ 6858000 h 6858000"/>
              <a:gd name="connsiteX5" fmla="*/ 4172766 w 9629858"/>
              <a:gd name="connsiteY5" fmla="*/ 1965081 h 6858000"/>
              <a:gd name="connsiteX6" fmla="*/ 5550516 w 9629858"/>
              <a:gd name="connsiteY6" fmla="*/ 571500 h 6858000"/>
              <a:gd name="connsiteX0" fmla="*/ 5550516 w 9629858"/>
              <a:gd name="connsiteY0" fmla="*/ 571500 h 6858000"/>
              <a:gd name="connsiteX1" fmla="*/ 7008285 w 9629858"/>
              <a:gd name="connsiteY1" fmla="*/ 0 h 6858000"/>
              <a:gd name="connsiteX2" fmla="*/ 9629858 w 9629858"/>
              <a:gd name="connsiteY2" fmla="*/ 0 h 6858000"/>
              <a:gd name="connsiteX3" fmla="*/ 9629858 w 9629858"/>
              <a:gd name="connsiteY3" fmla="*/ 6858000 h 6858000"/>
              <a:gd name="connsiteX4" fmla="*/ 134454 w 9629858"/>
              <a:gd name="connsiteY4" fmla="*/ 6858000 h 6858000"/>
              <a:gd name="connsiteX5" fmla="*/ 4172766 w 9629858"/>
              <a:gd name="connsiteY5" fmla="*/ 1965081 h 6858000"/>
              <a:gd name="connsiteX6" fmla="*/ 5550516 w 9629858"/>
              <a:gd name="connsiteY6" fmla="*/ 571500 h 6858000"/>
              <a:gd name="connsiteX0" fmla="*/ 5539495 w 9618837"/>
              <a:gd name="connsiteY0" fmla="*/ 571500 h 6858000"/>
              <a:gd name="connsiteX1" fmla="*/ 6997264 w 9618837"/>
              <a:gd name="connsiteY1" fmla="*/ 0 h 6858000"/>
              <a:gd name="connsiteX2" fmla="*/ 9618837 w 9618837"/>
              <a:gd name="connsiteY2" fmla="*/ 0 h 6858000"/>
              <a:gd name="connsiteX3" fmla="*/ 9618837 w 9618837"/>
              <a:gd name="connsiteY3" fmla="*/ 6858000 h 6858000"/>
              <a:gd name="connsiteX4" fmla="*/ 123433 w 9618837"/>
              <a:gd name="connsiteY4" fmla="*/ 6858000 h 6858000"/>
              <a:gd name="connsiteX5" fmla="*/ 4161745 w 9618837"/>
              <a:gd name="connsiteY5" fmla="*/ 1965081 h 6858000"/>
              <a:gd name="connsiteX6" fmla="*/ 5539495 w 9618837"/>
              <a:gd name="connsiteY6" fmla="*/ 571500 h 6858000"/>
              <a:gd name="connsiteX0" fmla="*/ 5671027 w 9750369"/>
              <a:gd name="connsiteY0" fmla="*/ 571500 h 6858000"/>
              <a:gd name="connsiteX1" fmla="*/ 7128796 w 9750369"/>
              <a:gd name="connsiteY1" fmla="*/ 0 h 6858000"/>
              <a:gd name="connsiteX2" fmla="*/ 9750369 w 9750369"/>
              <a:gd name="connsiteY2" fmla="*/ 0 h 6858000"/>
              <a:gd name="connsiteX3" fmla="*/ 9750369 w 9750369"/>
              <a:gd name="connsiteY3" fmla="*/ 6858000 h 6858000"/>
              <a:gd name="connsiteX4" fmla="*/ 254965 w 9750369"/>
              <a:gd name="connsiteY4" fmla="*/ 6858000 h 6858000"/>
              <a:gd name="connsiteX5" fmla="*/ 2851338 w 9750369"/>
              <a:gd name="connsiteY5" fmla="*/ 3235569 h 6858000"/>
              <a:gd name="connsiteX6" fmla="*/ 4293277 w 9750369"/>
              <a:gd name="connsiteY6" fmla="*/ 1965081 h 6858000"/>
              <a:gd name="connsiteX7" fmla="*/ 5671027 w 9750369"/>
              <a:gd name="connsiteY7" fmla="*/ 571500 h 6858000"/>
              <a:gd name="connsiteX0" fmla="*/ 5671027 w 9750369"/>
              <a:gd name="connsiteY0" fmla="*/ 571500 h 6858000"/>
              <a:gd name="connsiteX1" fmla="*/ 7128796 w 9750369"/>
              <a:gd name="connsiteY1" fmla="*/ 0 h 6858000"/>
              <a:gd name="connsiteX2" fmla="*/ 9750369 w 9750369"/>
              <a:gd name="connsiteY2" fmla="*/ 0 h 6858000"/>
              <a:gd name="connsiteX3" fmla="*/ 9750369 w 9750369"/>
              <a:gd name="connsiteY3" fmla="*/ 6858000 h 6858000"/>
              <a:gd name="connsiteX4" fmla="*/ 254965 w 9750369"/>
              <a:gd name="connsiteY4" fmla="*/ 6858000 h 6858000"/>
              <a:gd name="connsiteX5" fmla="*/ 2851338 w 9750369"/>
              <a:gd name="connsiteY5" fmla="*/ 3235569 h 6858000"/>
              <a:gd name="connsiteX6" fmla="*/ 4293277 w 9750369"/>
              <a:gd name="connsiteY6" fmla="*/ 1965081 h 6858000"/>
              <a:gd name="connsiteX7" fmla="*/ 5671027 w 9750369"/>
              <a:gd name="connsiteY7" fmla="*/ 571500 h 6858000"/>
              <a:gd name="connsiteX0" fmla="*/ 5649095 w 9728437"/>
              <a:gd name="connsiteY0" fmla="*/ 571500 h 6858000"/>
              <a:gd name="connsiteX1" fmla="*/ 7106864 w 9728437"/>
              <a:gd name="connsiteY1" fmla="*/ 0 h 6858000"/>
              <a:gd name="connsiteX2" fmla="*/ 9728437 w 9728437"/>
              <a:gd name="connsiteY2" fmla="*/ 0 h 6858000"/>
              <a:gd name="connsiteX3" fmla="*/ 9728437 w 9728437"/>
              <a:gd name="connsiteY3" fmla="*/ 6858000 h 6858000"/>
              <a:gd name="connsiteX4" fmla="*/ 233033 w 9728437"/>
              <a:gd name="connsiteY4" fmla="*/ 6858000 h 6858000"/>
              <a:gd name="connsiteX5" fmla="*/ 2829406 w 9728437"/>
              <a:gd name="connsiteY5" fmla="*/ 3235569 h 6858000"/>
              <a:gd name="connsiteX6" fmla="*/ 4271345 w 9728437"/>
              <a:gd name="connsiteY6" fmla="*/ 1965081 h 6858000"/>
              <a:gd name="connsiteX7" fmla="*/ 5649095 w 9728437"/>
              <a:gd name="connsiteY7" fmla="*/ 571500 h 6858000"/>
              <a:gd name="connsiteX0" fmla="*/ 5644637 w 9723979"/>
              <a:gd name="connsiteY0" fmla="*/ 571500 h 6858000"/>
              <a:gd name="connsiteX1" fmla="*/ 7102406 w 9723979"/>
              <a:gd name="connsiteY1" fmla="*/ 0 h 6858000"/>
              <a:gd name="connsiteX2" fmla="*/ 9723979 w 9723979"/>
              <a:gd name="connsiteY2" fmla="*/ 0 h 6858000"/>
              <a:gd name="connsiteX3" fmla="*/ 9723979 w 9723979"/>
              <a:gd name="connsiteY3" fmla="*/ 6858000 h 6858000"/>
              <a:gd name="connsiteX4" fmla="*/ 228575 w 9723979"/>
              <a:gd name="connsiteY4" fmla="*/ 6858000 h 6858000"/>
              <a:gd name="connsiteX5" fmla="*/ 2908475 w 9723979"/>
              <a:gd name="connsiteY5" fmla="*/ 3314700 h 6858000"/>
              <a:gd name="connsiteX6" fmla="*/ 4266887 w 9723979"/>
              <a:gd name="connsiteY6" fmla="*/ 1965081 h 6858000"/>
              <a:gd name="connsiteX7" fmla="*/ 5644637 w 9723979"/>
              <a:gd name="connsiteY7" fmla="*/ 571500 h 6858000"/>
              <a:gd name="connsiteX0" fmla="*/ 5873063 w 9952405"/>
              <a:gd name="connsiteY0" fmla="*/ 571500 h 6858000"/>
              <a:gd name="connsiteX1" fmla="*/ 7330832 w 9952405"/>
              <a:gd name="connsiteY1" fmla="*/ 0 h 6858000"/>
              <a:gd name="connsiteX2" fmla="*/ 9952405 w 9952405"/>
              <a:gd name="connsiteY2" fmla="*/ 0 h 6858000"/>
              <a:gd name="connsiteX3" fmla="*/ 9952405 w 9952405"/>
              <a:gd name="connsiteY3" fmla="*/ 6858000 h 6858000"/>
              <a:gd name="connsiteX4" fmla="*/ 457001 w 9952405"/>
              <a:gd name="connsiteY4" fmla="*/ 6858000 h 6858000"/>
              <a:gd name="connsiteX5" fmla="*/ 1668586 w 9952405"/>
              <a:gd name="connsiteY5" fmla="*/ 4550019 h 6858000"/>
              <a:gd name="connsiteX6" fmla="*/ 3136901 w 9952405"/>
              <a:gd name="connsiteY6" fmla="*/ 3314700 h 6858000"/>
              <a:gd name="connsiteX7" fmla="*/ 4495313 w 9952405"/>
              <a:gd name="connsiteY7" fmla="*/ 1965081 h 6858000"/>
              <a:gd name="connsiteX8" fmla="*/ 5873063 w 9952405"/>
              <a:gd name="connsiteY8" fmla="*/ 571500 h 6858000"/>
              <a:gd name="connsiteX0" fmla="*/ 5873063 w 9952405"/>
              <a:gd name="connsiteY0" fmla="*/ 571500 h 6858000"/>
              <a:gd name="connsiteX1" fmla="*/ 7330832 w 9952405"/>
              <a:gd name="connsiteY1" fmla="*/ 0 h 6858000"/>
              <a:gd name="connsiteX2" fmla="*/ 9952405 w 9952405"/>
              <a:gd name="connsiteY2" fmla="*/ 0 h 6858000"/>
              <a:gd name="connsiteX3" fmla="*/ 9952405 w 9952405"/>
              <a:gd name="connsiteY3" fmla="*/ 6858000 h 6858000"/>
              <a:gd name="connsiteX4" fmla="*/ 457001 w 9952405"/>
              <a:gd name="connsiteY4" fmla="*/ 6858000 h 6858000"/>
              <a:gd name="connsiteX5" fmla="*/ 1668586 w 9952405"/>
              <a:gd name="connsiteY5" fmla="*/ 4550019 h 6858000"/>
              <a:gd name="connsiteX6" fmla="*/ 3136901 w 9952405"/>
              <a:gd name="connsiteY6" fmla="*/ 3314700 h 6858000"/>
              <a:gd name="connsiteX7" fmla="*/ 4495313 w 9952405"/>
              <a:gd name="connsiteY7" fmla="*/ 1965081 h 6858000"/>
              <a:gd name="connsiteX8" fmla="*/ 5873063 w 9952405"/>
              <a:gd name="connsiteY8" fmla="*/ 571500 h 6858000"/>
              <a:gd name="connsiteX0" fmla="*/ 5857092 w 9936434"/>
              <a:gd name="connsiteY0" fmla="*/ 571500 h 6858000"/>
              <a:gd name="connsiteX1" fmla="*/ 7314861 w 9936434"/>
              <a:gd name="connsiteY1" fmla="*/ 0 h 6858000"/>
              <a:gd name="connsiteX2" fmla="*/ 9936434 w 9936434"/>
              <a:gd name="connsiteY2" fmla="*/ 0 h 6858000"/>
              <a:gd name="connsiteX3" fmla="*/ 9936434 w 9936434"/>
              <a:gd name="connsiteY3" fmla="*/ 6858000 h 6858000"/>
              <a:gd name="connsiteX4" fmla="*/ 441030 w 9936434"/>
              <a:gd name="connsiteY4" fmla="*/ 6858000 h 6858000"/>
              <a:gd name="connsiteX5" fmla="*/ 1652615 w 9936434"/>
              <a:gd name="connsiteY5" fmla="*/ 4550019 h 6858000"/>
              <a:gd name="connsiteX6" fmla="*/ 3120930 w 9936434"/>
              <a:gd name="connsiteY6" fmla="*/ 3314700 h 6858000"/>
              <a:gd name="connsiteX7" fmla="*/ 4479342 w 9936434"/>
              <a:gd name="connsiteY7" fmla="*/ 1965081 h 6858000"/>
              <a:gd name="connsiteX8" fmla="*/ 5857092 w 9936434"/>
              <a:gd name="connsiteY8" fmla="*/ 571500 h 6858000"/>
              <a:gd name="connsiteX0" fmla="*/ 5845086 w 9924428"/>
              <a:gd name="connsiteY0" fmla="*/ 571500 h 6858000"/>
              <a:gd name="connsiteX1" fmla="*/ 7302855 w 9924428"/>
              <a:gd name="connsiteY1" fmla="*/ 0 h 6858000"/>
              <a:gd name="connsiteX2" fmla="*/ 9924428 w 9924428"/>
              <a:gd name="connsiteY2" fmla="*/ 0 h 6858000"/>
              <a:gd name="connsiteX3" fmla="*/ 9924428 w 9924428"/>
              <a:gd name="connsiteY3" fmla="*/ 6858000 h 6858000"/>
              <a:gd name="connsiteX4" fmla="*/ 429024 w 9924428"/>
              <a:gd name="connsiteY4" fmla="*/ 6858000 h 6858000"/>
              <a:gd name="connsiteX5" fmla="*/ 1732928 w 9924428"/>
              <a:gd name="connsiteY5" fmla="*/ 4677507 h 6858000"/>
              <a:gd name="connsiteX6" fmla="*/ 3108924 w 9924428"/>
              <a:gd name="connsiteY6" fmla="*/ 3314700 h 6858000"/>
              <a:gd name="connsiteX7" fmla="*/ 4467336 w 9924428"/>
              <a:gd name="connsiteY7" fmla="*/ 1965081 h 6858000"/>
              <a:gd name="connsiteX8" fmla="*/ 5845086 w 9924428"/>
              <a:gd name="connsiteY8" fmla="*/ 571500 h 6858000"/>
              <a:gd name="connsiteX0" fmla="*/ 6236699 w 10316041"/>
              <a:gd name="connsiteY0" fmla="*/ 571500 h 6858000"/>
              <a:gd name="connsiteX1" fmla="*/ 7694468 w 10316041"/>
              <a:gd name="connsiteY1" fmla="*/ 0 h 6858000"/>
              <a:gd name="connsiteX2" fmla="*/ 10316041 w 10316041"/>
              <a:gd name="connsiteY2" fmla="*/ 0 h 6858000"/>
              <a:gd name="connsiteX3" fmla="*/ 10316041 w 10316041"/>
              <a:gd name="connsiteY3" fmla="*/ 6858000 h 6858000"/>
              <a:gd name="connsiteX4" fmla="*/ 820637 w 10316041"/>
              <a:gd name="connsiteY4" fmla="*/ 6858000 h 6858000"/>
              <a:gd name="connsiteX5" fmla="*/ 647432 w 10316041"/>
              <a:gd name="connsiteY5" fmla="*/ 5947996 h 6858000"/>
              <a:gd name="connsiteX6" fmla="*/ 2124541 w 10316041"/>
              <a:gd name="connsiteY6" fmla="*/ 4677507 h 6858000"/>
              <a:gd name="connsiteX7" fmla="*/ 3500537 w 10316041"/>
              <a:gd name="connsiteY7" fmla="*/ 3314700 h 6858000"/>
              <a:gd name="connsiteX8" fmla="*/ 4858949 w 10316041"/>
              <a:gd name="connsiteY8" fmla="*/ 1965081 h 6858000"/>
              <a:gd name="connsiteX9" fmla="*/ 6236699 w 10316041"/>
              <a:gd name="connsiteY9" fmla="*/ 571500 h 6858000"/>
              <a:gd name="connsiteX0" fmla="*/ 6236699 w 10316041"/>
              <a:gd name="connsiteY0" fmla="*/ 571500 h 6858000"/>
              <a:gd name="connsiteX1" fmla="*/ 7694468 w 10316041"/>
              <a:gd name="connsiteY1" fmla="*/ 0 h 6858000"/>
              <a:gd name="connsiteX2" fmla="*/ 10316041 w 10316041"/>
              <a:gd name="connsiteY2" fmla="*/ 0 h 6858000"/>
              <a:gd name="connsiteX3" fmla="*/ 10316041 w 10316041"/>
              <a:gd name="connsiteY3" fmla="*/ 6858000 h 6858000"/>
              <a:gd name="connsiteX4" fmla="*/ 820637 w 10316041"/>
              <a:gd name="connsiteY4" fmla="*/ 6858000 h 6858000"/>
              <a:gd name="connsiteX5" fmla="*/ 647432 w 10316041"/>
              <a:gd name="connsiteY5" fmla="*/ 5947996 h 6858000"/>
              <a:gd name="connsiteX6" fmla="*/ 2124541 w 10316041"/>
              <a:gd name="connsiteY6" fmla="*/ 4677507 h 6858000"/>
              <a:gd name="connsiteX7" fmla="*/ 3500537 w 10316041"/>
              <a:gd name="connsiteY7" fmla="*/ 3314700 h 6858000"/>
              <a:gd name="connsiteX8" fmla="*/ 4858949 w 10316041"/>
              <a:gd name="connsiteY8" fmla="*/ 1965081 h 6858000"/>
              <a:gd name="connsiteX9" fmla="*/ 6236699 w 10316041"/>
              <a:gd name="connsiteY9" fmla="*/ 571500 h 6858000"/>
              <a:gd name="connsiteX0" fmla="*/ 6246378 w 10325720"/>
              <a:gd name="connsiteY0" fmla="*/ 571500 h 6858000"/>
              <a:gd name="connsiteX1" fmla="*/ 7704147 w 10325720"/>
              <a:gd name="connsiteY1" fmla="*/ 0 h 6858000"/>
              <a:gd name="connsiteX2" fmla="*/ 10325720 w 10325720"/>
              <a:gd name="connsiteY2" fmla="*/ 0 h 6858000"/>
              <a:gd name="connsiteX3" fmla="*/ 10325720 w 10325720"/>
              <a:gd name="connsiteY3" fmla="*/ 6858000 h 6858000"/>
              <a:gd name="connsiteX4" fmla="*/ 830316 w 10325720"/>
              <a:gd name="connsiteY4" fmla="*/ 6858000 h 6858000"/>
              <a:gd name="connsiteX5" fmla="*/ 657111 w 10325720"/>
              <a:gd name="connsiteY5" fmla="*/ 5947996 h 6858000"/>
              <a:gd name="connsiteX6" fmla="*/ 2134220 w 10325720"/>
              <a:gd name="connsiteY6" fmla="*/ 4677507 h 6858000"/>
              <a:gd name="connsiteX7" fmla="*/ 3510216 w 10325720"/>
              <a:gd name="connsiteY7" fmla="*/ 3314700 h 6858000"/>
              <a:gd name="connsiteX8" fmla="*/ 4868628 w 10325720"/>
              <a:gd name="connsiteY8" fmla="*/ 1965081 h 6858000"/>
              <a:gd name="connsiteX9" fmla="*/ 6246378 w 10325720"/>
              <a:gd name="connsiteY9" fmla="*/ 571500 h 6858000"/>
              <a:gd name="connsiteX0" fmla="*/ 6213642 w 10292984"/>
              <a:gd name="connsiteY0" fmla="*/ 571500 h 6858000"/>
              <a:gd name="connsiteX1" fmla="*/ 7671411 w 10292984"/>
              <a:gd name="connsiteY1" fmla="*/ 0 h 6858000"/>
              <a:gd name="connsiteX2" fmla="*/ 10292984 w 10292984"/>
              <a:gd name="connsiteY2" fmla="*/ 0 h 6858000"/>
              <a:gd name="connsiteX3" fmla="*/ 10292984 w 10292984"/>
              <a:gd name="connsiteY3" fmla="*/ 6858000 h 6858000"/>
              <a:gd name="connsiteX4" fmla="*/ 797580 w 10292984"/>
              <a:gd name="connsiteY4" fmla="*/ 6858000 h 6858000"/>
              <a:gd name="connsiteX5" fmla="*/ 725486 w 10292984"/>
              <a:gd name="connsiteY5" fmla="*/ 6075484 h 6858000"/>
              <a:gd name="connsiteX6" fmla="*/ 2101484 w 10292984"/>
              <a:gd name="connsiteY6" fmla="*/ 4677507 h 6858000"/>
              <a:gd name="connsiteX7" fmla="*/ 3477480 w 10292984"/>
              <a:gd name="connsiteY7" fmla="*/ 3314700 h 6858000"/>
              <a:gd name="connsiteX8" fmla="*/ 4835892 w 10292984"/>
              <a:gd name="connsiteY8" fmla="*/ 1965081 h 6858000"/>
              <a:gd name="connsiteX9" fmla="*/ 6213642 w 10292984"/>
              <a:gd name="connsiteY9" fmla="*/ 571500 h 6858000"/>
              <a:gd name="connsiteX0" fmla="*/ 5627038 w 9706380"/>
              <a:gd name="connsiteY0" fmla="*/ 571500 h 6858000"/>
              <a:gd name="connsiteX1" fmla="*/ 7084807 w 9706380"/>
              <a:gd name="connsiteY1" fmla="*/ 0 h 6858000"/>
              <a:gd name="connsiteX2" fmla="*/ 9706380 w 9706380"/>
              <a:gd name="connsiteY2" fmla="*/ 0 h 6858000"/>
              <a:gd name="connsiteX3" fmla="*/ 9706380 w 9706380"/>
              <a:gd name="connsiteY3" fmla="*/ 6858000 h 6858000"/>
              <a:gd name="connsiteX4" fmla="*/ 210976 w 9706380"/>
              <a:gd name="connsiteY4" fmla="*/ 6858000 h 6858000"/>
              <a:gd name="connsiteX5" fmla="*/ 138882 w 9706380"/>
              <a:gd name="connsiteY5" fmla="*/ 6075484 h 6858000"/>
              <a:gd name="connsiteX6" fmla="*/ 1514880 w 9706380"/>
              <a:gd name="connsiteY6" fmla="*/ 4677507 h 6858000"/>
              <a:gd name="connsiteX7" fmla="*/ 2890876 w 9706380"/>
              <a:gd name="connsiteY7" fmla="*/ 3314700 h 6858000"/>
              <a:gd name="connsiteX8" fmla="*/ 4249288 w 9706380"/>
              <a:gd name="connsiteY8" fmla="*/ 1965081 h 6858000"/>
              <a:gd name="connsiteX9" fmla="*/ 5627038 w 9706380"/>
              <a:gd name="connsiteY9"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231042 w 9688134"/>
              <a:gd name="connsiteY8" fmla="*/ 1965081 h 6858000"/>
              <a:gd name="connsiteX9" fmla="*/ 5608792 w 9688134"/>
              <a:gd name="connsiteY9"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231042 w 9688134"/>
              <a:gd name="connsiteY8" fmla="*/ 1965081 h 6858000"/>
              <a:gd name="connsiteX9" fmla="*/ 4855296 w 9688134"/>
              <a:gd name="connsiteY9" fmla="*/ 1292469 h 6858000"/>
              <a:gd name="connsiteX10" fmla="*/ 5608792 w 9688134"/>
              <a:gd name="connsiteY10"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231042 w 9688134"/>
              <a:gd name="connsiteY8" fmla="*/ 1965081 h 6858000"/>
              <a:gd name="connsiteX9" fmla="*/ 5804865 w 9688134"/>
              <a:gd name="connsiteY9" fmla="*/ 2180492 h 6858000"/>
              <a:gd name="connsiteX10" fmla="*/ 5608792 w 9688134"/>
              <a:gd name="connsiteY10"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3422149 w 9688134"/>
              <a:gd name="connsiteY8" fmla="*/ 2668465 h 6858000"/>
              <a:gd name="connsiteX9" fmla="*/ 4231042 w 9688134"/>
              <a:gd name="connsiteY9" fmla="*/ 1965081 h 6858000"/>
              <a:gd name="connsiteX10" fmla="*/ 5804865 w 9688134"/>
              <a:gd name="connsiteY10" fmla="*/ 2180492 h 6858000"/>
              <a:gd name="connsiteX11" fmla="*/ 5608792 w 9688134"/>
              <a:gd name="connsiteY11"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872630 w 9688134"/>
              <a:gd name="connsiteY7" fmla="*/ 3314700 h 6858000"/>
              <a:gd name="connsiteX8" fmla="*/ 4446453 w 9688134"/>
              <a:gd name="connsiteY8" fmla="*/ 3521319 h 6858000"/>
              <a:gd name="connsiteX9" fmla="*/ 4231042 w 9688134"/>
              <a:gd name="connsiteY9" fmla="*/ 1965081 h 6858000"/>
              <a:gd name="connsiteX10" fmla="*/ 5804865 w 9688134"/>
              <a:gd name="connsiteY10" fmla="*/ 2180492 h 6858000"/>
              <a:gd name="connsiteX11" fmla="*/ 5608792 w 9688134"/>
              <a:gd name="connsiteY11"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2125284 w 9688134"/>
              <a:gd name="connsiteY7" fmla="*/ 3960935 h 6858000"/>
              <a:gd name="connsiteX8" fmla="*/ 2872630 w 9688134"/>
              <a:gd name="connsiteY8" fmla="*/ 3314700 h 6858000"/>
              <a:gd name="connsiteX9" fmla="*/ 4446453 w 9688134"/>
              <a:gd name="connsiteY9" fmla="*/ 3521319 h 6858000"/>
              <a:gd name="connsiteX10" fmla="*/ 4231042 w 9688134"/>
              <a:gd name="connsiteY10" fmla="*/ 1965081 h 6858000"/>
              <a:gd name="connsiteX11" fmla="*/ 5804865 w 9688134"/>
              <a:gd name="connsiteY11" fmla="*/ 2180492 h 6858000"/>
              <a:gd name="connsiteX12" fmla="*/ 5608792 w 9688134"/>
              <a:gd name="connsiteY12"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1496634 w 9688134"/>
              <a:gd name="connsiteY6" fmla="*/ 4677507 h 6858000"/>
              <a:gd name="connsiteX7" fmla="*/ 3061665 w 9688134"/>
              <a:gd name="connsiteY7" fmla="*/ 4906108 h 6858000"/>
              <a:gd name="connsiteX8" fmla="*/ 2872630 w 9688134"/>
              <a:gd name="connsiteY8" fmla="*/ 3314700 h 6858000"/>
              <a:gd name="connsiteX9" fmla="*/ 4446453 w 9688134"/>
              <a:gd name="connsiteY9" fmla="*/ 3521319 h 6858000"/>
              <a:gd name="connsiteX10" fmla="*/ 4231042 w 9688134"/>
              <a:gd name="connsiteY10" fmla="*/ 1965081 h 6858000"/>
              <a:gd name="connsiteX11" fmla="*/ 5804865 w 9688134"/>
              <a:gd name="connsiteY11" fmla="*/ 2180492 h 6858000"/>
              <a:gd name="connsiteX12" fmla="*/ 5608792 w 9688134"/>
              <a:gd name="connsiteY12" fmla="*/ 571500 h 6858000"/>
              <a:gd name="connsiteX0" fmla="*/ 5608792 w 9688134"/>
              <a:gd name="connsiteY0" fmla="*/ 571500 h 6858000"/>
              <a:gd name="connsiteX1" fmla="*/ 7066561 w 9688134"/>
              <a:gd name="connsiteY1" fmla="*/ 0 h 6858000"/>
              <a:gd name="connsiteX2" fmla="*/ 9688134 w 9688134"/>
              <a:gd name="connsiteY2" fmla="*/ 0 h 6858000"/>
              <a:gd name="connsiteX3" fmla="*/ 9688134 w 9688134"/>
              <a:gd name="connsiteY3" fmla="*/ 6858000 h 6858000"/>
              <a:gd name="connsiteX4" fmla="*/ 192730 w 9688134"/>
              <a:gd name="connsiteY4" fmla="*/ 6858000 h 6858000"/>
              <a:gd name="connsiteX5" fmla="*/ 120636 w 9688134"/>
              <a:gd name="connsiteY5" fmla="*/ 6075484 h 6858000"/>
              <a:gd name="connsiteX6" fmla="*/ 740496 w 9688134"/>
              <a:gd name="connsiteY6" fmla="*/ 5336931 h 6858000"/>
              <a:gd name="connsiteX7" fmla="*/ 1496634 w 9688134"/>
              <a:gd name="connsiteY7" fmla="*/ 4677507 h 6858000"/>
              <a:gd name="connsiteX8" fmla="*/ 3061665 w 9688134"/>
              <a:gd name="connsiteY8" fmla="*/ 4906108 h 6858000"/>
              <a:gd name="connsiteX9" fmla="*/ 2872630 w 9688134"/>
              <a:gd name="connsiteY9" fmla="*/ 3314700 h 6858000"/>
              <a:gd name="connsiteX10" fmla="*/ 4446453 w 9688134"/>
              <a:gd name="connsiteY10" fmla="*/ 3521319 h 6858000"/>
              <a:gd name="connsiteX11" fmla="*/ 4231042 w 9688134"/>
              <a:gd name="connsiteY11" fmla="*/ 1965081 h 6858000"/>
              <a:gd name="connsiteX12" fmla="*/ 5804865 w 9688134"/>
              <a:gd name="connsiteY12" fmla="*/ 2180492 h 6858000"/>
              <a:gd name="connsiteX13" fmla="*/ 5608792 w 968813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30392 w 9687484"/>
              <a:gd name="connsiteY11" fmla="*/ 1965081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20867 w 9687484"/>
              <a:gd name="connsiteY11" fmla="*/ 1963494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220867 w 9687484"/>
              <a:gd name="connsiteY11" fmla="*/ 1963494 h 6858000"/>
              <a:gd name="connsiteX12" fmla="*/ 5804215 w 9687484"/>
              <a:gd name="connsiteY12" fmla="*/ 2180492 h 6858000"/>
              <a:gd name="connsiteX13" fmla="*/ 5608142 w 9687484"/>
              <a:gd name="connsiteY13"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09034 w 9687484"/>
              <a:gd name="connsiteY11" fmla="*/ 2811463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43959 w 9687484"/>
              <a:gd name="connsiteY11" fmla="*/ 2789238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43959 w 9687484"/>
              <a:gd name="connsiteY11" fmla="*/ 2789238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4445803 w 9687484"/>
              <a:gd name="connsiteY10" fmla="*/ 3521319 h 6858000"/>
              <a:gd name="connsiteX11" fmla="*/ 4343959 w 9687484"/>
              <a:gd name="connsiteY11" fmla="*/ 2789238 h 6858000"/>
              <a:gd name="connsiteX12" fmla="*/ 4220867 w 9687484"/>
              <a:gd name="connsiteY12" fmla="*/ 1963494 h 6858000"/>
              <a:gd name="connsiteX13" fmla="*/ 5804215 w 9687484"/>
              <a:gd name="connsiteY13" fmla="*/ 2180492 h 6858000"/>
              <a:gd name="connsiteX14" fmla="*/ 5608142 w 9687484"/>
              <a:gd name="connsiteY14"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810559 w 9687484"/>
              <a:gd name="connsiteY10" fmla="*/ 3330575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5803 w 9687484"/>
              <a:gd name="connsiteY11" fmla="*/ 352131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4216 w 9687484"/>
              <a:gd name="connsiteY11" fmla="*/ 351496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4216 w 9687484"/>
              <a:gd name="connsiteY11" fmla="*/ 351496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44216 w 9687484"/>
              <a:gd name="connsiteY11" fmla="*/ 3514969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5804215 w 9687484"/>
              <a:gd name="connsiteY14" fmla="*/ 2180492 h 6858000"/>
              <a:gd name="connsiteX15" fmla="*/ 5608142 w 9687484"/>
              <a:gd name="connsiteY15"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63084 w 9687484"/>
              <a:gd name="connsiteY14" fmla="*/ 21066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3494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1907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1907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871980 w 9687484"/>
              <a:gd name="connsiteY9" fmla="*/ 3314700 h 6858000"/>
              <a:gd name="connsiteX10" fmla="*/ 3686734 w 9687484"/>
              <a:gd name="connsiteY10" fmla="*/ 3441700 h 6858000"/>
              <a:gd name="connsiteX11" fmla="*/ 4433103 w 9687484"/>
              <a:gd name="connsiteY11" fmla="*/ 3518144 h 6858000"/>
              <a:gd name="connsiteX12" fmla="*/ 4343959 w 9687484"/>
              <a:gd name="connsiteY12" fmla="*/ 2789238 h 6858000"/>
              <a:gd name="connsiteX13" fmla="*/ 4220867 w 9687484"/>
              <a:gd name="connsiteY13" fmla="*/ 1961907 h 6858000"/>
              <a:gd name="connsiteX14" fmla="*/ 4975784 w 9687484"/>
              <a:gd name="connsiteY14" fmla="*/ 2030413 h 6858000"/>
              <a:gd name="connsiteX15" fmla="*/ 5804215 w 9687484"/>
              <a:gd name="connsiteY15" fmla="*/ 2180492 h 6858000"/>
              <a:gd name="connsiteX16" fmla="*/ 5608142 w 9687484"/>
              <a:gd name="connsiteY16"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3064434 w 9687484"/>
              <a:gd name="connsiteY9" fmla="*/ 3967163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71980 w 9687484"/>
              <a:gd name="connsiteY10" fmla="*/ 3314700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3061015 w 9687484"/>
              <a:gd name="connsiteY8" fmla="*/ 4906108 h 6858000"/>
              <a:gd name="connsiteX9" fmla="*/ 2961247 w 9687484"/>
              <a:gd name="connsiteY9" fmla="*/ 4127501 h 6858000"/>
              <a:gd name="connsiteX10" fmla="*/ 2865630 w 9687484"/>
              <a:gd name="connsiteY10" fmla="*/ 3316288 h 6858000"/>
              <a:gd name="connsiteX11" fmla="*/ 3686734 w 9687484"/>
              <a:gd name="connsiteY11" fmla="*/ 3441700 h 6858000"/>
              <a:gd name="connsiteX12" fmla="*/ 4433103 w 9687484"/>
              <a:gd name="connsiteY12" fmla="*/ 3518144 h 6858000"/>
              <a:gd name="connsiteX13" fmla="*/ 4343959 w 9687484"/>
              <a:gd name="connsiteY13" fmla="*/ 2789238 h 6858000"/>
              <a:gd name="connsiteX14" fmla="*/ 4220867 w 9687484"/>
              <a:gd name="connsiteY14" fmla="*/ 1961907 h 6858000"/>
              <a:gd name="connsiteX15" fmla="*/ 4975784 w 9687484"/>
              <a:gd name="connsiteY15" fmla="*/ 2030413 h 6858000"/>
              <a:gd name="connsiteX16" fmla="*/ 5804215 w 9687484"/>
              <a:gd name="connsiteY16" fmla="*/ 2180492 h 6858000"/>
              <a:gd name="connsiteX17" fmla="*/ 5608142 w 9687484"/>
              <a:gd name="connsiteY17"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384984 w 9687484"/>
              <a:gd name="connsiteY8" fmla="*/ 4789488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495984 w 9687484"/>
              <a:gd name="connsiteY7" fmla="*/ 4677507 h 6858000"/>
              <a:gd name="connsiteX8" fmla="*/ 2256397 w 9687484"/>
              <a:gd name="connsiteY8" fmla="*/ 4786313 h 6858000"/>
              <a:gd name="connsiteX9" fmla="*/ 3061015 w 9687484"/>
              <a:gd name="connsiteY9" fmla="*/ 4906108 h 6858000"/>
              <a:gd name="connsiteX10" fmla="*/ 2961247 w 9687484"/>
              <a:gd name="connsiteY10" fmla="*/ 4127501 h 6858000"/>
              <a:gd name="connsiteX11" fmla="*/ 2865630 w 9687484"/>
              <a:gd name="connsiteY11" fmla="*/ 3316288 h 6858000"/>
              <a:gd name="connsiteX12" fmla="*/ 3686734 w 9687484"/>
              <a:gd name="connsiteY12" fmla="*/ 3441700 h 6858000"/>
              <a:gd name="connsiteX13" fmla="*/ 4433103 w 9687484"/>
              <a:gd name="connsiteY13" fmla="*/ 3518144 h 6858000"/>
              <a:gd name="connsiteX14" fmla="*/ 4343959 w 9687484"/>
              <a:gd name="connsiteY14" fmla="*/ 2789238 h 6858000"/>
              <a:gd name="connsiteX15" fmla="*/ 4220867 w 9687484"/>
              <a:gd name="connsiteY15" fmla="*/ 1961907 h 6858000"/>
              <a:gd name="connsiteX16" fmla="*/ 4975784 w 9687484"/>
              <a:gd name="connsiteY16" fmla="*/ 2030413 h 6858000"/>
              <a:gd name="connsiteX17" fmla="*/ 5804215 w 9687484"/>
              <a:gd name="connsiteY17" fmla="*/ 2180492 h 6858000"/>
              <a:gd name="connsiteX18" fmla="*/ 5608142 w 9687484"/>
              <a:gd name="connsiteY18"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32509 w 9687484"/>
              <a:gd name="connsiteY7" fmla="*/ 5410200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8142 w 9687484"/>
              <a:gd name="connsiteY0" fmla="*/ 571500 h 6858000"/>
              <a:gd name="connsiteX1" fmla="*/ 7065911 w 9687484"/>
              <a:gd name="connsiteY1" fmla="*/ 0 h 6858000"/>
              <a:gd name="connsiteX2" fmla="*/ 9687484 w 9687484"/>
              <a:gd name="connsiteY2" fmla="*/ 0 h 6858000"/>
              <a:gd name="connsiteX3" fmla="*/ 9687484 w 9687484"/>
              <a:gd name="connsiteY3" fmla="*/ 6858000 h 6858000"/>
              <a:gd name="connsiteX4" fmla="*/ 192080 w 9687484"/>
              <a:gd name="connsiteY4" fmla="*/ 6858000 h 6858000"/>
              <a:gd name="connsiteX5" fmla="*/ 119986 w 9687484"/>
              <a:gd name="connsiteY5" fmla="*/ 6075484 h 6858000"/>
              <a:gd name="connsiteX6" fmla="*/ 1698208 w 9687484"/>
              <a:gd name="connsiteY6" fmla="*/ 6260124 h 6858000"/>
              <a:gd name="connsiteX7" fmla="*/ 1611871 w 9687484"/>
              <a:gd name="connsiteY7" fmla="*/ 5526088 h 6858000"/>
              <a:gd name="connsiteX8" fmla="*/ 1495984 w 9687484"/>
              <a:gd name="connsiteY8" fmla="*/ 4677507 h 6858000"/>
              <a:gd name="connsiteX9" fmla="*/ 2256397 w 9687484"/>
              <a:gd name="connsiteY9" fmla="*/ 4786313 h 6858000"/>
              <a:gd name="connsiteX10" fmla="*/ 3061015 w 9687484"/>
              <a:gd name="connsiteY10" fmla="*/ 4906108 h 6858000"/>
              <a:gd name="connsiteX11" fmla="*/ 2961247 w 9687484"/>
              <a:gd name="connsiteY11" fmla="*/ 4127501 h 6858000"/>
              <a:gd name="connsiteX12" fmla="*/ 2865630 w 9687484"/>
              <a:gd name="connsiteY12" fmla="*/ 3316288 h 6858000"/>
              <a:gd name="connsiteX13" fmla="*/ 3686734 w 9687484"/>
              <a:gd name="connsiteY13" fmla="*/ 3441700 h 6858000"/>
              <a:gd name="connsiteX14" fmla="*/ 4433103 w 9687484"/>
              <a:gd name="connsiteY14" fmla="*/ 3518144 h 6858000"/>
              <a:gd name="connsiteX15" fmla="*/ 4343959 w 9687484"/>
              <a:gd name="connsiteY15" fmla="*/ 2789238 h 6858000"/>
              <a:gd name="connsiteX16" fmla="*/ 4220867 w 9687484"/>
              <a:gd name="connsiteY16" fmla="*/ 1961907 h 6858000"/>
              <a:gd name="connsiteX17" fmla="*/ 4975784 w 9687484"/>
              <a:gd name="connsiteY17" fmla="*/ 2030413 h 6858000"/>
              <a:gd name="connsiteX18" fmla="*/ 5804215 w 9687484"/>
              <a:gd name="connsiteY18" fmla="*/ 2180492 h 6858000"/>
              <a:gd name="connsiteX19" fmla="*/ 5608142 w 9687484"/>
              <a:gd name="connsiteY19" fmla="*/ 571500 h 6858000"/>
              <a:gd name="connsiteX0" fmla="*/ 5601073 w 9680415"/>
              <a:gd name="connsiteY0" fmla="*/ 571500 h 6858000"/>
              <a:gd name="connsiteX1" fmla="*/ 7058842 w 9680415"/>
              <a:gd name="connsiteY1" fmla="*/ 0 h 6858000"/>
              <a:gd name="connsiteX2" fmla="*/ 9680415 w 9680415"/>
              <a:gd name="connsiteY2" fmla="*/ 0 h 6858000"/>
              <a:gd name="connsiteX3" fmla="*/ 9680415 w 9680415"/>
              <a:gd name="connsiteY3" fmla="*/ 6858000 h 6858000"/>
              <a:gd name="connsiteX4" fmla="*/ 205648 w 9680415"/>
              <a:gd name="connsiteY4" fmla="*/ 6858000 h 6858000"/>
              <a:gd name="connsiteX5" fmla="*/ 112917 w 9680415"/>
              <a:gd name="connsiteY5" fmla="*/ 6075484 h 6858000"/>
              <a:gd name="connsiteX6" fmla="*/ 1691139 w 9680415"/>
              <a:gd name="connsiteY6" fmla="*/ 6260124 h 6858000"/>
              <a:gd name="connsiteX7" fmla="*/ 1604802 w 9680415"/>
              <a:gd name="connsiteY7" fmla="*/ 5526088 h 6858000"/>
              <a:gd name="connsiteX8" fmla="*/ 1488915 w 9680415"/>
              <a:gd name="connsiteY8" fmla="*/ 4677507 h 6858000"/>
              <a:gd name="connsiteX9" fmla="*/ 2249328 w 9680415"/>
              <a:gd name="connsiteY9" fmla="*/ 4786313 h 6858000"/>
              <a:gd name="connsiteX10" fmla="*/ 3053946 w 9680415"/>
              <a:gd name="connsiteY10" fmla="*/ 4906108 h 6858000"/>
              <a:gd name="connsiteX11" fmla="*/ 2954178 w 9680415"/>
              <a:gd name="connsiteY11" fmla="*/ 4127501 h 6858000"/>
              <a:gd name="connsiteX12" fmla="*/ 2858561 w 9680415"/>
              <a:gd name="connsiteY12" fmla="*/ 3316288 h 6858000"/>
              <a:gd name="connsiteX13" fmla="*/ 3679665 w 9680415"/>
              <a:gd name="connsiteY13" fmla="*/ 3441700 h 6858000"/>
              <a:gd name="connsiteX14" fmla="*/ 4426034 w 9680415"/>
              <a:gd name="connsiteY14" fmla="*/ 3518144 h 6858000"/>
              <a:gd name="connsiteX15" fmla="*/ 4336890 w 9680415"/>
              <a:gd name="connsiteY15" fmla="*/ 2789238 h 6858000"/>
              <a:gd name="connsiteX16" fmla="*/ 4213798 w 9680415"/>
              <a:gd name="connsiteY16" fmla="*/ 1961907 h 6858000"/>
              <a:gd name="connsiteX17" fmla="*/ 4968715 w 9680415"/>
              <a:gd name="connsiteY17" fmla="*/ 2030413 h 6858000"/>
              <a:gd name="connsiteX18" fmla="*/ 5797146 w 9680415"/>
              <a:gd name="connsiteY18" fmla="*/ 2180492 h 6858000"/>
              <a:gd name="connsiteX19" fmla="*/ 5601073 w 9680415"/>
              <a:gd name="connsiteY19" fmla="*/ 571500 h 6858000"/>
              <a:gd name="connsiteX0" fmla="*/ 5607248 w 9686590"/>
              <a:gd name="connsiteY0" fmla="*/ 571500 h 6858000"/>
              <a:gd name="connsiteX1" fmla="*/ 7065017 w 9686590"/>
              <a:gd name="connsiteY1" fmla="*/ 0 h 6858000"/>
              <a:gd name="connsiteX2" fmla="*/ 9686590 w 9686590"/>
              <a:gd name="connsiteY2" fmla="*/ 0 h 6858000"/>
              <a:gd name="connsiteX3" fmla="*/ 9686590 w 9686590"/>
              <a:gd name="connsiteY3" fmla="*/ 6858000 h 6858000"/>
              <a:gd name="connsiteX4" fmla="*/ 211823 w 9686590"/>
              <a:gd name="connsiteY4" fmla="*/ 6858000 h 6858000"/>
              <a:gd name="connsiteX5" fmla="*/ 119092 w 9686590"/>
              <a:gd name="connsiteY5" fmla="*/ 6075484 h 6858000"/>
              <a:gd name="connsiteX6" fmla="*/ 1697314 w 9686590"/>
              <a:gd name="connsiteY6" fmla="*/ 6260124 h 6858000"/>
              <a:gd name="connsiteX7" fmla="*/ 1610977 w 9686590"/>
              <a:gd name="connsiteY7" fmla="*/ 5526088 h 6858000"/>
              <a:gd name="connsiteX8" fmla="*/ 1495090 w 9686590"/>
              <a:gd name="connsiteY8" fmla="*/ 4677507 h 6858000"/>
              <a:gd name="connsiteX9" fmla="*/ 2255503 w 9686590"/>
              <a:gd name="connsiteY9" fmla="*/ 4786313 h 6858000"/>
              <a:gd name="connsiteX10" fmla="*/ 3060121 w 9686590"/>
              <a:gd name="connsiteY10" fmla="*/ 4906108 h 6858000"/>
              <a:gd name="connsiteX11" fmla="*/ 2960353 w 9686590"/>
              <a:gd name="connsiteY11" fmla="*/ 4127501 h 6858000"/>
              <a:gd name="connsiteX12" fmla="*/ 2864736 w 9686590"/>
              <a:gd name="connsiteY12" fmla="*/ 3316288 h 6858000"/>
              <a:gd name="connsiteX13" fmla="*/ 3685840 w 9686590"/>
              <a:gd name="connsiteY13" fmla="*/ 3441700 h 6858000"/>
              <a:gd name="connsiteX14" fmla="*/ 4432209 w 9686590"/>
              <a:gd name="connsiteY14" fmla="*/ 3518144 h 6858000"/>
              <a:gd name="connsiteX15" fmla="*/ 4343065 w 9686590"/>
              <a:gd name="connsiteY15" fmla="*/ 2789238 h 6858000"/>
              <a:gd name="connsiteX16" fmla="*/ 4219973 w 9686590"/>
              <a:gd name="connsiteY16" fmla="*/ 1961907 h 6858000"/>
              <a:gd name="connsiteX17" fmla="*/ 4974890 w 9686590"/>
              <a:gd name="connsiteY17" fmla="*/ 2030413 h 6858000"/>
              <a:gd name="connsiteX18" fmla="*/ 5803321 w 9686590"/>
              <a:gd name="connsiteY18" fmla="*/ 2180492 h 6858000"/>
              <a:gd name="connsiteX19" fmla="*/ 5607248 w 9686590"/>
              <a:gd name="connsiteY19" fmla="*/ 571500 h 6858000"/>
              <a:gd name="connsiteX0" fmla="*/ 5607248 w 9686590"/>
              <a:gd name="connsiteY0" fmla="*/ 571500 h 6858000"/>
              <a:gd name="connsiteX1" fmla="*/ 7065017 w 9686590"/>
              <a:gd name="connsiteY1" fmla="*/ 0 h 6858000"/>
              <a:gd name="connsiteX2" fmla="*/ 9686590 w 9686590"/>
              <a:gd name="connsiteY2" fmla="*/ 0 h 6858000"/>
              <a:gd name="connsiteX3" fmla="*/ 9686590 w 9686590"/>
              <a:gd name="connsiteY3" fmla="*/ 6858000 h 6858000"/>
              <a:gd name="connsiteX4" fmla="*/ 211823 w 9686590"/>
              <a:gd name="connsiteY4" fmla="*/ 6858000 h 6858000"/>
              <a:gd name="connsiteX5" fmla="*/ 119092 w 9686590"/>
              <a:gd name="connsiteY5" fmla="*/ 6075484 h 6858000"/>
              <a:gd name="connsiteX6" fmla="*/ 988678 w 9686590"/>
              <a:gd name="connsiteY6" fmla="*/ 6211888 h 6858000"/>
              <a:gd name="connsiteX7" fmla="*/ 1697314 w 9686590"/>
              <a:gd name="connsiteY7" fmla="*/ 6260124 h 6858000"/>
              <a:gd name="connsiteX8" fmla="*/ 1610977 w 9686590"/>
              <a:gd name="connsiteY8" fmla="*/ 5526088 h 6858000"/>
              <a:gd name="connsiteX9" fmla="*/ 1495090 w 9686590"/>
              <a:gd name="connsiteY9" fmla="*/ 4677507 h 6858000"/>
              <a:gd name="connsiteX10" fmla="*/ 2255503 w 9686590"/>
              <a:gd name="connsiteY10" fmla="*/ 4786313 h 6858000"/>
              <a:gd name="connsiteX11" fmla="*/ 3060121 w 9686590"/>
              <a:gd name="connsiteY11" fmla="*/ 4906108 h 6858000"/>
              <a:gd name="connsiteX12" fmla="*/ 2960353 w 9686590"/>
              <a:gd name="connsiteY12" fmla="*/ 4127501 h 6858000"/>
              <a:gd name="connsiteX13" fmla="*/ 2864736 w 9686590"/>
              <a:gd name="connsiteY13" fmla="*/ 3316288 h 6858000"/>
              <a:gd name="connsiteX14" fmla="*/ 3685840 w 9686590"/>
              <a:gd name="connsiteY14" fmla="*/ 3441700 h 6858000"/>
              <a:gd name="connsiteX15" fmla="*/ 4432209 w 9686590"/>
              <a:gd name="connsiteY15" fmla="*/ 3518144 h 6858000"/>
              <a:gd name="connsiteX16" fmla="*/ 4343065 w 9686590"/>
              <a:gd name="connsiteY16" fmla="*/ 2789238 h 6858000"/>
              <a:gd name="connsiteX17" fmla="*/ 4219973 w 9686590"/>
              <a:gd name="connsiteY17" fmla="*/ 1961907 h 6858000"/>
              <a:gd name="connsiteX18" fmla="*/ 4974890 w 9686590"/>
              <a:gd name="connsiteY18" fmla="*/ 2030413 h 6858000"/>
              <a:gd name="connsiteX19" fmla="*/ 5803321 w 9686590"/>
              <a:gd name="connsiteY19" fmla="*/ 2180492 h 6858000"/>
              <a:gd name="connsiteX20" fmla="*/ 5607248 w 9686590"/>
              <a:gd name="connsiteY20" fmla="*/ 571500 h 6858000"/>
              <a:gd name="connsiteX0" fmla="*/ 5548922 w 9628264"/>
              <a:gd name="connsiteY0" fmla="*/ 571500 h 6858000"/>
              <a:gd name="connsiteX1" fmla="*/ 7006691 w 9628264"/>
              <a:gd name="connsiteY1" fmla="*/ 0 h 6858000"/>
              <a:gd name="connsiteX2" fmla="*/ 9628264 w 9628264"/>
              <a:gd name="connsiteY2" fmla="*/ 0 h 6858000"/>
              <a:gd name="connsiteX3" fmla="*/ 9628264 w 9628264"/>
              <a:gd name="connsiteY3" fmla="*/ 6858000 h 6858000"/>
              <a:gd name="connsiteX4" fmla="*/ 153497 w 9628264"/>
              <a:gd name="connsiteY4" fmla="*/ 6858000 h 6858000"/>
              <a:gd name="connsiteX5" fmla="*/ 60766 w 9628264"/>
              <a:gd name="connsiteY5" fmla="*/ 6075484 h 6858000"/>
              <a:gd name="connsiteX6" fmla="*/ 849389 w 9628264"/>
              <a:gd name="connsiteY6" fmla="*/ 6172201 h 6858000"/>
              <a:gd name="connsiteX7" fmla="*/ 1638988 w 9628264"/>
              <a:gd name="connsiteY7" fmla="*/ 6260124 h 6858000"/>
              <a:gd name="connsiteX8" fmla="*/ 1552651 w 9628264"/>
              <a:gd name="connsiteY8" fmla="*/ 5526088 h 6858000"/>
              <a:gd name="connsiteX9" fmla="*/ 1436764 w 9628264"/>
              <a:gd name="connsiteY9" fmla="*/ 4677507 h 6858000"/>
              <a:gd name="connsiteX10" fmla="*/ 2197177 w 9628264"/>
              <a:gd name="connsiteY10" fmla="*/ 4786313 h 6858000"/>
              <a:gd name="connsiteX11" fmla="*/ 3001795 w 9628264"/>
              <a:gd name="connsiteY11" fmla="*/ 4906108 h 6858000"/>
              <a:gd name="connsiteX12" fmla="*/ 2902027 w 9628264"/>
              <a:gd name="connsiteY12" fmla="*/ 4127501 h 6858000"/>
              <a:gd name="connsiteX13" fmla="*/ 2806410 w 9628264"/>
              <a:gd name="connsiteY13" fmla="*/ 3316288 h 6858000"/>
              <a:gd name="connsiteX14" fmla="*/ 3627514 w 9628264"/>
              <a:gd name="connsiteY14" fmla="*/ 3441700 h 6858000"/>
              <a:gd name="connsiteX15" fmla="*/ 4373883 w 9628264"/>
              <a:gd name="connsiteY15" fmla="*/ 3518144 h 6858000"/>
              <a:gd name="connsiteX16" fmla="*/ 4284739 w 9628264"/>
              <a:gd name="connsiteY16" fmla="*/ 2789238 h 6858000"/>
              <a:gd name="connsiteX17" fmla="*/ 4161647 w 9628264"/>
              <a:gd name="connsiteY17" fmla="*/ 1961907 h 6858000"/>
              <a:gd name="connsiteX18" fmla="*/ 4916564 w 9628264"/>
              <a:gd name="connsiteY18" fmla="*/ 2030413 h 6858000"/>
              <a:gd name="connsiteX19" fmla="*/ 5744995 w 9628264"/>
              <a:gd name="connsiteY19" fmla="*/ 2180492 h 6858000"/>
              <a:gd name="connsiteX20" fmla="*/ 5548922 w 9628264"/>
              <a:gd name="connsiteY20" fmla="*/ 571500 h 6858000"/>
              <a:gd name="connsiteX0" fmla="*/ 5548922 w 9628264"/>
              <a:gd name="connsiteY0" fmla="*/ 571500 h 6858000"/>
              <a:gd name="connsiteX1" fmla="*/ 7006691 w 9628264"/>
              <a:gd name="connsiteY1" fmla="*/ 0 h 6858000"/>
              <a:gd name="connsiteX2" fmla="*/ 9628264 w 9628264"/>
              <a:gd name="connsiteY2" fmla="*/ 0 h 6858000"/>
              <a:gd name="connsiteX3" fmla="*/ 9628264 w 9628264"/>
              <a:gd name="connsiteY3" fmla="*/ 6858000 h 6858000"/>
              <a:gd name="connsiteX4" fmla="*/ 153497 w 9628264"/>
              <a:gd name="connsiteY4" fmla="*/ 6858000 h 6858000"/>
              <a:gd name="connsiteX5" fmla="*/ 60766 w 9628264"/>
              <a:gd name="connsiteY5" fmla="*/ 6075484 h 6858000"/>
              <a:gd name="connsiteX6" fmla="*/ 849389 w 9628264"/>
              <a:gd name="connsiteY6" fmla="*/ 6172201 h 6858000"/>
              <a:gd name="connsiteX7" fmla="*/ 1638988 w 9628264"/>
              <a:gd name="connsiteY7" fmla="*/ 6260124 h 6858000"/>
              <a:gd name="connsiteX8" fmla="*/ 1552651 w 9628264"/>
              <a:gd name="connsiteY8" fmla="*/ 5526088 h 6858000"/>
              <a:gd name="connsiteX9" fmla="*/ 1436764 w 9628264"/>
              <a:gd name="connsiteY9" fmla="*/ 4677507 h 6858000"/>
              <a:gd name="connsiteX10" fmla="*/ 2197177 w 9628264"/>
              <a:gd name="connsiteY10" fmla="*/ 4786313 h 6858000"/>
              <a:gd name="connsiteX11" fmla="*/ 3001795 w 9628264"/>
              <a:gd name="connsiteY11" fmla="*/ 4906108 h 6858000"/>
              <a:gd name="connsiteX12" fmla="*/ 2902027 w 9628264"/>
              <a:gd name="connsiteY12" fmla="*/ 4127501 h 6858000"/>
              <a:gd name="connsiteX13" fmla="*/ 2806410 w 9628264"/>
              <a:gd name="connsiteY13" fmla="*/ 3316288 h 6858000"/>
              <a:gd name="connsiteX14" fmla="*/ 3627514 w 9628264"/>
              <a:gd name="connsiteY14" fmla="*/ 3441700 h 6858000"/>
              <a:gd name="connsiteX15" fmla="*/ 4373883 w 9628264"/>
              <a:gd name="connsiteY15" fmla="*/ 3518144 h 6858000"/>
              <a:gd name="connsiteX16" fmla="*/ 4284739 w 9628264"/>
              <a:gd name="connsiteY16" fmla="*/ 2789238 h 6858000"/>
              <a:gd name="connsiteX17" fmla="*/ 4161647 w 9628264"/>
              <a:gd name="connsiteY17" fmla="*/ 1961907 h 6858000"/>
              <a:gd name="connsiteX18" fmla="*/ 4916564 w 9628264"/>
              <a:gd name="connsiteY18" fmla="*/ 2030413 h 6858000"/>
              <a:gd name="connsiteX19" fmla="*/ 5744995 w 9628264"/>
              <a:gd name="connsiteY19" fmla="*/ 2180492 h 6858000"/>
              <a:gd name="connsiteX20" fmla="*/ 5548922 w 9628264"/>
              <a:gd name="connsiteY20" fmla="*/ 571500 h 6858000"/>
              <a:gd name="connsiteX0" fmla="*/ 5548922 w 9628264"/>
              <a:gd name="connsiteY0" fmla="*/ 571500 h 6858000"/>
              <a:gd name="connsiteX1" fmla="*/ 7006691 w 9628264"/>
              <a:gd name="connsiteY1" fmla="*/ 0 h 6858000"/>
              <a:gd name="connsiteX2" fmla="*/ 9628264 w 9628264"/>
              <a:gd name="connsiteY2" fmla="*/ 0 h 6858000"/>
              <a:gd name="connsiteX3" fmla="*/ 9628264 w 9628264"/>
              <a:gd name="connsiteY3" fmla="*/ 6858000 h 6858000"/>
              <a:gd name="connsiteX4" fmla="*/ 153497 w 9628264"/>
              <a:gd name="connsiteY4" fmla="*/ 6858000 h 6858000"/>
              <a:gd name="connsiteX5" fmla="*/ 60766 w 9628264"/>
              <a:gd name="connsiteY5" fmla="*/ 6075484 h 6858000"/>
              <a:gd name="connsiteX6" fmla="*/ 849389 w 9628264"/>
              <a:gd name="connsiteY6" fmla="*/ 6172201 h 6858000"/>
              <a:gd name="connsiteX7" fmla="*/ 1638988 w 9628264"/>
              <a:gd name="connsiteY7" fmla="*/ 6260124 h 6858000"/>
              <a:gd name="connsiteX8" fmla="*/ 1552651 w 9628264"/>
              <a:gd name="connsiteY8" fmla="*/ 5526088 h 6858000"/>
              <a:gd name="connsiteX9" fmla="*/ 1436764 w 9628264"/>
              <a:gd name="connsiteY9" fmla="*/ 4677507 h 6858000"/>
              <a:gd name="connsiteX10" fmla="*/ 2197177 w 9628264"/>
              <a:gd name="connsiteY10" fmla="*/ 4786313 h 6858000"/>
              <a:gd name="connsiteX11" fmla="*/ 3001795 w 9628264"/>
              <a:gd name="connsiteY11" fmla="*/ 4906108 h 6858000"/>
              <a:gd name="connsiteX12" fmla="*/ 2902027 w 9628264"/>
              <a:gd name="connsiteY12" fmla="*/ 4127501 h 6858000"/>
              <a:gd name="connsiteX13" fmla="*/ 2806410 w 9628264"/>
              <a:gd name="connsiteY13" fmla="*/ 3316288 h 6858000"/>
              <a:gd name="connsiteX14" fmla="*/ 3627514 w 9628264"/>
              <a:gd name="connsiteY14" fmla="*/ 3441700 h 6858000"/>
              <a:gd name="connsiteX15" fmla="*/ 4373883 w 9628264"/>
              <a:gd name="connsiteY15" fmla="*/ 3518144 h 6858000"/>
              <a:gd name="connsiteX16" fmla="*/ 4284739 w 9628264"/>
              <a:gd name="connsiteY16" fmla="*/ 2789238 h 6858000"/>
              <a:gd name="connsiteX17" fmla="*/ 4161647 w 9628264"/>
              <a:gd name="connsiteY17" fmla="*/ 1961907 h 6858000"/>
              <a:gd name="connsiteX18" fmla="*/ 4916564 w 9628264"/>
              <a:gd name="connsiteY18" fmla="*/ 2030413 h 6858000"/>
              <a:gd name="connsiteX19" fmla="*/ 5744995 w 9628264"/>
              <a:gd name="connsiteY19" fmla="*/ 2180492 h 6858000"/>
              <a:gd name="connsiteX20" fmla="*/ 5548922 w 9628264"/>
              <a:gd name="connsiteY20" fmla="*/ 571500 h 6858000"/>
              <a:gd name="connsiteX0" fmla="*/ 5545600 w 9624942"/>
              <a:gd name="connsiteY0" fmla="*/ 571500 h 6858000"/>
              <a:gd name="connsiteX1" fmla="*/ 7003369 w 9624942"/>
              <a:gd name="connsiteY1" fmla="*/ 0 h 6858000"/>
              <a:gd name="connsiteX2" fmla="*/ 9624942 w 9624942"/>
              <a:gd name="connsiteY2" fmla="*/ 0 h 6858000"/>
              <a:gd name="connsiteX3" fmla="*/ 9624942 w 9624942"/>
              <a:gd name="connsiteY3" fmla="*/ 6858000 h 6858000"/>
              <a:gd name="connsiteX4" fmla="*/ 150175 w 9624942"/>
              <a:gd name="connsiteY4" fmla="*/ 6858000 h 6858000"/>
              <a:gd name="connsiteX5" fmla="*/ 62207 w 9624942"/>
              <a:gd name="connsiteY5" fmla="*/ 6064372 h 6858000"/>
              <a:gd name="connsiteX6" fmla="*/ 846067 w 9624942"/>
              <a:gd name="connsiteY6" fmla="*/ 6172201 h 6858000"/>
              <a:gd name="connsiteX7" fmla="*/ 1635666 w 9624942"/>
              <a:gd name="connsiteY7" fmla="*/ 6260124 h 6858000"/>
              <a:gd name="connsiteX8" fmla="*/ 1549329 w 9624942"/>
              <a:gd name="connsiteY8" fmla="*/ 5526088 h 6858000"/>
              <a:gd name="connsiteX9" fmla="*/ 1433442 w 9624942"/>
              <a:gd name="connsiteY9" fmla="*/ 4677507 h 6858000"/>
              <a:gd name="connsiteX10" fmla="*/ 2193855 w 9624942"/>
              <a:gd name="connsiteY10" fmla="*/ 4786313 h 6858000"/>
              <a:gd name="connsiteX11" fmla="*/ 2998473 w 9624942"/>
              <a:gd name="connsiteY11" fmla="*/ 4906108 h 6858000"/>
              <a:gd name="connsiteX12" fmla="*/ 2898705 w 9624942"/>
              <a:gd name="connsiteY12" fmla="*/ 4127501 h 6858000"/>
              <a:gd name="connsiteX13" fmla="*/ 2803088 w 9624942"/>
              <a:gd name="connsiteY13" fmla="*/ 3316288 h 6858000"/>
              <a:gd name="connsiteX14" fmla="*/ 3624192 w 9624942"/>
              <a:gd name="connsiteY14" fmla="*/ 3441700 h 6858000"/>
              <a:gd name="connsiteX15" fmla="*/ 4370561 w 9624942"/>
              <a:gd name="connsiteY15" fmla="*/ 3518144 h 6858000"/>
              <a:gd name="connsiteX16" fmla="*/ 4281417 w 9624942"/>
              <a:gd name="connsiteY16" fmla="*/ 2789238 h 6858000"/>
              <a:gd name="connsiteX17" fmla="*/ 4158325 w 9624942"/>
              <a:gd name="connsiteY17" fmla="*/ 1961907 h 6858000"/>
              <a:gd name="connsiteX18" fmla="*/ 4913242 w 9624942"/>
              <a:gd name="connsiteY18" fmla="*/ 2030413 h 6858000"/>
              <a:gd name="connsiteX19" fmla="*/ 5741673 w 9624942"/>
              <a:gd name="connsiteY19" fmla="*/ 2180492 h 6858000"/>
              <a:gd name="connsiteX20" fmla="*/ 5545600 w 9624942"/>
              <a:gd name="connsiteY20"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08125 w 9687467"/>
              <a:gd name="connsiteY20"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08125 w 9687467"/>
              <a:gd name="connsiteY20"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804198 w 9687467"/>
              <a:gd name="connsiteY19" fmla="*/ 218049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7065894 w 9687467"/>
              <a:gd name="connsiteY1" fmla="*/ 0 h 6858000"/>
              <a:gd name="connsiteX2" fmla="*/ 9687467 w 9687467"/>
              <a:gd name="connsiteY2" fmla="*/ 0 h 6858000"/>
              <a:gd name="connsiteX3" fmla="*/ 9687467 w 9687467"/>
              <a:gd name="connsiteY3" fmla="*/ 6858000 h 6858000"/>
              <a:gd name="connsiteX4" fmla="*/ 212700 w 9687467"/>
              <a:gd name="connsiteY4" fmla="*/ 6858000 h 6858000"/>
              <a:gd name="connsiteX5" fmla="*/ 124732 w 9687467"/>
              <a:gd name="connsiteY5" fmla="*/ 6064372 h 6858000"/>
              <a:gd name="connsiteX6" fmla="*/ 908592 w 9687467"/>
              <a:gd name="connsiteY6" fmla="*/ 6172201 h 6858000"/>
              <a:gd name="connsiteX7" fmla="*/ 1698191 w 9687467"/>
              <a:gd name="connsiteY7" fmla="*/ 6260124 h 6858000"/>
              <a:gd name="connsiteX8" fmla="*/ 1611854 w 9687467"/>
              <a:gd name="connsiteY8" fmla="*/ 5526088 h 6858000"/>
              <a:gd name="connsiteX9" fmla="*/ 1495967 w 9687467"/>
              <a:gd name="connsiteY9" fmla="*/ 4677507 h 6858000"/>
              <a:gd name="connsiteX10" fmla="*/ 2256380 w 9687467"/>
              <a:gd name="connsiteY10" fmla="*/ 4786313 h 6858000"/>
              <a:gd name="connsiteX11" fmla="*/ 3060998 w 9687467"/>
              <a:gd name="connsiteY11" fmla="*/ 4906108 h 6858000"/>
              <a:gd name="connsiteX12" fmla="*/ 2961230 w 9687467"/>
              <a:gd name="connsiteY12" fmla="*/ 4127501 h 6858000"/>
              <a:gd name="connsiteX13" fmla="*/ 2865613 w 9687467"/>
              <a:gd name="connsiteY13" fmla="*/ 3316288 h 6858000"/>
              <a:gd name="connsiteX14" fmla="*/ 3686717 w 9687467"/>
              <a:gd name="connsiteY14" fmla="*/ 3441700 h 6858000"/>
              <a:gd name="connsiteX15" fmla="*/ 4433086 w 9687467"/>
              <a:gd name="connsiteY15" fmla="*/ 3518144 h 6858000"/>
              <a:gd name="connsiteX16" fmla="*/ 4343942 w 9687467"/>
              <a:gd name="connsiteY16" fmla="*/ 2789238 h 6858000"/>
              <a:gd name="connsiteX17" fmla="*/ 4220850 w 9687467"/>
              <a:gd name="connsiteY17" fmla="*/ 1961907 h 6858000"/>
              <a:gd name="connsiteX18" fmla="*/ 4975767 w 9687467"/>
              <a:gd name="connsiteY18" fmla="*/ 2030413 h 6858000"/>
              <a:gd name="connsiteX19" fmla="*/ 5797848 w 9687467"/>
              <a:gd name="connsiteY19" fmla="*/ 2161442 h 6858000"/>
              <a:gd name="connsiteX20" fmla="*/ 5699668 w 9687467"/>
              <a:gd name="connsiteY20" fmla="*/ 1384300 h 6858000"/>
              <a:gd name="connsiteX21" fmla="*/ 5608125 w 9687467"/>
              <a:gd name="connsiteY21" fmla="*/ 571500 h 6858000"/>
              <a:gd name="connsiteX0" fmla="*/ 5608125 w 9687467"/>
              <a:gd name="connsiteY0" fmla="*/ 571500 h 6858000"/>
              <a:gd name="connsiteX1" fmla="*/ 6361656 w 9687467"/>
              <a:gd name="connsiteY1" fmla="*/ 371475 h 6858000"/>
              <a:gd name="connsiteX2" fmla="*/ 7065894 w 9687467"/>
              <a:gd name="connsiteY2" fmla="*/ 0 h 6858000"/>
              <a:gd name="connsiteX3" fmla="*/ 9687467 w 9687467"/>
              <a:gd name="connsiteY3" fmla="*/ 0 h 6858000"/>
              <a:gd name="connsiteX4" fmla="*/ 9687467 w 9687467"/>
              <a:gd name="connsiteY4" fmla="*/ 6858000 h 6858000"/>
              <a:gd name="connsiteX5" fmla="*/ 212700 w 9687467"/>
              <a:gd name="connsiteY5" fmla="*/ 6858000 h 6858000"/>
              <a:gd name="connsiteX6" fmla="*/ 124732 w 9687467"/>
              <a:gd name="connsiteY6" fmla="*/ 6064372 h 6858000"/>
              <a:gd name="connsiteX7" fmla="*/ 908592 w 9687467"/>
              <a:gd name="connsiteY7" fmla="*/ 6172201 h 6858000"/>
              <a:gd name="connsiteX8" fmla="*/ 1698191 w 9687467"/>
              <a:gd name="connsiteY8" fmla="*/ 6260124 h 6858000"/>
              <a:gd name="connsiteX9" fmla="*/ 1611854 w 9687467"/>
              <a:gd name="connsiteY9" fmla="*/ 5526088 h 6858000"/>
              <a:gd name="connsiteX10" fmla="*/ 1495967 w 9687467"/>
              <a:gd name="connsiteY10" fmla="*/ 4677507 h 6858000"/>
              <a:gd name="connsiteX11" fmla="*/ 2256380 w 9687467"/>
              <a:gd name="connsiteY11" fmla="*/ 4786313 h 6858000"/>
              <a:gd name="connsiteX12" fmla="*/ 3060998 w 9687467"/>
              <a:gd name="connsiteY12" fmla="*/ 4906108 h 6858000"/>
              <a:gd name="connsiteX13" fmla="*/ 2961230 w 9687467"/>
              <a:gd name="connsiteY13" fmla="*/ 4127501 h 6858000"/>
              <a:gd name="connsiteX14" fmla="*/ 2865613 w 9687467"/>
              <a:gd name="connsiteY14" fmla="*/ 3316288 h 6858000"/>
              <a:gd name="connsiteX15" fmla="*/ 3686717 w 9687467"/>
              <a:gd name="connsiteY15" fmla="*/ 3441700 h 6858000"/>
              <a:gd name="connsiteX16" fmla="*/ 4433086 w 9687467"/>
              <a:gd name="connsiteY16" fmla="*/ 3518144 h 6858000"/>
              <a:gd name="connsiteX17" fmla="*/ 4343942 w 9687467"/>
              <a:gd name="connsiteY17" fmla="*/ 2789238 h 6858000"/>
              <a:gd name="connsiteX18" fmla="*/ 4220850 w 9687467"/>
              <a:gd name="connsiteY18" fmla="*/ 1961907 h 6858000"/>
              <a:gd name="connsiteX19" fmla="*/ 4975767 w 9687467"/>
              <a:gd name="connsiteY19" fmla="*/ 2030413 h 6858000"/>
              <a:gd name="connsiteX20" fmla="*/ 5797848 w 9687467"/>
              <a:gd name="connsiteY20" fmla="*/ 2161442 h 6858000"/>
              <a:gd name="connsiteX21" fmla="*/ 5699668 w 9687467"/>
              <a:gd name="connsiteY21" fmla="*/ 1384300 h 6858000"/>
              <a:gd name="connsiteX22" fmla="*/ 5608125 w 9687467"/>
              <a:gd name="connsiteY22" fmla="*/ 571500 h 6858000"/>
              <a:gd name="connsiteX0" fmla="*/ 5608125 w 9687467"/>
              <a:gd name="connsiteY0" fmla="*/ 571500 h 6858000"/>
              <a:gd name="connsiteX1" fmla="*/ 6474369 w 9687467"/>
              <a:gd name="connsiteY1" fmla="*/ 722313 h 6858000"/>
              <a:gd name="connsiteX2" fmla="*/ 7065894 w 9687467"/>
              <a:gd name="connsiteY2" fmla="*/ 0 h 6858000"/>
              <a:gd name="connsiteX3" fmla="*/ 9687467 w 9687467"/>
              <a:gd name="connsiteY3" fmla="*/ 0 h 6858000"/>
              <a:gd name="connsiteX4" fmla="*/ 9687467 w 9687467"/>
              <a:gd name="connsiteY4" fmla="*/ 6858000 h 6858000"/>
              <a:gd name="connsiteX5" fmla="*/ 212700 w 9687467"/>
              <a:gd name="connsiteY5" fmla="*/ 6858000 h 6858000"/>
              <a:gd name="connsiteX6" fmla="*/ 124732 w 9687467"/>
              <a:gd name="connsiteY6" fmla="*/ 6064372 h 6858000"/>
              <a:gd name="connsiteX7" fmla="*/ 908592 w 9687467"/>
              <a:gd name="connsiteY7" fmla="*/ 6172201 h 6858000"/>
              <a:gd name="connsiteX8" fmla="*/ 1698191 w 9687467"/>
              <a:gd name="connsiteY8" fmla="*/ 6260124 h 6858000"/>
              <a:gd name="connsiteX9" fmla="*/ 1611854 w 9687467"/>
              <a:gd name="connsiteY9" fmla="*/ 5526088 h 6858000"/>
              <a:gd name="connsiteX10" fmla="*/ 1495967 w 9687467"/>
              <a:gd name="connsiteY10" fmla="*/ 4677507 h 6858000"/>
              <a:gd name="connsiteX11" fmla="*/ 2256380 w 9687467"/>
              <a:gd name="connsiteY11" fmla="*/ 4786313 h 6858000"/>
              <a:gd name="connsiteX12" fmla="*/ 3060998 w 9687467"/>
              <a:gd name="connsiteY12" fmla="*/ 4906108 h 6858000"/>
              <a:gd name="connsiteX13" fmla="*/ 2961230 w 9687467"/>
              <a:gd name="connsiteY13" fmla="*/ 4127501 h 6858000"/>
              <a:gd name="connsiteX14" fmla="*/ 2865613 w 9687467"/>
              <a:gd name="connsiteY14" fmla="*/ 3316288 h 6858000"/>
              <a:gd name="connsiteX15" fmla="*/ 3686717 w 9687467"/>
              <a:gd name="connsiteY15" fmla="*/ 3441700 h 6858000"/>
              <a:gd name="connsiteX16" fmla="*/ 4433086 w 9687467"/>
              <a:gd name="connsiteY16" fmla="*/ 3518144 h 6858000"/>
              <a:gd name="connsiteX17" fmla="*/ 4343942 w 9687467"/>
              <a:gd name="connsiteY17" fmla="*/ 2789238 h 6858000"/>
              <a:gd name="connsiteX18" fmla="*/ 4220850 w 9687467"/>
              <a:gd name="connsiteY18" fmla="*/ 1961907 h 6858000"/>
              <a:gd name="connsiteX19" fmla="*/ 4975767 w 9687467"/>
              <a:gd name="connsiteY19" fmla="*/ 2030413 h 6858000"/>
              <a:gd name="connsiteX20" fmla="*/ 5797848 w 9687467"/>
              <a:gd name="connsiteY20" fmla="*/ 2161442 h 6858000"/>
              <a:gd name="connsiteX21" fmla="*/ 5699668 w 9687467"/>
              <a:gd name="connsiteY21" fmla="*/ 1384300 h 6858000"/>
              <a:gd name="connsiteX22" fmla="*/ 5608125 w 9687467"/>
              <a:gd name="connsiteY22" fmla="*/ 571500 h 6858000"/>
              <a:gd name="connsiteX0" fmla="*/ 5608125 w 9687467"/>
              <a:gd name="connsiteY0" fmla="*/ 571500 h 6858000"/>
              <a:gd name="connsiteX1" fmla="*/ 6474369 w 9687467"/>
              <a:gd name="connsiteY1" fmla="*/ 722313 h 6858000"/>
              <a:gd name="connsiteX2" fmla="*/ 6804568 w 9687467"/>
              <a:gd name="connsiteY2" fmla="*/ 101600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608125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8125 w 9687467"/>
              <a:gd name="connsiteY23" fmla="*/ 571500 h 6858000"/>
              <a:gd name="connsiteX0" fmla="*/ 5593838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74369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593838 w 9687467"/>
              <a:gd name="connsiteY0" fmla="*/ 571500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593838 w 9687467"/>
              <a:gd name="connsiteY23" fmla="*/ 571500 h 6858000"/>
              <a:gd name="connsiteX0" fmla="*/ 5601775 w 9687467"/>
              <a:gd name="connsiteY0" fmla="*/ 579437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9606 w 9687467"/>
              <a:gd name="connsiteY1" fmla="*/ 722313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6431 w 9687467"/>
              <a:gd name="connsiteY1" fmla="*/ 723900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6431 w 9687467"/>
              <a:gd name="connsiteY1" fmla="*/ 723900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 name="connsiteX0" fmla="*/ 5601775 w 9687467"/>
              <a:gd name="connsiteY0" fmla="*/ 579437 h 6858000"/>
              <a:gd name="connsiteX1" fmla="*/ 6466431 w 9687467"/>
              <a:gd name="connsiteY1" fmla="*/ 723900 h 6858000"/>
              <a:gd name="connsiteX2" fmla="*/ 7168106 w 9687467"/>
              <a:gd name="connsiteY2" fmla="*/ 790575 h 6858000"/>
              <a:gd name="connsiteX3" fmla="*/ 7065894 w 9687467"/>
              <a:gd name="connsiteY3" fmla="*/ 0 h 6858000"/>
              <a:gd name="connsiteX4" fmla="*/ 9687467 w 9687467"/>
              <a:gd name="connsiteY4" fmla="*/ 0 h 6858000"/>
              <a:gd name="connsiteX5" fmla="*/ 9687467 w 9687467"/>
              <a:gd name="connsiteY5" fmla="*/ 6858000 h 6858000"/>
              <a:gd name="connsiteX6" fmla="*/ 212700 w 9687467"/>
              <a:gd name="connsiteY6" fmla="*/ 6858000 h 6858000"/>
              <a:gd name="connsiteX7" fmla="*/ 124732 w 9687467"/>
              <a:gd name="connsiteY7" fmla="*/ 6064372 h 6858000"/>
              <a:gd name="connsiteX8" fmla="*/ 908592 w 9687467"/>
              <a:gd name="connsiteY8" fmla="*/ 6172201 h 6858000"/>
              <a:gd name="connsiteX9" fmla="*/ 1698191 w 9687467"/>
              <a:gd name="connsiteY9" fmla="*/ 6260124 h 6858000"/>
              <a:gd name="connsiteX10" fmla="*/ 1611854 w 9687467"/>
              <a:gd name="connsiteY10" fmla="*/ 5526088 h 6858000"/>
              <a:gd name="connsiteX11" fmla="*/ 1495967 w 9687467"/>
              <a:gd name="connsiteY11" fmla="*/ 4677507 h 6858000"/>
              <a:gd name="connsiteX12" fmla="*/ 2256380 w 9687467"/>
              <a:gd name="connsiteY12" fmla="*/ 4786313 h 6858000"/>
              <a:gd name="connsiteX13" fmla="*/ 3060998 w 9687467"/>
              <a:gd name="connsiteY13" fmla="*/ 4906108 h 6858000"/>
              <a:gd name="connsiteX14" fmla="*/ 2961230 w 9687467"/>
              <a:gd name="connsiteY14" fmla="*/ 4127501 h 6858000"/>
              <a:gd name="connsiteX15" fmla="*/ 2865613 w 9687467"/>
              <a:gd name="connsiteY15" fmla="*/ 3316288 h 6858000"/>
              <a:gd name="connsiteX16" fmla="*/ 3686717 w 9687467"/>
              <a:gd name="connsiteY16" fmla="*/ 3441700 h 6858000"/>
              <a:gd name="connsiteX17" fmla="*/ 4433086 w 9687467"/>
              <a:gd name="connsiteY17" fmla="*/ 3518144 h 6858000"/>
              <a:gd name="connsiteX18" fmla="*/ 4343942 w 9687467"/>
              <a:gd name="connsiteY18" fmla="*/ 2789238 h 6858000"/>
              <a:gd name="connsiteX19" fmla="*/ 4220850 w 9687467"/>
              <a:gd name="connsiteY19" fmla="*/ 1961907 h 6858000"/>
              <a:gd name="connsiteX20" fmla="*/ 4975767 w 9687467"/>
              <a:gd name="connsiteY20" fmla="*/ 2030413 h 6858000"/>
              <a:gd name="connsiteX21" fmla="*/ 5797848 w 9687467"/>
              <a:gd name="connsiteY21" fmla="*/ 2161442 h 6858000"/>
              <a:gd name="connsiteX22" fmla="*/ 5699668 w 9687467"/>
              <a:gd name="connsiteY22" fmla="*/ 1384300 h 6858000"/>
              <a:gd name="connsiteX23" fmla="*/ 5601775 w 9687467"/>
              <a:gd name="connsiteY23" fmla="*/ 5794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87467" h="6858000">
                <a:moveTo>
                  <a:pt x="5601775" y="579437"/>
                </a:moveTo>
                <a:cubicBezTo>
                  <a:pt x="5874560" y="348455"/>
                  <a:pt x="6120282" y="555625"/>
                  <a:pt x="6466431" y="723900"/>
                </a:cubicBezTo>
                <a:cubicBezTo>
                  <a:pt x="6672188" y="826558"/>
                  <a:pt x="6944106" y="1003035"/>
                  <a:pt x="7168106" y="790575"/>
                </a:cubicBezTo>
                <a:cubicBezTo>
                  <a:pt x="7363531" y="563828"/>
                  <a:pt x="7279148" y="385233"/>
                  <a:pt x="7065894" y="0"/>
                </a:cubicBezTo>
                <a:lnTo>
                  <a:pt x="9687467" y="0"/>
                </a:lnTo>
                <a:lnTo>
                  <a:pt x="9687467" y="6858000"/>
                </a:lnTo>
                <a:lnTo>
                  <a:pt x="212700" y="6858000"/>
                </a:lnTo>
                <a:cubicBezTo>
                  <a:pt x="64574" y="6549293"/>
                  <a:pt x="-132538" y="6308847"/>
                  <a:pt x="124732" y="6064372"/>
                </a:cubicBezTo>
                <a:cubicBezTo>
                  <a:pt x="382002" y="5819897"/>
                  <a:pt x="688417" y="6060465"/>
                  <a:pt x="908592" y="6172201"/>
                </a:cubicBezTo>
                <a:cubicBezTo>
                  <a:pt x="1174804" y="6298224"/>
                  <a:pt x="1442075" y="6514124"/>
                  <a:pt x="1698191" y="6260124"/>
                </a:cubicBezTo>
                <a:cubicBezTo>
                  <a:pt x="1912178" y="6052406"/>
                  <a:pt x="1726521" y="5759695"/>
                  <a:pt x="1611854" y="5526088"/>
                </a:cubicBezTo>
                <a:cubicBezTo>
                  <a:pt x="1484488" y="5276606"/>
                  <a:pt x="1232971" y="4908753"/>
                  <a:pt x="1495967" y="4677507"/>
                </a:cubicBezTo>
                <a:cubicBezTo>
                  <a:pt x="1758963" y="4446261"/>
                  <a:pt x="2076504" y="4695825"/>
                  <a:pt x="2256380" y="4786313"/>
                </a:cubicBezTo>
                <a:cubicBezTo>
                  <a:pt x="2450543" y="4886325"/>
                  <a:pt x="2839541" y="5151376"/>
                  <a:pt x="3060998" y="4906108"/>
                </a:cubicBezTo>
                <a:cubicBezTo>
                  <a:pt x="3301505" y="4611627"/>
                  <a:pt x="3059411" y="4324474"/>
                  <a:pt x="2961230" y="4127501"/>
                </a:cubicBezTo>
                <a:cubicBezTo>
                  <a:pt x="2853524" y="3890841"/>
                  <a:pt x="2604999" y="3549651"/>
                  <a:pt x="2865613" y="3316288"/>
                </a:cubicBezTo>
                <a:cubicBezTo>
                  <a:pt x="3126227" y="3082925"/>
                  <a:pt x="3468863" y="3332652"/>
                  <a:pt x="3686717" y="3441700"/>
                </a:cubicBezTo>
                <a:cubicBezTo>
                  <a:pt x="3896633" y="3549161"/>
                  <a:pt x="4209250" y="3772938"/>
                  <a:pt x="4433086" y="3518144"/>
                </a:cubicBezTo>
                <a:cubicBezTo>
                  <a:pt x="4656922" y="3263350"/>
                  <a:pt x="4452868" y="2999664"/>
                  <a:pt x="4343942" y="2789238"/>
                </a:cubicBezTo>
                <a:cubicBezTo>
                  <a:pt x="4201678" y="2493089"/>
                  <a:pt x="3985371" y="2210616"/>
                  <a:pt x="4220850" y="1961907"/>
                </a:cubicBezTo>
                <a:cubicBezTo>
                  <a:pt x="4456329" y="1713198"/>
                  <a:pt x="4778551" y="1937098"/>
                  <a:pt x="4975767" y="2030413"/>
                </a:cubicBezTo>
                <a:cubicBezTo>
                  <a:pt x="5172983" y="2123728"/>
                  <a:pt x="5537499" y="2424702"/>
                  <a:pt x="5797848" y="2161442"/>
                </a:cubicBezTo>
                <a:cubicBezTo>
                  <a:pt x="6058197" y="1898182"/>
                  <a:pt x="5794259" y="1579440"/>
                  <a:pt x="5699668" y="1384300"/>
                </a:cubicBezTo>
                <a:cubicBezTo>
                  <a:pt x="5595552" y="1173285"/>
                  <a:pt x="5344865" y="854868"/>
                  <a:pt x="5601775" y="579437"/>
                </a:cubicBezTo>
                <a:close/>
              </a:path>
            </a:pathLst>
          </a:custGeom>
          <a:solidFill>
            <a:schemeClr val="bg1">
              <a:lumMod val="95000"/>
            </a:schemeClr>
          </a:solidFill>
          <a:ln w="1270">
            <a:noFill/>
          </a:ln>
        </p:spPr>
        <p:txBody>
          <a:bodyPr rtlCol="0" anchor="ctr" anchorCtr="0">
            <a:noAutofit/>
          </a:bodyPr>
          <a:lstStyle>
            <a:lvl1pPr marL="0" indent="0" algn="r">
              <a:buNone/>
              <a:defRPr/>
            </a:lvl1pPr>
          </a:lstStyle>
          <a:p>
            <a:pPr lvl="0"/>
            <a:r>
              <a:rPr lang="en-US" noProof="0" dirty="0"/>
              <a:t>Drag picture to placeholder or click icon to add</a:t>
            </a:r>
            <a:endParaRPr lang="fi-FI" noProof="0" dirty="0"/>
          </a:p>
        </p:txBody>
      </p:sp>
      <p:grpSp>
        <p:nvGrpSpPr>
          <p:cNvPr id="5" name="Ryhmä 14">
            <a:extLst>
              <a:ext uri="{FF2B5EF4-FFF2-40B4-BE49-F238E27FC236}">
                <a16:creationId xmlns:a16="http://schemas.microsoft.com/office/drawing/2014/main" id="{750A92B0-1660-47A7-9FEA-6C91BC33795D}"/>
              </a:ext>
              <a:ext uri="{C183D7F6-B498-43B3-948B-1728B52AA6E4}">
                <adec:decorative xmlns:adec="http://schemas.microsoft.com/office/drawing/2017/decorative" val="1"/>
              </a:ext>
            </a:extLst>
          </p:cNvPr>
          <p:cNvGrpSpPr/>
          <p:nvPr/>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FF5E6375-7642-4FDC-A198-6B1C1760D68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1A73CE1-0312-40AA-89C9-76830EA9AEF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91C97C0-2314-4C9C-B6EF-F97FB527EC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657AACEF-9DAF-463C-9F74-48D9B16A349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A81B8D5-C6BF-4824-AE46-58FA96E8FF2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34EB6E3-32AD-44F5-BB06-B78D50151B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E99D345-CFF3-4F96-83C9-EBB84548D97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08098BA-D84E-4F9A-85E1-21EC35F732F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05E9501-98DC-4535-9FCF-A0C33D0844B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C137252-9DE4-4DBC-9B0A-A500BB3959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9505400-0380-481D-8E38-E2D3717130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753416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7513219"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796889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Otsikko ja sisältö kupari">
    <p:bg>
      <p:bgPr>
        <a:solidFill>
          <a:srgbClr val="00D7A7"/>
        </a:solidFill>
        <a:effectLst/>
      </p:bgPr>
    </p:bg>
    <p:spTree>
      <p:nvGrpSpPr>
        <p:cNvPr id="1" name=""/>
        <p:cNvGrpSpPr/>
        <p:nvPr/>
      </p:nvGrpSpPr>
      <p:grpSpPr>
        <a:xfrm>
          <a:off x="0" y="0"/>
          <a:ext cx="0" cy="0"/>
          <a:chOff x="0" y="0"/>
          <a:chExt cx="0" cy="0"/>
        </a:xfrm>
      </p:grpSpPr>
      <p:sp>
        <p:nvSpPr>
          <p:cNvPr id="8" name="Freeform 9">
            <a:extLst>
              <a:ext uri="{FF2B5EF4-FFF2-40B4-BE49-F238E27FC236}">
                <a16:creationId xmlns:a16="http://schemas.microsoft.com/office/drawing/2014/main" id="{7A814574-4E6D-40A3-B678-0A45FEE6304B}"/>
              </a:ext>
              <a:ext uri="{C183D7F6-B498-43B3-948B-1728B52AA6E4}">
                <adec:decorative xmlns:adec="http://schemas.microsoft.com/office/drawing/2017/decorative" val="1"/>
              </a:ext>
            </a:extLst>
          </p:cNvPr>
          <p:cNvSpPr>
            <a:spLocks noChangeAspect="1"/>
          </p:cNvSpPr>
          <p:nvPr userDrawn="1"/>
        </p:nvSpPr>
        <p:spPr bwMode="auto">
          <a:xfrm rot="10800000">
            <a:off x="9950573"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bg1"/>
          </a:solidFill>
          <a:ln w="9525">
            <a:noFill/>
            <a:round/>
            <a:headEnd/>
            <a:tailEnd/>
          </a:ln>
        </p:spPr>
        <p:txBody>
          <a:bodyPr/>
          <a:lstStyle/>
          <a:p>
            <a:endParaRPr lang="fi-FI"/>
          </a:p>
        </p:txBody>
      </p:sp>
      <p:sp>
        <p:nvSpPr>
          <p:cNvPr id="9" name="Suorakulmio 8">
            <a:extLst>
              <a:ext uri="{FF2B5EF4-FFF2-40B4-BE49-F238E27FC236}">
                <a16:creationId xmlns:a16="http://schemas.microsoft.com/office/drawing/2014/main" id="{AFB474A7-88F4-40FE-AD12-DC905E39D58F}"/>
              </a:ext>
              <a:ext uri="{C183D7F6-B498-43B3-948B-1728B52AA6E4}">
                <adec:decorative xmlns:adec="http://schemas.microsoft.com/office/drawing/2017/decorative" val="1"/>
              </a:ext>
            </a:extLst>
          </p:cNvPr>
          <p:cNvSpPr/>
          <p:nvPr userDrawn="1"/>
        </p:nvSpPr>
        <p:spPr>
          <a:xfrm>
            <a:off x="0" y="0"/>
            <a:ext cx="101507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9900000" cy="787400"/>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57200" y="1196975"/>
            <a:ext cx="9900000" cy="4979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A469FA72-DBAB-4460-ADDF-FBF28F2C08C5}"/>
              </a:ext>
            </a:extLst>
          </p:cNvPr>
          <p:cNvSpPr>
            <a:spLocks noGrp="1"/>
          </p:cNvSpPr>
          <p:nvPr>
            <p:ph type="dt" sz="half" idx="10"/>
          </p:nvPr>
        </p:nvSpPr>
        <p:spPr/>
        <p:txBody>
          <a:bodyPr/>
          <a:lstStyle>
            <a:lvl1pPr>
              <a:defRPr/>
            </a:lvl1pPr>
          </a:lstStyle>
          <a:p>
            <a:pPr>
              <a:defRPr/>
            </a:pPr>
            <a:endParaRPr lang="fi-FI"/>
          </a:p>
        </p:txBody>
      </p:sp>
      <p:sp>
        <p:nvSpPr>
          <p:cNvPr id="6" name="Alatunnisteen paikkamerkki 4">
            <a:extLst>
              <a:ext uri="{FF2B5EF4-FFF2-40B4-BE49-F238E27FC236}">
                <a16:creationId xmlns:a16="http://schemas.microsoft.com/office/drawing/2014/main" id="{AFFADF30-790B-418E-9AD2-306E45D8DCA3}"/>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93C8E64A-1D81-46D3-9876-300BF3253D80}"/>
              </a:ext>
            </a:extLst>
          </p:cNvPr>
          <p:cNvSpPr>
            <a:spLocks noGrp="1"/>
          </p:cNvSpPr>
          <p:nvPr>
            <p:ph type="sldNum" sz="quarter" idx="12"/>
          </p:nvPr>
        </p:nvSpPr>
        <p:spPr/>
        <p:txBody>
          <a:bodyPr/>
          <a:lstStyle>
            <a:lvl1pPr>
              <a:defRPr/>
            </a:lvl1pPr>
          </a:lstStyle>
          <a:p>
            <a:fld id="{E8576527-960F-4525-A5A6-B572304C3981}" type="slidenum">
              <a:rPr lang="fi-FI" altLang="fi-FI"/>
              <a:pPr/>
              <a:t>‹#›</a:t>
            </a:fld>
            <a:endParaRPr lang="fi-FI" altLang="fi-FI"/>
          </a:p>
        </p:txBody>
      </p:sp>
      <p:grpSp>
        <p:nvGrpSpPr>
          <p:cNvPr id="10" name="Ryhmä 6">
            <a:extLst>
              <a:ext uri="{FF2B5EF4-FFF2-40B4-BE49-F238E27FC236}">
                <a16:creationId xmlns:a16="http://schemas.microsoft.com/office/drawing/2014/main" id="{E31D8CD8-FAE3-4D4C-86AC-17919B5AF579}"/>
              </a:ext>
              <a:ext uri="{C183D7F6-B498-43B3-948B-1728B52AA6E4}">
                <adec:decorative xmlns:adec="http://schemas.microsoft.com/office/drawing/2017/decorative" val="1"/>
              </a:ext>
            </a:extLst>
          </p:cNvPr>
          <p:cNvGrpSpPr>
            <a:grpSpLocks/>
          </p:cNvGrpSpPr>
          <p:nvPr userDrawn="1"/>
        </p:nvGrpSpPr>
        <p:grpSpPr bwMode="auto">
          <a:xfrm>
            <a:off x="465138" y="6221413"/>
            <a:ext cx="804862" cy="374650"/>
            <a:chOff x="228601" y="704851"/>
            <a:chExt cx="11734800" cy="5449888"/>
          </a:xfrm>
        </p:grpSpPr>
        <p:sp>
          <p:nvSpPr>
            <p:cNvPr id="11" name="Freeform 5">
              <a:extLst>
                <a:ext uri="{FF2B5EF4-FFF2-40B4-BE49-F238E27FC236}">
                  <a16:creationId xmlns:a16="http://schemas.microsoft.com/office/drawing/2014/main" id="{D5281B37-AD11-47A2-AD4C-47260057956D}"/>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2" name="Freeform 6">
              <a:extLst>
                <a:ext uri="{FF2B5EF4-FFF2-40B4-BE49-F238E27FC236}">
                  <a16:creationId xmlns:a16="http://schemas.microsoft.com/office/drawing/2014/main" id="{3FCD8FC1-F31F-40C5-A9E3-285E22AF7601}"/>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Rectangle 7">
              <a:extLst>
                <a:ext uri="{FF2B5EF4-FFF2-40B4-BE49-F238E27FC236}">
                  <a16:creationId xmlns:a16="http://schemas.microsoft.com/office/drawing/2014/main" id="{098D6303-BF4B-4846-B026-305B906B0C58}"/>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4" name="Freeform 8">
              <a:extLst>
                <a:ext uri="{FF2B5EF4-FFF2-40B4-BE49-F238E27FC236}">
                  <a16:creationId xmlns:a16="http://schemas.microsoft.com/office/drawing/2014/main" id="{9F8ED840-0EBD-421D-99E1-B5AC70E74D15}"/>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9">
              <a:extLst>
                <a:ext uri="{FF2B5EF4-FFF2-40B4-BE49-F238E27FC236}">
                  <a16:creationId xmlns:a16="http://schemas.microsoft.com/office/drawing/2014/main" id="{A7E3191C-529A-4F47-8858-6E4708845370}"/>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6" name="Freeform 10">
              <a:extLst>
                <a:ext uri="{FF2B5EF4-FFF2-40B4-BE49-F238E27FC236}">
                  <a16:creationId xmlns:a16="http://schemas.microsoft.com/office/drawing/2014/main" id="{01520DB3-F0BA-449E-B632-727897CBC3AA}"/>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7" name="Rectangle 11">
              <a:extLst>
                <a:ext uri="{FF2B5EF4-FFF2-40B4-BE49-F238E27FC236}">
                  <a16:creationId xmlns:a16="http://schemas.microsoft.com/office/drawing/2014/main" id="{DE96ECCD-E5E1-4A3C-BA57-58FA9E980EE2}"/>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8" name="Freeform 12">
              <a:extLst>
                <a:ext uri="{FF2B5EF4-FFF2-40B4-BE49-F238E27FC236}">
                  <a16:creationId xmlns:a16="http://schemas.microsoft.com/office/drawing/2014/main" id="{A8345357-27A6-4B03-95CE-E7E6E88857EB}"/>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9" name="Freeform 13">
              <a:extLst>
                <a:ext uri="{FF2B5EF4-FFF2-40B4-BE49-F238E27FC236}">
                  <a16:creationId xmlns:a16="http://schemas.microsoft.com/office/drawing/2014/main" id="{EBA23AE5-B2FB-4B0B-972D-E42DD36B7533}"/>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0" name="Freeform 14">
              <a:extLst>
                <a:ext uri="{FF2B5EF4-FFF2-40B4-BE49-F238E27FC236}">
                  <a16:creationId xmlns:a16="http://schemas.microsoft.com/office/drawing/2014/main" id="{22C60871-F1F4-4983-9560-DA46A5D39AF4}"/>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1" name="Freeform 15">
              <a:extLst>
                <a:ext uri="{FF2B5EF4-FFF2-40B4-BE49-F238E27FC236}">
                  <a16:creationId xmlns:a16="http://schemas.microsoft.com/office/drawing/2014/main" id="{C44C4B5A-E860-457D-96E6-FF029A602E3E}"/>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3474423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tsikko ja sisältö oranssi">
    <p:bg>
      <p:bgPr>
        <a:solidFill>
          <a:srgbClr val="FD4F00"/>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6CA9A09E-A2E2-4C01-B7E5-161F237B4D05}"/>
              </a:ext>
              <a:ext uri="{C183D7F6-B498-43B3-948B-1728B52AA6E4}">
                <adec:decorative xmlns:adec="http://schemas.microsoft.com/office/drawing/2017/decorative" val="1"/>
              </a:ext>
            </a:extLst>
          </p:cNvPr>
          <p:cNvSpPr>
            <a:spLocks noChangeAspect="1"/>
          </p:cNvSpPr>
          <p:nvPr userDrawn="1"/>
        </p:nvSpPr>
        <p:spPr bwMode="auto">
          <a:xfrm rot="10800000">
            <a:off x="9698282"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chemeClr val="bg1"/>
          </a:solidFill>
          <a:ln>
            <a:noFill/>
          </a:ln>
        </p:spPr>
        <p:txBody>
          <a:bodyPr/>
          <a:lstStyle/>
          <a:p>
            <a:endParaRPr lang="fi-FI"/>
          </a:p>
        </p:txBody>
      </p:sp>
      <p:sp>
        <p:nvSpPr>
          <p:cNvPr id="10" name="Suorakulmio 9">
            <a:extLst>
              <a:ext uri="{FF2B5EF4-FFF2-40B4-BE49-F238E27FC236}">
                <a16:creationId xmlns:a16="http://schemas.microsoft.com/office/drawing/2014/main" id="{EDA4226B-9095-4B3F-B34F-49941F8FAC83}"/>
              </a:ext>
              <a:ext uri="{C183D7F6-B498-43B3-948B-1728B52AA6E4}">
                <adec:decorative xmlns:adec="http://schemas.microsoft.com/office/drawing/2017/decorative" val="1"/>
              </a:ext>
            </a:extLst>
          </p:cNvPr>
          <p:cNvSpPr/>
          <p:nvPr userDrawn="1"/>
        </p:nvSpPr>
        <p:spPr>
          <a:xfrm>
            <a:off x="0" y="0"/>
            <a:ext cx="101507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9900000" cy="787400"/>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57200" y="1196975"/>
            <a:ext cx="9900000" cy="4979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A469FA72-DBAB-4460-ADDF-FBF28F2C08C5}"/>
              </a:ext>
            </a:extLst>
          </p:cNvPr>
          <p:cNvSpPr>
            <a:spLocks noGrp="1"/>
          </p:cNvSpPr>
          <p:nvPr>
            <p:ph type="dt" sz="half" idx="10"/>
          </p:nvPr>
        </p:nvSpPr>
        <p:spPr/>
        <p:txBody>
          <a:bodyPr/>
          <a:lstStyle>
            <a:lvl1pPr>
              <a:defRPr/>
            </a:lvl1pPr>
          </a:lstStyle>
          <a:p>
            <a:pPr>
              <a:defRPr/>
            </a:pPr>
            <a:endParaRPr lang="fi-FI"/>
          </a:p>
        </p:txBody>
      </p:sp>
      <p:sp>
        <p:nvSpPr>
          <p:cNvPr id="6" name="Alatunnisteen paikkamerkki 4">
            <a:extLst>
              <a:ext uri="{FF2B5EF4-FFF2-40B4-BE49-F238E27FC236}">
                <a16:creationId xmlns:a16="http://schemas.microsoft.com/office/drawing/2014/main" id="{AFFADF30-790B-418E-9AD2-306E45D8DCA3}"/>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93C8E64A-1D81-46D3-9876-300BF3253D80}"/>
              </a:ext>
            </a:extLst>
          </p:cNvPr>
          <p:cNvSpPr>
            <a:spLocks noGrp="1"/>
          </p:cNvSpPr>
          <p:nvPr>
            <p:ph type="sldNum" sz="quarter" idx="12"/>
          </p:nvPr>
        </p:nvSpPr>
        <p:spPr/>
        <p:txBody>
          <a:bodyPr/>
          <a:lstStyle>
            <a:lvl1pPr>
              <a:defRPr/>
            </a:lvl1pPr>
          </a:lstStyle>
          <a:p>
            <a:fld id="{E8576527-960F-4525-A5A6-B572304C3981}" type="slidenum">
              <a:rPr lang="fi-FI" altLang="fi-FI"/>
              <a:pPr/>
              <a:t>‹#›</a:t>
            </a:fld>
            <a:endParaRPr lang="fi-FI" altLang="fi-FI"/>
          </a:p>
        </p:txBody>
      </p:sp>
      <p:grpSp>
        <p:nvGrpSpPr>
          <p:cNvPr id="11" name="Ryhmä 6">
            <a:extLst>
              <a:ext uri="{FF2B5EF4-FFF2-40B4-BE49-F238E27FC236}">
                <a16:creationId xmlns:a16="http://schemas.microsoft.com/office/drawing/2014/main" id="{C9262CD4-83C8-49FD-AE91-D2F601C829C3}"/>
              </a:ext>
              <a:ext uri="{C183D7F6-B498-43B3-948B-1728B52AA6E4}">
                <adec:decorative xmlns:adec="http://schemas.microsoft.com/office/drawing/2017/decorative" val="1"/>
              </a:ext>
            </a:extLst>
          </p:cNvPr>
          <p:cNvGrpSpPr>
            <a:grpSpLocks/>
          </p:cNvGrpSpPr>
          <p:nvPr userDrawn="1"/>
        </p:nvGrpSpPr>
        <p:grpSpPr bwMode="auto">
          <a:xfrm>
            <a:off x="465138" y="6221413"/>
            <a:ext cx="804862" cy="374650"/>
            <a:chOff x="228601" y="704851"/>
            <a:chExt cx="11734800" cy="5449888"/>
          </a:xfrm>
        </p:grpSpPr>
        <p:sp>
          <p:nvSpPr>
            <p:cNvPr id="12" name="Freeform 5">
              <a:extLst>
                <a:ext uri="{FF2B5EF4-FFF2-40B4-BE49-F238E27FC236}">
                  <a16:creationId xmlns:a16="http://schemas.microsoft.com/office/drawing/2014/main" id="{B08E88ED-2149-41C1-8A4B-742FEE6DF1AC}"/>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6">
              <a:extLst>
                <a:ext uri="{FF2B5EF4-FFF2-40B4-BE49-F238E27FC236}">
                  <a16:creationId xmlns:a16="http://schemas.microsoft.com/office/drawing/2014/main" id="{76CEED2C-39D3-4FB9-9459-687DC87387AD}"/>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Rectangle 7">
              <a:extLst>
                <a:ext uri="{FF2B5EF4-FFF2-40B4-BE49-F238E27FC236}">
                  <a16:creationId xmlns:a16="http://schemas.microsoft.com/office/drawing/2014/main" id="{C9A1AF54-BFEB-45B9-B651-759902EF387B}"/>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5" name="Freeform 8">
              <a:extLst>
                <a:ext uri="{FF2B5EF4-FFF2-40B4-BE49-F238E27FC236}">
                  <a16:creationId xmlns:a16="http://schemas.microsoft.com/office/drawing/2014/main" id="{DD7FBD06-E9AF-4869-A391-8D5332E4C08A}"/>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6" name="Freeform 9">
              <a:extLst>
                <a:ext uri="{FF2B5EF4-FFF2-40B4-BE49-F238E27FC236}">
                  <a16:creationId xmlns:a16="http://schemas.microsoft.com/office/drawing/2014/main" id="{1620538C-A744-4508-A9B3-65755DCDB9CA}"/>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7" name="Freeform 10">
              <a:extLst>
                <a:ext uri="{FF2B5EF4-FFF2-40B4-BE49-F238E27FC236}">
                  <a16:creationId xmlns:a16="http://schemas.microsoft.com/office/drawing/2014/main" id="{243ECF7F-3924-4EB0-84F4-221A0239B816}"/>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8" name="Rectangle 11">
              <a:extLst>
                <a:ext uri="{FF2B5EF4-FFF2-40B4-BE49-F238E27FC236}">
                  <a16:creationId xmlns:a16="http://schemas.microsoft.com/office/drawing/2014/main" id="{81BD0BC3-6E22-4D3E-AEBB-8A8CE7A9A333}"/>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9" name="Freeform 12">
              <a:extLst>
                <a:ext uri="{FF2B5EF4-FFF2-40B4-BE49-F238E27FC236}">
                  <a16:creationId xmlns:a16="http://schemas.microsoft.com/office/drawing/2014/main" id="{36807B58-4A1D-4F56-9539-07443A86A6D4}"/>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0" name="Freeform 13">
              <a:extLst>
                <a:ext uri="{FF2B5EF4-FFF2-40B4-BE49-F238E27FC236}">
                  <a16:creationId xmlns:a16="http://schemas.microsoft.com/office/drawing/2014/main" id="{A0F2B418-519F-4DC2-BFF1-5BBE8B418AE4}"/>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1" name="Freeform 14">
              <a:extLst>
                <a:ext uri="{FF2B5EF4-FFF2-40B4-BE49-F238E27FC236}">
                  <a16:creationId xmlns:a16="http://schemas.microsoft.com/office/drawing/2014/main" id="{6E466148-3862-407E-948E-AFFF736EE993}"/>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2" name="Freeform 15">
              <a:extLst>
                <a:ext uri="{FF2B5EF4-FFF2-40B4-BE49-F238E27FC236}">
                  <a16:creationId xmlns:a16="http://schemas.microsoft.com/office/drawing/2014/main" id="{7D620F38-ECDD-4E50-80F5-ABFDE52E3183}"/>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3938109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keltainen">
    <p:bg>
      <p:bgPr>
        <a:solidFill>
          <a:srgbClr val="FFC61E"/>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8D7E994-706C-42C6-B75B-42AA127537BD}"/>
              </a:ext>
              <a:ext uri="{C183D7F6-B498-43B3-948B-1728B52AA6E4}">
                <adec:decorative xmlns:adec="http://schemas.microsoft.com/office/drawing/2017/decorative" val="1"/>
              </a:ext>
            </a:extLst>
          </p:cNvPr>
          <p:cNvSpPr>
            <a:spLocks noChangeAspect="1"/>
          </p:cNvSpPr>
          <p:nvPr userDrawn="1"/>
        </p:nvSpPr>
        <p:spPr bwMode="auto">
          <a:xfrm rot="10800000">
            <a:off x="9984756"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chemeClr val="bg1"/>
          </a:solidFill>
          <a:ln>
            <a:noFill/>
          </a:ln>
        </p:spPr>
        <p:txBody>
          <a:bodyPr/>
          <a:lstStyle/>
          <a:p>
            <a:endParaRPr lang="fi-FI"/>
          </a:p>
        </p:txBody>
      </p:sp>
      <p:sp>
        <p:nvSpPr>
          <p:cNvPr id="9" name="Suorakulmio 8">
            <a:extLst>
              <a:ext uri="{FF2B5EF4-FFF2-40B4-BE49-F238E27FC236}">
                <a16:creationId xmlns:a16="http://schemas.microsoft.com/office/drawing/2014/main" id="{0B6352A3-27EF-4BA9-B265-D61E4E4B21EE}"/>
              </a:ext>
              <a:ext uri="{C183D7F6-B498-43B3-948B-1728B52AA6E4}">
                <adec:decorative xmlns:adec="http://schemas.microsoft.com/office/drawing/2017/decorative" val="1"/>
              </a:ext>
            </a:extLst>
          </p:cNvPr>
          <p:cNvSpPr/>
          <p:nvPr userDrawn="1"/>
        </p:nvSpPr>
        <p:spPr>
          <a:xfrm>
            <a:off x="0" y="0"/>
            <a:ext cx="101507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9900000" cy="787400"/>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57200" y="1196975"/>
            <a:ext cx="9900000" cy="4979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E291B82A-9F75-420F-99FE-1E9667295838}"/>
              </a:ext>
            </a:extLst>
          </p:cNvPr>
          <p:cNvSpPr>
            <a:spLocks noGrp="1"/>
          </p:cNvSpPr>
          <p:nvPr>
            <p:ph type="dt" sz="half" idx="10"/>
          </p:nvPr>
        </p:nvSpPr>
        <p:spPr/>
        <p:txBody>
          <a:bodyPr/>
          <a:lstStyle>
            <a:lvl1pPr>
              <a:defRPr/>
            </a:lvl1pPr>
          </a:lstStyle>
          <a:p>
            <a:pPr>
              <a:defRPr/>
            </a:pPr>
            <a:endParaRPr lang="fi-FI"/>
          </a:p>
        </p:txBody>
      </p:sp>
      <p:sp>
        <p:nvSpPr>
          <p:cNvPr id="6" name="Alatunnisteen paikkamerkki 4">
            <a:extLst>
              <a:ext uri="{FF2B5EF4-FFF2-40B4-BE49-F238E27FC236}">
                <a16:creationId xmlns:a16="http://schemas.microsoft.com/office/drawing/2014/main" id="{C109A67B-26C2-46AC-8C37-EC7B6EBF4D74}"/>
              </a:ext>
            </a:extLst>
          </p:cNvPr>
          <p:cNvSpPr>
            <a:spLocks noGrp="1"/>
          </p:cNvSpPr>
          <p:nvPr>
            <p:ph type="ftr" sz="quarter" idx="11"/>
          </p:nvPr>
        </p:nvSpPr>
        <p:spPr/>
        <p:txBody>
          <a:bodyPr/>
          <a:lstStyle>
            <a:lvl1pPr>
              <a:defRPr/>
            </a:lvl1pPr>
          </a:lstStyle>
          <a:p>
            <a:pPr>
              <a:defRPr/>
            </a:pPr>
            <a:endParaRPr lang="fi-FI"/>
          </a:p>
        </p:txBody>
      </p:sp>
      <p:sp>
        <p:nvSpPr>
          <p:cNvPr id="7" name="Dian numeron paikkamerkki 5">
            <a:extLst>
              <a:ext uri="{FF2B5EF4-FFF2-40B4-BE49-F238E27FC236}">
                <a16:creationId xmlns:a16="http://schemas.microsoft.com/office/drawing/2014/main" id="{8065662B-6E31-4716-8DB5-589979A15B75}"/>
              </a:ext>
            </a:extLst>
          </p:cNvPr>
          <p:cNvSpPr>
            <a:spLocks noGrp="1"/>
          </p:cNvSpPr>
          <p:nvPr>
            <p:ph type="sldNum" sz="quarter" idx="12"/>
          </p:nvPr>
        </p:nvSpPr>
        <p:spPr/>
        <p:txBody>
          <a:bodyPr/>
          <a:lstStyle>
            <a:lvl1pPr>
              <a:defRPr/>
            </a:lvl1pPr>
          </a:lstStyle>
          <a:p>
            <a:fld id="{74833866-89A7-4A45-8F5C-C6FD81B6916F}" type="slidenum">
              <a:rPr lang="fi-FI" altLang="fi-FI"/>
              <a:pPr/>
              <a:t>‹#›</a:t>
            </a:fld>
            <a:endParaRPr lang="fi-FI" altLang="fi-FI"/>
          </a:p>
        </p:txBody>
      </p:sp>
      <p:grpSp>
        <p:nvGrpSpPr>
          <p:cNvPr id="10" name="Ryhmä 6">
            <a:extLst>
              <a:ext uri="{FF2B5EF4-FFF2-40B4-BE49-F238E27FC236}">
                <a16:creationId xmlns:a16="http://schemas.microsoft.com/office/drawing/2014/main" id="{CFDAF9B6-5252-41C6-8384-118CD2D17C58}"/>
              </a:ext>
              <a:ext uri="{C183D7F6-B498-43B3-948B-1728B52AA6E4}">
                <adec:decorative xmlns:adec="http://schemas.microsoft.com/office/drawing/2017/decorative" val="1"/>
              </a:ext>
            </a:extLst>
          </p:cNvPr>
          <p:cNvGrpSpPr>
            <a:grpSpLocks/>
          </p:cNvGrpSpPr>
          <p:nvPr userDrawn="1"/>
        </p:nvGrpSpPr>
        <p:grpSpPr bwMode="auto">
          <a:xfrm>
            <a:off x="465138" y="6221413"/>
            <a:ext cx="804862" cy="374650"/>
            <a:chOff x="228601" y="704851"/>
            <a:chExt cx="11734800" cy="5449888"/>
          </a:xfrm>
        </p:grpSpPr>
        <p:sp>
          <p:nvSpPr>
            <p:cNvPr id="11" name="Freeform 5">
              <a:extLst>
                <a:ext uri="{FF2B5EF4-FFF2-40B4-BE49-F238E27FC236}">
                  <a16:creationId xmlns:a16="http://schemas.microsoft.com/office/drawing/2014/main" id="{88E249B6-149E-4991-93F3-2695A6F83335}"/>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2" name="Freeform 6">
              <a:extLst>
                <a:ext uri="{FF2B5EF4-FFF2-40B4-BE49-F238E27FC236}">
                  <a16:creationId xmlns:a16="http://schemas.microsoft.com/office/drawing/2014/main" id="{CE2F382F-116D-48F8-ADD7-FF412DABE977}"/>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Rectangle 7">
              <a:extLst>
                <a:ext uri="{FF2B5EF4-FFF2-40B4-BE49-F238E27FC236}">
                  <a16:creationId xmlns:a16="http://schemas.microsoft.com/office/drawing/2014/main" id="{16D026FF-C31D-4EA0-88BB-B43F57EDF03A}"/>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4" name="Freeform 8">
              <a:extLst>
                <a:ext uri="{FF2B5EF4-FFF2-40B4-BE49-F238E27FC236}">
                  <a16:creationId xmlns:a16="http://schemas.microsoft.com/office/drawing/2014/main" id="{BCEC7A6C-0304-4C6B-AE73-D81C7D97B773}"/>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9">
              <a:extLst>
                <a:ext uri="{FF2B5EF4-FFF2-40B4-BE49-F238E27FC236}">
                  <a16:creationId xmlns:a16="http://schemas.microsoft.com/office/drawing/2014/main" id="{00391ED7-8087-4498-9602-2B4812681A25}"/>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6" name="Freeform 10">
              <a:extLst>
                <a:ext uri="{FF2B5EF4-FFF2-40B4-BE49-F238E27FC236}">
                  <a16:creationId xmlns:a16="http://schemas.microsoft.com/office/drawing/2014/main" id="{08C8F538-81D7-4EA3-AAE9-9A617BB17171}"/>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7" name="Rectangle 11">
              <a:extLst>
                <a:ext uri="{FF2B5EF4-FFF2-40B4-BE49-F238E27FC236}">
                  <a16:creationId xmlns:a16="http://schemas.microsoft.com/office/drawing/2014/main" id="{7B5803D7-D8D3-47E0-8956-5FD699323676}"/>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8" name="Freeform 12">
              <a:extLst>
                <a:ext uri="{FF2B5EF4-FFF2-40B4-BE49-F238E27FC236}">
                  <a16:creationId xmlns:a16="http://schemas.microsoft.com/office/drawing/2014/main" id="{2B201D18-4DCA-4428-8AEE-FD36387DBEF3}"/>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9" name="Freeform 13">
              <a:extLst>
                <a:ext uri="{FF2B5EF4-FFF2-40B4-BE49-F238E27FC236}">
                  <a16:creationId xmlns:a16="http://schemas.microsoft.com/office/drawing/2014/main" id="{68EF25CA-A7AA-4168-AE45-A4D9364651D4}"/>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0" name="Freeform 14">
              <a:extLst>
                <a:ext uri="{FF2B5EF4-FFF2-40B4-BE49-F238E27FC236}">
                  <a16:creationId xmlns:a16="http://schemas.microsoft.com/office/drawing/2014/main" id="{D7B15EE0-35E6-46DE-8A95-C9491611FB45}"/>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21" name="Freeform 15">
              <a:extLst>
                <a:ext uri="{FF2B5EF4-FFF2-40B4-BE49-F238E27FC236}">
                  <a16:creationId xmlns:a16="http://schemas.microsoft.com/office/drawing/2014/main" id="{E99321A3-F3BF-4971-A086-3FCAA3CF1AAF}"/>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231373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15B8C57F-5EF6-44F0-8A3A-FB22DD3EC0F8}"/>
              </a:ext>
            </a:extLst>
          </p:cNvPr>
          <p:cNvSpPr>
            <a:spLocks noGrp="1"/>
          </p:cNvSpPr>
          <p:nvPr>
            <p:ph type="dt" sz="half" idx="10"/>
          </p:nvPr>
        </p:nvSpPr>
        <p:spPr/>
        <p:txBody>
          <a:bodyPr/>
          <a:lstStyle>
            <a:lvl1pPr>
              <a:defRPr/>
            </a:lvl1pPr>
          </a:lstStyle>
          <a:p>
            <a:pPr>
              <a:defRPr/>
            </a:pPr>
            <a:endParaRPr lang="fi-FI" dirty="0"/>
          </a:p>
        </p:txBody>
      </p:sp>
      <p:sp>
        <p:nvSpPr>
          <p:cNvPr id="5" name="Alatunnisteen paikkamerkki 4">
            <a:extLst>
              <a:ext uri="{FF2B5EF4-FFF2-40B4-BE49-F238E27FC236}">
                <a16:creationId xmlns:a16="http://schemas.microsoft.com/office/drawing/2014/main" id="{72727002-908C-412A-8280-31800B399554}"/>
              </a:ext>
            </a:extLst>
          </p:cNvPr>
          <p:cNvSpPr>
            <a:spLocks noGrp="1"/>
          </p:cNvSpPr>
          <p:nvPr>
            <p:ph type="ftr" sz="quarter" idx="11"/>
          </p:nvPr>
        </p:nvSpPr>
        <p:spPr/>
        <p:txBody>
          <a:bodyPr/>
          <a:lstStyle>
            <a:lvl1pPr>
              <a:defRPr/>
            </a:lvl1pPr>
          </a:lstStyle>
          <a:p>
            <a:pPr>
              <a:defRPr/>
            </a:pPr>
            <a:endParaRPr lang="fi-FI" dirty="0"/>
          </a:p>
        </p:txBody>
      </p:sp>
      <p:sp>
        <p:nvSpPr>
          <p:cNvPr id="6" name="Dian numeron paikkamerkki 5">
            <a:extLst>
              <a:ext uri="{FF2B5EF4-FFF2-40B4-BE49-F238E27FC236}">
                <a16:creationId xmlns:a16="http://schemas.microsoft.com/office/drawing/2014/main" id="{6CEE25F8-2678-4921-931D-4468B64A5E57}"/>
              </a:ext>
            </a:extLst>
          </p:cNvPr>
          <p:cNvSpPr>
            <a:spLocks noGrp="1"/>
          </p:cNvSpPr>
          <p:nvPr>
            <p:ph type="sldNum" sz="quarter" idx="12"/>
          </p:nvPr>
        </p:nvSpPr>
        <p:spPr/>
        <p:txBody>
          <a:bodyPr/>
          <a:lstStyle>
            <a:lvl1pPr>
              <a:defRPr/>
            </a:lvl1pPr>
          </a:lstStyle>
          <a:p>
            <a:fld id="{74D5E226-9120-47B1-88CD-99C145C8DA72}" type="slidenum">
              <a:rPr lang="fi-FI" altLang="fi-FI"/>
              <a:pPr/>
              <a:t>‹#›</a:t>
            </a:fld>
            <a:endParaRPr lang="fi-FI" altLang="fi-FI"/>
          </a:p>
        </p:txBody>
      </p:sp>
    </p:spTree>
    <p:extLst>
      <p:ext uri="{BB962C8B-B14F-4D97-AF65-F5344CB8AC3E}">
        <p14:creationId xmlns:p14="http://schemas.microsoft.com/office/powerpoint/2010/main" val="4019424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99461D3-EA99-48B6-9934-128D37842061}"/>
              </a:ext>
            </a:extLst>
          </p:cNvPr>
          <p:cNvSpPr>
            <a:spLocks noGrp="1"/>
          </p:cNvSpPr>
          <p:nvPr>
            <p:ph type="dt" sz="half" idx="10"/>
          </p:nvPr>
        </p:nvSpPr>
        <p:spPr/>
        <p:txBody>
          <a:bodyPr/>
          <a:lstStyle>
            <a:lvl1pPr>
              <a:defRPr/>
            </a:lvl1pPr>
          </a:lstStyle>
          <a:p>
            <a:pPr>
              <a:defRPr/>
            </a:pPr>
            <a:endParaRPr lang="fi-FI" dirty="0"/>
          </a:p>
        </p:txBody>
      </p:sp>
      <p:sp>
        <p:nvSpPr>
          <p:cNvPr id="6" name="Alatunnisteen paikkamerkki 4">
            <a:extLst>
              <a:ext uri="{FF2B5EF4-FFF2-40B4-BE49-F238E27FC236}">
                <a16:creationId xmlns:a16="http://schemas.microsoft.com/office/drawing/2014/main" id="{2ECF341D-4C70-4E6A-86DA-FD58541045A6}"/>
              </a:ext>
            </a:extLst>
          </p:cNvPr>
          <p:cNvSpPr>
            <a:spLocks noGrp="1"/>
          </p:cNvSpPr>
          <p:nvPr>
            <p:ph type="ftr" sz="quarter" idx="11"/>
          </p:nvPr>
        </p:nvSpPr>
        <p:spPr/>
        <p:txBody>
          <a:bodyPr/>
          <a:lstStyle>
            <a:lvl1pPr>
              <a:defRPr/>
            </a:lvl1pPr>
          </a:lstStyle>
          <a:p>
            <a:pPr>
              <a:defRPr/>
            </a:pPr>
            <a:endParaRPr lang="fi-FI" dirty="0"/>
          </a:p>
        </p:txBody>
      </p:sp>
      <p:sp>
        <p:nvSpPr>
          <p:cNvPr id="7" name="Dian numeron paikkamerkki 5">
            <a:extLst>
              <a:ext uri="{FF2B5EF4-FFF2-40B4-BE49-F238E27FC236}">
                <a16:creationId xmlns:a16="http://schemas.microsoft.com/office/drawing/2014/main" id="{EB85F257-3922-4E21-9F0D-E012749813D9}"/>
              </a:ext>
            </a:extLst>
          </p:cNvPr>
          <p:cNvSpPr>
            <a:spLocks noGrp="1"/>
          </p:cNvSpPr>
          <p:nvPr>
            <p:ph type="sldNum" sz="quarter" idx="12"/>
          </p:nvPr>
        </p:nvSpPr>
        <p:spPr/>
        <p:txBody>
          <a:bodyPr/>
          <a:lstStyle>
            <a:lvl1pPr>
              <a:defRPr/>
            </a:lvl1pPr>
          </a:lstStyle>
          <a:p>
            <a:fld id="{94CB0E5F-1960-40BA-B650-6C6AF619C94A}" type="slidenum">
              <a:rPr lang="fi-FI" altLang="fi-FI"/>
              <a:pPr/>
              <a:t>‹#›</a:t>
            </a:fld>
            <a:endParaRPr lang="fi-FI" altLang="fi-FI"/>
          </a:p>
        </p:txBody>
      </p:sp>
    </p:spTree>
    <p:extLst>
      <p:ext uri="{BB962C8B-B14F-4D97-AF65-F5344CB8AC3E}">
        <p14:creationId xmlns:p14="http://schemas.microsoft.com/office/powerpoint/2010/main" val="50786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044069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chor="ctr" anchorCtr="0">
            <a:noAutofit/>
          </a:bodyPr>
          <a:lstStyle>
            <a:lvl1pPr marL="0" indent="0" algn="r">
              <a:buNone/>
              <a:defRPr/>
            </a:lvl1pPr>
          </a:lstStyle>
          <a:p>
            <a:pPr lvl="0"/>
            <a:r>
              <a:rPr lang="fi-FI" noProof="0"/>
              <a:t>Lisää kuva napsauttamalla kuvaketta</a:t>
            </a:r>
          </a:p>
        </p:txBody>
      </p:sp>
      <p:sp>
        <p:nvSpPr>
          <p:cNvPr id="5" name="Päivämäärän paikkamerkki 3">
            <a:extLst>
              <a:ext uri="{FF2B5EF4-FFF2-40B4-BE49-F238E27FC236}">
                <a16:creationId xmlns:a16="http://schemas.microsoft.com/office/drawing/2014/main" id="{FA5E7518-6577-46CF-83B2-7CE8211402F0}"/>
              </a:ext>
            </a:extLst>
          </p:cNvPr>
          <p:cNvSpPr>
            <a:spLocks noGrp="1"/>
          </p:cNvSpPr>
          <p:nvPr>
            <p:ph type="dt" sz="half" idx="14"/>
          </p:nvPr>
        </p:nvSpPr>
        <p:spPr/>
        <p:txBody>
          <a:bodyPr/>
          <a:lstStyle>
            <a:lvl1pPr>
              <a:defRPr/>
            </a:lvl1pPr>
          </a:lstStyle>
          <a:p>
            <a:pPr>
              <a:defRPr/>
            </a:pPr>
            <a:endParaRPr lang="fi-FI" dirty="0"/>
          </a:p>
        </p:txBody>
      </p:sp>
      <p:sp>
        <p:nvSpPr>
          <p:cNvPr id="6" name="Alatunnisteen paikkamerkki 4">
            <a:extLst>
              <a:ext uri="{FF2B5EF4-FFF2-40B4-BE49-F238E27FC236}">
                <a16:creationId xmlns:a16="http://schemas.microsoft.com/office/drawing/2014/main" id="{27B0CB59-8232-4288-AA19-7C2FE874AF47}"/>
              </a:ext>
            </a:extLst>
          </p:cNvPr>
          <p:cNvSpPr>
            <a:spLocks noGrp="1"/>
          </p:cNvSpPr>
          <p:nvPr>
            <p:ph type="ftr" sz="quarter" idx="15"/>
          </p:nvPr>
        </p:nvSpPr>
        <p:spPr/>
        <p:txBody>
          <a:bodyPr/>
          <a:lstStyle>
            <a:lvl1pPr>
              <a:defRPr/>
            </a:lvl1pPr>
          </a:lstStyle>
          <a:p>
            <a:pPr>
              <a:defRPr/>
            </a:pPr>
            <a:endParaRPr lang="fi-FI" dirty="0"/>
          </a:p>
        </p:txBody>
      </p:sp>
      <p:sp>
        <p:nvSpPr>
          <p:cNvPr id="7" name="Dian numeron paikkamerkki 5">
            <a:extLst>
              <a:ext uri="{FF2B5EF4-FFF2-40B4-BE49-F238E27FC236}">
                <a16:creationId xmlns:a16="http://schemas.microsoft.com/office/drawing/2014/main" id="{49C76DFB-3B55-4F35-8618-A4A5ED3EB65E}"/>
              </a:ext>
            </a:extLst>
          </p:cNvPr>
          <p:cNvSpPr>
            <a:spLocks noGrp="1"/>
          </p:cNvSpPr>
          <p:nvPr>
            <p:ph type="sldNum" sz="quarter" idx="16"/>
          </p:nvPr>
        </p:nvSpPr>
        <p:spPr/>
        <p:txBody>
          <a:bodyPr/>
          <a:lstStyle>
            <a:lvl1pPr>
              <a:defRPr/>
            </a:lvl1pPr>
          </a:lstStyle>
          <a:p>
            <a:fld id="{9A1CE1D3-40CD-4362-BEA4-7784A6AE809B}" type="slidenum">
              <a:rPr lang="fi-FI" altLang="fi-FI"/>
              <a:pPr/>
              <a:t>‹#›</a:t>
            </a:fld>
            <a:endParaRPr lang="fi-FI" altLang="fi-FI"/>
          </a:p>
        </p:txBody>
      </p:sp>
    </p:spTree>
    <p:extLst>
      <p:ext uri="{BB962C8B-B14F-4D97-AF65-F5344CB8AC3E}">
        <p14:creationId xmlns:p14="http://schemas.microsoft.com/office/powerpoint/2010/main" val="22576177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14"/>
          </p:nvPr>
        </p:nvSpPr>
        <p:spPr/>
        <p:txBody>
          <a:bodyPr/>
          <a:lstStyle>
            <a:lvl1pPr>
              <a:defRPr/>
            </a:lvl1pPr>
          </a:lstStyle>
          <a:p>
            <a:pPr>
              <a:defRPr/>
            </a:pPr>
            <a:endParaRPr lang="fi-FI" dirty="0"/>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15"/>
          </p:nvPr>
        </p:nvSpPr>
        <p:spPr/>
        <p:txBody>
          <a:bodyPr/>
          <a:lstStyle>
            <a:lvl1pPr>
              <a:defRPr/>
            </a:lvl1pPr>
          </a:lstStyle>
          <a:p>
            <a:pPr>
              <a:defRPr/>
            </a:pPr>
            <a:endParaRPr lang="fi-FI" dirty="0"/>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16"/>
          </p:nvPr>
        </p:nvSpPr>
        <p:spPr/>
        <p:txBody>
          <a:bodyPr/>
          <a:lstStyle>
            <a:lvl1pPr>
              <a:defRPr/>
            </a:lvl1pPr>
          </a:lstStyle>
          <a:p>
            <a:pPr>
              <a:defRPr/>
            </a:pPr>
            <a:fld id="{B9051A1D-5E70-4FBB-9378-8F71BCAF88D4}" type="slidenum">
              <a:rPr lang="fi-FI"/>
              <a:pPr>
                <a:defRPr/>
              </a:pPr>
              <a:t>‹#›</a:t>
            </a:fld>
            <a:endParaRPr lang="fi-FI" dirty="0"/>
          </a:p>
        </p:txBody>
      </p:sp>
    </p:spTree>
    <p:extLst>
      <p:ext uri="{BB962C8B-B14F-4D97-AF65-F5344CB8AC3E}">
        <p14:creationId xmlns:p14="http://schemas.microsoft.com/office/powerpoint/2010/main" val="2093385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D862E1EB-97A9-4B4A-B815-3DA77AC728DF}"/>
              </a:ext>
            </a:extLst>
          </p:cNvPr>
          <p:cNvSpPr>
            <a:spLocks noGrp="1"/>
          </p:cNvSpPr>
          <p:nvPr>
            <p:ph type="dt" sz="half" idx="10"/>
          </p:nvPr>
        </p:nvSpPr>
        <p:spPr/>
        <p:txBody>
          <a:bodyPr/>
          <a:lstStyle>
            <a:lvl1pPr>
              <a:defRPr/>
            </a:lvl1pPr>
          </a:lstStyle>
          <a:p>
            <a:pPr>
              <a:defRPr/>
            </a:pPr>
            <a:endParaRPr lang="fi-FI" dirty="0"/>
          </a:p>
        </p:txBody>
      </p:sp>
      <p:sp>
        <p:nvSpPr>
          <p:cNvPr id="4" name="Alatunnisteen paikkamerkki 4">
            <a:extLst>
              <a:ext uri="{FF2B5EF4-FFF2-40B4-BE49-F238E27FC236}">
                <a16:creationId xmlns:a16="http://schemas.microsoft.com/office/drawing/2014/main" id="{706DC011-4E02-4F3E-B2E2-C034F8B61239}"/>
              </a:ext>
            </a:extLst>
          </p:cNvPr>
          <p:cNvSpPr>
            <a:spLocks noGrp="1"/>
          </p:cNvSpPr>
          <p:nvPr>
            <p:ph type="ftr" sz="quarter" idx="11"/>
          </p:nvPr>
        </p:nvSpPr>
        <p:spPr/>
        <p:txBody>
          <a:bodyPr/>
          <a:lstStyle>
            <a:lvl1pPr>
              <a:defRPr/>
            </a:lvl1pPr>
          </a:lstStyle>
          <a:p>
            <a:pPr>
              <a:defRPr/>
            </a:pPr>
            <a:endParaRPr lang="fi-FI" dirty="0"/>
          </a:p>
        </p:txBody>
      </p:sp>
      <p:sp>
        <p:nvSpPr>
          <p:cNvPr id="5" name="Dian numeron paikkamerkki 5">
            <a:extLst>
              <a:ext uri="{FF2B5EF4-FFF2-40B4-BE49-F238E27FC236}">
                <a16:creationId xmlns:a16="http://schemas.microsoft.com/office/drawing/2014/main" id="{CD7DC898-78A2-4DD1-9DA4-55049DD25084}"/>
              </a:ext>
            </a:extLst>
          </p:cNvPr>
          <p:cNvSpPr>
            <a:spLocks noGrp="1"/>
          </p:cNvSpPr>
          <p:nvPr>
            <p:ph type="sldNum" sz="quarter" idx="12"/>
          </p:nvPr>
        </p:nvSpPr>
        <p:spPr/>
        <p:txBody>
          <a:bodyPr/>
          <a:lstStyle>
            <a:lvl1pPr>
              <a:defRPr/>
            </a:lvl1pPr>
          </a:lstStyle>
          <a:p>
            <a:fld id="{E212B1CC-05CD-44B6-8094-06DD22617303}" type="slidenum">
              <a:rPr lang="fi-FI" altLang="fi-FI"/>
              <a:pPr/>
              <a:t>‹#›</a:t>
            </a:fld>
            <a:endParaRPr lang="fi-FI" altLang="fi-FI"/>
          </a:p>
        </p:txBody>
      </p:sp>
    </p:spTree>
    <p:extLst>
      <p:ext uri="{BB962C8B-B14F-4D97-AF65-F5344CB8AC3E}">
        <p14:creationId xmlns:p14="http://schemas.microsoft.com/office/powerpoint/2010/main" val="1784217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767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2679601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D4DAEF73-4F9C-427E-AC4A-ED88BBCE6969}" type="slidenum">
              <a:rPr lang="fi-FI"/>
              <a:pPr>
                <a:defRPr/>
              </a:pPr>
              <a:t>‹#›</a:t>
            </a:fld>
            <a:endParaRPr lang="fi-FI"/>
          </a:p>
        </p:txBody>
      </p:sp>
    </p:spTree>
    <p:extLst>
      <p:ext uri="{BB962C8B-B14F-4D97-AF65-F5344CB8AC3E}">
        <p14:creationId xmlns:p14="http://schemas.microsoft.com/office/powerpoint/2010/main" val="4259636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9C7397F-44C3-460C-9E19-349EF628F3ED}" type="slidenum">
              <a:rPr lang="fi-FI"/>
              <a:pPr>
                <a:defRPr/>
              </a:pPr>
              <a:t>‹#›</a:t>
            </a:fld>
            <a:endParaRPr lang="fi-FI"/>
          </a:p>
        </p:txBody>
      </p:sp>
    </p:spTree>
    <p:extLst>
      <p:ext uri="{BB962C8B-B14F-4D97-AF65-F5344CB8AC3E}">
        <p14:creationId xmlns:p14="http://schemas.microsoft.com/office/powerpoint/2010/main" val="2999567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FA6E48D-C327-48A1-9726-3E58840F41A2}" type="slidenum">
              <a:rPr lang="fi-FI"/>
              <a:pPr>
                <a:defRPr/>
              </a:pPr>
              <a:t>‹#›</a:t>
            </a:fld>
            <a:endParaRPr lang="fi-FI"/>
          </a:p>
        </p:txBody>
      </p:sp>
    </p:spTree>
    <p:extLst>
      <p:ext uri="{BB962C8B-B14F-4D97-AF65-F5344CB8AC3E}">
        <p14:creationId xmlns:p14="http://schemas.microsoft.com/office/powerpoint/2010/main" val="1275775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4298D3E-660B-4C4B-B09C-98C023567300}" type="slidenum">
              <a:rPr lang="fi-FI"/>
              <a:pPr>
                <a:defRPr/>
              </a:pPr>
              <a:t>‹#›</a:t>
            </a:fld>
            <a:endParaRPr lang="fi-FI"/>
          </a:p>
        </p:txBody>
      </p:sp>
    </p:spTree>
    <p:extLst>
      <p:ext uri="{BB962C8B-B14F-4D97-AF65-F5344CB8AC3E}">
        <p14:creationId xmlns:p14="http://schemas.microsoft.com/office/powerpoint/2010/main" val="1947994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95EFDB8-CF70-4EAB-9A68-2D85428686C4}" type="slidenum">
              <a:rPr lang="fi-FI"/>
              <a:pPr>
                <a:defRPr/>
              </a:pPr>
              <a:t>‹#›</a:t>
            </a:fld>
            <a:endParaRPr lang="fi-FI"/>
          </a:p>
        </p:txBody>
      </p:sp>
    </p:spTree>
    <p:extLst>
      <p:ext uri="{BB962C8B-B14F-4D97-AF65-F5344CB8AC3E}">
        <p14:creationId xmlns:p14="http://schemas.microsoft.com/office/powerpoint/2010/main" val="95236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chemeClr val="accent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3635802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9459FE9-68A7-48BC-8388-A281071500C6}" type="slidenum">
              <a:rPr lang="fi-FI"/>
              <a:pPr>
                <a:defRPr/>
              </a:pPr>
              <a:t>‹#›</a:t>
            </a:fld>
            <a:endParaRPr lang="fi-FI"/>
          </a:p>
        </p:txBody>
      </p:sp>
    </p:spTree>
    <p:extLst>
      <p:ext uri="{BB962C8B-B14F-4D97-AF65-F5344CB8AC3E}">
        <p14:creationId xmlns:p14="http://schemas.microsoft.com/office/powerpoint/2010/main" val="1505238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C09B6A7-BD28-4640-A9E1-20D9A1313A79}" type="slidenum">
              <a:rPr lang="fi-FI"/>
              <a:pPr>
                <a:defRPr/>
              </a:pPr>
              <a:t>‹#›</a:t>
            </a:fld>
            <a:endParaRPr lang="fi-FI"/>
          </a:p>
        </p:txBody>
      </p:sp>
    </p:spTree>
    <p:extLst>
      <p:ext uri="{BB962C8B-B14F-4D97-AF65-F5344CB8AC3E}">
        <p14:creationId xmlns:p14="http://schemas.microsoft.com/office/powerpoint/2010/main" val="2242592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0ABE5B7-C565-4CF1-9C0C-DFA0CF204766}" type="slidenum">
              <a:rPr lang="fi-FI"/>
              <a:pPr>
                <a:defRPr/>
              </a:pPr>
              <a:t>‹#›</a:t>
            </a:fld>
            <a:endParaRPr lang="fi-FI"/>
          </a:p>
        </p:txBody>
      </p:sp>
    </p:spTree>
    <p:extLst>
      <p:ext uri="{BB962C8B-B14F-4D97-AF65-F5344CB8AC3E}">
        <p14:creationId xmlns:p14="http://schemas.microsoft.com/office/powerpoint/2010/main" val="58098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FDAB5290-5C66-4DF9-AE85-5B558D87710B}" type="slidenum">
              <a:rPr lang="fi-FI"/>
              <a:pPr>
                <a:defRPr/>
              </a:pPr>
              <a:t>‹#›</a:t>
            </a:fld>
            <a:endParaRPr lang="fi-FI"/>
          </a:p>
        </p:txBody>
      </p:sp>
    </p:spTree>
    <p:extLst>
      <p:ext uri="{BB962C8B-B14F-4D97-AF65-F5344CB8AC3E}">
        <p14:creationId xmlns:p14="http://schemas.microsoft.com/office/powerpoint/2010/main" val="258376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F11721D-7102-40DB-9CBD-02E5CFE32552}" type="slidenum">
              <a:rPr lang="fi-FI"/>
              <a:pPr>
                <a:defRPr/>
              </a:pPr>
              <a:t>‹#›</a:t>
            </a:fld>
            <a:endParaRPr lang="fi-FI"/>
          </a:p>
        </p:txBody>
      </p:sp>
    </p:spTree>
    <p:extLst>
      <p:ext uri="{BB962C8B-B14F-4D97-AF65-F5344CB8AC3E}">
        <p14:creationId xmlns:p14="http://schemas.microsoft.com/office/powerpoint/2010/main" val="3647560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0847D1ED-3420-4A09-AB99-83205881D705}" type="slidenum">
              <a:rPr lang="fi-FI"/>
              <a:pPr>
                <a:defRPr/>
              </a:pPr>
              <a:t>‹#›</a:t>
            </a:fld>
            <a:endParaRPr lang="fi-FI"/>
          </a:p>
        </p:txBody>
      </p:sp>
    </p:spTree>
    <p:extLst>
      <p:ext uri="{BB962C8B-B14F-4D97-AF65-F5344CB8AC3E}">
        <p14:creationId xmlns:p14="http://schemas.microsoft.com/office/powerpoint/2010/main" val="144825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5C557B9-3306-408A-A7CF-891FA8A4D8C9}" type="slidenum">
              <a:rPr lang="fi-FI"/>
              <a:pPr>
                <a:defRPr/>
              </a:pPr>
              <a:t>‹#›</a:t>
            </a:fld>
            <a:endParaRPr lang="fi-FI"/>
          </a:p>
        </p:txBody>
      </p:sp>
    </p:spTree>
    <p:extLst>
      <p:ext uri="{BB962C8B-B14F-4D97-AF65-F5344CB8AC3E}">
        <p14:creationId xmlns:p14="http://schemas.microsoft.com/office/powerpoint/2010/main" val="2723620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C23D8A66-D0D0-4B1E-8D08-1DC393522B62}" type="slidenum">
              <a:rPr lang="fi-FI"/>
              <a:pPr>
                <a:defRPr/>
              </a:pPr>
              <a:t>‹#›</a:t>
            </a:fld>
            <a:endParaRPr lang="fi-FI"/>
          </a:p>
        </p:txBody>
      </p:sp>
    </p:spTree>
    <p:extLst>
      <p:ext uri="{BB962C8B-B14F-4D97-AF65-F5344CB8AC3E}">
        <p14:creationId xmlns:p14="http://schemas.microsoft.com/office/powerpoint/2010/main" val="4187383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3B858CB-F521-4E46-A718-B64349F1D204}" type="slidenum">
              <a:rPr lang="fi-FI"/>
              <a:pPr>
                <a:defRPr/>
              </a:pPr>
              <a:t>‹#›</a:t>
            </a:fld>
            <a:endParaRPr lang="fi-FI"/>
          </a:p>
        </p:txBody>
      </p:sp>
    </p:spTree>
    <p:extLst>
      <p:ext uri="{BB962C8B-B14F-4D97-AF65-F5344CB8AC3E}">
        <p14:creationId xmlns:p14="http://schemas.microsoft.com/office/powerpoint/2010/main" val="855933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4F3DE03A-7A6B-4DA2-916E-1998EC3B1FF2}" type="slidenum">
              <a:rPr lang="fi-FI"/>
              <a:pPr>
                <a:defRPr/>
              </a:pPr>
              <a:t>‹#›</a:t>
            </a:fld>
            <a:endParaRPr lang="fi-FI"/>
          </a:p>
        </p:txBody>
      </p:sp>
    </p:spTree>
    <p:extLst>
      <p:ext uri="{BB962C8B-B14F-4D97-AF65-F5344CB8AC3E}">
        <p14:creationId xmlns:p14="http://schemas.microsoft.com/office/powerpoint/2010/main" val="40675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5" name="Alatunnisteen paikkamerkki 4"/>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rgbClr val="FFFFFF"/>
                </a:solidFill>
              </a:defRPr>
            </a:lvl1pPr>
          </a:lstStyle>
          <a:p>
            <a:fld id="{66B0B938-106A-4E9D-9931-8D19B263D192}" type="slidenum">
              <a:rPr lang="fi-FI" smtClean="0"/>
              <a:pPr/>
              <a:t>‹#›</a:t>
            </a:fld>
            <a:endParaRPr lang="fi-FI"/>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12" y="6134100"/>
            <a:ext cx="1058332" cy="593998"/>
          </a:xfrm>
          <a:prstGeom prst="rect">
            <a:avLst/>
          </a:prstGeom>
        </p:spPr>
      </p:pic>
    </p:spTree>
    <p:extLst>
      <p:ext uri="{BB962C8B-B14F-4D97-AF65-F5344CB8AC3E}">
        <p14:creationId xmlns:p14="http://schemas.microsoft.com/office/powerpoint/2010/main" val="19194899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endParaRPr lang="fi-FI"/>
          </a:p>
        </p:txBody>
      </p:sp>
      <p:sp>
        <p:nvSpPr>
          <p:cNvPr id="8" name="Alatunnisteen paikkamerkki 4"/>
          <p:cNvSpPr>
            <a:spLocks noGrp="1"/>
          </p:cNvSpPr>
          <p:nvPr>
            <p:ph type="ftr" sz="quarter" idx="16"/>
          </p:nvPr>
        </p:nvSpPr>
        <p:spPr/>
        <p:txBody>
          <a:bodyPr/>
          <a:lstStyle>
            <a:lvl1pPr>
              <a:defRPr/>
            </a:lvl1pPr>
          </a:lstStyle>
          <a:p>
            <a:pPr>
              <a:defRPr/>
            </a:pPr>
            <a:endParaRPr lang="fi-FI"/>
          </a:p>
        </p:txBody>
      </p:sp>
      <p:sp>
        <p:nvSpPr>
          <p:cNvPr id="9" name="Dian numeron paikkamerkki 5"/>
          <p:cNvSpPr>
            <a:spLocks noGrp="1"/>
          </p:cNvSpPr>
          <p:nvPr>
            <p:ph type="sldNum" sz="quarter" idx="17"/>
          </p:nvPr>
        </p:nvSpPr>
        <p:spPr/>
        <p:txBody>
          <a:bodyPr/>
          <a:lstStyle>
            <a:lvl1pPr>
              <a:defRPr/>
            </a:lvl1pPr>
          </a:lstStyle>
          <a:p>
            <a:pPr>
              <a:defRPr/>
            </a:pPr>
            <a:fld id="{5E80614A-778B-41F7-A30A-18464D6106D4}" type="slidenum">
              <a:rPr lang="fi-FI"/>
              <a:pPr>
                <a:defRPr/>
              </a:pPr>
              <a:t>‹#›</a:t>
            </a:fld>
            <a:endParaRPr lang="fi-FI"/>
          </a:p>
        </p:txBody>
      </p:sp>
    </p:spTree>
    <p:extLst>
      <p:ext uri="{BB962C8B-B14F-4D97-AF65-F5344CB8AC3E}">
        <p14:creationId xmlns:p14="http://schemas.microsoft.com/office/powerpoint/2010/main" val="1599475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endParaRPr lang="fi-FI"/>
          </a:p>
        </p:txBody>
      </p:sp>
      <p:sp>
        <p:nvSpPr>
          <p:cNvPr id="6" name="Alatunnisteen paikkamerkki 4"/>
          <p:cNvSpPr>
            <a:spLocks noGrp="1"/>
          </p:cNvSpPr>
          <p:nvPr>
            <p:ph type="ftr" sz="quarter" idx="15"/>
          </p:nvPr>
        </p:nvSpPr>
        <p:spPr/>
        <p:txBody>
          <a:bodyPr/>
          <a:lstStyle>
            <a:lvl1pPr>
              <a:defRPr/>
            </a:lvl1pPr>
          </a:lstStyle>
          <a:p>
            <a:pPr>
              <a:defRPr/>
            </a:pPr>
            <a:endParaRPr lang="fi-FI"/>
          </a:p>
        </p:txBody>
      </p:sp>
      <p:sp>
        <p:nvSpPr>
          <p:cNvPr id="7" name="Dian numeron paikkamerkki 5"/>
          <p:cNvSpPr>
            <a:spLocks noGrp="1"/>
          </p:cNvSpPr>
          <p:nvPr>
            <p:ph type="sldNum" sz="quarter" idx="16"/>
          </p:nvPr>
        </p:nvSpPr>
        <p:spPr/>
        <p:txBody>
          <a:bodyPr/>
          <a:lstStyle>
            <a:lvl1pPr>
              <a:defRPr/>
            </a:lvl1pPr>
          </a:lstStyle>
          <a:p>
            <a:pPr>
              <a:defRPr/>
            </a:pPr>
            <a:fld id="{1C598825-181C-490D-997C-AE740878DD43}" type="slidenum">
              <a:rPr lang="fi-FI"/>
              <a:pPr>
                <a:defRPr/>
              </a:pPr>
              <a:t>‹#›</a:t>
            </a:fld>
            <a:endParaRPr lang="fi-FI"/>
          </a:p>
        </p:txBody>
      </p:sp>
    </p:spTree>
    <p:extLst>
      <p:ext uri="{BB962C8B-B14F-4D97-AF65-F5344CB8AC3E}">
        <p14:creationId xmlns:p14="http://schemas.microsoft.com/office/powerpoint/2010/main" val="28585823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endParaRPr lang="fi-FI"/>
          </a:p>
        </p:txBody>
      </p:sp>
      <p:sp>
        <p:nvSpPr>
          <p:cNvPr id="5" name="Alatunnisteen paikkamerkki 4"/>
          <p:cNvSpPr>
            <a:spLocks noGrp="1"/>
          </p:cNvSpPr>
          <p:nvPr>
            <p:ph type="ftr" sz="quarter" idx="15"/>
          </p:nvPr>
        </p:nvSpPr>
        <p:spPr/>
        <p:txBody>
          <a:bodyPr/>
          <a:lstStyle>
            <a:lvl1pPr>
              <a:defRPr/>
            </a:lvl1pPr>
          </a:lstStyle>
          <a:p>
            <a:pPr>
              <a:defRPr/>
            </a:pPr>
            <a:endParaRPr lang="fi-FI"/>
          </a:p>
        </p:txBody>
      </p:sp>
      <p:sp>
        <p:nvSpPr>
          <p:cNvPr id="6" name="Dian numeron paikkamerkki 5"/>
          <p:cNvSpPr>
            <a:spLocks noGrp="1"/>
          </p:cNvSpPr>
          <p:nvPr>
            <p:ph type="sldNum" sz="quarter" idx="16"/>
          </p:nvPr>
        </p:nvSpPr>
        <p:spPr/>
        <p:txBody>
          <a:bodyPr/>
          <a:lstStyle>
            <a:lvl1pPr>
              <a:defRPr/>
            </a:lvl1pPr>
          </a:lstStyle>
          <a:p>
            <a:pPr>
              <a:defRPr/>
            </a:pPr>
            <a:fld id="{089D2D8A-8177-490F-A542-92EDCD2FD907}" type="slidenum">
              <a:rPr lang="fi-FI"/>
              <a:pPr>
                <a:defRPr/>
              </a:pPr>
              <a:t>‹#›</a:t>
            </a:fld>
            <a:endParaRPr lang="fi-FI"/>
          </a:p>
        </p:txBody>
      </p:sp>
    </p:spTree>
    <p:extLst>
      <p:ext uri="{BB962C8B-B14F-4D97-AF65-F5344CB8AC3E}">
        <p14:creationId xmlns:p14="http://schemas.microsoft.com/office/powerpoint/2010/main" val="183309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endParaRPr lang="fi-FI"/>
          </a:p>
        </p:txBody>
      </p:sp>
      <p:sp>
        <p:nvSpPr>
          <p:cNvPr id="7" name="Alatunnisteen paikkamerkki 4"/>
          <p:cNvSpPr>
            <a:spLocks noGrp="1"/>
          </p:cNvSpPr>
          <p:nvPr>
            <p:ph type="ftr" sz="quarter" idx="17"/>
          </p:nvPr>
        </p:nvSpPr>
        <p:spPr/>
        <p:txBody>
          <a:bodyPr/>
          <a:lstStyle>
            <a:lvl1pPr>
              <a:defRPr/>
            </a:lvl1pPr>
          </a:lstStyle>
          <a:p>
            <a:pPr>
              <a:defRPr/>
            </a:pPr>
            <a:endParaRPr lang="fi-FI"/>
          </a:p>
        </p:txBody>
      </p:sp>
      <p:sp>
        <p:nvSpPr>
          <p:cNvPr id="9" name="Dian numeron paikkamerkki 5"/>
          <p:cNvSpPr>
            <a:spLocks noGrp="1"/>
          </p:cNvSpPr>
          <p:nvPr>
            <p:ph type="sldNum" sz="quarter" idx="18"/>
          </p:nvPr>
        </p:nvSpPr>
        <p:spPr/>
        <p:txBody>
          <a:bodyPr/>
          <a:lstStyle>
            <a:lvl1pPr>
              <a:defRPr/>
            </a:lvl1pPr>
          </a:lstStyle>
          <a:p>
            <a:pPr>
              <a:defRPr/>
            </a:pPr>
            <a:fld id="{65F5A813-C9F2-401B-888E-1CF91444555E}" type="slidenum">
              <a:rPr lang="fi-FI"/>
              <a:pPr>
                <a:defRPr/>
              </a:pPr>
              <a:t>‹#›</a:t>
            </a:fld>
            <a:endParaRPr lang="fi-FI"/>
          </a:p>
        </p:txBody>
      </p:sp>
    </p:spTree>
    <p:extLst>
      <p:ext uri="{BB962C8B-B14F-4D97-AF65-F5344CB8AC3E}">
        <p14:creationId xmlns:p14="http://schemas.microsoft.com/office/powerpoint/2010/main" val="42716180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endParaRPr lang="fi-FI"/>
          </a:p>
        </p:txBody>
      </p:sp>
      <p:sp>
        <p:nvSpPr>
          <p:cNvPr id="7" name="Alatunnisteen paikkamerkki 4"/>
          <p:cNvSpPr>
            <a:spLocks noGrp="1"/>
          </p:cNvSpPr>
          <p:nvPr>
            <p:ph type="ftr" sz="quarter" idx="17"/>
          </p:nvPr>
        </p:nvSpPr>
        <p:spPr/>
        <p:txBody>
          <a:bodyPr/>
          <a:lstStyle>
            <a:lvl1pPr>
              <a:defRPr/>
            </a:lvl1pPr>
          </a:lstStyle>
          <a:p>
            <a:pPr>
              <a:defRPr/>
            </a:pPr>
            <a:endParaRPr lang="fi-FI"/>
          </a:p>
        </p:txBody>
      </p:sp>
      <p:sp>
        <p:nvSpPr>
          <p:cNvPr id="10" name="Dian numeron paikkamerkki 5"/>
          <p:cNvSpPr>
            <a:spLocks noGrp="1"/>
          </p:cNvSpPr>
          <p:nvPr>
            <p:ph type="sldNum" sz="quarter" idx="18"/>
          </p:nvPr>
        </p:nvSpPr>
        <p:spPr/>
        <p:txBody>
          <a:bodyPr/>
          <a:lstStyle>
            <a:lvl1pPr>
              <a:defRPr/>
            </a:lvl1pPr>
          </a:lstStyle>
          <a:p>
            <a:pPr>
              <a:defRPr/>
            </a:pPr>
            <a:fld id="{25F9AAD9-4582-4686-ADBA-7B677F3B0BE1}" type="slidenum">
              <a:rPr lang="fi-FI"/>
              <a:pPr>
                <a:defRPr/>
              </a:pPr>
              <a:t>‹#›</a:t>
            </a:fld>
            <a:endParaRPr lang="fi-FI"/>
          </a:p>
        </p:txBody>
      </p:sp>
    </p:spTree>
    <p:extLst>
      <p:ext uri="{BB962C8B-B14F-4D97-AF65-F5344CB8AC3E}">
        <p14:creationId xmlns:p14="http://schemas.microsoft.com/office/powerpoint/2010/main" val="163268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endParaRPr lang="fi-FI"/>
          </a:p>
        </p:txBody>
      </p:sp>
      <p:sp>
        <p:nvSpPr>
          <p:cNvPr id="15" name="Alatunnisteen paikkamerkki 4"/>
          <p:cNvSpPr>
            <a:spLocks noGrp="1"/>
          </p:cNvSpPr>
          <p:nvPr>
            <p:ph type="ftr" sz="quarter" idx="20"/>
          </p:nvPr>
        </p:nvSpPr>
        <p:spPr/>
        <p:txBody>
          <a:bodyPr/>
          <a:lstStyle>
            <a:lvl1pPr>
              <a:defRPr/>
            </a:lvl1pPr>
          </a:lstStyle>
          <a:p>
            <a:pPr>
              <a:defRPr/>
            </a:pPr>
            <a:endParaRPr lang="fi-FI"/>
          </a:p>
        </p:txBody>
      </p:sp>
      <p:sp>
        <p:nvSpPr>
          <p:cNvPr id="16" name="Dian numeron paikkamerkki 5"/>
          <p:cNvSpPr>
            <a:spLocks noGrp="1"/>
          </p:cNvSpPr>
          <p:nvPr>
            <p:ph type="sldNum" sz="quarter" idx="21"/>
          </p:nvPr>
        </p:nvSpPr>
        <p:spPr/>
        <p:txBody>
          <a:bodyPr/>
          <a:lstStyle>
            <a:lvl1pPr>
              <a:defRPr/>
            </a:lvl1pPr>
          </a:lstStyle>
          <a:p>
            <a:pPr>
              <a:defRPr/>
            </a:pPr>
            <a:fld id="{6E992426-1177-44A1-BDC7-B1853EA59A47}" type="slidenum">
              <a:rPr lang="fi-FI"/>
              <a:pPr>
                <a:defRPr/>
              </a:pPr>
              <a:t>‹#›</a:t>
            </a:fld>
            <a:endParaRPr lang="fi-FI"/>
          </a:p>
        </p:txBody>
      </p:sp>
    </p:spTree>
    <p:extLst>
      <p:ext uri="{BB962C8B-B14F-4D97-AF65-F5344CB8AC3E}">
        <p14:creationId xmlns:p14="http://schemas.microsoft.com/office/powerpoint/2010/main" val="1204304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F9DC4565-0DCE-46D2-8BC8-A6C57480D735}" type="slidenum">
              <a:rPr lang="fi-FI"/>
              <a:pPr>
                <a:defRPr/>
              </a:pPr>
              <a:t>‹#›</a:t>
            </a:fld>
            <a:endParaRPr lang="fi-FI"/>
          </a:p>
        </p:txBody>
      </p:sp>
    </p:spTree>
    <p:extLst>
      <p:ext uri="{BB962C8B-B14F-4D97-AF65-F5344CB8AC3E}">
        <p14:creationId xmlns:p14="http://schemas.microsoft.com/office/powerpoint/2010/main" val="3570198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2474759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8335159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73A2623C-30D2-4C29-904A-DE9756BD2F29}" type="slidenum">
              <a:rPr lang="fi-FI"/>
              <a:pPr>
                <a:defRPr/>
              </a:pPr>
              <a:t>‹#›</a:t>
            </a:fld>
            <a:endParaRPr lang="fi-FI"/>
          </a:p>
        </p:txBody>
      </p:sp>
    </p:spTree>
    <p:extLst>
      <p:ext uri="{BB962C8B-B14F-4D97-AF65-F5344CB8AC3E}">
        <p14:creationId xmlns:p14="http://schemas.microsoft.com/office/powerpoint/2010/main" val="215220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26331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895240B9-55A2-4DFE-B135-CE72293EDCC3}" type="slidenum">
              <a:rPr lang="fi-FI"/>
              <a:pPr>
                <a:defRPr/>
              </a:pPr>
              <a:t>‹#›</a:t>
            </a:fld>
            <a:endParaRPr lang="fi-FI"/>
          </a:p>
        </p:txBody>
      </p:sp>
    </p:spTree>
    <p:extLst>
      <p:ext uri="{BB962C8B-B14F-4D97-AF65-F5344CB8AC3E}">
        <p14:creationId xmlns:p14="http://schemas.microsoft.com/office/powerpoint/2010/main" val="40266706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8340367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0352453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4167588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481661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848538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6080102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42760544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4865409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77916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slideLayout" Target="../slideLayouts/slideLayout220.xml"/><Relationship Id="rId39" Type="http://schemas.openxmlformats.org/officeDocument/2006/relationships/slideLayout" Target="../slideLayouts/slideLayout233.xml"/><Relationship Id="rId21" Type="http://schemas.openxmlformats.org/officeDocument/2006/relationships/slideLayout" Target="../slideLayouts/slideLayout215.xml"/><Relationship Id="rId34" Type="http://schemas.openxmlformats.org/officeDocument/2006/relationships/slideLayout" Target="../slideLayouts/slideLayout228.xml"/><Relationship Id="rId42" Type="http://schemas.openxmlformats.org/officeDocument/2006/relationships/image" Target="../media/image1.wmf"/><Relationship Id="rId7" Type="http://schemas.openxmlformats.org/officeDocument/2006/relationships/slideLayout" Target="../slideLayouts/slideLayout20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29" Type="http://schemas.openxmlformats.org/officeDocument/2006/relationships/slideLayout" Target="../slideLayouts/slideLayout223.xml"/><Relationship Id="rId41" Type="http://schemas.openxmlformats.org/officeDocument/2006/relationships/theme" Target="../theme/theme10.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slideLayout" Target="../slideLayouts/slideLayout226.xml"/><Relationship Id="rId37" Type="http://schemas.openxmlformats.org/officeDocument/2006/relationships/slideLayout" Target="../slideLayouts/slideLayout231.xml"/><Relationship Id="rId40" Type="http://schemas.openxmlformats.org/officeDocument/2006/relationships/slideLayout" Target="../slideLayouts/slideLayout234.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slideLayout" Target="../slideLayouts/slideLayout222.xml"/><Relationship Id="rId36" Type="http://schemas.openxmlformats.org/officeDocument/2006/relationships/slideLayout" Target="../slideLayouts/slideLayout230.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slideLayout" Target="../slideLayouts/slideLayout225.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slideLayout" Target="../slideLayouts/slideLayout221.xml"/><Relationship Id="rId30" Type="http://schemas.openxmlformats.org/officeDocument/2006/relationships/slideLayout" Target="../slideLayouts/slideLayout224.xml"/><Relationship Id="rId35" Type="http://schemas.openxmlformats.org/officeDocument/2006/relationships/slideLayout" Target="../slideLayouts/slideLayout229.xml"/><Relationship Id="rId8" Type="http://schemas.openxmlformats.org/officeDocument/2006/relationships/slideLayout" Target="../slideLayouts/slideLayout202.xml"/><Relationship Id="rId3" Type="http://schemas.openxmlformats.org/officeDocument/2006/relationships/slideLayout" Target="../slideLayouts/slideLayout197.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slideLayout" Target="../slideLayouts/slideLayout219.xml"/><Relationship Id="rId33" Type="http://schemas.openxmlformats.org/officeDocument/2006/relationships/slideLayout" Target="../slideLayouts/slideLayout227.xml"/><Relationship Id="rId38" Type="http://schemas.openxmlformats.org/officeDocument/2006/relationships/slideLayout" Target="../slideLayouts/slideLayout2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26" Type="http://schemas.openxmlformats.org/officeDocument/2006/relationships/slideLayout" Target="../slideLayouts/slideLayout273.xml"/><Relationship Id="rId39" Type="http://schemas.openxmlformats.org/officeDocument/2006/relationships/slideLayout" Target="../slideLayouts/slideLayout286.xml"/><Relationship Id="rId21" Type="http://schemas.openxmlformats.org/officeDocument/2006/relationships/slideLayout" Target="../slideLayouts/slideLayout268.xml"/><Relationship Id="rId34" Type="http://schemas.openxmlformats.org/officeDocument/2006/relationships/slideLayout" Target="../slideLayouts/slideLayout281.xml"/><Relationship Id="rId42" Type="http://schemas.openxmlformats.org/officeDocument/2006/relationships/image" Target="../media/image1.wmf"/><Relationship Id="rId7" Type="http://schemas.openxmlformats.org/officeDocument/2006/relationships/slideLayout" Target="../slideLayouts/slideLayout254.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slideLayout" Target="../slideLayouts/slideLayout267.xml"/><Relationship Id="rId29" Type="http://schemas.openxmlformats.org/officeDocument/2006/relationships/slideLayout" Target="../slideLayouts/slideLayout276.xml"/><Relationship Id="rId41" Type="http://schemas.openxmlformats.org/officeDocument/2006/relationships/theme" Target="../theme/theme12.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32" Type="http://schemas.openxmlformats.org/officeDocument/2006/relationships/slideLayout" Target="../slideLayouts/slideLayout279.xml"/><Relationship Id="rId37" Type="http://schemas.openxmlformats.org/officeDocument/2006/relationships/slideLayout" Target="../slideLayouts/slideLayout284.xml"/><Relationship Id="rId40" Type="http://schemas.openxmlformats.org/officeDocument/2006/relationships/slideLayout" Target="../slideLayouts/slideLayout287.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36" Type="http://schemas.openxmlformats.org/officeDocument/2006/relationships/slideLayout" Target="../slideLayouts/slideLayout283.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31" Type="http://schemas.openxmlformats.org/officeDocument/2006/relationships/slideLayout" Target="../slideLayouts/slideLayout278.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slideLayout" Target="../slideLayouts/slideLayout277.xml"/><Relationship Id="rId35" Type="http://schemas.openxmlformats.org/officeDocument/2006/relationships/slideLayout" Target="../slideLayouts/slideLayout282.xml"/><Relationship Id="rId8" Type="http://schemas.openxmlformats.org/officeDocument/2006/relationships/slideLayout" Target="../slideLayouts/slideLayout255.xml"/><Relationship Id="rId3" Type="http://schemas.openxmlformats.org/officeDocument/2006/relationships/slideLayout" Target="../slideLayouts/slideLayout250.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33" Type="http://schemas.openxmlformats.org/officeDocument/2006/relationships/slideLayout" Target="../slideLayouts/slideLayout280.xml"/><Relationship Id="rId38" Type="http://schemas.openxmlformats.org/officeDocument/2006/relationships/slideLayout" Target="../slideLayouts/slideLayout2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3" Type="http://schemas.openxmlformats.org/officeDocument/2006/relationships/slideLayout" Target="../slideLayouts/slideLayout290.xml"/><Relationship Id="rId21" Type="http://schemas.openxmlformats.org/officeDocument/2006/relationships/theme" Target="../theme/theme13.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slideLayout" Target="../slideLayouts/slideLayout307.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19" Type="http://schemas.openxmlformats.org/officeDocument/2006/relationships/slideLayout" Target="../slideLayouts/slideLayout306.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0.xml"/><Relationship Id="rId18" Type="http://schemas.openxmlformats.org/officeDocument/2006/relationships/slideLayout" Target="../slideLayouts/slideLayout325.xml"/><Relationship Id="rId26" Type="http://schemas.openxmlformats.org/officeDocument/2006/relationships/slideLayout" Target="../slideLayouts/slideLayout333.xml"/><Relationship Id="rId39" Type="http://schemas.openxmlformats.org/officeDocument/2006/relationships/slideLayout" Target="../slideLayouts/slideLayout346.xml"/><Relationship Id="rId21" Type="http://schemas.openxmlformats.org/officeDocument/2006/relationships/slideLayout" Target="../slideLayouts/slideLayout328.xml"/><Relationship Id="rId34" Type="http://schemas.openxmlformats.org/officeDocument/2006/relationships/slideLayout" Target="../slideLayouts/slideLayout341.xml"/><Relationship Id="rId42" Type="http://schemas.openxmlformats.org/officeDocument/2006/relationships/image" Target="../media/image1.wmf"/><Relationship Id="rId7" Type="http://schemas.openxmlformats.org/officeDocument/2006/relationships/slideLayout" Target="../slideLayouts/slideLayout314.xml"/><Relationship Id="rId2" Type="http://schemas.openxmlformats.org/officeDocument/2006/relationships/slideLayout" Target="../slideLayouts/slideLayout309.xml"/><Relationship Id="rId16" Type="http://schemas.openxmlformats.org/officeDocument/2006/relationships/slideLayout" Target="../slideLayouts/slideLayout323.xml"/><Relationship Id="rId20" Type="http://schemas.openxmlformats.org/officeDocument/2006/relationships/slideLayout" Target="../slideLayouts/slideLayout327.xml"/><Relationship Id="rId29" Type="http://schemas.openxmlformats.org/officeDocument/2006/relationships/slideLayout" Target="../slideLayouts/slideLayout336.xml"/><Relationship Id="rId41" Type="http://schemas.openxmlformats.org/officeDocument/2006/relationships/theme" Target="../theme/theme14.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24" Type="http://schemas.openxmlformats.org/officeDocument/2006/relationships/slideLayout" Target="../slideLayouts/slideLayout331.xml"/><Relationship Id="rId32" Type="http://schemas.openxmlformats.org/officeDocument/2006/relationships/slideLayout" Target="../slideLayouts/slideLayout339.xml"/><Relationship Id="rId37" Type="http://schemas.openxmlformats.org/officeDocument/2006/relationships/slideLayout" Target="../slideLayouts/slideLayout344.xml"/><Relationship Id="rId40" Type="http://schemas.openxmlformats.org/officeDocument/2006/relationships/slideLayout" Target="../slideLayouts/slideLayout347.xml"/><Relationship Id="rId5" Type="http://schemas.openxmlformats.org/officeDocument/2006/relationships/slideLayout" Target="../slideLayouts/slideLayout312.xml"/><Relationship Id="rId15" Type="http://schemas.openxmlformats.org/officeDocument/2006/relationships/slideLayout" Target="../slideLayouts/slideLayout322.xml"/><Relationship Id="rId23" Type="http://schemas.openxmlformats.org/officeDocument/2006/relationships/slideLayout" Target="../slideLayouts/slideLayout330.xml"/><Relationship Id="rId28" Type="http://schemas.openxmlformats.org/officeDocument/2006/relationships/slideLayout" Target="../slideLayouts/slideLayout335.xml"/><Relationship Id="rId36" Type="http://schemas.openxmlformats.org/officeDocument/2006/relationships/slideLayout" Target="../slideLayouts/slideLayout343.xml"/><Relationship Id="rId10" Type="http://schemas.openxmlformats.org/officeDocument/2006/relationships/slideLayout" Target="../slideLayouts/slideLayout317.xml"/><Relationship Id="rId19" Type="http://schemas.openxmlformats.org/officeDocument/2006/relationships/slideLayout" Target="../slideLayouts/slideLayout326.xml"/><Relationship Id="rId31" Type="http://schemas.openxmlformats.org/officeDocument/2006/relationships/slideLayout" Target="../slideLayouts/slideLayout338.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slideLayout" Target="../slideLayouts/slideLayout321.xml"/><Relationship Id="rId22" Type="http://schemas.openxmlformats.org/officeDocument/2006/relationships/slideLayout" Target="../slideLayouts/slideLayout329.xml"/><Relationship Id="rId27" Type="http://schemas.openxmlformats.org/officeDocument/2006/relationships/slideLayout" Target="../slideLayouts/slideLayout334.xml"/><Relationship Id="rId30" Type="http://schemas.openxmlformats.org/officeDocument/2006/relationships/slideLayout" Target="../slideLayouts/slideLayout337.xml"/><Relationship Id="rId35" Type="http://schemas.openxmlformats.org/officeDocument/2006/relationships/slideLayout" Target="../slideLayouts/slideLayout342.xml"/><Relationship Id="rId8" Type="http://schemas.openxmlformats.org/officeDocument/2006/relationships/slideLayout" Target="../slideLayouts/slideLayout315.xml"/><Relationship Id="rId3" Type="http://schemas.openxmlformats.org/officeDocument/2006/relationships/slideLayout" Target="../slideLayouts/slideLayout310.xml"/><Relationship Id="rId12" Type="http://schemas.openxmlformats.org/officeDocument/2006/relationships/slideLayout" Target="../slideLayouts/slideLayout319.xml"/><Relationship Id="rId17" Type="http://schemas.openxmlformats.org/officeDocument/2006/relationships/slideLayout" Target="../slideLayouts/slideLayout324.xml"/><Relationship Id="rId25" Type="http://schemas.openxmlformats.org/officeDocument/2006/relationships/slideLayout" Target="../slideLayouts/slideLayout332.xml"/><Relationship Id="rId33" Type="http://schemas.openxmlformats.org/officeDocument/2006/relationships/slideLayout" Target="../slideLayouts/slideLayout340.xml"/><Relationship Id="rId38" Type="http://schemas.openxmlformats.org/officeDocument/2006/relationships/slideLayout" Target="../slideLayouts/slideLayout345.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360.xml"/><Relationship Id="rId18" Type="http://schemas.openxmlformats.org/officeDocument/2006/relationships/slideLayout" Target="../slideLayouts/slideLayout365.xml"/><Relationship Id="rId26" Type="http://schemas.openxmlformats.org/officeDocument/2006/relationships/slideLayout" Target="../slideLayouts/slideLayout373.xml"/><Relationship Id="rId21" Type="http://schemas.openxmlformats.org/officeDocument/2006/relationships/slideLayout" Target="../slideLayouts/slideLayout368.xml"/><Relationship Id="rId34" Type="http://schemas.openxmlformats.org/officeDocument/2006/relationships/slideLayout" Target="../slideLayouts/slideLayout381.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slideLayout" Target="../slideLayouts/slideLayout364.xml"/><Relationship Id="rId25" Type="http://schemas.openxmlformats.org/officeDocument/2006/relationships/slideLayout" Target="../slideLayouts/slideLayout372.xml"/><Relationship Id="rId33" Type="http://schemas.openxmlformats.org/officeDocument/2006/relationships/slideLayout" Target="../slideLayouts/slideLayout380.xml"/><Relationship Id="rId2" Type="http://schemas.openxmlformats.org/officeDocument/2006/relationships/slideLayout" Target="../slideLayouts/slideLayout349.xml"/><Relationship Id="rId16" Type="http://schemas.openxmlformats.org/officeDocument/2006/relationships/slideLayout" Target="../slideLayouts/slideLayout363.xml"/><Relationship Id="rId20" Type="http://schemas.openxmlformats.org/officeDocument/2006/relationships/slideLayout" Target="../slideLayouts/slideLayout367.xml"/><Relationship Id="rId29" Type="http://schemas.openxmlformats.org/officeDocument/2006/relationships/slideLayout" Target="../slideLayouts/slideLayout376.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24" Type="http://schemas.openxmlformats.org/officeDocument/2006/relationships/slideLayout" Target="../slideLayouts/slideLayout371.xml"/><Relationship Id="rId32" Type="http://schemas.openxmlformats.org/officeDocument/2006/relationships/slideLayout" Target="../slideLayouts/slideLayout379.xml"/><Relationship Id="rId37" Type="http://schemas.openxmlformats.org/officeDocument/2006/relationships/theme" Target="../theme/theme15.xml"/><Relationship Id="rId5" Type="http://schemas.openxmlformats.org/officeDocument/2006/relationships/slideLayout" Target="../slideLayouts/slideLayout352.xml"/><Relationship Id="rId15" Type="http://schemas.openxmlformats.org/officeDocument/2006/relationships/slideLayout" Target="../slideLayouts/slideLayout362.xml"/><Relationship Id="rId23" Type="http://schemas.openxmlformats.org/officeDocument/2006/relationships/slideLayout" Target="../slideLayouts/slideLayout370.xml"/><Relationship Id="rId28" Type="http://schemas.openxmlformats.org/officeDocument/2006/relationships/slideLayout" Target="../slideLayouts/slideLayout375.xml"/><Relationship Id="rId36" Type="http://schemas.openxmlformats.org/officeDocument/2006/relationships/slideLayout" Target="../slideLayouts/slideLayout383.xml"/><Relationship Id="rId10" Type="http://schemas.openxmlformats.org/officeDocument/2006/relationships/slideLayout" Target="../slideLayouts/slideLayout357.xml"/><Relationship Id="rId19" Type="http://schemas.openxmlformats.org/officeDocument/2006/relationships/slideLayout" Target="../slideLayouts/slideLayout366.xml"/><Relationship Id="rId31" Type="http://schemas.openxmlformats.org/officeDocument/2006/relationships/slideLayout" Target="../slideLayouts/slideLayout378.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 Id="rId22" Type="http://schemas.openxmlformats.org/officeDocument/2006/relationships/slideLayout" Target="../slideLayouts/slideLayout369.xml"/><Relationship Id="rId27" Type="http://schemas.openxmlformats.org/officeDocument/2006/relationships/slideLayout" Target="../slideLayouts/slideLayout374.xml"/><Relationship Id="rId30" Type="http://schemas.openxmlformats.org/officeDocument/2006/relationships/slideLayout" Target="../slideLayouts/slideLayout377.xml"/><Relationship Id="rId35" Type="http://schemas.openxmlformats.org/officeDocument/2006/relationships/slideLayout" Target="../slideLayouts/slideLayout382.xml"/><Relationship Id="rId8" Type="http://schemas.openxmlformats.org/officeDocument/2006/relationships/slideLayout" Target="../slideLayouts/slideLayout355.xml"/><Relationship Id="rId3" Type="http://schemas.openxmlformats.org/officeDocument/2006/relationships/slideLayout" Target="../slideLayouts/slideLayout35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slideLayout" Target="../slideLayouts/slideLayout396.xml"/><Relationship Id="rId18" Type="http://schemas.openxmlformats.org/officeDocument/2006/relationships/slideLayout" Target="../slideLayouts/slideLayout401.xml"/><Relationship Id="rId26" Type="http://schemas.openxmlformats.org/officeDocument/2006/relationships/image" Target="../media/image3.wmf"/><Relationship Id="rId3" Type="http://schemas.openxmlformats.org/officeDocument/2006/relationships/slideLayout" Target="../slideLayouts/slideLayout386.xml"/><Relationship Id="rId21" Type="http://schemas.openxmlformats.org/officeDocument/2006/relationships/slideLayout" Target="../slideLayouts/slideLayout404.xml"/><Relationship Id="rId7" Type="http://schemas.openxmlformats.org/officeDocument/2006/relationships/slideLayout" Target="../slideLayouts/slideLayout390.xml"/><Relationship Id="rId12" Type="http://schemas.openxmlformats.org/officeDocument/2006/relationships/slideLayout" Target="../slideLayouts/slideLayout395.xml"/><Relationship Id="rId17" Type="http://schemas.openxmlformats.org/officeDocument/2006/relationships/slideLayout" Target="../slideLayouts/slideLayout400.xml"/><Relationship Id="rId25" Type="http://schemas.openxmlformats.org/officeDocument/2006/relationships/theme" Target="../theme/theme16.xml"/><Relationship Id="rId2" Type="http://schemas.openxmlformats.org/officeDocument/2006/relationships/slideLayout" Target="../slideLayouts/slideLayout385.xml"/><Relationship Id="rId16" Type="http://schemas.openxmlformats.org/officeDocument/2006/relationships/slideLayout" Target="../slideLayouts/slideLayout399.xml"/><Relationship Id="rId20" Type="http://schemas.openxmlformats.org/officeDocument/2006/relationships/slideLayout" Target="../slideLayouts/slideLayout403.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24" Type="http://schemas.openxmlformats.org/officeDocument/2006/relationships/slideLayout" Target="../slideLayouts/slideLayout407.xml"/><Relationship Id="rId5" Type="http://schemas.openxmlformats.org/officeDocument/2006/relationships/slideLayout" Target="../slideLayouts/slideLayout388.xml"/><Relationship Id="rId15" Type="http://schemas.openxmlformats.org/officeDocument/2006/relationships/slideLayout" Target="../slideLayouts/slideLayout398.xml"/><Relationship Id="rId23" Type="http://schemas.openxmlformats.org/officeDocument/2006/relationships/slideLayout" Target="../slideLayouts/slideLayout406.xml"/><Relationship Id="rId10" Type="http://schemas.openxmlformats.org/officeDocument/2006/relationships/slideLayout" Target="../slideLayouts/slideLayout393.xml"/><Relationship Id="rId19" Type="http://schemas.openxmlformats.org/officeDocument/2006/relationships/slideLayout" Target="../slideLayouts/slideLayout402.xml"/><Relationship Id="rId4" Type="http://schemas.openxmlformats.org/officeDocument/2006/relationships/slideLayout" Target="../slideLayouts/slideLayout387.xml"/><Relationship Id="rId9" Type="http://schemas.openxmlformats.org/officeDocument/2006/relationships/slideLayout" Target="../slideLayouts/slideLayout392.xml"/><Relationship Id="rId14" Type="http://schemas.openxmlformats.org/officeDocument/2006/relationships/slideLayout" Target="../slideLayouts/slideLayout397.xml"/><Relationship Id="rId22" Type="http://schemas.openxmlformats.org/officeDocument/2006/relationships/slideLayout" Target="../slideLayouts/slideLayout4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wmf"/><Relationship Id="rId5" Type="http://schemas.openxmlformats.org/officeDocument/2006/relationships/slideLayout" Target="../slideLayouts/slideLayout29.xml"/><Relationship Id="rId10"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wmf"/><Relationship Id="rId5" Type="http://schemas.openxmlformats.org/officeDocument/2006/relationships/slideLayout" Target="../slideLayouts/slideLayout38.xml"/><Relationship Id="rId10"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5.wmf"/><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theme" Target="../theme/theme6.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8" Type="http://schemas.openxmlformats.org/officeDocument/2006/relationships/slideLayout" Target="../slideLayouts/slideLayout72.xml"/><Relationship Id="rId3"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theme" Target="../theme/theme7.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theme" Target="../theme/theme8.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8" Type="http://schemas.openxmlformats.org/officeDocument/2006/relationships/slideLayout" Target="../slideLayouts/slideLayout129.xml"/><Relationship Id="rId3"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theme" Target="../theme/theme9.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slideLayout" Target="../slideLayouts/slideLayout194.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slideLayout" Target="../slideLayouts/slideLayout193.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 Id="rId8" Type="http://schemas.openxmlformats.org/officeDocument/2006/relationships/slideLayout" Target="../slideLayouts/slideLayout165.xml"/><Relationship Id="rId3"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Kuva 1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20412" y="6134100"/>
            <a:ext cx="1058332" cy="593999"/>
          </a:xfrm>
          <a:prstGeom prst="rect">
            <a:avLst/>
          </a:prstGeom>
        </p:spPr>
      </p:pic>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00"/>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00"/>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00"/>
                </a:solidFill>
              </a:defRPr>
            </a:lvl1pPr>
          </a:lstStyle>
          <a:p>
            <a:fld id="{66B0B938-106A-4E9D-9931-8D19B263D192}" type="slidenum">
              <a:rPr lang="fi-FI" smtClean="0"/>
              <a:pPr/>
              <a:t>‹#›</a:t>
            </a:fld>
            <a:endParaRPr lang="fi-FI" dirty="0"/>
          </a:p>
        </p:txBody>
      </p:sp>
    </p:spTree>
    <p:extLst>
      <p:ext uri="{BB962C8B-B14F-4D97-AF65-F5344CB8AC3E}">
        <p14:creationId xmlns:p14="http://schemas.microsoft.com/office/powerpoint/2010/main" val="243849289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716" r:id="rId3"/>
    <p:sldLayoutId id="2147483714" r:id="rId4"/>
    <p:sldLayoutId id="2147483715" r:id="rId5"/>
    <p:sldLayoutId id="2147483720" r:id="rId6"/>
    <p:sldLayoutId id="2147483721" r:id="rId7"/>
    <p:sldLayoutId id="2147483719" r:id="rId8"/>
    <p:sldLayoutId id="2147483650" r:id="rId9"/>
    <p:sldLayoutId id="2147483652" r:id="rId10"/>
    <p:sldLayoutId id="2147483656" r:id="rId11"/>
    <p:sldLayoutId id="2147483709" r:id="rId12"/>
    <p:sldLayoutId id="2147483723" r:id="rId13"/>
    <p:sldLayoutId id="2147483750" r:id="rId14"/>
    <p:sldLayoutId id="2147483654" r:id="rId15"/>
    <p:sldLayoutId id="2147483655" r:id="rId16"/>
    <p:sldLayoutId id="2147483753" r:id="rId17"/>
    <p:sldLayoutId id="2147483729" r:id="rId18"/>
    <p:sldLayoutId id="2147483730" r:id="rId19"/>
    <p:sldLayoutId id="2147483731" r:id="rId20"/>
    <p:sldLayoutId id="2147483732" r:id="rId21"/>
    <p:sldLayoutId id="2147483733" r:id="rId22"/>
    <p:sldLayoutId id="2147483751" r:id="rId23"/>
    <p:sldLayoutId id="2147483752" r:id="rId24"/>
  </p:sldLayoutIdLst>
  <p:hf sldNum="0" hdr="0" ft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Kuva 18"/>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320412" y="6134100"/>
            <a:ext cx="1058332" cy="593999"/>
          </a:xfrm>
          <a:prstGeom prst="rect">
            <a:avLst/>
          </a:prstGeom>
        </p:spPr>
      </p:pic>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00"/>
                </a:solidFill>
              </a:defRPr>
            </a:lvl1pPr>
          </a:lstStyle>
          <a:p>
            <a:endParaRPr lang="fi-FI"/>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00"/>
                </a:solidFill>
              </a:defRPr>
            </a:lvl1pPr>
          </a:lstStyle>
          <a:p>
            <a:r>
              <a:rPr lang="fi-FI"/>
              <a:t>Marjo Alatalo 2020</a:t>
            </a:r>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00"/>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354468380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 id="2147483945" r:id="rId38"/>
    <p:sldLayoutId id="2147483946" r:id="rId39"/>
    <p:sldLayoutId id="2147483947" r:id="rId40"/>
  </p:sldLayoutIdLst>
  <p:hf hd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AC01115-D757-40AA-B429-A1200D339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D9BCC08-8144-434B-B73C-EC744847D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753EB02-BC2B-4BF2-A7A1-3775A0559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9A20D-D970-4778-8126-E53CBC1E67F7}" type="datetimeFigureOut">
              <a:rPr lang="fi-FI" smtClean="0"/>
              <a:t>21.3.2024</a:t>
            </a:fld>
            <a:endParaRPr lang="fi-FI"/>
          </a:p>
        </p:txBody>
      </p:sp>
      <p:sp>
        <p:nvSpPr>
          <p:cNvPr id="5" name="Alatunnisteen paikkamerkki 4">
            <a:extLst>
              <a:ext uri="{FF2B5EF4-FFF2-40B4-BE49-F238E27FC236}">
                <a16:creationId xmlns:a16="http://schemas.microsoft.com/office/drawing/2014/main" id="{E97F8853-D0A9-4CA8-B573-88C945DCE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7429EB3-78E1-4C22-8CF0-275AC103C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6D51B-2023-4561-9830-B39C807C3A55}" type="slidenum">
              <a:rPr lang="fi-FI" smtClean="0"/>
              <a:t>‹#›</a:t>
            </a:fld>
            <a:endParaRPr lang="fi-FI"/>
          </a:p>
        </p:txBody>
      </p:sp>
    </p:spTree>
    <p:extLst>
      <p:ext uri="{BB962C8B-B14F-4D97-AF65-F5344CB8AC3E}">
        <p14:creationId xmlns:p14="http://schemas.microsoft.com/office/powerpoint/2010/main" val="837880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4125" r:id="rId12"/>
    <p:sldLayoutId id="214748412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Kuva 18"/>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320412" y="6134100"/>
            <a:ext cx="1058332" cy="593999"/>
          </a:xfrm>
          <a:prstGeom prst="rect">
            <a:avLst/>
          </a:prstGeom>
        </p:spPr>
      </p:pic>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00"/>
                </a:solidFill>
              </a:defRPr>
            </a:lvl1pPr>
          </a:lstStyle>
          <a:p>
            <a:endParaRPr lang="fi-FI"/>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00"/>
                </a:solidFill>
              </a:defRPr>
            </a:lvl1pPr>
          </a:lstStyle>
          <a:p>
            <a:r>
              <a:rPr lang="fi-FI"/>
              <a:t>Marjo Alatalo 2021</a:t>
            </a:r>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00"/>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3072009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1" r:id="rId31"/>
    <p:sldLayoutId id="2147483992" r:id="rId32"/>
    <p:sldLayoutId id="2147483993" r:id="rId33"/>
    <p:sldLayoutId id="2147483994" r:id="rId34"/>
    <p:sldLayoutId id="2147483995" r:id="rId35"/>
    <p:sldLayoutId id="2147483996" r:id="rId36"/>
    <p:sldLayoutId id="2147483997" r:id="rId37"/>
    <p:sldLayoutId id="2147483998" r:id="rId38"/>
    <p:sldLayoutId id="2147483999" r:id="rId39"/>
    <p:sldLayoutId id="2147484000" r:id="rId40"/>
  </p:sldLayoutIdLst>
  <p:hf hd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a:extLst>
              <a:ext uri="{FF2B5EF4-FFF2-40B4-BE49-F238E27FC236}">
                <a16:creationId xmlns:a16="http://schemas.microsoft.com/office/drawing/2014/main" id="{16E5FE3B-D478-415E-890B-FFEF5233BF43}"/>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a:extLst>
              <a:ext uri="{FF2B5EF4-FFF2-40B4-BE49-F238E27FC236}">
                <a16:creationId xmlns:a16="http://schemas.microsoft.com/office/drawing/2014/main" id="{1E7CE580-DACB-42F0-A279-7C0CF909EDB2}"/>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707DB83-CBA4-4724-B2ED-82089D6DC377}"/>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6C61293D-A956-4F4C-9852-34D61E927E15}" type="datetime1">
              <a:rPr lang="fi-FI"/>
              <a:pPr>
                <a:defRPr/>
              </a:pPr>
              <a:t>21.3.2024</a:t>
            </a:fld>
            <a:endParaRPr lang="fi-FI"/>
          </a:p>
        </p:txBody>
      </p:sp>
      <p:sp>
        <p:nvSpPr>
          <p:cNvPr id="5" name="Alatunnisteen paikkamerkki 4">
            <a:extLst>
              <a:ext uri="{FF2B5EF4-FFF2-40B4-BE49-F238E27FC236}">
                <a16:creationId xmlns:a16="http://schemas.microsoft.com/office/drawing/2014/main" id="{D48E6B9A-88D6-4C7D-B480-1D486078E8D3}"/>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AAA67536-8C82-44C5-B57D-E0C6B6BEC298}"/>
              </a:ext>
            </a:extLst>
          </p:cNvPr>
          <p:cNvSpPr>
            <a:spLocks noGrp="1"/>
          </p:cNvSpPr>
          <p:nvPr>
            <p:ph type="sldNum" sz="quarter" idx="4"/>
          </p:nvPr>
        </p:nvSpPr>
        <p:spPr>
          <a:xfrm>
            <a:off x="10437813" y="6269038"/>
            <a:ext cx="1236662" cy="258762"/>
          </a:xfrm>
          <a:prstGeom prst="rect">
            <a:avLst/>
          </a:prstGeom>
        </p:spPr>
        <p:txBody>
          <a:bodyPr vert="horz" wrap="square" lIns="0" tIns="0" rIns="0" bIns="0" numCol="1" anchor="ctr" anchorCtr="0" compatLnSpc="1">
            <a:prstTxWarp prst="textNoShape">
              <a:avLst/>
            </a:prstTxWarp>
            <a:noAutofit/>
          </a:bodyPr>
          <a:lstStyle>
            <a:lvl1pPr algn="r" eaLnBrk="1" hangingPunct="1">
              <a:defRPr sz="1300" b="1">
                <a:solidFill>
                  <a:srgbClr val="000000"/>
                </a:solidFill>
              </a:defRPr>
            </a:lvl1pPr>
          </a:lstStyle>
          <a:p>
            <a:fld id="{550DE75C-4CCD-446B-9DB7-82444F4C73B5}" type="slidenum">
              <a:rPr lang="fi-FI" altLang="fi-FI"/>
              <a:pPr/>
              <a:t>‹#›</a:t>
            </a:fld>
            <a:endParaRPr lang="fi-FI" altLang="fi-FI"/>
          </a:p>
        </p:txBody>
      </p:sp>
      <p:grpSp>
        <p:nvGrpSpPr>
          <p:cNvPr id="3079" name="Ryhmä 6">
            <a:extLst>
              <a:ext uri="{FF2B5EF4-FFF2-40B4-BE49-F238E27FC236}">
                <a16:creationId xmlns:a16="http://schemas.microsoft.com/office/drawing/2014/main" id="{4991B01B-BC76-4B4B-A5A3-E863BBF13A55}"/>
              </a:ext>
              <a:ext uri="{C183D7F6-B498-43B3-948B-1728B52AA6E4}">
                <adec:decorative xmlns:adec="http://schemas.microsoft.com/office/drawing/2017/decorative" val="1"/>
              </a:ext>
            </a:extLst>
          </p:cNvPr>
          <p:cNvGrpSpPr>
            <a:grpSpLocks/>
          </p:cNvGrpSpPr>
          <p:nvPr/>
        </p:nvGrpSpPr>
        <p:grpSpPr bwMode="auto">
          <a:xfrm>
            <a:off x="465138" y="6221413"/>
            <a:ext cx="804862" cy="374650"/>
            <a:chOff x="228601" y="704851"/>
            <a:chExt cx="11734800" cy="5449888"/>
          </a:xfrm>
        </p:grpSpPr>
        <p:sp>
          <p:nvSpPr>
            <p:cNvPr id="3080" name="Freeform 5">
              <a:extLst>
                <a:ext uri="{FF2B5EF4-FFF2-40B4-BE49-F238E27FC236}">
                  <a16:creationId xmlns:a16="http://schemas.microsoft.com/office/drawing/2014/main" id="{FE3A9A81-07BB-40EE-84D5-56FB072C9981}"/>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a:extLst>
                <a:ext uri="{FF2B5EF4-FFF2-40B4-BE49-F238E27FC236}">
                  <a16:creationId xmlns:a16="http://schemas.microsoft.com/office/drawing/2014/main" id="{F0CC2EDA-89CC-4523-9C7A-290C1A699F53}"/>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16B10D5C-5632-4F24-B7E6-7F87BC844E7F}"/>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a:extLst>
                <a:ext uri="{FF2B5EF4-FFF2-40B4-BE49-F238E27FC236}">
                  <a16:creationId xmlns:a16="http://schemas.microsoft.com/office/drawing/2014/main" id="{B8EDD0E5-682D-42C9-BB86-003F033EAE84}"/>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a:extLst>
                <a:ext uri="{FF2B5EF4-FFF2-40B4-BE49-F238E27FC236}">
                  <a16:creationId xmlns:a16="http://schemas.microsoft.com/office/drawing/2014/main" id="{FB0B63DC-2290-46D6-AE05-1F29DC70D6E2}"/>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a:extLst>
                <a:ext uri="{FF2B5EF4-FFF2-40B4-BE49-F238E27FC236}">
                  <a16:creationId xmlns:a16="http://schemas.microsoft.com/office/drawing/2014/main" id="{64E4A2F9-4D2D-4B5E-B7AB-26654586877E}"/>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EC20D652-8B01-46D0-B324-D11778FABBA6}"/>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a:extLst>
                <a:ext uri="{FF2B5EF4-FFF2-40B4-BE49-F238E27FC236}">
                  <a16:creationId xmlns:a16="http://schemas.microsoft.com/office/drawing/2014/main" id="{94D4BD16-F275-41AF-9501-CB36CFC5E2B4}"/>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a:extLst>
                <a:ext uri="{FF2B5EF4-FFF2-40B4-BE49-F238E27FC236}">
                  <a16:creationId xmlns:a16="http://schemas.microsoft.com/office/drawing/2014/main" id="{1692EE0C-1946-44BF-9D9E-035CD246390D}"/>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a:extLst>
                <a:ext uri="{FF2B5EF4-FFF2-40B4-BE49-F238E27FC236}">
                  <a16:creationId xmlns:a16="http://schemas.microsoft.com/office/drawing/2014/main" id="{1D40B2CE-CE65-47A2-8912-23381E47852B}"/>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a:extLst>
                <a:ext uri="{FF2B5EF4-FFF2-40B4-BE49-F238E27FC236}">
                  <a16:creationId xmlns:a16="http://schemas.microsoft.com/office/drawing/2014/main" id="{0B2A73B7-D054-4E94-B069-B619A351AED4}"/>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518675848"/>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Kuva 18"/>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320412" y="6134100"/>
            <a:ext cx="1058332" cy="593999"/>
          </a:xfrm>
          <a:prstGeom prst="rect">
            <a:avLst/>
          </a:prstGeom>
        </p:spPr>
      </p:pic>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00"/>
                </a:solidFill>
              </a:defRPr>
            </a:lvl1pPr>
          </a:lstStyle>
          <a:p>
            <a:endParaRPr lang="fi-FI"/>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00"/>
                </a:solidFill>
              </a:defRPr>
            </a:lvl1pPr>
          </a:lstStyle>
          <a:p>
            <a:endParaRPr lang="fi-FI"/>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00"/>
                </a:solidFill>
              </a:defRPr>
            </a:lvl1pPr>
          </a:lstStyle>
          <a:p>
            <a:fld id="{66B0B938-106A-4E9D-9931-8D19B263D192}" type="slidenum">
              <a:rPr lang="fi-FI" smtClean="0"/>
              <a:pPr/>
              <a:t>‹#›</a:t>
            </a:fld>
            <a:endParaRPr lang="fi-FI"/>
          </a:p>
        </p:txBody>
      </p:sp>
    </p:spTree>
    <p:extLst>
      <p:ext uri="{BB962C8B-B14F-4D97-AF65-F5344CB8AC3E}">
        <p14:creationId xmlns:p14="http://schemas.microsoft.com/office/powerpoint/2010/main" val="348866828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 id="2147484052" r:id="rId30"/>
    <p:sldLayoutId id="2147484053" r:id="rId31"/>
    <p:sldLayoutId id="2147484054" r:id="rId32"/>
    <p:sldLayoutId id="2147484055" r:id="rId33"/>
    <p:sldLayoutId id="2147484056" r:id="rId34"/>
    <p:sldLayoutId id="2147484057" r:id="rId35"/>
    <p:sldLayoutId id="2147484058" r:id="rId36"/>
    <p:sldLayoutId id="2147484059" r:id="rId37"/>
    <p:sldLayoutId id="2147484060" r:id="rId38"/>
    <p:sldLayoutId id="2147484061" r:id="rId39"/>
    <p:sldLayoutId id="2147484062" r:id="rId40"/>
  </p:sldLayoutIdLst>
  <p:hf hdr="0" ft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CE8DA912-2D87-4EB8-A7FF-E847E4FA8203}" type="datetime1">
              <a:rPr lang="fi-FI" smtClean="0"/>
              <a:t>21.3.2024</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Marjo Alatalo </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E44E66FB-CFF7-4EF1-8999-674D97D3420A}" type="slidenum">
              <a:rPr lang="fi-FI"/>
              <a:pPr>
                <a:defRPr/>
              </a:pPr>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3758877829"/>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 id="2147484084" r:id="rId21"/>
    <p:sldLayoutId id="2147484085" r:id="rId22"/>
    <p:sldLayoutId id="2147484086" r:id="rId23"/>
    <p:sldLayoutId id="2147484087" r:id="rId24"/>
    <p:sldLayoutId id="2147484088" r:id="rId25"/>
    <p:sldLayoutId id="2147484089" r:id="rId26"/>
    <p:sldLayoutId id="2147484090" r:id="rId27"/>
    <p:sldLayoutId id="2147484091" r:id="rId28"/>
    <p:sldLayoutId id="2147484092" r:id="rId29"/>
    <p:sldLayoutId id="2147484093" r:id="rId30"/>
    <p:sldLayoutId id="2147484094" r:id="rId31"/>
    <p:sldLayoutId id="2147484095" r:id="rId32"/>
    <p:sldLayoutId id="2147484096" r:id="rId33"/>
    <p:sldLayoutId id="2147484097" r:id="rId34"/>
    <p:sldLayoutId id="2147484098" r:id="rId35"/>
    <p:sldLayoutId id="2147484099" r:id="rId36"/>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BF"/>
                </a:solidFill>
              </a:defRPr>
            </a:lvl1pPr>
          </a:lstStyle>
          <a:p>
            <a:endParaRPr lang="fi-FI"/>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BF"/>
                </a:solidFill>
              </a:defRPr>
            </a:lvl1pPr>
          </a:lstStyle>
          <a:p>
            <a:endParaRPr lang="fi-FI"/>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BF"/>
                </a:solidFill>
              </a:defRPr>
            </a:lvl1pPr>
          </a:lstStyle>
          <a:p>
            <a:fld id="{66B0B938-106A-4E9D-9931-8D19B263D192}" type="slidenum">
              <a:rPr lang="fi-FI" smtClean="0"/>
              <a:pPr/>
              <a:t>‹#›</a:t>
            </a:fld>
            <a:endParaRPr lang="fi-FI"/>
          </a:p>
        </p:txBody>
      </p:sp>
      <p:pic>
        <p:nvPicPr>
          <p:cNvPr id="19" name="Kuva 1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20413" y="6134100"/>
            <a:ext cx="1058330" cy="593997"/>
          </a:xfrm>
          <a:prstGeom prst="rect">
            <a:avLst/>
          </a:prstGeom>
        </p:spPr>
      </p:pic>
    </p:spTree>
    <p:extLst>
      <p:ext uri="{BB962C8B-B14F-4D97-AF65-F5344CB8AC3E}">
        <p14:creationId xmlns:p14="http://schemas.microsoft.com/office/powerpoint/2010/main" val="413105952"/>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Lst>
  <p:hf hdr="0" ftr="0" dt="0"/>
  <p:txStyles>
    <p:titleStyle>
      <a:lvl1pPr algn="l" defTabSz="914400" rtl="0" eaLnBrk="1" latinLnBrk="0" hangingPunct="1">
        <a:lnSpc>
          <a:spcPct val="90000"/>
        </a:lnSpc>
        <a:spcBef>
          <a:spcPct val="0"/>
        </a:spcBef>
        <a:buNone/>
        <a:defRPr sz="4200" b="1" kern="1200">
          <a:solidFill>
            <a:srgbClr val="0000BF"/>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BF"/>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BF"/>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BF"/>
                </a:solidFill>
              </a:defRPr>
            </a:lvl1pPr>
          </a:lstStyle>
          <a:p>
            <a:fld id="{66B0B938-106A-4E9D-9931-8D19B263D192}" type="slidenum">
              <a:rPr lang="fi-FI" smtClean="0"/>
              <a:pPr/>
              <a:t>‹#›</a:t>
            </a:fld>
            <a:endParaRPr lang="fi-FI" dirty="0"/>
          </a:p>
        </p:txBody>
      </p:sp>
      <p:pic>
        <p:nvPicPr>
          <p:cNvPr id="19" name="Kuva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0413" y="6134100"/>
            <a:ext cx="1058330" cy="593997"/>
          </a:xfrm>
          <a:prstGeom prst="rect">
            <a:avLst/>
          </a:prstGeom>
        </p:spPr>
      </p:pic>
    </p:spTree>
    <p:extLst>
      <p:ext uri="{BB962C8B-B14F-4D97-AF65-F5344CB8AC3E}">
        <p14:creationId xmlns:p14="http://schemas.microsoft.com/office/powerpoint/2010/main" val="266314678"/>
      </p:ext>
    </p:extLst>
  </p:cSld>
  <p:clrMap bg1="lt1" tx1="dk1" bg2="lt2" tx2="dk2" accent1="accent1" accent2="accent2" accent3="accent3" accent4="accent4" accent5="accent5" accent6="accent6" hlink="hlink" folHlink="folHlink"/>
  <p:sldLayoutIdLst>
    <p:sldLayoutId id="2147483665" r:id="rId1"/>
    <p:sldLayoutId id="2147483713" r:id="rId2"/>
    <p:sldLayoutId id="2147483666" r:id="rId3"/>
    <p:sldLayoutId id="2147483667" r:id="rId4"/>
    <p:sldLayoutId id="2147483668" r:id="rId5"/>
    <p:sldLayoutId id="2147483710" r:id="rId6"/>
    <p:sldLayoutId id="2147483754" r:id="rId7"/>
    <p:sldLayoutId id="2147483669" r:id="rId8"/>
    <p:sldLayoutId id="2147483734" r:id="rId9"/>
  </p:sldLayoutIdLst>
  <p:hf sldNum="0" hdr="0" ftr="0" dt="0"/>
  <p:txStyles>
    <p:titleStyle>
      <a:lvl1pPr algn="l" defTabSz="914400" rtl="0" eaLnBrk="1" latinLnBrk="0" hangingPunct="1">
        <a:lnSpc>
          <a:spcPct val="90000"/>
        </a:lnSpc>
        <a:spcBef>
          <a:spcPct val="0"/>
        </a:spcBef>
        <a:buNone/>
        <a:defRPr sz="4200" b="1" kern="1200">
          <a:solidFill>
            <a:srgbClr val="0000BF"/>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FD4F00"/>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FD4F00"/>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FD4F00"/>
                </a:solidFill>
              </a:defRPr>
            </a:lvl1pPr>
          </a:lstStyle>
          <a:p>
            <a:fld id="{66B0B938-106A-4E9D-9931-8D19B263D192}" type="slidenum">
              <a:rPr lang="fi-FI" smtClean="0"/>
              <a:pPr/>
              <a:t>‹#›</a:t>
            </a:fld>
            <a:endParaRPr lang="fi-FI" dirty="0"/>
          </a:p>
        </p:txBody>
      </p:sp>
      <p:pic>
        <p:nvPicPr>
          <p:cNvPr id="19" name="Kuva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0413" y="6134100"/>
            <a:ext cx="1058330" cy="593997"/>
          </a:xfrm>
          <a:prstGeom prst="rect">
            <a:avLst/>
          </a:prstGeom>
        </p:spPr>
      </p:pic>
    </p:spTree>
    <p:extLst>
      <p:ext uri="{BB962C8B-B14F-4D97-AF65-F5344CB8AC3E}">
        <p14:creationId xmlns:p14="http://schemas.microsoft.com/office/powerpoint/2010/main" val="657719471"/>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699" r:id="rId3"/>
    <p:sldLayoutId id="2147483700" r:id="rId4"/>
    <p:sldLayoutId id="2147483701" r:id="rId5"/>
    <p:sldLayoutId id="2147483711" r:id="rId6"/>
    <p:sldLayoutId id="2147483755" r:id="rId7"/>
    <p:sldLayoutId id="2147483702" r:id="rId8"/>
    <p:sldLayoutId id="2147483742" r:id="rId9"/>
  </p:sldLayoutIdLst>
  <p:hf sldNum="0" hdr="0" ftr="0" dt="0"/>
  <p:txStyles>
    <p:titleStyle>
      <a:lvl1pPr algn="l" defTabSz="914400" rtl="0" eaLnBrk="1" latinLnBrk="0" hangingPunct="1">
        <a:lnSpc>
          <a:spcPct val="90000"/>
        </a:lnSpc>
        <a:spcBef>
          <a:spcPct val="0"/>
        </a:spcBef>
        <a:buNone/>
        <a:defRPr sz="4200" b="1" kern="1200">
          <a:solidFill>
            <a:srgbClr val="FD4F00"/>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9246"/>
                </a:solidFill>
              </a:defRPr>
            </a:lvl1pPr>
          </a:lstStyle>
          <a:p>
            <a:endParaRPr lang="fi-FI" dirty="0"/>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9246"/>
                </a:solidFill>
              </a:defRPr>
            </a:lvl1pPr>
          </a:lstStyle>
          <a:p>
            <a:endParaRPr lang="fi-FI" dirty="0"/>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9246"/>
                </a:solidFill>
              </a:defRPr>
            </a:lvl1pPr>
          </a:lstStyle>
          <a:p>
            <a:fld id="{66B0B938-106A-4E9D-9931-8D19B263D192}" type="slidenum">
              <a:rPr lang="fi-FI" smtClean="0"/>
              <a:pPr/>
              <a:t>‹#›</a:t>
            </a:fld>
            <a:endParaRPr lang="fi-FI" dirty="0"/>
          </a:p>
        </p:txBody>
      </p:sp>
      <p:pic>
        <p:nvPicPr>
          <p:cNvPr id="19" name="Kuva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0413" y="6134100"/>
            <a:ext cx="1058330" cy="593998"/>
          </a:xfrm>
          <a:prstGeom prst="rect">
            <a:avLst/>
          </a:prstGeom>
        </p:spPr>
      </p:pic>
    </p:spTree>
    <p:extLst>
      <p:ext uri="{BB962C8B-B14F-4D97-AF65-F5344CB8AC3E}">
        <p14:creationId xmlns:p14="http://schemas.microsoft.com/office/powerpoint/2010/main" val="576136879"/>
      </p:ext>
    </p:extLst>
  </p:cSld>
  <p:clrMap bg1="lt1" tx1="dk1" bg2="lt2" tx2="dk2" accent1="accent1" accent2="accent2" accent3="accent3" accent4="accent4" accent5="accent5" accent6="accent6" hlink="hlink" folHlink="folHlink"/>
  <p:sldLayoutIdLst>
    <p:sldLayoutId id="2147483684" r:id="rId1"/>
    <p:sldLayoutId id="2147483718" r:id="rId2"/>
    <p:sldLayoutId id="2147483686" r:id="rId3"/>
    <p:sldLayoutId id="2147483687" r:id="rId4"/>
    <p:sldLayoutId id="2147483688" r:id="rId5"/>
    <p:sldLayoutId id="2147483712" r:id="rId6"/>
    <p:sldLayoutId id="2147483756" r:id="rId7"/>
    <p:sldLayoutId id="2147483689" r:id="rId8"/>
    <p:sldLayoutId id="2147483745" r:id="rId9"/>
  </p:sldLayoutIdLst>
  <p:hf sldNum="0" hdr="0" ftr="0" dt="0"/>
  <p:txStyles>
    <p:titleStyle>
      <a:lvl1pPr algn="l" defTabSz="914400" rtl="0" eaLnBrk="1" latinLnBrk="0" hangingPunct="1">
        <a:lnSpc>
          <a:spcPct val="90000"/>
        </a:lnSpc>
        <a:spcBef>
          <a:spcPct val="0"/>
        </a:spcBef>
        <a:buNone/>
        <a:defRPr sz="4200" b="1" kern="1200">
          <a:solidFill>
            <a:srgbClr val="009246"/>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a:extLst>
              <a:ext uri="{FF2B5EF4-FFF2-40B4-BE49-F238E27FC236}">
                <a16:creationId xmlns:a16="http://schemas.microsoft.com/office/drawing/2014/main" id="{16E5FE3B-D478-415E-890B-FFEF5233BF43}"/>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a:extLst>
              <a:ext uri="{FF2B5EF4-FFF2-40B4-BE49-F238E27FC236}">
                <a16:creationId xmlns:a16="http://schemas.microsoft.com/office/drawing/2014/main" id="{1E7CE580-DACB-42F0-A279-7C0CF909EDB2}"/>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707DB83-CBA4-4724-B2ED-82089D6DC377}"/>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5" name="Alatunnisteen paikkamerkki 4">
            <a:extLst>
              <a:ext uri="{FF2B5EF4-FFF2-40B4-BE49-F238E27FC236}">
                <a16:creationId xmlns:a16="http://schemas.microsoft.com/office/drawing/2014/main" id="{D48E6B9A-88D6-4C7D-B480-1D486078E8D3}"/>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a:extLst>
              <a:ext uri="{FF2B5EF4-FFF2-40B4-BE49-F238E27FC236}">
                <a16:creationId xmlns:a16="http://schemas.microsoft.com/office/drawing/2014/main" id="{AAA67536-8C82-44C5-B57D-E0C6B6BEC298}"/>
              </a:ext>
            </a:extLst>
          </p:cNvPr>
          <p:cNvSpPr>
            <a:spLocks noGrp="1"/>
          </p:cNvSpPr>
          <p:nvPr>
            <p:ph type="sldNum" sz="quarter" idx="4"/>
          </p:nvPr>
        </p:nvSpPr>
        <p:spPr>
          <a:xfrm>
            <a:off x="10437813" y="6269038"/>
            <a:ext cx="1236662" cy="258762"/>
          </a:xfrm>
          <a:prstGeom prst="rect">
            <a:avLst/>
          </a:prstGeom>
        </p:spPr>
        <p:txBody>
          <a:bodyPr vert="horz" wrap="square" lIns="0" tIns="0" rIns="0" bIns="0" numCol="1" anchor="ctr" anchorCtr="0" compatLnSpc="1">
            <a:prstTxWarp prst="textNoShape">
              <a:avLst/>
            </a:prstTxWarp>
            <a:noAutofit/>
          </a:bodyPr>
          <a:lstStyle>
            <a:lvl1pPr algn="r" eaLnBrk="1" hangingPunct="1">
              <a:defRPr sz="1300" b="1">
                <a:solidFill>
                  <a:srgbClr val="000000"/>
                </a:solidFill>
              </a:defRPr>
            </a:lvl1pPr>
          </a:lstStyle>
          <a:p>
            <a:fld id="{550DE75C-4CCD-446B-9DB7-82444F4C73B5}" type="slidenum">
              <a:rPr lang="fi-FI" altLang="fi-FI"/>
              <a:pPr/>
              <a:t>‹#›</a:t>
            </a:fld>
            <a:endParaRPr lang="fi-FI" altLang="fi-FI"/>
          </a:p>
        </p:txBody>
      </p:sp>
      <p:grpSp>
        <p:nvGrpSpPr>
          <p:cNvPr id="3079" name="Ryhmä 6">
            <a:extLst>
              <a:ext uri="{FF2B5EF4-FFF2-40B4-BE49-F238E27FC236}">
                <a16:creationId xmlns:a16="http://schemas.microsoft.com/office/drawing/2014/main" id="{4991B01B-BC76-4B4B-A5A3-E863BBF13A55}"/>
              </a:ext>
              <a:ext uri="{C183D7F6-B498-43B3-948B-1728B52AA6E4}">
                <adec:decorative xmlns:adec="http://schemas.microsoft.com/office/drawing/2017/decorative" val="1"/>
              </a:ext>
            </a:extLst>
          </p:cNvPr>
          <p:cNvGrpSpPr>
            <a:grpSpLocks/>
          </p:cNvGrpSpPr>
          <p:nvPr/>
        </p:nvGrpSpPr>
        <p:grpSpPr bwMode="auto">
          <a:xfrm>
            <a:off x="465138" y="6221413"/>
            <a:ext cx="804862" cy="374650"/>
            <a:chOff x="228601" y="704851"/>
            <a:chExt cx="11734800" cy="5449888"/>
          </a:xfrm>
        </p:grpSpPr>
        <p:sp>
          <p:nvSpPr>
            <p:cNvPr id="3080" name="Freeform 5">
              <a:extLst>
                <a:ext uri="{FF2B5EF4-FFF2-40B4-BE49-F238E27FC236}">
                  <a16:creationId xmlns:a16="http://schemas.microsoft.com/office/drawing/2014/main" id="{FE3A9A81-07BB-40EE-84D5-56FB072C9981}"/>
                </a:ext>
              </a:extLst>
            </p:cNvPr>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a:extLst>
                <a:ext uri="{FF2B5EF4-FFF2-40B4-BE49-F238E27FC236}">
                  <a16:creationId xmlns:a16="http://schemas.microsoft.com/office/drawing/2014/main" id="{F0CC2EDA-89CC-4523-9C7A-290C1A699F53}"/>
                </a:ext>
              </a:extLst>
            </p:cNvPr>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16B10D5C-5632-4F24-B7E6-7F87BC844E7F}"/>
                </a:ext>
              </a:extLst>
            </p:cNvPr>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a:extLst>
                <a:ext uri="{FF2B5EF4-FFF2-40B4-BE49-F238E27FC236}">
                  <a16:creationId xmlns:a16="http://schemas.microsoft.com/office/drawing/2014/main" id="{B8EDD0E5-682D-42C9-BB86-003F033EAE84}"/>
                </a:ext>
              </a:extLst>
            </p:cNvPr>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a:extLst>
                <a:ext uri="{FF2B5EF4-FFF2-40B4-BE49-F238E27FC236}">
                  <a16:creationId xmlns:a16="http://schemas.microsoft.com/office/drawing/2014/main" id="{FB0B63DC-2290-46D6-AE05-1F29DC70D6E2}"/>
                </a:ext>
              </a:extLst>
            </p:cNvPr>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a:extLst>
                <a:ext uri="{FF2B5EF4-FFF2-40B4-BE49-F238E27FC236}">
                  <a16:creationId xmlns:a16="http://schemas.microsoft.com/office/drawing/2014/main" id="{64E4A2F9-4D2D-4B5E-B7AB-26654586877E}"/>
                </a:ext>
              </a:extLst>
            </p:cNvPr>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EC20D652-8B01-46D0-B324-D11778FABBA6}"/>
                </a:ext>
              </a:extLst>
            </p:cNvPr>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a:extLst>
                <a:ext uri="{FF2B5EF4-FFF2-40B4-BE49-F238E27FC236}">
                  <a16:creationId xmlns:a16="http://schemas.microsoft.com/office/drawing/2014/main" id="{94D4BD16-F275-41AF-9501-CB36CFC5E2B4}"/>
                </a:ext>
              </a:extLst>
            </p:cNvPr>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a:extLst>
                <a:ext uri="{FF2B5EF4-FFF2-40B4-BE49-F238E27FC236}">
                  <a16:creationId xmlns:a16="http://schemas.microsoft.com/office/drawing/2014/main" id="{1692EE0C-1946-44BF-9D9E-035CD246390D}"/>
                </a:ext>
              </a:extLst>
            </p:cNvPr>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a:extLst>
                <a:ext uri="{FF2B5EF4-FFF2-40B4-BE49-F238E27FC236}">
                  <a16:creationId xmlns:a16="http://schemas.microsoft.com/office/drawing/2014/main" id="{1D40B2CE-CE65-47A2-8912-23381E47852B}"/>
                </a:ext>
              </a:extLst>
            </p:cNvPr>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a:extLst>
                <a:ext uri="{FF2B5EF4-FFF2-40B4-BE49-F238E27FC236}">
                  <a16:creationId xmlns:a16="http://schemas.microsoft.com/office/drawing/2014/main" id="{0B2A73B7-D054-4E94-B069-B619A351AED4}"/>
                </a:ext>
              </a:extLst>
            </p:cNvPr>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238292714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868" r:id="rId13"/>
  </p:sldLayoutIdLst>
  <p:hf sldNum="0"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BFC196C-AF3B-47B0-B966-AE25A467E575}" type="slidenum">
              <a:rPr lang="fi-FI"/>
              <a:pPr>
                <a:defRPr/>
              </a:pPr>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159001162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Lst>
  <p:hf sldNum="0"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endParaRPr lang="fi-FI" dirty="0"/>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endParaRPr lang="fi-FI" dirty="0"/>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dirty="0"/>
          </a:p>
        </p:txBody>
      </p:sp>
      <p:grpSp>
        <p:nvGrpSpPr>
          <p:cNvPr id="7" name="Ryhmä 6">
            <a:extLst>
              <a:ext uri="{FF2B5EF4-FFF2-40B4-BE49-F238E27FC236}">
                <a16:creationId xmlns:a16="http://schemas.microsoft.com/office/drawing/2014/main" id="{24E098E6-31C8-164A-8F46-7370FB65EC74}"/>
              </a:ext>
            </a:extLst>
          </p:cNvPr>
          <p:cNvGrpSpPr/>
          <p:nvPr/>
        </p:nvGrpSpPr>
        <p:grpSpPr bwMode="black">
          <a:xfrm>
            <a:off x="465667" y="6222027"/>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extLst>
      <p:ext uri="{BB962C8B-B14F-4D97-AF65-F5344CB8AC3E}">
        <p14:creationId xmlns:p14="http://schemas.microsoft.com/office/powerpoint/2010/main" val="374486571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Lst>
  <p:hf sldNum="0" hdr="0" ftr="0" dt="0"/>
  <p:txStyles>
    <p:titleStyle>
      <a:lvl1pPr algn="l" rtl="0" eaLnBrk="1" fontAlgn="base" hangingPunct="1">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2pPr>
      <a:lvl3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3pPr>
      <a:lvl4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4pPr>
      <a:lvl5pPr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5pPr>
      <a:lvl6pPr marL="457200"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6pPr>
      <a:lvl7pPr marL="914400"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7pPr>
      <a:lvl8pPr marL="1371600"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8pPr>
      <a:lvl9pPr marL="1828800" algn="l" rtl="0" eaLnBrk="1" fontAlgn="base" hangingPunct="1">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BFC196C-AF3B-47B0-B966-AE25A467E575}"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12234877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Lst>
  <p:hf sldNum="0"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r>
              <a:rPr lang="fi-FI"/>
              <a:t>6.4.2023</a:t>
            </a:r>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BFC196C-AF3B-47B0-B966-AE25A467E575}" type="slidenum">
              <a:rPr lang="fi-FI"/>
              <a:pPr>
                <a:defRPr/>
              </a:pPr>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79070872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06" r:id="rId37"/>
  </p:sldLayoutIdLst>
  <p:hf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julkaisut.valtioneuvosto.fi/bitstream/handle/10024/161899/STM_2019_27_J.pdf?sequence=4&amp;isAllowed=y"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hyperlink" Target="https://ensijaturvakotienliitto.fi/wp-content/turva10-ota-turvallisuus-puheeksi/#/" TargetMode="External"/><Relationship Id="rId2" Type="http://schemas.openxmlformats.org/officeDocument/2006/relationships/notesSlide" Target="../notesSlides/notesSlide14.xml"/><Relationship Id="rId1" Type="http://schemas.openxmlformats.org/officeDocument/2006/relationships/slideLayout" Target="../slideLayouts/slideLayout79.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barnahus.fi/" TargetMode="External"/><Relationship Id="rId2" Type="http://schemas.openxmlformats.org/officeDocument/2006/relationships/notesSlide" Target="../notesSlides/notesSlide18.xml"/><Relationship Id="rId1" Type="http://schemas.openxmlformats.org/officeDocument/2006/relationships/slideLayout" Target="../slideLayouts/slideLayout56.xml"/><Relationship Id="rId5" Type="http://schemas.openxmlformats.org/officeDocument/2006/relationships/image" Target="../media/image13.jpg"/><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helsinginkaupunki.sharepoint.com/sites/Sotepe-Lastensuojelu-ja-perhesosiaalityo/SitePages/Ilmi%C3%B6pohjaisten-palveluketjujen-koulutukset.aspx?ga=1" TargetMode="External"/><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0.xml"/></Relationships>
</file>

<file path=ppt/slides/_rels/slide3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2.xml"/><Relationship Id="rId18" Type="http://schemas.openxmlformats.org/officeDocument/2006/relationships/slide" Target="slide57.xml"/><Relationship Id="rId3" Type="http://schemas.openxmlformats.org/officeDocument/2006/relationships/slide" Target="slide39.xml"/><Relationship Id="rId21" Type="http://schemas.openxmlformats.org/officeDocument/2006/relationships/slide" Target="slide61.xml"/><Relationship Id="rId7" Type="http://schemas.openxmlformats.org/officeDocument/2006/relationships/slide" Target="slide43.xml"/><Relationship Id="rId12" Type="http://schemas.openxmlformats.org/officeDocument/2006/relationships/slide" Target="slide51.xml"/><Relationship Id="rId17" Type="http://schemas.openxmlformats.org/officeDocument/2006/relationships/slide" Target="slide56.xml"/><Relationship Id="rId2" Type="http://schemas.openxmlformats.org/officeDocument/2006/relationships/slide" Target="slide44.xml"/><Relationship Id="rId16" Type="http://schemas.openxmlformats.org/officeDocument/2006/relationships/slide" Target="slide55.xml"/><Relationship Id="rId20" Type="http://schemas.openxmlformats.org/officeDocument/2006/relationships/slide" Target="slide60.xml"/><Relationship Id="rId1" Type="http://schemas.openxmlformats.org/officeDocument/2006/relationships/slideLayout" Target="../slideLayouts/slideLayout361.xml"/><Relationship Id="rId6" Type="http://schemas.openxmlformats.org/officeDocument/2006/relationships/slide" Target="slide42.xml"/><Relationship Id="rId11" Type="http://schemas.openxmlformats.org/officeDocument/2006/relationships/slide" Target="slide50.xml"/><Relationship Id="rId5" Type="http://schemas.openxmlformats.org/officeDocument/2006/relationships/slide" Target="slide41.xml"/><Relationship Id="rId15" Type="http://schemas.openxmlformats.org/officeDocument/2006/relationships/slide" Target="slide54.xml"/><Relationship Id="rId23" Type="http://schemas.openxmlformats.org/officeDocument/2006/relationships/slide" Target="slide63.xml"/><Relationship Id="rId10" Type="http://schemas.openxmlformats.org/officeDocument/2006/relationships/slide" Target="slide49.xml"/><Relationship Id="rId19" Type="http://schemas.openxmlformats.org/officeDocument/2006/relationships/slide" Target="slide59.xml"/><Relationship Id="rId4" Type="http://schemas.openxmlformats.org/officeDocument/2006/relationships/slide" Target="slide40.xml"/><Relationship Id="rId9" Type="http://schemas.openxmlformats.org/officeDocument/2006/relationships/slide" Target="slide46.xml"/><Relationship Id="rId14" Type="http://schemas.openxmlformats.org/officeDocument/2006/relationships/slide" Target="slide53.xml"/><Relationship Id="rId22" Type="http://schemas.openxmlformats.org/officeDocument/2006/relationships/slide" Target="slide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44.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slide" Target="slide50.xml"/><Relationship Id="rId2" Type="http://schemas.openxmlformats.org/officeDocument/2006/relationships/slide" Target="slide51.xml"/><Relationship Id="rId1" Type="http://schemas.openxmlformats.org/officeDocument/2006/relationships/slideLayout" Target="../slideLayouts/slideLayout273.xml"/><Relationship Id="rId6" Type="http://schemas.openxmlformats.org/officeDocument/2006/relationships/slide" Target="slide55.xml"/><Relationship Id="rId5" Type="http://schemas.openxmlformats.org/officeDocument/2006/relationships/slide" Target="slide49.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262.xml"/><Relationship Id="rId4" Type="http://schemas.openxmlformats.org/officeDocument/2006/relationships/slide" Target="slide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47.xml.rels><?xml version="1.0" encoding="UTF-8" standalone="yes"?>
<Relationships xmlns="http://schemas.openxmlformats.org/package/2006/relationships"><Relationship Id="rId2" Type="http://schemas.openxmlformats.org/officeDocument/2006/relationships/hyperlink" Target="https://helsinginkaupunki.sharepoint.com/sites/Sotepe-Lastensuojelu-ja-perhesosiaalityo/SitePages/Lastensuojeluilmoituksen-tekeminen-helsinkil%C3%A4isest%C3%A4-lapsesta.aspx" TargetMode="External"/><Relationship Id="rId1" Type="http://schemas.openxmlformats.org/officeDocument/2006/relationships/slideLayout" Target="../slideLayouts/slideLayout262.xml"/></Relationships>
</file>

<file path=ppt/slides/_rels/slide48.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hyperlink" Target="https://www.finlex.fi/fi/laki/ajantasa/2014/20141301" TargetMode="External"/><Relationship Id="rId1" Type="http://schemas.openxmlformats.org/officeDocument/2006/relationships/slideLayout" Target="../slideLayouts/slideLayout262.xml"/></Relationships>
</file>

<file path=ppt/slides/_rels/slide58.xml.rels><?xml version="1.0" encoding="UTF-8" standalone="yes"?>
<Relationships xmlns="http://schemas.openxmlformats.org/package/2006/relationships"><Relationship Id="rId2" Type="http://schemas.openxmlformats.org/officeDocument/2006/relationships/hyperlink" Target="https://helsinginkaupunki.sharepoint.com/sites/Sotepe-Lastensuojelu-ja-perhesosiaalityo/SitePages/Lastensuojeluilmoituksen-tekeminen-helsinkil%C3%A4isest%C3%A4-lapsesta.aspx" TargetMode="External"/><Relationship Id="rId1" Type="http://schemas.openxmlformats.org/officeDocument/2006/relationships/slideLayout" Target="../slideLayouts/slideLayout26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6.xml.rels><?xml version="1.0" encoding="UTF-8" standalone="yes"?>
<Relationships xmlns="http://schemas.openxmlformats.org/package/2006/relationships"><Relationship Id="rId3" Type="http://schemas.openxmlformats.org/officeDocument/2006/relationships/hyperlink" Target="https://www.hotus.fi/hotus-hoitosuositus-perheessa-tapahtuvan-lapsen-kaltoinkohtelun-riskiolojen-tunnistaminen/?preview=true" TargetMode="External"/><Relationship Id="rId2" Type="http://schemas.openxmlformats.org/officeDocument/2006/relationships/notesSlide" Target="../notesSlides/notesSlide4.xml"/><Relationship Id="rId1" Type="http://schemas.openxmlformats.org/officeDocument/2006/relationships/slideLayout" Target="../slideLayouts/slideLayout241.xml"/><Relationship Id="rId4" Type="http://schemas.openxmlformats.org/officeDocument/2006/relationships/hyperlink" Target="https://thl.fi/fi/web/vakivalta/tyon-tueksi/lasta-seula-malli-tiedon-jakamiseen-ja-monialaiseen-yhteistyohon"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finlex.fi/fi/laki/ajantasa/2007/20070417#L11P73" TargetMode="External"/><Relationship Id="rId2" Type="http://schemas.openxmlformats.org/officeDocument/2006/relationships/hyperlink" Target="https://thl.fi/fi/web/lastensuojelun-kasikirja/toimijat-tyon-tuki-hallinto/hallinto/tiedon-hankkiminen-lastensuojelun-tarpeisiin-ja-sen-luovuttaminen/tiedon-hankkiminen-lastensuojelun-tarpeisiin" TargetMode="External"/><Relationship Id="rId1" Type="http://schemas.openxmlformats.org/officeDocument/2006/relationships/slideLayout" Target="../slideLayouts/slideLayout2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2.xml.rels><?xml version="1.0" encoding="UTF-8" standalone="yes"?>
<Relationships xmlns="http://schemas.openxmlformats.org/package/2006/relationships"><Relationship Id="rId2" Type="http://schemas.openxmlformats.org/officeDocument/2006/relationships/hyperlink" Target="https://www.duodecimlehti.fi/xmedia/duo/duo14288.pdf" TargetMode="External"/><Relationship Id="rId1" Type="http://schemas.openxmlformats.org/officeDocument/2006/relationships/slideLayout" Target="../slideLayouts/slideLayout262.xml"/></Relationships>
</file>

<file path=ppt/slides/_rels/slide63.xml.rels><?xml version="1.0" encoding="UTF-8" standalone="yes"?>
<Relationships xmlns="http://schemas.openxmlformats.org/package/2006/relationships"><Relationship Id="rId3" Type="http://schemas.openxmlformats.org/officeDocument/2006/relationships/hyperlink" Target="http://mielenaukea.fi/wordpress/wp-content/uploads/2017/09/ADSUME-Nuorten-pa%CC%88ihdemittari.pdf" TargetMode="External"/><Relationship Id="rId2" Type="http://schemas.openxmlformats.org/officeDocument/2006/relationships/hyperlink" Target="https://www.mielenterveystalo.fi/fi/oirekyselyt/nuorten-mielialakysely-r-bdi" TargetMode="External"/><Relationship Id="rId1" Type="http://schemas.openxmlformats.org/officeDocument/2006/relationships/slideLayout" Target="../slideLayouts/slideLayout262.xml"/><Relationship Id="rId5" Type="http://schemas.openxmlformats.org/officeDocument/2006/relationships/hyperlink" Target="https://www.duodecimlehti.fi/xmedia/duo/duo14288.pdf" TargetMode="Externa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66.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67.xml"/><Relationship Id="rId7" Type="http://schemas.openxmlformats.org/officeDocument/2006/relationships/slide" Target="slide83.xml"/><Relationship Id="rId12" Type="http://schemas.openxmlformats.org/officeDocument/2006/relationships/slide" Target="slide84.xml"/><Relationship Id="rId2" Type="http://schemas.openxmlformats.org/officeDocument/2006/relationships/notesSlide" Target="../notesSlides/notesSlide24.xml"/><Relationship Id="rId1" Type="http://schemas.openxmlformats.org/officeDocument/2006/relationships/slideLayout" Target="../slideLayouts/slideLayout387.xml"/><Relationship Id="rId6" Type="http://schemas.openxmlformats.org/officeDocument/2006/relationships/slide" Target="slide82.xml"/><Relationship Id="rId11" Type="http://schemas.openxmlformats.org/officeDocument/2006/relationships/slide" Target="slide80.xml"/><Relationship Id="rId5" Type="http://schemas.openxmlformats.org/officeDocument/2006/relationships/slide" Target="slide79.xml"/><Relationship Id="rId10" Type="http://schemas.openxmlformats.org/officeDocument/2006/relationships/slide" Target="slide87.xml"/><Relationship Id="rId4" Type="http://schemas.openxmlformats.org/officeDocument/2006/relationships/slide" Target="slide78.xml"/><Relationship Id="rId9" Type="http://schemas.openxmlformats.org/officeDocument/2006/relationships/slide" Target="slide86.xml"/></Relationships>
</file>

<file path=ppt/slides/_rels/slide67.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82.xml"/><Relationship Id="rId7" Type="http://schemas.openxmlformats.org/officeDocument/2006/relationships/slide" Target="slide75.xml"/><Relationship Id="rId2" Type="http://schemas.openxmlformats.org/officeDocument/2006/relationships/notesSlide" Target="../notesSlides/notesSlide25.xml"/><Relationship Id="rId1" Type="http://schemas.openxmlformats.org/officeDocument/2006/relationships/slideLayout" Target="../slideLayouts/slideLayout236.xml"/><Relationship Id="rId6" Type="http://schemas.openxmlformats.org/officeDocument/2006/relationships/slide" Target="slide73.xml"/><Relationship Id="rId5" Type="http://schemas.openxmlformats.org/officeDocument/2006/relationships/slide" Target="slide70.xml"/><Relationship Id="rId4" Type="http://schemas.openxmlformats.org/officeDocument/2006/relationships/slide" Target="slide8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36.xml"/></Relationships>
</file>

<file path=ppt/slides/_rels/slide71.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7.xml"/><Relationship Id="rId1" Type="http://schemas.openxmlformats.org/officeDocument/2006/relationships/slideLayout" Target="../slideLayouts/slideLayout2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36.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hyperlink" Target="https://helsinginkaupunki.sharepoint.com/sites/Sotepe-Lastensuojelu-ja-perhesosiaalityo/SitePages/Lastensuojeluilmoituksen-tekeminen-helsinkil%C3%A4isest%C3%A4-lapsesta.aspx" TargetMode="External"/><Relationship Id="rId1" Type="http://schemas.openxmlformats.org/officeDocument/2006/relationships/slideLayout" Target="../slideLayouts/slideLayout2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80.xml.rels><?xml version="1.0" encoding="UTF-8" standalone="yes"?>
<Relationships xmlns="http://schemas.openxmlformats.org/package/2006/relationships"><Relationship Id="rId3" Type="http://schemas.openxmlformats.org/officeDocument/2006/relationships/hyperlink" Target="https://helsinginkaupunki.sharepoint.com/sites/Ohjesovellus/MuutOhjeet/Forms/Ohjelista.aspx?id=%2Fsites%2FOhjesovellus%2FMuutOhjeet%2FSote%2FPeso%2FLastensuojelu%20ja%20perhesosiaality%C3%B6%2FTuen%20tarpeen%20arviointimallin%20ohje%2Epdf&amp;parent=%2Fsites%2FOhjesovellus%2FMuutOhjeet%2FSote%2FPeso%2FLastensuojelu%20ja%20perhesosiaality%C3%B6" TargetMode="External"/><Relationship Id="rId2" Type="http://schemas.openxmlformats.org/officeDocument/2006/relationships/notesSlide" Target="../notesSlides/notesSlide27.xml"/><Relationship Id="rId1" Type="http://schemas.openxmlformats.org/officeDocument/2006/relationships/slideLayout" Target="../slideLayouts/slideLayout387.xml"/><Relationship Id="rId4" Type="http://schemas.openxmlformats.org/officeDocument/2006/relationships/slide" Target="slide85.xml"/></Relationships>
</file>

<file path=ppt/slides/_rels/slide81.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387.xml"/></Relationships>
</file>

<file path=ppt/slides/_rels/slide82.xml.rels><?xml version="1.0" encoding="UTF-8" standalone="yes"?>
<Relationships xmlns="http://schemas.openxmlformats.org/package/2006/relationships"><Relationship Id="rId8" Type="http://schemas.openxmlformats.org/officeDocument/2006/relationships/hyperlink" Target="https://paihdelinkki.fi/fi/testit-ja-laskurit/huumeet/huumeidenkayttotesti-dast20" TargetMode="External"/><Relationship Id="rId3" Type="http://schemas.openxmlformats.org/officeDocument/2006/relationships/hyperlink" Target="https://paihdelinkki.fi/sites/default/files/audit-c-2020.pdf" TargetMode="External"/><Relationship Id="rId7" Type="http://schemas.openxmlformats.org/officeDocument/2006/relationships/hyperlink" Target="https://paihdelinkki.fi/sites/default/files/dudit-e.pdf" TargetMode="External"/><Relationship Id="rId2" Type="http://schemas.openxmlformats.org/officeDocument/2006/relationships/hyperlink" Target="https://paihdelinkki.fi/sites/default/files/audit.pdf" TargetMode="External"/><Relationship Id="rId1" Type="http://schemas.openxmlformats.org/officeDocument/2006/relationships/slideLayout" Target="../slideLayouts/slideLayout387.xml"/><Relationship Id="rId6" Type="http://schemas.openxmlformats.org/officeDocument/2006/relationships/hyperlink" Target="https://paihdelinkki.fi/sites/default/files/dudit.pdf" TargetMode="External"/><Relationship Id="rId5" Type="http://schemas.openxmlformats.org/officeDocument/2006/relationships/hyperlink" Target="https://paihdelinkki.fi/sites/default/files/sadd_alkoholiriippuvuustesti2020.pdf" TargetMode="External"/><Relationship Id="rId10" Type="http://schemas.openxmlformats.org/officeDocument/2006/relationships/hyperlink" Target="https://lasinenlapsuus.fi/sites/default/files/pdf/alkoholinkayttoni_ja_lapseni_-testi_2.pdf" TargetMode="External"/><Relationship Id="rId4" Type="http://schemas.openxmlformats.org/officeDocument/2006/relationships/hyperlink" Target="https://paihdelinkki.fi/sites/default/files/alkoholi-e.pdf" TargetMode="External"/><Relationship Id="rId9" Type="http://schemas.openxmlformats.org/officeDocument/2006/relationships/hyperlink" Target="https://paihdelinkki.fi/fi/testit-ja-laskurit/huumeet/kannabiksen-kayton-riskit"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thl.fi/fi/web/lastensuojelun-kasikirja/toimijat-tyon-tuki-hallinto/hallinto/tiedon-hankkiminen-lastensuojelun-tarpeisiin-ja-sen-luovuttaminen/tiedon-hankkiminen-lastensuojelun-tarpeisiin" TargetMode="External"/><Relationship Id="rId1" Type="http://schemas.openxmlformats.org/officeDocument/2006/relationships/slideLayout" Target="../slideLayouts/slideLayout387.xml"/></Relationships>
</file>

<file path=ppt/slides/_rels/slide84.xml.rels><?xml version="1.0" encoding="UTF-8" standalone="yes"?>
<Relationships xmlns="http://schemas.openxmlformats.org/package/2006/relationships"><Relationship Id="rId3" Type="http://schemas.openxmlformats.org/officeDocument/2006/relationships/hyperlink" Target="https://lasinenlapsuus.fi/tyohosi" TargetMode="External"/><Relationship Id="rId2" Type="http://schemas.openxmlformats.org/officeDocument/2006/relationships/hyperlink" Target="https://helsinginkaupunki.sharepoint.com/sites/Ohjesovellus/MuutOhjeet/Forms/Ohjelista.aspx?id=%2Fsites%2FOhjesovellus%2FMuutOhjeet%2FSote%2FPeso%2FLastensuojelu%20ja%20perhesosiaality%C3%B6%2FTuen%20tarpeen%20arviointimallin%20ohje%2Epdf&amp;parent=%2Fsites%2FOhjesovellus%2FMuutOhjeet%2FSote%2FPeso%2FLastensuojelu%20ja%20perhesosiaality%C3%B6" TargetMode="External"/><Relationship Id="rId1" Type="http://schemas.openxmlformats.org/officeDocument/2006/relationships/slideLayout" Target="../slideLayouts/slideLayout387.xml"/><Relationship Id="rId4" Type="http://schemas.openxmlformats.org/officeDocument/2006/relationships/hyperlink" Target="https://www.pelastakaalapset.fi/lapsilta-opittua/"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hotus.fi/wp-content/uploads/2022/04/hoitosuositus-lasten-kaltoinkohtelu-netti.pdf" TargetMode="External"/><Relationship Id="rId2" Type="http://schemas.openxmlformats.org/officeDocument/2006/relationships/hyperlink" Target="https://www.julkari.fi/bitstream/handle/10024/102921/raitasaloholmila.pdf?sequence=1&amp;isAllowed=y" TargetMode="External"/><Relationship Id="rId1" Type="http://schemas.openxmlformats.org/officeDocument/2006/relationships/slideLayout" Target="../slideLayouts/slideLayout387.xml"/><Relationship Id="rId4" Type="http://schemas.openxmlformats.org/officeDocument/2006/relationships/hyperlink" Target="https://www.julkari.fi/bitstream/handle/10024/104454/THL_TEE2013_014_verkko.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87.xml.rels><?xml version="1.0" encoding="UTF-8" standalone="yes"?>
<Relationships xmlns="http://schemas.openxmlformats.org/package/2006/relationships"><Relationship Id="rId3" Type="http://schemas.openxmlformats.org/officeDocument/2006/relationships/hyperlink" Target="https://thl.fi/fi/web/lastensuojelun-kasikirja" TargetMode="External"/><Relationship Id="rId2" Type="http://schemas.openxmlformats.org/officeDocument/2006/relationships/hyperlink" Target="https://lasinenlapsuus.fi/tyohosi" TargetMode="External"/><Relationship Id="rId1" Type="http://schemas.openxmlformats.org/officeDocument/2006/relationships/slideLayout" Target="../slideLayouts/slideLayout387.xml"/><Relationship Id="rId5" Type="http://schemas.openxmlformats.org/officeDocument/2006/relationships/hyperlink" Target="https://paihdelinkki.fi/" TargetMode="External"/><Relationship Id="rId4" Type="http://schemas.openxmlformats.org/officeDocument/2006/relationships/hyperlink" Target="https://www.pelastakaalapset.fi/lapsilta-opittua/"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1E6200-966E-5700-6135-A0C6953DB6DE}"/>
              </a:ext>
            </a:extLst>
          </p:cNvPr>
          <p:cNvSpPr>
            <a:spLocks noGrp="1"/>
          </p:cNvSpPr>
          <p:nvPr>
            <p:ph type="ctrTitle"/>
          </p:nvPr>
        </p:nvSpPr>
        <p:spPr>
          <a:xfrm>
            <a:off x="408563" y="457200"/>
            <a:ext cx="10739336" cy="2713512"/>
          </a:xfrm>
        </p:spPr>
        <p:txBody>
          <a:bodyPr/>
          <a:lstStyle/>
          <a:p>
            <a:r>
              <a:rPr lang="fi-FI" sz="6000" dirty="0"/>
              <a:t>Lapsen kokeman lähisuhdeväkivallan ehkäisyn palveluketju</a:t>
            </a:r>
          </a:p>
        </p:txBody>
      </p:sp>
      <p:sp>
        <p:nvSpPr>
          <p:cNvPr id="3" name="Tekstin paikkamerkki 2">
            <a:extLst>
              <a:ext uri="{FF2B5EF4-FFF2-40B4-BE49-F238E27FC236}">
                <a16:creationId xmlns:a16="http://schemas.microsoft.com/office/drawing/2014/main" id="{3993E271-BFC1-F278-90E2-1A042204CF36}"/>
              </a:ext>
            </a:extLst>
          </p:cNvPr>
          <p:cNvSpPr>
            <a:spLocks noGrp="1"/>
          </p:cNvSpPr>
          <p:nvPr>
            <p:ph type="body" sz="quarter" idx="13"/>
          </p:nvPr>
        </p:nvSpPr>
        <p:spPr>
          <a:xfrm>
            <a:off x="408563" y="3048990"/>
            <a:ext cx="10709478" cy="1665514"/>
          </a:xfrm>
        </p:spPr>
        <p:txBody>
          <a:bodyPr/>
          <a:lstStyle/>
          <a:p>
            <a:r>
              <a:rPr lang="fi-FI" sz="2400" dirty="0"/>
              <a:t>Tulevaisuuden sosiaali- ja terveyskeskus -ohjelma 2020-2023 </a:t>
            </a:r>
          </a:p>
          <a:p>
            <a:r>
              <a:rPr lang="fi-FI" sz="2400" dirty="0"/>
              <a:t>Marjo Alatalo, projektipäällikkö</a:t>
            </a:r>
          </a:p>
          <a:p>
            <a:r>
              <a:rPr lang="fi-FI" sz="2400" dirty="0"/>
              <a:t>Raija Kuronen, projektiasiantuntija (ajalla 1.1.2021-31.12.2022)</a:t>
            </a:r>
          </a:p>
          <a:p>
            <a:r>
              <a:rPr lang="fi-FI" sz="2400" dirty="0"/>
              <a:t>Mona Tamminen, projektisuunnittelija (ajalla 15.11.2022-1.12.2023)</a:t>
            </a:r>
          </a:p>
          <a:p>
            <a:endParaRPr lang="fi-FI" sz="2400" dirty="0"/>
          </a:p>
        </p:txBody>
      </p:sp>
    </p:spTree>
    <p:extLst>
      <p:ext uri="{BB962C8B-B14F-4D97-AF65-F5344CB8AC3E}">
        <p14:creationId xmlns:p14="http://schemas.microsoft.com/office/powerpoint/2010/main" val="272870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44B46-86E0-4332-9CC7-57C22819A070}"/>
              </a:ext>
            </a:extLst>
          </p:cNvPr>
          <p:cNvSpPr>
            <a:spLocks noGrp="1"/>
          </p:cNvSpPr>
          <p:nvPr>
            <p:ph type="title"/>
          </p:nvPr>
        </p:nvSpPr>
        <p:spPr>
          <a:xfrm>
            <a:off x="651642" y="330200"/>
            <a:ext cx="10294882" cy="424529"/>
          </a:xfrm>
        </p:spPr>
        <p:txBody>
          <a:bodyPr/>
          <a:lstStyle/>
          <a:p>
            <a:r>
              <a:rPr lang="fi-FI" sz="2800" dirty="0"/>
              <a:t>Miksi ACE-tutkimus- ja kehittämispilotti?</a:t>
            </a:r>
          </a:p>
        </p:txBody>
      </p:sp>
      <p:sp>
        <p:nvSpPr>
          <p:cNvPr id="3" name="Sisällön paikkamerkki 2">
            <a:extLst>
              <a:ext uri="{FF2B5EF4-FFF2-40B4-BE49-F238E27FC236}">
                <a16:creationId xmlns:a16="http://schemas.microsoft.com/office/drawing/2014/main" id="{D4CC2796-D9DE-44AF-8281-9C4165438384}"/>
              </a:ext>
            </a:extLst>
          </p:cNvPr>
          <p:cNvSpPr>
            <a:spLocks noGrp="1"/>
          </p:cNvSpPr>
          <p:nvPr>
            <p:ph idx="1"/>
          </p:nvPr>
        </p:nvSpPr>
        <p:spPr>
          <a:xfrm>
            <a:off x="372377" y="965204"/>
            <a:ext cx="10683767" cy="5217771"/>
          </a:xfrm>
        </p:spPr>
        <p:txBody>
          <a:bodyPr/>
          <a:lstStyle/>
          <a:p>
            <a:pPr>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cs typeface="+mn-cs"/>
              </a:rPr>
              <a:t>Haitallisilla lapsuusajan kokemuksilla (</a:t>
            </a:r>
            <a:r>
              <a:rPr kumimoji="0" lang="fi-FI" sz="2400" b="1" i="0" u="none" strike="noStrike" kern="1200" cap="none" spc="0" normalizeH="0" baseline="0" noProof="0" dirty="0" err="1">
                <a:ln>
                  <a:noFill/>
                </a:ln>
                <a:solidFill>
                  <a:prstClr val="black"/>
                </a:solidFill>
                <a:effectLst/>
                <a:uLnTx/>
                <a:uFillTx/>
                <a:latin typeface="Arial" panose="020B0604020202020204"/>
                <a:ea typeface="+mn-ea"/>
                <a:cs typeface="+mn-cs"/>
              </a:rPr>
              <a:t>ACEs</a:t>
            </a:r>
            <a:r>
              <a:rPr kumimoji="0" lang="fi-FI"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i-FI" sz="2400" b="1" i="0" u="none" strike="noStrike" kern="1200" cap="none" spc="0" normalizeH="0" baseline="0" noProof="0" dirty="0" err="1">
                <a:ln>
                  <a:noFill/>
                </a:ln>
                <a:solidFill>
                  <a:prstClr val="black"/>
                </a:solidFill>
                <a:effectLst/>
                <a:uLnTx/>
                <a:uFillTx/>
                <a:latin typeface="Arial" panose="020B0604020202020204"/>
                <a:ea typeface="+mn-ea"/>
                <a:cs typeface="+mn-cs"/>
              </a:rPr>
              <a:t>Adverse</a:t>
            </a:r>
            <a:r>
              <a:rPr kumimoji="0" lang="fi-FI"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i-FI" sz="2400" b="1" i="0" u="none" strike="noStrike" kern="1200" cap="none" spc="0" normalizeH="0" baseline="0" noProof="0" dirty="0" err="1">
                <a:ln>
                  <a:noFill/>
                </a:ln>
                <a:solidFill>
                  <a:prstClr val="black"/>
                </a:solidFill>
                <a:effectLst/>
                <a:uLnTx/>
                <a:uFillTx/>
                <a:latin typeface="Arial" panose="020B0604020202020204"/>
                <a:ea typeface="+mn-ea"/>
                <a:cs typeface="+mn-cs"/>
              </a:rPr>
              <a:t>Childhood</a:t>
            </a:r>
            <a:r>
              <a:rPr kumimoji="0" lang="fi-FI"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i-FI" sz="2400" b="1" i="0" u="none" strike="noStrike" kern="1200" cap="none" spc="0" normalizeH="0" baseline="0" noProof="0" dirty="0" err="1">
                <a:ln>
                  <a:noFill/>
                </a:ln>
                <a:solidFill>
                  <a:prstClr val="black"/>
                </a:solidFill>
                <a:effectLst/>
                <a:uLnTx/>
                <a:uFillTx/>
                <a:latin typeface="Arial" panose="020B0604020202020204"/>
                <a:ea typeface="+mn-ea"/>
                <a:cs typeface="+mn-cs"/>
              </a:rPr>
              <a:t>Experiences</a:t>
            </a:r>
            <a:r>
              <a:rPr kumimoji="0" lang="fi-FI" sz="2400" b="0" i="0" u="none" strike="noStrike" kern="1200" cap="none" spc="0" normalizeH="0" baseline="0" noProof="0" dirty="0">
                <a:ln>
                  <a:noFill/>
                </a:ln>
                <a:solidFill>
                  <a:prstClr val="black"/>
                </a:solidFill>
                <a:effectLst/>
                <a:uLnTx/>
                <a:uFillTx/>
                <a:latin typeface="Arial" panose="020B0604020202020204"/>
                <a:ea typeface="+mn-ea"/>
                <a:cs typeface="+mn-cs"/>
              </a:rPr>
              <a:t>) on yhteys sairastavuuteen, mielenterveyden häiriöihin, riskikäyttäytymiseen ja syrjäytymiseen sekä väkivallan kierteen ylisukupolvisuuteen* </a:t>
            </a:r>
          </a:p>
          <a:p>
            <a:pPr>
              <a:defRPr/>
            </a:pPr>
            <a:r>
              <a:rPr lang="fi-FI" sz="2400" dirty="0">
                <a:solidFill>
                  <a:prstClr val="black"/>
                </a:solidFill>
                <a:latin typeface="Arial" panose="020B0604020202020204"/>
              </a:rPr>
              <a:t>Mitä enemmän </a:t>
            </a:r>
            <a:r>
              <a:rPr lang="fi-FI" sz="2400" dirty="0" err="1">
                <a:solidFill>
                  <a:prstClr val="black"/>
                </a:solidFill>
                <a:latin typeface="Arial" panose="020B0604020202020204"/>
              </a:rPr>
              <a:t>ACEja</a:t>
            </a:r>
            <a:r>
              <a:rPr lang="fi-FI" sz="2400" dirty="0">
                <a:solidFill>
                  <a:prstClr val="black"/>
                </a:solidFill>
                <a:latin typeface="Arial" panose="020B0604020202020204"/>
              </a:rPr>
              <a:t> on, sitä vahvempi yhteys haittojen kehittymiseen</a:t>
            </a:r>
            <a:endParaRPr kumimoji="0" lang="fi-FI"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a:defRPr/>
            </a:pPr>
            <a:endParaRPr lang="fi-FI" sz="2400" dirty="0">
              <a:hlinkClick r:id="rId3"/>
            </a:endParaRPr>
          </a:p>
          <a:p>
            <a:r>
              <a:rPr lang="fi-FI" sz="2400" dirty="0">
                <a:hlinkClick r:id="rId3"/>
              </a:rPr>
              <a:t>Väkivallaton lapsuus –toimenpideohjelma</a:t>
            </a:r>
            <a:r>
              <a:rPr lang="fi-FI" sz="2400" dirty="0"/>
              <a:t>: </a:t>
            </a:r>
            <a:r>
              <a:rPr lang="fi-FI" sz="2400" i="1" dirty="0"/>
              <a:t>”Lasten ja nuorten parissa toimivien ammattilaisten, muiden aikuisten ja päättäjien on kiinnitettävä huomiota väkivallalta </a:t>
            </a:r>
            <a:r>
              <a:rPr lang="fi-FI" sz="2400" b="1" i="1" dirty="0"/>
              <a:t>suojaaviin tekijöihin </a:t>
            </a:r>
            <a:r>
              <a:rPr lang="fi-FI" sz="2400" i="1" dirty="0"/>
              <a:t>ja </a:t>
            </a:r>
            <a:r>
              <a:rPr lang="fi-FI" sz="2400" b="1" i="1" dirty="0"/>
              <a:t>ehkäisykeinoihin</a:t>
            </a:r>
            <a:r>
              <a:rPr lang="fi-FI" sz="2400" i="1" dirty="0"/>
              <a:t>”</a:t>
            </a:r>
          </a:p>
          <a:p>
            <a:endParaRPr lang="fi-FI" sz="2400" i="1" dirty="0"/>
          </a:p>
          <a:p>
            <a:r>
              <a:rPr lang="fi-FI" sz="2400" dirty="0"/>
              <a:t>Suomessa </a:t>
            </a:r>
            <a:r>
              <a:rPr lang="fi-FI" sz="2400" dirty="0" err="1"/>
              <a:t>ACEja</a:t>
            </a:r>
            <a:r>
              <a:rPr lang="fi-FI" sz="2400" dirty="0"/>
              <a:t> sekä ACE-tietoista työtapaa tutkittu ja tutkitaan parhaillaan</a:t>
            </a:r>
          </a:p>
          <a:p>
            <a:pPr lvl="1"/>
            <a:r>
              <a:rPr lang="fi-FI" sz="2300" dirty="0"/>
              <a:t>ACE-kyselylomakkeen validointi (mm. tämä pilotti, Saija Westerlund-Cook)</a:t>
            </a:r>
            <a:endParaRPr lang="fi-FI" sz="2100" dirty="0"/>
          </a:p>
          <a:p>
            <a:pPr lvl="1"/>
            <a:r>
              <a:rPr lang="fi-FI" sz="2100" dirty="0"/>
              <a:t>Lisätietoa esim. https://allinsaatio.fi/ajankohtaista/ace-tutkimuksella-kohti-parempia-lapsiperheiden-palveluketjuja/</a:t>
            </a:r>
            <a:endParaRPr lang="fi-FI" sz="2300" dirty="0"/>
          </a:p>
        </p:txBody>
      </p:sp>
      <p:sp>
        <p:nvSpPr>
          <p:cNvPr id="6" name="Dian numeron paikkamerkki 5">
            <a:extLst>
              <a:ext uri="{FF2B5EF4-FFF2-40B4-BE49-F238E27FC236}">
                <a16:creationId xmlns:a16="http://schemas.microsoft.com/office/drawing/2014/main" id="{C38CD0BA-9E60-4736-8CF4-2F4DA7382E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576527-960F-4525-A5A6-B572304C3981}"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Tekstiruutu 6">
            <a:extLst>
              <a:ext uri="{FF2B5EF4-FFF2-40B4-BE49-F238E27FC236}">
                <a16:creationId xmlns:a16="http://schemas.microsoft.com/office/drawing/2014/main" id="{ADCB1B25-680F-D0A4-E081-8D0AC7AFF6CC}"/>
              </a:ext>
            </a:extLst>
          </p:cNvPr>
          <p:cNvSpPr txBox="1"/>
          <p:nvPr/>
        </p:nvSpPr>
        <p:spPr>
          <a:xfrm>
            <a:off x="7909411" y="6029087"/>
            <a:ext cx="3273974" cy="307777"/>
          </a:xfrm>
          <a:prstGeom prst="rect">
            <a:avLst/>
          </a:prstGeom>
          <a:noFill/>
        </p:spPr>
        <p:txBody>
          <a:bodyPr wrap="square" rtlCol="0">
            <a:spAutoFit/>
          </a:bodyPr>
          <a:lstStyle/>
          <a:p>
            <a:r>
              <a:rPr lang="fi-FI" sz="1400" dirty="0"/>
              <a:t>Lähde: *WHO 2016, </a:t>
            </a:r>
            <a:r>
              <a:rPr lang="fi-FI" sz="1400" dirty="0" err="1"/>
              <a:t>Felitti</a:t>
            </a:r>
            <a:r>
              <a:rPr lang="fi-FI" sz="1400" dirty="0"/>
              <a:t> ym. 2019</a:t>
            </a:r>
          </a:p>
        </p:txBody>
      </p:sp>
    </p:spTree>
    <p:extLst>
      <p:ext uri="{BB962C8B-B14F-4D97-AF65-F5344CB8AC3E}">
        <p14:creationId xmlns:p14="http://schemas.microsoft.com/office/powerpoint/2010/main" val="296126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descr="Kuva, joka sisältää kohteen teksti, kuvakaappaus, animaatio&#10;&#10;Kuvaus luotu automaattisesti">
            <a:extLst>
              <a:ext uri="{FF2B5EF4-FFF2-40B4-BE49-F238E27FC236}">
                <a16:creationId xmlns:a16="http://schemas.microsoft.com/office/drawing/2014/main" id="{5062B4EE-EB87-7E10-A060-978A9E3E78B4}"/>
              </a:ext>
            </a:extLst>
          </p:cNvPr>
          <p:cNvPicPr>
            <a:picLocks noGrp="1" noChangeAspect="1"/>
          </p:cNvPicPr>
          <p:nvPr>
            <p:ph type="pic" sz="quarter" idx="13"/>
          </p:nvPr>
        </p:nvPicPr>
        <p:blipFill>
          <a:blip r:embed="rId3"/>
          <a:srcRect t="5220" b="5220"/>
          <a:stretch>
            <a:fillRect/>
          </a:stretch>
        </p:blipFill>
        <p:spPr>
          <a:xfrm>
            <a:off x="0" y="453438"/>
            <a:ext cx="12192000" cy="5428642"/>
          </a:xfrm>
        </p:spPr>
      </p:pic>
      <p:sp>
        <p:nvSpPr>
          <p:cNvPr id="3" name="Otsikko 2">
            <a:extLst>
              <a:ext uri="{FF2B5EF4-FFF2-40B4-BE49-F238E27FC236}">
                <a16:creationId xmlns:a16="http://schemas.microsoft.com/office/drawing/2014/main" id="{746D55F4-23E1-EE40-20C9-A6D8C1845CBD}"/>
              </a:ext>
            </a:extLst>
          </p:cNvPr>
          <p:cNvSpPr>
            <a:spLocks noGrp="1"/>
          </p:cNvSpPr>
          <p:nvPr>
            <p:ph type="title"/>
          </p:nvPr>
        </p:nvSpPr>
        <p:spPr>
          <a:xfrm>
            <a:off x="715079" y="5954617"/>
            <a:ext cx="11235447" cy="628842"/>
          </a:xfrm>
        </p:spPr>
        <p:txBody>
          <a:bodyPr/>
          <a:lstStyle/>
          <a:p>
            <a:r>
              <a:rPr lang="fi-FI" sz="2000" dirty="0"/>
              <a:t>Keskeisiä lapsuusajan </a:t>
            </a:r>
            <a:r>
              <a:rPr lang="fi-FI" sz="2000" dirty="0" err="1"/>
              <a:t>ACEja</a:t>
            </a:r>
            <a:r>
              <a:rPr lang="fi-FI" sz="2000" dirty="0"/>
              <a:t> (</a:t>
            </a:r>
            <a:r>
              <a:rPr lang="fi-FI" sz="2000" dirty="0" err="1"/>
              <a:t>Adverse</a:t>
            </a:r>
            <a:r>
              <a:rPr lang="fi-FI" sz="2000" dirty="0"/>
              <a:t> </a:t>
            </a:r>
            <a:r>
              <a:rPr lang="fi-FI" sz="2000" dirty="0" err="1"/>
              <a:t>Childhood</a:t>
            </a:r>
            <a:r>
              <a:rPr lang="fi-FI" sz="2000" dirty="0"/>
              <a:t> </a:t>
            </a:r>
            <a:r>
              <a:rPr lang="fi-FI" sz="2000" dirty="0" err="1"/>
              <a:t>Experiences</a:t>
            </a:r>
            <a:r>
              <a:rPr lang="fi-FI" sz="2000" dirty="0"/>
              <a:t>) ovat väkivallan kokemukset,</a:t>
            </a:r>
            <a:br>
              <a:rPr lang="fi-FI" sz="2000" dirty="0"/>
            </a:br>
            <a:r>
              <a:rPr lang="fi-FI" sz="2000" dirty="0"/>
              <a:t> fyysinen ja emotionaalinen laiminlyönti sekä perheen monimuotoiset ongelmat.</a:t>
            </a:r>
          </a:p>
        </p:txBody>
      </p:sp>
      <p:sp>
        <p:nvSpPr>
          <p:cNvPr id="6" name="Dian numeron paikkamerkki 5">
            <a:extLst>
              <a:ext uri="{FF2B5EF4-FFF2-40B4-BE49-F238E27FC236}">
                <a16:creationId xmlns:a16="http://schemas.microsoft.com/office/drawing/2014/main" id="{D3ABE1AC-06C8-84DE-D28F-E640305359C7}"/>
              </a:ext>
            </a:extLst>
          </p:cNvPr>
          <p:cNvSpPr>
            <a:spLocks noGrp="1"/>
          </p:cNvSpPr>
          <p:nvPr>
            <p:ph type="sldNum" sz="quarter" idx="16"/>
          </p:nvPr>
        </p:nvSpPr>
        <p:spPr>
          <a:xfrm>
            <a:off x="10437813" y="6269038"/>
            <a:ext cx="1236662" cy="258762"/>
          </a:xfrm>
          <a:prstGeom prst="rect">
            <a:avLst/>
          </a:prstGeom>
        </p:spPr>
        <p:txBody>
          <a:bodyPr vert="horz" wrap="square" lIns="0" tIns="0" rIns="0" bIns="0" numCol="1" anchor="ctr" anchorCtr="0" compatLnSpc="1">
            <a:prstTxWarp prst="textNoShape">
              <a:avLst/>
            </a:prstTxWarp>
            <a:noAutofit/>
          </a:bodyPr>
          <a:lstStyle>
            <a:defPPr>
              <a:defRPr lang="fi-FI"/>
            </a:defPPr>
            <a:lvl1pPr marL="0" algn="r" defTabSz="914400" rtl="0" eaLnBrk="1" latinLnBrk="0" hangingPunct="1">
              <a:defRPr sz="1300" b="1"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9051A1D-5E70-4FBB-9378-8F71BCAF88D4}" type="slidenum">
              <a:rPr lang="fi-FI" smtClean="0"/>
              <a:pPr>
                <a:defRPr/>
              </a:pPr>
              <a:t>11</a:t>
            </a:fld>
            <a:endParaRPr lang="fi-FI" dirty="0"/>
          </a:p>
        </p:txBody>
      </p:sp>
      <p:sp>
        <p:nvSpPr>
          <p:cNvPr id="9" name="Tekstiruutu 8">
            <a:extLst>
              <a:ext uri="{FF2B5EF4-FFF2-40B4-BE49-F238E27FC236}">
                <a16:creationId xmlns:a16="http://schemas.microsoft.com/office/drawing/2014/main" id="{8947C229-32AF-4898-A549-6F2FD83AE703}"/>
              </a:ext>
            </a:extLst>
          </p:cNvPr>
          <p:cNvSpPr txBox="1"/>
          <p:nvPr/>
        </p:nvSpPr>
        <p:spPr>
          <a:xfrm>
            <a:off x="3853543" y="122139"/>
            <a:ext cx="3635829" cy="523220"/>
          </a:xfrm>
          <a:prstGeom prst="rect">
            <a:avLst/>
          </a:prstGeom>
          <a:noFill/>
        </p:spPr>
        <p:txBody>
          <a:bodyPr wrap="square" rtlCol="0">
            <a:spAutoFit/>
          </a:bodyPr>
          <a:lstStyle/>
          <a:p>
            <a:r>
              <a:rPr lang="fi-FI" sz="2800" dirty="0">
                <a:latin typeface="Arial Black" panose="020B0A04020102020204" pitchFamily="34" charset="0"/>
              </a:rPr>
              <a:t>Mitä ovat </a:t>
            </a:r>
            <a:r>
              <a:rPr lang="fi-FI" sz="2800" dirty="0" err="1">
                <a:latin typeface="Arial Black" panose="020B0A04020102020204" pitchFamily="34" charset="0"/>
              </a:rPr>
              <a:t>ACEt</a:t>
            </a:r>
            <a:r>
              <a:rPr lang="fi-FI" sz="2800" dirty="0">
                <a:latin typeface="Arial Black" panose="020B0A04020102020204" pitchFamily="34" charset="0"/>
              </a:rPr>
              <a:t>?</a:t>
            </a:r>
          </a:p>
        </p:txBody>
      </p:sp>
    </p:spTree>
    <p:extLst>
      <p:ext uri="{BB962C8B-B14F-4D97-AF65-F5344CB8AC3E}">
        <p14:creationId xmlns:p14="http://schemas.microsoft.com/office/powerpoint/2010/main" val="315569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82FD6E-498F-0240-CA0A-F7EE9EB04388}"/>
              </a:ext>
            </a:extLst>
          </p:cNvPr>
          <p:cNvSpPr>
            <a:spLocks noGrp="1"/>
          </p:cNvSpPr>
          <p:nvPr>
            <p:ph type="title"/>
          </p:nvPr>
        </p:nvSpPr>
        <p:spPr>
          <a:xfrm>
            <a:off x="457200" y="407988"/>
            <a:ext cx="11114690" cy="562119"/>
          </a:xfrm>
        </p:spPr>
        <p:txBody>
          <a:bodyPr/>
          <a:lstStyle/>
          <a:p>
            <a:r>
              <a:rPr lang="fi-FI" sz="2800" dirty="0" err="1"/>
              <a:t>ACEja</a:t>
            </a:r>
            <a:r>
              <a:rPr lang="fi-FI" sz="2800" dirty="0"/>
              <a:t> seulova kysely </a:t>
            </a:r>
            <a:r>
              <a:rPr lang="fi-FI" sz="2800" dirty="0" err="1"/>
              <a:t>psykoedukaation</a:t>
            </a:r>
            <a:r>
              <a:rPr lang="fi-FI" sz="2800" dirty="0"/>
              <a:t> välineenä</a:t>
            </a:r>
          </a:p>
        </p:txBody>
      </p:sp>
      <p:sp>
        <p:nvSpPr>
          <p:cNvPr id="3" name="Sisällön paikkamerkki 2">
            <a:extLst>
              <a:ext uri="{FF2B5EF4-FFF2-40B4-BE49-F238E27FC236}">
                <a16:creationId xmlns:a16="http://schemas.microsoft.com/office/drawing/2014/main" id="{CCAF9A5D-3CC2-8469-B348-5FF87F000037}"/>
              </a:ext>
            </a:extLst>
          </p:cNvPr>
          <p:cNvSpPr>
            <a:spLocks noGrp="1"/>
          </p:cNvSpPr>
          <p:nvPr>
            <p:ph sz="half" idx="1"/>
          </p:nvPr>
        </p:nvSpPr>
        <p:spPr>
          <a:xfrm>
            <a:off x="457199" y="1061545"/>
            <a:ext cx="5529263" cy="4982400"/>
          </a:xfrm>
        </p:spPr>
        <p:txBody>
          <a:bodyPr/>
          <a:lstStyle/>
          <a:p>
            <a:r>
              <a:rPr lang="fi-FI" sz="2200" dirty="0"/>
              <a:t>Saatu tieto lapsuusajan haitallisista kokemuksista lisää itsemyötätuntoa ja ymmärrystä omaa toimintaa kohtaan sekä madaltaa kynnystä hakea apua</a:t>
            </a:r>
          </a:p>
          <a:p>
            <a:endParaRPr lang="fi-FI" sz="2200" dirty="0"/>
          </a:p>
          <a:p>
            <a:r>
              <a:rPr lang="fi-FI" sz="2200" dirty="0"/>
              <a:t>ACE-seulonnalla potentiaalia myös laajemmassa kansalaisten käytössä – toimii </a:t>
            </a:r>
            <a:r>
              <a:rPr lang="fi-FI" sz="2200" dirty="0" err="1"/>
              <a:t>psykoedukaationa</a:t>
            </a:r>
            <a:r>
              <a:rPr lang="fi-FI" sz="2200" dirty="0"/>
              <a:t> ja herätteenä lapsuusajan kokemusten tarkasteluun ja niiden vaikutuksiin tässä hetkessä</a:t>
            </a:r>
          </a:p>
          <a:p>
            <a:endParaRPr lang="fi-FI" sz="2200" dirty="0"/>
          </a:p>
          <a:p>
            <a:r>
              <a:rPr lang="fi-FI" sz="2200" dirty="0" err="1"/>
              <a:t>Huom</a:t>
            </a:r>
            <a:r>
              <a:rPr lang="fi-FI" sz="2200" dirty="0"/>
              <a:t>! Itseapuna toimivien seulakyselyiden vastausten tuloksiin ja pisteisiin tulee suhtautua suuntaa antavina</a:t>
            </a:r>
          </a:p>
        </p:txBody>
      </p:sp>
      <p:pic>
        <p:nvPicPr>
          <p:cNvPr id="9" name="Sisällön paikkamerkki 8" descr="Kuva, joka sisältää kohteen teksti, nalle, lelu, kuvakaappaus&#10;&#10;Kuvaus luotu automaattisesti">
            <a:extLst>
              <a:ext uri="{FF2B5EF4-FFF2-40B4-BE49-F238E27FC236}">
                <a16:creationId xmlns:a16="http://schemas.microsoft.com/office/drawing/2014/main" id="{95BE0378-C245-A19A-2284-D5D422583C47}"/>
              </a:ext>
            </a:extLst>
          </p:cNvPr>
          <p:cNvPicPr>
            <a:picLocks noGrp="1" noChangeAspect="1"/>
          </p:cNvPicPr>
          <p:nvPr>
            <p:ph sz="half" idx="2"/>
          </p:nvPr>
        </p:nvPicPr>
        <p:blipFill>
          <a:blip r:embed="rId3"/>
          <a:stretch>
            <a:fillRect/>
          </a:stretch>
        </p:blipFill>
        <p:spPr>
          <a:xfrm>
            <a:off x="7077694" y="1031527"/>
            <a:ext cx="4348049" cy="4692585"/>
          </a:xfrm>
        </p:spPr>
      </p:pic>
      <p:sp>
        <p:nvSpPr>
          <p:cNvPr id="7" name="Dian numeron paikkamerkki 6">
            <a:extLst>
              <a:ext uri="{FF2B5EF4-FFF2-40B4-BE49-F238E27FC236}">
                <a16:creationId xmlns:a16="http://schemas.microsoft.com/office/drawing/2014/main" id="{E34C8EA6-AADE-BCDF-5D50-552CA933CF41}"/>
              </a:ext>
            </a:extLst>
          </p:cNvPr>
          <p:cNvSpPr>
            <a:spLocks noGrp="1"/>
          </p:cNvSpPr>
          <p:nvPr>
            <p:ph type="sldNum" sz="quarter" idx="12"/>
          </p:nvPr>
        </p:nvSpPr>
        <p:spPr/>
        <p:txBody>
          <a:bodyPr/>
          <a:lstStyle/>
          <a:p>
            <a:fld id="{94CB0E5F-1960-40BA-B650-6C6AF619C94A}" type="slidenum">
              <a:rPr lang="fi-FI" altLang="fi-FI" smtClean="0"/>
              <a:pPr/>
              <a:t>12</a:t>
            </a:fld>
            <a:endParaRPr lang="fi-FI" altLang="fi-FI"/>
          </a:p>
        </p:txBody>
      </p:sp>
    </p:spTree>
    <p:extLst>
      <p:ext uri="{BB962C8B-B14F-4D97-AF65-F5344CB8AC3E}">
        <p14:creationId xmlns:p14="http://schemas.microsoft.com/office/powerpoint/2010/main" val="194391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90EE79-E02A-4A5F-33F3-CD6115E83754}"/>
              </a:ext>
            </a:extLst>
          </p:cNvPr>
          <p:cNvSpPr>
            <a:spLocks noGrp="1"/>
          </p:cNvSpPr>
          <p:nvPr>
            <p:ph type="title"/>
          </p:nvPr>
        </p:nvSpPr>
        <p:spPr>
          <a:xfrm>
            <a:off x="457200" y="407988"/>
            <a:ext cx="11234738" cy="434975"/>
          </a:xfrm>
        </p:spPr>
        <p:txBody>
          <a:bodyPr/>
          <a:lstStyle/>
          <a:p>
            <a:r>
              <a:rPr lang="fi-FI" sz="2800" dirty="0"/>
              <a:t>Mikä on ACE-tietoinen työote?</a:t>
            </a:r>
          </a:p>
        </p:txBody>
      </p:sp>
      <p:pic>
        <p:nvPicPr>
          <p:cNvPr id="6" name="Sisällön paikkamerkki 5" descr="Kuva, joka sisältää kohteen teksti, ympyrä&#10;&#10;Kuvaus luotu automaattisesti">
            <a:extLst>
              <a:ext uri="{FF2B5EF4-FFF2-40B4-BE49-F238E27FC236}">
                <a16:creationId xmlns:a16="http://schemas.microsoft.com/office/drawing/2014/main" id="{6DEE6224-37B1-4B52-C42F-99214AB5B5F7}"/>
              </a:ext>
            </a:extLst>
          </p:cNvPr>
          <p:cNvPicPr>
            <a:picLocks noGrp="1" noChangeAspect="1"/>
          </p:cNvPicPr>
          <p:nvPr>
            <p:ph idx="1"/>
          </p:nvPr>
        </p:nvPicPr>
        <p:blipFill>
          <a:blip r:embed="rId3"/>
          <a:stretch>
            <a:fillRect/>
          </a:stretch>
        </p:blipFill>
        <p:spPr>
          <a:xfrm>
            <a:off x="5200649" y="1013641"/>
            <a:ext cx="6272213" cy="5384778"/>
          </a:xfrm>
        </p:spPr>
      </p:pic>
      <p:sp>
        <p:nvSpPr>
          <p:cNvPr id="4" name="Dian numeron paikkamerkki 3">
            <a:extLst>
              <a:ext uri="{FF2B5EF4-FFF2-40B4-BE49-F238E27FC236}">
                <a16:creationId xmlns:a16="http://schemas.microsoft.com/office/drawing/2014/main" id="{F9FD5BF2-6AEC-6112-08CE-4C89EEEC25E1}"/>
              </a:ext>
            </a:extLst>
          </p:cNvPr>
          <p:cNvSpPr>
            <a:spLocks noGrp="1"/>
          </p:cNvSpPr>
          <p:nvPr>
            <p:ph type="sldNum" sz="quarter" idx="12"/>
          </p:nvPr>
        </p:nvSpPr>
        <p:spPr/>
        <p:txBody>
          <a:bodyPr/>
          <a:lstStyle/>
          <a:p>
            <a:fld id="{74D5E226-9120-47B1-88CD-99C145C8DA72}" type="slidenum">
              <a:rPr lang="fi-FI" altLang="fi-FI" smtClean="0"/>
              <a:pPr/>
              <a:t>13</a:t>
            </a:fld>
            <a:endParaRPr lang="fi-FI" altLang="fi-FI"/>
          </a:p>
        </p:txBody>
      </p:sp>
      <p:sp>
        <p:nvSpPr>
          <p:cNvPr id="8" name="Tekstiruutu 7">
            <a:extLst>
              <a:ext uri="{FF2B5EF4-FFF2-40B4-BE49-F238E27FC236}">
                <a16:creationId xmlns:a16="http://schemas.microsoft.com/office/drawing/2014/main" id="{A60863C3-E032-F48C-7D6F-3624918D6320}"/>
              </a:ext>
            </a:extLst>
          </p:cNvPr>
          <p:cNvSpPr txBox="1"/>
          <p:nvPr/>
        </p:nvSpPr>
        <p:spPr>
          <a:xfrm>
            <a:off x="457200" y="1413063"/>
            <a:ext cx="4114800" cy="4031873"/>
          </a:xfrm>
          <a:prstGeom prst="rect">
            <a:avLst/>
          </a:prstGeom>
          <a:noFill/>
        </p:spPr>
        <p:txBody>
          <a:bodyPr wrap="square" rtlCol="0">
            <a:spAutoFit/>
          </a:bodyPr>
          <a:lstStyle/>
          <a:p>
            <a:pPr marL="285750" indent="-285750">
              <a:buFont typeface="Arial" panose="020B0604020202020204" pitchFamily="34" charset="0"/>
              <a:buChar char="•"/>
            </a:pPr>
            <a:r>
              <a:rPr lang="fi-FI" sz="3200" dirty="0" err="1"/>
              <a:t>Psykoedukaatio</a:t>
            </a:r>
            <a:endParaRPr lang="fi-FI" sz="3200" dirty="0"/>
          </a:p>
          <a:p>
            <a:pPr marL="285750" indent="-285750">
              <a:buFont typeface="Arial" panose="020B0604020202020204" pitchFamily="34" charset="0"/>
              <a:buChar char="•"/>
            </a:pPr>
            <a:endParaRPr lang="fi-FI" sz="3200" dirty="0"/>
          </a:p>
          <a:p>
            <a:pPr marL="285750" indent="-285750">
              <a:buFont typeface="Arial" panose="020B0604020202020204" pitchFamily="34" charset="0"/>
              <a:buChar char="•"/>
            </a:pPr>
            <a:r>
              <a:rPr lang="fi-FI" sz="3200" dirty="0"/>
              <a:t>Varhainen tuki</a:t>
            </a:r>
          </a:p>
          <a:p>
            <a:pPr marL="285750" indent="-285750">
              <a:buFont typeface="Arial" panose="020B0604020202020204" pitchFamily="34" charset="0"/>
              <a:buChar char="•"/>
            </a:pPr>
            <a:endParaRPr lang="fi-FI" sz="3200" dirty="0"/>
          </a:p>
          <a:p>
            <a:pPr marL="285750" indent="-285750">
              <a:buFont typeface="Arial" panose="020B0604020202020204" pitchFamily="34" charset="0"/>
              <a:buChar char="•"/>
            </a:pPr>
            <a:r>
              <a:rPr lang="fi-FI" sz="3200" dirty="0" err="1"/>
              <a:t>Resilienssin</a:t>
            </a:r>
            <a:r>
              <a:rPr lang="fi-FI" sz="3200" dirty="0"/>
              <a:t> lisääminen</a:t>
            </a:r>
          </a:p>
          <a:p>
            <a:pPr marL="285750" indent="-285750">
              <a:buFont typeface="Arial" panose="020B0604020202020204" pitchFamily="34" charset="0"/>
              <a:buChar char="•"/>
            </a:pPr>
            <a:endParaRPr lang="fi-FI" sz="3200" dirty="0"/>
          </a:p>
          <a:p>
            <a:pPr marL="285750" indent="-285750">
              <a:buFont typeface="Arial" panose="020B0604020202020204" pitchFamily="34" charset="0"/>
              <a:buChar char="•"/>
            </a:pPr>
            <a:r>
              <a:rPr lang="fi-FI" sz="3200" dirty="0"/>
              <a:t>Traumainformaatio</a:t>
            </a:r>
          </a:p>
        </p:txBody>
      </p:sp>
    </p:spTree>
    <p:extLst>
      <p:ext uri="{BB962C8B-B14F-4D97-AF65-F5344CB8AC3E}">
        <p14:creationId xmlns:p14="http://schemas.microsoft.com/office/powerpoint/2010/main" val="42169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9FAFC-1110-5E66-752A-D94E135A9EA9}"/>
              </a:ext>
            </a:extLst>
          </p:cNvPr>
          <p:cNvSpPr>
            <a:spLocks noGrp="1"/>
          </p:cNvSpPr>
          <p:nvPr>
            <p:ph type="title"/>
          </p:nvPr>
        </p:nvSpPr>
        <p:spPr>
          <a:xfrm>
            <a:off x="457200" y="407988"/>
            <a:ext cx="9900000" cy="474881"/>
          </a:xfrm>
        </p:spPr>
        <p:txBody>
          <a:bodyPr/>
          <a:lstStyle/>
          <a:p>
            <a:r>
              <a:rPr lang="fi-FI" sz="2800" dirty="0"/>
              <a:t>Miksi neuvolatoiminta?</a:t>
            </a:r>
          </a:p>
        </p:txBody>
      </p:sp>
      <p:sp>
        <p:nvSpPr>
          <p:cNvPr id="3" name="Sisällön paikkamerkki 2">
            <a:extLst>
              <a:ext uri="{FF2B5EF4-FFF2-40B4-BE49-F238E27FC236}">
                <a16:creationId xmlns:a16="http://schemas.microsoft.com/office/drawing/2014/main" id="{8F0B01AC-8268-A127-5A59-6992D2B0D61A}"/>
              </a:ext>
            </a:extLst>
          </p:cNvPr>
          <p:cNvSpPr>
            <a:spLocks noGrp="1"/>
          </p:cNvSpPr>
          <p:nvPr>
            <p:ph idx="1"/>
          </p:nvPr>
        </p:nvSpPr>
        <p:spPr>
          <a:xfrm>
            <a:off x="457200" y="882869"/>
            <a:ext cx="10401300" cy="5294094"/>
          </a:xfrm>
        </p:spPr>
        <p:txBody>
          <a:bodyPr/>
          <a:lstStyle/>
          <a:p>
            <a:r>
              <a:rPr lang="fi-FI" sz="2200" dirty="0"/>
              <a:t>Suomessa vanhempien uupumukseen on korkea riski*</a:t>
            </a:r>
          </a:p>
          <a:p>
            <a:r>
              <a:rPr lang="fi-FI" sz="2200" dirty="0"/>
              <a:t>Uupuneilla vanhemmilla on kohonnut riski mielenterveyden häiriöihin, parisuhdeongelmiin sekä </a:t>
            </a:r>
            <a:r>
              <a:rPr lang="fi-FI" sz="2200" i="1" dirty="0"/>
              <a:t>lapsen laiminlyönnille ja kaltoinkohtelulle</a:t>
            </a:r>
            <a:r>
              <a:rPr lang="fi-FI" sz="2200" dirty="0"/>
              <a:t>**</a:t>
            </a:r>
          </a:p>
          <a:p>
            <a:r>
              <a:rPr lang="fi-FI" sz="2200" dirty="0"/>
              <a:t>Vanhemman </a:t>
            </a:r>
            <a:r>
              <a:rPr lang="fi-FI" sz="2200" dirty="0" err="1"/>
              <a:t>ACEt</a:t>
            </a:r>
            <a:r>
              <a:rPr lang="fi-FI" sz="2200" dirty="0"/>
              <a:t> voivat olla juurisyy uupumiselle ja oireilulle</a:t>
            </a:r>
          </a:p>
          <a:p>
            <a:r>
              <a:rPr lang="fi-FI" sz="2200" dirty="0"/>
              <a:t>Raskausaika näyttäisi olevan avainkohta ylisukupolvisen ketjun katkaisussa</a:t>
            </a:r>
          </a:p>
          <a:p>
            <a:r>
              <a:rPr lang="fi-FI" sz="2200" dirty="0"/>
              <a:t>ACE-kokemusten seulominen ja tunnistaminen voi lisätä mm. vanhemman itsetuntemusta, itsemyötätuntoa, toiveikkuutta ja luottamusta työntekijään</a:t>
            </a:r>
          </a:p>
          <a:p>
            <a:endParaRPr lang="fi-FI" sz="2200" dirty="0"/>
          </a:p>
          <a:p>
            <a:pPr marL="0" indent="0">
              <a:buNone/>
            </a:pPr>
            <a:r>
              <a:rPr lang="fi-FI" sz="2200" u="sng" dirty="0"/>
              <a:t>Pilotin oletetut ja tavoitellut tulokset</a:t>
            </a:r>
          </a:p>
          <a:p>
            <a:r>
              <a:rPr lang="fi-FI" sz="2200" dirty="0"/>
              <a:t>Asiakasnäkökulma: laadukas palvelukokemus, jossa huomioidaan vanhemman yksilöllinen tausta ja sen vaikutus tässä hetkessä sekä vanhemman madaltunut kynnys avun pyytämiseen ja vastaanottamiseen</a:t>
            </a:r>
          </a:p>
          <a:p>
            <a:r>
              <a:rPr lang="fi-FI" sz="2200" dirty="0"/>
              <a:t>Työntekijän näkökulma: tuki vaikeiden asioiden puheeksi ottamiseen, lisääntynyt luottamus asiakassuhteessa, vaikuttava ja merkityksellinen työ perheiden tukemiseksi</a:t>
            </a:r>
          </a:p>
          <a:p>
            <a:endParaRPr lang="fi-FI" sz="2000" dirty="0"/>
          </a:p>
          <a:p>
            <a:endParaRPr lang="fi-FI" sz="1800" dirty="0"/>
          </a:p>
        </p:txBody>
      </p:sp>
      <p:sp>
        <p:nvSpPr>
          <p:cNvPr id="6" name="Dian numeron paikkamerkki 5">
            <a:extLst>
              <a:ext uri="{FF2B5EF4-FFF2-40B4-BE49-F238E27FC236}">
                <a16:creationId xmlns:a16="http://schemas.microsoft.com/office/drawing/2014/main" id="{B503B6B8-7061-D599-6C45-8C9215080C31}"/>
              </a:ext>
            </a:extLst>
          </p:cNvPr>
          <p:cNvSpPr>
            <a:spLocks noGrp="1"/>
          </p:cNvSpPr>
          <p:nvPr>
            <p:ph type="sldNum" sz="quarter" idx="12"/>
          </p:nvPr>
        </p:nvSpPr>
        <p:spPr/>
        <p:txBody>
          <a:bodyPr/>
          <a:lstStyle/>
          <a:p>
            <a:fld id="{E8576527-960F-4525-A5A6-B572304C3981}" type="slidenum">
              <a:rPr lang="fi-FI" altLang="fi-FI" smtClean="0"/>
              <a:pPr/>
              <a:t>14</a:t>
            </a:fld>
            <a:endParaRPr lang="fi-FI" altLang="fi-FI"/>
          </a:p>
        </p:txBody>
      </p:sp>
      <p:sp>
        <p:nvSpPr>
          <p:cNvPr id="7" name="Tekstiruutu 6">
            <a:extLst>
              <a:ext uri="{FF2B5EF4-FFF2-40B4-BE49-F238E27FC236}">
                <a16:creationId xmlns:a16="http://schemas.microsoft.com/office/drawing/2014/main" id="{6C13DF68-858C-8A50-A3F0-5776B76EBE47}"/>
              </a:ext>
            </a:extLst>
          </p:cNvPr>
          <p:cNvSpPr txBox="1"/>
          <p:nvPr/>
        </p:nvSpPr>
        <p:spPr>
          <a:xfrm>
            <a:off x="8186738" y="5945872"/>
            <a:ext cx="2994024" cy="646331"/>
          </a:xfrm>
          <a:prstGeom prst="rect">
            <a:avLst/>
          </a:prstGeom>
          <a:noFill/>
        </p:spPr>
        <p:txBody>
          <a:bodyPr wrap="square" rtlCol="0">
            <a:spAutoFit/>
          </a:bodyPr>
          <a:lstStyle/>
          <a:p>
            <a:r>
              <a:rPr lang="fi-FI" dirty="0"/>
              <a:t>* Aunola &amp; </a:t>
            </a:r>
            <a:r>
              <a:rPr lang="fi-FI" dirty="0" err="1"/>
              <a:t>Sorkkila</a:t>
            </a:r>
            <a:r>
              <a:rPr lang="fi-FI" dirty="0"/>
              <a:t> 2020</a:t>
            </a:r>
          </a:p>
          <a:p>
            <a:r>
              <a:rPr lang="fi-FI" dirty="0"/>
              <a:t>** </a:t>
            </a:r>
            <a:r>
              <a:rPr lang="fi-FI" dirty="0" err="1"/>
              <a:t>Hansotte</a:t>
            </a:r>
            <a:r>
              <a:rPr lang="fi-FI" dirty="0"/>
              <a:t> ym. 2020</a:t>
            </a:r>
          </a:p>
        </p:txBody>
      </p:sp>
    </p:spTree>
    <p:extLst>
      <p:ext uri="{BB962C8B-B14F-4D97-AF65-F5344CB8AC3E}">
        <p14:creationId xmlns:p14="http://schemas.microsoft.com/office/powerpoint/2010/main" val="287097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535DD7-F53F-B0F7-6CEC-4E505F053849}"/>
              </a:ext>
            </a:extLst>
          </p:cNvPr>
          <p:cNvSpPr>
            <a:spLocks noGrp="1"/>
          </p:cNvSpPr>
          <p:nvPr>
            <p:ph type="title"/>
          </p:nvPr>
        </p:nvSpPr>
        <p:spPr>
          <a:xfrm>
            <a:off x="457200" y="407988"/>
            <a:ext cx="9900000" cy="463550"/>
          </a:xfrm>
        </p:spPr>
        <p:txBody>
          <a:bodyPr/>
          <a:lstStyle/>
          <a:p>
            <a:r>
              <a:rPr lang="fi-FI" sz="2800" dirty="0"/>
              <a:t>Miten pilottia tehtiin käytännössä?</a:t>
            </a:r>
          </a:p>
        </p:txBody>
      </p:sp>
      <p:sp>
        <p:nvSpPr>
          <p:cNvPr id="3" name="Sisällön paikkamerkki 2">
            <a:extLst>
              <a:ext uri="{FF2B5EF4-FFF2-40B4-BE49-F238E27FC236}">
                <a16:creationId xmlns:a16="http://schemas.microsoft.com/office/drawing/2014/main" id="{EA4F8A76-DE70-CB43-8129-EFDBFEF55DBA}"/>
              </a:ext>
            </a:extLst>
          </p:cNvPr>
          <p:cNvSpPr>
            <a:spLocks noGrp="1"/>
          </p:cNvSpPr>
          <p:nvPr>
            <p:ph idx="1"/>
          </p:nvPr>
        </p:nvSpPr>
        <p:spPr>
          <a:xfrm>
            <a:off x="457200" y="985838"/>
            <a:ext cx="9900000" cy="5191125"/>
          </a:xfrm>
        </p:spPr>
        <p:txBody>
          <a:bodyPr/>
          <a:lstStyle/>
          <a:p>
            <a:r>
              <a:rPr lang="fi-FI" sz="2000" dirty="0"/>
              <a:t>Lännen alueen neuvoloissa kokeiltiin 1/22-10/23 ACE-tietoista työtapaa antamalla vanhemmille tietoa ACE-seulalomakkeesta ja tutkimuksesta</a:t>
            </a:r>
          </a:p>
          <a:p>
            <a:r>
              <a:rPr lang="fi-FI" sz="2000" dirty="0"/>
              <a:t>ACE-kokemusten </a:t>
            </a:r>
            <a:r>
              <a:rPr lang="fi-FI" sz="2000" dirty="0" err="1"/>
              <a:t>puheeksioton</a:t>
            </a:r>
            <a:r>
              <a:rPr lang="fi-FI" sz="2000" dirty="0"/>
              <a:t> tarkoitus lisätä vanhempien luottamusta ja avoimuutta neuvolan ammattilaisia kohtaan ja madaltaa avun hakemisen kynnystä</a:t>
            </a:r>
          </a:p>
          <a:p>
            <a:r>
              <a:rPr lang="fi-FI" sz="2000" dirty="0"/>
              <a:t>Työkaluna oli vanhemmille tarkoitettu sähköinen haastattelulomake, jossa kartoitettiin neljää teemaa:</a:t>
            </a:r>
          </a:p>
          <a:p>
            <a:pPr lvl="1"/>
            <a:r>
              <a:rPr lang="fi-FI" sz="2000" dirty="0"/>
              <a:t>positiivista mielenterveyttä, toiveikkuutta, lapsuuden aikaisia haitallisia kokemuksia (</a:t>
            </a:r>
            <a:r>
              <a:rPr lang="fi-FI" sz="2000" dirty="0" err="1"/>
              <a:t>ACEs</a:t>
            </a:r>
            <a:r>
              <a:rPr lang="fi-FI" sz="2000" dirty="0"/>
              <a:t>) sekä vanhemman uupumusta</a:t>
            </a:r>
          </a:p>
          <a:p>
            <a:pPr lvl="1"/>
            <a:endParaRPr lang="fi-FI" sz="800" dirty="0"/>
          </a:p>
          <a:p>
            <a:r>
              <a:rPr lang="fi-FI" sz="2000" dirty="0"/>
              <a:t>Terveydenhoitajien tehtävät pilotissa:</a:t>
            </a:r>
          </a:p>
          <a:p>
            <a:pPr lvl="1"/>
            <a:r>
              <a:rPr lang="fi-FI" sz="2000" dirty="0"/>
              <a:t>1) Ottaa asiakkaan kanssa puheeksi, että meillä kokeillaan uutta ACE-tietoista työtapaa, antaa asiakkaalle tutkimuksen infokirje ja suostumuslomake sekä ohjata asiakas täyttämään sähköinen kyselylomake itsenäisesti, kun hänelle sopii</a:t>
            </a:r>
          </a:p>
          <a:p>
            <a:pPr lvl="1"/>
            <a:r>
              <a:rPr lang="fi-FI" sz="2000" dirty="0"/>
              <a:t>2) Seuraavalla neuvolakäynnillä ottaa asiakkaan kanssa puheeksi kyselylomakkeeseen vastaaminen ja sen herättämät ajatukset</a:t>
            </a:r>
          </a:p>
          <a:p>
            <a:pPr lvl="1"/>
            <a:endParaRPr lang="fi-FI" sz="800" dirty="0"/>
          </a:p>
          <a:p>
            <a:r>
              <a:rPr lang="fi-FI" sz="2000" dirty="0"/>
              <a:t>Pilotin aluksi perehdytys henkilöstölle sekä sen aikana tukitapaamiset Turun yliopiston tutkija Saija Westerlund-Cookin ja </a:t>
            </a:r>
            <a:r>
              <a:rPr lang="fi-FI" sz="2000" dirty="0" err="1"/>
              <a:t>TulSote</a:t>
            </a:r>
            <a:r>
              <a:rPr lang="fi-FI" sz="2000" dirty="0"/>
              <a:t>-projektityön järjestämänä</a:t>
            </a:r>
          </a:p>
          <a:p>
            <a:pPr marL="0" indent="0">
              <a:buNone/>
            </a:pPr>
            <a:endParaRPr lang="fi-FI" sz="2400" dirty="0"/>
          </a:p>
        </p:txBody>
      </p:sp>
      <p:sp>
        <p:nvSpPr>
          <p:cNvPr id="4" name="Dian numeron paikkamerkki 3">
            <a:extLst>
              <a:ext uri="{FF2B5EF4-FFF2-40B4-BE49-F238E27FC236}">
                <a16:creationId xmlns:a16="http://schemas.microsoft.com/office/drawing/2014/main" id="{23B2DFB7-DC2B-8865-8871-EE768E373462}"/>
              </a:ext>
            </a:extLst>
          </p:cNvPr>
          <p:cNvSpPr>
            <a:spLocks noGrp="1"/>
          </p:cNvSpPr>
          <p:nvPr>
            <p:ph type="sldNum" sz="quarter" idx="12"/>
          </p:nvPr>
        </p:nvSpPr>
        <p:spPr/>
        <p:txBody>
          <a:bodyPr/>
          <a:lstStyle/>
          <a:p>
            <a:fld id="{E8576527-960F-4525-A5A6-B572304C3981}" type="slidenum">
              <a:rPr lang="fi-FI" altLang="fi-FI" smtClean="0"/>
              <a:pPr/>
              <a:t>15</a:t>
            </a:fld>
            <a:endParaRPr lang="fi-FI" altLang="fi-FI"/>
          </a:p>
        </p:txBody>
      </p:sp>
    </p:spTree>
    <p:extLst>
      <p:ext uri="{BB962C8B-B14F-4D97-AF65-F5344CB8AC3E}">
        <p14:creationId xmlns:p14="http://schemas.microsoft.com/office/powerpoint/2010/main" val="287357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uoli oikealle 39"/>
          <p:cNvSpPr/>
          <p:nvPr/>
        </p:nvSpPr>
        <p:spPr>
          <a:xfrm>
            <a:off x="112698" y="2306039"/>
            <a:ext cx="12079302" cy="2065908"/>
          </a:xfrm>
          <a:prstGeom prst="rightArrow">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8" name="Tekstiruutu 27"/>
          <p:cNvSpPr txBox="1"/>
          <p:nvPr/>
        </p:nvSpPr>
        <p:spPr>
          <a:xfrm>
            <a:off x="2003129" y="4064238"/>
            <a:ext cx="1796289" cy="1015663"/>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i-FI" sz="1200" b="1" u="sng" dirty="0">
                <a:solidFill>
                  <a:schemeClr val="tx1"/>
                </a:solidFill>
              </a:rPr>
              <a:t>2. Ajanvaraus</a:t>
            </a:r>
          </a:p>
          <a:p>
            <a:r>
              <a:rPr lang="fi-FI" sz="1200" b="1" dirty="0">
                <a:solidFill>
                  <a:schemeClr val="tx1"/>
                </a:solidFill>
              </a:rPr>
              <a:t>Asiakas:</a:t>
            </a:r>
            <a:r>
              <a:rPr lang="fi-FI" sz="1200" dirty="0">
                <a:solidFill>
                  <a:schemeClr val="tx1"/>
                </a:solidFill>
              </a:rPr>
              <a:t> varaa ajan ensikäynnille puhelimitse tai Maisasta.</a:t>
            </a:r>
          </a:p>
        </p:txBody>
      </p:sp>
      <p:sp>
        <p:nvSpPr>
          <p:cNvPr id="29" name="Tekstiruutu 28"/>
          <p:cNvSpPr txBox="1"/>
          <p:nvPr/>
        </p:nvSpPr>
        <p:spPr>
          <a:xfrm>
            <a:off x="3593179" y="710466"/>
            <a:ext cx="3205277" cy="1938992"/>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fi-FI" sz="1200" b="1" u="sng" dirty="0">
                <a:solidFill>
                  <a:schemeClr val="tx1"/>
                </a:solidFill>
              </a:rPr>
              <a:t>3. Ensikäynti</a:t>
            </a:r>
          </a:p>
          <a:p>
            <a:pPr lvl="0"/>
            <a:r>
              <a:rPr lang="fi-FI" sz="1200" b="1" dirty="0">
                <a:solidFill>
                  <a:schemeClr val="tx1"/>
                </a:solidFill>
              </a:rPr>
              <a:t>Terveydenhoitaja:</a:t>
            </a:r>
          </a:p>
          <a:p>
            <a:pPr lvl="0"/>
            <a:r>
              <a:rPr lang="fi-FI" sz="1200" dirty="0">
                <a:solidFill>
                  <a:schemeClr val="tx1"/>
                </a:solidFill>
              </a:rPr>
              <a:t>muutoin samat tehtävät kuin tavanomaisesti, käynnin lopuksi terveydenhoitaja </a:t>
            </a:r>
            <a:endParaRPr lang="fi-FI" sz="1200" b="1" dirty="0">
              <a:solidFill>
                <a:schemeClr val="tx1"/>
              </a:solidFill>
            </a:endParaRPr>
          </a:p>
          <a:p>
            <a:pPr lvl="0"/>
            <a:r>
              <a:rPr lang="fi-FI" sz="1200" dirty="0">
                <a:solidFill>
                  <a:schemeClr val="tx1"/>
                </a:solidFill>
              </a:rPr>
              <a:t>kertoo asiakkaalle tutkimus- ja kehittämispilotista ja antaa asiakkaalle infokirjeen, tutkimustiedotteen, tietosuojaselosteen ja suostumuslomakkeen, jonka pyytää asiakasta palauttamaan</a:t>
            </a:r>
            <a:r>
              <a:rPr lang="fi-FI" sz="1200" i="1" dirty="0">
                <a:solidFill>
                  <a:schemeClr val="tx1"/>
                </a:solidFill>
              </a:rPr>
              <a:t>.</a:t>
            </a:r>
          </a:p>
          <a:p>
            <a:pPr lvl="0"/>
            <a:r>
              <a:rPr lang="fi-FI" sz="1200" dirty="0">
                <a:solidFill>
                  <a:schemeClr val="tx1"/>
                </a:solidFill>
              </a:rPr>
              <a:t>Kts. ”hissipuhe” Dia 5.</a:t>
            </a:r>
          </a:p>
        </p:txBody>
      </p:sp>
      <p:sp>
        <p:nvSpPr>
          <p:cNvPr id="30" name="Tekstiruutu 29"/>
          <p:cNvSpPr txBox="1"/>
          <p:nvPr/>
        </p:nvSpPr>
        <p:spPr>
          <a:xfrm>
            <a:off x="5901481" y="4064238"/>
            <a:ext cx="2434269" cy="2677656"/>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fi-FI" sz="1200" b="1" dirty="0">
                <a:solidFill>
                  <a:schemeClr val="tx1"/>
                </a:solidFill>
              </a:rPr>
              <a:t>4. </a:t>
            </a:r>
            <a:r>
              <a:rPr lang="fi-FI" sz="1200" b="1" u="sng" dirty="0">
                <a:solidFill>
                  <a:schemeClr val="tx1"/>
                </a:solidFill>
              </a:rPr>
              <a:t>Asiakas täyttää lomakkeen</a:t>
            </a:r>
          </a:p>
          <a:p>
            <a:pPr lvl="0"/>
            <a:r>
              <a:rPr lang="fi-FI" sz="1200" b="1" dirty="0">
                <a:solidFill>
                  <a:schemeClr val="tx1"/>
                </a:solidFill>
              </a:rPr>
              <a:t>Asiakas:</a:t>
            </a:r>
            <a:r>
              <a:rPr lang="fi-FI" sz="1200" dirty="0">
                <a:solidFill>
                  <a:schemeClr val="tx1"/>
                </a:solidFill>
              </a:rPr>
              <a:t> täyttää itsenäisesti käyntien välissä sähköisen lomakkeen, jonne pääsee infokirjeessä olevan linkin/QR-koodin kautta. Lomakkeen teemat:</a:t>
            </a:r>
          </a:p>
          <a:p>
            <a:pPr marL="171450" lvl="0" indent="-171450">
              <a:buFont typeface="Arial" panose="020B0604020202020204" pitchFamily="34" charset="0"/>
              <a:buChar char="•"/>
            </a:pPr>
            <a:r>
              <a:rPr lang="fi-FI" sz="1200" dirty="0">
                <a:solidFill>
                  <a:schemeClr val="tx1"/>
                </a:solidFill>
              </a:rPr>
              <a:t>ACE</a:t>
            </a:r>
          </a:p>
          <a:p>
            <a:pPr marL="171450" lvl="0" indent="-171450">
              <a:buFont typeface="Arial" panose="020B0604020202020204" pitchFamily="34" charset="0"/>
              <a:buChar char="•"/>
            </a:pPr>
            <a:r>
              <a:rPr lang="fi-FI" sz="1200" dirty="0">
                <a:solidFill>
                  <a:schemeClr val="tx1"/>
                </a:solidFill>
              </a:rPr>
              <a:t>Toivo</a:t>
            </a:r>
          </a:p>
          <a:p>
            <a:pPr marL="171450" lvl="0" indent="-171450">
              <a:buFont typeface="Arial" panose="020B0604020202020204" pitchFamily="34" charset="0"/>
              <a:buChar char="•"/>
            </a:pPr>
            <a:r>
              <a:rPr lang="fi-FI" sz="1200" dirty="0">
                <a:solidFill>
                  <a:schemeClr val="tx1"/>
                </a:solidFill>
              </a:rPr>
              <a:t>Positiivinen mielenterveys</a:t>
            </a:r>
          </a:p>
          <a:p>
            <a:pPr marL="171450" lvl="0" indent="-171450">
              <a:buFont typeface="Arial" panose="020B0604020202020204" pitchFamily="34" charset="0"/>
              <a:buChar char="•"/>
            </a:pPr>
            <a:r>
              <a:rPr lang="fi-FI" sz="1200" dirty="0">
                <a:solidFill>
                  <a:schemeClr val="tx1"/>
                </a:solidFill>
              </a:rPr>
              <a:t>(</a:t>
            </a:r>
            <a:r>
              <a:rPr lang="fi-FI" sz="1200" b="1" dirty="0" err="1">
                <a:solidFill>
                  <a:schemeClr val="tx1"/>
                </a:solidFill>
              </a:rPr>
              <a:t>Huom</a:t>
            </a:r>
            <a:r>
              <a:rPr lang="fi-FI" sz="1200" b="1" dirty="0">
                <a:solidFill>
                  <a:schemeClr val="tx1"/>
                </a:solidFill>
              </a:rPr>
              <a:t>! Vanhemmuuden uupumus -lomake aukeaa vain vanhemmille, joilla on jo lapsia ennestään</a:t>
            </a:r>
            <a:r>
              <a:rPr lang="fi-FI" sz="1200" dirty="0">
                <a:solidFill>
                  <a:schemeClr val="tx1"/>
                </a:solidFill>
              </a:rPr>
              <a:t>)</a:t>
            </a:r>
          </a:p>
        </p:txBody>
      </p:sp>
      <p:sp>
        <p:nvSpPr>
          <p:cNvPr id="31" name="Tekstiruutu 30"/>
          <p:cNvSpPr txBox="1"/>
          <p:nvPr/>
        </p:nvSpPr>
        <p:spPr>
          <a:xfrm>
            <a:off x="7592732" y="82219"/>
            <a:ext cx="4486570" cy="2677656"/>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i-FI" sz="1200" b="1" u="sng" dirty="0">
                <a:solidFill>
                  <a:schemeClr val="tx1"/>
                </a:solidFill>
              </a:rPr>
              <a:t>5. Toinen neuvolakäynti</a:t>
            </a:r>
          </a:p>
          <a:p>
            <a:pPr marL="171450" indent="-171450">
              <a:buFont typeface="Arial" panose="020B0604020202020204" pitchFamily="34" charset="0"/>
              <a:buChar char="•"/>
            </a:pPr>
            <a:r>
              <a:rPr lang="fi-FI" sz="1200" b="1" dirty="0">
                <a:solidFill>
                  <a:schemeClr val="tx1"/>
                </a:solidFill>
              </a:rPr>
              <a:t>Terveydenhoitaja:</a:t>
            </a:r>
            <a:r>
              <a:rPr lang="fi-FI" sz="1200" dirty="0">
                <a:solidFill>
                  <a:schemeClr val="tx1"/>
                </a:solidFill>
              </a:rPr>
              <a:t> ottaa asiakkaan kanssa puheeksi sähköisen lomakkeen ja siihen vastaamisen.</a:t>
            </a:r>
            <a:endParaRPr lang="fi-FI" sz="1200" i="1" dirty="0">
              <a:solidFill>
                <a:schemeClr val="tx1"/>
              </a:solidFill>
            </a:endParaRPr>
          </a:p>
          <a:p>
            <a:pPr marL="171450" indent="-171450">
              <a:buFont typeface="Arial" panose="020B0604020202020204" pitchFamily="34" charset="0"/>
              <a:buChar char="•"/>
            </a:pPr>
            <a:r>
              <a:rPr lang="fi-FI" sz="1200" dirty="0">
                <a:solidFill>
                  <a:schemeClr val="tx1"/>
                </a:solidFill>
              </a:rPr>
              <a:t>Onko asiakas vastannut lomakkeeseen? Jos on, mitä ajatuksia vastaaminen tai kyselyn teemat ovat herättäneet? Haluaako asiakas keskustella jostakin teemasta tarkemmin? Jos asiakas kysyy, miten kyselyn tuloksia/pisteitä tulkitaan, katso </a:t>
            </a:r>
            <a:r>
              <a:rPr lang="fi-FI" sz="1200" i="1" dirty="0">
                <a:solidFill>
                  <a:schemeClr val="tx1"/>
                </a:solidFill>
              </a:rPr>
              <a:t>Diat 7-8.</a:t>
            </a:r>
            <a:endParaRPr lang="fi-FI" sz="1200" dirty="0">
              <a:solidFill>
                <a:schemeClr val="tx1"/>
              </a:solidFill>
            </a:endParaRPr>
          </a:p>
          <a:p>
            <a:pPr marL="171450" indent="-171450">
              <a:buFont typeface="Arial" panose="020B0604020202020204" pitchFamily="34" charset="0"/>
              <a:buChar char="•"/>
            </a:pPr>
            <a:r>
              <a:rPr lang="fi-FI" sz="1200" dirty="0">
                <a:solidFill>
                  <a:schemeClr val="tx1"/>
                </a:solidFill>
              </a:rPr>
              <a:t>Tässä pilotissa ensisijainen tarkoitus ei ole seuloa asiakkaita jatkopalveluihin vaan lomakkeen teemojen </a:t>
            </a:r>
            <a:r>
              <a:rPr lang="fi-FI" sz="1200" dirty="0" err="1">
                <a:solidFill>
                  <a:schemeClr val="tx1"/>
                </a:solidFill>
              </a:rPr>
              <a:t>puheeksiotto</a:t>
            </a:r>
            <a:r>
              <a:rPr lang="fi-FI" sz="1200" dirty="0">
                <a:solidFill>
                  <a:schemeClr val="tx1"/>
                </a:solidFill>
              </a:rPr>
              <a:t> ja asiakkaan tilanteen kokonaisvaltainen huomiointi</a:t>
            </a:r>
          </a:p>
          <a:p>
            <a:pPr marL="171450" indent="-171450">
              <a:buFont typeface="Arial" panose="020B0604020202020204" pitchFamily="34" charset="0"/>
              <a:buChar char="•"/>
            </a:pPr>
            <a:r>
              <a:rPr lang="fi-FI" sz="1200" dirty="0">
                <a:solidFill>
                  <a:schemeClr val="tx1"/>
                </a:solidFill>
              </a:rPr>
              <a:t>Asiakkaalta on hyvä kysyä, kokeeko hän tarvitsevansa lisätukea johonkin asiaan. Jos tarpeen, terveydenhoitaja ohjaa tuen piiriin, katso </a:t>
            </a:r>
            <a:r>
              <a:rPr lang="fi-FI" sz="1200" i="1" dirty="0">
                <a:solidFill>
                  <a:schemeClr val="tx1"/>
                </a:solidFill>
              </a:rPr>
              <a:t>Diat 11-12.</a:t>
            </a:r>
          </a:p>
        </p:txBody>
      </p:sp>
      <p:sp>
        <p:nvSpPr>
          <p:cNvPr id="34" name="Ellipsi 33"/>
          <p:cNvSpPr/>
          <p:nvPr/>
        </p:nvSpPr>
        <p:spPr>
          <a:xfrm>
            <a:off x="6396163" y="2930778"/>
            <a:ext cx="1196569" cy="816430"/>
          </a:xfrm>
          <a:prstGeom prst="ellipse">
            <a:avLst/>
          </a:prstGeom>
          <a:solidFill>
            <a:schemeClr val="accent3">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000" b="1" dirty="0">
                <a:solidFill>
                  <a:schemeClr val="bg1"/>
                </a:solidFill>
              </a:rPr>
              <a:t>4. Mittaus-piste 1</a:t>
            </a:r>
          </a:p>
        </p:txBody>
      </p:sp>
      <p:sp>
        <p:nvSpPr>
          <p:cNvPr id="35" name="Ellipsi 34"/>
          <p:cNvSpPr/>
          <p:nvPr/>
        </p:nvSpPr>
        <p:spPr>
          <a:xfrm>
            <a:off x="4155541" y="2930778"/>
            <a:ext cx="966651" cy="816430"/>
          </a:xfrm>
          <a:prstGeom prst="ellipse">
            <a:avLst/>
          </a:prstGeom>
          <a:solidFill>
            <a:schemeClr val="accent3">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000" b="1" dirty="0">
                <a:solidFill>
                  <a:schemeClr val="bg1"/>
                </a:solidFill>
              </a:rPr>
              <a:t>3. RV </a:t>
            </a:r>
          </a:p>
          <a:p>
            <a:pPr algn="ctr"/>
            <a:r>
              <a:rPr lang="fi-FI" sz="1000" b="1" dirty="0">
                <a:solidFill>
                  <a:schemeClr val="bg1"/>
                </a:solidFill>
              </a:rPr>
              <a:t>8-10</a:t>
            </a:r>
          </a:p>
        </p:txBody>
      </p:sp>
      <p:sp>
        <p:nvSpPr>
          <p:cNvPr id="36" name="Ellipsi 35"/>
          <p:cNvSpPr/>
          <p:nvPr/>
        </p:nvSpPr>
        <p:spPr>
          <a:xfrm>
            <a:off x="2282757" y="2930778"/>
            <a:ext cx="966651" cy="816430"/>
          </a:xfrm>
          <a:prstGeom prst="ellipse">
            <a:avLst/>
          </a:prstGeom>
          <a:solidFill>
            <a:schemeClr val="accent3">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000" b="1" dirty="0">
                <a:solidFill>
                  <a:schemeClr val="bg1"/>
                </a:solidFill>
              </a:rPr>
              <a:t>2. Ajan-varaus</a:t>
            </a:r>
          </a:p>
        </p:txBody>
      </p:sp>
      <p:sp>
        <p:nvSpPr>
          <p:cNvPr id="37" name="Ellipsi 36"/>
          <p:cNvSpPr/>
          <p:nvPr/>
        </p:nvSpPr>
        <p:spPr>
          <a:xfrm>
            <a:off x="9557772" y="2930778"/>
            <a:ext cx="966651" cy="816430"/>
          </a:xfrm>
          <a:prstGeom prst="ellipse">
            <a:avLst/>
          </a:prstGeom>
          <a:solidFill>
            <a:schemeClr val="accent3">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000" b="1" dirty="0">
                <a:solidFill>
                  <a:schemeClr val="bg1"/>
                </a:solidFill>
              </a:rPr>
              <a:t>5. RV </a:t>
            </a:r>
          </a:p>
          <a:p>
            <a:pPr algn="ctr"/>
            <a:r>
              <a:rPr lang="fi-FI" sz="1000" b="1" dirty="0">
                <a:solidFill>
                  <a:schemeClr val="bg1"/>
                </a:solidFill>
              </a:rPr>
              <a:t>13-16</a:t>
            </a:r>
          </a:p>
        </p:txBody>
      </p:sp>
      <p:sp>
        <p:nvSpPr>
          <p:cNvPr id="4" name="Ellipsi 3">
            <a:extLst>
              <a:ext uri="{FF2B5EF4-FFF2-40B4-BE49-F238E27FC236}">
                <a16:creationId xmlns:a16="http://schemas.microsoft.com/office/drawing/2014/main" id="{B03FFBFC-61DF-1DDF-BC4B-55408EA256BB}"/>
              </a:ext>
            </a:extLst>
          </p:cNvPr>
          <p:cNvSpPr/>
          <p:nvPr/>
        </p:nvSpPr>
        <p:spPr>
          <a:xfrm>
            <a:off x="254089" y="2930778"/>
            <a:ext cx="1071379" cy="81643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a:t>1. Ennen ensi-</a:t>
            </a:r>
          </a:p>
          <a:p>
            <a:pPr algn="ctr"/>
            <a:r>
              <a:rPr lang="fi-FI" sz="1000" b="1" dirty="0"/>
              <a:t>kontaktia</a:t>
            </a:r>
          </a:p>
        </p:txBody>
      </p:sp>
      <p:sp>
        <p:nvSpPr>
          <p:cNvPr id="8" name="Suorakulmio 7">
            <a:extLst>
              <a:ext uri="{FF2B5EF4-FFF2-40B4-BE49-F238E27FC236}">
                <a16:creationId xmlns:a16="http://schemas.microsoft.com/office/drawing/2014/main" id="{3D3B2994-E895-E36A-CE52-91027355C210}"/>
              </a:ext>
            </a:extLst>
          </p:cNvPr>
          <p:cNvSpPr/>
          <p:nvPr/>
        </p:nvSpPr>
        <p:spPr>
          <a:xfrm>
            <a:off x="112698" y="724376"/>
            <a:ext cx="1978080" cy="19010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i-FI" sz="1200" b="1" u="sng" dirty="0">
                <a:solidFill>
                  <a:schemeClr val="tx1"/>
                </a:solidFill>
              </a:rPr>
              <a:t>1. Ennen ensikontaktia</a:t>
            </a:r>
          </a:p>
          <a:p>
            <a:r>
              <a:rPr lang="fi-FI" sz="1200" b="1" dirty="0">
                <a:solidFill>
                  <a:schemeClr val="tx1"/>
                </a:solidFill>
              </a:rPr>
              <a:t>Terveydenhoitaja</a:t>
            </a:r>
            <a:r>
              <a:rPr lang="fi-FI" sz="1200" dirty="0">
                <a:solidFill>
                  <a:schemeClr val="tx1"/>
                </a:solidFill>
              </a:rPr>
              <a:t> tutustuu asiakkaille tarkoitettuun kyselylomakkeeseen sekä pilotin infomateriaaliin, jotta pystyy kertomaan pilotista asiakkaalle.</a:t>
            </a:r>
          </a:p>
        </p:txBody>
      </p:sp>
      <p:sp>
        <p:nvSpPr>
          <p:cNvPr id="9" name="Suorakulmio 8">
            <a:extLst>
              <a:ext uri="{FF2B5EF4-FFF2-40B4-BE49-F238E27FC236}">
                <a16:creationId xmlns:a16="http://schemas.microsoft.com/office/drawing/2014/main" id="{49A092B6-6893-CA06-A1C8-BCE53BD28FE7}"/>
              </a:ext>
            </a:extLst>
          </p:cNvPr>
          <p:cNvSpPr/>
          <p:nvPr/>
        </p:nvSpPr>
        <p:spPr>
          <a:xfrm>
            <a:off x="8348592" y="4068370"/>
            <a:ext cx="2183147" cy="210447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i-FI" sz="1200" b="1" dirty="0" err="1">
                <a:solidFill>
                  <a:schemeClr val="tx1"/>
                </a:solidFill>
              </a:rPr>
              <a:t>Huom</a:t>
            </a:r>
            <a:r>
              <a:rPr lang="fi-FI" sz="1200" b="1" dirty="0">
                <a:solidFill>
                  <a:schemeClr val="tx1"/>
                </a:solidFill>
              </a:rPr>
              <a:t>! </a:t>
            </a:r>
            <a:r>
              <a:rPr lang="fi-FI" sz="1200" dirty="0">
                <a:solidFill>
                  <a:schemeClr val="tx1"/>
                </a:solidFill>
              </a:rPr>
              <a:t>Lomakkeen vastaukset tulevat automaattisesti vain asiakkaan tietoon. Lomakkeessa on info asiakkaalle, että halutessaan hän voi lähettää vastauksista kopion omaan s-postiin tai ottaa niistä kuvakaappauksen neuvolassa keskustelua varten.</a:t>
            </a:r>
          </a:p>
        </p:txBody>
      </p:sp>
      <p:sp>
        <p:nvSpPr>
          <p:cNvPr id="11" name="Dian numeron paikkamerkki 10">
            <a:extLst>
              <a:ext uri="{FF2B5EF4-FFF2-40B4-BE49-F238E27FC236}">
                <a16:creationId xmlns:a16="http://schemas.microsoft.com/office/drawing/2014/main" id="{4FBB3CB0-C2C8-B567-E815-7F900C68A1F2}"/>
              </a:ext>
            </a:extLst>
          </p:cNvPr>
          <p:cNvSpPr>
            <a:spLocks noGrp="1"/>
          </p:cNvSpPr>
          <p:nvPr>
            <p:ph type="sldNum" sz="quarter" idx="12"/>
          </p:nvPr>
        </p:nvSpPr>
        <p:spPr/>
        <p:txBody>
          <a:bodyPr/>
          <a:lstStyle/>
          <a:p>
            <a:pPr>
              <a:defRPr/>
            </a:pPr>
            <a:fld id="{FDAB5290-5C66-4DF9-AE85-5B558D87710B}" type="slidenum">
              <a:rPr lang="fi-FI" smtClean="0"/>
              <a:pPr>
                <a:defRPr/>
              </a:pPr>
              <a:t>16</a:t>
            </a:fld>
            <a:endParaRPr lang="fi-FI" dirty="0"/>
          </a:p>
        </p:txBody>
      </p:sp>
      <p:sp>
        <p:nvSpPr>
          <p:cNvPr id="12" name="Tekstiruutu 11">
            <a:extLst>
              <a:ext uri="{FF2B5EF4-FFF2-40B4-BE49-F238E27FC236}">
                <a16:creationId xmlns:a16="http://schemas.microsoft.com/office/drawing/2014/main" id="{FB262F54-4298-9B8D-FB62-4C621AEBCC81}"/>
              </a:ext>
            </a:extLst>
          </p:cNvPr>
          <p:cNvSpPr txBox="1"/>
          <p:nvPr/>
        </p:nvSpPr>
        <p:spPr>
          <a:xfrm>
            <a:off x="273580" y="124442"/>
            <a:ext cx="4163818" cy="369332"/>
          </a:xfrm>
          <a:prstGeom prst="rect">
            <a:avLst/>
          </a:prstGeom>
          <a:noFill/>
        </p:spPr>
        <p:txBody>
          <a:bodyPr wrap="square" rtlCol="0">
            <a:spAutoFit/>
          </a:bodyPr>
          <a:lstStyle/>
          <a:p>
            <a:r>
              <a:rPr lang="fi-FI" b="1" dirty="0"/>
              <a:t>PILOTIN PROSESSI NEUVOLASSA</a:t>
            </a:r>
          </a:p>
        </p:txBody>
      </p:sp>
    </p:spTree>
    <p:extLst>
      <p:ext uri="{BB962C8B-B14F-4D97-AF65-F5344CB8AC3E}">
        <p14:creationId xmlns:p14="http://schemas.microsoft.com/office/powerpoint/2010/main" val="167522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7E9587-846C-B0A8-8C53-29154389D9E7}"/>
              </a:ext>
            </a:extLst>
          </p:cNvPr>
          <p:cNvSpPr>
            <a:spLocks noGrp="1"/>
          </p:cNvSpPr>
          <p:nvPr>
            <p:ph type="title"/>
          </p:nvPr>
        </p:nvSpPr>
        <p:spPr>
          <a:xfrm>
            <a:off x="457200" y="407988"/>
            <a:ext cx="9900000" cy="613290"/>
          </a:xfrm>
        </p:spPr>
        <p:txBody>
          <a:bodyPr/>
          <a:lstStyle/>
          <a:p>
            <a:r>
              <a:rPr lang="fi-FI" sz="2800" dirty="0"/>
              <a:t>Mitä pilotin kokeilulla saatiin aikaan?</a:t>
            </a:r>
          </a:p>
        </p:txBody>
      </p:sp>
      <p:sp>
        <p:nvSpPr>
          <p:cNvPr id="3" name="Sisällön paikkamerkki 2">
            <a:extLst>
              <a:ext uri="{FF2B5EF4-FFF2-40B4-BE49-F238E27FC236}">
                <a16:creationId xmlns:a16="http://schemas.microsoft.com/office/drawing/2014/main" id="{E9A58760-8B63-C52E-EFD2-FF498E0D53D2}"/>
              </a:ext>
            </a:extLst>
          </p:cNvPr>
          <p:cNvSpPr>
            <a:spLocks noGrp="1"/>
          </p:cNvSpPr>
          <p:nvPr>
            <p:ph idx="1"/>
          </p:nvPr>
        </p:nvSpPr>
        <p:spPr>
          <a:xfrm>
            <a:off x="457200" y="1021278"/>
            <a:ext cx="10384971" cy="4979988"/>
          </a:xfrm>
        </p:spPr>
        <p:txBody>
          <a:bodyPr/>
          <a:lstStyle/>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t>1/22 – 10/23 välillä n. 100 vanhempaa on vastannut ACE-seulalomakkeeseen</a:t>
            </a:r>
            <a:endParaRPr lang="fi-FI" sz="1800" dirty="0">
              <a:solidFill>
                <a:prstClr val="black"/>
              </a:solidFill>
              <a:latin typeface="Arial" panose="020B0604020202020204"/>
            </a:endParaRPr>
          </a:p>
          <a:p>
            <a:pPr marL="6858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100 % vastaajista sitä mieltä, että ACE-teemoista on sopivaa kysyä</a:t>
            </a:r>
            <a:r>
              <a:rPr lang="fi-FI" sz="1600" dirty="0">
                <a:solidFill>
                  <a:prstClr val="black"/>
                </a:solidFill>
                <a:latin typeface="Arial" panose="020B0604020202020204"/>
              </a:rPr>
              <a:t> </a:t>
            </a:r>
          </a:p>
          <a:p>
            <a:pPr lvl="2">
              <a:defRPr/>
            </a:pPr>
            <a:r>
              <a:rPr lang="fi-FI" sz="1600" dirty="0">
                <a:solidFill>
                  <a:prstClr val="black"/>
                </a:solidFill>
                <a:latin typeface="Arial" panose="020B0604020202020204"/>
              </a:rPr>
              <a:t>alkuoletuksena neuvolassa oli, että asiakkaat pitäisivät kysymistä vaikeista lapsuuskokemuksista tungettelevana, mutta vastauksien perusteella tämä ei oletus ei vahvistunut, päin vastoin</a:t>
            </a:r>
          </a:p>
          <a:p>
            <a:pPr lvl="1">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Lähes kaikkien vastanneiden (98 %) mielestä </a:t>
            </a:r>
            <a:r>
              <a:rPr kumimoji="0" lang="fi-FI" sz="1600" b="1" i="0" u="none" strike="noStrike" kern="1200" cap="none" spc="0" normalizeH="0" baseline="0" noProof="0" dirty="0" err="1">
                <a:ln>
                  <a:noFill/>
                </a:ln>
                <a:solidFill>
                  <a:prstClr val="black"/>
                </a:solidFill>
                <a:effectLst/>
                <a:uLnTx/>
                <a:uFillTx/>
                <a:latin typeface="Arial" panose="020B0604020202020204"/>
                <a:ea typeface="+mn-ea"/>
                <a:cs typeface="+mn-cs"/>
              </a:rPr>
              <a:t>ACEista</a:t>
            </a: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 on tärkeää kysyä</a:t>
            </a:r>
          </a:p>
          <a:p>
            <a:pPr marL="685800" marR="0" lvl="1"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1600" b="1" i="0" u="none" strike="noStrike" kern="1200" cap="none" spc="0" normalizeH="0" baseline="0" noProof="0" dirty="0">
                <a:ln>
                  <a:noFill/>
                </a:ln>
                <a:solidFill>
                  <a:prstClr val="black"/>
                </a:solidFill>
                <a:effectLst/>
                <a:uLnTx/>
                <a:uFillTx/>
                <a:latin typeface="Arial" panose="020B0604020202020204"/>
                <a:ea typeface="+mn-ea"/>
                <a:cs typeface="+mn-cs"/>
              </a:rPr>
              <a:t>Lähes puolet vastaajista ei ole aiemmin kertonut näistä asioista ammattilaiselle</a:t>
            </a:r>
          </a:p>
          <a:p>
            <a:pPr lvl="1">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Näyttäisi siltä, että vastaajien tuen tarve on tyypillinen elämäntilanteeseen nähden </a:t>
            </a:r>
            <a:r>
              <a:rPr lang="fi-FI" sz="1600" dirty="0">
                <a:solidFill>
                  <a:prstClr val="black"/>
                </a:solidFill>
                <a:latin typeface="Arial" panose="020B0604020202020204"/>
              </a:rPr>
              <a:t>eikä ACE-kyselyn perusteella ole havaittu muunlaisia tuen tarpeita kuin mitä neuvolan asiakaskunnalla muutoinkin on olemassa</a:t>
            </a:r>
            <a:endPar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a:defRPr/>
            </a:pPr>
            <a:endParaRPr lang="fi-FI" sz="800" dirty="0">
              <a:solidFill>
                <a:prstClr val="black"/>
              </a:solidFill>
              <a:latin typeface="Arial" panose="020B0604020202020204"/>
            </a:endParaRPr>
          </a:p>
          <a:p>
            <a:pPr>
              <a:defRPr/>
            </a:pPr>
            <a:r>
              <a:rPr lang="fi-FI" sz="1800" dirty="0">
                <a:solidFill>
                  <a:prstClr val="black"/>
                </a:solidFill>
                <a:latin typeface="Arial" panose="020B0604020202020204"/>
              </a:rPr>
              <a:t>Neuvolatoiminnassa ACE-tietoisuus koettiin työhön sopivaksi lähestymistavaksi</a:t>
            </a:r>
          </a:p>
          <a:p>
            <a:pPr lvl="1">
              <a:defRPr/>
            </a:pPr>
            <a:r>
              <a:rPr lang="fi-FI" sz="1600" dirty="0">
                <a:solidFill>
                  <a:prstClr val="black"/>
                </a:solidFill>
                <a:latin typeface="Arial" panose="020B0604020202020204"/>
              </a:rPr>
              <a:t>Asiakasta kannatteleva ja jatkopalveluihin seulova työote nähdään tärkeänä neuvolan perustyönä, jota ACE-teemat täydentävät hyvin </a:t>
            </a:r>
            <a:r>
              <a:rPr lang="fi-FI" sz="1600" dirty="0">
                <a:solidFill>
                  <a:prstClr val="black"/>
                </a:solidFill>
                <a:latin typeface="Arial" panose="020B0604020202020204" pitchFamily="34" charset="0"/>
                <a:cs typeface="Arial" panose="020B0604020202020204" pitchFamily="34" charset="0"/>
              </a:rPr>
              <a:t>→</a:t>
            </a:r>
            <a:r>
              <a:rPr lang="fi-FI" sz="1600" dirty="0">
                <a:solidFill>
                  <a:prstClr val="black"/>
                </a:solidFill>
                <a:latin typeface="Arial" panose="020B0604020202020204"/>
              </a:rPr>
              <a:t> syventää ja yksilöllistää asiakkaan saamaa palvelua</a:t>
            </a:r>
          </a:p>
          <a:p>
            <a:pPr lvl="1">
              <a:defRPr/>
            </a:pPr>
            <a:r>
              <a:rPr lang="fi-FI" sz="1600" dirty="0">
                <a:solidFill>
                  <a:prstClr val="black"/>
                </a:solidFill>
                <a:latin typeface="Arial" panose="020B0604020202020204"/>
              </a:rPr>
              <a:t>ACE-kyselyssä esiin nousevat asiat eivät ole ”akuuttitoimintaa” vaan keskeistä on traumainformoitu, yksilöllinen ja kannatteleva työote, jossa huomioidaan asiakkaan tilanteessa olevat voimavarat (</a:t>
            </a:r>
            <a:r>
              <a:rPr lang="fi-FI" sz="1600" dirty="0" err="1">
                <a:solidFill>
                  <a:prstClr val="black"/>
                </a:solidFill>
                <a:latin typeface="Arial" panose="020B0604020202020204"/>
              </a:rPr>
              <a:t>PACEs</a:t>
            </a:r>
            <a:r>
              <a:rPr lang="fi-FI" sz="1600" dirty="0">
                <a:solidFill>
                  <a:prstClr val="black"/>
                </a:solidFill>
                <a:latin typeface="Arial" panose="020B0604020202020204"/>
              </a:rPr>
              <a:t>)</a:t>
            </a:r>
          </a:p>
          <a:p>
            <a:pPr lvl="1">
              <a:defRPr/>
            </a:pPr>
            <a:r>
              <a:rPr lang="fi-FI" sz="1600" dirty="0">
                <a:solidFill>
                  <a:prstClr val="black"/>
                </a:solidFill>
                <a:latin typeface="Arial" panose="020B0604020202020204"/>
              </a:rPr>
              <a:t>Toisaalta nyt v</a:t>
            </a:r>
            <a:r>
              <a:rPr kumimoji="0" lang="fi-FI" sz="1600" b="0" i="0" u="none" strike="noStrike" kern="1200" cap="none" spc="0" normalizeH="0" baseline="0" noProof="0" dirty="0" err="1">
                <a:ln>
                  <a:noFill/>
                </a:ln>
                <a:solidFill>
                  <a:prstClr val="black"/>
                </a:solidFill>
                <a:effectLst/>
                <a:uLnTx/>
                <a:uFillTx/>
                <a:latin typeface="Arial" panose="020B0604020202020204"/>
                <a:ea typeface="+mn-ea"/>
                <a:cs typeface="+mn-cs"/>
              </a:rPr>
              <a:t>astaanotoilla</a:t>
            </a: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 on syntynyt vain yksittäisiä keskusteluja vanhempien kanssa vastauksista</a:t>
            </a:r>
          </a:p>
          <a:p>
            <a:pPr lvl="1">
              <a:defRPr/>
            </a:pPr>
            <a:r>
              <a:rPr lang="fi-FI" sz="1600" dirty="0">
                <a:solidFill>
                  <a:prstClr val="black"/>
                </a:solidFill>
                <a:latin typeface="Arial" panose="020B0604020202020204"/>
              </a:rPr>
              <a:t>ACE-tietoisen implementoinnin ”ensiaskeleet” on nyt otettu ja laajempaan implementointiin on olemassa hyvät edellytykset, kunhan tiettyihin asioihin kiinnitetään huomiota</a:t>
            </a:r>
            <a:endPar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lvl="1" indent="0">
              <a:buNone/>
              <a:defRPr/>
            </a:pPr>
            <a:endPar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indent="0">
              <a:buNone/>
            </a:pPr>
            <a:endParaRPr lang="fi-FI" sz="1600" dirty="0"/>
          </a:p>
        </p:txBody>
      </p:sp>
      <p:sp>
        <p:nvSpPr>
          <p:cNvPr id="4" name="Dian numeron paikkamerkki 3">
            <a:extLst>
              <a:ext uri="{FF2B5EF4-FFF2-40B4-BE49-F238E27FC236}">
                <a16:creationId xmlns:a16="http://schemas.microsoft.com/office/drawing/2014/main" id="{0CCA15A5-2F58-BE38-F5F9-E48FBD7ED73C}"/>
              </a:ext>
            </a:extLst>
          </p:cNvPr>
          <p:cNvSpPr>
            <a:spLocks noGrp="1"/>
          </p:cNvSpPr>
          <p:nvPr>
            <p:ph type="sldNum" sz="quarter" idx="12"/>
          </p:nvPr>
        </p:nvSpPr>
        <p:spPr/>
        <p:txBody>
          <a:bodyPr/>
          <a:lstStyle/>
          <a:p>
            <a:fld id="{E8576527-960F-4525-A5A6-B572304C3981}" type="slidenum">
              <a:rPr lang="fi-FI" altLang="fi-FI" smtClean="0"/>
              <a:pPr/>
              <a:t>17</a:t>
            </a:fld>
            <a:endParaRPr lang="fi-FI" altLang="fi-FI"/>
          </a:p>
        </p:txBody>
      </p:sp>
    </p:spTree>
    <p:extLst>
      <p:ext uri="{BB962C8B-B14F-4D97-AF65-F5344CB8AC3E}">
        <p14:creationId xmlns:p14="http://schemas.microsoft.com/office/powerpoint/2010/main" val="217347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EB27E1-18E7-FD6A-895B-74C635DC1E79}"/>
              </a:ext>
            </a:extLst>
          </p:cNvPr>
          <p:cNvSpPr>
            <a:spLocks noGrp="1"/>
          </p:cNvSpPr>
          <p:nvPr>
            <p:ph type="title"/>
          </p:nvPr>
        </p:nvSpPr>
        <p:spPr>
          <a:xfrm>
            <a:off x="457200" y="407988"/>
            <a:ext cx="9900000" cy="1171430"/>
          </a:xfrm>
        </p:spPr>
        <p:txBody>
          <a:bodyPr/>
          <a:lstStyle/>
          <a:p>
            <a:r>
              <a:rPr lang="fi-FI" sz="2800" dirty="0"/>
              <a:t>ACE-tietoisen työotteen implementointi: Mihin pilotissa jäätiin ja mitä tulisi huomioida jatkossa</a:t>
            </a:r>
          </a:p>
        </p:txBody>
      </p:sp>
      <p:sp>
        <p:nvSpPr>
          <p:cNvPr id="3" name="Sisällön paikkamerkki 2">
            <a:extLst>
              <a:ext uri="{FF2B5EF4-FFF2-40B4-BE49-F238E27FC236}">
                <a16:creationId xmlns:a16="http://schemas.microsoft.com/office/drawing/2014/main" id="{81D74A99-84B9-F8E2-A0BF-A008197DD472}"/>
              </a:ext>
            </a:extLst>
          </p:cNvPr>
          <p:cNvSpPr>
            <a:spLocks noGrp="1"/>
          </p:cNvSpPr>
          <p:nvPr>
            <p:ph idx="1"/>
          </p:nvPr>
        </p:nvSpPr>
        <p:spPr>
          <a:xfrm>
            <a:off x="362414" y="1274763"/>
            <a:ext cx="10551009" cy="5253037"/>
          </a:xfrm>
        </p:spPr>
        <p:txBody>
          <a:bodyPr/>
          <a:lstStyle/>
          <a:p>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Perustuen Elisa </a:t>
            </a:r>
            <a:r>
              <a:rPr kumimoji="0" lang="fi-FI" sz="1600" b="0" i="0" u="none" strike="noStrike" kern="1200" cap="none" spc="0" normalizeH="0" baseline="0" noProof="0" dirty="0" err="1">
                <a:ln>
                  <a:noFill/>
                </a:ln>
                <a:solidFill>
                  <a:prstClr val="black"/>
                </a:solidFill>
                <a:effectLst/>
                <a:uLnTx/>
                <a:uFillTx/>
                <a:latin typeface="Arial" panose="020B0604020202020204"/>
                <a:ea typeface="+mn-ea"/>
                <a:cs typeface="+mn-cs"/>
              </a:rPr>
              <a:t>Falckin</a:t>
            </a: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 sekä Saija Westerlund-Cookin materiaaliin sekä 25.10.2023 pilotin päätöstilaisuudessa käytyyn keskusteluun</a:t>
            </a:r>
          </a:p>
          <a:p>
            <a:endParaRPr kumimoji="0" lang="fi-FI" sz="800" b="0" i="0" u="none" strike="noStrike" kern="1200" cap="none" spc="0" normalizeH="0" baseline="0" noProof="0" dirty="0">
              <a:ln>
                <a:noFill/>
              </a:ln>
              <a:solidFill>
                <a:prstClr val="black"/>
              </a:solidFill>
              <a:effectLst/>
              <a:uLnTx/>
              <a:uFillTx/>
              <a:latin typeface="Arial" panose="020B0604020202020204"/>
              <a:ea typeface="+mn-ea"/>
              <a:cs typeface="+mn-cs"/>
            </a:endParaRPr>
          </a:p>
          <a:p>
            <a:r>
              <a:rPr lang="fi-FI" sz="1600" b="1" dirty="0">
                <a:solidFill>
                  <a:prstClr val="black"/>
                </a:solidFill>
                <a:latin typeface="Arial" panose="020B0604020202020204"/>
              </a:rPr>
              <a:t>Miten ACE-tietoinen työote saadaan sujuvaksi osaksi neuvolan perustyötä?</a:t>
            </a:r>
          </a:p>
          <a:p>
            <a:endParaRPr lang="fi-FI" sz="800" dirty="0">
              <a:solidFill>
                <a:prstClr val="black"/>
              </a:solidFill>
              <a:latin typeface="Arial" panose="020B0604020202020204"/>
            </a:endParaRPr>
          </a:p>
          <a:p>
            <a:r>
              <a:rPr lang="fi-FI" sz="1600" b="1" dirty="0" err="1"/>
              <a:t>Puheeksioton</a:t>
            </a:r>
            <a:r>
              <a:rPr lang="fi-FI" sz="1600" b="1" dirty="0"/>
              <a:t> kynnyksen ylittäminen: </a:t>
            </a:r>
            <a:r>
              <a:rPr lang="fi-FI" sz="1600" dirty="0"/>
              <a:t>joillekin työntekijöille puheeksi ottaminen ja asiakkaan rohkaiseminen keskusteluun on helpompaa, kun taas toisilla kokemus, että asiakkaat eivät rohkaistu keskustelemaan </a:t>
            </a:r>
            <a:r>
              <a:rPr lang="fi-FI" sz="1600" dirty="0" err="1"/>
              <a:t>ACEista</a:t>
            </a:r>
            <a:endParaRPr lang="fi-FI" sz="1100" dirty="0"/>
          </a:p>
          <a:p>
            <a:pPr lvl="1"/>
            <a:r>
              <a:rPr lang="fi-FI" sz="1500" dirty="0"/>
              <a:t>Miten saadaan puheeksi ottamista entistä systemaattisempaa ja asiakkaalle välitettyä sitä, että neuvolassa kysytään ja </a:t>
            </a:r>
            <a:r>
              <a:rPr lang="fi-FI" sz="1500" u="sng" dirty="0"/>
              <a:t>saa halutessaan </a:t>
            </a:r>
            <a:r>
              <a:rPr lang="fi-FI" sz="1500" dirty="0"/>
              <a:t>näistä puhua </a:t>
            </a:r>
            <a:r>
              <a:rPr lang="fi-FI" sz="1500" dirty="0">
                <a:latin typeface="Arial" panose="020B0604020202020204" pitchFamily="34" charset="0"/>
                <a:cs typeface="Arial" panose="020B0604020202020204" pitchFamily="34" charset="0"/>
              </a:rPr>
              <a:t>→</a:t>
            </a:r>
            <a:r>
              <a:rPr lang="fi-FI" sz="1500" dirty="0"/>
              <a:t> palvelu olisi yhdenvertaista kaikille asiakkaille</a:t>
            </a:r>
          </a:p>
          <a:p>
            <a:pPr lvl="1"/>
            <a:r>
              <a:rPr lang="fi-FI" sz="1500" dirty="0"/>
              <a:t>Ehdotus: työyhteisöihin ”ACE-mentorit” tukemaan käyttöönottoa</a:t>
            </a:r>
          </a:p>
          <a:p>
            <a:pPr lvl="1"/>
            <a:endParaRPr lang="fi-FI" sz="800" dirty="0"/>
          </a:p>
          <a:p>
            <a:r>
              <a:rPr lang="fi-FI" sz="1600" b="1" dirty="0"/>
              <a:t>ACE-kyselyn tulokset: </a:t>
            </a:r>
            <a:r>
              <a:rPr lang="fi-FI" sz="1600" dirty="0"/>
              <a:t>Helpottaisiko puheeksi ottamista ja keskustelua asiakkaan kanssa se, että terveydenhoitaja näkisi asiakkaan ACE-kyselyn pistemäärän? Terveydenhoitajat kokevat, että </a:t>
            </a:r>
            <a:r>
              <a:rPr lang="fi-FI" sz="1600" u="sng" dirty="0"/>
              <a:t>asiakkaan tulee saada itse valita</a:t>
            </a:r>
            <a:r>
              <a:rPr lang="fi-FI" sz="1600" dirty="0"/>
              <a:t>, haluaako hän näyttää pistemääränsä neuvolassa. Toistaiseksi asiakkaat eivät ole tuoneet lomakkeen tuloksia vastaanotolle.</a:t>
            </a:r>
            <a:endParaRPr lang="fi-FI" sz="800" dirty="0"/>
          </a:p>
          <a:p>
            <a:endParaRPr lang="fi-FI" sz="800" dirty="0"/>
          </a:p>
          <a:p>
            <a:r>
              <a:rPr lang="fi-FI" sz="1600" b="1" dirty="0"/>
              <a:t>Aikaresurssi: </a:t>
            </a:r>
            <a:r>
              <a:rPr lang="fi-FI" sz="1600" dirty="0"/>
              <a:t>Vastaanotolla on paljon huomioitavia asioita ja muitakin lomakkeita. Miten saadaan raivattua </a:t>
            </a:r>
            <a:r>
              <a:rPr lang="fi-FI" sz="1600" dirty="0" err="1"/>
              <a:t>ACEista</a:t>
            </a:r>
            <a:r>
              <a:rPr lang="fi-FI" sz="1600" dirty="0"/>
              <a:t> keskusteluun aikaa? Jos ACE-seulonta otetaan käyttöön neuvolatoiminnassa, voisiko Apottiin rakentaa ratkaisuja, esim. ajanvarauksen pidentäminen ACE-seulan vastauksista keskustelemiseksi?</a:t>
            </a:r>
          </a:p>
          <a:p>
            <a:pPr marL="0" indent="0">
              <a:buNone/>
            </a:pPr>
            <a:endParaRPr lang="fi-FI" sz="800" dirty="0"/>
          </a:p>
          <a:p>
            <a:r>
              <a:rPr lang="fi-FI" sz="1600" b="1" dirty="0"/>
              <a:t>Millä käynnillä </a:t>
            </a:r>
            <a:r>
              <a:rPr lang="fi-FI" sz="1600" dirty="0"/>
              <a:t>ACE-seulonta ja </a:t>
            </a:r>
            <a:r>
              <a:rPr lang="fi-FI" sz="1600" dirty="0" err="1"/>
              <a:t>puheeksiotto</a:t>
            </a:r>
            <a:r>
              <a:rPr lang="fi-FI" sz="1600" dirty="0"/>
              <a:t> on parasta toteuttaa?</a:t>
            </a:r>
          </a:p>
          <a:p>
            <a:endParaRPr lang="fi-FI" sz="800" dirty="0"/>
          </a:p>
          <a:p>
            <a:r>
              <a:rPr lang="fi-FI" sz="1600" dirty="0"/>
              <a:t>Miten huomioidaan </a:t>
            </a:r>
            <a:r>
              <a:rPr lang="fi-FI" sz="1600" b="1" dirty="0"/>
              <a:t>erityisryhmät</a:t>
            </a:r>
            <a:r>
              <a:rPr lang="fi-FI" sz="1600" dirty="0"/>
              <a:t>, kuten tulkkia tarvitsevat asiakkaat?</a:t>
            </a:r>
          </a:p>
        </p:txBody>
      </p:sp>
      <p:sp>
        <p:nvSpPr>
          <p:cNvPr id="4" name="Dian numeron paikkamerkki 3">
            <a:extLst>
              <a:ext uri="{FF2B5EF4-FFF2-40B4-BE49-F238E27FC236}">
                <a16:creationId xmlns:a16="http://schemas.microsoft.com/office/drawing/2014/main" id="{C6D6729C-B19E-DAB9-1F55-BE4A46AB2446}"/>
              </a:ext>
            </a:extLst>
          </p:cNvPr>
          <p:cNvSpPr>
            <a:spLocks noGrp="1"/>
          </p:cNvSpPr>
          <p:nvPr>
            <p:ph type="sldNum" sz="quarter" idx="12"/>
          </p:nvPr>
        </p:nvSpPr>
        <p:spPr/>
        <p:txBody>
          <a:bodyPr/>
          <a:lstStyle/>
          <a:p>
            <a:fld id="{E8576527-960F-4525-A5A6-B572304C3981}" type="slidenum">
              <a:rPr lang="fi-FI" altLang="fi-FI" smtClean="0"/>
              <a:pPr/>
              <a:t>18</a:t>
            </a:fld>
            <a:endParaRPr lang="fi-FI" altLang="fi-FI"/>
          </a:p>
        </p:txBody>
      </p:sp>
    </p:spTree>
    <p:extLst>
      <p:ext uri="{BB962C8B-B14F-4D97-AF65-F5344CB8AC3E}">
        <p14:creationId xmlns:p14="http://schemas.microsoft.com/office/powerpoint/2010/main" val="2189432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9958-D9BF-0AE9-734C-3D1FDB268B85}"/>
              </a:ext>
            </a:extLst>
          </p:cNvPr>
          <p:cNvSpPr>
            <a:spLocks noGrp="1"/>
          </p:cNvSpPr>
          <p:nvPr>
            <p:ph type="ctrTitle"/>
          </p:nvPr>
        </p:nvSpPr>
        <p:spPr>
          <a:xfrm>
            <a:off x="486382" y="457200"/>
            <a:ext cx="10854279" cy="5136204"/>
          </a:xfrm>
        </p:spPr>
        <p:txBody>
          <a:bodyPr/>
          <a:lstStyle/>
          <a:p>
            <a:r>
              <a:rPr lang="fi-FI" dirty="0">
                <a:effectLst>
                  <a:outerShdw blurRad="38100" dist="38100" dir="2700000" algn="tl">
                    <a:srgbClr val="000000">
                      <a:alpha val="43137"/>
                    </a:srgbClr>
                  </a:outerShdw>
                </a:effectLst>
              </a:rPr>
              <a:t>Turva 10 </a:t>
            </a:r>
            <a:r>
              <a:rPr lang="fi-FI" dirty="0" err="1">
                <a:effectLst>
                  <a:outerShdw blurRad="38100" dist="38100" dir="2700000" algn="tl">
                    <a:srgbClr val="000000">
                      <a:alpha val="43137"/>
                    </a:srgbClr>
                  </a:outerShdw>
                </a:effectLst>
              </a:rPr>
              <a:t>puheeksioton</a:t>
            </a:r>
            <a:r>
              <a:rPr lang="fi-FI" dirty="0">
                <a:effectLst>
                  <a:outerShdw blurRad="38100" dist="38100" dir="2700000" algn="tl">
                    <a:srgbClr val="000000">
                      <a:alpha val="43137"/>
                    </a:srgbClr>
                  </a:outerShdw>
                </a:effectLst>
              </a:rPr>
              <a:t> työvälineenä kouluterveydenhuollossa</a:t>
            </a:r>
            <a:br>
              <a:rPr lang="fi-FI" dirty="0"/>
            </a:br>
            <a:endParaRPr lang="fi-FI" dirty="0"/>
          </a:p>
        </p:txBody>
      </p:sp>
      <p:sp>
        <p:nvSpPr>
          <p:cNvPr id="4" name="Tekstiruutu 3">
            <a:extLst>
              <a:ext uri="{FF2B5EF4-FFF2-40B4-BE49-F238E27FC236}">
                <a16:creationId xmlns:a16="http://schemas.microsoft.com/office/drawing/2014/main" id="{31B9D403-392B-3A19-48BC-2D9209AAC67B}"/>
              </a:ext>
            </a:extLst>
          </p:cNvPr>
          <p:cNvSpPr txBox="1"/>
          <p:nvPr/>
        </p:nvSpPr>
        <p:spPr>
          <a:xfrm>
            <a:off x="486381" y="3899777"/>
            <a:ext cx="9690772" cy="2215991"/>
          </a:xfrm>
          <a:prstGeom prst="rect">
            <a:avLst/>
          </a:prstGeom>
          <a:noFill/>
        </p:spPr>
        <p:txBody>
          <a:bodyPr wrap="square" rtlCol="0">
            <a:spAutoFit/>
          </a:bodyPr>
          <a:lstStyle/>
          <a:p>
            <a:r>
              <a:rPr lang="fi-FI" sz="2000" b="1" dirty="0"/>
              <a:t>Kehittäjät: Marjo Alatalo, projektipäällikkö, Eva Autio, projektiasiantuntija, Raija Kuronen, projektiasiantuntija, Tiina Muukkonen, kehittämispäällikkö, ETKL, Niina Remsu, väkivaltatyön asiantuntija, ETKL, Tuula Salmivaara-Pesonen, kouluterveydenhuollon päällikkö, Mona Tamminen, projektisuunnittelija, Helsingin kouluterveydenhuollon esihenkilöt ja henkilöstö</a:t>
            </a:r>
          </a:p>
          <a:p>
            <a:endParaRPr lang="fi-FI" dirty="0"/>
          </a:p>
        </p:txBody>
      </p:sp>
    </p:spTree>
    <p:extLst>
      <p:ext uri="{BB962C8B-B14F-4D97-AF65-F5344CB8AC3E}">
        <p14:creationId xmlns:p14="http://schemas.microsoft.com/office/powerpoint/2010/main" val="37816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9E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DDB512-2505-C8C9-02BE-B37F74F930F9}"/>
              </a:ext>
            </a:extLst>
          </p:cNvPr>
          <p:cNvSpPr>
            <a:spLocks noGrp="1"/>
          </p:cNvSpPr>
          <p:nvPr>
            <p:ph type="title"/>
          </p:nvPr>
        </p:nvSpPr>
        <p:spPr/>
        <p:txBody>
          <a:bodyPr/>
          <a:lstStyle/>
          <a:p>
            <a:r>
              <a:rPr lang="fi-FI" dirty="0"/>
              <a:t>Sisällys</a:t>
            </a:r>
          </a:p>
        </p:txBody>
      </p:sp>
      <p:sp>
        <p:nvSpPr>
          <p:cNvPr id="3" name="Sisällön paikkamerkki 2">
            <a:extLst>
              <a:ext uri="{FF2B5EF4-FFF2-40B4-BE49-F238E27FC236}">
                <a16:creationId xmlns:a16="http://schemas.microsoft.com/office/drawing/2014/main" id="{3DF499B6-B1DF-4E7B-F11F-EEC3948184F8}"/>
              </a:ext>
            </a:extLst>
          </p:cNvPr>
          <p:cNvSpPr>
            <a:spLocks noGrp="1"/>
          </p:cNvSpPr>
          <p:nvPr>
            <p:ph idx="1"/>
          </p:nvPr>
        </p:nvSpPr>
        <p:spPr>
          <a:xfrm>
            <a:off x="447260" y="1196502"/>
            <a:ext cx="9972000" cy="4980461"/>
          </a:xfrm>
        </p:spPr>
        <p:txBody>
          <a:bodyPr/>
          <a:lstStyle/>
          <a:p>
            <a:pPr marL="457200" indent="-457200">
              <a:buFont typeface="+mj-lt"/>
              <a:buAutoNum type="arabicPeriod"/>
            </a:pPr>
            <a:r>
              <a:rPr lang="fi-FI" sz="2400" dirty="0"/>
              <a:t>Porrasteinen Lapsen kokeman lähisuhdeväkivallan ehkäisyn palveluketjun mallinnus (luonnos)</a:t>
            </a:r>
          </a:p>
          <a:p>
            <a:pPr marL="457200" indent="-457200">
              <a:buFont typeface="+mj-lt"/>
              <a:buAutoNum type="arabicPeriod"/>
            </a:pPr>
            <a:endParaRPr lang="fi-FI" sz="2400" dirty="0"/>
          </a:p>
          <a:p>
            <a:pPr marL="457200" indent="-457200">
              <a:buFont typeface="+mj-lt"/>
              <a:buAutoNum type="arabicPeriod"/>
            </a:pPr>
            <a:r>
              <a:rPr lang="fi-FI" sz="2400" dirty="0"/>
              <a:t>ACE-tietoisen työotteen pilotti neuvolatoiminnassa</a:t>
            </a:r>
          </a:p>
          <a:p>
            <a:pPr marL="457200" indent="-457200">
              <a:buFont typeface="+mj-lt"/>
              <a:buAutoNum type="arabicPeriod"/>
            </a:pPr>
            <a:endParaRPr lang="fi-FI" sz="2400" dirty="0"/>
          </a:p>
          <a:p>
            <a:pPr marL="457200" indent="-457200">
              <a:buFont typeface="+mj-lt"/>
              <a:buAutoNum type="arabicPeriod"/>
            </a:pPr>
            <a:r>
              <a:rPr lang="fi-FI" sz="2400" dirty="0"/>
              <a:t>Turva10-välineen käyttöönotto kouluterveydenhuollossa</a:t>
            </a:r>
          </a:p>
          <a:p>
            <a:pPr marL="457200" indent="-457200">
              <a:buFont typeface="+mj-lt"/>
              <a:buAutoNum type="arabicPeriod"/>
            </a:pPr>
            <a:endParaRPr lang="fi-FI" sz="2400" dirty="0"/>
          </a:p>
          <a:p>
            <a:pPr marL="457200" indent="-457200">
              <a:buFont typeface="+mj-lt"/>
              <a:buAutoNum type="arabicPeriod"/>
            </a:pPr>
            <a:r>
              <a:rPr lang="fi-FI" sz="2400" dirty="0" err="1"/>
              <a:t>Barhahus</a:t>
            </a:r>
            <a:r>
              <a:rPr lang="fi-FI" sz="2400" dirty="0"/>
              <a:t>-kehittämistyön toimintamallit lapsiperhepalveluissa</a:t>
            </a:r>
          </a:p>
          <a:p>
            <a:pPr marL="457200" indent="-457200">
              <a:buFont typeface="+mj-lt"/>
              <a:buAutoNum type="arabicPeriod"/>
            </a:pPr>
            <a:endParaRPr lang="fi-FI" sz="2400" dirty="0"/>
          </a:p>
          <a:p>
            <a:pPr marL="457200" indent="-457200">
              <a:buFont typeface="+mj-lt"/>
              <a:buAutoNum type="arabicPeriod"/>
            </a:pPr>
            <a:r>
              <a:rPr lang="fi-FI" sz="2400" dirty="0"/>
              <a:t>Koulutusta lähisuhdeväkivallan ilmiöstä lapsiperheissä</a:t>
            </a:r>
          </a:p>
          <a:p>
            <a:pPr marL="457200" indent="-457200">
              <a:buFont typeface="+mj-lt"/>
              <a:buAutoNum type="arabicPeriod"/>
            </a:pPr>
            <a:endParaRPr lang="fi-FI" sz="2000" dirty="0"/>
          </a:p>
          <a:p>
            <a:pPr marL="457200" indent="-457200">
              <a:buFont typeface="+mj-lt"/>
              <a:buAutoNum type="arabicPeriod"/>
            </a:pPr>
            <a:endParaRPr lang="fi-FI" sz="2000" dirty="0"/>
          </a:p>
          <a:p>
            <a:pPr marL="457200" indent="-457200">
              <a:buFont typeface="+mj-lt"/>
              <a:buAutoNum type="arabicPeriod"/>
            </a:pPr>
            <a:endParaRPr lang="fi-FI" sz="2000" dirty="0"/>
          </a:p>
          <a:p>
            <a:pPr marL="457200" indent="-457200">
              <a:buFont typeface="+mj-lt"/>
              <a:buAutoNum type="arabicPeriod"/>
            </a:pPr>
            <a:endParaRPr lang="fi-FI" sz="2000" dirty="0"/>
          </a:p>
          <a:p>
            <a:pPr marL="457200" indent="-457200">
              <a:buFont typeface="+mj-lt"/>
              <a:buAutoNum type="arabicPeriod"/>
            </a:pPr>
            <a:endParaRPr lang="fi-FI" sz="2000" dirty="0">
              <a:solidFill>
                <a:srgbClr val="FF0000"/>
              </a:solidFill>
            </a:endParaRPr>
          </a:p>
          <a:p>
            <a:pPr marL="0" indent="0">
              <a:buNone/>
            </a:pPr>
            <a:endParaRPr lang="fi-FI" sz="2000" b="1" dirty="0">
              <a:solidFill>
                <a:srgbClr val="FF0000"/>
              </a:solidFill>
            </a:endParaRPr>
          </a:p>
        </p:txBody>
      </p:sp>
    </p:spTree>
    <p:extLst>
      <p:ext uri="{BB962C8B-B14F-4D97-AF65-F5344CB8AC3E}">
        <p14:creationId xmlns:p14="http://schemas.microsoft.com/office/powerpoint/2010/main" val="185213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439FD4-05DA-E65D-B8DE-E51299CA50B6}"/>
              </a:ext>
            </a:extLst>
          </p:cNvPr>
          <p:cNvSpPr>
            <a:spLocks noGrp="1"/>
          </p:cNvSpPr>
          <p:nvPr>
            <p:ph type="title"/>
          </p:nvPr>
        </p:nvSpPr>
        <p:spPr>
          <a:xfrm>
            <a:off x="457200" y="407988"/>
            <a:ext cx="11234738" cy="563562"/>
          </a:xfrm>
        </p:spPr>
        <p:txBody>
          <a:bodyPr/>
          <a:lstStyle/>
          <a:p>
            <a:r>
              <a:rPr lang="fi-FI" sz="2800" dirty="0"/>
              <a:t>MIKSI Turva10-välineen pilotti ja käyttöönotto?</a:t>
            </a:r>
          </a:p>
        </p:txBody>
      </p:sp>
      <p:sp>
        <p:nvSpPr>
          <p:cNvPr id="3" name="Sisällön paikkamerkki 2">
            <a:extLst>
              <a:ext uri="{FF2B5EF4-FFF2-40B4-BE49-F238E27FC236}">
                <a16:creationId xmlns:a16="http://schemas.microsoft.com/office/drawing/2014/main" id="{8FD517DB-1809-3AB9-C703-C3DE75F95917}"/>
              </a:ext>
            </a:extLst>
          </p:cNvPr>
          <p:cNvSpPr>
            <a:spLocks noGrp="1"/>
          </p:cNvSpPr>
          <p:nvPr>
            <p:ph idx="1"/>
          </p:nvPr>
        </p:nvSpPr>
        <p:spPr>
          <a:xfrm>
            <a:off x="457200" y="971551"/>
            <a:ext cx="10156785" cy="4954688"/>
          </a:xfrm>
        </p:spPr>
        <p:txBody>
          <a:bodyPr/>
          <a:lstStyle/>
          <a:p>
            <a:r>
              <a:rPr lang="fi-FI" sz="2000" dirty="0"/>
              <a:t>Lähisuhdeväkivalta lapsiperheessä –palveluketjun toimenpide: vahvistetaan ammattilaisten kykyä tunnistaa väkivaltaa tai sen riskiä ja ottaa se puheeksi lasten ja vanhempien kanssa</a:t>
            </a:r>
          </a:p>
          <a:p>
            <a:endParaRPr lang="fi-FI" sz="2000" dirty="0"/>
          </a:p>
          <a:p>
            <a:r>
              <a:rPr lang="fi-FI" sz="2000" dirty="0"/>
              <a:t>Lasten kokema lähisuhdeväkivalta lisääntyi pandemia-aikana, mikä näkyy lastensuojeluilmoitusten syykoodeissa ja kouluterveyskyselyn tuloksissa</a:t>
            </a:r>
            <a:endParaRPr lang="fi-FI" sz="1600" b="1" dirty="0"/>
          </a:p>
          <a:p>
            <a:pPr lvl="1"/>
            <a:r>
              <a:rPr lang="fi-FI" sz="2000" dirty="0"/>
              <a:t>Vuonna 2021 helsinkiläisistä kouluikäisistä lapsista 15 % oli kokenut fyysistä väkivaltaa vanhempansa taholta (Kouluterveyskysely 2021)</a:t>
            </a:r>
          </a:p>
          <a:p>
            <a:pPr lvl="1"/>
            <a:r>
              <a:rPr lang="fi-FI" sz="2000" dirty="0"/>
              <a:t>Henkistä väkivaltaa vanhempansa taholta oli kokenut 35 % 8. ja 9. luokkalaisista sekä 26 % 4. ja 5. luokkalaisista (Kouluterveyskysely 2021)</a:t>
            </a:r>
          </a:p>
          <a:p>
            <a:pPr lvl="1"/>
            <a:r>
              <a:rPr lang="fi-FI" sz="2000" dirty="0"/>
              <a:t>Lastensuojeluilmoitusten määrä kodin aikuisten välisen väkivallan johdosta kasvoi v. 2020 ja 2021 välillä 38 % (Helsingin lastensuojelun tilastot)</a:t>
            </a:r>
          </a:p>
          <a:p>
            <a:pPr lvl="1"/>
            <a:endParaRPr lang="fi-FI" sz="2000" dirty="0"/>
          </a:p>
          <a:p>
            <a:r>
              <a:rPr lang="fi-FI" sz="2000" dirty="0"/>
              <a:t>Lasten turvallisuuden ja turvattomuuden kokemukset eivät todennäköisesti tule esille, ellei aikuinen ota niitä lapsen kanssa puheeksi.</a:t>
            </a:r>
          </a:p>
          <a:p>
            <a:pPr marL="0" indent="0">
              <a:buNone/>
            </a:pPr>
            <a:endParaRPr lang="fi-FI" sz="1600" dirty="0"/>
          </a:p>
        </p:txBody>
      </p:sp>
    </p:spTree>
    <p:extLst>
      <p:ext uri="{BB962C8B-B14F-4D97-AF65-F5344CB8AC3E}">
        <p14:creationId xmlns:p14="http://schemas.microsoft.com/office/powerpoint/2010/main" val="149012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7F63EA-08E4-4B3A-BF33-123F3F508FF9}"/>
              </a:ext>
            </a:extLst>
          </p:cNvPr>
          <p:cNvSpPr>
            <a:spLocks noGrp="1"/>
          </p:cNvSpPr>
          <p:nvPr>
            <p:ph type="title"/>
          </p:nvPr>
        </p:nvSpPr>
        <p:spPr/>
        <p:txBody>
          <a:bodyPr/>
          <a:lstStyle/>
          <a:p>
            <a:r>
              <a:rPr lang="fi-FI" sz="2800" dirty="0"/>
              <a:t>Mikä on Turva10-väline?</a:t>
            </a:r>
          </a:p>
        </p:txBody>
      </p:sp>
      <p:sp>
        <p:nvSpPr>
          <p:cNvPr id="3" name="Sisällön paikkamerkki 2">
            <a:extLst>
              <a:ext uri="{FF2B5EF4-FFF2-40B4-BE49-F238E27FC236}">
                <a16:creationId xmlns:a16="http://schemas.microsoft.com/office/drawing/2014/main" id="{7E12CDD6-30E3-4506-B1E0-A1232BE9C74C}"/>
              </a:ext>
            </a:extLst>
          </p:cNvPr>
          <p:cNvSpPr>
            <a:spLocks noGrp="1"/>
          </p:cNvSpPr>
          <p:nvPr>
            <p:ph sz="half" idx="1"/>
          </p:nvPr>
        </p:nvSpPr>
        <p:spPr>
          <a:xfrm>
            <a:off x="457200" y="955011"/>
            <a:ext cx="6348715" cy="5147453"/>
          </a:xfrm>
        </p:spPr>
        <p:txBody>
          <a:bodyPr/>
          <a:lstStyle/>
          <a:p>
            <a:r>
              <a:rPr lang="fi-FI" sz="1600" dirty="0"/>
              <a:t>Ensi- ja turvakotien liiton kehittämä työväline turvallisuudesta ja turvattomuudesta keskustelemisen tueksi.</a:t>
            </a:r>
          </a:p>
          <a:p>
            <a:endParaRPr lang="fi-FI" sz="1600" dirty="0"/>
          </a:p>
          <a:p>
            <a:r>
              <a:rPr lang="fi-FI" sz="1600" dirty="0"/>
              <a:t>Taustalla lasten oikeuksien sopimus (mm. oikeus erityiseen suojeluun) ja tutkimukset*, joiden mukaan lapsilta tulee kysyä ja heitä tulee kuulla omassa asiassaan. </a:t>
            </a:r>
          </a:p>
          <a:p>
            <a:endParaRPr lang="fi-FI" sz="1600" dirty="0"/>
          </a:p>
          <a:p>
            <a:r>
              <a:rPr lang="fi-FI" sz="1600" dirty="0" err="1"/>
              <a:t>Puheeksioton</a:t>
            </a:r>
            <a:r>
              <a:rPr lang="fi-FI" sz="1600" dirty="0"/>
              <a:t> väline, joka tukee lapsen toimijuutta ja vahvistaa lapsen myönteistä minäkuvaa. Turva10-väline EI ole väkivallan arviointiväline eikä työntekijän huolen todentamisen väline. Turva10-välinettä ei tule käyttää, jos lapseen kohdistuneesta väkivallasta tai seksuaalirikoksesta on epäily ja/tai selvitys käynnissä. </a:t>
            </a:r>
          </a:p>
          <a:p>
            <a:endParaRPr lang="fi-FI" sz="1600" dirty="0"/>
          </a:p>
          <a:p>
            <a:r>
              <a:rPr lang="fi-FI" sz="1600" dirty="0"/>
              <a:t>Tarkoitettu kaikille sosiaali-, terveys- ja kasvatusalan ammattilaisille.</a:t>
            </a:r>
          </a:p>
          <a:p>
            <a:endParaRPr lang="fi-FI" sz="1600" dirty="0"/>
          </a:p>
          <a:p>
            <a:r>
              <a:rPr lang="fi-FI" sz="1600" dirty="0"/>
              <a:t>Käyttäminen edellyttää maksuttoman verkkokoulutuksen käymistä, jonka jälkeen Turva10-välineen materiaalit saa ladattua itselleen käyttöön. </a:t>
            </a:r>
            <a:r>
              <a:rPr lang="fi-FI" sz="1600" dirty="0">
                <a:hlinkClick r:id="rId3"/>
              </a:rPr>
              <a:t>Turva10 -perehdytys – Ensi- ja turvakotien liitto</a:t>
            </a:r>
            <a:endParaRPr lang="fi-FI" sz="1600" dirty="0"/>
          </a:p>
          <a:p>
            <a:endParaRPr lang="fi-FI" sz="1400" dirty="0"/>
          </a:p>
        </p:txBody>
      </p:sp>
      <p:pic>
        <p:nvPicPr>
          <p:cNvPr id="5" name="Picture 4">
            <a:extLst>
              <a:ext uri="{FF2B5EF4-FFF2-40B4-BE49-F238E27FC236}">
                <a16:creationId xmlns:a16="http://schemas.microsoft.com/office/drawing/2014/main" id="{1E95095B-980D-89A9-A615-D57191BE8BFF}"/>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7056117" y="407988"/>
            <a:ext cx="4114800" cy="5694476"/>
          </a:xfrm>
          <a:prstGeom prst="rect">
            <a:avLst/>
          </a:prstGeom>
          <a:noFill/>
        </p:spPr>
      </p:pic>
      <p:sp>
        <p:nvSpPr>
          <p:cNvPr id="4" name="Tekstiruutu 3">
            <a:extLst>
              <a:ext uri="{FF2B5EF4-FFF2-40B4-BE49-F238E27FC236}">
                <a16:creationId xmlns:a16="http://schemas.microsoft.com/office/drawing/2014/main" id="{C6ED58C8-FD1C-E1C0-53D2-49D832FDB741}"/>
              </a:ext>
            </a:extLst>
          </p:cNvPr>
          <p:cNvSpPr txBox="1"/>
          <p:nvPr/>
        </p:nvSpPr>
        <p:spPr>
          <a:xfrm>
            <a:off x="3935392" y="6319134"/>
            <a:ext cx="2870523" cy="307777"/>
          </a:xfrm>
          <a:prstGeom prst="rect">
            <a:avLst/>
          </a:prstGeom>
          <a:noFill/>
        </p:spPr>
        <p:txBody>
          <a:bodyPr wrap="square" rtlCol="0">
            <a:spAutoFit/>
          </a:bodyPr>
          <a:lstStyle/>
          <a:p>
            <a:r>
              <a:rPr lang="fi-FI" sz="1400" dirty="0"/>
              <a:t>Lähde: </a:t>
            </a:r>
            <a:r>
              <a:rPr lang="fi-FI" sz="1400" dirty="0" err="1"/>
              <a:t>Saywitz</a:t>
            </a:r>
            <a:r>
              <a:rPr lang="fi-FI" sz="1400" dirty="0"/>
              <a:t> &amp; Camparo 2010 </a:t>
            </a:r>
          </a:p>
        </p:txBody>
      </p:sp>
    </p:spTree>
    <p:extLst>
      <p:ext uri="{BB962C8B-B14F-4D97-AF65-F5344CB8AC3E}">
        <p14:creationId xmlns:p14="http://schemas.microsoft.com/office/powerpoint/2010/main" val="107393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667B1303-9147-59B1-4A21-E75BE04495B3}"/>
              </a:ext>
            </a:extLst>
          </p:cNvPr>
          <p:cNvPicPr>
            <a:picLocks noChangeAspect="1"/>
          </p:cNvPicPr>
          <p:nvPr/>
        </p:nvPicPr>
        <p:blipFill>
          <a:blip r:embed="rId2"/>
          <a:stretch>
            <a:fillRect/>
          </a:stretch>
        </p:blipFill>
        <p:spPr>
          <a:xfrm>
            <a:off x="1092717" y="750215"/>
            <a:ext cx="4584936" cy="5302523"/>
          </a:xfrm>
          <a:prstGeom prst="rect">
            <a:avLst/>
          </a:prstGeom>
        </p:spPr>
      </p:pic>
      <p:pic>
        <p:nvPicPr>
          <p:cNvPr id="7" name="Kuva 6">
            <a:extLst>
              <a:ext uri="{FF2B5EF4-FFF2-40B4-BE49-F238E27FC236}">
                <a16:creationId xmlns:a16="http://schemas.microsoft.com/office/drawing/2014/main" id="{D8746919-1340-BD57-74E6-2AB5259D4192}"/>
              </a:ext>
            </a:extLst>
          </p:cNvPr>
          <p:cNvPicPr>
            <a:picLocks noChangeAspect="1"/>
          </p:cNvPicPr>
          <p:nvPr/>
        </p:nvPicPr>
        <p:blipFill>
          <a:blip r:embed="rId3"/>
          <a:stretch>
            <a:fillRect/>
          </a:stretch>
        </p:blipFill>
        <p:spPr>
          <a:xfrm>
            <a:off x="6930909" y="731165"/>
            <a:ext cx="3816546" cy="5321573"/>
          </a:xfrm>
          <a:prstGeom prst="rect">
            <a:avLst/>
          </a:prstGeom>
        </p:spPr>
      </p:pic>
      <p:sp>
        <p:nvSpPr>
          <p:cNvPr id="8" name="Tekstiruutu 7">
            <a:extLst>
              <a:ext uri="{FF2B5EF4-FFF2-40B4-BE49-F238E27FC236}">
                <a16:creationId xmlns:a16="http://schemas.microsoft.com/office/drawing/2014/main" id="{AF5ACF25-2232-4D29-EE81-A8D9D811E22E}"/>
              </a:ext>
            </a:extLst>
          </p:cNvPr>
          <p:cNvSpPr txBox="1"/>
          <p:nvPr/>
        </p:nvSpPr>
        <p:spPr>
          <a:xfrm>
            <a:off x="3915294" y="145534"/>
            <a:ext cx="6700057" cy="523220"/>
          </a:xfrm>
          <a:prstGeom prst="rect">
            <a:avLst/>
          </a:prstGeom>
          <a:noFill/>
        </p:spPr>
        <p:txBody>
          <a:bodyPr wrap="square" rtlCol="0">
            <a:spAutoFit/>
          </a:bodyPr>
          <a:lstStyle/>
          <a:p>
            <a:r>
              <a:rPr lang="fi-FI" sz="2800" b="1" dirty="0">
                <a:latin typeface="Arial Black" panose="020B0A04020102020204" pitchFamily="34" charset="0"/>
              </a:rPr>
              <a:t>Leikki- ja kouluikäinen</a:t>
            </a:r>
          </a:p>
        </p:txBody>
      </p:sp>
    </p:spTree>
    <p:extLst>
      <p:ext uri="{BB962C8B-B14F-4D97-AF65-F5344CB8AC3E}">
        <p14:creationId xmlns:p14="http://schemas.microsoft.com/office/powerpoint/2010/main" val="46783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68EBC-3C3C-4281-87A7-FE1A7140D366}"/>
              </a:ext>
            </a:extLst>
          </p:cNvPr>
          <p:cNvSpPr>
            <a:spLocks noGrp="1"/>
          </p:cNvSpPr>
          <p:nvPr>
            <p:ph type="title"/>
          </p:nvPr>
        </p:nvSpPr>
        <p:spPr/>
        <p:txBody>
          <a:bodyPr/>
          <a:lstStyle/>
          <a:p>
            <a:r>
              <a:rPr lang="fi-FI" sz="2800" dirty="0"/>
              <a:t>Miksi kouluterveydenhuolto?</a:t>
            </a:r>
          </a:p>
        </p:txBody>
      </p:sp>
      <p:sp>
        <p:nvSpPr>
          <p:cNvPr id="3" name="Sisällön paikkamerkki 2">
            <a:extLst>
              <a:ext uri="{FF2B5EF4-FFF2-40B4-BE49-F238E27FC236}">
                <a16:creationId xmlns:a16="http://schemas.microsoft.com/office/drawing/2014/main" id="{6A03C389-4F75-D1E4-FC6A-BD4E2F0B9E7C}"/>
              </a:ext>
            </a:extLst>
          </p:cNvPr>
          <p:cNvSpPr>
            <a:spLocks noGrp="1"/>
          </p:cNvSpPr>
          <p:nvPr>
            <p:ph idx="1"/>
          </p:nvPr>
        </p:nvSpPr>
        <p:spPr>
          <a:xfrm>
            <a:off x="306730" y="939006"/>
            <a:ext cx="10573473" cy="4979988"/>
          </a:xfrm>
        </p:spPr>
        <p:txBody>
          <a:bodyPr/>
          <a:lstStyle/>
          <a:p>
            <a:pPr marL="0" indent="0">
              <a:buNone/>
            </a:pPr>
            <a:endParaRPr lang="fi-FI" sz="2000" dirty="0"/>
          </a:p>
          <a:p>
            <a:r>
              <a:rPr lang="fi-FI" sz="2000" dirty="0"/>
              <a:t>Kouluterveydenhuollossa tehtävässä laajassa terveystarkastuksessa kartoitetaan laajasti lapsen ja perheen hyvinvointia </a:t>
            </a:r>
          </a:p>
          <a:p>
            <a:pPr lvl="1"/>
            <a:r>
              <a:rPr lang="fi-FI" sz="2000" dirty="0"/>
              <a:t>Mm. fyysistä ja psyykkistä terveyttä ja kehitystä, terveystottumuksia, sosiaalisia suhteita, vapaa-ajan viettoa ja koulunkäyntiä, vanhempien ja sisarusten hyvinvointia, perheen vuorovaikutusta ja rakennetta sekä perheen elinoloja ja tukiverkostoja</a:t>
            </a:r>
          </a:p>
          <a:p>
            <a:pPr lvl="1"/>
            <a:r>
              <a:rPr lang="fi-FI" sz="2000" dirty="0"/>
              <a:t>Turvallisuuden puheeksi ottaminen sisältyy kouluterveydenhoitajan työhön</a:t>
            </a:r>
          </a:p>
          <a:p>
            <a:endParaRPr lang="fi-FI" sz="2000" dirty="0"/>
          </a:p>
          <a:p>
            <a:r>
              <a:rPr lang="fi-FI" sz="2000" dirty="0"/>
              <a:t>Kouluterveydenhoitajien velvoite on tavata systemaattisesti kaikki oppilaat ja tämä mahdollistaa monista asioista keskustelemisen luotettavan ja turvallisen aikuisen kanssa</a:t>
            </a:r>
          </a:p>
          <a:p>
            <a:pPr lvl="1"/>
            <a:r>
              <a:rPr lang="fi-FI" sz="2000" dirty="0"/>
              <a:t>V. 2021 kouluterveyskyselyssä 8. ja 9. luokkien perusopetuksen oppilaista yli 84 % vastaajista kertoi saaneensa tukea ja apua hyvinvointiinsa kouluterveydenhoitajalta</a:t>
            </a:r>
          </a:p>
          <a:p>
            <a:pPr lvl="1"/>
            <a:r>
              <a:rPr lang="fi-FI" sz="2000" dirty="0"/>
              <a:t>V. 2021 kouluterveyskyselyssä 8. ja 9. luokkien perusopetuksen oppilaista 72,5 % vastaajista koki uskaltaneensa kertoa asioistaan rehellisesti kouluterveydenhoitajalle terveystarkastuksen yhteydessä</a:t>
            </a:r>
          </a:p>
          <a:p>
            <a:endParaRPr lang="fi-FI" dirty="0"/>
          </a:p>
        </p:txBody>
      </p:sp>
    </p:spTree>
    <p:extLst>
      <p:ext uri="{BB962C8B-B14F-4D97-AF65-F5344CB8AC3E}">
        <p14:creationId xmlns:p14="http://schemas.microsoft.com/office/powerpoint/2010/main" val="288196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AD37AB-685A-9C52-BA41-02A3D783D450}"/>
              </a:ext>
            </a:extLst>
          </p:cNvPr>
          <p:cNvSpPr>
            <a:spLocks noGrp="1"/>
          </p:cNvSpPr>
          <p:nvPr>
            <p:ph type="title"/>
          </p:nvPr>
        </p:nvSpPr>
        <p:spPr>
          <a:xfrm>
            <a:off x="457200" y="407988"/>
            <a:ext cx="11234738" cy="519419"/>
          </a:xfrm>
        </p:spPr>
        <p:txBody>
          <a:bodyPr/>
          <a:lstStyle/>
          <a:p>
            <a:r>
              <a:rPr lang="fi-FI" sz="2800" dirty="0"/>
              <a:t>Miten käyttöönotto toteutettiin?</a:t>
            </a:r>
          </a:p>
        </p:txBody>
      </p:sp>
      <p:sp>
        <p:nvSpPr>
          <p:cNvPr id="5" name="Dian numeron paikkamerkki 4">
            <a:extLst>
              <a:ext uri="{FF2B5EF4-FFF2-40B4-BE49-F238E27FC236}">
                <a16:creationId xmlns:a16="http://schemas.microsoft.com/office/drawing/2014/main" id="{1A0A6DFB-B72D-8529-B3B6-A4757C2938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78AC8-DCCB-3643-88B8-AE62391B263E}"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3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kstiruutu 6">
            <a:extLst>
              <a:ext uri="{FF2B5EF4-FFF2-40B4-BE49-F238E27FC236}">
                <a16:creationId xmlns:a16="http://schemas.microsoft.com/office/drawing/2014/main" id="{6064BD92-B4CB-4312-6E55-7274EFF04D79}"/>
              </a:ext>
            </a:extLst>
          </p:cNvPr>
          <p:cNvSpPr txBox="1"/>
          <p:nvPr/>
        </p:nvSpPr>
        <p:spPr>
          <a:xfrm>
            <a:off x="600075" y="4987744"/>
            <a:ext cx="6873081" cy="61555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Lisäksi: valmistelu- ja tukityö, ohjausryhmän kokoukset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kstiruutu 9">
            <a:extLst>
              <a:ext uri="{FF2B5EF4-FFF2-40B4-BE49-F238E27FC236}">
                <a16:creationId xmlns:a16="http://schemas.microsoft.com/office/drawing/2014/main" id="{7BAEC8E7-40E8-4F8C-651D-3BDF0057B11F}"/>
              </a:ext>
            </a:extLst>
          </p:cNvPr>
          <p:cNvSpPr txBox="1"/>
          <p:nvPr/>
        </p:nvSpPr>
        <p:spPr>
          <a:xfrm>
            <a:off x="547693" y="1947320"/>
            <a:ext cx="13128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Valmistelu-vaihe</a:t>
            </a:r>
          </a:p>
        </p:txBody>
      </p:sp>
      <p:sp>
        <p:nvSpPr>
          <p:cNvPr id="19" name="Tekstiruutu 18">
            <a:extLst>
              <a:ext uri="{FF2B5EF4-FFF2-40B4-BE49-F238E27FC236}">
                <a16:creationId xmlns:a16="http://schemas.microsoft.com/office/drawing/2014/main" id="{36C78E5A-BBD9-BF52-8ED0-5AFA9751555B}"/>
              </a:ext>
            </a:extLst>
          </p:cNvPr>
          <p:cNvSpPr txBox="1"/>
          <p:nvPr/>
        </p:nvSpPr>
        <p:spPr>
          <a:xfrm>
            <a:off x="8818562" y="2007398"/>
            <a:ext cx="24669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Käyttöönoton tuki</a:t>
            </a:r>
          </a:p>
        </p:txBody>
      </p:sp>
      <p:sp>
        <p:nvSpPr>
          <p:cNvPr id="21" name="Suorakulmio: Pyöristetyt kulmat 20">
            <a:extLst>
              <a:ext uri="{FF2B5EF4-FFF2-40B4-BE49-F238E27FC236}">
                <a16:creationId xmlns:a16="http://schemas.microsoft.com/office/drawing/2014/main" id="{DD398218-9A26-F9DA-713E-A8F301D6A1EC}"/>
              </a:ext>
            </a:extLst>
          </p:cNvPr>
          <p:cNvSpPr/>
          <p:nvPr/>
        </p:nvSpPr>
        <p:spPr>
          <a:xfrm>
            <a:off x="373062" y="3454220"/>
            <a:ext cx="10677524" cy="116541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8" name="Suora nuoliyhdysviiva 7">
            <a:extLst>
              <a:ext uri="{FF2B5EF4-FFF2-40B4-BE49-F238E27FC236}">
                <a16:creationId xmlns:a16="http://schemas.microsoft.com/office/drawing/2014/main" id="{7AE86411-DAA5-31FE-D29D-7569C0C8A853}"/>
              </a:ext>
            </a:extLst>
          </p:cNvPr>
          <p:cNvCxnSpPr>
            <a:cxnSpLocks/>
          </p:cNvCxnSpPr>
          <p:nvPr/>
        </p:nvCxnSpPr>
        <p:spPr>
          <a:xfrm flipV="1">
            <a:off x="1141413" y="2557463"/>
            <a:ext cx="0" cy="127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62B8E3AC-A300-9CF7-1717-F7FE9EA5AE09}"/>
              </a:ext>
            </a:extLst>
          </p:cNvPr>
          <p:cNvCxnSpPr>
            <a:cxnSpLocks/>
          </p:cNvCxnSpPr>
          <p:nvPr/>
        </p:nvCxnSpPr>
        <p:spPr>
          <a:xfrm flipV="1">
            <a:off x="2968625" y="1907256"/>
            <a:ext cx="0" cy="197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D21C5B48-4743-F941-74EE-36012C1D7E6E}"/>
              </a:ext>
            </a:extLst>
          </p:cNvPr>
          <p:cNvCxnSpPr>
            <a:cxnSpLocks/>
          </p:cNvCxnSpPr>
          <p:nvPr/>
        </p:nvCxnSpPr>
        <p:spPr>
          <a:xfrm flipV="1">
            <a:off x="4762501" y="2557463"/>
            <a:ext cx="0" cy="1300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55271DCF-8DA0-877C-C4BD-9D77B2D6D8AD}"/>
              </a:ext>
            </a:extLst>
          </p:cNvPr>
          <p:cNvCxnSpPr>
            <a:cxnSpLocks/>
          </p:cNvCxnSpPr>
          <p:nvPr/>
        </p:nvCxnSpPr>
        <p:spPr>
          <a:xfrm flipV="1">
            <a:off x="6575424" y="2557463"/>
            <a:ext cx="0" cy="1323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31CDFBDC-AAE7-C087-4681-17348363D921}"/>
              </a:ext>
            </a:extLst>
          </p:cNvPr>
          <p:cNvCxnSpPr>
            <a:cxnSpLocks/>
          </p:cNvCxnSpPr>
          <p:nvPr/>
        </p:nvCxnSpPr>
        <p:spPr>
          <a:xfrm flipV="1">
            <a:off x="10017121" y="2516997"/>
            <a:ext cx="0" cy="1304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kstiruutu 21">
            <a:extLst>
              <a:ext uri="{FF2B5EF4-FFF2-40B4-BE49-F238E27FC236}">
                <a16:creationId xmlns:a16="http://schemas.microsoft.com/office/drawing/2014/main" id="{673B39CD-BB5D-CAB9-E708-0F6F324622A9}"/>
              </a:ext>
            </a:extLst>
          </p:cNvPr>
          <p:cNvSpPr txBox="1"/>
          <p:nvPr/>
        </p:nvSpPr>
        <p:spPr>
          <a:xfrm>
            <a:off x="2147885" y="3990570"/>
            <a:ext cx="1730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white"/>
                </a:solidFill>
                <a:effectLst/>
                <a:uLnTx/>
                <a:uFillTx/>
                <a:latin typeface="Arial" panose="020B0604020202020204"/>
                <a:ea typeface="+mn-ea"/>
                <a:cs typeface="+mn-cs"/>
              </a:rPr>
              <a:t>Elokuu 2021</a:t>
            </a:r>
          </a:p>
        </p:txBody>
      </p:sp>
      <p:cxnSp>
        <p:nvCxnSpPr>
          <p:cNvPr id="24" name="Suora nuoliyhdysviiva 23">
            <a:extLst>
              <a:ext uri="{FF2B5EF4-FFF2-40B4-BE49-F238E27FC236}">
                <a16:creationId xmlns:a16="http://schemas.microsoft.com/office/drawing/2014/main" id="{469BA0E4-0598-F529-4CB1-1AFE007D5607}"/>
              </a:ext>
            </a:extLst>
          </p:cNvPr>
          <p:cNvCxnSpPr>
            <a:cxnSpLocks/>
          </p:cNvCxnSpPr>
          <p:nvPr/>
        </p:nvCxnSpPr>
        <p:spPr>
          <a:xfrm flipV="1">
            <a:off x="8475657" y="1858302"/>
            <a:ext cx="0" cy="197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Nuoli: Oikea 24">
            <a:extLst>
              <a:ext uri="{FF2B5EF4-FFF2-40B4-BE49-F238E27FC236}">
                <a16:creationId xmlns:a16="http://schemas.microsoft.com/office/drawing/2014/main" id="{87B36F55-7B7B-A562-9E28-EE4033B13DC7}"/>
              </a:ext>
            </a:extLst>
          </p:cNvPr>
          <p:cNvSpPr/>
          <p:nvPr/>
        </p:nvSpPr>
        <p:spPr>
          <a:xfrm>
            <a:off x="7941470" y="3492503"/>
            <a:ext cx="4250530" cy="1388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Tekstiruutu 25">
            <a:extLst>
              <a:ext uri="{FF2B5EF4-FFF2-40B4-BE49-F238E27FC236}">
                <a16:creationId xmlns:a16="http://schemas.microsoft.com/office/drawing/2014/main" id="{C9C93158-F7FB-D5F3-A68D-A9F2DA8AD867}"/>
              </a:ext>
            </a:extLst>
          </p:cNvPr>
          <p:cNvSpPr txBox="1"/>
          <p:nvPr/>
        </p:nvSpPr>
        <p:spPr>
          <a:xfrm>
            <a:off x="8001393" y="3821865"/>
            <a:ext cx="3985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white"/>
                </a:solidFill>
                <a:effectLst/>
                <a:uLnTx/>
                <a:uFillTx/>
                <a:latin typeface="Arial" panose="020B0604020202020204"/>
                <a:ea typeface="+mn-ea"/>
                <a:cs typeface="+mn-cs"/>
              </a:rPr>
              <a:t>Lokakuu 2022 </a:t>
            </a:r>
            <a:r>
              <a:rPr kumimoji="0" lang="fi-FI" sz="2000" b="0" i="0" u="none" strike="noStrike" kern="1200" cap="none" spc="0" normalizeH="0" baseline="0" noProof="0" dirty="0">
                <a:ln>
                  <a:noFill/>
                </a:ln>
                <a:solidFill>
                  <a:prstClr val="white"/>
                </a:solidFill>
                <a:effectLst/>
                <a:uLnTx/>
                <a:uFillTx/>
                <a:latin typeface="Arial" panose="020B0604020202020204"/>
                <a:ea typeface="+mn-ea"/>
                <a:cs typeface="+mn-cs"/>
              </a:rPr>
              <a:t>→ käyttöönoton tuki osana perustoimintaa</a:t>
            </a:r>
          </a:p>
        </p:txBody>
      </p:sp>
      <p:sp>
        <p:nvSpPr>
          <p:cNvPr id="27" name="Tekstiruutu 26">
            <a:extLst>
              <a:ext uri="{FF2B5EF4-FFF2-40B4-BE49-F238E27FC236}">
                <a16:creationId xmlns:a16="http://schemas.microsoft.com/office/drawing/2014/main" id="{C4DA6EB6-2150-8E76-F907-A80716C2A664}"/>
              </a:ext>
            </a:extLst>
          </p:cNvPr>
          <p:cNvSpPr txBox="1"/>
          <p:nvPr/>
        </p:nvSpPr>
        <p:spPr>
          <a:xfrm>
            <a:off x="1652588" y="1427799"/>
            <a:ext cx="26320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t>Pilotti käynnistyy</a:t>
            </a: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Tekstiruutu 27">
            <a:extLst>
              <a:ext uri="{FF2B5EF4-FFF2-40B4-BE49-F238E27FC236}">
                <a16:creationId xmlns:a16="http://schemas.microsoft.com/office/drawing/2014/main" id="{6A4C6AC6-A98A-3154-1506-1E4A53776A87}"/>
              </a:ext>
            </a:extLst>
          </p:cNvPr>
          <p:cNvSpPr txBox="1"/>
          <p:nvPr/>
        </p:nvSpPr>
        <p:spPr>
          <a:xfrm>
            <a:off x="3883032" y="2007398"/>
            <a:ext cx="18287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Pilotin tuki</a:t>
            </a:r>
          </a:p>
        </p:txBody>
      </p:sp>
      <p:sp>
        <p:nvSpPr>
          <p:cNvPr id="4" name="Tekstiruutu 3">
            <a:extLst>
              <a:ext uri="{FF2B5EF4-FFF2-40B4-BE49-F238E27FC236}">
                <a16:creationId xmlns:a16="http://schemas.microsoft.com/office/drawing/2014/main" id="{B7EEF1FF-F079-4FF5-2B3B-65D8BFE1B236}"/>
              </a:ext>
            </a:extLst>
          </p:cNvPr>
          <p:cNvSpPr txBox="1"/>
          <p:nvPr/>
        </p:nvSpPr>
        <p:spPr>
          <a:xfrm>
            <a:off x="429019" y="4036929"/>
            <a:ext cx="20716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Kevät-kesä 2021</a:t>
            </a:r>
          </a:p>
        </p:txBody>
      </p:sp>
      <p:sp>
        <p:nvSpPr>
          <p:cNvPr id="6" name="Tekstiruutu 5">
            <a:extLst>
              <a:ext uri="{FF2B5EF4-FFF2-40B4-BE49-F238E27FC236}">
                <a16:creationId xmlns:a16="http://schemas.microsoft.com/office/drawing/2014/main" id="{DA72F1E3-D305-0E4D-4AB5-447ADE1A2453}"/>
              </a:ext>
            </a:extLst>
          </p:cNvPr>
          <p:cNvSpPr txBox="1"/>
          <p:nvPr/>
        </p:nvSpPr>
        <p:spPr>
          <a:xfrm>
            <a:off x="3878261" y="4052126"/>
            <a:ext cx="23102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Syksy 21–kevät 22</a:t>
            </a:r>
          </a:p>
        </p:txBody>
      </p:sp>
      <p:sp>
        <p:nvSpPr>
          <p:cNvPr id="11" name="Tekstiruutu 10">
            <a:extLst>
              <a:ext uri="{FF2B5EF4-FFF2-40B4-BE49-F238E27FC236}">
                <a16:creationId xmlns:a16="http://schemas.microsoft.com/office/drawing/2014/main" id="{5CEF90D2-5B7B-0E32-C429-3CE6D5E5C7EC}"/>
              </a:ext>
            </a:extLst>
          </p:cNvPr>
          <p:cNvSpPr txBox="1"/>
          <p:nvPr/>
        </p:nvSpPr>
        <p:spPr>
          <a:xfrm>
            <a:off x="5983883" y="4052126"/>
            <a:ext cx="21621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Elo-syyskuu 2022</a:t>
            </a:r>
          </a:p>
        </p:txBody>
      </p:sp>
      <p:sp>
        <p:nvSpPr>
          <p:cNvPr id="12" name="Tekstiruutu 11">
            <a:extLst>
              <a:ext uri="{FF2B5EF4-FFF2-40B4-BE49-F238E27FC236}">
                <a16:creationId xmlns:a16="http://schemas.microsoft.com/office/drawing/2014/main" id="{82861B01-B6A5-C037-93C0-AAC8C507FC40}"/>
              </a:ext>
            </a:extLst>
          </p:cNvPr>
          <p:cNvSpPr txBox="1"/>
          <p:nvPr/>
        </p:nvSpPr>
        <p:spPr>
          <a:xfrm>
            <a:off x="5447109" y="1991745"/>
            <a:ext cx="24669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mn-cs"/>
              </a:rPr>
              <a:t>Käyttöönoton valmistelu kaikille alueille</a:t>
            </a:r>
          </a:p>
        </p:txBody>
      </p:sp>
      <p:sp>
        <p:nvSpPr>
          <p:cNvPr id="15" name="Tekstiruutu 14">
            <a:extLst>
              <a:ext uri="{FF2B5EF4-FFF2-40B4-BE49-F238E27FC236}">
                <a16:creationId xmlns:a16="http://schemas.microsoft.com/office/drawing/2014/main" id="{85E028A1-C016-E288-824F-9AA4C05B43C5}"/>
              </a:ext>
            </a:extLst>
          </p:cNvPr>
          <p:cNvSpPr txBox="1"/>
          <p:nvPr/>
        </p:nvSpPr>
        <p:spPr>
          <a:xfrm>
            <a:off x="7473156" y="1069018"/>
            <a:ext cx="20050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t>Käyttöönotto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t>alkaa</a:t>
            </a:r>
          </a:p>
        </p:txBody>
      </p:sp>
    </p:spTree>
    <p:extLst>
      <p:ext uri="{BB962C8B-B14F-4D97-AF65-F5344CB8AC3E}">
        <p14:creationId xmlns:p14="http://schemas.microsoft.com/office/powerpoint/2010/main" val="427988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37D5B-01CB-9EC6-2032-6C46BAFD244C}"/>
              </a:ext>
            </a:extLst>
          </p:cNvPr>
          <p:cNvSpPr>
            <a:spLocks noGrp="1"/>
          </p:cNvSpPr>
          <p:nvPr>
            <p:ph type="title"/>
          </p:nvPr>
        </p:nvSpPr>
        <p:spPr/>
        <p:txBody>
          <a:bodyPr/>
          <a:lstStyle/>
          <a:p>
            <a:r>
              <a:rPr lang="fi-FI" sz="2800" dirty="0"/>
              <a:t>Mitä saatiin aikaan?</a:t>
            </a:r>
          </a:p>
        </p:txBody>
      </p:sp>
      <p:sp>
        <p:nvSpPr>
          <p:cNvPr id="3" name="Sisällön paikkamerkki 2">
            <a:extLst>
              <a:ext uri="{FF2B5EF4-FFF2-40B4-BE49-F238E27FC236}">
                <a16:creationId xmlns:a16="http://schemas.microsoft.com/office/drawing/2014/main" id="{7BAE7CF4-7392-D26E-2B5E-94E30BDBC22B}"/>
              </a:ext>
            </a:extLst>
          </p:cNvPr>
          <p:cNvSpPr>
            <a:spLocks noGrp="1"/>
          </p:cNvSpPr>
          <p:nvPr>
            <p:ph idx="1"/>
          </p:nvPr>
        </p:nvSpPr>
        <p:spPr>
          <a:xfrm>
            <a:off x="260431" y="939006"/>
            <a:ext cx="10689220" cy="5330032"/>
          </a:xfrm>
        </p:spPr>
        <p:txBody>
          <a:bodyPr/>
          <a:lstStyle/>
          <a:p>
            <a:pPr>
              <a:defRPr/>
            </a:pPr>
            <a:r>
              <a:rPr lang="fi-FI" sz="2400" dirty="0">
                <a:solidFill>
                  <a:prstClr val="black"/>
                </a:solidFill>
                <a:latin typeface="Arial" panose="020B0604020202020204"/>
              </a:rPr>
              <a:t>Vuonna 2021 kokeiltiin Turva10-välineen käyttöä osassa kouluterveydenhuollon työryhmissä </a:t>
            </a:r>
          </a:p>
          <a:p>
            <a:pPr>
              <a:defRPr/>
            </a:pPr>
            <a:endParaRPr lang="fi-FI" sz="800" dirty="0">
              <a:solidFill>
                <a:prstClr val="black"/>
              </a:solidFill>
              <a:latin typeface="Arial" panose="020B0604020202020204"/>
            </a:endParaRPr>
          </a:p>
          <a:p>
            <a:pPr>
              <a:defRPr/>
            </a:pPr>
            <a:r>
              <a:rPr lang="fi-FI" sz="2400" dirty="0">
                <a:solidFill>
                  <a:prstClr val="black"/>
                </a:solidFill>
                <a:latin typeface="Arial" panose="020B0604020202020204"/>
              </a:rPr>
              <a:t>Pilotoinnin perusteella väline koettiin toimivaksi ja perustyötä täydentäväksi välineeksi</a:t>
            </a:r>
          </a:p>
          <a:p>
            <a:pPr>
              <a:defRPr/>
            </a:pPr>
            <a:endParaRPr lang="fi-FI" sz="800" dirty="0">
              <a:solidFill>
                <a:prstClr val="black"/>
              </a:solidFill>
              <a:latin typeface="Arial" panose="020B0604020202020204"/>
            </a:endParaRPr>
          </a:p>
          <a:p>
            <a:pPr>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cs typeface="+mn-cs"/>
              </a:rPr>
              <a:t>Kokeilun perusteella Turva10-väline </a:t>
            </a:r>
            <a:r>
              <a:rPr lang="fi-FI" sz="2400" dirty="0">
                <a:solidFill>
                  <a:prstClr val="black"/>
                </a:solidFill>
                <a:latin typeface="Arial" panose="020B0604020202020204"/>
              </a:rPr>
              <a:t>otettiin käyttöön koko kaupungin kouluterveydenhuollossa</a:t>
            </a:r>
          </a:p>
          <a:p>
            <a:pPr>
              <a:defRPr/>
            </a:pPr>
            <a:endParaRPr lang="fi-FI" sz="800" dirty="0">
              <a:solidFill>
                <a:prstClr val="black"/>
              </a:solidFill>
              <a:latin typeface="Arial" panose="020B0604020202020204"/>
            </a:endParaRPr>
          </a:p>
          <a:p>
            <a:pPr>
              <a:defRPr/>
            </a:pPr>
            <a:r>
              <a:rPr lang="fi-FI" sz="2400" dirty="0">
                <a:solidFill>
                  <a:prstClr val="black"/>
                </a:solidFill>
                <a:latin typeface="Arial" panose="020B0604020202020204"/>
              </a:rPr>
              <a:t>Käyttöönoton perusteella nousi esiin, että väline olisi hyvä lisä myös muille oppilashuollon ammattilaisille</a:t>
            </a:r>
          </a:p>
          <a:p>
            <a:pPr>
              <a:defRPr/>
            </a:pPr>
            <a:endParaRPr lang="fi-FI" sz="800" dirty="0">
              <a:solidFill>
                <a:prstClr val="black"/>
              </a:solidFill>
              <a:latin typeface="Arial" panose="020B0604020202020204"/>
            </a:endParaRPr>
          </a:p>
          <a:p>
            <a:pPr>
              <a:defRPr/>
            </a:pPr>
            <a:r>
              <a:rPr lang="fi-FI" sz="2400" dirty="0">
                <a:solidFill>
                  <a:prstClr val="black"/>
                </a:solidFill>
                <a:latin typeface="Arial" panose="020B0604020202020204"/>
              </a:rPr>
              <a:t>Jatkokehittämistarpeena nousi esiin eri palveluiden välisten yhteistyömallien selkiyttäminen ja vahvistaminen, kuten kouluterveydenhuolto ja sosiaalihuollon lapsiperhepalvelut</a:t>
            </a:r>
            <a:endParaRPr kumimoji="0" lang="fi-FI"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lvl="1" indent="0">
              <a:buNone/>
              <a:defRPr/>
            </a:pPr>
            <a:endPar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931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CE6759-3C06-AFA2-A83B-0F268E212057}"/>
              </a:ext>
            </a:extLst>
          </p:cNvPr>
          <p:cNvSpPr>
            <a:spLocks noGrp="1"/>
          </p:cNvSpPr>
          <p:nvPr>
            <p:ph type="ctrTitle"/>
          </p:nvPr>
        </p:nvSpPr>
        <p:spPr>
          <a:xfrm>
            <a:off x="486383" y="457200"/>
            <a:ext cx="9972000" cy="3675413"/>
          </a:xfrm>
        </p:spPr>
        <p:txBody>
          <a:bodyPr/>
          <a:lstStyle/>
          <a:p>
            <a:r>
              <a:rPr lang="fi-FI" dirty="0" err="1">
                <a:effectLst>
                  <a:outerShdw blurRad="38100" dist="38100" dir="2700000" algn="tl">
                    <a:srgbClr val="000000">
                      <a:alpha val="43137"/>
                    </a:srgbClr>
                  </a:outerShdw>
                </a:effectLst>
              </a:rPr>
              <a:t>Barnahus</a:t>
            </a:r>
            <a:r>
              <a:rPr lang="fi-FI" dirty="0">
                <a:effectLst>
                  <a:outerShdw blurRad="38100" dist="38100" dir="2700000" algn="tl">
                    <a:srgbClr val="000000">
                      <a:alpha val="43137"/>
                    </a:srgbClr>
                  </a:outerShdw>
                </a:effectLst>
              </a:rPr>
              <a:t>-työntekijä - ja Lasta -toimintamallit lasten ja perheiden palveluissa</a:t>
            </a:r>
            <a:br>
              <a:rPr lang="fi-FI" dirty="0"/>
            </a:br>
            <a:endParaRPr lang="fi-FI" dirty="0"/>
          </a:p>
        </p:txBody>
      </p:sp>
      <p:sp>
        <p:nvSpPr>
          <p:cNvPr id="4" name="Tekstiruutu 3">
            <a:extLst>
              <a:ext uri="{FF2B5EF4-FFF2-40B4-BE49-F238E27FC236}">
                <a16:creationId xmlns:a16="http://schemas.microsoft.com/office/drawing/2014/main" id="{3BBB28DD-5295-0166-054B-EB9F2FC3630B}"/>
              </a:ext>
            </a:extLst>
          </p:cNvPr>
          <p:cNvSpPr txBox="1"/>
          <p:nvPr/>
        </p:nvSpPr>
        <p:spPr>
          <a:xfrm>
            <a:off x="486383" y="4262150"/>
            <a:ext cx="9749011" cy="1938992"/>
          </a:xfrm>
          <a:prstGeom prst="rect">
            <a:avLst/>
          </a:prstGeom>
          <a:noFill/>
        </p:spPr>
        <p:txBody>
          <a:bodyPr wrap="square" rtlCol="0">
            <a:spAutoFit/>
          </a:bodyPr>
          <a:lstStyle/>
          <a:p>
            <a:r>
              <a:rPr lang="fi-FI" sz="2000" b="1" dirty="0"/>
              <a:t>Kehittäjät: Helsingin </a:t>
            </a:r>
            <a:r>
              <a:rPr lang="fi-FI" sz="2000" b="1" dirty="0" err="1"/>
              <a:t>Barnahus</a:t>
            </a:r>
            <a:r>
              <a:rPr lang="fi-FI" sz="2000" b="1" dirty="0"/>
              <a:t>-pilottitiimin työntekijät (Sirkku Terävä, Anni Mäntykivi, Heidi Annala, Toni Flyktman, Terhi Solasaari), </a:t>
            </a:r>
            <a:r>
              <a:rPr lang="fi-FI" sz="2000" b="1" dirty="0" err="1"/>
              <a:t>Barnahus</a:t>
            </a:r>
            <a:r>
              <a:rPr lang="fi-FI" sz="2000" b="1" dirty="0"/>
              <a:t>-hankkeen HUS yhteistyöalueen tiimi (Eeva Nikkola, Elina Kiuru, Jenny Kivelä, Liisa Järvilehto, Sini Vehkaoja), Marjo Alatalo, projektipäällikkö, Raija Kuronen, projektiasiantuntija, Mona Tamminen, projektisuunnittelija, Helsingin lapsiperhepalveluiden esihenkilöt</a:t>
            </a:r>
          </a:p>
        </p:txBody>
      </p:sp>
    </p:spTree>
    <p:extLst>
      <p:ext uri="{BB962C8B-B14F-4D97-AF65-F5344CB8AC3E}">
        <p14:creationId xmlns:p14="http://schemas.microsoft.com/office/powerpoint/2010/main" val="372779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374A95-0CD3-56B6-9C25-4DE15048E2F3}"/>
              </a:ext>
            </a:extLst>
          </p:cNvPr>
          <p:cNvSpPr>
            <a:spLocks noGrp="1"/>
          </p:cNvSpPr>
          <p:nvPr>
            <p:ph type="title"/>
          </p:nvPr>
        </p:nvSpPr>
        <p:spPr>
          <a:xfrm>
            <a:off x="457200" y="407988"/>
            <a:ext cx="9900000" cy="465315"/>
          </a:xfrm>
        </p:spPr>
        <p:txBody>
          <a:bodyPr/>
          <a:lstStyle/>
          <a:p>
            <a:r>
              <a:rPr lang="fi-FI" sz="2800" dirty="0"/>
              <a:t>MIKSI </a:t>
            </a:r>
            <a:r>
              <a:rPr lang="fi-FI" sz="2800" dirty="0" err="1"/>
              <a:t>Barnahus</a:t>
            </a:r>
            <a:r>
              <a:rPr lang="fi-FI" sz="2800" dirty="0"/>
              <a:t>-työntekijämalli –pilotti?</a:t>
            </a:r>
          </a:p>
        </p:txBody>
      </p:sp>
      <p:sp>
        <p:nvSpPr>
          <p:cNvPr id="3" name="Sisällön paikkamerkki 2">
            <a:extLst>
              <a:ext uri="{FF2B5EF4-FFF2-40B4-BE49-F238E27FC236}">
                <a16:creationId xmlns:a16="http://schemas.microsoft.com/office/drawing/2014/main" id="{BEE95ECA-7A73-E7E1-CC7C-73069A79AA5C}"/>
              </a:ext>
            </a:extLst>
          </p:cNvPr>
          <p:cNvSpPr>
            <a:spLocks noGrp="1"/>
          </p:cNvSpPr>
          <p:nvPr>
            <p:ph idx="1"/>
          </p:nvPr>
        </p:nvSpPr>
        <p:spPr>
          <a:xfrm>
            <a:off x="414338" y="957263"/>
            <a:ext cx="9942862" cy="4827088"/>
          </a:xfrm>
        </p:spPr>
        <p:txBody>
          <a:bodyPr/>
          <a:lstStyle/>
          <a:p>
            <a:r>
              <a:rPr lang="fi-FI" sz="2000" dirty="0"/>
              <a:t>Lähisuhdeväkivalta lapsiperheessä –palveluketjukehittämisen toimenpide: tiivistetään monialaista yhteistyötä lapsiin kohdistuneiden väkivaltaepäilyjen selvittämisessä sekä väkivaltaa kokeneiden lasten hoidon ja tuen järjestämisessä</a:t>
            </a:r>
          </a:p>
          <a:p>
            <a:r>
              <a:rPr lang="fi-FI" sz="2000" dirty="0" err="1"/>
              <a:t>THL:n</a:t>
            </a:r>
            <a:r>
              <a:rPr lang="fi-FI" sz="2000" dirty="0"/>
              <a:t> koordinoima valtakunnallinen </a:t>
            </a:r>
            <a:r>
              <a:rPr lang="fi-FI" sz="2000" dirty="0" err="1"/>
              <a:t>Barnahus</a:t>
            </a:r>
            <a:r>
              <a:rPr lang="fi-FI" sz="2000" dirty="0"/>
              <a:t>-hanke (</a:t>
            </a:r>
            <a:r>
              <a:rPr lang="fi-FI" sz="2000" dirty="0">
                <a:hlinkClick r:id="rId3"/>
              </a:rPr>
              <a:t>barnahus.fi</a:t>
            </a:r>
            <a:r>
              <a:rPr lang="fi-FI" sz="2000" dirty="0"/>
              <a:t>), perustuu Eurooppalaisiin </a:t>
            </a:r>
            <a:r>
              <a:rPr lang="fi-FI" sz="2000" dirty="0" err="1"/>
              <a:t>Barnahus</a:t>
            </a:r>
            <a:r>
              <a:rPr lang="fi-FI" sz="2000" dirty="0"/>
              <a:t>-standardeihin</a:t>
            </a:r>
          </a:p>
          <a:p>
            <a:r>
              <a:rPr lang="fi-FI" sz="2000" dirty="0" err="1"/>
              <a:t>Barnahus</a:t>
            </a:r>
            <a:r>
              <a:rPr lang="fi-FI" sz="2000" dirty="0"/>
              <a:t>-mallin tarkoitus: tehostaa lapsiin kohdistuvien väkivaltaepäilyjen selvitysprosesseja sekä väkivaltaa kokeneiden lasten tukea ja hoitoa</a:t>
            </a:r>
          </a:p>
          <a:p>
            <a:r>
              <a:rPr lang="fi-FI" sz="2000" dirty="0"/>
              <a:t>Helsinki yhteistyössä </a:t>
            </a:r>
            <a:r>
              <a:rPr lang="fi-FI" sz="2000" dirty="0" err="1"/>
              <a:t>THL:n</a:t>
            </a:r>
            <a:r>
              <a:rPr lang="fi-FI" sz="2000" dirty="0"/>
              <a:t> valtakunnallisen hanketyön, HUS alueen hanketoteuttajien sekä HUS Lasten ja nuorten oikeuspsykologian yksikön kanssa</a:t>
            </a:r>
          </a:p>
          <a:p>
            <a:endParaRPr lang="fi-FI" sz="2000" dirty="0"/>
          </a:p>
          <a:p>
            <a:r>
              <a:rPr lang="fi-FI" sz="2000" dirty="0"/>
              <a:t>Helsingin </a:t>
            </a:r>
            <a:r>
              <a:rPr lang="fi-FI" sz="2000" dirty="0" err="1"/>
              <a:t>Barnahus</a:t>
            </a:r>
            <a:r>
              <a:rPr lang="fi-FI" sz="2000" dirty="0"/>
              <a:t>-kehittämisessä pilotoitu ja pilotoidaan:</a:t>
            </a:r>
          </a:p>
          <a:p>
            <a:pPr lvl="1"/>
            <a:r>
              <a:rPr lang="fi-FI" sz="2000" dirty="0"/>
              <a:t>Lapsen haastattelemisen erikoistumiskoulutus lastensuojelun sosiaalityöntekijöille</a:t>
            </a:r>
          </a:p>
          <a:p>
            <a:pPr lvl="2"/>
            <a:r>
              <a:rPr lang="fi-FI" dirty="0"/>
              <a:t>Toteutunut, jatkuu ja laajentuu pilotoimalla verkkokoulutusta syksyllä 2023</a:t>
            </a:r>
          </a:p>
          <a:p>
            <a:pPr lvl="1"/>
            <a:r>
              <a:rPr lang="fi-FI" sz="2000" b="1" dirty="0"/>
              <a:t>LASTA-malli viranomaisten monialaisen yhteistyön toteutumiseksi</a:t>
            </a:r>
          </a:p>
          <a:p>
            <a:pPr lvl="1"/>
            <a:r>
              <a:rPr lang="fi-FI" sz="2000" b="1" dirty="0" err="1"/>
              <a:t>Barnahus</a:t>
            </a:r>
            <a:r>
              <a:rPr lang="fi-FI" sz="2000" b="1" dirty="0"/>
              <a:t>-työntekijämallin pilotointi lapsiperhepalveluissa</a:t>
            </a:r>
          </a:p>
          <a:p>
            <a:endParaRPr lang="fi-FI" sz="2000" dirty="0"/>
          </a:p>
          <a:p>
            <a:endParaRPr lang="fi-FI" sz="2000" dirty="0"/>
          </a:p>
        </p:txBody>
      </p:sp>
      <p:pic>
        <p:nvPicPr>
          <p:cNvPr id="6" name="Kuva 5" descr="Kuva, joka sisältää kohteen teksti, Fontti, logo, Grafiikka&#10;&#10;Kuvaus luotu automaattisesti">
            <a:extLst>
              <a:ext uri="{FF2B5EF4-FFF2-40B4-BE49-F238E27FC236}">
                <a16:creationId xmlns:a16="http://schemas.microsoft.com/office/drawing/2014/main" id="{61FF0C5F-CC7C-E87E-723F-BCAA9B6DE03E}"/>
              </a:ext>
            </a:extLst>
          </p:cNvPr>
          <p:cNvPicPr>
            <a:picLocks noChangeAspect="1"/>
          </p:cNvPicPr>
          <p:nvPr/>
        </p:nvPicPr>
        <p:blipFill>
          <a:blip r:embed="rId4"/>
          <a:stretch>
            <a:fillRect/>
          </a:stretch>
        </p:blipFill>
        <p:spPr>
          <a:xfrm>
            <a:off x="2374498" y="5705515"/>
            <a:ext cx="3285522" cy="992184"/>
          </a:xfrm>
          <a:prstGeom prst="rect">
            <a:avLst/>
          </a:prstGeom>
        </p:spPr>
      </p:pic>
      <p:pic>
        <p:nvPicPr>
          <p:cNvPr id="8" name="Kuva 7" descr="Kuva, joka sisältää kohteen teksti, logo, Fontti, symboli&#10;&#10;Kuvaus luotu automaattisesti">
            <a:extLst>
              <a:ext uri="{FF2B5EF4-FFF2-40B4-BE49-F238E27FC236}">
                <a16:creationId xmlns:a16="http://schemas.microsoft.com/office/drawing/2014/main" id="{B1A775E9-9EFE-1F14-D435-8FE3A4D43E19}"/>
              </a:ext>
            </a:extLst>
          </p:cNvPr>
          <p:cNvPicPr>
            <a:picLocks noChangeAspect="1"/>
          </p:cNvPicPr>
          <p:nvPr/>
        </p:nvPicPr>
        <p:blipFill>
          <a:blip r:embed="rId5"/>
          <a:stretch>
            <a:fillRect/>
          </a:stretch>
        </p:blipFill>
        <p:spPr>
          <a:xfrm>
            <a:off x="6238755" y="5527701"/>
            <a:ext cx="1969178" cy="1312785"/>
          </a:xfrm>
          <a:prstGeom prst="rect">
            <a:avLst/>
          </a:prstGeom>
        </p:spPr>
      </p:pic>
    </p:spTree>
    <p:extLst>
      <p:ext uri="{BB962C8B-B14F-4D97-AF65-F5344CB8AC3E}">
        <p14:creationId xmlns:p14="http://schemas.microsoft.com/office/powerpoint/2010/main" val="227659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230978-BFB9-D5D3-B6DF-8FF1E810808D}"/>
              </a:ext>
            </a:extLst>
          </p:cNvPr>
          <p:cNvSpPr>
            <a:spLocks noGrp="1"/>
          </p:cNvSpPr>
          <p:nvPr>
            <p:ph type="title"/>
          </p:nvPr>
        </p:nvSpPr>
        <p:spPr>
          <a:xfrm>
            <a:off x="457200" y="407988"/>
            <a:ext cx="9900000" cy="529561"/>
          </a:xfrm>
        </p:spPr>
        <p:txBody>
          <a:bodyPr/>
          <a:lstStyle/>
          <a:p>
            <a:r>
              <a:rPr lang="fi-FI" sz="2800" dirty="0" err="1"/>
              <a:t>Barnahus</a:t>
            </a:r>
            <a:r>
              <a:rPr lang="fi-FI" sz="2800" dirty="0"/>
              <a:t>-malli</a:t>
            </a:r>
          </a:p>
        </p:txBody>
      </p:sp>
      <p:pic>
        <p:nvPicPr>
          <p:cNvPr id="7" name="Kuva 2">
            <a:extLst>
              <a:ext uri="{FF2B5EF4-FFF2-40B4-BE49-F238E27FC236}">
                <a16:creationId xmlns:a16="http://schemas.microsoft.com/office/drawing/2014/main" id="{54972563-AD9D-C18F-6F47-F85C8483F314}"/>
              </a:ext>
            </a:extLst>
          </p:cNvPr>
          <p:cNvPicPr>
            <a:picLocks noGrp="1" noChangeAspect="1"/>
          </p:cNvPicPr>
          <p:nvPr>
            <p:ph idx="1"/>
          </p:nvPr>
        </p:nvPicPr>
        <p:blipFill>
          <a:blip r:embed="rId3"/>
          <a:stretch>
            <a:fillRect/>
          </a:stretch>
        </p:blipFill>
        <p:spPr>
          <a:xfrm>
            <a:off x="1324966" y="796620"/>
            <a:ext cx="8235723" cy="5653392"/>
          </a:xfrm>
          <a:prstGeom prst="rect">
            <a:avLst/>
          </a:prstGeom>
        </p:spPr>
      </p:pic>
    </p:spTree>
    <p:extLst>
      <p:ext uri="{BB962C8B-B14F-4D97-AF65-F5344CB8AC3E}">
        <p14:creationId xmlns:p14="http://schemas.microsoft.com/office/powerpoint/2010/main" val="3197717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EF506C-4912-8BB0-CC87-5FA3211415ED}"/>
              </a:ext>
            </a:extLst>
          </p:cNvPr>
          <p:cNvSpPr>
            <a:spLocks noGrp="1"/>
          </p:cNvSpPr>
          <p:nvPr>
            <p:ph type="title"/>
          </p:nvPr>
        </p:nvSpPr>
        <p:spPr>
          <a:xfrm>
            <a:off x="457200" y="319549"/>
            <a:ext cx="9900000" cy="482139"/>
          </a:xfrm>
        </p:spPr>
        <p:txBody>
          <a:bodyPr/>
          <a:lstStyle/>
          <a:p>
            <a:r>
              <a:rPr lang="fi-FI" sz="2800" dirty="0"/>
              <a:t>Miten pilottia on tehty?</a:t>
            </a:r>
          </a:p>
        </p:txBody>
      </p:sp>
      <p:sp>
        <p:nvSpPr>
          <p:cNvPr id="3" name="Sisällön paikkamerkki 2">
            <a:extLst>
              <a:ext uri="{FF2B5EF4-FFF2-40B4-BE49-F238E27FC236}">
                <a16:creationId xmlns:a16="http://schemas.microsoft.com/office/drawing/2014/main" id="{C7A4BE32-B3A0-DE3B-D822-7679A239D95D}"/>
              </a:ext>
            </a:extLst>
          </p:cNvPr>
          <p:cNvSpPr>
            <a:spLocks noGrp="1"/>
          </p:cNvSpPr>
          <p:nvPr>
            <p:ph idx="1"/>
          </p:nvPr>
        </p:nvSpPr>
        <p:spPr>
          <a:xfrm>
            <a:off x="457200" y="801688"/>
            <a:ext cx="9900000" cy="5343063"/>
          </a:xfrm>
        </p:spPr>
        <p:txBody>
          <a:bodyPr/>
          <a:lstStyle/>
          <a:p>
            <a:r>
              <a:rPr lang="fi-FI" sz="2400" dirty="0"/>
              <a:t>Monialainen tiimi 8/22 lukien: lastensuojelun seniorisosiaalityöntekijä, perheneuvolan sosiaalityöntekijä, Lasten erityisvastaanottojen psykologi, Lastentautien vastaanottojen sairaanhoitaja ja lääkäri</a:t>
            </a:r>
          </a:p>
          <a:p>
            <a:pPr lvl="1"/>
            <a:r>
              <a:rPr lang="fi-FI" sz="2300" dirty="0"/>
              <a:t>100% työajalla vain lastensuojelun seniorisosiaalityöntekijä, muiden työaika kohdentuu BH-työn ohella muuhun asiakas-/potilastyöhön</a:t>
            </a:r>
          </a:p>
          <a:p>
            <a:pPr lvl="1"/>
            <a:endParaRPr lang="fi-FI" sz="2300" dirty="0"/>
          </a:p>
          <a:p>
            <a:r>
              <a:rPr lang="fi-FI" sz="2400" b="1" dirty="0"/>
              <a:t>Mitä tiimi tarjoaa?</a:t>
            </a:r>
          </a:p>
          <a:p>
            <a:r>
              <a:rPr lang="fi-FI" sz="2400" dirty="0"/>
              <a:t>Konsultaatiota ja työparityöskentelyä lasten vastuutyöntekijöille ja pilotissa mukana olevien yksikköjen työntekijöille</a:t>
            </a:r>
          </a:p>
          <a:p>
            <a:pPr lvl="1"/>
            <a:r>
              <a:rPr lang="fi-FI" sz="2300" dirty="0"/>
              <a:t>Lapsen kaltoinkohtelun tunnistaminen, </a:t>
            </a:r>
            <a:r>
              <a:rPr lang="fi-FI" sz="2300" dirty="0" err="1"/>
              <a:t>puheeksiotto</a:t>
            </a:r>
            <a:r>
              <a:rPr lang="fi-FI" sz="2300" dirty="0"/>
              <a:t> ja psykososiaalinen tuki, monialaisen yhteistyön varmistaminen</a:t>
            </a:r>
          </a:p>
          <a:p>
            <a:pPr lvl="1"/>
            <a:r>
              <a:rPr lang="fi-FI" sz="2300" dirty="0" err="1"/>
              <a:t>Somatiikan</a:t>
            </a:r>
            <a:r>
              <a:rPr lang="fi-FI" sz="2300" dirty="0"/>
              <a:t> tutkimuksiin ohjaaminen sekä niiden toteuttaminen lapsen ikä ja vamma huomioiden</a:t>
            </a:r>
          </a:p>
          <a:p>
            <a:pPr lvl="1"/>
            <a:r>
              <a:rPr lang="fi-FI" sz="2300" dirty="0"/>
              <a:t>Kehittämistyö: ohjeistukset, kouluttaminen, kaltoinkohtelua kokeneen lapsen palvelu- ja hoitopolkujen kehittämiseen osallistuminen</a:t>
            </a:r>
          </a:p>
        </p:txBody>
      </p:sp>
    </p:spTree>
    <p:extLst>
      <p:ext uri="{BB962C8B-B14F-4D97-AF65-F5344CB8AC3E}">
        <p14:creationId xmlns:p14="http://schemas.microsoft.com/office/powerpoint/2010/main" val="182953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9F539-E911-9249-F869-078253025540}"/>
              </a:ext>
            </a:extLst>
          </p:cNvPr>
          <p:cNvSpPr>
            <a:spLocks noGrp="1"/>
          </p:cNvSpPr>
          <p:nvPr>
            <p:ph type="ctrTitle"/>
          </p:nvPr>
        </p:nvSpPr>
        <p:spPr>
          <a:xfrm>
            <a:off x="486383" y="457200"/>
            <a:ext cx="9972000" cy="2761013"/>
          </a:xfrm>
        </p:spPr>
        <p:txBody>
          <a:bodyPr/>
          <a:lstStyle/>
          <a:p>
            <a:r>
              <a:rPr lang="fi-FI" sz="4800" dirty="0"/>
              <a:t>Porrasteinen Lapsen kokeman lähisuhdeväkivallan ehkäisyn palveluketjun mallinnus (luonnos)</a:t>
            </a:r>
            <a:br>
              <a:rPr lang="fi-FI" sz="4800" dirty="0"/>
            </a:br>
            <a:br>
              <a:rPr lang="fi-FI" sz="4800" dirty="0">
                <a:effectLst>
                  <a:outerShdw blurRad="38100" dist="38100" dir="2700000" algn="tl">
                    <a:srgbClr val="000000">
                      <a:alpha val="43137"/>
                    </a:srgbClr>
                  </a:outerShdw>
                </a:effectLst>
              </a:rPr>
            </a:br>
            <a:br>
              <a:rPr lang="fi-FI" dirty="0">
                <a:effectLst>
                  <a:outerShdw blurRad="38100" dist="38100" dir="2700000" algn="tl">
                    <a:srgbClr val="000000">
                      <a:alpha val="43137"/>
                    </a:srgbClr>
                  </a:outerShdw>
                </a:effectLst>
              </a:rPr>
            </a:br>
            <a:br>
              <a:rPr lang="fi-FI" dirty="0">
                <a:effectLst>
                  <a:outerShdw blurRad="38100" dist="38100" dir="2700000" algn="tl">
                    <a:srgbClr val="000000">
                      <a:alpha val="43137"/>
                    </a:srgbClr>
                  </a:outerShdw>
                </a:effectLst>
              </a:rPr>
            </a:br>
            <a:br>
              <a:rPr lang="fi-FI" dirty="0"/>
            </a:br>
            <a:endParaRPr lang="fi-FI" dirty="0"/>
          </a:p>
        </p:txBody>
      </p:sp>
      <p:sp>
        <p:nvSpPr>
          <p:cNvPr id="5" name="Tekstiruutu 4">
            <a:extLst>
              <a:ext uri="{FF2B5EF4-FFF2-40B4-BE49-F238E27FC236}">
                <a16:creationId xmlns:a16="http://schemas.microsoft.com/office/drawing/2014/main" id="{42B1E063-9C03-5C63-B76B-07CDDDC2F50B}"/>
              </a:ext>
            </a:extLst>
          </p:cNvPr>
          <p:cNvSpPr txBox="1"/>
          <p:nvPr/>
        </p:nvSpPr>
        <p:spPr>
          <a:xfrm>
            <a:off x="486385" y="3787032"/>
            <a:ext cx="9714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Kehittäjät: Marjo Alatalo, projektipäällikkö, Mona Tamminen, projektisuunnittelija, Sirkku Terävä, seniorisosiaalityöntekijä, yhteistyötahot mm. Tampereen yliopiston HOTUS Hoitosuosituksen 2022 työryhmä sekä THL:n </a:t>
            </a: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Barnahus</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-hankkeen HUS-alueen työryhmä</a:t>
            </a:r>
          </a:p>
        </p:txBody>
      </p:sp>
    </p:spTree>
    <p:extLst>
      <p:ext uri="{BB962C8B-B14F-4D97-AF65-F5344CB8AC3E}">
        <p14:creationId xmlns:p14="http://schemas.microsoft.com/office/powerpoint/2010/main" val="2731856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15DA5-B2A6-7C9E-7202-E5AF956EFC94}"/>
              </a:ext>
            </a:extLst>
          </p:cNvPr>
          <p:cNvSpPr>
            <a:spLocks noGrp="1"/>
          </p:cNvSpPr>
          <p:nvPr>
            <p:ph type="title"/>
          </p:nvPr>
        </p:nvSpPr>
        <p:spPr>
          <a:xfrm>
            <a:off x="457200" y="407988"/>
            <a:ext cx="9900000" cy="448539"/>
          </a:xfrm>
        </p:spPr>
        <p:txBody>
          <a:bodyPr/>
          <a:lstStyle/>
          <a:p>
            <a:r>
              <a:rPr lang="fi-FI" sz="2800" dirty="0"/>
              <a:t>Mitä on saatu aikaan?</a:t>
            </a:r>
          </a:p>
        </p:txBody>
      </p:sp>
      <p:sp>
        <p:nvSpPr>
          <p:cNvPr id="3" name="Sisällön paikkamerkki 2">
            <a:extLst>
              <a:ext uri="{FF2B5EF4-FFF2-40B4-BE49-F238E27FC236}">
                <a16:creationId xmlns:a16="http://schemas.microsoft.com/office/drawing/2014/main" id="{C6EBB724-DC81-A660-ADA7-576D83E54CB2}"/>
              </a:ext>
            </a:extLst>
          </p:cNvPr>
          <p:cNvSpPr>
            <a:spLocks noGrp="1"/>
          </p:cNvSpPr>
          <p:nvPr>
            <p:ph idx="1"/>
          </p:nvPr>
        </p:nvSpPr>
        <p:spPr>
          <a:xfrm>
            <a:off x="457200" y="856527"/>
            <a:ext cx="10353554" cy="5509550"/>
          </a:xfrm>
        </p:spPr>
        <p:txBody>
          <a:bodyPr/>
          <a:lstStyle/>
          <a:p>
            <a:r>
              <a:rPr lang="fi-FI" sz="2400" dirty="0"/>
              <a:t>9/22-11/23 </a:t>
            </a:r>
            <a:r>
              <a:rPr lang="fi-FI" sz="2400" dirty="0" err="1"/>
              <a:t>Barnahus</a:t>
            </a:r>
            <a:r>
              <a:rPr lang="fi-FI" sz="2400" dirty="0"/>
              <a:t>-tiimiin otettu yhteyttä yhteensä 61 lapsen </a:t>
            </a:r>
            <a:r>
              <a:rPr lang="fi-FI" sz="2400" dirty="0" err="1"/>
              <a:t>asiakascaseen</a:t>
            </a:r>
            <a:r>
              <a:rPr lang="fi-FI" sz="2400" dirty="0"/>
              <a:t> liittyen</a:t>
            </a:r>
          </a:p>
          <a:p>
            <a:endParaRPr lang="fi-FI" sz="800" dirty="0"/>
          </a:p>
          <a:p>
            <a:r>
              <a:rPr lang="fi-FI" sz="2400" dirty="0"/>
              <a:t>Valtaosa yhteydenotoista lastensuojelun sosiaalityöstä, myös perheneuvolasta ja Lasten erityisvastaanotoilta konsultoitu</a:t>
            </a:r>
          </a:p>
          <a:p>
            <a:endParaRPr lang="fi-FI" sz="800" dirty="0"/>
          </a:p>
          <a:p>
            <a:r>
              <a:rPr lang="fi-FI" sz="2400" dirty="0"/>
              <a:t>Painottuvat: vaativat ero- ja huoltoriidat, toinen tai molemmat vanhemmista maahanmuuttajataustaisia, lapsiin kohdistuvat seksuaalirikokset</a:t>
            </a:r>
          </a:p>
          <a:p>
            <a:endParaRPr lang="fi-FI" sz="800" dirty="0"/>
          </a:p>
          <a:p>
            <a:r>
              <a:rPr lang="fi-FI" sz="2400" dirty="0"/>
              <a:t>Pilotoinnissa on tunnistettu kehittämiskohtia, kuten lasten ohjautuminen </a:t>
            </a:r>
            <a:r>
              <a:rPr lang="fi-FI" sz="2400" dirty="0" err="1"/>
              <a:t>somatiikan</a:t>
            </a:r>
            <a:r>
              <a:rPr lang="fi-FI" sz="2400" dirty="0"/>
              <a:t> tutkimuksiin pahoinpitelyepäilyjen kohdalla ja ryhdytty kuvaamaan ja selkeyttämään yhteistyön prosesseja</a:t>
            </a:r>
          </a:p>
          <a:p>
            <a:endParaRPr lang="fi-FI" sz="800" dirty="0"/>
          </a:p>
          <a:p>
            <a:r>
              <a:rPr lang="fi-FI" sz="2400" dirty="0" err="1"/>
              <a:t>Barnahus</a:t>
            </a:r>
            <a:r>
              <a:rPr lang="fi-FI" sz="2400" dirty="0"/>
              <a:t>-työntekijämallin kokeilemista ja monialaisen työn vahvistamista nähdään tärkeäksi jatkaa Helsingissä ja toimintamallin pilotin jatkamiselle on haettu erillistä jatkorahoitusta</a:t>
            </a:r>
          </a:p>
          <a:p>
            <a:endParaRPr lang="fi-FI" sz="2400" dirty="0"/>
          </a:p>
        </p:txBody>
      </p:sp>
    </p:spTree>
    <p:extLst>
      <p:ext uri="{BB962C8B-B14F-4D97-AF65-F5344CB8AC3E}">
        <p14:creationId xmlns:p14="http://schemas.microsoft.com/office/powerpoint/2010/main" val="28348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06D3BB-0FBB-DBC7-A307-CE1CB399825B}"/>
              </a:ext>
            </a:extLst>
          </p:cNvPr>
          <p:cNvSpPr>
            <a:spLocks noGrp="1"/>
          </p:cNvSpPr>
          <p:nvPr>
            <p:ph type="title"/>
          </p:nvPr>
        </p:nvSpPr>
        <p:spPr>
          <a:xfrm>
            <a:off x="457200" y="407988"/>
            <a:ext cx="9900000" cy="506412"/>
          </a:xfrm>
        </p:spPr>
        <p:txBody>
          <a:bodyPr/>
          <a:lstStyle/>
          <a:p>
            <a:r>
              <a:rPr lang="fi-FI" sz="2800" dirty="0"/>
              <a:t>LASTA-seula-malli</a:t>
            </a:r>
          </a:p>
        </p:txBody>
      </p:sp>
      <p:sp>
        <p:nvSpPr>
          <p:cNvPr id="3" name="Sisällön paikkamerkki 2">
            <a:extLst>
              <a:ext uri="{FF2B5EF4-FFF2-40B4-BE49-F238E27FC236}">
                <a16:creationId xmlns:a16="http://schemas.microsoft.com/office/drawing/2014/main" id="{3F3E2581-5574-B1A6-116B-EA982B3C4CAD}"/>
              </a:ext>
            </a:extLst>
          </p:cNvPr>
          <p:cNvSpPr>
            <a:spLocks noGrp="1"/>
          </p:cNvSpPr>
          <p:nvPr>
            <p:ph idx="1"/>
          </p:nvPr>
        </p:nvSpPr>
        <p:spPr>
          <a:xfrm>
            <a:off x="457200" y="914401"/>
            <a:ext cx="10479974" cy="5262562"/>
          </a:xfrm>
        </p:spPr>
        <p:txBody>
          <a:bodyPr/>
          <a:lstStyle/>
          <a:p>
            <a:r>
              <a:rPr lang="fi-FI" sz="2000" dirty="0"/>
              <a:t>MIKSI tämä toimintamalli?</a:t>
            </a:r>
          </a:p>
          <a:p>
            <a:pPr lvl="1"/>
            <a:r>
              <a:rPr lang="fi-FI" sz="1900" dirty="0"/>
              <a:t>Lapsiin kohdistuvien pahoinpitely- ja seksuaalirikosepäilyjen prosessit pitkittyvät</a:t>
            </a:r>
          </a:p>
          <a:p>
            <a:pPr lvl="1"/>
            <a:r>
              <a:rPr lang="fi-FI" sz="1900" dirty="0"/>
              <a:t>Viranomaisten välinen tietojenvaihto ei aina toteudu parhaalla mahdollisella tavalla</a:t>
            </a:r>
          </a:p>
          <a:p>
            <a:pPr lvl="1"/>
            <a:r>
              <a:rPr lang="fi-FI" sz="1900" dirty="0"/>
              <a:t>Lasten ja perheiden avun saanti viivästyy keskeneräisen rikosprosessin vuoksi</a:t>
            </a:r>
          </a:p>
          <a:p>
            <a:endParaRPr lang="fi-FI" sz="800" dirty="0"/>
          </a:p>
          <a:p>
            <a:r>
              <a:rPr lang="fi-FI" sz="2000" dirty="0"/>
              <a:t>MIKÄ LASTA-toimintamalli on?</a:t>
            </a:r>
          </a:p>
          <a:p>
            <a:pPr lvl="1"/>
            <a:r>
              <a:rPr lang="fi-FI" sz="1900" dirty="0"/>
              <a:t>Viranomaisten monialainen yhteistyömalli lapsiin kohdistuvia pahoinpitely- tai seksuaalirikosepäilyjä selvitettäessä</a:t>
            </a:r>
          </a:p>
          <a:p>
            <a:pPr lvl="1"/>
            <a:r>
              <a:rPr lang="fi-FI" sz="1900" dirty="0"/>
              <a:t>Mukana lastensuojelu, poliisi, HUS Lasten ja nuorten oikeuspsykologia, syyttäjä</a:t>
            </a:r>
          </a:p>
          <a:p>
            <a:pPr lvl="1"/>
            <a:r>
              <a:rPr lang="fi-FI" sz="1900" dirty="0"/>
              <a:t>Poliisin aloitteesta kutsutaan seulakokous, jossa käsitellään monialaisesti lapsen ja perheen tilanne sekä jatkosuunnitelma</a:t>
            </a:r>
          </a:p>
          <a:p>
            <a:pPr lvl="1"/>
            <a:r>
              <a:rPr lang="fi-FI" sz="1900" dirty="0"/>
              <a:t>Erityisesti epäselvät, toistuvat, monimutkaiset sekä pienten lasten tilanteet</a:t>
            </a:r>
          </a:p>
          <a:p>
            <a:endParaRPr lang="fi-FI" sz="800" dirty="0"/>
          </a:p>
          <a:p>
            <a:r>
              <a:rPr lang="fi-FI" sz="2000" dirty="0"/>
              <a:t>MITÄ on saatu aikaan toimintamallin avulla?</a:t>
            </a:r>
          </a:p>
          <a:p>
            <a:pPr lvl="1"/>
            <a:r>
              <a:rPr lang="fi-FI" sz="1900" dirty="0"/>
              <a:t>LASTA-seula –malli on otettu Helsingissä käyttöön muiden tavanomaisten konsultaatiokäytäntöjen rinnalle</a:t>
            </a:r>
          </a:p>
          <a:p>
            <a:pPr lvl="1"/>
            <a:r>
              <a:rPr lang="fi-FI" sz="1900" dirty="0"/>
              <a:t>Toteutuessa koettu hyödylliseksi yhteisesti jaetun tilanne- ja riskinarvion sekä jatkosuunnitelman muodostamiseksi</a:t>
            </a:r>
          </a:p>
          <a:p>
            <a:pPr lvl="1"/>
            <a:r>
              <a:rPr lang="fi-FI" sz="1900" dirty="0"/>
              <a:t>Haasteena on viranomaistyön resurssit, sillä hyöty edellyttää kaikkien osapuolien läsnäoloa</a:t>
            </a:r>
          </a:p>
          <a:p>
            <a:endParaRPr lang="fi-FI" sz="2000" dirty="0"/>
          </a:p>
        </p:txBody>
      </p:sp>
    </p:spTree>
    <p:extLst>
      <p:ext uri="{BB962C8B-B14F-4D97-AF65-F5344CB8AC3E}">
        <p14:creationId xmlns:p14="http://schemas.microsoft.com/office/powerpoint/2010/main" val="17804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9F539-E911-9249-F869-078253025540}"/>
              </a:ext>
            </a:extLst>
          </p:cNvPr>
          <p:cNvSpPr>
            <a:spLocks noGrp="1"/>
          </p:cNvSpPr>
          <p:nvPr>
            <p:ph type="ctrTitle"/>
          </p:nvPr>
        </p:nvSpPr>
        <p:spPr/>
        <p:txBody>
          <a:bodyPr/>
          <a:lstStyle/>
          <a:p>
            <a:r>
              <a:rPr lang="fi-FI" sz="7200" dirty="0">
                <a:effectLst>
                  <a:outerShdw blurRad="38100" dist="38100" dir="2700000" algn="tl">
                    <a:srgbClr val="000000">
                      <a:alpha val="43137"/>
                    </a:srgbClr>
                  </a:outerShdw>
                </a:effectLst>
              </a:rPr>
              <a:t>Koulutusta lähisuhdeväkivallasta ilmiönä lapsiperheissä</a:t>
            </a:r>
            <a:br>
              <a:rPr lang="fi-FI" dirty="0">
                <a:effectLst>
                  <a:outerShdw blurRad="38100" dist="38100" dir="2700000" algn="tl">
                    <a:srgbClr val="000000">
                      <a:alpha val="43137"/>
                    </a:srgbClr>
                  </a:outerShdw>
                </a:effectLst>
              </a:rPr>
            </a:br>
            <a:br>
              <a:rPr lang="fi-FI" dirty="0">
                <a:effectLst>
                  <a:outerShdw blurRad="38100" dist="38100" dir="2700000" algn="tl">
                    <a:srgbClr val="000000">
                      <a:alpha val="43137"/>
                    </a:srgbClr>
                  </a:outerShdw>
                </a:effectLst>
              </a:rPr>
            </a:br>
            <a:br>
              <a:rPr lang="fi-FI" dirty="0">
                <a:effectLst>
                  <a:outerShdw blurRad="38100" dist="38100" dir="2700000" algn="tl">
                    <a:srgbClr val="000000">
                      <a:alpha val="43137"/>
                    </a:srgbClr>
                  </a:outerShdw>
                </a:effectLst>
              </a:rPr>
            </a:br>
            <a:br>
              <a:rPr lang="fi-FI" dirty="0"/>
            </a:br>
            <a:endParaRPr lang="fi-FI" dirty="0"/>
          </a:p>
        </p:txBody>
      </p:sp>
      <p:sp>
        <p:nvSpPr>
          <p:cNvPr id="5" name="Tekstiruutu 4">
            <a:extLst>
              <a:ext uri="{FF2B5EF4-FFF2-40B4-BE49-F238E27FC236}">
                <a16:creationId xmlns:a16="http://schemas.microsoft.com/office/drawing/2014/main" id="{42B1E063-9C03-5C63-B76B-07CDDDC2F50B}"/>
              </a:ext>
            </a:extLst>
          </p:cNvPr>
          <p:cNvSpPr txBox="1"/>
          <p:nvPr/>
        </p:nvSpPr>
        <p:spPr>
          <a:xfrm>
            <a:off x="486385" y="3787032"/>
            <a:ext cx="9714520" cy="707886"/>
          </a:xfrm>
          <a:prstGeom prst="rect">
            <a:avLst/>
          </a:prstGeom>
          <a:noFill/>
        </p:spPr>
        <p:txBody>
          <a:bodyPr wrap="square" rtlCol="0">
            <a:spAutoFit/>
          </a:bodyPr>
          <a:lstStyle/>
          <a:p>
            <a:r>
              <a:rPr lang="fi-FI" sz="2000" b="1" dirty="0"/>
              <a:t>Kehittäjät: Marjo Alatalo, projektipäällikkö, Mona Tamminen, projektisuunnittelija, kouluttajat eri asiantuntijatahoista</a:t>
            </a:r>
          </a:p>
        </p:txBody>
      </p:sp>
    </p:spTree>
    <p:extLst>
      <p:ext uri="{BB962C8B-B14F-4D97-AF65-F5344CB8AC3E}">
        <p14:creationId xmlns:p14="http://schemas.microsoft.com/office/powerpoint/2010/main" val="264363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CA32B-1DAF-33D1-47F9-CA23DBD6A44D}"/>
              </a:ext>
            </a:extLst>
          </p:cNvPr>
          <p:cNvSpPr>
            <a:spLocks noGrp="1"/>
          </p:cNvSpPr>
          <p:nvPr>
            <p:ph type="title"/>
          </p:nvPr>
        </p:nvSpPr>
        <p:spPr>
          <a:xfrm>
            <a:off x="457200" y="253609"/>
            <a:ext cx="10848109" cy="767669"/>
          </a:xfrm>
        </p:spPr>
        <p:txBody>
          <a:bodyPr/>
          <a:lstStyle/>
          <a:p>
            <a:r>
              <a:rPr lang="fi-FI" sz="2800" dirty="0"/>
              <a:t>Koulutusta lapsen kokeman lähisuhdeväkivallan ilmiöstä ammattilaisten osaamisen vahvistamiseksi</a:t>
            </a:r>
          </a:p>
        </p:txBody>
      </p:sp>
      <p:sp>
        <p:nvSpPr>
          <p:cNvPr id="3" name="Sisällön paikkamerkki 2">
            <a:extLst>
              <a:ext uri="{FF2B5EF4-FFF2-40B4-BE49-F238E27FC236}">
                <a16:creationId xmlns:a16="http://schemas.microsoft.com/office/drawing/2014/main" id="{81337ED4-2EBD-03B0-C4EC-1CC18EF43B70}"/>
              </a:ext>
            </a:extLst>
          </p:cNvPr>
          <p:cNvSpPr>
            <a:spLocks noGrp="1"/>
          </p:cNvSpPr>
          <p:nvPr>
            <p:ph idx="1"/>
          </p:nvPr>
        </p:nvSpPr>
        <p:spPr>
          <a:xfrm>
            <a:off x="457200" y="1128156"/>
            <a:ext cx="10539351" cy="5203186"/>
          </a:xfrm>
        </p:spPr>
        <p:txBody>
          <a:bodyPr/>
          <a:lstStyle/>
          <a:p>
            <a:r>
              <a:rPr lang="fi-FI" sz="1800" dirty="0" err="1"/>
              <a:t>TulSote</a:t>
            </a:r>
            <a:r>
              <a:rPr lang="fi-FI" sz="1800" dirty="0"/>
              <a:t>-hankekauden aikana järjestettiin henkilöstön osaamista vahvistavaa koulutusta lähisuhdeväkivallasta lapsen kokemana</a:t>
            </a:r>
          </a:p>
          <a:p>
            <a:endParaRPr lang="fi-FI" sz="800" dirty="0"/>
          </a:p>
          <a:p>
            <a:r>
              <a:rPr lang="fi-FI" sz="1800" dirty="0"/>
              <a:t>Lasten ja nuorten hyvinvointiin vaikuttaviin </a:t>
            </a:r>
            <a:r>
              <a:rPr lang="fi-FI" sz="1800" dirty="0" err="1"/>
              <a:t>ilmöihin</a:t>
            </a:r>
            <a:r>
              <a:rPr lang="fi-FI" sz="1800" dirty="0"/>
              <a:t> liittyvien koulutustarpeiden kartoittamiseksi laadittiin laaja, kaupungin eri toimialat kattava kysely henkilöstölle</a:t>
            </a:r>
          </a:p>
          <a:p>
            <a:pPr lvl="1"/>
            <a:r>
              <a:rPr lang="fi-FI" sz="1600" dirty="0"/>
              <a:t>Lähisuhdeväkivallan ilmiö nousi keskeisimmäksi koulutustarpeeksi henkilöstökyselyssä</a:t>
            </a:r>
          </a:p>
          <a:p>
            <a:endParaRPr lang="fi-FI" sz="800" dirty="0"/>
          </a:p>
          <a:p>
            <a:r>
              <a:rPr lang="fi-FI" sz="1800" dirty="0"/>
              <a:t>Koulutuskokonaisuuden tavoitteena lisätä ammattilaisten osaamista lapsiperheessä ilmenevän lähisuhdeväkivallan tunnistamiseen, </a:t>
            </a:r>
            <a:r>
              <a:rPr lang="fi-FI" sz="1800" dirty="0" err="1"/>
              <a:t>puheeksiottoon</a:t>
            </a:r>
            <a:r>
              <a:rPr lang="fi-FI" sz="1800" dirty="0"/>
              <a:t>, tilanne- ja riskinarvioon, monialaiseen yhteistyöhön sekä tuen ja hoidon järjestämiseen</a:t>
            </a:r>
          </a:p>
          <a:p>
            <a:endParaRPr lang="fi-FI" sz="800" dirty="0"/>
          </a:p>
          <a:p>
            <a:r>
              <a:rPr lang="fi-FI" sz="1800" dirty="0"/>
              <a:t>Koulutukset toteutettiin yhteistyössä tutkija- ja asiantuntijatahojen kanssa</a:t>
            </a:r>
          </a:p>
          <a:p>
            <a:endParaRPr lang="fi-FI" sz="800" dirty="0"/>
          </a:p>
          <a:p>
            <a:r>
              <a:rPr lang="fi-FI" sz="1800" dirty="0"/>
              <a:t>Koulutusten teemoina muun muassa lähisuhdeväkivalta lapsen kokemana, lähisuhdeväkivallan puheeksi ottaminen ja tunnistaminen, ACE- ja traumatietoinen työote</a:t>
            </a:r>
          </a:p>
          <a:p>
            <a:endParaRPr lang="fi-FI" sz="800" dirty="0"/>
          </a:p>
          <a:p>
            <a:r>
              <a:rPr lang="fi-FI" sz="1800" dirty="0"/>
              <a:t>Toteutustapana verkkoseminaarit sekä videotallenteet laajan saavutettavuuden mahdollistamiseksi</a:t>
            </a:r>
          </a:p>
          <a:p>
            <a:endParaRPr lang="fi-FI" sz="800" dirty="0"/>
          </a:p>
          <a:p>
            <a:r>
              <a:rPr lang="fi-FI" sz="1800" dirty="0"/>
              <a:t>Syksyn 2023 lähisuhdeväkivallan </a:t>
            </a:r>
            <a:r>
              <a:rPr lang="fi-FI" sz="1800" dirty="0" err="1"/>
              <a:t>puheeksiottamisen</a:t>
            </a:r>
            <a:r>
              <a:rPr lang="fi-FI" sz="1800" dirty="0"/>
              <a:t> ja tunnistamisen koulutukset tavoittivat yli 1200 Helsingin kaupungilla työskentelevää ammattilaista</a:t>
            </a:r>
          </a:p>
          <a:p>
            <a:endParaRPr lang="fi-FI" sz="800" dirty="0"/>
          </a:p>
          <a:p>
            <a:r>
              <a:rPr lang="fi-FI" sz="1800" dirty="0"/>
              <a:t>Koulutustallenteet ovat saatavilla </a:t>
            </a:r>
            <a:r>
              <a:rPr lang="fi-FI" sz="1800" dirty="0">
                <a:hlinkClick r:id="rId2"/>
              </a:rPr>
              <a:t>Helsingin kaupungin Intrassa </a:t>
            </a:r>
            <a:r>
              <a:rPr lang="fi-FI" sz="1400" dirty="0"/>
              <a:t>(linkki toimii vain kaupungin henkilöstölle)</a:t>
            </a:r>
          </a:p>
          <a:p>
            <a:endParaRPr lang="fi-FI" sz="2000" dirty="0"/>
          </a:p>
        </p:txBody>
      </p:sp>
    </p:spTree>
    <p:extLst>
      <p:ext uri="{BB962C8B-B14F-4D97-AF65-F5344CB8AC3E}">
        <p14:creationId xmlns:p14="http://schemas.microsoft.com/office/powerpoint/2010/main" val="656228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02FA2A6-6DAE-E4C1-7F44-89E7013BEB0E}"/>
              </a:ext>
            </a:extLst>
          </p:cNvPr>
          <p:cNvSpPr>
            <a:spLocks noGrp="1"/>
          </p:cNvSpPr>
          <p:nvPr>
            <p:ph type="ctrTitle"/>
          </p:nvPr>
        </p:nvSpPr>
        <p:spPr/>
        <p:txBody>
          <a:bodyPr/>
          <a:lstStyle/>
          <a:p>
            <a:r>
              <a:rPr lang="fi-FI" dirty="0"/>
              <a:t>Päihteet ja riippuvuudet lapsiperheessä: </a:t>
            </a:r>
            <a:br>
              <a:rPr lang="fi-FI" dirty="0"/>
            </a:br>
            <a:r>
              <a:rPr lang="fi-FI" dirty="0"/>
              <a:t>Palveluketjumallin lyhennetty luonnos &amp; esimerkkejä tuotoksista. </a:t>
            </a:r>
          </a:p>
        </p:txBody>
      </p:sp>
    </p:spTree>
    <p:extLst>
      <p:ext uri="{BB962C8B-B14F-4D97-AF65-F5344CB8AC3E}">
        <p14:creationId xmlns:p14="http://schemas.microsoft.com/office/powerpoint/2010/main" val="178401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TextBox 55">
            <a:extLst>
              <a:ext uri="{FF2B5EF4-FFF2-40B4-BE49-F238E27FC236}">
                <a16:creationId xmlns:a16="http://schemas.microsoft.com/office/drawing/2014/main" id="{7693E6D6-6484-B9EA-FF51-223C2DCA1B6A}"/>
              </a:ext>
            </a:extLst>
          </p:cNvPr>
          <p:cNvSpPr txBox="1"/>
          <p:nvPr/>
        </p:nvSpPr>
        <p:spPr>
          <a:xfrm>
            <a:off x="63498" y="781144"/>
            <a:ext cx="1438576" cy="3816429"/>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Nuori ei ole kokeillut päihteitä tai viimeisestä kokeilusta on aikaa (esim. 3kk)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Universaalit lasten palvelut ja työikäisten palvelut: </a:t>
            </a:r>
            <a:endPar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Lapset puheeksi?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Vanhempien ja nuoren päihteettömyyden tukeminen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Kattava </a:t>
            </a:r>
            <a:r>
              <a:rPr kumimoji="0" lang="fi-FI" sz="11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edukaatio</a:t>
            </a:r>
            <a:r>
              <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lapsille, nuorille ja vanhemmille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TE-toimintamalli: 0-tason materiaalit nuorelle ja vanhemmille?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Omaperhe?</a:t>
            </a:r>
          </a:p>
        </p:txBody>
      </p:sp>
      <p:sp>
        <p:nvSpPr>
          <p:cNvPr id="16" name="TextBox 55">
            <a:extLst>
              <a:ext uri="{FF2B5EF4-FFF2-40B4-BE49-F238E27FC236}">
                <a16:creationId xmlns:a16="http://schemas.microsoft.com/office/drawing/2014/main" id="{4B2B7D27-39AE-2B5E-C0AC-5621A6030927}"/>
              </a:ext>
            </a:extLst>
          </p:cNvPr>
          <p:cNvSpPr txBox="1"/>
          <p:nvPr/>
        </p:nvSpPr>
        <p:spPr>
          <a:xfrm>
            <a:off x="1502074" y="843358"/>
            <a:ext cx="1852037" cy="3816429"/>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päihteitä (alkoholia, kannabista) harvoin, harvemmin kuin viikoittain esim. koulujen päättäjäisten tai </a:t>
            </a:r>
            <a:r>
              <a:rPr kumimoji="0" lang="fi-FI" sz="1100" b="0"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nasujaisten</a:t>
            </a: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yhteydessä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Päihteet eivät vaikuta hänen toimintakykyynsä ja arkeen.</a:t>
            </a:r>
            <a:endParaRPr kumimoji="0" lang="fi-FI" sz="11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Kaikki perustason perhepalvelut: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Lapsen ja nuoren päihteettömyyteen tukeminen osana tietoon perustuvaa vanhempain ohjausta, vanhemman kasvatusvastuun tukemisen ensisijaisuus</a:t>
            </a:r>
            <a:endPar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TE-toimintamalli: Voimaperheet; IV?;  0-1-tason vanhempien materiaalit</a:t>
            </a:r>
          </a:p>
        </p:txBody>
      </p:sp>
      <p:sp>
        <p:nvSpPr>
          <p:cNvPr id="17" name="TextBox 55">
            <a:extLst>
              <a:ext uri="{FF2B5EF4-FFF2-40B4-BE49-F238E27FC236}">
                <a16:creationId xmlns:a16="http://schemas.microsoft.com/office/drawing/2014/main" id="{3FE0C772-2B8A-E65A-E5C5-B0421331737D}"/>
              </a:ext>
            </a:extLst>
          </p:cNvPr>
          <p:cNvSpPr txBox="1"/>
          <p:nvPr/>
        </p:nvSpPr>
        <p:spPr>
          <a:xfrm>
            <a:off x="3301008" y="781144"/>
            <a:ext cx="2661061" cy="5509200"/>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alkoholia, kannabista tai muita päihteitä viikoittain tai kerta-annokset ovat suuria, josta seurauksena esim. sammuminen tai</a:t>
            </a:r>
            <a:endPar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Nuorella on alkoholi- ja/tai kannabiskokeiluja, joiden lisäksi kokeillut muitakin päihdyttäviä aineita.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Päihteiden käyttö vaikuttaa negatiivisesti nuoren elämään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Perhesosiaalityö tai lastensuojelu: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nuoruusikäisen (13 v.) päihteiden riskikäyttö: tietoon perustuvat (systeemiset) perheinterventiot osana tavanomaista työskentelyä ja palveluvalikkoa (</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esim. TLP, </a:t>
            </a:r>
            <a:r>
              <a:rPr kumimoji="0" lang="fi-FI" sz="11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PerheART</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endParaRPr kumimoji="0" lang="fi-FI"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Perus- ja kouluterveydenhuolto: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Riskikäyttöön puuttuminen osana palvelua: painopisteinä </a:t>
            </a:r>
            <a:r>
              <a:rPr kumimoji="0" lang="fi-FI" sz="11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edukaatio</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nuorelle sekä palvelu- ja vanhempainohjaus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TE-toimintamalli: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Nuorisoasema, lyhytterapiayksikkö, </a:t>
            </a:r>
            <a:r>
              <a:rPr kumimoji="0" lang="fi-FI"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Mieppi</a:t>
            </a: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13-17v.  päihteiden riskikäytön huomioiminen osana lievän tai keskivaikean </a:t>
            </a:r>
            <a:r>
              <a:rPr kumimoji="0" lang="fi-FI"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mt</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-häiriön hoitoa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Erikoissairaanhoito (lasten- ja nuorisopsykiatria):</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Raskaana olevat alaikäiset päihteiden riskikäytöstä alkaen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riskikäytön huomioiminen osana erikoissairaanhoitoa </a:t>
            </a:r>
          </a:p>
        </p:txBody>
      </p:sp>
      <p:sp>
        <p:nvSpPr>
          <p:cNvPr id="20" name="TextBox 55">
            <a:extLst>
              <a:ext uri="{FF2B5EF4-FFF2-40B4-BE49-F238E27FC236}">
                <a16:creationId xmlns:a16="http://schemas.microsoft.com/office/drawing/2014/main" id="{86C5E765-04A2-041F-A655-3A13A54C6556}"/>
              </a:ext>
            </a:extLst>
          </p:cNvPr>
          <p:cNvSpPr txBox="1"/>
          <p:nvPr/>
        </p:nvSpPr>
        <p:spPr>
          <a:xfrm>
            <a:off x="5962069" y="811529"/>
            <a:ext cx="3070085" cy="5678478"/>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alkoholia ja/tai huumeita/lääkkeitä päihtymystarkoituksessa toistuvasti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Hänellä on fyysisiä ja/tai psyykkisiä oireita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Päihteidenkäyttö vaarantaa nuoren normaalin </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kehityksen ja terveyden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Päihdepalvelu Pysäkki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13-17 v. haitallisesti päihteitä käyttävän nuoren kokonaisvaltainen tuki ja hoito, keskeistä integroidut monialaiset toimintamallit (LASU, Pysäkki, ESH), kehitysympäristöön jalkautuva monialainen työparityö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kohdennetut näyttöön perustuvat interventiot ja menetelmäosaaminen: MOHA, ART, KKT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Nuorisoasema, lyhytterapiayksikkö, </a:t>
            </a:r>
            <a:r>
              <a:rPr kumimoji="0" lang="fi-FI"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Mieppi</a:t>
            </a: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päihteiden haitallisen käytön huomioiminen ja hoito osana lievän tai keskivaikean </a:t>
            </a:r>
            <a:r>
              <a:rPr kumimoji="0" lang="fi-FI"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mt</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-häiriön hoitoa</a:t>
            </a:r>
            <a:endPar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Perhesosiaalityö tai lastensuojelu: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haitalliseen  päihteiden käyttöön puuttuminen osana tavanomaisia perhesosiaalityön ja lastensuojelun avo- ja sijaishuollon palveluja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Keskeistä integroidut monialaiset toimintamallit (LASU, Pysäkki, ESH) sekä näyttö- ja tutkimus- perusteiset systeemiset perheinterventiot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Erikoissairaanhoito (nuorisopsykiatria)</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Raskaana olevat alaikäiset päihteiden riskikäytöstä alkaen </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Päihteiden haitallisen käytön hoito osana erikoissairaanhoitoa </a:t>
            </a:r>
          </a:p>
        </p:txBody>
      </p:sp>
      <p:grpSp>
        <p:nvGrpSpPr>
          <p:cNvPr id="21" name="Ryhmä 20">
            <a:extLst>
              <a:ext uri="{FF2B5EF4-FFF2-40B4-BE49-F238E27FC236}">
                <a16:creationId xmlns:a16="http://schemas.microsoft.com/office/drawing/2014/main" id="{B218AF20-0ABA-98D2-F695-926B63DD078F}"/>
              </a:ext>
            </a:extLst>
          </p:cNvPr>
          <p:cNvGrpSpPr/>
          <p:nvPr/>
        </p:nvGrpSpPr>
        <p:grpSpPr>
          <a:xfrm>
            <a:off x="0" y="14054"/>
            <a:ext cx="12192000" cy="438528"/>
            <a:chOff x="4054" y="2590537"/>
            <a:chExt cx="11499648" cy="589867"/>
          </a:xfrm>
        </p:grpSpPr>
        <p:sp>
          <p:nvSpPr>
            <p:cNvPr id="22" name="Pentagon 86">
              <a:extLst>
                <a:ext uri="{FF2B5EF4-FFF2-40B4-BE49-F238E27FC236}">
                  <a16:creationId xmlns:a16="http://schemas.microsoft.com/office/drawing/2014/main" id="{B4AE2926-E426-8B0E-4E35-A38E7907C326}"/>
                </a:ext>
              </a:extLst>
            </p:cNvPr>
            <p:cNvSpPr/>
            <p:nvPr/>
          </p:nvSpPr>
          <p:spPr>
            <a:xfrm>
              <a:off x="4054" y="2600674"/>
              <a:ext cx="1728395" cy="579730"/>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Päihteettömyys</a:t>
              </a:r>
            </a:p>
          </p:txBody>
        </p:sp>
        <p:sp>
          <p:nvSpPr>
            <p:cNvPr id="23" name="Chevron 98">
              <a:extLst>
                <a:ext uri="{FF2B5EF4-FFF2-40B4-BE49-F238E27FC236}">
                  <a16:creationId xmlns:a16="http://schemas.microsoft.com/office/drawing/2014/main" id="{496A12CA-A759-C519-8D4A-8C12EE5DBE52}"/>
                </a:ext>
              </a:extLst>
            </p:cNvPr>
            <p:cNvSpPr/>
            <p:nvPr/>
          </p:nvSpPr>
          <p:spPr>
            <a:xfrm>
              <a:off x="1420829" y="2611168"/>
              <a:ext cx="2036424" cy="569236"/>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Satunnainen käyttö </a:t>
              </a:r>
            </a:p>
          </p:txBody>
        </p:sp>
        <p:sp>
          <p:nvSpPr>
            <p:cNvPr id="24" name="Chevron 106">
              <a:extLst>
                <a:ext uri="{FF2B5EF4-FFF2-40B4-BE49-F238E27FC236}">
                  <a16:creationId xmlns:a16="http://schemas.microsoft.com/office/drawing/2014/main" id="{908037A3-954F-0954-654C-9AFA7237CFED}"/>
                </a:ext>
              </a:extLst>
            </p:cNvPr>
            <p:cNvSpPr/>
            <p:nvPr/>
          </p:nvSpPr>
          <p:spPr>
            <a:xfrm>
              <a:off x="3206670" y="2590537"/>
              <a:ext cx="2835694" cy="569236"/>
            </a:xfrm>
            <a:prstGeom prst="chevron">
              <a:avLst/>
            </a:prstGeom>
            <a:solidFill>
              <a:srgbClr val="FFC000"/>
            </a:solidFill>
            <a:ln w="12700" cap="flat" cmpd="sng" algn="ctr">
              <a:noFill/>
              <a:prstDash val="solid"/>
              <a:miter lim="800000"/>
            </a:ln>
            <a:effectLst/>
          </p:spPr>
          <p:txBody>
            <a:bodyPr lIns="91440" tIns="45720" rIns="91440" bIns="45720" rtlCol="0" anchor="ctr"/>
            <a:lstStyle/>
            <a:p>
              <a:pPr marL="17780" marR="0" lvl="2" indent="0" algn="l" defTabSz="914400" rtl="0" eaLnBrk="0" fontAlgn="base" latinLnBrk="0" hangingPunct="0">
                <a:lnSpc>
                  <a:spcPct val="100000"/>
                </a:lnSpc>
                <a:spcBef>
                  <a:spcPct val="0"/>
                </a:spcBef>
                <a:spcAft>
                  <a:spcPct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Riskikäyttö</a:t>
              </a:r>
            </a:p>
          </p:txBody>
        </p:sp>
        <p:sp>
          <p:nvSpPr>
            <p:cNvPr id="25" name="Chevron 99">
              <a:extLst>
                <a:ext uri="{FF2B5EF4-FFF2-40B4-BE49-F238E27FC236}">
                  <a16:creationId xmlns:a16="http://schemas.microsoft.com/office/drawing/2014/main" id="{5037B3D0-EBE1-7F80-DADA-2A035C876DAE}"/>
                </a:ext>
              </a:extLst>
            </p:cNvPr>
            <p:cNvSpPr/>
            <p:nvPr/>
          </p:nvSpPr>
          <p:spPr>
            <a:xfrm>
              <a:off x="5773464" y="2598652"/>
              <a:ext cx="3170869" cy="569236"/>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Haitallinen käyttö</a:t>
              </a:r>
            </a:p>
          </p:txBody>
        </p:sp>
        <p:sp>
          <p:nvSpPr>
            <p:cNvPr id="26" name="Chevron 100">
              <a:extLst>
                <a:ext uri="{FF2B5EF4-FFF2-40B4-BE49-F238E27FC236}">
                  <a16:creationId xmlns:a16="http://schemas.microsoft.com/office/drawing/2014/main" id="{E7C14782-564F-2271-4DC4-14578E9C2EDB}"/>
                </a:ext>
              </a:extLst>
            </p:cNvPr>
            <p:cNvSpPr/>
            <p:nvPr/>
          </p:nvSpPr>
          <p:spPr>
            <a:xfrm>
              <a:off x="8541510" y="2598651"/>
              <a:ext cx="2962192" cy="569236"/>
            </a:xfrm>
            <a:prstGeom prst="chevron">
              <a:avLst/>
            </a:prstGeom>
            <a:solidFill>
              <a:schemeClr val="accent4">
                <a:lumMod val="25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Riippuvuustasoinen käyttö</a:t>
              </a:r>
            </a:p>
          </p:txBody>
        </p:sp>
      </p:grpSp>
      <p:sp>
        <p:nvSpPr>
          <p:cNvPr id="27" name="TextBox 55">
            <a:extLst>
              <a:ext uri="{FF2B5EF4-FFF2-40B4-BE49-F238E27FC236}">
                <a16:creationId xmlns:a16="http://schemas.microsoft.com/office/drawing/2014/main" id="{35551C51-6E09-EE34-5239-4D95D6F89C0E}"/>
              </a:ext>
            </a:extLst>
          </p:cNvPr>
          <p:cNvSpPr txBox="1"/>
          <p:nvPr/>
        </p:nvSpPr>
        <p:spPr>
          <a:xfrm>
            <a:off x="9032154" y="781144"/>
            <a:ext cx="3070085" cy="5170646"/>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päihteitä päivittäin ja käyttö on pakonomaista: yliannostusriski, päihteiden käyttöön liittyvät sairaudet, itsetuhoinen käyttäytyminen, vakavia sosiaalisia ongelmia (koulu, työ, ihmissuhteet),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Päihteet ovat keskeinen osa nuoren elämää ja hän mahdollisesti viettää aikaa muiden päihteitä käyttävien kanssa.​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tekee rikollisia tekoja saadakseen päihteitä.​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Vanhemmat eivät pysty rajaamaan nuoren toimintaa.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joutuu toistuvasti vaaraan päihteidenkäytön takia.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Päihdepalvelu Pysäkki</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 v. -17 v. riippuvuustasoisen päihdehäiriön lääketieteellinen hoito ja psykososiaalinen kuntoutus, keskeistä strukturoidut ja integroidut LASU-PYSÄKKI-NUORISOASEMA-ESH toimintamallit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Lastensuojelu: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TOIVO-sosiaalityö ja TOIVO palvelut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
            </a:r>
            <a:r>
              <a:rPr kumimoji="0" lang="fi-FI"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ijaishuollon</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päihdepysäytys ja -kuntoutusosastot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Erikoissairaanhoito (nuorisopsykiatria):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Riippuvuustasoinen käyttö: kaksoisdiagnoosit ja alle nuoruusikäiset (alle 13 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päihdepsykoosit (osastohoito)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Raskaana olevat alaikäiset päihteiden riskikäytöstä alkaen </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Puhekupla: Suorakulmio, kulmat pyöristettu 27">
            <a:extLst>
              <a:ext uri="{FF2B5EF4-FFF2-40B4-BE49-F238E27FC236}">
                <a16:creationId xmlns:a16="http://schemas.microsoft.com/office/drawing/2014/main" id="{51DF0E02-AB09-9DAE-9FE0-EB4811702026}"/>
              </a:ext>
            </a:extLst>
          </p:cNvPr>
          <p:cNvSpPr/>
          <p:nvPr/>
        </p:nvSpPr>
        <p:spPr>
          <a:xfrm>
            <a:off x="143833" y="5060610"/>
            <a:ext cx="2914830" cy="728008"/>
          </a:xfrm>
          <a:prstGeom prst="wedgeRoundRectCallout">
            <a:avLst>
              <a:gd name="adj1" fmla="val -29794"/>
              <a:gd name="adj2" fmla="val -69653"/>
              <a:gd name="adj3" fmla="val 16667"/>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ilmiöpohjainen päihdepalveluketju, </a:t>
            </a:r>
            <a:r>
              <a:rPr kumimoji="0" lang="fi-FI"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luonnos</a:t>
            </a:r>
            <a:r>
              <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jatkotyöstämisen pohjaksi </a:t>
            </a:r>
            <a:r>
              <a:rPr kumimoji="0" lang="fi-FI"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9.10</a:t>
            </a:r>
            <a:r>
              <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C00000"/>
                </a:solidFill>
                <a:effectLst/>
                <a:highlight>
                  <a:srgbClr val="FFFF00"/>
                </a:highlight>
                <a:uLnTx/>
                <a:uFillTx/>
                <a:latin typeface="Calibri" panose="020F0502020204030204" pitchFamily="34" charset="0"/>
                <a:ea typeface="+mn-ea"/>
                <a:cs typeface="Calibri" panose="020F0502020204030204" pitchFamily="34" charset="0"/>
              </a:rPr>
              <a:t> </a:t>
            </a:r>
          </a:p>
        </p:txBody>
      </p:sp>
      <p:sp>
        <p:nvSpPr>
          <p:cNvPr id="3" name="Suorakulmio 2">
            <a:extLst>
              <a:ext uri="{FF2B5EF4-FFF2-40B4-BE49-F238E27FC236}">
                <a16:creationId xmlns:a16="http://schemas.microsoft.com/office/drawing/2014/main" id="{DA399222-6426-E0AD-F2D7-50DEA9E79AD4}"/>
              </a:ext>
            </a:extLst>
          </p:cNvPr>
          <p:cNvSpPr/>
          <p:nvPr/>
        </p:nvSpPr>
        <p:spPr>
          <a:xfrm>
            <a:off x="1" y="442589"/>
            <a:ext cx="12192000" cy="338555"/>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Yhteinen vastuu: Kattava seulonta, eri tasoisen päihteiden käytön varhainen tunnistaminen, puheeksiottaminen, tukeen ja hoitoon ohjaaminen sekä yhteistyö</a:t>
            </a:r>
          </a:p>
        </p:txBody>
      </p:sp>
    </p:spTree>
    <p:extLst>
      <p:ext uri="{BB962C8B-B14F-4D97-AF65-F5344CB8AC3E}">
        <p14:creationId xmlns:p14="http://schemas.microsoft.com/office/powerpoint/2010/main" val="1552509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TextBox 55">
            <a:extLst>
              <a:ext uri="{FF2B5EF4-FFF2-40B4-BE49-F238E27FC236}">
                <a16:creationId xmlns:a16="http://schemas.microsoft.com/office/drawing/2014/main" id="{7693E6D6-6484-B9EA-FF51-223C2DCA1B6A}"/>
              </a:ext>
            </a:extLst>
          </p:cNvPr>
          <p:cNvSpPr txBox="1"/>
          <p:nvPr/>
        </p:nvSpPr>
        <p:spPr>
          <a:xfrm>
            <a:off x="3175" y="843358"/>
            <a:ext cx="1438576" cy="3308598"/>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Nuori ei ole kokeillut päihteitä tai viimeisestä kokeilusta on aikaa (esim. 3kk)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Universaalit lasten palvelut ja työikäisten palvelut: </a:t>
            </a:r>
            <a:endPar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Lapset puheeksi?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Vanhempien ja nuoren päihteettömyyden tukeminen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TE-toimintamalli: 0-tason materiaalit nuorelle ja vanhemmille?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Omaperhe?</a:t>
            </a:r>
          </a:p>
        </p:txBody>
      </p:sp>
      <p:sp>
        <p:nvSpPr>
          <p:cNvPr id="16" name="TextBox 55">
            <a:extLst>
              <a:ext uri="{FF2B5EF4-FFF2-40B4-BE49-F238E27FC236}">
                <a16:creationId xmlns:a16="http://schemas.microsoft.com/office/drawing/2014/main" id="{4B2B7D27-39AE-2B5E-C0AC-5621A6030927}"/>
              </a:ext>
            </a:extLst>
          </p:cNvPr>
          <p:cNvSpPr txBox="1"/>
          <p:nvPr/>
        </p:nvSpPr>
        <p:spPr>
          <a:xfrm>
            <a:off x="1367318" y="843358"/>
            <a:ext cx="1986793" cy="3647152"/>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päihteitä (alkoholia, kannabista) harvoin, harvemmin kuin viikoittain esim. koulujen päättäjäisten tai </a:t>
            </a:r>
            <a:r>
              <a:rPr kumimoji="0" lang="fi-FI" sz="1100" b="0"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nasujaisten</a:t>
            </a: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yhteydessä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Päihteet eivät vaikuta hänen toimintakykyynsä ja arkeen.</a:t>
            </a:r>
            <a:endParaRPr kumimoji="0" lang="fi-FI" sz="11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Kaikki perustason perhepalvelut: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Lapsen ja nuoren päihteettömyyteen tukeminen osana tietoon perustuvaa vanhempain ohjausta, vanhemman kasvatusvastuun tukemisen ensisijaisuus</a:t>
            </a:r>
            <a:endPar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TE-toimintamalli: Voimaperheet; IV?;  0-1-tason vanhempien materiaalit; </a:t>
            </a:r>
          </a:p>
        </p:txBody>
      </p:sp>
      <p:sp>
        <p:nvSpPr>
          <p:cNvPr id="17" name="TextBox 55">
            <a:extLst>
              <a:ext uri="{FF2B5EF4-FFF2-40B4-BE49-F238E27FC236}">
                <a16:creationId xmlns:a16="http://schemas.microsoft.com/office/drawing/2014/main" id="{3FE0C772-2B8A-E65A-E5C5-B0421331737D}"/>
              </a:ext>
            </a:extLst>
          </p:cNvPr>
          <p:cNvSpPr txBox="1"/>
          <p:nvPr/>
        </p:nvSpPr>
        <p:spPr>
          <a:xfrm>
            <a:off x="3277921" y="855816"/>
            <a:ext cx="2661061" cy="5509200"/>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alkoholia, kannabista tai muita päihteitä viikoittain tai kerta-annokset ovat suuria, josta seurauksena esim. sammuminen tai</a:t>
            </a:r>
            <a:endPar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Nuorella on alkoholi- ja/tai kannabiskokeiluja, joiden lisäksi kokeillut muitakin päihdyttäviä aineita.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Päihteiden käyttö vaikuttaa negatiivisesti nuoren elämään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Perhesosiaalityö tai lastensuojelu: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nuoruusikäisen (13 v.) päihteiden riskikäyttö: tietoon perustuvat (systeemiset) perheinterventiot osana tavanomaista työskentelyä ja palveluvalikkoa (</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esim. TLP, </a:t>
            </a:r>
            <a:r>
              <a:rPr kumimoji="0" lang="fi-FI" sz="11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PerheART</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endParaRPr kumimoji="0" lang="fi-FI"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Perus- ja kouluterveydenhuolto: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Riskikäyttöön puuttuminen osana palvelua: painopisteinä </a:t>
            </a:r>
            <a:r>
              <a:rPr kumimoji="0" lang="fi-FI" sz="11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psykoedukaatio</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nuorelle, vanhempain ja palveluohjaus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TE-toimintamalli: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Nuorisoasema, lyhytterapiayksikkö, </a:t>
            </a:r>
            <a:r>
              <a:rPr kumimoji="0" lang="fi-FI"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Mieppi</a:t>
            </a: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13-17v.  päihteiden riskikäytön huomioiminen osana lievän tai keskivaikean </a:t>
            </a:r>
            <a:r>
              <a:rPr kumimoji="0" lang="fi-FI" sz="11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mt</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-häiriön hoitoa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Erikoissairaanhoito (lasten- ja nuorisopsykiatria):</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Raskaana olevat alaikäiset päihteiden riskikäytöstä alkaen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riskikäytön huomioiminen osana erikoissairaanhoitoa </a:t>
            </a:r>
          </a:p>
        </p:txBody>
      </p:sp>
      <p:sp>
        <p:nvSpPr>
          <p:cNvPr id="20" name="TextBox 55">
            <a:extLst>
              <a:ext uri="{FF2B5EF4-FFF2-40B4-BE49-F238E27FC236}">
                <a16:creationId xmlns:a16="http://schemas.microsoft.com/office/drawing/2014/main" id="{86C5E765-04A2-041F-A655-3A13A54C6556}"/>
              </a:ext>
            </a:extLst>
          </p:cNvPr>
          <p:cNvSpPr txBox="1"/>
          <p:nvPr/>
        </p:nvSpPr>
        <p:spPr>
          <a:xfrm>
            <a:off x="5962069" y="831681"/>
            <a:ext cx="3070085" cy="5339923"/>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alkoholia ja/tai huumeita/lääkkeitä päihtymystarkoituksessa toistuvasti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Hänellä on fyysisiä ja/tai psyykkisiä oireita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Päihteidenkäyttö vaarantaa nuoren normaalin k</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asvun ja kehityksen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Päihdepalvelu Pysäkki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13-17 v. haitallisesti päihteitä käyttävän nuoren kokonaisvaltainen tuki ja hoito, keskeistä integroidut monialaiset toimintamallit (LASU, Pysäkki, ESH),  </a:t>
            </a: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kehitysympäristöön jalkautuva 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Alle 18. v. kohdennetut näyttöön perustuvat perheinterventiot, ART?, KKT?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Nuorisoasema, lyhytterapiayksikkö, </a:t>
            </a:r>
            <a:r>
              <a:rPr kumimoji="0" lang="fi-FI"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Mieppi</a:t>
            </a: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päihteiden haitallisen käytön huomioiminen osana lievän tai keskivaikean </a:t>
            </a:r>
            <a:r>
              <a:rPr kumimoji="0" lang="fi-FI"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mt</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-häiriön hoitoa</a:t>
            </a:r>
            <a:endPar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Perhesosiaalityö tai lastensuojelu: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haitallisen  päihteiden käytön tunnistaminen ja siihen puuttuminen osana tavanomaisia perhesosiaalityön ja lastensuojelun avo- ja sijaishuollon palveluja,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t>
            </a:r>
            <a:r>
              <a:rPr kumimoji="0" lang="fi-FI"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eskeistä</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integroidut monialaiset toimintamallit (LASU, Pysäkki, ESH) ja näyttöön perustuvat systeemiset perheinterventiot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Erikoissairaanhoito (nuorisopsykiatria)</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Raskaana olevat alaikäiset päihteiden riskikäytöstä alkaen </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Päihteiden haitallisen käytön tunnistaminen ja hoito osana erikoissairaanhoitoa </a:t>
            </a:r>
          </a:p>
        </p:txBody>
      </p:sp>
      <p:grpSp>
        <p:nvGrpSpPr>
          <p:cNvPr id="21" name="Ryhmä 20">
            <a:extLst>
              <a:ext uri="{FF2B5EF4-FFF2-40B4-BE49-F238E27FC236}">
                <a16:creationId xmlns:a16="http://schemas.microsoft.com/office/drawing/2014/main" id="{B218AF20-0ABA-98D2-F695-926B63DD078F}"/>
              </a:ext>
            </a:extLst>
          </p:cNvPr>
          <p:cNvGrpSpPr/>
          <p:nvPr/>
        </p:nvGrpSpPr>
        <p:grpSpPr>
          <a:xfrm>
            <a:off x="0" y="14054"/>
            <a:ext cx="12192000" cy="438528"/>
            <a:chOff x="4054" y="2590537"/>
            <a:chExt cx="11499648" cy="589867"/>
          </a:xfrm>
        </p:grpSpPr>
        <p:sp>
          <p:nvSpPr>
            <p:cNvPr id="22" name="Pentagon 86">
              <a:extLst>
                <a:ext uri="{FF2B5EF4-FFF2-40B4-BE49-F238E27FC236}">
                  <a16:creationId xmlns:a16="http://schemas.microsoft.com/office/drawing/2014/main" id="{B4AE2926-E426-8B0E-4E35-A38E7907C326}"/>
                </a:ext>
              </a:extLst>
            </p:cNvPr>
            <p:cNvSpPr/>
            <p:nvPr/>
          </p:nvSpPr>
          <p:spPr>
            <a:xfrm>
              <a:off x="4054" y="2600674"/>
              <a:ext cx="1728395" cy="579730"/>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Päihteettömyys</a:t>
              </a:r>
            </a:p>
          </p:txBody>
        </p:sp>
        <p:sp>
          <p:nvSpPr>
            <p:cNvPr id="23" name="Chevron 98">
              <a:extLst>
                <a:ext uri="{FF2B5EF4-FFF2-40B4-BE49-F238E27FC236}">
                  <a16:creationId xmlns:a16="http://schemas.microsoft.com/office/drawing/2014/main" id="{496A12CA-A759-C519-8D4A-8C12EE5DBE52}"/>
                </a:ext>
              </a:extLst>
            </p:cNvPr>
            <p:cNvSpPr/>
            <p:nvPr/>
          </p:nvSpPr>
          <p:spPr>
            <a:xfrm>
              <a:off x="1420829" y="2611168"/>
              <a:ext cx="2036424" cy="569236"/>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Satunnainen käyttö </a:t>
              </a:r>
            </a:p>
          </p:txBody>
        </p:sp>
        <p:sp>
          <p:nvSpPr>
            <p:cNvPr id="24" name="Chevron 106">
              <a:extLst>
                <a:ext uri="{FF2B5EF4-FFF2-40B4-BE49-F238E27FC236}">
                  <a16:creationId xmlns:a16="http://schemas.microsoft.com/office/drawing/2014/main" id="{908037A3-954F-0954-654C-9AFA7237CFED}"/>
                </a:ext>
              </a:extLst>
            </p:cNvPr>
            <p:cNvSpPr/>
            <p:nvPr/>
          </p:nvSpPr>
          <p:spPr>
            <a:xfrm>
              <a:off x="3206670" y="2590537"/>
              <a:ext cx="2835694" cy="569236"/>
            </a:xfrm>
            <a:prstGeom prst="chevron">
              <a:avLst/>
            </a:prstGeom>
            <a:solidFill>
              <a:srgbClr val="FFC000"/>
            </a:solidFill>
            <a:ln w="12700" cap="flat" cmpd="sng" algn="ctr">
              <a:noFill/>
              <a:prstDash val="solid"/>
              <a:miter lim="800000"/>
            </a:ln>
            <a:effectLst/>
          </p:spPr>
          <p:txBody>
            <a:bodyPr lIns="91440" tIns="45720" rIns="91440" bIns="45720" rtlCol="0" anchor="ctr"/>
            <a:lstStyle/>
            <a:p>
              <a:pPr marL="17780" marR="0" lvl="2" indent="0" algn="l" defTabSz="914400" rtl="0" eaLnBrk="0" fontAlgn="base" latinLnBrk="0" hangingPunct="0">
                <a:lnSpc>
                  <a:spcPct val="100000"/>
                </a:lnSpc>
                <a:spcBef>
                  <a:spcPct val="0"/>
                </a:spcBef>
                <a:spcAft>
                  <a:spcPct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Riskikäyttö</a:t>
              </a:r>
            </a:p>
          </p:txBody>
        </p:sp>
        <p:sp>
          <p:nvSpPr>
            <p:cNvPr id="25" name="Chevron 99">
              <a:extLst>
                <a:ext uri="{FF2B5EF4-FFF2-40B4-BE49-F238E27FC236}">
                  <a16:creationId xmlns:a16="http://schemas.microsoft.com/office/drawing/2014/main" id="{5037B3D0-EBE1-7F80-DADA-2A035C876DAE}"/>
                </a:ext>
              </a:extLst>
            </p:cNvPr>
            <p:cNvSpPr/>
            <p:nvPr/>
          </p:nvSpPr>
          <p:spPr>
            <a:xfrm>
              <a:off x="5773464" y="2598652"/>
              <a:ext cx="3170869" cy="569236"/>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Haitallinen käyttö</a:t>
              </a:r>
            </a:p>
          </p:txBody>
        </p:sp>
        <p:sp>
          <p:nvSpPr>
            <p:cNvPr id="26" name="Chevron 100">
              <a:extLst>
                <a:ext uri="{FF2B5EF4-FFF2-40B4-BE49-F238E27FC236}">
                  <a16:creationId xmlns:a16="http://schemas.microsoft.com/office/drawing/2014/main" id="{E7C14782-564F-2271-4DC4-14578E9C2EDB}"/>
                </a:ext>
              </a:extLst>
            </p:cNvPr>
            <p:cNvSpPr/>
            <p:nvPr/>
          </p:nvSpPr>
          <p:spPr>
            <a:xfrm>
              <a:off x="8541510" y="2598651"/>
              <a:ext cx="2962192" cy="569236"/>
            </a:xfrm>
            <a:prstGeom prst="chevron">
              <a:avLst/>
            </a:prstGeom>
            <a:solidFill>
              <a:schemeClr val="accent4">
                <a:lumMod val="25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Riippuvuustasoinen käyttö</a:t>
              </a:r>
            </a:p>
          </p:txBody>
        </p:sp>
      </p:grpSp>
      <p:sp>
        <p:nvSpPr>
          <p:cNvPr id="27" name="TextBox 55">
            <a:extLst>
              <a:ext uri="{FF2B5EF4-FFF2-40B4-BE49-F238E27FC236}">
                <a16:creationId xmlns:a16="http://schemas.microsoft.com/office/drawing/2014/main" id="{35551C51-6E09-EE34-5239-4D95D6F89C0E}"/>
              </a:ext>
            </a:extLst>
          </p:cNvPr>
          <p:cNvSpPr txBox="1"/>
          <p:nvPr/>
        </p:nvSpPr>
        <p:spPr>
          <a:xfrm>
            <a:off x="9032154" y="781144"/>
            <a:ext cx="3070085" cy="5509200"/>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käyttää päihteitä päivittäin ja käyttö on pakonomaista: yliannostusriski, päihteiden käyttöön liittyvät sairaudet, itsetuhoinen käyttäytyminen, vakavia sosiaalisia ongelmia (koulu, työ, ihmissuhteet),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Päihteet ovat keskeinen osa nuoren elämää ja hän mahdollisesti viettää aikaa muiden päihteitä käyttävien kanssa.​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tekee rikollisia tekoja saadakseen päihteitä.​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Vanhemmat eivät pysty rajaamaan nuoren toimintaa.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Nuori joutuu toistuvasti vaaraan päihteidenkäytön takia.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Päihdepalvelu Pysäkki</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13 v. -17 v. riippuvuustasoisen päihdehäiriön lääketieteellinen hoito ja psykososiaalinen kuntoutus vrt. dia 8, keskeistä strukturoidut ja integroidut LASU-PYSÄKKI-NUORISOASEMA-ESH toimintamallit?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Lastensuojelu: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riippuvuustasoisen  päihteiden käytön tunnistaminen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TOIVO-sosiaalityö ja TOIVO palvelut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
            </a:r>
            <a:r>
              <a:rPr kumimoji="0" lang="fi-FI"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ijaishuollon</a:t>
            </a: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päihdepysäytys ja -kuntoutusosastot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Erikoissairaanhoito (nuorisopsykiatria):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Riippuvuustasoinen käyttö: kaksoisdiagnoosit ja alle nuoruusikäiset ( 13 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päihdepsykoosit (osastohoito)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Raskaana olevat alaikäiset päihteiden riskikäytöstä alkaen </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Puhekupla: Suorakulmio, kulmat pyöristettu 27">
            <a:extLst>
              <a:ext uri="{FF2B5EF4-FFF2-40B4-BE49-F238E27FC236}">
                <a16:creationId xmlns:a16="http://schemas.microsoft.com/office/drawing/2014/main" id="{51DF0E02-AB09-9DAE-9FE0-EB4811702026}"/>
              </a:ext>
            </a:extLst>
          </p:cNvPr>
          <p:cNvSpPr/>
          <p:nvPr/>
        </p:nvSpPr>
        <p:spPr>
          <a:xfrm>
            <a:off x="273329" y="5796779"/>
            <a:ext cx="2914830" cy="874241"/>
          </a:xfrm>
          <a:prstGeom prst="wedgeRoundRectCallout">
            <a:avLst>
              <a:gd name="adj1" fmla="val -29794"/>
              <a:gd name="adj2" fmla="val -69653"/>
              <a:gd name="adj3" fmla="val 16667"/>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18 v. ilmiöpohjainen päihdepalveluketju, </a:t>
            </a:r>
            <a:r>
              <a:rPr kumimoji="0" lang="fi-FI"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luonnos</a:t>
            </a:r>
            <a:r>
              <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jatkotyöstämisen pohjaksi </a:t>
            </a:r>
            <a:r>
              <a:rPr kumimoji="0" lang="fi-FI"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5.10</a:t>
            </a:r>
            <a:r>
              <a:rPr kumimoji="0" lang="fi-FI"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C00000"/>
                </a:solidFill>
                <a:effectLst/>
                <a:highlight>
                  <a:srgbClr val="FFFF00"/>
                </a:highlight>
                <a:uLnTx/>
                <a:uFillTx/>
                <a:latin typeface="Calibri" panose="020F0502020204030204" pitchFamily="34" charset="0"/>
                <a:ea typeface="+mn-ea"/>
                <a:cs typeface="Calibri" panose="020F0502020204030204" pitchFamily="34" charset="0"/>
              </a:rPr>
              <a:t> </a:t>
            </a:r>
          </a:p>
        </p:txBody>
      </p:sp>
      <p:sp>
        <p:nvSpPr>
          <p:cNvPr id="3" name="Suorakulmio 2">
            <a:extLst>
              <a:ext uri="{FF2B5EF4-FFF2-40B4-BE49-F238E27FC236}">
                <a16:creationId xmlns:a16="http://schemas.microsoft.com/office/drawing/2014/main" id="{DA399222-6426-E0AD-F2D7-50DEA9E79AD4}"/>
              </a:ext>
            </a:extLst>
          </p:cNvPr>
          <p:cNvSpPr/>
          <p:nvPr/>
        </p:nvSpPr>
        <p:spPr>
          <a:xfrm>
            <a:off x="1" y="442589"/>
            <a:ext cx="12192000" cy="338555"/>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Yhteinen vastuu: Kattava seulonta, eri tasoisen päihteiden käytön varhainen tunnistaminen, puheeksiottaminen ja tarvittavaan tukeen ja hoitoon ohjaaminen</a:t>
            </a:r>
          </a:p>
        </p:txBody>
      </p:sp>
    </p:spTree>
    <p:extLst>
      <p:ext uri="{BB962C8B-B14F-4D97-AF65-F5344CB8AC3E}">
        <p14:creationId xmlns:p14="http://schemas.microsoft.com/office/powerpoint/2010/main" val="1543634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4B22555-49A8-F5E8-5D67-B8DD6ED60076}"/>
              </a:ext>
            </a:extLst>
          </p:cNvPr>
          <p:cNvSpPr>
            <a:spLocks noGrp="1"/>
          </p:cNvSpPr>
          <p:nvPr>
            <p:ph type="body" sz="quarter" idx="13"/>
          </p:nvPr>
        </p:nvSpPr>
        <p:spPr>
          <a:xfrm>
            <a:off x="366235" y="4469414"/>
            <a:ext cx="5912139" cy="972000"/>
          </a:xfrm>
        </p:spPr>
        <p:txBody>
          <a:bodyPr vert="horz" lIns="0" tIns="0" rIns="0" bIns="0" rtlCol="0" anchor="t">
            <a:noAutofit/>
          </a:bodyPr>
          <a:lstStyle/>
          <a:p>
            <a:endParaRPr lang="fi-FI" sz="2800" b="0">
              <a:solidFill>
                <a:schemeClr val="bg1"/>
              </a:solidFill>
              <a:cs typeface="Arial"/>
            </a:endParaRPr>
          </a:p>
          <a:p>
            <a:endParaRPr lang="fi-FI"/>
          </a:p>
        </p:txBody>
      </p:sp>
      <p:sp>
        <p:nvSpPr>
          <p:cNvPr id="4" name="Otsikko 1">
            <a:extLst>
              <a:ext uri="{FF2B5EF4-FFF2-40B4-BE49-F238E27FC236}">
                <a16:creationId xmlns:a16="http://schemas.microsoft.com/office/drawing/2014/main" id="{D7C4D242-08B9-203A-A070-40E168272396}"/>
              </a:ext>
            </a:extLst>
          </p:cNvPr>
          <p:cNvSpPr>
            <a:spLocks noGrp="1"/>
          </p:cNvSpPr>
          <p:nvPr>
            <p:ph type="ctrTitle"/>
          </p:nvPr>
        </p:nvSpPr>
        <p:spPr>
          <a:xfrm>
            <a:off x="554125" y="445577"/>
            <a:ext cx="6290207" cy="3345167"/>
          </a:xfrm>
        </p:spPr>
        <p:txBody>
          <a:bodyPr/>
          <a:lstStyle/>
          <a:p>
            <a:r>
              <a:rPr lang="fi-FI" sz="4000">
                <a:solidFill>
                  <a:srgbClr val="FF0000"/>
                </a:solidFill>
                <a:cs typeface="Arial"/>
              </a:rPr>
              <a:t>LUONNOS</a:t>
            </a:r>
            <a:br>
              <a:rPr lang="fi-FI" sz="3200">
                <a:cs typeface="Arial"/>
              </a:rPr>
            </a:br>
            <a:br>
              <a:rPr lang="fi-FI" sz="3200"/>
            </a:br>
            <a:r>
              <a:rPr lang="fi-FI" sz="3200"/>
              <a:t>Alaikäiset asiakkaat</a:t>
            </a:r>
            <a:br>
              <a:rPr lang="fi-FI" sz="3200"/>
            </a:br>
            <a:r>
              <a:rPr lang="fi-FI" sz="3200"/>
              <a:t>Nuorten päihdepalvelu Pysäkillä</a:t>
            </a:r>
            <a:br>
              <a:rPr lang="fi-FI" sz="3200"/>
            </a:br>
            <a:br>
              <a:rPr lang="fi-FI" sz="3200"/>
            </a:br>
            <a:r>
              <a:rPr lang="fi-FI" sz="2400"/>
              <a:t>Yhteistyö Lastensuojelu ja perhesosiaalityön kanssa</a:t>
            </a:r>
          </a:p>
        </p:txBody>
      </p:sp>
    </p:spTree>
    <p:extLst>
      <p:ext uri="{BB962C8B-B14F-4D97-AF65-F5344CB8AC3E}">
        <p14:creationId xmlns:p14="http://schemas.microsoft.com/office/powerpoint/2010/main" val="132564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39D9F4-47C7-AC83-A186-07CE515F5E59}"/>
              </a:ext>
            </a:extLst>
          </p:cNvPr>
          <p:cNvSpPr>
            <a:spLocks noGrp="1"/>
          </p:cNvSpPr>
          <p:nvPr>
            <p:ph type="title"/>
          </p:nvPr>
        </p:nvSpPr>
        <p:spPr>
          <a:xfrm>
            <a:off x="439737" y="220557"/>
            <a:ext cx="11234738" cy="718449"/>
          </a:xfrm>
        </p:spPr>
        <p:txBody>
          <a:bodyPr/>
          <a:lstStyle/>
          <a:p>
            <a:r>
              <a:rPr lang="fi-FI"/>
              <a:t>Sisällys</a:t>
            </a:r>
          </a:p>
        </p:txBody>
      </p:sp>
      <p:sp>
        <p:nvSpPr>
          <p:cNvPr id="3" name="Sisällön paikkamerkki 2">
            <a:extLst>
              <a:ext uri="{FF2B5EF4-FFF2-40B4-BE49-F238E27FC236}">
                <a16:creationId xmlns:a16="http://schemas.microsoft.com/office/drawing/2014/main" id="{7A0C0B1E-A7B8-B3CD-1218-24A3BF050CDA}"/>
              </a:ext>
            </a:extLst>
          </p:cNvPr>
          <p:cNvSpPr>
            <a:spLocks noGrp="1"/>
          </p:cNvSpPr>
          <p:nvPr>
            <p:ph idx="1"/>
          </p:nvPr>
        </p:nvSpPr>
        <p:spPr>
          <a:xfrm>
            <a:off x="439737" y="939006"/>
            <a:ext cx="10524478" cy="5774832"/>
          </a:xfrm>
        </p:spPr>
        <p:txBody>
          <a:bodyPr/>
          <a:lstStyle/>
          <a:p>
            <a:pPr marL="0" indent="0">
              <a:buNone/>
            </a:pPr>
            <a:r>
              <a:rPr lang="fi-FI" sz="1200" b="1">
                <a:solidFill>
                  <a:schemeClr val="tx1">
                    <a:lumMod val="95000"/>
                    <a:lumOff val="5000"/>
                  </a:schemeClr>
                </a:solidFill>
                <a:cs typeface="Arial"/>
                <a:hlinkClick r:id="rId2" action="ppaction://hlinksldjump"/>
              </a:rPr>
              <a:t>Prosessikuvaus: </a:t>
            </a:r>
            <a:r>
              <a:rPr lang="fi-FI" sz="1200" b="1">
                <a:solidFill>
                  <a:schemeClr val="tx1">
                    <a:lumMod val="95000"/>
                    <a:lumOff val="5000"/>
                  </a:schemeClr>
                </a:solidFill>
                <a:hlinkClick r:id="rId2" action="ppaction://hlinksldjump"/>
              </a:rPr>
              <a:t>Nuoren päihteidenkäytön arviointi, tuki ja hoito lastensuojelun ja Nuorten päihdepalvelu Pysäkin yhteistyönä</a:t>
            </a:r>
            <a:br>
              <a:rPr lang="fi-FI" sz="1200">
                <a:solidFill>
                  <a:schemeClr val="tx1">
                    <a:lumMod val="95000"/>
                    <a:lumOff val="5000"/>
                  </a:schemeClr>
                </a:solidFill>
              </a:rPr>
            </a:br>
            <a:endParaRPr lang="fi-FI" sz="1200">
              <a:solidFill>
                <a:schemeClr val="tx1">
                  <a:lumMod val="95000"/>
                  <a:lumOff val="5000"/>
                </a:schemeClr>
              </a:solidFill>
              <a:cs typeface="Arial"/>
              <a:hlinkClick r:id="rId3" action="ppaction://hlinksldjump"/>
            </a:endParaRPr>
          </a:p>
          <a:p>
            <a:pPr marL="0" indent="0">
              <a:buNone/>
            </a:pPr>
            <a:r>
              <a:rPr lang="fi-FI" sz="1200">
                <a:solidFill>
                  <a:schemeClr val="tx1">
                    <a:lumMod val="95000"/>
                    <a:lumOff val="5000"/>
                  </a:schemeClr>
                </a:solidFill>
                <a:hlinkClick r:id="rId3" action="ppaction://hlinksldjump"/>
              </a:rPr>
              <a:t>1 Lähtökohdat</a:t>
            </a:r>
            <a:endParaRPr lang="fi-FI" sz="1200">
              <a:solidFill>
                <a:schemeClr val="tx1">
                  <a:lumMod val="95000"/>
                  <a:lumOff val="5000"/>
                </a:schemeClr>
              </a:solidFill>
              <a:cs typeface="Arial"/>
            </a:endParaRPr>
          </a:p>
          <a:p>
            <a:pPr marL="457200" lvl="1" indent="0">
              <a:buNone/>
            </a:pPr>
            <a:r>
              <a:rPr lang="fi-FI" sz="1200">
                <a:solidFill>
                  <a:schemeClr val="tx1">
                    <a:lumMod val="95000"/>
                    <a:lumOff val="5000"/>
                  </a:schemeClr>
                </a:solidFill>
                <a:hlinkClick r:id="rId4" action="ppaction://hlinksldjump"/>
              </a:rPr>
              <a:t>1.1 Alaikäiset päihteitä käyttävät nuoret Helsingissä</a:t>
            </a:r>
            <a:endParaRPr lang="fi-FI" sz="1200">
              <a:solidFill>
                <a:schemeClr val="tx1">
                  <a:lumMod val="95000"/>
                  <a:lumOff val="5000"/>
                </a:schemeClr>
              </a:solidFill>
            </a:endParaRPr>
          </a:p>
          <a:p>
            <a:pPr marL="457200" lvl="1" indent="0">
              <a:buNone/>
            </a:pPr>
            <a:r>
              <a:rPr lang="fi-FI" sz="1200">
                <a:solidFill>
                  <a:schemeClr val="tx1">
                    <a:lumMod val="95000"/>
                    <a:lumOff val="5000"/>
                  </a:schemeClr>
                </a:solidFill>
                <a:hlinkClick r:id="rId5" action="ppaction://hlinksldjump"/>
              </a:rPr>
              <a:t>1.2 Nuorten päihdepalvelu Pysäkki</a:t>
            </a:r>
            <a:endParaRPr lang="fi-FI" sz="1200">
              <a:solidFill>
                <a:schemeClr val="tx1">
                  <a:lumMod val="95000"/>
                  <a:lumOff val="5000"/>
                </a:schemeClr>
              </a:solidFill>
            </a:endParaRPr>
          </a:p>
          <a:p>
            <a:pPr marL="457200" lvl="1" indent="0">
              <a:buNone/>
            </a:pPr>
            <a:r>
              <a:rPr lang="fi-FI" sz="1200">
                <a:solidFill>
                  <a:schemeClr val="tx1">
                    <a:lumMod val="95000"/>
                    <a:lumOff val="5000"/>
                  </a:schemeClr>
                </a:solidFill>
                <a:hlinkClick r:id="rId6" action="ppaction://hlinksldjump"/>
              </a:rPr>
              <a:t>1.3 Lastensuojelun sosiaalityö ja päihteitä käyttävä nuori</a:t>
            </a:r>
            <a:endParaRPr lang="fi-FI" sz="1200">
              <a:solidFill>
                <a:schemeClr val="tx1">
                  <a:lumMod val="95000"/>
                  <a:lumOff val="5000"/>
                </a:schemeClr>
              </a:solidFill>
            </a:endParaRPr>
          </a:p>
          <a:p>
            <a:pPr marL="0" indent="0">
              <a:buNone/>
            </a:pPr>
            <a:endParaRPr lang="fi-FI" sz="1200">
              <a:solidFill>
                <a:schemeClr val="tx1">
                  <a:lumMod val="95000"/>
                  <a:lumOff val="5000"/>
                </a:schemeClr>
              </a:solidFill>
            </a:endParaRPr>
          </a:p>
          <a:p>
            <a:pPr marL="0" indent="0">
              <a:buNone/>
            </a:pPr>
            <a:r>
              <a:rPr lang="fi-FI" sz="1200">
                <a:solidFill>
                  <a:schemeClr val="tx1">
                    <a:lumMod val="95000"/>
                    <a:lumOff val="5000"/>
                  </a:schemeClr>
                </a:solidFill>
                <a:hlinkClick r:id="rId7" action="ppaction://hlinksldjump"/>
              </a:rPr>
              <a:t>2 Pysäkin ja lastensuojelu ja perhesosiaalityön yhteistyö</a:t>
            </a:r>
            <a:endParaRPr lang="fi-FI" sz="1200">
              <a:solidFill>
                <a:schemeClr val="tx1">
                  <a:lumMod val="95000"/>
                  <a:lumOff val="5000"/>
                </a:schemeClr>
              </a:solidFill>
              <a:cs typeface="Arial"/>
            </a:endParaRPr>
          </a:p>
          <a:p>
            <a:pPr marL="457200" lvl="1" indent="0">
              <a:buNone/>
            </a:pPr>
            <a:r>
              <a:rPr lang="fi-FI" sz="1200">
                <a:solidFill>
                  <a:schemeClr val="tx1">
                    <a:lumMod val="95000"/>
                    <a:lumOff val="5000"/>
                  </a:schemeClr>
                </a:solidFill>
                <a:hlinkClick r:id="rId8" action="ppaction://hlinksldjump"/>
              </a:rPr>
              <a:t>2.1 Yhteistyön aloittaminen</a:t>
            </a:r>
            <a:endParaRPr lang="fi-FI" sz="1200">
              <a:solidFill>
                <a:schemeClr val="tx1">
                  <a:lumMod val="95000"/>
                  <a:lumOff val="5000"/>
                </a:schemeClr>
              </a:solidFill>
            </a:endParaRPr>
          </a:p>
          <a:p>
            <a:pPr marL="457200" lvl="1" indent="0">
              <a:buNone/>
            </a:pPr>
            <a:r>
              <a:rPr lang="fi-FI" sz="1200">
                <a:solidFill>
                  <a:schemeClr val="tx1">
                    <a:lumMod val="95000"/>
                    <a:lumOff val="5000"/>
                  </a:schemeClr>
                </a:solidFill>
                <a:hlinkClick r:id="rId9" action="ppaction://hlinksldjump"/>
              </a:rPr>
              <a:t>2.2 Yhteydenotto monitoimijaisen yhteistyön käynnistämiseksi </a:t>
            </a:r>
            <a:endParaRPr lang="fi-FI" sz="1200">
              <a:solidFill>
                <a:schemeClr val="tx1">
                  <a:lumMod val="95000"/>
                  <a:lumOff val="5000"/>
                </a:schemeClr>
              </a:solidFill>
            </a:endParaRPr>
          </a:p>
          <a:p>
            <a:pPr marL="457200" lvl="1" indent="0">
              <a:buNone/>
            </a:pPr>
            <a:r>
              <a:rPr lang="fi-FI" sz="1200">
                <a:solidFill>
                  <a:schemeClr val="tx1">
                    <a:lumMod val="95000"/>
                    <a:lumOff val="5000"/>
                  </a:schemeClr>
                </a:solidFill>
                <a:hlinkClick r:id="rId10" action="ppaction://hlinksldjump"/>
              </a:rPr>
              <a:t>2.3 Yhteinen aloitustapaaminen </a:t>
            </a:r>
            <a:endParaRPr lang="fi-FI" sz="1200">
              <a:solidFill>
                <a:schemeClr val="tx1">
                  <a:lumMod val="95000"/>
                  <a:lumOff val="5000"/>
                </a:schemeClr>
              </a:solidFill>
            </a:endParaRPr>
          </a:p>
          <a:p>
            <a:pPr marL="457200" lvl="1" indent="0">
              <a:buNone/>
            </a:pPr>
            <a:r>
              <a:rPr lang="fi-FI" sz="1200">
                <a:solidFill>
                  <a:schemeClr val="tx1">
                    <a:lumMod val="95000"/>
                    <a:lumOff val="5000"/>
                  </a:schemeClr>
                </a:solidFill>
                <a:hlinkClick r:id="rId11" action="ppaction://hlinksldjump"/>
              </a:rPr>
              <a:t>2.4 Alaikäisten tilanteen kartoittaminen Pysäkillä</a:t>
            </a:r>
            <a:endParaRPr lang="fi-FI" sz="1200">
              <a:solidFill>
                <a:schemeClr val="tx1">
                  <a:lumMod val="95000"/>
                  <a:lumOff val="5000"/>
                </a:schemeClr>
              </a:solidFill>
            </a:endParaRPr>
          </a:p>
          <a:p>
            <a:pPr marL="457200" lvl="1" indent="0">
              <a:buNone/>
            </a:pPr>
            <a:r>
              <a:rPr lang="fi-FI" sz="1200">
                <a:solidFill>
                  <a:schemeClr val="tx1">
                    <a:lumMod val="95000"/>
                    <a:lumOff val="5000"/>
                  </a:schemeClr>
                </a:solidFill>
                <a:hlinkClick r:id="rId12" action="ppaction://hlinksldjump"/>
              </a:rPr>
              <a:t>2.5 Yhteinen väliarviointi</a:t>
            </a:r>
            <a:endParaRPr lang="fi-FI" sz="1200">
              <a:solidFill>
                <a:schemeClr val="tx1">
                  <a:lumMod val="95000"/>
                  <a:lumOff val="5000"/>
                </a:schemeClr>
              </a:solidFill>
              <a:cs typeface="Arial"/>
            </a:endParaRPr>
          </a:p>
          <a:p>
            <a:pPr marL="457200" lvl="1" indent="0">
              <a:buNone/>
            </a:pPr>
            <a:r>
              <a:rPr lang="fi-FI" sz="1200">
                <a:solidFill>
                  <a:schemeClr val="tx1">
                    <a:lumMod val="95000"/>
                    <a:lumOff val="5000"/>
                  </a:schemeClr>
                </a:solidFill>
                <a:hlinkClick r:id="rId13" action="ppaction://hlinksldjump"/>
              </a:rPr>
              <a:t>2.6 Alaikäisten hoito Pysäkillä</a:t>
            </a:r>
            <a:endParaRPr lang="fi-FI" sz="1200">
              <a:solidFill>
                <a:schemeClr val="tx1">
                  <a:lumMod val="95000"/>
                  <a:lumOff val="5000"/>
                </a:schemeClr>
              </a:solidFill>
              <a:cs typeface="Arial"/>
            </a:endParaRPr>
          </a:p>
          <a:p>
            <a:pPr marL="457200" lvl="1" indent="0">
              <a:buNone/>
            </a:pPr>
            <a:r>
              <a:rPr lang="fi-FI" sz="1200">
                <a:solidFill>
                  <a:schemeClr val="tx1">
                    <a:lumMod val="95000"/>
                    <a:lumOff val="5000"/>
                  </a:schemeClr>
                </a:solidFill>
                <a:hlinkClick r:id="rId14" action="ppaction://hlinksldjump"/>
              </a:rPr>
              <a:t>2.7 Hoito ja tuki monialaisena yhteistyönä</a:t>
            </a:r>
            <a:endParaRPr lang="fi-FI" sz="1200">
              <a:solidFill>
                <a:schemeClr val="tx1">
                  <a:lumMod val="95000"/>
                  <a:lumOff val="5000"/>
                </a:schemeClr>
              </a:solidFill>
              <a:cs typeface="Arial"/>
            </a:endParaRPr>
          </a:p>
          <a:p>
            <a:pPr marL="457200" lvl="1" indent="0">
              <a:buNone/>
            </a:pPr>
            <a:r>
              <a:rPr lang="fi-FI" sz="1200">
                <a:solidFill>
                  <a:schemeClr val="tx1">
                    <a:lumMod val="95000"/>
                    <a:lumOff val="5000"/>
                  </a:schemeClr>
                </a:solidFill>
                <a:hlinkClick r:id="rId15" action="ppaction://hlinksldjump"/>
              </a:rPr>
              <a:t>2.8 Hoidon jatkumo / päättyminen / siirtyminen</a:t>
            </a:r>
            <a:endParaRPr lang="fi-FI" sz="1200">
              <a:solidFill>
                <a:schemeClr val="tx1">
                  <a:lumMod val="95000"/>
                  <a:lumOff val="5000"/>
                </a:schemeClr>
              </a:solidFill>
              <a:cs typeface="Arial"/>
            </a:endParaRPr>
          </a:p>
          <a:p>
            <a:pPr marL="0" indent="0">
              <a:buNone/>
            </a:pP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hlinkClick r:id="rId16" action="ppaction://hlinksldjump"/>
              </a:rPr>
              <a:t>3 Yhteistyön käytännöt</a:t>
            </a: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17" action="ppaction://hlinksldjump"/>
              </a:rPr>
              <a:t>3.1 Työntekijöiden roolit</a:t>
            </a: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18" action="ppaction://hlinksldjump"/>
              </a:rPr>
              <a:t>3.2 Yhteydenpito</a:t>
            </a: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18" action="ppaction://hlinksldjump"/>
              </a:rPr>
              <a:t>3.3 Nuorten päihdepalvelu Pysäkiltä lastensuojeluun tehtävät yhteydenotot ja lastensuojeluilmoitukset</a:t>
            </a: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19" action="ppaction://hlinksldjump"/>
              </a:rPr>
              <a:t>3.4 Kirjaaminen</a:t>
            </a: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20" action="ppaction://hlinksldjump"/>
              </a:rPr>
              <a:t>3.5 Huumausainetestaus osana nuoren päihdehoitoa</a:t>
            </a:r>
            <a:endParaRPr lang="fi-FI" sz="1200">
              <a:solidFill>
                <a:schemeClr val="tx1">
                  <a:lumMod val="95000"/>
                  <a:lumOff val="5000"/>
                </a:schemeClr>
              </a:solidFill>
              <a:cs typeface="Arial"/>
            </a:endParaRPr>
          </a:p>
          <a:p>
            <a:pPr marL="0" indent="0">
              <a:buNone/>
            </a:pPr>
            <a:endParaRPr lang="fi-FI" sz="1200">
              <a:solidFill>
                <a:schemeClr val="tx1">
                  <a:lumMod val="95000"/>
                  <a:lumOff val="5000"/>
                </a:schemeClr>
              </a:solidFill>
              <a:cs typeface="Arial"/>
            </a:endParaRPr>
          </a:p>
          <a:p>
            <a:pPr marL="0" indent="0">
              <a:buNone/>
            </a:pPr>
            <a:r>
              <a:rPr lang="fi-FI" sz="1200">
                <a:solidFill>
                  <a:schemeClr val="tx1">
                    <a:lumMod val="95000"/>
                    <a:lumOff val="5000"/>
                  </a:schemeClr>
                </a:solidFill>
                <a:hlinkClick r:id="rId21" action="ppaction://hlinksldjump"/>
              </a:rPr>
              <a:t>4 Nuoren päihteidenkäytön arviointi lastensuojelu ja perhesosiaalityössä</a:t>
            </a:r>
            <a:endParaRPr lang="fi-FI" sz="1200">
              <a:solidFill>
                <a:schemeClr val="tx1">
                  <a:lumMod val="95000"/>
                  <a:lumOff val="5000"/>
                </a:schemeClr>
              </a:solidFil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22" action="ppaction://hlinksldjump"/>
              </a:rPr>
              <a:t>4.1 Nuoren päihteidenkäytön </a:t>
            </a:r>
            <a:r>
              <a:rPr lang="fi-FI" sz="1200" err="1">
                <a:solidFill>
                  <a:schemeClr val="tx1">
                    <a:lumMod val="95000"/>
                    <a:lumOff val="5000"/>
                  </a:schemeClr>
                </a:solidFill>
                <a:hlinkClick r:id="rId22" action="ppaction://hlinksldjump"/>
              </a:rPr>
              <a:t>puheeksiotto</a:t>
            </a:r>
            <a:r>
              <a:rPr lang="fi-FI" sz="1200">
                <a:solidFill>
                  <a:schemeClr val="tx1">
                    <a:lumMod val="95000"/>
                    <a:lumOff val="5000"/>
                  </a:schemeClr>
                </a:solidFill>
                <a:hlinkClick r:id="rId22" action="ppaction://hlinksldjump"/>
              </a:rPr>
              <a:t> ja tunnistaminen </a:t>
            </a:r>
            <a:endParaRPr lang="fi-FI" sz="1200">
              <a:solidFill>
                <a:schemeClr val="tx1">
                  <a:lumMod val="95000"/>
                  <a:lumOff val="5000"/>
                </a:schemeClr>
              </a:solidFill>
            </a:endParaRPr>
          </a:p>
          <a:p>
            <a:pPr marL="0" indent="0">
              <a:buNone/>
            </a:pPr>
            <a:r>
              <a:rPr lang="fi-FI" sz="1200">
                <a:solidFill>
                  <a:schemeClr val="tx1">
                    <a:lumMod val="95000"/>
                    <a:lumOff val="5000"/>
                  </a:schemeClr>
                </a:solidFill>
              </a:rPr>
              <a:t>	</a:t>
            </a:r>
            <a:r>
              <a:rPr lang="fi-FI" sz="1200">
                <a:solidFill>
                  <a:schemeClr val="tx1">
                    <a:lumMod val="95000"/>
                    <a:lumOff val="5000"/>
                  </a:schemeClr>
                </a:solidFill>
                <a:hlinkClick r:id="rId23" action="ppaction://hlinksldjump"/>
              </a:rPr>
              <a:t>4.2 Päihteitä käyttävän nuoren tilanteen arviointi lastensuojelu ja perhesosiaalityössä</a:t>
            </a:r>
            <a:endParaRPr lang="fi-FI" sz="1200">
              <a:solidFill>
                <a:schemeClr val="tx1">
                  <a:lumMod val="95000"/>
                  <a:lumOff val="5000"/>
                </a:schemeClr>
              </a:solidFill>
              <a:cs typeface="Arial"/>
            </a:endParaRPr>
          </a:p>
          <a:p>
            <a:pPr marL="457200" lvl="1" indent="0">
              <a:buNone/>
            </a:pPr>
            <a:endParaRPr lang="fi-FI"/>
          </a:p>
          <a:p>
            <a:pPr lvl="1"/>
            <a:endParaRPr lang="fi-FI"/>
          </a:p>
          <a:p>
            <a:pPr lvl="1"/>
            <a:endParaRPr lang="fi-FI"/>
          </a:p>
          <a:p>
            <a:endParaRPr lang="fi-FI"/>
          </a:p>
          <a:p>
            <a:pPr marL="0" indent="0">
              <a:buNone/>
            </a:pPr>
            <a:endParaRPr lang="fi-FI"/>
          </a:p>
          <a:p>
            <a:endParaRPr lang="fi-FI"/>
          </a:p>
          <a:p>
            <a:endParaRPr lang="fi-FI"/>
          </a:p>
          <a:p>
            <a:endParaRPr lang="fi-FI"/>
          </a:p>
          <a:p>
            <a:endParaRPr lang="fi-FI"/>
          </a:p>
        </p:txBody>
      </p:sp>
      <p:sp>
        <p:nvSpPr>
          <p:cNvPr id="6" name="Dian numeron paikkamerkki 5">
            <a:extLst>
              <a:ext uri="{FF2B5EF4-FFF2-40B4-BE49-F238E27FC236}">
                <a16:creationId xmlns:a16="http://schemas.microsoft.com/office/drawing/2014/main" id="{AA404C28-C152-F1A0-217B-93578FA44F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5ADE-FF0D-4AE5-90D1-481D715BADFD}"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0588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A19A1-008E-16A0-C85B-4EA2DEE3FB45}"/>
              </a:ext>
            </a:extLst>
          </p:cNvPr>
          <p:cNvSpPr>
            <a:spLocks noGrp="1"/>
          </p:cNvSpPr>
          <p:nvPr>
            <p:ph type="ctrTitle"/>
          </p:nvPr>
        </p:nvSpPr>
        <p:spPr/>
        <p:txBody>
          <a:bodyPr/>
          <a:lstStyle/>
          <a:p>
            <a:r>
              <a:rPr lang="fi-FI"/>
              <a:t>1 Lähtökohdat</a:t>
            </a:r>
          </a:p>
        </p:txBody>
      </p:sp>
      <p:sp>
        <p:nvSpPr>
          <p:cNvPr id="4" name="Dian numeron paikkamerkki 3">
            <a:extLst>
              <a:ext uri="{FF2B5EF4-FFF2-40B4-BE49-F238E27FC236}">
                <a16:creationId xmlns:a16="http://schemas.microsoft.com/office/drawing/2014/main" id="{EDD0A0B7-2308-AA5E-189D-3B130C9594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3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187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i 23">
            <a:extLst>
              <a:ext uri="{FF2B5EF4-FFF2-40B4-BE49-F238E27FC236}">
                <a16:creationId xmlns:a16="http://schemas.microsoft.com/office/drawing/2014/main" id="{88019721-95D5-4702-AF01-F12B85D4957F}"/>
              </a:ext>
            </a:extLst>
          </p:cNvPr>
          <p:cNvSpPr/>
          <p:nvPr/>
        </p:nvSpPr>
        <p:spPr>
          <a:xfrm>
            <a:off x="463351" y="628019"/>
            <a:ext cx="3098781" cy="1785571"/>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Chevron 100">
            <a:extLst>
              <a:ext uri="{FF2B5EF4-FFF2-40B4-BE49-F238E27FC236}">
                <a16:creationId xmlns:a16="http://schemas.microsoft.com/office/drawing/2014/main" id="{BE5E0E0E-4D4B-FCE6-3AC6-B46E2E362ECD}"/>
              </a:ext>
            </a:extLst>
          </p:cNvPr>
          <p:cNvSpPr/>
          <p:nvPr/>
        </p:nvSpPr>
        <p:spPr>
          <a:xfrm>
            <a:off x="7572658" y="692539"/>
            <a:ext cx="4296673" cy="1029099"/>
          </a:xfrm>
          <a:prstGeom prst="chevron">
            <a:avLst/>
          </a:prstGeom>
          <a:gradFill flip="none" rotWithShape="1">
            <a:gsLst>
              <a:gs pos="0">
                <a:srgbClr val="F5A3C7">
                  <a:lumMod val="25000"/>
                  <a:tint val="66000"/>
                  <a:satMod val="160000"/>
                </a:srgbClr>
              </a:gs>
              <a:gs pos="50000">
                <a:srgbClr val="F5A3C7">
                  <a:lumMod val="25000"/>
                  <a:tint val="44500"/>
                  <a:satMod val="160000"/>
                </a:srgbClr>
              </a:gs>
              <a:gs pos="100000">
                <a:srgbClr val="F5A3C7">
                  <a:lumMod val="25000"/>
                  <a:tint val="23500"/>
                  <a:satMod val="160000"/>
                </a:srgbClr>
              </a:gs>
            </a:gsLst>
            <a:lin ang="2700000" scaled="1"/>
            <a:tileRect/>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sp>
        <p:nvSpPr>
          <p:cNvPr id="16" name="Chevron 99">
            <a:extLst>
              <a:ext uri="{FF2B5EF4-FFF2-40B4-BE49-F238E27FC236}">
                <a16:creationId xmlns:a16="http://schemas.microsoft.com/office/drawing/2014/main" id="{73E5DF99-114E-81CD-1FA2-7B9EE2EB6B54}"/>
              </a:ext>
            </a:extLst>
          </p:cNvPr>
          <p:cNvSpPr/>
          <p:nvPr/>
        </p:nvSpPr>
        <p:spPr>
          <a:xfrm>
            <a:off x="6595001" y="1699121"/>
            <a:ext cx="5274330" cy="1029099"/>
          </a:xfrm>
          <a:prstGeom prst="chevron">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sp>
        <p:nvSpPr>
          <p:cNvPr id="15" name="Chevron 106">
            <a:extLst>
              <a:ext uri="{FF2B5EF4-FFF2-40B4-BE49-F238E27FC236}">
                <a16:creationId xmlns:a16="http://schemas.microsoft.com/office/drawing/2014/main" id="{75791AA8-D780-1078-F16C-171C71FC51CA}"/>
              </a:ext>
            </a:extLst>
          </p:cNvPr>
          <p:cNvSpPr/>
          <p:nvPr/>
        </p:nvSpPr>
        <p:spPr>
          <a:xfrm>
            <a:off x="5124893" y="2736961"/>
            <a:ext cx="6744439" cy="102909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cap="flat" cmpd="sng" algn="ctr">
            <a:noFill/>
            <a:prstDash val="solid"/>
            <a:miter lim="800000"/>
          </a:ln>
          <a:effectLst/>
        </p:spPr>
        <p:txBody>
          <a:bodyPr rtlCol="0" anchor="ctr"/>
          <a:lstStyle/>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600" b="0"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p:txBody>
      </p:sp>
      <p:sp>
        <p:nvSpPr>
          <p:cNvPr id="14" name="Chevron 98">
            <a:extLst>
              <a:ext uri="{FF2B5EF4-FFF2-40B4-BE49-F238E27FC236}">
                <a16:creationId xmlns:a16="http://schemas.microsoft.com/office/drawing/2014/main" id="{70D68F00-600A-51B4-B98C-3BEE948D4710}"/>
              </a:ext>
            </a:extLst>
          </p:cNvPr>
          <p:cNvSpPr/>
          <p:nvPr/>
        </p:nvSpPr>
        <p:spPr>
          <a:xfrm>
            <a:off x="3826085" y="3774222"/>
            <a:ext cx="8043245" cy="1029099"/>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13" name="Pentagon 86">
            <a:extLst>
              <a:ext uri="{FF2B5EF4-FFF2-40B4-BE49-F238E27FC236}">
                <a16:creationId xmlns:a16="http://schemas.microsoft.com/office/drawing/2014/main" id="{8C2B9743-AAEA-8584-8E95-313A67EFFF57}"/>
              </a:ext>
            </a:extLst>
          </p:cNvPr>
          <p:cNvSpPr/>
          <p:nvPr/>
        </p:nvSpPr>
        <p:spPr>
          <a:xfrm>
            <a:off x="2776252" y="4794575"/>
            <a:ext cx="9093080" cy="1029099"/>
          </a:xfrm>
          <a:prstGeom prst="homePlat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p:txBody>
      </p:sp>
      <p:sp>
        <p:nvSpPr>
          <p:cNvPr id="21" name="Tekstiruutu 20">
            <a:extLst>
              <a:ext uri="{FF2B5EF4-FFF2-40B4-BE49-F238E27FC236}">
                <a16:creationId xmlns:a16="http://schemas.microsoft.com/office/drawing/2014/main" id="{8C7F0280-EC9B-9341-5C86-51214DA3611E}"/>
              </a:ext>
            </a:extLst>
          </p:cNvPr>
          <p:cNvSpPr txBox="1"/>
          <p:nvPr/>
        </p:nvSpPr>
        <p:spPr>
          <a:xfrm>
            <a:off x="-260037" y="168486"/>
            <a:ext cx="12653017" cy="397032"/>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200" b="1" i="0" u="none" strike="noStrike" kern="1200" cap="all" spc="300" normalizeH="0" baseline="0" noProof="0" dirty="0">
                <a:ln>
                  <a:noFill/>
                </a:ln>
                <a:solidFill>
                  <a:srgbClr val="F5A3C7">
                    <a:lumMod val="25000"/>
                  </a:srgbClr>
                </a:solidFill>
                <a:effectLst/>
                <a:uLnTx/>
                <a:uFillTx/>
                <a:latin typeface="Trebuchet MS"/>
                <a:ea typeface="+mn-ea"/>
                <a:cs typeface="+mn-cs"/>
                <a:sym typeface="Gill Sans"/>
              </a:rPr>
              <a:t>LAPSEN kokeman lähisuhdeväkivallan EHKÄISYN PALVELUKETJU</a:t>
            </a:r>
          </a:p>
        </p:txBody>
      </p:sp>
      <p:sp>
        <p:nvSpPr>
          <p:cNvPr id="38" name="Rectangle 52">
            <a:extLst>
              <a:ext uri="{FF2B5EF4-FFF2-40B4-BE49-F238E27FC236}">
                <a16:creationId xmlns:a16="http://schemas.microsoft.com/office/drawing/2014/main" id="{88592BBE-5B2D-2C16-233F-940E51665C09}"/>
              </a:ext>
            </a:extLst>
          </p:cNvPr>
          <p:cNvSpPr/>
          <p:nvPr/>
        </p:nvSpPr>
        <p:spPr>
          <a:xfrm>
            <a:off x="187570" y="96949"/>
            <a:ext cx="11757805" cy="6599207"/>
          </a:xfrm>
          <a:prstGeom prst="rect">
            <a:avLst/>
          </a:prstGeom>
          <a:noFill/>
          <a:ln w="38100" cap="flat" cmpd="sng"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a:ea typeface="+mn-ea"/>
              <a:cs typeface="+mn-cs"/>
              <a:sym typeface="Gill Sans"/>
            </a:endParaRPr>
          </a:p>
        </p:txBody>
      </p:sp>
      <p:sp>
        <p:nvSpPr>
          <p:cNvPr id="40" name="Tekstiruutu 39">
            <a:extLst>
              <a:ext uri="{FF2B5EF4-FFF2-40B4-BE49-F238E27FC236}">
                <a16:creationId xmlns:a16="http://schemas.microsoft.com/office/drawing/2014/main" id="{7A8A4D29-399D-6838-F895-100510EBB137}"/>
              </a:ext>
            </a:extLst>
          </p:cNvPr>
          <p:cNvSpPr txBox="1"/>
          <p:nvPr/>
        </p:nvSpPr>
        <p:spPr>
          <a:xfrm>
            <a:off x="5092995" y="5061348"/>
            <a:ext cx="65772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Kattava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cs typeface="+mn-cs"/>
              </a:rPr>
              <a:t>puheeksiotto</a:t>
            </a: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 seulonta ja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cs typeface="+mn-cs"/>
              </a:rPr>
              <a:t>edukaatio</a:t>
            </a:r>
            <a:endPar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Tekstiruutu 40">
            <a:extLst>
              <a:ext uri="{FF2B5EF4-FFF2-40B4-BE49-F238E27FC236}">
                <a16:creationId xmlns:a16="http://schemas.microsoft.com/office/drawing/2014/main" id="{31DAB8EC-D8CD-91C9-3243-D0A2301E958F}"/>
              </a:ext>
            </a:extLst>
          </p:cNvPr>
          <p:cNvSpPr txBox="1"/>
          <p:nvPr/>
        </p:nvSpPr>
        <p:spPr>
          <a:xfrm>
            <a:off x="5587522" y="4075602"/>
            <a:ext cx="6604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Riskien varhainen tunnistaminen ja ennaltaehkäisy</a:t>
            </a:r>
          </a:p>
        </p:txBody>
      </p:sp>
      <p:sp>
        <p:nvSpPr>
          <p:cNvPr id="44" name="Tekstiruutu 43">
            <a:extLst>
              <a:ext uri="{FF2B5EF4-FFF2-40B4-BE49-F238E27FC236}">
                <a16:creationId xmlns:a16="http://schemas.microsoft.com/office/drawing/2014/main" id="{2E114A56-D700-409A-34B8-B8EBCDF0D0C2}"/>
              </a:ext>
            </a:extLst>
          </p:cNvPr>
          <p:cNvSpPr txBox="1"/>
          <p:nvPr/>
        </p:nvSpPr>
        <p:spPr>
          <a:xfrm>
            <a:off x="8689208" y="677313"/>
            <a:ext cx="29320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Lapsen suojelu, monialainen ja erityistason tuki ja hoito</a:t>
            </a:r>
          </a:p>
        </p:txBody>
      </p:sp>
      <p:sp>
        <p:nvSpPr>
          <p:cNvPr id="48" name="Tekstiruutu 47">
            <a:extLst>
              <a:ext uri="{FF2B5EF4-FFF2-40B4-BE49-F238E27FC236}">
                <a16:creationId xmlns:a16="http://schemas.microsoft.com/office/drawing/2014/main" id="{62A0E5BB-CFE3-0E26-630E-FE2BCC4411E3}"/>
              </a:ext>
            </a:extLst>
          </p:cNvPr>
          <p:cNvSpPr txBox="1"/>
          <p:nvPr/>
        </p:nvSpPr>
        <p:spPr>
          <a:xfrm>
            <a:off x="7773945" y="1898136"/>
            <a:ext cx="32839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Monialainen riskinarvio, lapsen suojelu, tuki ja hoito</a:t>
            </a:r>
          </a:p>
        </p:txBody>
      </p:sp>
      <p:sp>
        <p:nvSpPr>
          <p:cNvPr id="2" name="Tekstiruutu 1">
            <a:extLst>
              <a:ext uri="{FF2B5EF4-FFF2-40B4-BE49-F238E27FC236}">
                <a16:creationId xmlns:a16="http://schemas.microsoft.com/office/drawing/2014/main" id="{46D730B7-0BC0-5DB1-EC93-3CAFEB38A912}"/>
              </a:ext>
            </a:extLst>
          </p:cNvPr>
          <p:cNvSpPr txBox="1"/>
          <p:nvPr/>
        </p:nvSpPr>
        <p:spPr>
          <a:xfrm>
            <a:off x="6702638" y="3019286"/>
            <a:ext cx="5204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cs typeface="+mn-cs"/>
              </a:rPr>
              <a:t>Riskinarvio ja tuki väkivallan katkaisuun</a:t>
            </a:r>
          </a:p>
        </p:txBody>
      </p:sp>
      <p:grpSp>
        <p:nvGrpSpPr>
          <p:cNvPr id="4" name="Ryhmä 3">
            <a:extLst>
              <a:ext uri="{FF2B5EF4-FFF2-40B4-BE49-F238E27FC236}">
                <a16:creationId xmlns:a16="http://schemas.microsoft.com/office/drawing/2014/main" id="{7825E49E-6CA6-5BA7-FE49-D8FACD17C123}"/>
              </a:ext>
            </a:extLst>
          </p:cNvPr>
          <p:cNvGrpSpPr/>
          <p:nvPr/>
        </p:nvGrpSpPr>
        <p:grpSpPr>
          <a:xfrm>
            <a:off x="765545" y="689983"/>
            <a:ext cx="7904732" cy="5133692"/>
            <a:chOff x="483177" y="2537041"/>
            <a:chExt cx="6775277" cy="4289794"/>
          </a:xfrm>
        </p:grpSpPr>
        <p:grpSp>
          <p:nvGrpSpPr>
            <p:cNvPr id="5" name="Ryhmä 4">
              <a:extLst>
                <a:ext uri="{FF2B5EF4-FFF2-40B4-BE49-F238E27FC236}">
                  <a16:creationId xmlns:a16="http://schemas.microsoft.com/office/drawing/2014/main" id="{DF942E9B-9447-30DF-49C4-1F48E514158C}"/>
                </a:ext>
              </a:extLst>
            </p:cNvPr>
            <p:cNvGrpSpPr/>
            <p:nvPr/>
          </p:nvGrpSpPr>
          <p:grpSpPr>
            <a:xfrm>
              <a:off x="969588" y="2537041"/>
              <a:ext cx="6288866" cy="3429864"/>
              <a:chOff x="951125" y="2527855"/>
              <a:chExt cx="6288866" cy="3429864"/>
            </a:xfrm>
          </p:grpSpPr>
          <p:sp>
            <p:nvSpPr>
              <p:cNvPr id="7" name="Chevron 98">
                <a:extLst>
                  <a:ext uri="{FF2B5EF4-FFF2-40B4-BE49-F238E27FC236}">
                    <a16:creationId xmlns:a16="http://schemas.microsoft.com/office/drawing/2014/main" id="{F799F449-B006-6955-4E42-15E9A6D910B1}"/>
                  </a:ext>
                </a:extLst>
              </p:cNvPr>
              <p:cNvSpPr/>
              <p:nvPr/>
            </p:nvSpPr>
            <p:spPr>
              <a:xfrm>
                <a:off x="951125" y="5097788"/>
                <a:ext cx="3524067" cy="859931"/>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Lapsen kokeman lähisuhdeväkivallan riski</a:t>
                </a:r>
              </a:p>
            </p:txBody>
          </p:sp>
          <p:sp>
            <p:nvSpPr>
              <p:cNvPr id="8" name="Chevron 106">
                <a:extLst>
                  <a:ext uri="{FF2B5EF4-FFF2-40B4-BE49-F238E27FC236}">
                    <a16:creationId xmlns:a16="http://schemas.microsoft.com/office/drawing/2014/main" id="{47CA91D3-08BC-1B7C-A2B3-9CD5A46160CD}"/>
                  </a:ext>
                </a:extLst>
              </p:cNvPr>
              <p:cNvSpPr/>
              <p:nvPr/>
            </p:nvSpPr>
            <p:spPr>
              <a:xfrm>
                <a:off x="1986642" y="4237858"/>
                <a:ext cx="3344596" cy="859931"/>
              </a:xfrm>
              <a:prstGeom prst="chevron">
                <a:avLst/>
              </a:prstGeom>
              <a:solidFill>
                <a:srgbClr val="FFC000"/>
              </a:solidFill>
              <a:ln w="12700" cap="flat" cmpd="sng" algn="ctr">
                <a:noFill/>
                <a:prstDash val="solid"/>
                <a:miter lim="800000"/>
              </a:ln>
              <a:effectLst/>
            </p:spPr>
            <p:txBody>
              <a:bodyPr rtlCol="0" anchor="ctr"/>
              <a:lstStyle/>
              <a:p>
                <a:pPr marL="17988" marR="0" lvl="2" indent="0" algn="l" defTabSz="914400" rtl="0" eaLnBrk="0" fontAlgn="base" latinLnBrk="0" hangingPunct="0">
                  <a:lnSpc>
                    <a:spcPct val="100000"/>
                  </a:lnSpc>
                  <a:spcBef>
                    <a:spcPct val="0"/>
                  </a:spcBef>
                  <a:spcAft>
                    <a:spcPct val="0"/>
                  </a:spcAft>
                  <a:buClrTx/>
                  <a:buSzTx/>
                  <a:buFontTx/>
                  <a:buNone/>
                  <a:tabLst/>
                  <a:defRPr/>
                </a:pPr>
                <a:r>
                  <a:rPr kumimoji="0" lang="fi-FI" sz="2000" b="0" i="0" u="none" strike="noStrike" kern="0" cap="none" spc="0" normalizeH="0" baseline="0" noProof="0" dirty="0">
                    <a:ln>
                      <a:noFill/>
                    </a:ln>
                    <a:solidFill>
                      <a:prstClr val="black"/>
                    </a:solidFill>
                    <a:effectLst/>
                    <a:uLnTx/>
                    <a:uFillTx/>
                    <a:latin typeface="Arial" panose="020B0604020202020204"/>
                    <a:ea typeface="+mn-ea"/>
                    <a:cs typeface="+mn-cs"/>
                    <a:sym typeface="Gill Sans"/>
                  </a:rPr>
                  <a:t>Tunnistettu lapsen kokema lähisuhde-väkivalta tai sen uhka</a:t>
                </a:r>
              </a:p>
            </p:txBody>
          </p:sp>
          <p:sp>
            <p:nvSpPr>
              <p:cNvPr id="9" name="Chevron 99">
                <a:extLst>
                  <a:ext uri="{FF2B5EF4-FFF2-40B4-BE49-F238E27FC236}">
                    <a16:creationId xmlns:a16="http://schemas.microsoft.com/office/drawing/2014/main" id="{F32BC935-F4A7-4D77-2166-1012BF93D6A1}"/>
                  </a:ext>
                </a:extLst>
              </p:cNvPr>
              <p:cNvSpPr/>
              <p:nvPr/>
            </p:nvSpPr>
            <p:spPr>
              <a:xfrm>
                <a:off x="2947662" y="3377927"/>
                <a:ext cx="3218200" cy="859931"/>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a:ln>
                      <a:noFill/>
                    </a:ln>
                    <a:solidFill>
                      <a:prstClr val="white"/>
                    </a:solidFill>
                    <a:effectLst/>
                    <a:uLnTx/>
                    <a:uFillTx/>
                    <a:latin typeface="Arial" panose="020B0604020202020204"/>
                    <a:ea typeface="+mn-ea"/>
                    <a:cs typeface="+mn-cs"/>
                    <a:sym typeface="Gill Sans"/>
                  </a:rPr>
                  <a:t>Toistuva lapsen kokema lähisuhdeväkivalta</a:t>
                </a:r>
              </a:p>
            </p:txBody>
          </p:sp>
          <p:sp>
            <p:nvSpPr>
              <p:cNvPr id="10" name="Chevron 100">
                <a:extLst>
                  <a:ext uri="{FF2B5EF4-FFF2-40B4-BE49-F238E27FC236}">
                    <a16:creationId xmlns:a16="http://schemas.microsoft.com/office/drawing/2014/main" id="{C3617C9B-3CE8-BA47-BC16-F2142901D15E}"/>
                  </a:ext>
                </a:extLst>
              </p:cNvPr>
              <p:cNvSpPr/>
              <p:nvPr/>
            </p:nvSpPr>
            <p:spPr>
              <a:xfrm>
                <a:off x="3557241" y="2527855"/>
                <a:ext cx="3682750" cy="859931"/>
              </a:xfrm>
              <a:prstGeom prst="chevron">
                <a:avLst/>
              </a:prstGeom>
              <a:solidFill>
                <a:srgbClr val="F5A3C7">
                  <a:lumMod val="2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a:ln>
                      <a:noFill/>
                    </a:ln>
                    <a:solidFill>
                      <a:prstClr val="white"/>
                    </a:solidFill>
                    <a:effectLst/>
                    <a:uLnTx/>
                    <a:uFillTx/>
                    <a:latin typeface="Arial" panose="020B0604020202020204"/>
                    <a:ea typeface="+mn-ea"/>
                    <a:cs typeface="+mn-cs"/>
                    <a:sym typeface="Gill Sans"/>
                  </a:rPr>
                  <a:t>Pitkäkestoinen tai henkeä uhkaava lapsen kokema lähisuhdeväkivalta</a:t>
                </a:r>
              </a:p>
            </p:txBody>
          </p:sp>
        </p:grpSp>
        <p:sp>
          <p:nvSpPr>
            <p:cNvPr id="6" name="Pentagon 86">
              <a:extLst>
                <a:ext uri="{FF2B5EF4-FFF2-40B4-BE49-F238E27FC236}">
                  <a16:creationId xmlns:a16="http://schemas.microsoft.com/office/drawing/2014/main" id="{842F4329-9D2E-5F67-B7EC-71B4B0372283}"/>
                </a:ext>
              </a:extLst>
            </p:cNvPr>
            <p:cNvSpPr/>
            <p:nvPr/>
          </p:nvSpPr>
          <p:spPr>
            <a:xfrm>
              <a:off x="483177" y="5966904"/>
              <a:ext cx="2925382" cy="859931"/>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a:ln>
                    <a:noFill/>
                  </a:ln>
                  <a:solidFill>
                    <a:prstClr val="black"/>
                  </a:solidFill>
                  <a:effectLst/>
                  <a:uLnTx/>
                  <a:uFillTx/>
                  <a:latin typeface="Arial" panose="020B0604020202020204"/>
                  <a:ea typeface="+mn-ea"/>
                  <a:cs typeface="+mn-cs"/>
                  <a:sym typeface="Gill Sans"/>
                </a:rPr>
                <a:t>Ei tunnistettua lapsen kokemaa lähisuhdeväkivaltaa</a:t>
              </a:r>
            </a:p>
          </p:txBody>
        </p:sp>
      </p:grpSp>
      <p:sp>
        <p:nvSpPr>
          <p:cNvPr id="22" name="Tekstiruutu 21">
            <a:extLst>
              <a:ext uri="{FF2B5EF4-FFF2-40B4-BE49-F238E27FC236}">
                <a16:creationId xmlns:a16="http://schemas.microsoft.com/office/drawing/2014/main" id="{8F7EB7AA-0CFF-6A87-5C76-CFFFFDA026BD}"/>
              </a:ext>
            </a:extLst>
          </p:cNvPr>
          <p:cNvSpPr txBox="1"/>
          <p:nvPr/>
        </p:nvSpPr>
        <p:spPr>
          <a:xfrm>
            <a:off x="470761" y="864672"/>
            <a:ext cx="303607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all" spc="300" normalizeH="0" baseline="0" noProof="0" dirty="0" err="1">
                <a:ln>
                  <a:noFill/>
                </a:ln>
                <a:solidFill>
                  <a:srgbClr val="F5A3C7">
                    <a:lumMod val="25000"/>
                  </a:srgbClr>
                </a:solidFill>
                <a:effectLst/>
                <a:uLnTx/>
                <a:uFillTx/>
                <a:latin typeface="Trebuchet MS"/>
                <a:ea typeface="+mn-ea"/>
                <a:cs typeface="+mn-cs"/>
                <a:sym typeface="Gill Sans"/>
              </a:rPr>
              <a:t>PorrastuvaAN</a:t>
            </a:r>
            <a:endParaRPr lang="fi-FI" sz="2000" b="1" cap="all" spc="300" dirty="0">
              <a:solidFill>
                <a:srgbClr val="F5A3C7">
                  <a:lumMod val="25000"/>
                </a:srgbClr>
              </a:solidFill>
              <a:latin typeface="Trebuchet MS"/>
              <a:sym typeface="Gill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all" spc="300" normalizeH="0" baseline="0" noProof="0" dirty="0">
                <a:ln>
                  <a:noFill/>
                </a:ln>
                <a:solidFill>
                  <a:srgbClr val="F5A3C7">
                    <a:lumMod val="25000"/>
                  </a:srgbClr>
                </a:solidFill>
                <a:effectLst/>
                <a:uLnTx/>
                <a:uFillTx/>
                <a:latin typeface="Trebuchet MS"/>
                <a:ea typeface="+mn-ea"/>
                <a:cs typeface="+mn-cs"/>
                <a:sym typeface="Gill Sans"/>
              </a:rPr>
              <a:t>Tuen ja hoidon tarpeeseen vastaaminen</a:t>
            </a:r>
          </a:p>
        </p:txBody>
      </p:sp>
      <p:sp>
        <p:nvSpPr>
          <p:cNvPr id="3" name="Vinoraita 2">
            <a:extLst>
              <a:ext uri="{FF2B5EF4-FFF2-40B4-BE49-F238E27FC236}">
                <a16:creationId xmlns:a16="http://schemas.microsoft.com/office/drawing/2014/main" id="{F36AC36B-B72B-067D-7C31-1AC87652341F}"/>
              </a:ext>
            </a:extLst>
          </p:cNvPr>
          <p:cNvSpPr/>
          <p:nvPr/>
        </p:nvSpPr>
        <p:spPr>
          <a:xfrm rot="10800000">
            <a:off x="10604664" y="5131918"/>
            <a:ext cx="1587335" cy="1726080"/>
          </a:xfrm>
          <a:prstGeom prst="diagStripe">
            <a:avLst/>
          </a:prstGeom>
          <a:solidFill>
            <a:srgbClr val="FFC61E"/>
          </a:solidFill>
          <a:ln w="12700" cap="flat" cmpd="sng" algn="ctr">
            <a:solidFill>
              <a:srgbClr val="0000B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1" name="Tekstiruutu 10">
            <a:extLst>
              <a:ext uri="{FF2B5EF4-FFF2-40B4-BE49-F238E27FC236}">
                <a16:creationId xmlns:a16="http://schemas.microsoft.com/office/drawing/2014/main" id="{B2547DF9-CBD9-824F-7A4A-371DFA240F31}"/>
              </a:ext>
            </a:extLst>
          </p:cNvPr>
          <p:cNvSpPr txBox="1"/>
          <p:nvPr/>
        </p:nvSpPr>
        <p:spPr>
          <a:xfrm rot="18677149">
            <a:off x="10677872" y="5925077"/>
            <a:ext cx="1984772" cy="307777"/>
          </a:xfrm>
          <a:prstGeom prst="rect">
            <a:avLst/>
          </a:prstGeom>
          <a:noFill/>
        </p:spPr>
        <p:txBody>
          <a:bodyPr wrap="square" rtlCol="0">
            <a:spAutoFit/>
          </a:bodyPr>
          <a:lstStyle/>
          <a:p>
            <a:r>
              <a:rPr lang="fi-FI" sz="1400" b="1" dirty="0">
                <a:solidFill>
                  <a:prstClr val="black"/>
                </a:solidFill>
                <a:latin typeface="Calibri" panose="020F0502020204030204"/>
              </a:rPr>
              <a:t>LUONNOS 27.11.2023</a:t>
            </a:r>
          </a:p>
        </p:txBody>
      </p:sp>
    </p:spTree>
    <p:extLst>
      <p:ext uri="{BB962C8B-B14F-4D97-AF65-F5344CB8AC3E}">
        <p14:creationId xmlns:p14="http://schemas.microsoft.com/office/powerpoint/2010/main" val="305214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411F7-23DC-475C-F18B-93DE546AFE5F}"/>
              </a:ext>
            </a:extLst>
          </p:cNvPr>
          <p:cNvSpPr>
            <a:spLocks noGrp="1"/>
          </p:cNvSpPr>
          <p:nvPr>
            <p:ph type="title"/>
          </p:nvPr>
        </p:nvSpPr>
        <p:spPr>
          <a:xfrm>
            <a:off x="457200" y="407987"/>
            <a:ext cx="10402478" cy="881631"/>
          </a:xfrm>
        </p:spPr>
        <p:txBody>
          <a:bodyPr/>
          <a:lstStyle/>
          <a:p>
            <a:r>
              <a:rPr lang="fi-FI" sz="3400">
                <a:latin typeface="Arial Black"/>
              </a:rPr>
              <a:t>1.1 Alaikäiset päihteitä käyttävät nuoret Helsingissä</a:t>
            </a:r>
          </a:p>
        </p:txBody>
      </p:sp>
      <p:sp>
        <p:nvSpPr>
          <p:cNvPr id="3" name="Sisällön paikkamerkki 2">
            <a:extLst>
              <a:ext uri="{FF2B5EF4-FFF2-40B4-BE49-F238E27FC236}">
                <a16:creationId xmlns:a16="http://schemas.microsoft.com/office/drawing/2014/main" id="{037B0C8A-A2EE-A0F7-AA6E-703FA0FCC85D}"/>
              </a:ext>
            </a:extLst>
          </p:cNvPr>
          <p:cNvSpPr>
            <a:spLocks noGrp="1"/>
          </p:cNvSpPr>
          <p:nvPr>
            <p:ph idx="1"/>
          </p:nvPr>
        </p:nvSpPr>
        <p:spPr>
          <a:xfrm>
            <a:off x="414867" y="1668387"/>
            <a:ext cx="10402478" cy="4603826"/>
          </a:xfrm>
        </p:spPr>
        <p:txBody>
          <a:bodyPr/>
          <a:lstStyle/>
          <a:p>
            <a:r>
              <a:rPr lang="fi-FI" sz="1700"/>
              <a:t>Nuorten päihdepalvelu Pysäkki on tarkoitettu vakavilla päihde- ja riippuvuusongelmilla oireileville sekä syrjäytymisvaarassa oleville nuorille, joilla on jo esimerkiksi psyykkistä tai fyysistä haittaa päihteiden käytöstä.</a:t>
            </a:r>
          </a:p>
          <a:p>
            <a:r>
              <a:rPr lang="fi-FI" sz="1700"/>
              <a:t>Päihteiden satunnaisen käytön käsitteleminen nuoren ja perheen kanssa kuuluu kaikille, jotka työskentelevät nuorten kanssa.</a:t>
            </a:r>
            <a:endParaRPr lang="fi-FI" sz="1700">
              <a:cs typeface="Arial"/>
            </a:endParaRPr>
          </a:p>
          <a:p>
            <a:r>
              <a:rPr lang="fi-FI" sz="1700"/>
              <a:t>Lastensuojelun työntekijän tulee osata tunnistaa milloin nuoren päihteiden käyttö haittaa nuoren terveyttä ja kehitystä.</a:t>
            </a:r>
            <a:r>
              <a:rPr lang="fi-FI" sz="1700">
                <a:cs typeface="Arial"/>
              </a:rPr>
              <a:t> Tarvittaessa lastensuojelun sosiaalityöntekijä konsultoi Pysäkkiä.</a:t>
            </a:r>
          </a:p>
          <a:p>
            <a:r>
              <a:rPr lang="fi-FI" sz="1700">
                <a:cs typeface="Arial"/>
              </a:rPr>
              <a:t>Eri toimijoiden tulee sitoutua yhteiseen työskentelyyn, kun asiakkaana on vakavasti päihteillä oireileva nuori. Asiakasta ei lähetetä palvelusta palveluun vaan kutsutaan tarvittavat toimijat mukaan yhteiseen työhön. </a:t>
            </a:r>
          </a:p>
        </p:txBody>
      </p:sp>
      <p:sp>
        <p:nvSpPr>
          <p:cNvPr id="6" name="Dian numeron paikkamerkki 5">
            <a:extLst>
              <a:ext uri="{FF2B5EF4-FFF2-40B4-BE49-F238E27FC236}">
                <a16:creationId xmlns:a16="http://schemas.microsoft.com/office/drawing/2014/main" id="{782779EF-49D1-C2FE-69B5-5C56E041E1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5ADE-FF0D-4AE5-90D1-481D715BADFD}"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0230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FAD39F-8DCA-4434-14AA-4C71DF3CE22F}"/>
              </a:ext>
            </a:extLst>
          </p:cNvPr>
          <p:cNvSpPr>
            <a:spLocks noGrp="1"/>
          </p:cNvSpPr>
          <p:nvPr>
            <p:ph type="title"/>
          </p:nvPr>
        </p:nvSpPr>
        <p:spPr/>
        <p:txBody>
          <a:bodyPr/>
          <a:lstStyle/>
          <a:p>
            <a:r>
              <a:rPr lang="fi-FI" sz="3600">
                <a:latin typeface="Arial Black"/>
              </a:rPr>
              <a:t>1.2 Nuorten päihdepalvelu Pysäkki</a:t>
            </a:r>
          </a:p>
        </p:txBody>
      </p:sp>
      <p:sp>
        <p:nvSpPr>
          <p:cNvPr id="3" name="Sisällön paikkamerkki 2">
            <a:extLst>
              <a:ext uri="{FF2B5EF4-FFF2-40B4-BE49-F238E27FC236}">
                <a16:creationId xmlns:a16="http://schemas.microsoft.com/office/drawing/2014/main" id="{4B0056D0-D5AE-58B3-D990-B37FAD52C734}"/>
              </a:ext>
            </a:extLst>
          </p:cNvPr>
          <p:cNvSpPr>
            <a:spLocks noGrp="1"/>
          </p:cNvSpPr>
          <p:nvPr>
            <p:ph idx="1"/>
          </p:nvPr>
        </p:nvSpPr>
        <p:spPr>
          <a:xfrm>
            <a:off x="457199" y="852037"/>
            <a:ext cx="9982438" cy="5324926"/>
          </a:xfrm>
        </p:spPr>
        <p:txBody>
          <a:bodyPr vert="horz" lIns="0" tIns="0" rIns="0" bIns="0" rtlCol="0" anchor="t">
            <a:noAutofit/>
          </a:bodyPr>
          <a:lstStyle/>
          <a:p>
            <a:pPr marL="285750" indent="-285750"/>
            <a:endParaRPr lang="fi-FI" sz="1600">
              <a:cs typeface="Arial"/>
            </a:endParaRPr>
          </a:p>
          <a:p>
            <a:pPr marL="285750" indent="-285750"/>
            <a:r>
              <a:rPr lang="fi-FI" sz="1600">
                <a:cs typeface="Arial"/>
              </a:rPr>
              <a:t>Kohderyhmä: </a:t>
            </a:r>
            <a:endParaRPr lang="fi-FI" sz="2800">
              <a:cs typeface="Arial"/>
            </a:endParaRPr>
          </a:p>
          <a:p>
            <a:pPr lvl="1"/>
            <a:r>
              <a:rPr lang="fi-FI" sz="1400">
                <a:cs typeface="Arial"/>
              </a:rPr>
              <a:t>13-23 -vuotiaat helsinkiläisnuoret, joilla on vakavia päihde- ja riippuvuusongelmia ja joiden on vaikea kiinnittyä hoitoon.</a:t>
            </a:r>
          </a:p>
          <a:p>
            <a:r>
              <a:rPr lang="fi-FI" sz="1600">
                <a:cs typeface="Arial"/>
              </a:rPr>
              <a:t>Periaatteet:</a:t>
            </a:r>
          </a:p>
          <a:p>
            <a:pPr lvl="1"/>
            <a:r>
              <a:rPr lang="fi-FI" sz="1400">
                <a:cs typeface="Arial"/>
              </a:rPr>
              <a:t>Yhteisöllisyys</a:t>
            </a:r>
          </a:p>
          <a:p>
            <a:pPr lvl="1"/>
            <a:r>
              <a:rPr lang="fi-FI" sz="1400">
                <a:cs typeface="Arial"/>
              </a:rPr>
              <a:t>Ei edellytetä päihteettömyyttä</a:t>
            </a:r>
          </a:p>
          <a:p>
            <a:pPr lvl="1"/>
            <a:r>
              <a:rPr lang="fi-FI" sz="1400">
                <a:cs typeface="Arial"/>
              </a:rPr>
              <a:t>Asiointi kynnyksettömästi paikalle saapuen, tarvittaessa palvelulähetteellä</a:t>
            </a:r>
          </a:p>
          <a:p>
            <a:r>
              <a:rPr lang="fi-FI" sz="1600">
                <a:cs typeface="Arial"/>
              </a:rPr>
              <a:t>Palvelut:</a:t>
            </a:r>
          </a:p>
          <a:p>
            <a:pPr lvl="1"/>
            <a:r>
              <a:rPr lang="fi-FI" sz="1400">
                <a:cs typeface="Arial"/>
              </a:rPr>
              <a:t>Asiointi ilman ajanvarausta ma-pe klo 9-15 Herttoniemen sairaalalla</a:t>
            </a:r>
          </a:p>
          <a:p>
            <a:pPr lvl="1"/>
            <a:r>
              <a:rPr lang="fi-FI" sz="1400">
                <a:cs typeface="Arial"/>
              </a:rPr>
              <a:t>Keskusteluapua, neuvontaa ja ohjausta asiakkaan tarvitsemissa asioissa, myös anonyymisti</a:t>
            </a:r>
          </a:p>
          <a:p>
            <a:pPr lvl="1"/>
            <a:r>
              <a:rPr lang="fi-FI" sz="1400">
                <a:cs typeface="Arial"/>
              </a:rPr>
              <a:t>Asiakkaan elämäntilanteen ja sopivien hoitomenetelmien kartoitus</a:t>
            </a:r>
          </a:p>
          <a:p>
            <a:pPr lvl="1"/>
            <a:r>
              <a:rPr lang="fi-FI" sz="1400">
                <a:cs typeface="Arial"/>
              </a:rPr>
              <a:t>Yksilö- ja verkostotapaamiset</a:t>
            </a:r>
          </a:p>
          <a:p>
            <a:pPr lvl="1"/>
            <a:r>
              <a:rPr lang="fi-FI" sz="1400">
                <a:cs typeface="Arial"/>
              </a:rPr>
              <a:t>Yhteisöllinen toiminta esim. ryhmätoiminnat, vertaistoiminta</a:t>
            </a:r>
          </a:p>
          <a:p>
            <a:pPr lvl="1"/>
            <a:r>
              <a:rPr lang="fi-FI" sz="1400">
                <a:cs typeface="Arial"/>
              </a:rPr>
              <a:t>Tarvittaessa voidaan tehdä lähete vieroitushoito-osastolle, korvaushoidon arvioon (myös liikkuva palvelu) tai toteuttaa avovieroitus</a:t>
            </a:r>
          </a:p>
          <a:p>
            <a:pPr lvl="1"/>
            <a:r>
              <a:rPr lang="fi-FI" sz="1400">
                <a:cs typeface="Arial"/>
              </a:rPr>
              <a:t>Mahdollisuus jalkautua asiakkaan omaan toimintaympäristöön</a:t>
            </a:r>
          </a:p>
          <a:p>
            <a:pPr lvl="1"/>
            <a:r>
              <a:rPr lang="fi-FI" sz="1400">
                <a:cs typeface="Arial"/>
              </a:rPr>
              <a:t>Haittoja vähentävät palvelut esim. tartuntatautien testaaminen ja </a:t>
            </a:r>
            <a:r>
              <a:rPr lang="fi-FI" sz="1400" err="1">
                <a:cs typeface="Arial"/>
              </a:rPr>
              <a:t>psykoedukaatio</a:t>
            </a:r>
            <a:r>
              <a:rPr lang="fi-FI" sz="1400">
                <a:cs typeface="Arial"/>
              </a:rPr>
              <a:t> päihteistä ja haitoista</a:t>
            </a:r>
          </a:p>
          <a:p>
            <a:r>
              <a:rPr lang="fi-FI" sz="1600">
                <a:cs typeface="Arial"/>
              </a:rPr>
              <a:t>Moniammatillinen työskentely: </a:t>
            </a:r>
          </a:p>
          <a:p>
            <a:pPr lvl="1"/>
            <a:r>
              <a:rPr lang="fi-FI" sz="1400">
                <a:cs typeface="Arial"/>
              </a:rPr>
              <a:t>sairaanhoitajia, sosiaaliohjaajia, lähihoitajia, sosiaalityöntekijöitä, sosiaaliterapeutteja ja lääkäri</a:t>
            </a:r>
          </a:p>
          <a:p>
            <a:pPr lvl="1"/>
            <a:r>
              <a:rPr lang="fi-FI" sz="1400">
                <a:cs typeface="Arial"/>
              </a:rPr>
              <a:t>Valmius käsitellä myös mielenterveysongelmia ja tarvittaessa yhteistyö Nuorisoaseman ja muiden toimijoiden kanssa</a:t>
            </a:r>
          </a:p>
          <a:p>
            <a:pPr>
              <a:spcBef>
                <a:spcPct val="0"/>
              </a:spcBef>
              <a:spcAft>
                <a:spcPct val="0"/>
              </a:spcAft>
            </a:pPr>
            <a:endParaRPr lang="fi-FI" sz="1800">
              <a:cs typeface="Arial"/>
            </a:endParaRPr>
          </a:p>
        </p:txBody>
      </p:sp>
      <p:sp>
        <p:nvSpPr>
          <p:cNvPr id="4" name="Dian numeron paikkamerkki 3">
            <a:extLst>
              <a:ext uri="{FF2B5EF4-FFF2-40B4-BE49-F238E27FC236}">
                <a16:creationId xmlns:a16="http://schemas.microsoft.com/office/drawing/2014/main" id="{E6DE3AB5-9092-9212-B7AE-147449D8BB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805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A691-0C2D-FD13-6DF2-ED6824E39558}"/>
              </a:ext>
            </a:extLst>
          </p:cNvPr>
          <p:cNvSpPr>
            <a:spLocks noGrp="1"/>
          </p:cNvSpPr>
          <p:nvPr>
            <p:ph type="title"/>
          </p:nvPr>
        </p:nvSpPr>
        <p:spPr>
          <a:xfrm>
            <a:off x="457199" y="408562"/>
            <a:ext cx="10326903" cy="1069450"/>
          </a:xfrm>
        </p:spPr>
        <p:txBody>
          <a:bodyPr/>
          <a:lstStyle/>
          <a:p>
            <a:r>
              <a:rPr lang="fi-FI" sz="3200">
                <a:latin typeface="Arial Black"/>
              </a:rPr>
              <a:t>1.3 Lastensuojelun sosiaalityö ja päihteitä käyttävä nuori</a:t>
            </a:r>
            <a:endParaRPr lang="fi-FI" sz="3200"/>
          </a:p>
        </p:txBody>
      </p:sp>
      <p:sp>
        <p:nvSpPr>
          <p:cNvPr id="3" name="Sisällön paikkamerkki 2">
            <a:extLst>
              <a:ext uri="{FF2B5EF4-FFF2-40B4-BE49-F238E27FC236}">
                <a16:creationId xmlns:a16="http://schemas.microsoft.com/office/drawing/2014/main" id="{4B9E14C6-2990-6A8C-85BA-9CEAF72F9DE4}"/>
              </a:ext>
            </a:extLst>
          </p:cNvPr>
          <p:cNvSpPr>
            <a:spLocks noGrp="1"/>
          </p:cNvSpPr>
          <p:nvPr>
            <p:ph idx="1"/>
          </p:nvPr>
        </p:nvSpPr>
        <p:spPr>
          <a:xfrm>
            <a:off x="457199" y="1707980"/>
            <a:ext cx="9972000" cy="4468983"/>
          </a:xfrm>
        </p:spPr>
        <p:txBody>
          <a:bodyPr vert="horz" lIns="0" tIns="0" rIns="0" bIns="0" rtlCol="0" anchor="t">
            <a:noAutofit/>
          </a:bodyPr>
          <a:lstStyle/>
          <a:p>
            <a:r>
              <a:rPr lang="fi-FI">
                <a:cs typeface="Arial"/>
              </a:rPr>
              <a:t>Lapsen asioista vastaava sosiaalityöntekijä on vastuussa siitä, että alaikäinen nuori saa edunmukaista hoitoa ja palvelua.</a:t>
            </a:r>
          </a:p>
          <a:p>
            <a:r>
              <a:rPr lang="fi-FI">
                <a:cs typeface="Arial"/>
              </a:rPr>
              <a:t>Sosiaalityöntekijä tarvitsee eri asiantuntijoiden tietoa ja osaamista kokonaisvaltaisen tilannearvion muodostamiseksi.</a:t>
            </a:r>
          </a:p>
          <a:p>
            <a:r>
              <a:rPr lang="fi-FI">
                <a:cs typeface="Arial"/>
              </a:rPr>
              <a:t>Lapsen edun toteuttamiseksi on monialainen yhteistyö välttämätöntä.</a:t>
            </a:r>
          </a:p>
          <a:p>
            <a:pPr marL="0" indent="0">
              <a:buNone/>
            </a:pPr>
            <a:endParaRPr lang="fi-FI">
              <a:cs typeface="Arial"/>
            </a:endParaRPr>
          </a:p>
        </p:txBody>
      </p:sp>
      <p:sp>
        <p:nvSpPr>
          <p:cNvPr id="4" name="Dian numeron paikkamerkki 3">
            <a:extLst>
              <a:ext uri="{FF2B5EF4-FFF2-40B4-BE49-F238E27FC236}">
                <a16:creationId xmlns:a16="http://schemas.microsoft.com/office/drawing/2014/main" id="{43F7FC37-4C43-038F-0AC5-B0AB974BF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11181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5254F2-BCCB-4972-BE75-652C434B4CE9}"/>
              </a:ext>
            </a:extLst>
          </p:cNvPr>
          <p:cNvSpPr>
            <a:spLocks noGrp="1"/>
          </p:cNvSpPr>
          <p:nvPr>
            <p:ph type="ctrTitle"/>
          </p:nvPr>
        </p:nvSpPr>
        <p:spPr/>
        <p:txBody>
          <a:bodyPr/>
          <a:lstStyle/>
          <a:p>
            <a:r>
              <a:rPr lang="fi-FI"/>
              <a:t>2 Pysäkin ja lastensuojelu ja perhesosiaalityön yhteistyö</a:t>
            </a:r>
          </a:p>
        </p:txBody>
      </p:sp>
      <p:sp>
        <p:nvSpPr>
          <p:cNvPr id="3" name="Dian numeron paikkamerkki 2">
            <a:extLst>
              <a:ext uri="{FF2B5EF4-FFF2-40B4-BE49-F238E27FC236}">
                <a16:creationId xmlns:a16="http://schemas.microsoft.com/office/drawing/2014/main" id="{17B57846-3067-0A94-A9CD-6D51F0293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3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8637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8C9495-6A36-6584-A96D-89EB38A2B100}"/>
              </a:ext>
            </a:extLst>
          </p:cNvPr>
          <p:cNvSpPr>
            <a:spLocks noGrp="1"/>
          </p:cNvSpPr>
          <p:nvPr>
            <p:ph type="title"/>
          </p:nvPr>
        </p:nvSpPr>
        <p:spPr/>
        <p:txBody>
          <a:bodyPr/>
          <a:lstStyle/>
          <a:p>
            <a:r>
              <a:rPr lang="fi-FI" sz="2200">
                <a:latin typeface="Arial Black"/>
              </a:rPr>
              <a:t>Prosessikuvaus: Nuoren päihteidenkäytön arviointi, tuki ja hoito lastensuojelun ja Nuorten päihdepalvelu Pysäkin yhteistyönä</a:t>
            </a:r>
            <a:br>
              <a:rPr lang="fi-FI" sz="2200"/>
            </a:br>
            <a:endParaRPr lang="fi-FI" sz="2200"/>
          </a:p>
        </p:txBody>
      </p:sp>
      <p:sp>
        <p:nvSpPr>
          <p:cNvPr id="4" name="Dian numeron paikkamerkki 3">
            <a:extLst>
              <a:ext uri="{FF2B5EF4-FFF2-40B4-BE49-F238E27FC236}">
                <a16:creationId xmlns:a16="http://schemas.microsoft.com/office/drawing/2014/main" id="{E993332B-C204-943A-B9F9-6302427F74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Suorakulmio: Pyöristetyt kulmat 15">
            <a:extLst>
              <a:ext uri="{FF2B5EF4-FFF2-40B4-BE49-F238E27FC236}">
                <a16:creationId xmlns:a16="http://schemas.microsoft.com/office/drawing/2014/main" id="{34711A9B-63F4-352B-45BD-02A1698E6BB5}"/>
              </a:ext>
            </a:extLst>
          </p:cNvPr>
          <p:cNvSpPr/>
          <p:nvPr/>
        </p:nvSpPr>
        <p:spPr>
          <a:xfrm>
            <a:off x="6341811" y="2997354"/>
            <a:ext cx="1200241" cy="1065229"/>
          </a:xfrm>
          <a:prstGeom prst="roundRect">
            <a:avLst/>
          </a:prstGeom>
          <a:solidFill>
            <a:schemeClr val="accent3">
              <a:lumMod val="60000"/>
              <a:lumOff val="4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hlinkClick r:id="rId2" action="ppaction://hlinksldjump"/>
              </a:rPr>
              <a:t>Yhteinen väliarviointi</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Suorakulmio: Pyöristetyt kulmat 19">
            <a:extLst>
              <a:ext uri="{FF2B5EF4-FFF2-40B4-BE49-F238E27FC236}">
                <a16:creationId xmlns:a16="http://schemas.microsoft.com/office/drawing/2014/main" id="{0E7EFCAC-B941-2CBD-44A6-1863AD3FB531}"/>
              </a:ext>
            </a:extLst>
          </p:cNvPr>
          <p:cNvSpPr/>
          <p:nvPr/>
        </p:nvSpPr>
        <p:spPr>
          <a:xfrm>
            <a:off x="7912805" y="2997354"/>
            <a:ext cx="1200241" cy="1065229"/>
          </a:xfrm>
          <a:prstGeom prst="roundRect">
            <a:avLst/>
          </a:prstGeom>
          <a:solidFill>
            <a:schemeClr val="accent3">
              <a:lumMod val="60000"/>
              <a:lumOff val="4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hlinkClick r:id="rId3" action="ppaction://hlinksldjump"/>
              </a:rPr>
              <a:t>Nuoren hoito ja tuki monialaisena yhteistyönä</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Suorakulmio: Pyöristetyt kulmat 24">
            <a:extLst>
              <a:ext uri="{FF2B5EF4-FFF2-40B4-BE49-F238E27FC236}">
                <a16:creationId xmlns:a16="http://schemas.microsoft.com/office/drawing/2014/main" id="{2FC72E4F-1DBA-61FC-AD7A-56213BDA654E}"/>
              </a:ext>
            </a:extLst>
          </p:cNvPr>
          <p:cNvSpPr/>
          <p:nvPr/>
        </p:nvSpPr>
        <p:spPr>
          <a:xfrm>
            <a:off x="1396746" y="2999434"/>
            <a:ext cx="1200241" cy="1065229"/>
          </a:xfrm>
          <a:prstGeom prst="roundRect">
            <a:avLst/>
          </a:prstGeom>
          <a:solidFill>
            <a:schemeClr val="accent3">
              <a:lumMod val="60000"/>
              <a:lumOff val="4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hlinkClick r:id="rId4" action="ppaction://hlinksldjump"/>
              </a:rPr>
              <a:t>Yhteydenotto monitoimijaisen yhteistyön </a:t>
            </a:r>
            <a:r>
              <a:rPr kumimoji="0" lang="fi-FI" sz="1000" b="0" i="0" u="none" strike="noStrike" kern="1200" cap="none" spc="0" normalizeH="0" baseline="0" noProof="0" err="1">
                <a:ln>
                  <a:noFill/>
                </a:ln>
                <a:solidFill>
                  <a:prstClr val="black"/>
                </a:solidFill>
                <a:effectLst/>
                <a:uLnTx/>
                <a:uFillTx/>
                <a:latin typeface="Arial" panose="020B0604020202020204"/>
                <a:ea typeface="+mn-ea"/>
                <a:cs typeface="+mn-cs"/>
                <a:hlinkClick r:id="rId4" action="ppaction://hlinksldjump"/>
              </a:rPr>
              <a:t>käynnistämi</a:t>
            </a: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hlinkClick r:id="rId4" action="ppaction://hlinksldjump"/>
              </a:rPr>
              <a:t>-seksi</a:t>
            </a: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Suorakulmio: Pyöristetyt kulmat 27">
            <a:extLst>
              <a:ext uri="{FF2B5EF4-FFF2-40B4-BE49-F238E27FC236}">
                <a16:creationId xmlns:a16="http://schemas.microsoft.com/office/drawing/2014/main" id="{76FC4F6C-CFAC-B2E5-47D0-D8CCDEEEDBA9}"/>
              </a:ext>
            </a:extLst>
          </p:cNvPr>
          <p:cNvSpPr/>
          <p:nvPr/>
        </p:nvSpPr>
        <p:spPr>
          <a:xfrm>
            <a:off x="2929243" y="2999434"/>
            <a:ext cx="1200241" cy="1065229"/>
          </a:xfrm>
          <a:prstGeom prst="roundRect">
            <a:avLst/>
          </a:prstGeom>
          <a:solidFill>
            <a:schemeClr val="accent3">
              <a:lumMod val="60000"/>
              <a:lumOff val="4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hlinkClick r:id="rId5" action="ppaction://hlinksldjump"/>
              </a:rPr>
              <a:t>Yhteinen aloitus-tapaaminen</a:t>
            </a: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Suorakulmio: Pyöristetyt kulmat 29">
            <a:extLst>
              <a:ext uri="{FF2B5EF4-FFF2-40B4-BE49-F238E27FC236}">
                <a16:creationId xmlns:a16="http://schemas.microsoft.com/office/drawing/2014/main" id="{24EA35E2-76E7-F43B-95EE-CA3C8CE74D00}"/>
              </a:ext>
            </a:extLst>
          </p:cNvPr>
          <p:cNvSpPr/>
          <p:nvPr/>
        </p:nvSpPr>
        <p:spPr>
          <a:xfrm>
            <a:off x="9399095" y="2997353"/>
            <a:ext cx="1200241" cy="1065229"/>
          </a:xfrm>
          <a:prstGeom prst="roundRect">
            <a:avLst/>
          </a:prstGeom>
          <a:solidFill>
            <a:schemeClr val="accent3">
              <a:lumMod val="60000"/>
              <a:lumOff val="4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Säännöllinen yhteinen tilannearvio</a:t>
            </a:r>
          </a:p>
        </p:txBody>
      </p:sp>
      <p:sp>
        <p:nvSpPr>
          <p:cNvPr id="51" name="Suorakulmio: Pyöristetyt kulmat 50">
            <a:extLst>
              <a:ext uri="{FF2B5EF4-FFF2-40B4-BE49-F238E27FC236}">
                <a16:creationId xmlns:a16="http://schemas.microsoft.com/office/drawing/2014/main" id="{5FA5A09E-EF32-6417-3D17-ACA654BFBEBE}"/>
              </a:ext>
            </a:extLst>
          </p:cNvPr>
          <p:cNvSpPr/>
          <p:nvPr/>
        </p:nvSpPr>
        <p:spPr>
          <a:xfrm>
            <a:off x="10932974" y="2997352"/>
            <a:ext cx="1200241" cy="1065229"/>
          </a:xfrm>
          <a:prstGeom prst="roundRect">
            <a:avLst/>
          </a:prstGeom>
          <a:solidFill>
            <a:schemeClr val="accent3">
              <a:lumMod val="60000"/>
              <a:lumOff val="4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hlinkClick r:id="rId6" action="ppaction://hlinksldjump"/>
              </a:rPr>
              <a:t>Hoidon jatkumo/ päättyminen/ siirtyminen</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41FECC19-4BE2-2E1F-DF55-C3510DCBEBB1}"/>
              </a:ext>
            </a:extLst>
          </p:cNvPr>
          <p:cNvSpPr/>
          <p:nvPr/>
        </p:nvSpPr>
        <p:spPr>
          <a:xfrm>
            <a:off x="15415" y="1904984"/>
            <a:ext cx="1349833" cy="13260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Nuori hakeutuu päihde-palveluun</a:t>
            </a:r>
          </a:p>
        </p:txBody>
      </p:sp>
      <p:sp>
        <p:nvSpPr>
          <p:cNvPr id="19" name="Ellipsi 18">
            <a:extLst>
              <a:ext uri="{FF2B5EF4-FFF2-40B4-BE49-F238E27FC236}">
                <a16:creationId xmlns:a16="http://schemas.microsoft.com/office/drawing/2014/main" id="{602D0961-DD1B-0B00-E948-E4B628D3995C}"/>
              </a:ext>
            </a:extLst>
          </p:cNvPr>
          <p:cNvSpPr/>
          <p:nvPr/>
        </p:nvSpPr>
        <p:spPr>
          <a:xfrm>
            <a:off x="30377" y="3587630"/>
            <a:ext cx="1349833" cy="13668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prstClr val="black"/>
                </a:solidFill>
                <a:effectLst/>
                <a:uLnTx/>
                <a:uFillTx/>
                <a:latin typeface="Arial" panose="020B0604020202020204"/>
                <a:ea typeface="+mn-ea"/>
                <a:cs typeface="Arial"/>
              </a:rPr>
              <a:t>Nuori palvelu-tarpeen arvioinnissa/ lastensuojelun asiakkuudessa ja tarve </a:t>
            </a:r>
            <a:r>
              <a:rPr kumimoji="0" lang="fi-FI" sz="800" b="1" i="0" u="none" strike="noStrike" kern="1200" cap="none" spc="0" normalizeH="0" baseline="0" noProof="0" err="1">
                <a:ln>
                  <a:noFill/>
                </a:ln>
                <a:solidFill>
                  <a:prstClr val="black"/>
                </a:solidFill>
                <a:effectLst/>
                <a:uLnTx/>
                <a:uFillTx/>
                <a:latin typeface="Arial" panose="020B0604020202020204"/>
                <a:ea typeface="+mn-ea"/>
                <a:cs typeface="Arial"/>
              </a:rPr>
              <a:t>yhtei-selle</a:t>
            </a:r>
            <a:r>
              <a:rPr kumimoji="0" lang="fi-FI" sz="800" b="1" i="0" u="none" strike="noStrike" kern="1200" cap="none" spc="0" normalizeH="0" baseline="0" noProof="0">
                <a:ln>
                  <a:noFill/>
                </a:ln>
                <a:solidFill>
                  <a:prstClr val="black"/>
                </a:solidFill>
                <a:effectLst/>
                <a:uLnTx/>
                <a:uFillTx/>
                <a:latin typeface="Arial" panose="020B0604020202020204"/>
                <a:ea typeface="+mn-ea"/>
                <a:cs typeface="Arial"/>
              </a:rPr>
              <a:t> päihde-arviolle</a:t>
            </a:r>
            <a:endParaRPr kumimoji="0" lang="fi-FI" sz="8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Ellipsi 23">
            <a:extLst>
              <a:ext uri="{FF2B5EF4-FFF2-40B4-BE49-F238E27FC236}">
                <a16:creationId xmlns:a16="http://schemas.microsoft.com/office/drawing/2014/main" id="{30C5F465-C579-2DED-EAAD-290036E25F33}"/>
              </a:ext>
            </a:extLst>
          </p:cNvPr>
          <p:cNvSpPr/>
          <p:nvPr/>
        </p:nvSpPr>
        <p:spPr>
          <a:xfrm>
            <a:off x="4559678" y="2384094"/>
            <a:ext cx="1390436" cy="132608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hlinkClick r:id="rId7" action="ppaction://hlinksldjump"/>
              </a:rPr>
              <a:t>Arviointijakso nuorten päihde-palvelussa</a:t>
            </a: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Ellipsi 25">
            <a:extLst>
              <a:ext uri="{FF2B5EF4-FFF2-40B4-BE49-F238E27FC236}">
                <a16:creationId xmlns:a16="http://schemas.microsoft.com/office/drawing/2014/main" id="{02B7DE73-8478-D88B-9C45-649C71C698CD}"/>
              </a:ext>
            </a:extLst>
          </p:cNvPr>
          <p:cNvSpPr/>
          <p:nvPr/>
        </p:nvSpPr>
        <p:spPr>
          <a:xfrm>
            <a:off x="4573479" y="3333887"/>
            <a:ext cx="1393171" cy="136685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black"/>
                </a:solidFill>
                <a:effectLst/>
                <a:uLnTx/>
                <a:uFillTx/>
                <a:latin typeface="Arial" panose="020B0604020202020204"/>
                <a:ea typeface="+mn-ea"/>
                <a:cs typeface="+mn-cs"/>
                <a:hlinkClick r:id="" action="ppaction://noaction"/>
              </a:rPr>
              <a:t>Palvelutarpeen arvioinnin työskentely tai lastensuojelun </a:t>
            </a:r>
            <a:r>
              <a:rPr kumimoji="0" lang="fi-FI" sz="900" b="0" i="0" u="none" strike="noStrike" kern="1200" cap="none" spc="0" normalizeH="0" baseline="0" noProof="0" err="1">
                <a:ln>
                  <a:noFill/>
                </a:ln>
                <a:solidFill>
                  <a:prstClr val="black"/>
                </a:solidFill>
                <a:effectLst/>
                <a:uLnTx/>
                <a:uFillTx/>
                <a:latin typeface="Arial" panose="020B0604020202020204"/>
                <a:ea typeface="+mn-ea"/>
                <a:cs typeface="+mn-cs"/>
                <a:hlinkClick r:id="" action="ppaction://noaction"/>
              </a:rPr>
              <a:t>suunnitelmal-linen</a:t>
            </a:r>
            <a:r>
              <a:rPr kumimoji="0" lang="fi-FI" sz="900" b="0" i="0" u="none" strike="noStrike" kern="1200" cap="none" spc="0" normalizeH="0" baseline="0" noProof="0">
                <a:ln>
                  <a:noFill/>
                </a:ln>
                <a:solidFill>
                  <a:prstClr val="black"/>
                </a:solidFill>
                <a:effectLst/>
                <a:uLnTx/>
                <a:uFillTx/>
                <a:latin typeface="Arial" panose="020B0604020202020204"/>
                <a:ea typeface="+mn-ea"/>
                <a:cs typeface="+mn-cs"/>
                <a:hlinkClick r:id="" action="ppaction://noaction"/>
              </a:rPr>
              <a:t> työskentely</a:t>
            </a:r>
            <a:endParaRPr kumimoji="0" lang="fi-FI"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Nuoli: Oikea 26">
            <a:extLst>
              <a:ext uri="{FF2B5EF4-FFF2-40B4-BE49-F238E27FC236}">
                <a16:creationId xmlns:a16="http://schemas.microsoft.com/office/drawing/2014/main" id="{55B025C2-B84D-31C4-B913-D7D6E1C6CCF7}"/>
              </a:ext>
            </a:extLst>
          </p:cNvPr>
          <p:cNvSpPr/>
          <p:nvPr/>
        </p:nvSpPr>
        <p:spPr>
          <a:xfrm>
            <a:off x="1380210" y="4316527"/>
            <a:ext cx="3211175" cy="10670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34" name="Suora yhdysviiva 33">
            <a:extLst>
              <a:ext uri="{FF2B5EF4-FFF2-40B4-BE49-F238E27FC236}">
                <a16:creationId xmlns:a16="http://schemas.microsoft.com/office/drawing/2014/main" id="{541AD53D-9936-A3C3-4A64-A36339D61F5F}"/>
              </a:ext>
            </a:extLst>
          </p:cNvPr>
          <p:cNvCxnSpPr>
            <a:cxnSpLocks/>
            <a:stCxn id="13" idx="5"/>
            <a:endCxn id="25" idx="1"/>
          </p:cNvCxnSpPr>
          <p:nvPr/>
        </p:nvCxnSpPr>
        <p:spPr>
          <a:xfrm>
            <a:off x="1167570" y="3036868"/>
            <a:ext cx="229176" cy="495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uora yhdysviiva 36">
            <a:extLst>
              <a:ext uri="{FF2B5EF4-FFF2-40B4-BE49-F238E27FC236}">
                <a16:creationId xmlns:a16="http://schemas.microsoft.com/office/drawing/2014/main" id="{4FA6AA23-C022-8D72-9D0F-6E65A53FBEE1}"/>
              </a:ext>
            </a:extLst>
          </p:cNvPr>
          <p:cNvCxnSpPr>
            <a:cxnSpLocks/>
            <a:stCxn id="19" idx="7"/>
            <a:endCxn id="25" idx="1"/>
          </p:cNvCxnSpPr>
          <p:nvPr/>
        </p:nvCxnSpPr>
        <p:spPr>
          <a:xfrm flipV="1">
            <a:off x="1182532" y="3532049"/>
            <a:ext cx="214214" cy="25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uora yhdysviiva 39">
            <a:extLst>
              <a:ext uri="{FF2B5EF4-FFF2-40B4-BE49-F238E27FC236}">
                <a16:creationId xmlns:a16="http://schemas.microsoft.com/office/drawing/2014/main" id="{7F1E5923-4500-B184-B604-7A89CC6F3A9A}"/>
              </a:ext>
            </a:extLst>
          </p:cNvPr>
          <p:cNvCxnSpPr>
            <a:cxnSpLocks/>
            <a:stCxn id="25" idx="3"/>
            <a:endCxn id="28" idx="1"/>
          </p:cNvCxnSpPr>
          <p:nvPr/>
        </p:nvCxnSpPr>
        <p:spPr>
          <a:xfrm>
            <a:off x="2596987" y="3532049"/>
            <a:ext cx="332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uora yhdysviiva 41">
            <a:extLst>
              <a:ext uri="{FF2B5EF4-FFF2-40B4-BE49-F238E27FC236}">
                <a16:creationId xmlns:a16="http://schemas.microsoft.com/office/drawing/2014/main" id="{291E6137-FC7B-C7E2-1DBC-F60CE1513A9A}"/>
              </a:ext>
            </a:extLst>
          </p:cNvPr>
          <p:cNvCxnSpPr>
            <a:cxnSpLocks/>
            <a:stCxn id="28" idx="3"/>
            <a:endCxn id="26" idx="1"/>
          </p:cNvCxnSpPr>
          <p:nvPr/>
        </p:nvCxnSpPr>
        <p:spPr>
          <a:xfrm>
            <a:off x="4129484" y="3532049"/>
            <a:ext cx="648020" cy="2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1A56B450-6556-E5BD-0651-4000AFF5039B}"/>
              </a:ext>
            </a:extLst>
          </p:cNvPr>
          <p:cNvCxnSpPr>
            <a:cxnSpLocks/>
            <a:stCxn id="26" idx="7"/>
            <a:endCxn id="16" idx="1"/>
          </p:cNvCxnSpPr>
          <p:nvPr/>
        </p:nvCxnSpPr>
        <p:spPr>
          <a:xfrm flipV="1">
            <a:off x="5762625" y="3529969"/>
            <a:ext cx="579186" cy="4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uora yhdysviiva 49">
            <a:extLst>
              <a:ext uri="{FF2B5EF4-FFF2-40B4-BE49-F238E27FC236}">
                <a16:creationId xmlns:a16="http://schemas.microsoft.com/office/drawing/2014/main" id="{4B18B3D3-064C-D3B0-600B-647346A9A65E}"/>
              </a:ext>
            </a:extLst>
          </p:cNvPr>
          <p:cNvCxnSpPr>
            <a:cxnSpLocks/>
            <a:stCxn id="16" idx="3"/>
            <a:endCxn id="20" idx="1"/>
          </p:cNvCxnSpPr>
          <p:nvPr/>
        </p:nvCxnSpPr>
        <p:spPr>
          <a:xfrm>
            <a:off x="7542052" y="3529969"/>
            <a:ext cx="37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uora yhdysviiva 52">
            <a:extLst>
              <a:ext uri="{FF2B5EF4-FFF2-40B4-BE49-F238E27FC236}">
                <a16:creationId xmlns:a16="http://schemas.microsoft.com/office/drawing/2014/main" id="{25149B1B-6E27-F245-5855-ADE4FB49F65F}"/>
              </a:ext>
            </a:extLst>
          </p:cNvPr>
          <p:cNvCxnSpPr>
            <a:cxnSpLocks/>
            <a:stCxn id="20" idx="3"/>
            <a:endCxn id="30" idx="1"/>
          </p:cNvCxnSpPr>
          <p:nvPr/>
        </p:nvCxnSpPr>
        <p:spPr>
          <a:xfrm flipV="1">
            <a:off x="9113046" y="3529968"/>
            <a:ext cx="28604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uora yhdysviiva 55">
            <a:extLst>
              <a:ext uri="{FF2B5EF4-FFF2-40B4-BE49-F238E27FC236}">
                <a16:creationId xmlns:a16="http://schemas.microsoft.com/office/drawing/2014/main" id="{3AA9DB45-8B44-F3E0-3C07-E948CC039A42}"/>
              </a:ext>
            </a:extLst>
          </p:cNvPr>
          <p:cNvCxnSpPr>
            <a:cxnSpLocks/>
            <a:stCxn id="30" idx="3"/>
            <a:endCxn id="51" idx="1"/>
          </p:cNvCxnSpPr>
          <p:nvPr/>
        </p:nvCxnSpPr>
        <p:spPr>
          <a:xfrm flipV="1">
            <a:off x="10599336" y="3529967"/>
            <a:ext cx="333638" cy="1"/>
          </a:xfrm>
          <a:prstGeom prst="line">
            <a:avLst/>
          </a:prstGeom>
        </p:spPr>
        <p:style>
          <a:lnRef idx="1">
            <a:schemeClr val="accent1"/>
          </a:lnRef>
          <a:fillRef idx="0">
            <a:schemeClr val="accent1"/>
          </a:fillRef>
          <a:effectRef idx="0">
            <a:schemeClr val="accent1"/>
          </a:effectRef>
          <a:fontRef idx="minor">
            <a:schemeClr val="tx1"/>
          </a:fontRef>
        </p:style>
      </p:cxnSp>
      <p:sp>
        <p:nvSpPr>
          <p:cNvPr id="73" name="Nuoli: Oikea 72">
            <a:extLst>
              <a:ext uri="{FF2B5EF4-FFF2-40B4-BE49-F238E27FC236}">
                <a16:creationId xmlns:a16="http://schemas.microsoft.com/office/drawing/2014/main" id="{7787E92D-9B81-2AEC-2DE5-BD38FC2DC5B1}"/>
              </a:ext>
            </a:extLst>
          </p:cNvPr>
          <p:cNvSpPr/>
          <p:nvPr/>
        </p:nvSpPr>
        <p:spPr>
          <a:xfrm>
            <a:off x="1365248" y="2548517"/>
            <a:ext cx="3221316" cy="1277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4" name="Nuoli: Oikea 73">
            <a:extLst>
              <a:ext uri="{FF2B5EF4-FFF2-40B4-BE49-F238E27FC236}">
                <a16:creationId xmlns:a16="http://schemas.microsoft.com/office/drawing/2014/main" id="{68EC3436-AB1C-B8A5-A3D9-793F694741CC}"/>
              </a:ext>
            </a:extLst>
          </p:cNvPr>
          <p:cNvSpPr/>
          <p:nvPr/>
        </p:nvSpPr>
        <p:spPr>
          <a:xfrm>
            <a:off x="5950114" y="2548518"/>
            <a:ext cx="6099010" cy="11735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5" name="Nuoli: Oikea 74">
            <a:extLst>
              <a:ext uri="{FF2B5EF4-FFF2-40B4-BE49-F238E27FC236}">
                <a16:creationId xmlns:a16="http://schemas.microsoft.com/office/drawing/2014/main" id="{7C1E104A-FBD7-C401-4AC0-44DAD3855AB7}"/>
              </a:ext>
            </a:extLst>
          </p:cNvPr>
          <p:cNvSpPr/>
          <p:nvPr/>
        </p:nvSpPr>
        <p:spPr>
          <a:xfrm>
            <a:off x="5966650" y="4296190"/>
            <a:ext cx="6099010" cy="11735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8" name="Nuoli: Oikea 77">
            <a:extLst>
              <a:ext uri="{FF2B5EF4-FFF2-40B4-BE49-F238E27FC236}">
                <a16:creationId xmlns:a16="http://schemas.microsoft.com/office/drawing/2014/main" id="{7753B032-E2C3-570B-553A-1F81718749FB}"/>
              </a:ext>
            </a:extLst>
          </p:cNvPr>
          <p:cNvSpPr/>
          <p:nvPr/>
        </p:nvSpPr>
        <p:spPr>
          <a:xfrm>
            <a:off x="1380210" y="4798251"/>
            <a:ext cx="10668914" cy="528536"/>
          </a:xfrm>
          <a:prstGeom prst="right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Yhteistyössä mukana opiskeluhuolto tai muu nuoren tai perheen rinnalla kulkeva </a:t>
            </a:r>
            <a:r>
              <a:rPr kumimoji="0" lang="fi-FI" sz="1000" b="1" i="0" u="none" strike="noStrike" kern="1200" cap="none" spc="0" normalizeH="0" baseline="0" noProof="0" err="1">
                <a:ln>
                  <a:noFill/>
                </a:ln>
                <a:solidFill>
                  <a:prstClr val="black"/>
                </a:solidFill>
                <a:effectLst/>
                <a:uLnTx/>
                <a:uFillTx/>
                <a:latin typeface="Arial" panose="020B0604020202020204"/>
                <a:ea typeface="+mn-ea"/>
                <a:cs typeface="+mn-cs"/>
              </a:rPr>
              <a:t>tuki</a:t>
            </a:r>
            <a:r>
              <a:rPr kumimoji="0" lang="fi-FI" sz="1000" b="1" i="0" u="none" strike="noStrike" kern="1200" cap="none" spc="0" normalizeH="0" baseline="0" noProof="0" err="1">
                <a:ln>
                  <a:noFill/>
                </a:ln>
                <a:solidFill>
                  <a:prstClr val="white"/>
                </a:solidFill>
                <a:effectLst/>
                <a:uLnTx/>
                <a:uFillTx/>
                <a:latin typeface="Arial" panose="020B0604020202020204"/>
                <a:ea typeface="+mn-ea"/>
                <a:cs typeface="+mn-cs"/>
              </a:rPr>
              <a:t>p</a:t>
            </a:r>
            <a:endParaRPr kumimoji="0" lang="fi-FI" sz="1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9" name="Suorakulmio: Pyöristetyt kulmat 78">
            <a:extLst>
              <a:ext uri="{FF2B5EF4-FFF2-40B4-BE49-F238E27FC236}">
                <a16:creationId xmlns:a16="http://schemas.microsoft.com/office/drawing/2014/main" id="{E104502A-DFDA-6074-5BAD-EC302B7A6D4F}"/>
              </a:ext>
            </a:extLst>
          </p:cNvPr>
          <p:cNvSpPr/>
          <p:nvPr/>
        </p:nvSpPr>
        <p:spPr>
          <a:xfrm>
            <a:off x="1396746" y="5486400"/>
            <a:ext cx="10348412" cy="782400"/>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prstClr val="black"/>
                </a:solidFill>
                <a:effectLst/>
                <a:uLnTx/>
                <a:uFillTx/>
                <a:latin typeface="Arial" panose="020B0604020202020204"/>
                <a:ea typeface="+mn-ea"/>
                <a:cs typeface="+mn-cs"/>
              </a:rPr>
              <a:t>Huom</a:t>
            </a: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 Palvelutarpeen arviointi / perhesosiaalityö / lastensuojelu vastaa perheen kokonaistilanteen arvioinnista ja työskentely on aktiivista: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perheen tapaamiset, kotikäynnit, lapsen henkilökohtaiset tapaamiset, tiedonkeruu muilta lapsen ja perheen asiassa mukana olevilta toimijoilta (koulu, terveydenhuolto, poliisi ym.)</a:t>
            </a:r>
            <a:endParaRPr kumimoji="0" lang="fi-FI" sz="1200" b="1" i="1"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405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FFAAD-A73A-B113-E6A3-BDC2B9110B9B}"/>
              </a:ext>
            </a:extLst>
          </p:cNvPr>
          <p:cNvSpPr>
            <a:spLocks noGrp="1"/>
          </p:cNvSpPr>
          <p:nvPr>
            <p:ph type="title"/>
          </p:nvPr>
        </p:nvSpPr>
        <p:spPr/>
        <p:txBody>
          <a:bodyPr/>
          <a:lstStyle/>
          <a:p>
            <a:r>
              <a:rPr lang="fi-FI" sz="2600">
                <a:latin typeface="Arial Black"/>
              </a:rPr>
              <a:t>2.1 Yhteistyön aloittaminen</a:t>
            </a:r>
          </a:p>
        </p:txBody>
      </p:sp>
      <p:sp>
        <p:nvSpPr>
          <p:cNvPr id="3" name="Sisällön paikkamerkki 2">
            <a:extLst>
              <a:ext uri="{FF2B5EF4-FFF2-40B4-BE49-F238E27FC236}">
                <a16:creationId xmlns:a16="http://schemas.microsoft.com/office/drawing/2014/main" id="{25AA613C-54E7-9565-99A1-ECE18B8EC24D}"/>
              </a:ext>
            </a:extLst>
          </p:cNvPr>
          <p:cNvSpPr>
            <a:spLocks noGrp="1"/>
          </p:cNvSpPr>
          <p:nvPr>
            <p:ph idx="1"/>
          </p:nvPr>
        </p:nvSpPr>
        <p:spPr/>
        <p:txBody>
          <a:bodyPr vert="horz" lIns="0" tIns="0" rIns="0" bIns="0" rtlCol="0" anchor="t">
            <a:noAutofit/>
          </a:bodyPr>
          <a:lstStyle/>
          <a:p>
            <a:pPr marL="0" indent="0">
              <a:buNone/>
            </a:pPr>
            <a:r>
              <a:rPr lang="fi-FI"/>
              <a:t>Yhteistyö lastensuojelun ja Nuorten päihdepalvelu Pysäkin kesken tulee aloittaa seuraavissa tilanteissa:</a:t>
            </a:r>
          </a:p>
          <a:p>
            <a:endParaRPr lang="fi-FI" sz="1600"/>
          </a:p>
          <a:p>
            <a:pPr marL="342900" indent="-342900">
              <a:buAutoNum type="arabicParenR"/>
            </a:pPr>
            <a:r>
              <a:rPr kumimoji="0" lang="fi-FI" sz="1600" i="0" strike="noStrike" kern="1200" cap="none" spc="0" normalizeH="0" baseline="0" noProof="0">
                <a:ln>
                  <a:noFill/>
                </a:ln>
                <a:solidFill>
                  <a:schemeClr val="tx1">
                    <a:lumMod val="95000"/>
                    <a:lumOff val="5000"/>
                  </a:schemeClr>
                </a:solidFill>
                <a:effectLst/>
                <a:uLnTx/>
                <a:uFillTx/>
                <a:hlinkClick r:id="rId2" action="ppaction://hlinksldjump">
                  <a:extLst>
                    <a:ext uri="{A12FA001-AC4F-418D-AE19-62706E023703}">
                      <ahyp:hlinkClr xmlns:ahyp="http://schemas.microsoft.com/office/drawing/2018/hyperlinkcolor" val="tx"/>
                    </a:ext>
                  </a:extLst>
                </a:hlinkClick>
              </a:rPr>
              <a:t>Nuorella ja perheellä on käynnissä lapsiperheiden palvelutarpeen arviointi</a:t>
            </a:r>
            <a:r>
              <a:rPr lang="fi-FI" sz="1600">
                <a:solidFill>
                  <a:schemeClr val="tx1">
                    <a:lumMod val="95000"/>
                    <a:lumOff val="5000"/>
                  </a:schemeClr>
                </a:solidFill>
                <a:hlinkClick r:id="rId2" action="ppaction://hlinksldjump">
                  <a:extLst>
                    <a:ext uri="{A12FA001-AC4F-418D-AE19-62706E023703}">
                      <ahyp:hlinkClr xmlns:ahyp="http://schemas.microsoft.com/office/drawing/2018/hyperlinkcolor" val="tx"/>
                    </a:ext>
                  </a:extLst>
                </a:hlinkClick>
              </a:rPr>
              <a:t> tai</a:t>
            </a:r>
            <a:r>
              <a:rPr kumimoji="0" lang="fi-FI" sz="1600" i="0" strike="noStrike" kern="1200" cap="none" spc="0" normalizeH="0" baseline="0" noProof="0">
                <a:ln>
                  <a:noFill/>
                </a:ln>
                <a:solidFill>
                  <a:schemeClr val="tx1">
                    <a:lumMod val="95000"/>
                    <a:lumOff val="5000"/>
                  </a:schemeClr>
                </a:solidFill>
                <a:effectLst/>
                <a:uLnTx/>
                <a:uFillTx/>
                <a:hlinkClick r:id="rId2" action="ppaction://hlinksldjump">
                  <a:extLst>
                    <a:ext uri="{A12FA001-AC4F-418D-AE19-62706E023703}">
                      <ahyp:hlinkClr xmlns:ahyp="http://schemas.microsoft.com/office/drawing/2018/hyperlinkcolor" val="tx"/>
                    </a:ext>
                  </a:extLst>
                </a:hlinkClick>
              </a:rPr>
              <a:t> </a:t>
            </a:r>
            <a:r>
              <a:rPr lang="fi-FI" sz="1600">
                <a:solidFill>
                  <a:schemeClr val="tx1">
                    <a:lumMod val="95000"/>
                    <a:lumOff val="5000"/>
                  </a:schemeClr>
                </a:solidFill>
                <a:hlinkClick r:id="rId2" action="ppaction://hlinksldjump">
                  <a:extLst>
                    <a:ext uri="{A12FA001-AC4F-418D-AE19-62706E023703}">
                      <ahyp:hlinkClr xmlns:ahyp="http://schemas.microsoft.com/office/drawing/2018/hyperlinkcolor" val="tx"/>
                    </a:ext>
                  </a:extLst>
                </a:hlinkClick>
              </a:rPr>
              <a:t>perhesosiaalityön / lastensuojelun</a:t>
            </a:r>
            <a:r>
              <a:rPr kumimoji="0" lang="fi-FI" sz="1600" i="0" strike="noStrike" kern="1200" cap="none" spc="0" normalizeH="0" baseline="0" noProof="0">
                <a:ln>
                  <a:noFill/>
                </a:ln>
                <a:solidFill>
                  <a:schemeClr val="tx1">
                    <a:lumMod val="95000"/>
                    <a:lumOff val="5000"/>
                  </a:schemeClr>
                </a:solidFill>
                <a:effectLst/>
                <a:uLnTx/>
                <a:uFillTx/>
                <a:hlinkClick r:id="rId2" action="ppaction://hlinksldjump">
                  <a:extLst>
                    <a:ext uri="{A12FA001-AC4F-418D-AE19-62706E023703}">
                      <ahyp:hlinkClr xmlns:ahyp="http://schemas.microsoft.com/office/drawing/2018/hyperlinkcolor" val="tx"/>
                    </a:ext>
                  </a:extLst>
                </a:hlinkClick>
              </a:rPr>
              <a:t> asiakkuus ja tarve yhteiselle arviolle Nuorten päihdepalvelu Pysäkin kanssa</a:t>
            </a:r>
            <a:endParaRPr kumimoji="0" lang="fi-FI" sz="1600" i="0" strike="noStrike" kern="1200" cap="none" spc="0" normalizeH="0" baseline="0" noProof="0">
              <a:ln>
                <a:noFill/>
              </a:ln>
              <a:solidFill>
                <a:schemeClr val="tx1">
                  <a:lumMod val="95000"/>
                  <a:lumOff val="5000"/>
                </a:schemeClr>
              </a:solidFill>
              <a:effectLst/>
              <a:uLnTx/>
              <a:uFillTx/>
              <a:ea typeface="+mn-ea"/>
              <a:cs typeface="+mn-cs"/>
            </a:endParaRPr>
          </a:p>
          <a:p>
            <a:pPr marL="342900" indent="-342900">
              <a:buAutoNum type="arabicParenR"/>
            </a:pPr>
            <a:endParaRPr kumimoji="0" lang="fi-FI" sz="1600" b="1" i="0" u="none" strike="noStrike" kern="1200" cap="none" spc="0" normalizeH="0" baseline="0" noProof="0">
              <a:ln>
                <a:noFill/>
              </a:ln>
              <a:solidFill>
                <a:schemeClr val="tx1">
                  <a:lumMod val="95000"/>
                  <a:lumOff val="5000"/>
                </a:schemeClr>
              </a:solidFill>
              <a:effectLst/>
              <a:uLnTx/>
              <a:uFillTx/>
              <a:ea typeface="+mn-ea"/>
              <a:cs typeface="+mn-cs"/>
            </a:endParaRPr>
          </a:p>
          <a:p>
            <a:pPr marL="342900" indent="-342900">
              <a:buFont typeface="Arial" panose="020B0604020202020204" pitchFamily="34" charset="0"/>
              <a:buAutoNum type="arabicParenR"/>
            </a:pPr>
            <a:r>
              <a:rPr lang="fi-FI" sz="1600">
                <a:solidFill>
                  <a:schemeClr val="tx1">
                    <a:lumMod val="95000"/>
                    <a:lumOff val="5000"/>
                  </a:schemeClr>
                </a:solidFill>
                <a:hlinkClick r:id="rId3" action="ppaction://hlinksldjump">
                  <a:extLst>
                    <a:ext uri="{A12FA001-AC4F-418D-AE19-62706E023703}">
                      <ahyp:hlinkClr xmlns:ahyp="http://schemas.microsoft.com/office/drawing/2018/hyperlinkcolor" val="tx"/>
                    </a:ext>
                  </a:extLst>
                </a:hlinkClick>
              </a:rPr>
              <a:t>Nuori hakeutuu oma-aloitteisesti tai toisen palvelun saattamana Nuorten päihdepalvelu Pysäkkiin</a:t>
            </a:r>
            <a:endParaRPr kumimoji="0" lang="fi-FI" sz="1600" i="0" u="none" strike="noStrike" kern="1200" cap="none" spc="0" normalizeH="0" baseline="0" noProof="0">
              <a:ln>
                <a:noFill/>
              </a:ln>
              <a:solidFill>
                <a:schemeClr val="tx1">
                  <a:lumMod val="95000"/>
                  <a:lumOff val="5000"/>
                </a:schemeClr>
              </a:solidFill>
              <a:effectLst/>
              <a:uLnTx/>
              <a:uFillTx/>
              <a:ea typeface="+mn-ea"/>
              <a:cs typeface="+mn-cs"/>
            </a:endParaRPr>
          </a:p>
          <a:p>
            <a:pPr marL="342900" indent="-342900">
              <a:buFont typeface="Arial" panose="020B0604020202020204" pitchFamily="34" charset="0"/>
              <a:buAutoNum type="arabicParenR"/>
            </a:pPr>
            <a:endParaRPr kumimoji="0" lang="fi-FI" sz="1600" b="1" i="0" u="none" strike="noStrike" kern="1200" cap="none" spc="0" normalizeH="0" baseline="0" noProof="0">
              <a:ln>
                <a:noFill/>
              </a:ln>
              <a:solidFill>
                <a:schemeClr val="tx1">
                  <a:lumMod val="95000"/>
                  <a:lumOff val="5000"/>
                </a:schemeClr>
              </a:solidFill>
              <a:effectLst/>
              <a:uLnTx/>
              <a:uFillTx/>
              <a:ea typeface="+mn-ea"/>
              <a:cs typeface="+mn-cs"/>
            </a:endParaRPr>
          </a:p>
          <a:p>
            <a:pPr marL="342900" indent="-342900">
              <a:buFont typeface="Arial" panose="020B0604020202020204" pitchFamily="34" charset="0"/>
              <a:buAutoNum type="arabicParenR"/>
            </a:pPr>
            <a:r>
              <a:rPr kumimoji="0" lang="fi-FI" sz="1600" i="0" u="none" strike="noStrike" kern="1200" cap="none" spc="0" normalizeH="0" baseline="0" noProof="0">
                <a:ln>
                  <a:noFill/>
                </a:ln>
                <a:solidFill>
                  <a:schemeClr val="tx1">
                    <a:lumMod val="95000"/>
                    <a:lumOff val="5000"/>
                  </a:schemeClr>
                </a:solidFill>
                <a:effectLst/>
                <a:uLnTx/>
                <a:uFillTx/>
                <a:ea typeface="+mn-ea"/>
                <a:cs typeface="+mn-cs"/>
                <a:hlinkClick r:id="rId4" action="ppaction://hlinksldjump">
                  <a:extLst>
                    <a:ext uri="{A12FA001-AC4F-418D-AE19-62706E023703}">
                      <ahyp:hlinkClr xmlns:ahyp="http://schemas.microsoft.com/office/drawing/2018/hyperlinkcolor" val="tx"/>
                    </a:ext>
                  </a:extLst>
                </a:hlinkClick>
              </a:rPr>
              <a:t>Päihteitä käyttävällä nuorella on lastensuojelun asiakkuus ja tarvittavat lastensuojelun tukitoimet, mutta tarve päihdepalveluiden terveydenhuollon osaamiselle</a:t>
            </a:r>
            <a:r>
              <a:rPr lang="fi-FI" sz="1600">
                <a:solidFill>
                  <a:schemeClr val="tx1">
                    <a:lumMod val="95000"/>
                    <a:lumOff val="5000"/>
                  </a:schemeClr>
                </a:solidFill>
                <a:hlinkClick r:id="rId4" action="ppaction://hlinksldjump">
                  <a:extLst>
                    <a:ext uri="{A12FA001-AC4F-418D-AE19-62706E023703}">
                      <ahyp:hlinkClr xmlns:ahyp="http://schemas.microsoft.com/office/drawing/2018/hyperlinkcolor" val="tx"/>
                    </a:ext>
                  </a:extLst>
                </a:hlinkClick>
              </a:rPr>
              <a:t> </a:t>
            </a:r>
            <a:endParaRPr kumimoji="0" lang="fi-FI" sz="1600" i="0" u="none" strike="noStrike" kern="1200" cap="none" spc="0" normalizeH="0" baseline="0" noProof="0">
              <a:ln>
                <a:noFill/>
              </a:ln>
              <a:solidFill>
                <a:schemeClr val="tx1">
                  <a:lumMod val="95000"/>
                  <a:lumOff val="5000"/>
                </a:schemeClr>
              </a:solidFill>
              <a:effectLst/>
              <a:uLnTx/>
              <a:uFillTx/>
              <a:ea typeface="+mn-ea"/>
              <a:cs typeface="+mn-cs"/>
            </a:endParaRPr>
          </a:p>
          <a:p>
            <a:pPr marL="342900" indent="-342900">
              <a:buFont typeface="Arial" panose="020B0604020202020204" pitchFamily="34" charset="0"/>
              <a:buAutoNum type="arabicParenR"/>
            </a:pPr>
            <a:endParaRPr kumimoji="0" lang="fi-FI" sz="1600" b="1" i="0" u="none" strike="noStrike" kern="1200" cap="none" spc="0" normalizeH="0" baseline="0" noProof="0">
              <a:ln>
                <a:noFill/>
              </a:ln>
              <a:effectLst/>
              <a:uLnTx/>
              <a:uFillTx/>
              <a:ea typeface="+mn-ea"/>
              <a:cs typeface="+mn-cs"/>
            </a:endParaRPr>
          </a:p>
          <a:p>
            <a:pPr marL="342900" indent="-342900">
              <a:buFont typeface="Arial" panose="020B0604020202020204" pitchFamily="34" charset="0"/>
              <a:buAutoNum type="arabicParenR"/>
            </a:pPr>
            <a:endParaRPr kumimoji="0" lang="fi-FI" sz="1600" b="1" i="0" u="none" strike="noStrike" kern="1200" cap="none" spc="0" normalizeH="0" baseline="0" noProof="0">
              <a:ln>
                <a:noFill/>
              </a:ln>
              <a:effectLst/>
              <a:uLnTx/>
              <a:uFillTx/>
              <a:ea typeface="+mn-ea"/>
              <a:cs typeface="+mn-cs"/>
            </a:endParaRPr>
          </a:p>
          <a:p>
            <a:pPr marL="342900" indent="-342900">
              <a:buAutoNum type="arabicParenR"/>
            </a:pPr>
            <a:endParaRPr kumimoji="0" lang="fi-FI" sz="1600" b="1" i="0" u="none" strike="noStrike" kern="1200" cap="none" spc="0" normalizeH="0" baseline="0" noProof="0">
              <a:ln>
                <a:noFill/>
              </a:ln>
              <a:effectLst/>
              <a:uLnTx/>
              <a:uFillTx/>
              <a:ea typeface="+mn-ea"/>
              <a:cs typeface="+mn-cs"/>
            </a:endParaRPr>
          </a:p>
          <a:p>
            <a:pPr marL="0" indent="0">
              <a:buNone/>
            </a:pPr>
            <a:endParaRPr lang="fi-FI"/>
          </a:p>
        </p:txBody>
      </p:sp>
      <p:sp>
        <p:nvSpPr>
          <p:cNvPr id="5" name="Dian numeron paikkamerkki 4">
            <a:extLst>
              <a:ext uri="{FF2B5EF4-FFF2-40B4-BE49-F238E27FC236}">
                <a16:creationId xmlns:a16="http://schemas.microsoft.com/office/drawing/2014/main" id="{706141A5-7B99-B2F2-DB9B-56A45F7646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87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E67DE4A-61FB-D50E-D4FC-D35B702BCBCA}"/>
              </a:ext>
            </a:extLst>
          </p:cNvPr>
          <p:cNvSpPr>
            <a:spLocks noGrp="1"/>
          </p:cNvSpPr>
          <p:nvPr>
            <p:ph idx="1"/>
          </p:nvPr>
        </p:nvSpPr>
        <p:spPr>
          <a:xfrm>
            <a:off x="381784" y="1417568"/>
            <a:ext cx="10483479" cy="4980461"/>
          </a:xfrm>
        </p:spPr>
        <p:txBody>
          <a:bodyPr vert="horz" lIns="0" tIns="0" rIns="0" bIns="0" rtlCol="0" anchor="t">
            <a:noAutofit/>
          </a:bodyPr>
          <a:lstStyle/>
          <a:p>
            <a:pPr marL="342900" indent="-342900">
              <a:buAutoNum type="arabicParenR"/>
              <a:defRPr/>
            </a:pPr>
            <a:r>
              <a:rPr lang="fi-FI" sz="1600" b="1"/>
              <a:t>Kun nuorella ja perheellä </a:t>
            </a:r>
            <a:r>
              <a:rPr kumimoji="0" lang="fi-FI" sz="1600" b="1" i="0" u="none" strike="noStrike" kern="1200" cap="none" spc="0" normalizeH="0" baseline="0" noProof="0">
                <a:ln>
                  <a:noFill/>
                </a:ln>
                <a:effectLst/>
                <a:uLnTx/>
                <a:uFillTx/>
                <a:ea typeface="+mn-ea"/>
                <a:cs typeface="+mn-cs"/>
              </a:rPr>
              <a:t>on </a:t>
            </a:r>
            <a:r>
              <a:rPr lang="fi-FI" sz="1600" b="1"/>
              <a:t>käynnissä lapsiperheiden </a:t>
            </a:r>
            <a:r>
              <a:rPr kumimoji="0" lang="fi-FI" sz="1600" b="1" i="0" u="none" strike="noStrike" kern="1200" cap="none" spc="0" normalizeH="0" baseline="0" noProof="0">
                <a:ln>
                  <a:noFill/>
                </a:ln>
                <a:effectLst/>
                <a:uLnTx/>
                <a:uFillTx/>
                <a:ea typeface="+mn-ea"/>
                <a:cs typeface="+mn-cs"/>
              </a:rPr>
              <a:t>palvelutarpeen </a:t>
            </a:r>
            <a:r>
              <a:rPr lang="fi-FI" sz="1600" b="1"/>
              <a:t>arviointi tai perhesosiaalityön </a:t>
            </a:r>
            <a:r>
              <a:rPr kumimoji="0" lang="fi-FI" sz="1600" b="1" i="0" u="none" strike="noStrike" kern="1200" cap="none" spc="0" normalizeH="0" baseline="0" noProof="0">
                <a:ln>
                  <a:noFill/>
                </a:ln>
                <a:effectLst/>
                <a:uLnTx/>
                <a:uFillTx/>
                <a:ea typeface="+mn-ea"/>
                <a:cs typeface="+mn-cs"/>
              </a:rPr>
              <a:t>/</a:t>
            </a:r>
            <a:r>
              <a:rPr lang="fi-FI" sz="1600" b="1"/>
              <a:t> </a:t>
            </a:r>
            <a:r>
              <a:rPr kumimoji="0" lang="fi-FI" sz="1600" b="1" i="0" u="none" strike="noStrike" kern="1200" cap="none" spc="0" normalizeH="0" baseline="0" noProof="0">
                <a:ln>
                  <a:noFill/>
                </a:ln>
                <a:effectLst/>
                <a:uLnTx/>
                <a:uFillTx/>
                <a:ea typeface="+mn-ea"/>
                <a:cs typeface="+mn-cs"/>
              </a:rPr>
              <a:t>lastensuojelun </a:t>
            </a:r>
            <a:r>
              <a:rPr lang="fi-FI" sz="1600" b="1"/>
              <a:t>asiakkuus </a:t>
            </a:r>
            <a:r>
              <a:rPr kumimoji="0" lang="fi-FI" sz="1600" b="1" i="0" u="none" strike="noStrike" kern="1200" cap="none" spc="0" normalizeH="0" baseline="0" noProof="0">
                <a:ln>
                  <a:noFill/>
                </a:ln>
                <a:effectLst/>
                <a:uLnTx/>
                <a:uFillTx/>
                <a:ea typeface="+mn-ea"/>
                <a:cs typeface="+mn-cs"/>
              </a:rPr>
              <a:t>ja tarve </a:t>
            </a:r>
            <a:r>
              <a:rPr lang="fi-FI" sz="1600" b="1"/>
              <a:t>yhteiselle arviolle </a:t>
            </a:r>
            <a:r>
              <a:rPr kumimoji="0" lang="fi-FI" sz="1600" b="1" i="0" u="none" strike="noStrike" kern="1200" cap="none" spc="0" normalizeH="0" baseline="0" noProof="0">
                <a:ln>
                  <a:noFill/>
                </a:ln>
                <a:effectLst/>
                <a:uLnTx/>
                <a:uFillTx/>
                <a:ea typeface="+mn-ea"/>
                <a:cs typeface="+mn-cs"/>
              </a:rPr>
              <a:t>Nuorten päihdepalvelu Pysäkin kanssa</a:t>
            </a:r>
            <a:endParaRPr lang="fi-FI" sz="1600" b="1"/>
          </a:p>
          <a:p>
            <a:pPr marL="342900" indent="-342900">
              <a:buAutoNum type="arabicParenR"/>
              <a:defRPr/>
            </a:pPr>
            <a:endParaRPr lang="fi-FI" sz="1600"/>
          </a:p>
          <a:p>
            <a:pPr>
              <a:defRPr/>
            </a:pPr>
            <a:r>
              <a:rPr kumimoji="0" lang="fi-FI" sz="1600" b="0" i="0" u="none" strike="noStrike" kern="1200" cap="none" spc="0" normalizeH="0" baseline="0" noProof="0">
                <a:ln>
                  <a:noFill/>
                </a:ln>
                <a:effectLst/>
                <a:uLnTx/>
                <a:uFillTx/>
                <a:ea typeface="+mn-ea"/>
                <a:cs typeface="+mn-cs"/>
              </a:rPr>
              <a:t>Ennen yhteydenottoa Nuorten päihdepalvelu Pysäkkiin sosiaalityöntekijän on täytynyt kartoittaa nuoren tilannetta ja päihteidenkäyttöä riittävän hyvin. Kriteerinä yhteistyön aloittamiselle on, että nuoren tilanteessa on viitteitä </a:t>
            </a:r>
            <a:r>
              <a:rPr lang="fi-FI" sz="1600"/>
              <a:t>vakavasta päihdeongelmasta</a:t>
            </a:r>
            <a:r>
              <a:rPr lang="fi-FI" sz="1600">
                <a:solidFill>
                  <a:srgbClr val="000000"/>
                </a:solidFill>
              </a:rPr>
              <a:t>.</a:t>
            </a:r>
            <a:endParaRPr lang="fi-FI" sz="1600" b="0" i="0" u="none" strike="noStrike" kern="1200" cap="none" spc="0" normalizeH="0" baseline="0" noProof="0">
              <a:ln>
                <a:noFill/>
              </a:ln>
              <a:effectLst/>
              <a:uLnTx/>
              <a:uFillTx/>
              <a:cs typeface="Arial"/>
            </a:endParaRPr>
          </a:p>
          <a:p>
            <a:pPr>
              <a:defRPr/>
            </a:pPr>
            <a:r>
              <a:rPr lang="fi-FI" sz="1600">
                <a:cs typeface="Arial"/>
              </a:rPr>
              <a:t>Sosiaalityöntekijä tai muu nuoren oma työntekijä saapuu nuoren kanssa Pysäkille ma-pe klo 9-15.</a:t>
            </a:r>
          </a:p>
          <a:p>
            <a:pPr>
              <a:defRPr/>
            </a:pPr>
            <a:r>
              <a:rPr lang="fi-FI" sz="1600">
                <a:cs typeface="Arial"/>
              </a:rPr>
              <a:t>Tarvittaessa voidaan konsultoida Pysäkkiä matalalla kynnyksellä jo ennen Pysäkille tuloa 09-310 24659 (ma-pe klo 9-15). </a:t>
            </a:r>
          </a:p>
          <a:p>
            <a:pPr>
              <a:defRPr/>
            </a:pPr>
            <a:r>
              <a:rPr lang="fi-FI" sz="1600">
                <a:cs typeface="Arial"/>
              </a:rPr>
              <a:t>Palvelulähetettä voidaan käyttää silloin kun lastensuojelun työntekijä haluaa varata ajan yhteiselle aloitustapaamiselle.</a:t>
            </a:r>
          </a:p>
          <a:p>
            <a:pPr>
              <a:defRPr/>
            </a:pPr>
            <a:r>
              <a:rPr lang="fi-FI" sz="1600">
                <a:cs typeface="Arial"/>
              </a:rPr>
              <a:t>Nuoren tarvitsemia päihdepalveluita selvitetään yhteistyössä.</a:t>
            </a:r>
          </a:p>
          <a:p>
            <a:pPr>
              <a:defRPr/>
            </a:pPr>
            <a:endParaRPr lang="fi-FI" sz="1600">
              <a:cs typeface="Arial"/>
            </a:endParaRPr>
          </a:p>
        </p:txBody>
      </p:sp>
      <p:sp>
        <p:nvSpPr>
          <p:cNvPr id="5" name="Dian numeron paikkamerkki 4">
            <a:extLst>
              <a:ext uri="{FF2B5EF4-FFF2-40B4-BE49-F238E27FC236}">
                <a16:creationId xmlns:a16="http://schemas.microsoft.com/office/drawing/2014/main" id="{64135BAA-896C-7E3D-4AE1-776D2A15CA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tsikko 1">
            <a:extLst>
              <a:ext uri="{FF2B5EF4-FFF2-40B4-BE49-F238E27FC236}">
                <a16:creationId xmlns:a16="http://schemas.microsoft.com/office/drawing/2014/main" id="{32DE5FF8-FBCB-D564-BAA3-1772336F76EE}"/>
              </a:ext>
            </a:extLst>
          </p:cNvPr>
          <p:cNvSpPr>
            <a:spLocks noGrp="1"/>
          </p:cNvSpPr>
          <p:nvPr>
            <p:ph type="title"/>
          </p:nvPr>
        </p:nvSpPr>
        <p:spPr>
          <a:xfrm>
            <a:off x="457199" y="408562"/>
            <a:ext cx="10497846" cy="787615"/>
          </a:xfrm>
        </p:spPr>
        <p:txBody>
          <a:bodyPr/>
          <a:lstStyle/>
          <a:p>
            <a:r>
              <a:rPr lang="fi-FI" sz="2500">
                <a:latin typeface="Arial Black"/>
              </a:rPr>
              <a:t>2.2 Yhteydenotto monitoimijaisen yhteistyön käynnistämiseksi 1/3</a:t>
            </a:r>
          </a:p>
        </p:txBody>
      </p:sp>
    </p:spTree>
    <p:extLst>
      <p:ext uri="{BB962C8B-B14F-4D97-AF65-F5344CB8AC3E}">
        <p14:creationId xmlns:p14="http://schemas.microsoft.com/office/powerpoint/2010/main" val="961193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406CD1E-AA46-9918-6249-7E0C7B904301}"/>
              </a:ext>
            </a:extLst>
          </p:cNvPr>
          <p:cNvSpPr>
            <a:spLocks noGrp="1"/>
          </p:cNvSpPr>
          <p:nvPr>
            <p:ph idx="1"/>
          </p:nvPr>
        </p:nvSpPr>
        <p:spPr>
          <a:xfrm>
            <a:off x="457199" y="1291472"/>
            <a:ext cx="10587863" cy="4480138"/>
          </a:xfrm>
        </p:spPr>
        <p:txBody>
          <a:bodyPr vert="horz" lIns="0" tIns="0" rIns="0" bIns="0" rtlCol="0" anchor="t">
            <a:noAutofit/>
          </a:bodyPr>
          <a:lstStyle/>
          <a:p>
            <a:pPr marL="0" indent="0">
              <a:buNone/>
              <a:defRPr/>
            </a:pPr>
            <a:r>
              <a:rPr kumimoji="0" lang="fi-FI" sz="1600" b="1" i="0" u="none" strike="noStrike" kern="1200" cap="none" spc="0" normalizeH="0" baseline="0" noProof="0">
                <a:ln>
                  <a:noFill/>
                </a:ln>
                <a:effectLst/>
                <a:uLnTx/>
                <a:uFillTx/>
                <a:ea typeface="+mn-ea"/>
                <a:cs typeface="+mn-cs"/>
              </a:rPr>
              <a:t>2) </a:t>
            </a:r>
            <a:r>
              <a:rPr lang="fi-FI" sz="1600" b="1"/>
              <a:t>Kun vakavasti päihteillä oireileva alaikäinen nuori hakeutuu</a:t>
            </a:r>
            <a:r>
              <a:rPr kumimoji="0" lang="fi-FI" sz="1600" b="1" i="0" u="none" strike="noStrike" kern="1200" cap="none" spc="0" normalizeH="0" baseline="0" noProof="0">
                <a:ln>
                  <a:noFill/>
                </a:ln>
                <a:effectLst/>
                <a:uLnTx/>
                <a:uFillTx/>
                <a:ea typeface="+mn-ea"/>
                <a:cs typeface="+mn-cs"/>
              </a:rPr>
              <a:t> oma-aloitteisesti tai toisen palvelun saattamana Nuorten päihdepalvelu Pysäkkiin</a:t>
            </a:r>
          </a:p>
          <a:p>
            <a:pPr marL="0" marR="0" lvl="0" indent="0" algn="l" defTabSz="914400" rtl="0" eaLnBrk="1" fontAlgn="auto" latinLnBrk="0" hangingPunct="1">
              <a:lnSpc>
                <a:spcPct val="100000"/>
              </a:lnSpc>
              <a:spcBef>
                <a:spcPts val="0"/>
              </a:spcBef>
              <a:spcAft>
                <a:spcPts val="0"/>
              </a:spcAft>
              <a:buClrTx/>
              <a:buSzTx/>
              <a:buNone/>
              <a:tabLst/>
              <a:defRPr/>
            </a:pPr>
            <a:endParaRPr kumimoji="0" lang="fi-FI" sz="1600" b="1" i="0" u="none" strike="noStrike" kern="1200" cap="none" spc="0" normalizeH="0" baseline="0" noProof="0">
              <a:ln>
                <a:noFill/>
              </a:ln>
              <a:effectLst/>
              <a:uLnTx/>
              <a:uFillTx/>
              <a:ea typeface="+mn-ea"/>
              <a:cs typeface="+mn-cs"/>
            </a:endParaRPr>
          </a:p>
          <a:p>
            <a:pPr marL="171450" indent="-171450">
              <a:defRPr/>
            </a:pPr>
            <a:r>
              <a:rPr kumimoji="0" lang="fi-FI" sz="1600" b="0" i="0" u="none" strike="noStrike" kern="0" cap="none" spc="0" normalizeH="0" baseline="0" noProof="0">
                <a:ln>
                  <a:noFill/>
                </a:ln>
                <a:effectLst/>
                <a:uLnTx/>
                <a:uFillTx/>
                <a:ea typeface="+mn-ea"/>
                <a:cs typeface="+mn-cs"/>
                <a:sym typeface="Wingdings" panose="05000000000000000000" pitchFamily="2" charset="2"/>
              </a:rPr>
              <a:t>Jos nuori haluaa apua </a:t>
            </a:r>
            <a:r>
              <a:rPr lang="fi-FI" sz="1600" kern="0">
                <a:sym typeface="Wingdings" panose="05000000000000000000" pitchFamily="2" charset="2"/>
              </a:rPr>
              <a:t>päihteiden käytön vähentämiseen tai lopettamiseen</a:t>
            </a:r>
            <a:r>
              <a:rPr kumimoji="0" lang="fi-FI" sz="1600" b="0" i="0" u="none" strike="noStrike" kern="0" cap="none" spc="0" normalizeH="0" baseline="0" noProof="0">
                <a:ln>
                  <a:noFill/>
                </a:ln>
                <a:effectLst/>
                <a:uLnTx/>
                <a:uFillTx/>
                <a:ea typeface="+mn-ea"/>
                <a:cs typeface="+mn-cs"/>
                <a:sym typeface="Wingdings" panose="05000000000000000000" pitchFamily="2" charset="2"/>
              </a:rPr>
              <a:t>, hän voi hakeutua itsenäisesti tai jonkun toisen palvelun saattamana </a:t>
            </a:r>
            <a:r>
              <a:rPr lang="fi-FI" sz="1600" kern="0">
                <a:sym typeface="Wingdings" panose="05000000000000000000" pitchFamily="2" charset="2"/>
              </a:rPr>
              <a:t>Pysäkille ma-pe</a:t>
            </a:r>
            <a:r>
              <a:rPr kumimoji="0" lang="fi-FI" sz="1600" b="0" i="0" u="none" strike="noStrike" kern="0" cap="none" spc="0" normalizeH="0" baseline="0" noProof="0">
                <a:ln>
                  <a:noFill/>
                </a:ln>
                <a:effectLst/>
                <a:uLnTx/>
                <a:uFillTx/>
                <a:ea typeface="+mn-ea"/>
                <a:cs typeface="+mn-cs"/>
                <a:sym typeface="Wingdings" panose="05000000000000000000" pitchFamily="2" charset="2"/>
              </a:rPr>
              <a:t> klo 9-15</a:t>
            </a:r>
            <a:r>
              <a:rPr lang="fi-FI" sz="1600" kern="0">
                <a:sym typeface="Wingdings" panose="05000000000000000000" pitchFamily="2" charset="2"/>
              </a:rPr>
              <a:t>.</a:t>
            </a:r>
            <a:endParaRPr lang="fi-FI" sz="1600" kern="0">
              <a:cs typeface="Arial"/>
            </a:endParaRPr>
          </a:p>
          <a:p>
            <a:pPr marL="171450" indent="-171450">
              <a:defRPr/>
            </a:pPr>
            <a:r>
              <a:rPr lang="fi-FI" sz="1600">
                <a:sym typeface="Wingdings" panose="05000000000000000000" pitchFamily="2" charset="2"/>
              </a:rPr>
              <a:t>Jos nuori tulee Pysäkille ilman huoltajia, tulee työntekijän olla heihin nuoren suostumuksella yhteydessä. Jos nuori ei anna yhteydenottoon lupaa, työntekijän tulee kertoa hänelle, että tilanne tulee huoltajien tietoon lastensuojeluilmoituksen kautta.</a:t>
            </a:r>
            <a:endParaRPr lang="fi-FI" sz="1600">
              <a:cs typeface="Arial"/>
            </a:endParaRPr>
          </a:p>
          <a:p>
            <a:pPr marL="171450" indent="-171450">
              <a:defRPr/>
            </a:pPr>
            <a:r>
              <a:rPr lang="fi-FI" sz="1600">
                <a:cs typeface="Arial"/>
              </a:rPr>
              <a:t>Tarvittaessa Pysäkin työntekijä konsultoi lastensuojelutarpeen arvioinnin päivystystä </a:t>
            </a:r>
            <a:r>
              <a:rPr lang="fi-FI" sz="1600">
                <a:cs typeface="Arial"/>
                <a:hlinkClick r:id="rId2"/>
              </a:rPr>
              <a:t>(yhteystiedot alueelliseen päivystykseen)</a:t>
            </a:r>
            <a:r>
              <a:rPr lang="fi-FI" sz="1600">
                <a:cs typeface="Arial"/>
              </a:rPr>
              <a:t> </a:t>
            </a:r>
            <a:endParaRPr lang="fi-FI" sz="1600">
              <a:solidFill>
                <a:srgbClr val="FF0000"/>
              </a:solidFill>
              <a:cs typeface="Arial"/>
            </a:endParaRPr>
          </a:p>
          <a:p>
            <a:pPr marL="171450" indent="-171450">
              <a:defRPr/>
            </a:pPr>
            <a:r>
              <a:rPr lang="fi-FI" sz="1600">
                <a:sym typeface="Wingdings" panose="05000000000000000000" pitchFamily="2" charset="2"/>
              </a:rPr>
              <a:t>Lastensuojeluilmoitus tehdään Apotin</a:t>
            </a:r>
            <a:r>
              <a:rPr kumimoji="0" lang="fi-FI" sz="1600" b="0" i="0" u="none" strike="noStrike" kern="1200" cap="none" spc="0" normalizeH="0" baseline="0" noProof="0">
                <a:ln>
                  <a:noFill/>
                </a:ln>
                <a:effectLst/>
                <a:uLnTx/>
                <a:uFillTx/>
                <a:ea typeface="+mn-ea"/>
                <a:cs typeface="+mn-cs"/>
                <a:sym typeface="Wingdings" panose="05000000000000000000" pitchFamily="2" charset="2"/>
              </a:rPr>
              <a:t> kautta (keskustellaan asia avoimesti perheen kanssa).</a:t>
            </a:r>
            <a:r>
              <a:rPr lang="fi-FI" sz="1600">
                <a:sym typeface="Wingdings" panose="05000000000000000000" pitchFamily="2" charset="2"/>
              </a:rPr>
              <a:t> </a:t>
            </a:r>
            <a:endParaRPr lang="fi-FI" sz="1600" b="0" i="0" u="none" strike="noStrike" kern="1200" cap="none" spc="0" normalizeH="0" baseline="0" noProof="0">
              <a:ln>
                <a:noFill/>
              </a:ln>
              <a:effectLst/>
              <a:uLnTx/>
              <a:uFillTx/>
              <a:cs typeface="Arial"/>
            </a:endParaRPr>
          </a:p>
          <a:p>
            <a:pPr marL="171450" indent="-171450">
              <a:defRPr/>
            </a:pPr>
            <a:r>
              <a:rPr kumimoji="0" lang="fi-FI" sz="1600" b="0" i="0" u="none" strike="noStrike" kern="0" cap="none" spc="0" normalizeH="0" baseline="0" noProof="0">
                <a:ln>
                  <a:noFill/>
                </a:ln>
                <a:effectLst/>
                <a:uLnTx/>
                <a:uFillTx/>
                <a:latin typeface="Arial" panose="020B0604020202020204"/>
                <a:ea typeface="+mn-ea"/>
                <a:cs typeface="+mn-cs"/>
                <a:sym typeface="Wingdings" panose="05000000000000000000" pitchFamily="2" charset="2"/>
              </a:rPr>
              <a:t>Jos nuorella ei ole vielä lastensuojelun</a:t>
            </a:r>
            <a:r>
              <a:rPr lang="fi-FI" sz="1600" kern="0">
                <a:latin typeface="Arial" panose="020B0604020202020204"/>
                <a:sym typeface="Wingdings" panose="05000000000000000000" pitchFamily="2" charset="2"/>
              </a:rPr>
              <a:t> / palvelutarpeen arvioinnin</a:t>
            </a:r>
            <a:r>
              <a:rPr kumimoji="0" lang="fi-FI" sz="1600" b="0" i="0" u="none" strike="noStrike" kern="0" cap="none" spc="0" normalizeH="0" baseline="0" noProof="0">
                <a:ln>
                  <a:noFill/>
                </a:ln>
                <a:effectLst/>
                <a:uLnTx/>
                <a:uFillTx/>
                <a:latin typeface="Arial" panose="020B0604020202020204"/>
                <a:ea typeface="+mn-ea"/>
                <a:cs typeface="+mn-cs"/>
                <a:sym typeface="Wingdings" panose="05000000000000000000" pitchFamily="2" charset="2"/>
              </a:rPr>
              <a:t> vastuusosiaalityöntekijää, </a:t>
            </a:r>
            <a:r>
              <a:rPr lang="fi-FI" sz="1600" kern="0">
                <a:latin typeface="Arial" panose="020B0604020202020204"/>
                <a:sym typeface="Wingdings" panose="05000000000000000000" pitchFamily="2" charset="2"/>
              </a:rPr>
              <a:t>Pysäkin</a:t>
            </a:r>
            <a:r>
              <a:rPr kumimoji="0" lang="fi-FI" sz="1600" b="0" i="0" u="none" strike="noStrike" kern="0" cap="none" spc="0" normalizeH="0" baseline="0" noProof="0">
                <a:ln>
                  <a:noFill/>
                </a:ln>
                <a:effectLst/>
                <a:uLnTx/>
                <a:uFillTx/>
                <a:latin typeface="Arial" panose="020B0604020202020204"/>
                <a:ea typeface="+mn-ea"/>
                <a:cs typeface="+mn-cs"/>
                <a:sym typeface="Wingdings" panose="05000000000000000000" pitchFamily="2" charset="2"/>
              </a:rPr>
              <a:t> </a:t>
            </a:r>
            <a:r>
              <a:rPr lang="fi-FI" sz="1600" kern="0">
                <a:latin typeface="Arial" panose="020B0604020202020204"/>
                <a:sym typeface="Wingdings" panose="05000000000000000000" pitchFamily="2" charset="2"/>
              </a:rPr>
              <a:t>tilannekartoitus</a:t>
            </a:r>
            <a:r>
              <a:rPr kumimoji="0" lang="fi-FI" sz="1600" b="0" i="0" u="none" strike="noStrike" kern="0" cap="none" spc="0" normalizeH="0" baseline="0" noProof="0">
                <a:ln>
                  <a:noFill/>
                </a:ln>
                <a:effectLst/>
                <a:uLnTx/>
                <a:uFillTx/>
                <a:latin typeface="Arial" panose="020B0604020202020204"/>
                <a:ea typeface="+mn-ea"/>
                <a:cs typeface="+mn-cs"/>
                <a:sym typeface="Wingdings" panose="05000000000000000000" pitchFamily="2" charset="2"/>
              </a:rPr>
              <a:t> käynnistyy normaalisti. </a:t>
            </a:r>
            <a:r>
              <a:rPr kumimoji="0" lang="fi-FI" sz="1600" b="0" i="0" u="none" strike="noStrike" kern="1200" cap="none" spc="0" normalizeH="0" baseline="0" noProof="0">
                <a:ln>
                  <a:noFill/>
                </a:ln>
                <a:effectLst/>
                <a:uLnTx/>
                <a:uFillTx/>
                <a:latin typeface="Arial" panose="020B0604020202020204"/>
                <a:ea typeface="+mn-ea"/>
                <a:cs typeface="+mn-cs"/>
                <a:sym typeface="Wingdings" panose="05000000000000000000" pitchFamily="2" charset="2"/>
              </a:rPr>
              <a:t>Pysäkin ja lastensuojelun välinen yhteistyö alkaa heti, kun työntekijät ovat tiedossa.</a:t>
            </a:r>
            <a:endParaRPr lang="fi-FI" sz="1600" b="0" i="0" u="none" strike="noStrike" kern="1200" cap="none" spc="0" normalizeH="0" baseline="0" noProof="0">
              <a:ln>
                <a:noFill/>
              </a:ln>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a:latin typeface="Arial" panose="020B0604020202020204"/>
                <a:sym typeface="Wingdings" panose="05000000000000000000" pitchFamily="2" charset="2"/>
              </a:rPr>
              <a:t>Palvelutarpeen arvioinnin / </a:t>
            </a:r>
            <a:r>
              <a:rPr lang="fi-FI" sz="1600">
                <a:sym typeface="Wingdings" panose="05000000000000000000" pitchFamily="2" charset="2"/>
              </a:rPr>
              <a:t>lastensuojelun sosiaalityöntekijä on Pysäkin nuoren omaan työntekijään viipymättä yhteydessä Apotin työkoriviestillä,</a:t>
            </a:r>
            <a:r>
              <a:rPr lang="fi-FI" sz="1600">
                <a:solidFill>
                  <a:srgbClr val="FF0000"/>
                </a:solidFill>
                <a:sym typeface="Wingdings" panose="05000000000000000000" pitchFamily="2" charset="2"/>
              </a:rPr>
              <a:t> </a:t>
            </a:r>
            <a:r>
              <a:rPr lang="fi-FI" sz="1600">
                <a:sym typeface="Wingdings" panose="05000000000000000000" pitchFamily="2" charset="2"/>
              </a:rPr>
              <a:t>kun lastensuojeluilmoitus ja nuoren asia on otettu käsittelyyn.</a:t>
            </a:r>
            <a:endParaRPr lang="fi-FI" sz="1600" b="0" i="0" u="none" strike="noStrike" kern="1200" cap="none" spc="0" normalizeH="0" baseline="0" noProof="0">
              <a:ln>
                <a:noFill/>
              </a:ln>
              <a:solidFill>
                <a:srgbClr val="FF0000"/>
              </a:solidFill>
              <a:effectLst/>
              <a:uLnTx/>
              <a:uFillTx/>
              <a:cs typeface="Arial"/>
            </a:endParaRPr>
          </a:p>
          <a:p>
            <a:endParaRPr lang="fi-FI" sz="1400"/>
          </a:p>
        </p:txBody>
      </p:sp>
      <p:sp>
        <p:nvSpPr>
          <p:cNvPr id="5" name="Dian numeron paikkamerkki 4">
            <a:extLst>
              <a:ext uri="{FF2B5EF4-FFF2-40B4-BE49-F238E27FC236}">
                <a16:creationId xmlns:a16="http://schemas.microsoft.com/office/drawing/2014/main" id="{491E8DD0-8262-B793-EE51-3B3A240F74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Otsikko 1">
            <a:extLst>
              <a:ext uri="{FF2B5EF4-FFF2-40B4-BE49-F238E27FC236}">
                <a16:creationId xmlns:a16="http://schemas.microsoft.com/office/drawing/2014/main" id="{7ED4C8B7-2CCC-8E2F-951A-08D32B49C4D8}"/>
              </a:ext>
            </a:extLst>
          </p:cNvPr>
          <p:cNvSpPr>
            <a:spLocks noGrp="1"/>
          </p:cNvSpPr>
          <p:nvPr>
            <p:ph type="title"/>
          </p:nvPr>
        </p:nvSpPr>
        <p:spPr>
          <a:xfrm>
            <a:off x="457199" y="408562"/>
            <a:ext cx="10329170" cy="787615"/>
          </a:xfrm>
        </p:spPr>
        <p:txBody>
          <a:bodyPr/>
          <a:lstStyle/>
          <a:p>
            <a:r>
              <a:rPr lang="fi-FI" sz="2500">
                <a:latin typeface="Arial Black"/>
              </a:rPr>
              <a:t>2.2 Yhteydenotto monitoimijaisen yhteistyön käynnistämiseksi 2/3</a:t>
            </a:r>
          </a:p>
        </p:txBody>
      </p:sp>
    </p:spTree>
    <p:extLst>
      <p:ext uri="{BB962C8B-B14F-4D97-AF65-F5344CB8AC3E}">
        <p14:creationId xmlns:p14="http://schemas.microsoft.com/office/powerpoint/2010/main" val="593182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0DF62-1C38-B6E6-E919-F52B400F9871}"/>
              </a:ext>
            </a:extLst>
          </p:cNvPr>
          <p:cNvSpPr>
            <a:spLocks noGrp="1"/>
          </p:cNvSpPr>
          <p:nvPr>
            <p:ph idx="1"/>
          </p:nvPr>
        </p:nvSpPr>
        <p:spPr>
          <a:xfrm>
            <a:off x="390365" y="1468977"/>
            <a:ext cx="10387636" cy="4980461"/>
          </a:xfrm>
        </p:spPr>
        <p:txBody>
          <a:bodyPr vert="horz" lIns="0" tIns="0" rIns="0" bIns="0" rtlCol="0" anchor="t">
            <a:noAutofit/>
          </a:bodyPr>
          <a:lstStyle/>
          <a:p>
            <a:pPr marL="0" indent="0">
              <a:buNone/>
            </a:pPr>
            <a:r>
              <a:rPr kumimoji="0" lang="fi-FI" sz="1600" b="1" i="0" u="none" strike="noStrike" kern="1200" cap="none" spc="0" normalizeH="0" baseline="0" noProof="0">
                <a:ln>
                  <a:noFill/>
                </a:ln>
                <a:effectLst/>
                <a:uLnTx/>
                <a:uFillTx/>
                <a:ea typeface="+mn-ea"/>
                <a:cs typeface="+mn-cs"/>
              </a:rPr>
              <a:t>3) </a:t>
            </a:r>
            <a:r>
              <a:rPr kumimoji="0" lang="fi-FI" sz="1600" b="1" i="0" u="none" strike="noStrike" kern="1200" cap="none" spc="0" normalizeH="0" baseline="0" noProof="0">
                <a:ln>
                  <a:noFill/>
                </a:ln>
                <a:effectLst/>
                <a:uLnTx/>
                <a:uFillTx/>
                <a:hlinkClick r:id="rId2" action="ppaction://hlinksldjump">
                  <a:extLst>
                    <a:ext uri="{A12FA001-AC4F-418D-AE19-62706E023703}">
                      <ahyp:hlinkClr xmlns:ahyp="http://schemas.microsoft.com/office/drawing/2018/hyperlinkcolor" val="tx"/>
                    </a:ext>
                  </a:extLst>
                </a:hlinkClick>
              </a:rPr>
              <a:t>Päihteitä käyttävällä nuorella on lastensuojelun asiakkuus ja tarvittavat lastensuojelun tukitoimet, mutta tarve päihdepalveluiden terveydenhuollon osaamiselle</a:t>
            </a:r>
            <a:r>
              <a:rPr lang="fi-FI" sz="1600" b="1">
                <a:hlinkClick r:id="rId2" action="ppaction://hlinksldjump">
                  <a:extLst>
                    <a:ext uri="{A12FA001-AC4F-418D-AE19-62706E023703}">
                      <ahyp:hlinkClr xmlns:ahyp="http://schemas.microsoft.com/office/drawing/2018/hyperlinkcolor" val="tx"/>
                    </a:ext>
                  </a:extLst>
                </a:hlinkClick>
              </a:rPr>
              <a:t> </a:t>
            </a:r>
            <a:endParaRPr kumimoji="0" lang="fi-FI" sz="1600" b="1" i="0" u="none" strike="noStrike" kern="1200" cap="none" spc="0" normalizeH="0" baseline="0" noProof="0">
              <a:ln>
                <a:noFill/>
              </a:ln>
              <a:effectLst/>
              <a:uLnTx/>
              <a:uFillTx/>
              <a:ea typeface="+mn-ea"/>
              <a:cs typeface="+mn-cs"/>
            </a:endParaRPr>
          </a:p>
          <a:p>
            <a:endParaRPr lang="fi-FI" sz="14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ea typeface="+mn-ea"/>
                <a:cs typeface="+mn-cs"/>
              </a:rPr>
              <a:t>Nuori on asiakkaana esim</a:t>
            </a:r>
            <a:r>
              <a:rPr lang="fi-FI" sz="1600">
                <a:solidFill>
                  <a:prstClr val="black"/>
                </a:solidFill>
              </a:rPr>
              <a:t>erkiksi</a:t>
            </a:r>
            <a:r>
              <a:rPr kumimoji="0" lang="fi-FI" sz="1600" b="0" i="0" u="none" strike="noStrike" kern="1200" cap="none" spc="0" normalizeH="0" baseline="0" noProof="0">
                <a:ln>
                  <a:noFill/>
                </a:ln>
                <a:solidFill>
                  <a:prstClr val="black"/>
                </a:solidFill>
                <a:effectLst/>
                <a:uLnTx/>
                <a:uFillTx/>
                <a:ea typeface="+mn-ea"/>
                <a:cs typeface="+mn-cs"/>
              </a:rPr>
              <a:t> MDFT-palvelussa tai nuorten tehostetussa perhetyössä ja osana hoitoa olisi tarve Nuorten päihdepalvelu Pysäkin terveydenhuollon osaamiselle</a:t>
            </a:r>
            <a:endParaRPr lang="fi-FI" sz="1600" b="0" i="0" u="none" strike="noStrike" kern="1200" cap="none" spc="0" normalizeH="0" baseline="0" noProof="0">
              <a:ln>
                <a:noFill/>
              </a:ln>
              <a:solidFill>
                <a:prstClr val="black"/>
              </a:solidFill>
              <a:effectLst/>
              <a:uLnTx/>
              <a:uFillTx/>
              <a:cs typeface="Arial"/>
            </a:endParaRPr>
          </a:p>
          <a:p>
            <a:pPr marL="171450" indent="-171450">
              <a:defRPr/>
            </a:pPr>
            <a:r>
              <a:rPr kumimoji="0" lang="fi-FI" sz="1600" b="0" i="0" u="none" strike="noStrike" kern="1200" cap="none" spc="0" normalizeH="0" baseline="0" noProof="0">
                <a:ln>
                  <a:noFill/>
                </a:ln>
                <a:solidFill>
                  <a:prstClr val="black"/>
                </a:solidFill>
                <a:effectLst/>
                <a:uLnTx/>
                <a:uFillTx/>
                <a:ea typeface="+mn-ea"/>
                <a:cs typeface="+mn-cs"/>
                <a:sym typeface="Wingdings" panose="05000000000000000000" pitchFamily="2" charset="2"/>
              </a:rPr>
              <a:t>Palveluiden työntekijä ottaa yhteyttä Nuorten päihdepalvelu Pysäkkiin Apotin kautta </a:t>
            </a:r>
            <a:r>
              <a:rPr lang="fi-FI" sz="1600">
                <a:sym typeface="Wingdings" panose="05000000000000000000" pitchFamily="2" charset="2"/>
              </a:rPr>
              <a:t>tekemällä palvelulähetteen (HEL PÄIH NUORAS).</a:t>
            </a:r>
            <a:endParaRPr lang="fi-FI" sz="1600" b="0" u="none" strike="noStrike" kern="1200" cap="none" spc="0" normalizeH="0" baseline="0" noProof="0">
              <a:ln>
                <a:noFill/>
              </a:ln>
              <a:solidFill>
                <a:srgbClr val="FF0000"/>
              </a:solidFill>
              <a:effectLst/>
              <a:uLnTx/>
              <a:uFillTx/>
              <a:cs typeface="Arial"/>
            </a:endParaRPr>
          </a:p>
          <a:p>
            <a:pPr marL="171450" indent="-171450">
              <a:defRPr/>
            </a:pPr>
            <a:r>
              <a:rPr kumimoji="0" lang="fi-FI" sz="1600" b="0" i="0" u="none" strike="noStrike" kern="1200" cap="none" spc="0" normalizeH="0" baseline="0" noProof="0">
                <a:ln>
                  <a:noFill/>
                </a:ln>
                <a:solidFill>
                  <a:prstClr val="black"/>
                </a:solidFill>
                <a:effectLst/>
                <a:uLnTx/>
                <a:uFillTx/>
                <a:ea typeface="+mn-ea"/>
                <a:cs typeface="+mn-cs"/>
                <a:sym typeface="Wingdings" panose="05000000000000000000" pitchFamily="2" charset="2"/>
              </a:rPr>
              <a:t>Työntekijä voi konsultoida Nuorten päihdepalvelu Pysäkkiä matalalla kynnyksellä jo ennen asiakasohjausta </a:t>
            </a: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sym typeface="Wingdings" panose="05000000000000000000" pitchFamily="2" charset="2"/>
              </a:rPr>
              <a:t>puhelimitse 09-310 24659 (ma-pe klo 9-15).</a:t>
            </a:r>
            <a:r>
              <a:rPr lang="fi-FI" sz="1600">
                <a:solidFill>
                  <a:prstClr val="black"/>
                </a:solidFill>
                <a:latin typeface="Arial" panose="020B0604020202020204"/>
                <a:sym typeface="Wingdings" panose="05000000000000000000" pitchFamily="2" charset="2"/>
              </a:rPr>
              <a:t> </a:t>
            </a:r>
            <a:endParaRPr lang="fi-FI" sz="1600" b="0" i="0" u="none" strike="noStrike" kern="1200" cap="none" spc="0" normalizeH="0" baseline="0" noProof="0">
              <a:ln>
                <a:noFill/>
              </a:ln>
              <a:solidFill>
                <a:prstClr val="black"/>
              </a:solidFill>
              <a:effectLst/>
              <a:uLnTx/>
              <a:uFillTx/>
              <a:latin typeface="Arial" panose="020B0604020202020204"/>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a:solidFill>
                  <a:prstClr val="black"/>
                </a:solidFill>
              </a:rPr>
              <a:t>Pysäkillä</a:t>
            </a:r>
            <a:r>
              <a:rPr kumimoji="0" lang="fi-FI" sz="1600" b="0" i="0" u="none" strike="noStrike" kern="1200" cap="none" spc="0" normalizeH="0" baseline="0" noProof="0">
                <a:ln>
                  <a:noFill/>
                </a:ln>
                <a:solidFill>
                  <a:prstClr val="black"/>
                </a:solidFill>
                <a:effectLst/>
                <a:uLnTx/>
                <a:uFillTx/>
                <a:ea typeface="+mn-ea"/>
                <a:cs typeface="+mn-cs"/>
              </a:rPr>
              <a:t> käsitellään saapuneet palvelulähetteet viikoittain ja alaikäiset päihteidenkäyttäjät käsitellään kiireellisesti.</a:t>
            </a:r>
            <a:endParaRPr lang="fi-FI" sz="1600" b="0" i="0" u="none" strike="noStrike" kern="1200" cap="none" spc="0" normalizeH="0" baseline="0" noProof="0">
              <a:ln>
                <a:noFill/>
              </a:ln>
              <a:solidFill>
                <a:prstClr val="black"/>
              </a:solidFill>
              <a:effectLst/>
              <a:uLnTx/>
              <a:uFillTx/>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ea typeface="+mn-ea"/>
                <a:cs typeface="+mn-cs"/>
              </a:rPr>
              <a:t>Nuorelle nimetty Pysäkin työntekijä ottaa yhteyttä lastensuojelun sosiaalityöntekijään </a:t>
            </a:r>
            <a:r>
              <a:rPr kumimoji="0" lang="fi-FI" sz="1600" b="0" i="0" u="none" strike="noStrike" kern="1200" cap="none" spc="0" normalizeH="0" baseline="0" noProof="0">
                <a:ln>
                  <a:noFill/>
                </a:ln>
                <a:effectLst/>
                <a:uLnTx/>
                <a:uFillTx/>
                <a:ea typeface="+mn-ea"/>
                <a:cs typeface="+mn-cs"/>
              </a:rPr>
              <a:t>(tai palveluiden/laitoksen omatyöntekijään) </a:t>
            </a:r>
            <a:r>
              <a:rPr kumimoji="0" lang="fi-FI" sz="1600" b="0" i="0" u="none" strike="noStrike" kern="1200" cap="none" spc="0" normalizeH="0" baseline="0" noProof="0">
                <a:ln>
                  <a:noFill/>
                </a:ln>
                <a:solidFill>
                  <a:prstClr val="black"/>
                </a:solidFill>
                <a:effectLst/>
                <a:uLnTx/>
                <a:uFillTx/>
                <a:ea typeface="+mn-ea"/>
                <a:cs typeface="+mn-cs"/>
              </a:rPr>
              <a:t>verkostotapaamisen sopimiseksi.</a:t>
            </a:r>
            <a:endParaRPr lang="fi-FI" sz="1600" b="0" i="0" u="none" strike="noStrike" kern="1200" cap="none" spc="0" normalizeH="0" baseline="0" noProof="0">
              <a:ln>
                <a:noFill/>
              </a:ln>
              <a:solidFill>
                <a:prstClr val="black"/>
              </a:solidFill>
              <a:effectLst/>
              <a:uLnTx/>
              <a:uFillTx/>
              <a:cs typeface="Arial"/>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i-FI" sz="1600" b="0" i="0" u="none" strike="noStrike" kern="1200" cap="none" spc="0" normalizeH="0" baseline="0" noProof="0">
              <a:ln>
                <a:noFill/>
              </a:ln>
              <a:solidFill>
                <a:srgbClr val="FF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prstClr val="black"/>
              </a:solidFill>
              <a:effectLst/>
              <a:uLnTx/>
              <a:uFillTx/>
              <a:ea typeface="+mn-ea"/>
              <a:cs typeface="+mn-cs"/>
            </a:endParaRPr>
          </a:p>
          <a:p>
            <a:pPr marL="0" indent="0">
              <a:buNone/>
            </a:pPr>
            <a:endParaRPr lang="fi-FI"/>
          </a:p>
        </p:txBody>
      </p:sp>
      <p:sp>
        <p:nvSpPr>
          <p:cNvPr id="5" name="Dian numeron paikkamerkki 4">
            <a:extLst>
              <a:ext uri="{FF2B5EF4-FFF2-40B4-BE49-F238E27FC236}">
                <a16:creationId xmlns:a16="http://schemas.microsoft.com/office/drawing/2014/main" id="{4DCCC072-D271-6991-6140-E199B400E7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Otsikko 1">
            <a:extLst>
              <a:ext uri="{FF2B5EF4-FFF2-40B4-BE49-F238E27FC236}">
                <a16:creationId xmlns:a16="http://schemas.microsoft.com/office/drawing/2014/main" id="{9DC3DE25-A652-AC58-CC58-E67A8C3595C7}"/>
              </a:ext>
            </a:extLst>
          </p:cNvPr>
          <p:cNvSpPr>
            <a:spLocks noGrp="1"/>
          </p:cNvSpPr>
          <p:nvPr>
            <p:ph type="title"/>
          </p:nvPr>
        </p:nvSpPr>
        <p:spPr>
          <a:xfrm>
            <a:off x="457198" y="408562"/>
            <a:ext cx="10648951" cy="787615"/>
          </a:xfrm>
        </p:spPr>
        <p:txBody>
          <a:bodyPr/>
          <a:lstStyle/>
          <a:p>
            <a:r>
              <a:rPr lang="fi-FI" sz="2500">
                <a:latin typeface="Arial Black"/>
              </a:rPr>
              <a:t>2.2 Yhteydenotto monitoimijaisen yhteistyön käynnistämiseksi 3/3</a:t>
            </a:r>
          </a:p>
        </p:txBody>
      </p:sp>
    </p:spTree>
    <p:extLst>
      <p:ext uri="{BB962C8B-B14F-4D97-AF65-F5344CB8AC3E}">
        <p14:creationId xmlns:p14="http://schemas.microsoft.com/office/powerpoint/2010/main" val="983104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48CB24-9A31-0959-8326-E67EA0FAB971}"/>
              </a:ext>
            </a:extLst>
          </p:cNvPr>
          <p:cNvSpPr>
            <a:spLocks noGrp="1"/>
          </p:cNvSpPr>
          <p:nvPr>
            <p:ph type="title"/>
          </p:nvPr>
        </p:nvSpPr>
        <p:spPr>
          <a:xfrm>
            <a:off x="465780" y="195732"/>
            <a:ext cx="9972000" cy="787615"/>
          </a:xfrm>
        </p:spPr>
        <p:txBody>
          <a:bodyPr/>
          <a:lstStyle/>
          <a:p>
            <a:r>
              <a:rPr lang="fi-FI" sz="2600">
                <a:latin typeface="Arial Black"/>
              </a:rPr>
              <a:t>2.3 Yhteinen aloitustapaaminen</a:t>
            </a:r>
          </a:p>
        </p:txBody>
      </p:sp>
      <p:sp>
        <p:nvSpPr>
          <p:cNvPr id="3" name="Sisällön paikkamerkki 2">
            <a:extLst>
              <a:ext uri="{FF2B5EF4-FFF2-40B4-BE49-F238E27FC236}">
                <a16:creationId xmlns:a16="http://schemas.microsoft.com/office/drawing/2014/main" id="{D2B2C395-FDFB-F558-F7E0-7ECB075B2664}"/>
              </a:ext>
            </a:extLst>
          </p:cNvPr>
          <p:cNvSpPr>
            <a:spLocks noGrp="1"/>
          </p:cNvSpPr>
          <p:nvPr>
            <p:ph idx="1"/>
          </p:nvPr>
        </p:nvSpPr>
        <p:spPr>
          <a:xfrm>
            <a:off x="465780" y="622975"/>
            <a:ext cx="9972000" cy="5510669"/>
          </a:xfrm>
        </p:spPr>
        <p:txBody>
          <a:bodyPr vert="horz" lIns="0" tIns="0" rIns="0" bIns="0" rtlCol="0" anchor="t">
            <a:noAutofit/>
          </a:bodyPr>
          <a:lstStyle/>
          <a:p>
            <a:pPr marL="0" indent="0">
              <a:buNone/>
            </a:pPr>
            <a:r>
              <a:rPr lang="fi-FI" sz="1400" b="1">
                <a:solidFill>
                  <a:srgbClr val="000000"/>
                </a:solidFill>
              </a:rPr>
              <a:t>1) Osallistujat</a:t>
            </a:r>
          </a:p>
          <a:p>
            <a:pPr marL="171450" indent="-171450"/>
            <a:r>
              <a:rPr lang="fi-FI" sz="1400">
                <a:solidFill>
                  <a:srgbClr val="000000"/>
                </a:solidFill>
              </a:rPr>
              <a:t>Yhteistyö</a:t>
            </a:r>
            <a:r>
              <a:rPr lang="fi-FI" sz="1400" b="0" i="0" u="none" strike="noStrike">
                <a:solidFill>
                  <a:srgbClr val="000000"/>
                </a:solidFill>
                <a:effectLst/>
              </a:rPr>
              <a:t> </a:t>
            </a:r>
            <a:r>
              <a:rPr lang="en-US" sz="1400" b="0" i="0">
                <a:solidFill>
                  <a:srgbClr val="000000"/>
                </a:solidFill>
                <a:effectLst/>
              </a:rPr>
              <a:t>k</a:t>
            </a:r>
            <a:r>
              <a:rPr lang="fi-FI" sz="1400" b="0" i="0" u="none" strike="noStrike" err="1">
                <a:solidFill>
                  <a:srgbClr val="000000"/>
                </a:solidFill>
                <a:effectLst/>
              </a:rPr>
              <a:t>äynnistyy</a:t>
            </a:r>
            <a:r>
              <a:rPr lang="fi-FI" sz="1400" b="0" i="0" u="none" strike="noStrike">
                <a:solidFill>
                  <a:srgbClr val="000000"/>
                </a:solidFill>
                <a:effectLst/>
              </a:rPr>
              <a:t> lastensuojelun ja </a:t>
            </a:r>
            <a:r>
              <a:rPr lang="fi-FI" sz="1400">
                <a:solidFill>
                  <a:srgbClr val="000000"/>
                </a:solidFill>
              </a:rPr>
              <a:t>Pysäkin </a:t>
            </a:r>
            <a:r>
              <a:rPr lang="fi-FI" sz="1400" b="0" i="0" u="none" strike="noStrike">
                <a:solidFill>
                  <a:srgbClr val="000000"/>
                </a:solidFill>
                <a:effectLst/>
              </a:rPr>
              <a:t>verkostotapaamisella, jossa nuoren ja työntekijöiden lisäksi ovat mukana </a:t>
            </a:r>
            <a:r>
              <a:rPr lang="fi-FI" sz="1400">
                <a:solidFill>
                  <a:srgbClr val="000000"/>
                </a:solidFill>
              </a:rPr>
              <a:t>huoltajat ainakin osan tapaamisesta</a:t>
            </a:r>
            <a:r>
              <a:rPr lang="fi-FI" sz="1400" b="0" i="0" u="none" strike="noStrike">
                <a:solidFill>
                  <a:srgbClr val="000000"/>
                </a:solidFill>
                <a:effectLst/>
              </a:rPr>
              <a:t> ja muut oleelliset toimijat asiakkaan verkostosta (esim</a:t>
            </a:r>
            <a:r>
              <a:rPr lang="fi-FI" sz="1400">
                <a:solidFill>
                  <a:srgbClr val="000000"/>
                </a:solidFill>
              </a:rPr>
              <a:t>. opiskeluhuolto, perhetyön sosiaaliohjaaja, laitoksen omatyöntekijä)</a:t>
            </a:r>
            <a:r>
              <a:rPr lang="fi-FI" sz="1400" b="0" i="0" u="none" strike="noStrike">
                <a:solidFill>
                  <a:srgbClr val="000000"/>
                </a:solidFill>
                <a:effectLst/>
              </a:rPr>
              <a:t>.</a:t>
            </a:r>
            <a:r>
              <a:rPr lang="fi-FI" sz="1400">
                <a:solidFill>
                  <a:srgbClr val="000000"/>
                </a:solidFill>
              </a:rPr>
              <a:t> </a:t>
            </a:r>
            <a:endParaRPr lang="fi-FI" sz="1400"/>
          </a:p>
          <a:p>
            <a:pPr marL="0" indent="0">
              <a:buNone/>
            </a:pPr>
            <a:endParaRPr lang="fi-FI" sz="1400"/>
          </a:p>
          <a:p>
            <a:pPr marL="0" indent="0">
              <a:buNone/>
            </a:pPr>
            <a:r>
              <a:rPr lang="fi-FI" sz="1400" b="1"/>
              <a:t>2) Tietojenvaihto ja aiemman työskentelyn läpikäyminen</a:t>
            </a:r>
            <a:endParaRPr lang="fi-FI" sz="1400" b="1">
              <a:cs typeface="Arial"/>
            </a:endParaRPr>
          </a:p>
          <a:p>
            <a:r>
              <a:rPr lang="fi-FI" sz="1400">
                <a:ea typeface="Arial" panose="020B0604020202020204" pitchFamily="34" charset="0"/>
                <a:cs typeface="Times New Roman"/>
              </a:rPr>
              <a:t>Kartoitetaan yhdessä se, mitä on jo tehty ja jaetaan jo olemassa oleva tieto osallistujien kesken</a:t>
            </a:r>
            <a:r>
              <a:rPr lang="fi-FI" sz="1400">
                <a:effectLst/>
                <a:ea typeface="Arial" panose="020B0604020202020204" pitchFamily="34" charset="0"/>
                <a:cs typeface="Times New Roman"/>
              </a:rPr>
              <a:t>.</a:t>
            </a:r>
            <a:endParaRPr lang="fi-FI" sz="1400">
              <a:effectLst/>
              <a:ea typeface="Calibri" panose="020F0502020204030204" pitchFamily="34" charset="0"/>
              <a:cs typeface="Times New Roman"/>
            </a:endParaRPr>
          </a:p>
          <a:p>
            <a:pPr marL="0" indent="0">
              <a:buNone/>
            </a:pPr>
            <a:endParaRPr lang="fi-FI" sz="1400"/>
          </a:p>
          <a:p>
            <a:pPr marL="0" indent="0">
              <a:buNone/>
            </a:pPr>
            <a:r>
              <a:rPr lang="fi-FI" sz="1400" b="1">
                <a:cs typeface="Arial"/>
              </a:rPr>
              <a:t>3) Työskentelystä sopiminen</a:t>
            </a:r>
          </a:p>
          <a:p>
            <a:r>
              <a:rPr lang="fi-FI" sz="1400"/>
              <a:t>Pysäkin arviointi-/hoitosuunnitelma laaditaan tilannekohtaisesti.</a:t>
            </a:r>
            <a:endParaRPr lang="fi-FI" sz="1400">
              <a:cs typeface="Arial"/>
            </a:endParaRPr>
          </a:p>
          <a:p>
            <a:r>
              <a:rPr lang="fi-FI" sz="1400"/>
              <a:t>Työskentely on joustavaa ja räätälöidään tarpeen mukaan</a:t>
            </a:r>
            <a:endParaRPr lang="fi-FI" sz="1400">
              <a:cs typeface="Arial"/>
            </a:endParaRPr>
          </a:p>
          <a:p>
            <a:pPr lvl="1"/>
            <a:r>
              <a:rPr lang="fi-FI" sz="1400"/>
              <a:t>Sovitaan vastuista Pysäkin ja lastensuojelun työntekijöiden välillä (esim. missä psykososiaalinen hoito tapahtuu ja kenen toimesta)</a:t>
            </a:r>
            <a:endParaRPr lang="fi-FI" sz="1400">
              <a:cs typeface="Arial"/>
            </a:endParaRPr>
          </a:p>
          <a:p>
            <a:r>
              <a:rPr lang="fi-FI" sz="1400"/>
              <a:t>Sovitaan väliarvioinnin ajankohta. Jos nuorella on käynnissä palvelutarpeen arviointi lapsiperheen arviointi ja tuki -yksikössä, väliarviointitapaaminen pidetään ennen palvelutarpeen arvioinnin loppua.</a:t>
            </a:r>
            <a:endParaRPr lang="fi-FI" sz="1400">
              <a:cs typeface="Arial"/>
            </a:endParaRPr>
          </a:p>
          <a:p>
            <a:pPr marL="0" indent="0">
              <a:buNone/>
            </a:pPr>
            <a:endParaRPr lang="fi-FI" sz="1400">
              <a:cs typeface="Arial"/>
            </a:endParaRPr>
          </a:p>
          <a:p>
            <a:pPr marL="0" indent="0">
              <a:buNone/>
            </a:pPr>
            <a:r>
              <a:rPr lang="fi-FI" sz="1400" b="1">
                <a:cs typeface="Arial"/>
              </a:rPr>
              <a:t>4) Huoltajien rooli</a:t>
            </a:r>
          </a:p>
          <a:p>
            <a:pPr marL="171450" indent="-171450">
              <a:buFont typeface="Arial" panose="020B0604020202020204" pitchFamily="34" charset="0"/>
              <a:buChar char="•"/>
            </a:pPr>
            <a:r>
              <a:rPr lang="fi-FI" sz="1400"/>
              <a:t>Sovitaan vanhemmuuden tuesta ja ohjauksesta. Kerrotaan esimerkiksi Palaset-ryhmätoiminnasta ja mietitään yhdessä, minkälainen tuki voisi palvella vanhempia parhaiten.</a:t>
            </a:r>
            <a:endParaRPr lang="fi-FI" sz="1400">
              <a:cs typeface="Arial"/>
            </a:endParaRPr>
          </a:p>
          <a:p>
            <a:pPr marL="171450" indent="-171450">
              <a:buFont typeface="Arial" panose="020B0604020202020204" pitchFamily="34" charset="0"/>
              <a:buChar char="•"/>
            </a:pPr>
            <a:endParaRPr lang="fi-FI" sz="1400">
              <a:cs typeface="Arial"/>
            </a:endParaRPr>
          </a:p>
          <a:p>
            <a:pPr marL="0" indent="0">
              <a:buNone/>
            </a:pPr>
            <a:r>
              <a:rPr lang="fi-FI" sz="1400" b="1">
                <a:cs typeface="Arial"/>
              </a:rPr>
              <a:t>5) Yhteiset pelisäännöt</a:t>
            </a:r>
          </a:p>
          <a:p>
            <a:pPr marL="171450" indent="-171450"/>
            <a:r>
              <a:rPr lang="fi-FI" sz="1400"/>
              <a:t>Sovitaan yhteistyön ja yhteydenpidon käytänteistä.</a:t>
            </a:r>
            <a:endParaRPr lang="fi-FI" sz="1400">
              <a:cs typeface="Arial"/>
            </a:endParaRPr>
          </a:p>
          <a:p>
            <a:pPr marL="171450" indent="-171450"/>
            <a:r>
              <a:rPr lang="fi-FI" sz="1400"/>
              <a:t>Sovitaan yhteisistä toimintatavoista kuten milloin Pysäkiltä ollaan yhteydessä lastensuojeluun (aikojen peruuntumiset, akuutti huoli lapsen tilanteesta, lastensuojeluilmoitus, ks. diat 19 ja 20) </a:t>
            </a:r>
            <a:endParaRPr lang="fi-FI" sz="1400">
              <a:cs typeface="Arial"/>
            </a:endParaRPr>
          </a:p>
          <a:p>
            <a:pPr marL="171450" indent="-171450">
              <a:buFont typeface="Arial" panose="020B0604020202020204" pitchFamily="34" charset="0"/>
              <a:buChar char="•"/>
            </a:pPr>
            <a:r>
              <a:rPr lang="fi-FI" sz="1400">
                <a:effectLst/>
                <a:ea typeface="Arial" panose="020B0604020202020204" pitchFamily="34" charset="0"/>
              </a:rPr>
              <a:t>Keskustellaan avoimesti asiakkaan läsnä ollessa siitä, miten tietoa jaetaan toimijoiden kesken ja miten asioista kirjataan asiakastietoihin ja kuka merkintöjä lukee. </a:t>
            </a:r>
            <a:r>
              <a:rPr lang="fi-FI" sz="1400">
                <a:ea typeface="Arial" panose="020B0604020202020204" pitchFamily="34" charset="0"/>
              </a:rPr>
              <a:t>Kirjataan sovitut asiat </a:t>
            </a:r>
            <a:r>
              <a:rPr lang="fi-FI" sz="1400">
                <a:effectLst/>
                <a:ea typeface="Arial" panose="020B0604020202020204" pitchFamily="34" charset="0"/>
              </a:rPr>
              <a:t>Apottiin.</a:t>
            </a:r>
            <a:endParaRPr lang="fi-FI" sz="1400">
              <a:effectLst/>
              <a:ea typeface="Arial" panose="020B0604020202020204" pitchFamily="34" charset="0"/>
              <a:cs typeface="Arial"/>
            </a:endParaRPr>
          </a:p>
          <a:p>
            <a:endParaRPr lang="fi-FI"/>
          </a:p>
        </p:txBody>
      </p:sp>
      <p:sp>
        <p:nvSpPr>
          <p:cNvPr id="5" name="Dian numeron paikkamerkki 4">
            <a:extLst>
              <a:ext uri="{FF2B5EF4-FFF2-40B4-BE49-F238E27FC236}">
                <a16:creationId xmlns:a16="http://schemas.microsoft.com/office/drawing/2014/main" id="{E4543C16-B30D-5ED4-0F03-BE8A8A8E35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90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745957" y="127878"/>
            <a:ext cx="10683300" cy="370974"/>
          </a:xfrm>
          <a:prstGeom prst="rect">
            <a:avLst/>
          </a:prstGeom>
        </p:spPr>
        <p:txBody>
          <a:bodyPr anchor="t"/>
          <a:lstStyle>
            <a:lvl1pPr algn="l" defTabSz="914400" rtl="0" eaLnBrk="1" latinLnBrk="0" hangingPunct="1">
              <a:lnSpc>
                <a:spcPct val="90000"/>
              </a:lnSpc>
              <a:spcBef>
                <a:spcPct val="0"/>
              </a:spcBef>
              <a:buNone/>
              <a:defRPr sz="2800" kern="1200">
                <a:solidFill>
                  <a:srgbClr val="B3168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all" spc="300" normalizeH="0" baseline="0" noProof="0" dirty="0">
                <a:ln>
                  <a:noFill/>
                </a:ln>
                <a:solidFill>
                  <a:srgbClr val="FFFFFF"/>
                </a:solidFill>
                <a:effectLst/>
                <a:uLnTx/>
                <a:uFillTx/>
                <a:latin typeface="Arial" panose="020B0604020202020204"/>
                <a:ea typeface="+mj-ea"/>
                <a:cs typeface="+mj-cs"/>
                <a:sym typeface="Gill Sans"/>
              </a:rPr>
              <a:t>Palveluketju: Lasten ja nuorteni </a:t>
            </a:r>
            <a:endParaRPr kumimoji="0" lang="fi-FI" sz="1600" b="1" i="0" u="none" strike="noStrike" kern="1200" cap="none" spc="-75" normalizeH="0" baseline="0" noProof="0" dirty="0">
              <a:ln>
                <a:noFill/>
              </a:ln>
              <a:solidFill>
                <a:srgbClr val="FFFFFF"/>
              </a:solidFill>
              <a:effectLst/>
              <a:uLnTx/>
              <a:uFillTx/>
              <a:latin typeface="Trebuchet MS"/>
              <a:ea typeface="+mj-ea"/>
              <a:cs typeface="+mj-cs"/>
              <a:sym typeface="Gill Sans"/>
            </a:endParaRPr>
          </a:p>
        </p:txBody>
      </p:sp>
      <p:sp>
        <p:nvSpPr>
          <p:cNvPr id="52" name="Title 3"/>
          <p:cNvSpPr txBox="1">
            <a:spLocks/>
          </p:cNvSpPr>
          <p:nvPr/>
        </p:nvSpPr>
        <p:spPr>
          <a:xfrm>
            <a:off x="-180720" y="319006"/>
            <a:ext cx="12093195" cy="330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B3168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000" b="1" i="0" u="none" strike="noStrike" kern="1200" cap="all" spc="300" normalizeH="0" baseline="0" noProof="0" dirty="0">
                <a:ln>
                  <a:noFill/>
                </a:ln>
                <a:solidFill>
                  <a:srgbClr val="F5A3C7">
                    <a:lumMod val="25000"/>
                  </a:srgbClr>
                </a:solidFill>
                <a:effectLst/>
                <a:uLnTx/>
                <a:uFillTx/>
                <a:latin typeface="Trebuchet MS"/>
                <a:ea typeface="+mj-ea"/>
                <a:cs typeface="+mj-cs"/>
                <a:sym typeface="Gill Sans"/>
              </a:rPr>
              <a:t>LAPSEN kokeman lähisuhdeväkivallan EHKÄISYN PALVELUKETJU</a:t>
            </a:r>
          </a:p>
        </p:txBody>
      </p:sp>
      <p:sp>
        <p:nvSpPr>
          <p:cNvPr id="53" name="Rectangle 52"/>
          <p:cNvSpPr/>
          <p:nvPr/>
        </p:nvSpPr>
        <p:spPr>
          <a:xfrm>
            <a:off x="218210" y="124632"/>
            <a:ext cx="11757805" cy="6599207"/>
          </a:xfrm>
          <a:prstGeom prst="rect">
            <a:avLst/>
          </a:prstGeom>
          <a:noFill/>
          <a:ln w="38100" cap="flat" cmpd="sng"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a:ea typeface="+mn-ea"/>
              <a:cs typeface="+mn-cs"/>
              <a:sym typeface="Gill Sans"/>
            </a:endParaRPr>
          </a:p>
        </p:txBody>
      </p:sp>
      <p:sp>
        <p:nvSpPr>
          <p:cNvPr id="51" name="Pentagon 50"/>
          <p:cNvSpPr/>
          <p:nvPr/>
        </p:nvSpPr>
        <p:spPr>
          <a:xfrm>
            <a:off x="207033" y="1299707"/>
            <a:ext cx="11757806" cy="1194206"/>
          </a:xfrm>
          <a:prstGeom prst="homePlate">
            <a:avLst>
              <a:gd name="adj" fmla="val 532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200" b="0" i="1" u="none" strike="noStrike" kern="1200" cap="none" spc="0" normalizeH="0" baseline="0" noProof="0">
              <a:ln>
                <a:noFill/>
              </a:ln>
              <a:solidFill>
                <a:srgbClr val="000000"/>
              </a:solidFill>
              <a:effectLst/>
              <a:uLnTx/>
              <a:uFillTx/>
              <a:latin typeface="Arial" panose="020B0604020202020204"/>
              <a:ea typeface="+mn-ea"/>
              <a:cs typeface="+mn-cs"/>
              <a:sym typeface="Gill Sans"/>
            </a:endParaRPr>
          </a:p>
        </p:txBody>
      </p:sp>
      <p:sp>
        <p:nvSpPr>
          <p:cNvPr id="102" name="Rectangle 101"/>
          <p:cNvSpPr/>
          <p:nvPr/>
        </p:nvSpPr>
        <p:spPr>
          <a:xfrm>
            <a:off x="233191" y="5212071"/>
            <a:ext cx="11719406" cy="226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300" normalizeH="0" baseline="0" noProof="0" dirty="0">
                <a:ln>
                  <a:noFill/>
                </a:ln>
                <a:solidFill>
                  <a:srgbClr val="313131"/>
                </a:solidFill>
                <a:effectLst/>
                <a:uLnTx/>
                <a:uFillTx/>
                <a:latin typeface="Arial"/>
                <a:ea typeface="+mn-ea"/>
                <a:cs typeface="+mn-cs"/>
                <a:sym typeface="Gill Sans"/>
              </a:rPr>
              <a:t>Keskeiset TUNNUSMERKIT ja mittarit</a:t>
            </a:r>
          </a:p>
        </p:txBody>
      </p:sp>
      <p:sp>
        <p:nvSpPr>
          <p:cNvPr id="2" name="Rectangle 1">
            <a:extLst>
              <a:ext uri="{FF2B5EF4-FFF2-40B4-BE49-F238E27FC236}">
                <a16:creationId xmlns:a16="http://schemas.microsoft.com/office/drawing/2014/main" id="{6E173315-31CB-4723-9FB2-95FEC23112FC}"/>
              </a:ext>
            </a:extLst>
          </p:cNvPr>
          <p:cNvSpPr/>
          <p:nvPr/>
        </p:nvSpPr>
        <p:spPr>
          <a:xfrm>
            <a:off x="215986" y="768851"/>
            <a:ext cx="3191358" cy="108902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all" spc="300" normalizeH="0" baseline="0" noProof="0" dirty="0">
              <a:ln>
                <a:noFill/>
              </a:ln>
              <a:solidFill>
                <a:srgbClr val="F5A3C7">
                  <a:lumMod val="25000"/>
                </a:srgbClr>
              </a:solidFill>
              <a:effectLst/>
              <a:uLnTx/>
              <a:uFillTx/>
              <a:latin typeface="Trebuchet MS"/>
              <a:ea typeface="+mn-ea"/>
              <a:cs typeface="+mn-cs"/>
              <a:sym typeface="Gill Sans"/>
            </a:endParaRPr>
          </a:p>
        </p:txBody>
      </p:sp>
      <p:sp>
        <p:nvSpPr>
          <p:cNvPr id="41" name="Rectangle 40">
            <a:extLst>
              <a:ext uri="{FF2B5EF4-FFF2-40B4-BE49-F238E27FC236}">
                <a16:creationId xmlns:a16="http://schemas.microsoft.com/office/drawing/2014/main" id="{832401FF-9A39-4CD9-923E-62D435657D43}"/>
              </a:ext>
            </a:extLst>
          </p:cNvPr>
          <p:cNvSpPr/>
          <p:nvPr/>
        </p:nvSpPr>
        <p:spPr>
          <a:xfrm>
            <a:off x="3426960" y="761542"/>
            <a:ext cx="8525637" cy="10963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400" b="0" i="0" u="none" strike="noStrike" kern="1200" cap="none" spc="0" normalizeH="0" baseline="0" noProof="0" dirty="0">
                <a:ln>
                  <a:noFill/>
                </a:ln>
                <a:solidFill>
                  <a:srgbClr val="FF0000"/>
                </a:solidFill>
                <a:effectLst/>
                <a:uLnTx/>
                <a:uFillTx/>
                <a:latin typeface="Arial" panose="020B0604020202020204"/>
                <a:ea typeface="+mn-ea"/>
                <a:cs typeface="+mn-cs"/>
                <a:sym typeface="Gill Sans"/>
              </a:rPr>
              <a:t>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400" b="0" i="0" u="none" strike="noStrike" kern="1200" cap="none" spc="0" normalizeH="0" baseline="0" noProof="0" dirty="0">
              <a:ln>
                <a:noFill/>
              </a:ln>
              <a:solidFill>
                <a:srgbClr val="FF0000"/>
              </a:solidFill>
              <a:effectLst/>
              <a:uLnTx/>
              <a:uFillTx/>
              <a:latin typeface="Arial" panose="020B0604020202020204"/>
              <a:ea typeface="+mn-ea"/>
              <a:cs typeface="+mn-cs"/>
              <a:sym typeface="Gill San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rial" panose="020B0604020202020204"/>
              <a:ea typeface="+mn-ea"/>
              <a:cs typeface="+mn-cs"/>
              <a:sym typeface="Gill San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sym typeface="Gill Sans"/>
              </a:rPr>
              <a:t>Tunnistaminen, </a:t>
            </a:r>
            <a:r>
              <a:rPr kumimoji="0" lang="fi-FI" sz="1400" b="0" i="0" u="none" strike="noStrike" kern="1200" cap="none" spc="0" normalizeH="0" baseline="0" noProof="0" dirty="0" err="1">
                <a:ln>
                  <a:noFill/>
                </a:ln>
                <a:solidFill>
                  <a:prstClr val="black"/>
                </a:solidFill>
                <a:effectLst/>
                <a:uLnTx/>
                <a:uFillTx/>
                <a:latin typeface="Arial" panose="020B0604020202020204"/>
                <a:ea typeface="+mn-ea"/>
                <a:cs typeface="+mn-cs"/>
                <a:sym typeface="Gill Sans"/>
              </a:rPr>
              <a:t>puheeksiottaminen</a:t>
            </a: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sym typeface="Gill Sans"/>
              </a:rPr>
              <a:t> ja palveluun ohjaaminen oikea-aikaisesti kaikilla palvelutasoilla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sym typeface="Gill Sans"/>
              </a:rPr>
              <a:t>Lapsi- ja perhelähtöisyys sekä tietoon perustuvat toimenpiteet: Porrastuva riskin arviointi, tuki ja hoito</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sym typeface="Gill Sans"/>
              </a:rPr>
              <a:t>Yhteinen arviointi ja suunnitelma saumattoman yhteisen työn perustana</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400" b="0" i="0" u="none" strike="noStrike" kern="1200" cap="none" spc="0" normalizeH="0" baseline="0" noProof="0" dirty="0">
              <a:ln>
                <a:noFill/>
              </a:ln>
              <a:solidFill>
                <a:srgbClr val="FF0000"/>
              </a:solidFill>
              <a:effectLst/>
              <a:uLnTx/>
              <a:uFillTx/>
              <a:latin typeface="Arial" panose="020B0604020202020204"/>
              <a:ea typeface="+mn-ea"/>
              <a:cs typeface="+mn-cs"/>
              <a:sym typeface="Gill San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i-FI" sz="1400" b="0" i="0" u="none" strike="noStrike" kern="1200" cap="none" spc="0" normalizeH="0" baseline="0" noProof="0" dirty="0">
              <a:ln>
                <a:noFill/>
              </a:ln>
              <a:solidFill>
                <a:srgbClr val="FF0000"/>
              </a:solidFill>
              <a:effectLst/>
              <a:uLnTx/>
              <a:uFillTx/>
              <a:latin typeface="Arial" panose="020B0604020202020204"/>
              <a:ea typeface="+mn-ea"/>
              <a:cs typeface="+mn-cs"/>
              <a:sym typeface="Gill Sans"/>
            </a:endParaRPr>
          </a:p>
        </p:txBody>
      </p:sp>
      <p:sp>
        <p:nvSpPr>
          <p:cNvPr id="6" name="Rectangle 5">
            <a:extLst>
              <a:ext uri="{FF2B5EF4-FFF2-40B4-BE49-F238E27FC236}">
                <a16:creationId xmlns:a16="http://schemas.microsoft.com/office/drawing/2014/main" id="{1E5B71AB-1CDE-49BB-A69D-68E5BACEE31B}"/>
              </a:ext>
            </a:extLst>
          </p:cNvPr>
          <p:cNvSpPr/>
          <p:nvPr/>
        </p:nvSpPr>
        <p:spPr>
          <a:xfrm>
            <a:off x="3416298" y="769775"/>
            <a:ext cx="853629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300" normalizeH="0" baseline="0" noProof="0" dirty="0">
                <a:ln>
                  <a:noFill/>
                </a:ln>
                <a:solidFill>
                  <a:srgbClr val="44546A"/>
                </a:solidFill>
                <a:effectLst/>
                <a:uLnTx/>
                <a:uFillTx/>
                <a:latin typeface="Arial" panose="020B0604020202020204"/>
                <a:ea typeface="+mn-ea"/>
                <a:cs typeface="+mn-cs"/>
                <a:sym typeface="Gill Sans"/>
              </a:rPr>
              <a:t>Palveluketjun</a:t>
            </a:r>
            <a:r>
              <a:rPr kumimoji="0" lang="fi-FI" sz="1200" b="1" i="0" u="none" strike="noStrike" kern="1200" cap="all" spc="300" normalizeH="0" baseline="0" noProof="0" dirty="0">
                <a:ln>
                  <a:noFill/>
                </a:ln>
                <a:solidFill>
                  <a:prstClr val="black">
                    <a:lumMod val="65000"/>
                    <a:lumOff val="35000"/>
                  </a:prstClr>
                </a:solidFill>
                <a:effectLst/>
                <a:uLnTx/>
                <a:uFillTx/>
                <a:latin typeface="Arial" panose="020B0604020202020204"/>
                <a:ea typeface="+mn-ea"/>
                <a:cs typeface="+mn-cs"/>
                <a:sym typeface="Gill Sans"/>
              </a:rPr>
              <a:t> ohjaavat periaatteet </a:t>
            </a:r>
            <a:r>
              <a:rPr kumimoji="0" lang="fi-FI" sz="1200" b="1" i="0" u="none" strike="noStrike" kern="1200" cap="all" spc="300" normalizeH="0" baseline="0" noProof="0" dirty="0">
                <a:ln>
                  <a:noFill/>
                </a:ln>
                <a:solidFill>
                  <a:srgbClr val="FF0000"/>
                </a:solidFill>
                <a:effectLst/>
                <a:uLnTx/>
                <a:uFillTx/>
                <a:latin typeface="Arial" panose="020B0604020202020204"/>
                <a:ea typeface="+mn-ea"/>
                <a:cs typeface="+mn-cs"/>
                <a:sym typeface="Gill Sans"/>
              </a:rPr>
              <a:t> </a:t>
            </a:r>
          </a:p>
        </p:txBody>
      </p:sp>
      <p:grpSp>
        <p:nvGrpSpPr>
          <p:cNvPr id="7" name="Ryhmä 6"/>
          <p:cNvGrpSpPr/>
          <p:nvPr/>
        </p:nvGrpSpPr>
        <p:grpSpPr>
          <a:xfrm>
            <a:off x="274584" y="2653325"/>
            <a:ext cx="11705998" cy="1015663"/>
            <a:chOff x="14978" y="3377542"/>
            <a:chExt cx="11364444" cy="1130306"/>
          </a:xfrm>
        </p:grpSpPr>
        <p:sp>
          <p:nvSpPr>
            <p:cNvPr id="46" name="TextBox 45">
              <a:extLst>
                <a:ext uri="{FF2B5EF4-FFF2-40B4-BE49-F238E27FC236}">
                  <a16:creationId xmlns:a16="http://schemas.microsoft.com/office/drawing/2014/main" id="{DE290EE9-BD65-45AE-9AE6-A0A7894006AC}"/>
                </a:ext>
              </a:extLst>
            </p:cNvPr>
            <p:cNvSpPr txBox="1"/>
            <p:nvPr/>
          </p:nvSpPr>
          <p:spPr>
            <a:xfrm>
              <a:off x="14978" y="3616701"/>
              <a:ext cx="1803038" cy="685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a:ea typeface="+mn-ea"/>
                  <a:cs typeface="+mn-cs"/>
                  <a:sym typeface="Gill Sans"/>
                </a:rPr>
                <a:t>Kattava seulonta ja </a:t>
              </a:r>
              <a:r>
                <a:rPr kumimoji="0" lang="fi-FI" sz="1200" b="0" i="0" u="none" strike="noStrike" kern="0" cap="none" spc="0" normalizeH="0" baseline="0" noProof="0" dirty="0" err="1">
                  <a:ln>
                    <a:noFill/>
                  </a:ln>
                  <a:solidFill>
                    <a:srgbClr val="000000"/>
                  </a:solidFill>
                  <a:effectLst/>
                  <a:uLnTx/>
                  <a:uFillTx/>
                  <a:latin typeface="Arial"/>
                  <a:ea typeface="+mn-ea"/>
                  <a:cs typeface="+mn-cs"/>
                  <a:sym typeface="Gill Sans"/>
                </a:rPr>
                <a:t>edukaatio</a:t>
              </a:r>
              <a:endParaRPr kumimoji="0" lang="fi-FI" sz="1200" b="0" i="0" u="none" strike="noStrike" kern="0" cap="none" spc="0" normalizeH="0" baseline="0" noProof="0" dirty="0">
                <a:ln>
                  <a:noFill/>
                </a:ln>
                <a:solidFill>
                  <a:srgbClr val="000000"/>
                </a:solidFill>
                <a:effectLst/>
                <a:uLnTx/>
                <a:uFillTx/>
                <a:latin typeface="Arial"/>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Gill Sans"/>
              </a:endParaRPr>
            </a:p>
          </p:txBody>
        </p:sp>
        <p:sp>
          <p:nvSpPr>
            <p:cNvPr id="56" name="TextBox 55">
              <a:extLst>
                <a:ext uri="{FF2B5EF4-FFF2-40B4-BE49-F238E27FC236}">
                  <a16:creationId xmlns:a16="http://schemas.microsoft.com/office/drawing/2014/main" id="{BF8B81E0-68FC-4623-A95F-B4AA0CC11D7E}"/>
                </a:ext>
              </a:extLst>
            </p:cNvPr>
            <p:cNvSpPr txBox="1"/>
            <p:nvPr/>
          </p:nvSpPr>
          <p:spPr>
            <a:xfrm>
              <a:off x="2024997" y="3533958"/>
              <a:ext cx="2148359" cy="719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a:ea typeface="+mn-ea"/>
                  <a:cs typeface="+mn-cs"/>
                  <a:sym typeface="Gill Sans"/>
                </a:rPr>
                <a:t>Varhainen ehkäisevä tuki lapsille, nuorille ja vanhemmille </a:t>
              </a:r>
            </a:p>
          </p:txBody>
        </p:sp>
        <p:sp>
          <p:nvSpPr>
            <p:cNvPr id="60" name="TextBox 59">
              <a:extLst>
                <a:ext uri="{FF2B5EF4-FFF2-40B4-BE49-F238E27FC236}">
                  <a16:creationId xmlns:a16="http://schemas.microsoft.com/office/drawing/2014/main" id="{305AFBB9-BF53-4ADE-8433-DEF080CEBE9F}"/>
                </a:ext>
              </a:extLst>
            </p:cNvPr>
            <p:cNvSpPr txBox="1"/>
            <p:nvPr/>
          </p:nvSpPr>
          <p:spPr>
            <a:xfrm>
              <a:off x="4251182" y="3486990"/>
              <a:ext cx="2383899" cy="9247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a:ea typeface="+mn-ea"/>
                  <a:cs typeface="+mn-cs"/>
                  <a:sym typeface="Gill Sans"/>
                </a:rPr>
                <a:t>Väkivallan riskin arviointi ja oikea-aikainen väkivallan ehkäisy tai väkivaltaisen käyttäytymisen katkaiseminen </a:t>
              </a:r>
            </a:p>
          </p:txBody>
        </p:sp>
        <p:sp>
          <p:nvSpPr>
            <p:cNvPr id="62" name="TextBox 61">
              <a:extLst>
                <a:ext uri="{FF2B5EF4-FFF2-40B4-BE49-F238E27FC236}">
                  <a16:creationId xmlns:a16="http://schemas.microsoft.com/office/drawing/2014/main" id="{4B5973DA-3FA2-40A3-A8C5-E31178086FC5}"/>
                </a:ext>
              </a:extLst>
            </p:cNvPr>
            <p:cNvSpPr txBox="1"/>
            <p:nvPr/>
          </p:nvSpPr>
          <p:spPr>
            <a:xfrm>
              <a:off x="6700411" y="3494629"/>
              <a:ext cx="2172346" cy="9247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a:ea typeface="+mn-ea"/>
                  <a:cs typeface="+mn-cs"/>
                  <a:sym typeface="Gill Sans"/>
                </a:rPr>
                <a:t>Väkivallan riskin ja haittojen arviointi sekä lapsen turvallisuuden varmistava tuki ja hoito</a:t>
              </a:r>
            </a:p>
          </p:txBody>
        </p:sp>
        <p:sp>
          <p:nvSpPr>
            <p:cNvPr id="64" name="TextBox 63">
              <a:extLst>
                <a:ext uri="{FF2B5EF4-FFF2-40B4-BE49-F238E27FC236}">
                  <a16:creationId xmlns:a16="http://schemas.microsoft.com/office/drawing/2014/main" id="{82223FAD-7FA0-47D3-A2F8-2462B4F7CDF1}"/>
                </a:ext>
              </a:extLst>
            </p:cNvPr>
            <p:cNvSpPr txBox="1"/>
            <p:nvPr/>
          </p:nvSpPr>
          <p:spPr>
            <a:xfrm>
              <a:off x="8949592" y="3377542"/>
              <a:ext cx="2429830" cy="11303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Toistuvan tai henkeä uhkaavan väkivallan riskin ja haittojen arviointi</a:t>
              </a:r>
              <a:r>
                <a:rPr kumimoji="0" lang="fi-FI" sz="1200" b="0" i="0" u="none" strike="noStrike" kern="0" cap="none" spc="0" normalizeH="0" baseline="0" noProof="0" dirty="0">
                  <a:ln>
                    <a:noFill/>
                  </a:ln>
                  <a:solidFill>
                    <a:prstClr val="black"/>
                  </a:solidFill>
                  <a:effectLst/>
                  <a:uLnTx/>
                  <a:uFillTx/>
                  <a:latin typeface="Arial"/>
                  <a:ea typeface="+mn-ea"/>
                  <a:cs typeface="+mn-cs"/>
                  <a:sym typeface="Gill Sans"/>
                </a:rPr>
                <a:t> sekä lapsen turvallisuuden varmistava tuki ja hoito</a:t>
              </a:r>
              <a:endParaRPr kumimoji="0" lang="fi-FI" sz="12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grpSp>
      <p:grpSp>
        <p:nvGrpSpPr>
          <p:cNvPr id="9" name="Ryhmä 8"/>
          <p:cNvGrpSpPr/>
          <p:nvPr/>
        </p:nvGrpSpPr>
        <p:grpSpPr>
          <a:xfrm>
            <a:off x="412114" y="5453505"/>
            <a:ext cx="11472001" cy="1446550"/>
            <a:chOff x="412270" y="5288177"/>
            <a:chExt cx="11472001" cy="1919881"/>
          </a:xfrm>
        </p:grpSpPr>
        <p:sp>
          <p:nvSpPr>
            <p:cNvPr id="80" name="TextBox 79">
              <a:extLst>
                <a:ext uri="{FF2B5EF4-FFF2-40B4-BE49-F238E27FC236}">
                  <a16:creationId xmlns:a16="http://schemas.microsoft.com/office/drawing/2014/main" id="{1A3E5F11-733B-4658-8A3A-05CF29BCDDEB}"/>
                </a:ext>
              </a:extLst>
            </p:cNvPr>
            <p:cNvSpPr txBox="1"/>
            <p:nvPr/>
          </p:nvSpPr>
          <p:spPr>
            <a:xfrm>
              <a:off x="412270" y="5484897"/>
              <a:ext cx="1582168" cy="11029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a:ea typeface="+mn-ea"/>
                  <a:cs typeface="+mn-cs"/>
                  <a:sym typeface="Gill Sans"/>
                </a:rPr>
                <a:t>Kertonut ammattilaiselle lähiväkivalta-kokemuksista  </a:t>
              </a:r>
            </a:p>
          </p:txBody>
        </p:sp>
        <p:sp>
          <p:nvSpPr>
            <p:cNvPr id="81" name="TextBox 80">
              <a:extLst>
                <a:ext uri="{FF2B5EF4-FFF2-40B4-BE49-F238E27FC236}">
                  <a16:creationId xmlns:a16="http://schemas.microsoft.com/office/drawing/2014/main" id="{CA70E448-8CEC-460E-8B37-8DD63EFC6722}"/>
                </a:ext>
              </a:extLst>
            </p:cNvPr>
            <p:cNvSpPr txBox="1"/>
            <p:nvPr/>
          </p:nvSpPr>
          <p:spPr>
            <a:xfrm>
              <a:off x="2228787" y="5419409"/>
              <a:ext cx="2447504" cy="1429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Varhaisen tuen palvelujen saatavuus ja asiakasmäärä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4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Lähisuhdeväkivalta lastensuojeluilmoitusten taustasyynä</a:t>
              </a:r>
            </a:p>
          </p:txBody>
        </p:sp>
        <p:sp>
          <p:nvSpPr>
            <p:cNvPr id="82" name="TextBox 81">
              <a:extLst>
                <a:ext uri="{FF2B5EF4-FFF2-40B4-BE49-F238E27FC236}">
                  <a16:creationId xmlns:a16="http://schemas.microsoft.com/office/drawing/2014/main" id="{EA2131BA-D67F-48E4-A340-4B1B577879AB}"/>
                </a:ext>
              </a:extLst>
            </p:cNvPr>
            <p:cNvSpPr txBox="1"/>
            <p:nvPr/>
          </p:nvSpPr>
          <p:spPr>
            <a:xfrm>
              <a:off x="4735350" y="5606576"/>
              <a:ext cx="2383682" cy="13480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a:ea typeface="+mn-ea"/>
                  <a:cs typeface="+mn-cs"/>
                  <a:sym typeface="Gill Sans"/>
                </a:rPr>
                <a:t>Sosiaalihuollon lapsiperheiden palveluiden saatavuus ja asiakasmäärä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srgbClr val="000000"/>
                </a:solidFill>
                <a:effectLst/>
                <a:uLnTx/>
                <a:uFillTx/>
                <a:latin typeface="Arial"/>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srgbClr val="000000"/>
                </a:solidFill>
                <a:effectLst/>
                <a:uLnTx/>
                <a:uFillTx/>
                <a:latin typeface="Arial"/>
                <a:ea typeface="+mn-ea"/>
                <a:cs typeface="+mn-cs"/>
                <a:sym typeface="Gill Sans"/>
              </a:endParaRPr>
            </a:p>
          </p:txBody>
        </p:sp>
        <p:sp>
          <p:nvSpPr>
            <p:cNvPr id="83" name="TextBox 82">
              <a:extLst>
                <a:ext uri="{FF2B5EF4-FFF2-40B4-BE49-F238E27FC236}">
                  <a16:creationId xmlns:a16="http://schemas.microsoft.com/office/drawing/2014/main" id="{BD041D5B-A7F8-44AD-B5DF-2FC5293C4E78}"/>
                </a:ext>
              </a:extLst>
            </p:cNvPr>
            <p:cNvSpPr txBox="1"/>
            <p:nvPr/>
          </p:nvSpPr>
          <p:spPr>
            <a:xfrm>
              <a:off x="7232084" y="5288177"/>
              <a:ext cx="2329314" cy="1919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panose="020B0604020202020204"/>
                  <a:ea typeface="+mn-ea"/>
                  <a:cs typeface="+mn-cs"/>
                  <a:sym typeface="Gill Sans"/>
                </a:rPr>
                <a:t>Väkivalta lastensuojelun sijoitusten taustasyynä vähenee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400" b="0"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panose="020B0604020202020204"/>
                  <a:ea typeface="+mn-ea"/>
                  <a:cs typeface="+mn-cs"/>
                  <a:sym typeface="Gill Sans"/>
                </a:rPr>
                <a:t>Väkivaltakokemuksiin kohdentuvien hoito-interventioiden saatavuus</a:t>
              </a:r>
            </a:p>
            <a:p>
              <a:pPr marL="17988" marR="0" lvl="2" indent="0" algn="l" defTabSz="914400" rtl="0" eaLnBrk="0" fontAlgn="base" latinLnBrk="0" hangingPunct="0">
                <a:lnSpc>
                  <a:spcPct val="100000"/>
                </a:lnSpc>
                <a:spcBef>
                  <a:spcPct val="0"/>
                </a:spcBef>
                <a:spcAft>
                  <a:spcPts val="20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Gill Sans"/>
              </a:endParaRPr>
            </a:p>
          </p:txBody>
        </p:sp>
        <p:sp>
          <p:nvSpPr>
            <p:cNvPr id="84" name="TextBox 83">
              <a:extLst>
                <a:ext uri="{FF2B5EF4-FFF2-40B4-BE49-F238E27FC236}">
                  <a16:creationId xmlns:a16="http://schemas.microsoft.com/office/drawing/2014/main" id="{DE7A3636-637E-478D-A4C1-540A168708A9}"/>
                </a:ext>
              </a:extLst>
            </p:cNvPr>
            <p:cNvSpPr txBox="1"/>
            <p:nvPr/>
          </p:nvSpPr>
          <p:spPr>
            <a:xfrm>
              <a:off x="9585835" y="5306716"/>
              <a:ext cx="2298436" cy="1879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a:ea typeface="+mn-ea"/>
                  <a:cs typeface="+mn-cs"/>
                  <a:sym typeface="Gill Sans"/>
                </a:rPr>
                <a:t>Väkivalta lastensuojelun erityis- ja vaativan tason sijoitusten taustasyynä vähenee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400" b="0" i="0" u="none" strike="noStrike" kern="0" cap="none" spc="0" normalizeH="0" baseline="0" noProof="0" dirty="0">
                <a:ln>
                  <a:noFill/>
                </a:ln>
                <a:solidFill>
                  <a:srgbClr val="000000"/>
                </a:solidFill>
                <a:effectLst/>
                <a:uLnTx/>
                <a:uFillTx/>
                <a:latin typeface="Arial"/>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panose="020B0604020202020204"/>
                  <a:ea typeface="+mn-ea"/>
                  <a:cs typeface="+mn-cs"/>
                  <a:sym typeface="Gill Sans"/>
                </a:rPr>
                <a:t>Traumafokusoitujen hoitointerventioiden saatavuus</a:t>
              </a:r>
            </a:p>
            <a:p>
              <a:pPr marL="17988" marR="0" lvl="2" indent="0" algn="l" defTabSz="914400" rtl="0" eaLnBrk="0" fontAlgn="base" latinLnBrk="0" hangingPunct="0">
                <a:lnSpc>
                  <a:spcPct val="100000"/>
                </a:lnSpc>
                <a:spcBef>
                  <a:spcPct val="0"/>
                </a:spcBef>
                <a:spcAft>
                  <a:spcPts val="20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Gill Sans"/>
              </a:endParaRPr>
            </a:p>
          </p:txBody>
        </p:sp>
      </p:grpSp>
      <p:grpSp>
        <p:nvGrpSpPr>
          <p:cNvPr id="5" name="Ryhmä 4"/>
          <p:cNvGrpSpPr/>
          <p:nvPr/>
        </p:nvGrpSpPr>
        <p:grpSpPr>
          <a:xfrm>
            <a:off x="232699" y="1902662"/>
            <a:ext cx="11770845" cy="528882"/>
            <a:chOff x="363951" y="2543451"/>
            <a:chExt cx="11503945" cy="590933"/>
          </a:xfrm>
        </p:grpSpPr>
        <p:grpSp>
          <p:nvGrpSpPr>
            <p:cNvPr id="11" name="Ryhmä 10"/>
            <p:cNvGrpSpPr/>
            <p:nvPr/>
          </p:nvGrpSpPr>
          <p:grpSpPr>
            <a:xfrm>
              <a:off x="2357608" y="2556225"/>
              <a:ext cx="9510288" cy="578159"/>
              <a:chOff x="2339145" y="2547039"/>
              <a:chExt cx="9510288" cy="578159"/>
            </a:xfrm>
          </p:grpSpPr>
          <p:sp>
            <p:nvSpPr>
              <p:cNvPr id="55" name="Chevron 98">
                <a:extLst>
                  <a:ext uri="{FF2B5EF4-FFF2-40B4-BE49-F238E27FC236}">
                    <a16:creationId xmlns:a16="http://schemas.microsoft.com/office/drawing/2014/main" id="{4BF7A8F4-8FEE-4430-A58A-C502BA272C9D}"/>
                  </a:ext>
                </a:extLst>
              </p:cNvPr>
              <p:cNvSpPr/>
              <p:nvPr/>
            </p:nvSpPr>
            <p:spPr>
              <a:xfrm>
                <a:off x="2339145" y="2547039"/>
                <a:ext cx="2509458" cy="569236"/>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srgbClr val="000000"/>
                    </a:solidFill>
                    <a:effectLst/>
                    <a:uLnTx/>
                    <a:uFillTx/>
                    <a:latin typeface="Arial" panose="020B0604020202020204"/>
                    <a:ea typeface="+mn-ea"/>
                    <a:cs typeface="+mn-cs"/>
                    <a:sym typeface="Gill Sans"/>
                  </a:rPr>
                  <a:t>Lapsen kokeman lähisuhdeväkivallan riski</a:t>
                </a:r>
              </a:p>
            </p:txBody>
          </p:sp>
          <p:sp>
            <p:nvSpPr>
              <p:cNvPr id="58" name="Chevron 106">
                <a:extLst>
                  <a:ext uri="{FF2B5EF4-FFF2-40B4-BE49-F238E27FC236}">
                    <a16:creationId xmlns:a16="http://schemas.microsoft.com/office/drawing/2014/main" id="{44FE3C50-0141-4370-BF68-A24B485D40E8}"/>
                  </a:ext>
                </a:extLst>
              </p:cNvPr>
              <p:cNvSpPr/>
              <p:nvPr/>
            </p:nvSpPr>
            <p:spPr>
              <a:xfrm>
                <a:off x="4609894" y="2555962"/>
                <a:ext cx="2605749" cy="569236"/>
              </a:xfrm>
              <a:prstGeom prst="chevron">
                <a:avLst/>
              </a:prstGeom>
              <a:solidFill>
                <a:srgbClr val="FFC000"/>
              </a:solidFill>
              <a:ln w="12700" cap="flat" cmpd="sng" algn="ctr">
                <a:noFill/>
                <a:prstDash val="solid"/>
                <a:miter lim="800000"/>
              </a:ln>
              <a:effectLst/>
            </p:spPr>
            <p:txBody>
              <a:bodyPr rtlCol="0" anchor="ctr"/>
              <a:lstStyle/>
              <a:p>
                <a:pPr marL="17988" marR="0" lvl="2" indent="0" algn="l" defTabSz="914400" rtl="0" eaLnBrk="0" fontAlgn="base" latinLnBrk="0" hangingPunct="0">
                  <a:lnSpc>
                    <a:spcPct val="100000"/>
                  </a:lnSpc>
                  <a:spcBef>
                    <a:spcPct val="0"/>
                  </a:spcBef>
                  <a:spcAft>
                    <a:spcPct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rPr>
                  <a:t>Tunnistettu lapsen kokema lähisuhdeväkivalta tai sen uhka</a:t>
                </a:r>
                <a:endParaRPr kumimoji="0" lang="fi-FI"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Gill Sans"/>
                </a:endParaRPr>
              </a:p>
            </p:txBody>
          </p:sp>
          <p:sp>
            <p:nvSpPr>
              <p:cNvPr id="59" name="Chevron 99">
                <a:extLst>
                  <a:ext uri="{FF2B5EF4-FFF2-40B4-BE49-F238E27FC236}">
                    <a16:creationId xmlns:a16="http://schemas.microsoft.com/office/drawing/2014/main" id="{98501756-E866-46BE-8D44-DD67666FDEDB}"/>
                  </a:ext>
                </a:extLst>
              </p:cNvPr>
              <p:cNvSpPr/>
              <p:nvPr/>
            </p:nvSpPr>
            <p:spPr>
              <a:xfrm>
                <a:off x="6931386" y="2547040"/>
                <a:ext cx="2555006" cy="569236"/>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Tunnistettu toistuva lapsen kokema lähisuhdeväkivalta</a:t>
                </a:r>
              </a:p>
            </p:txBody>
          </p:sp>
          <p:sp>
            <p:nvSpPr>
              <p:cNvPr id="61" name="Chevron 100">
                <a:extLst>
                  <a:ext uri="{FF2B5EF4-FFF2-40B4-BE49-F238E27FC236}">
                    <a16:creationId xmlns:a16="http://schemas.microsoft.com/office/drawing/2014/main" id="{D8C13183-7541-4019-B561-D2FC4901E63D}"/>
                  </a:ext>
                </a:extLst>
              </p:cNvPr>
              <p:cNvSpPr/>
              <p:nvPr/>
            </p:nvSpPr>
            <p:spPr>
              <a:xfrm>
                <a:off x="9243684" y="2548043"/>
                <a:ext cx="2605749" cy="569236"/>
              </a:xfrm>
              <a:prstGeom prst="chevron">
                <a:avLst/>
              </a:prstGeom>
              <a:solidFill>
                <a:schemeClr val="accent4">
                  <a:lumMod val="25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kern="0" dirty="0">
                    <a:solidFill>
                      <a:prstClr val="white"/>
                    </a:solidFill>
                    <a:latin typeface="Arial" panose="020B0604020202020204"/>
                    <a:sym typeface="Gill Sans"/>
                  </a:rPr>
                  <a:t>P</a:t>
                </a:r>
                <a:r>
                  <a:rPr kumimoji="0" lang="fi-FI" sz="1050" b="1" i="0" u="none" strike="noStrike" kern="0" cap="none" spc="0" normalizeH="0" baseline="0" noProof="0" dirty="0" err="1">
                    <a:ln>
                      <a:noFill/>
                    </a:ln>
                    <a:solidFill>
                      <a:prstClr val="white"/>
                    </a:solidFill>
                    <a:effectLst/>
                    <a:uLnTx/>
                    <a:uFillTx/>
                    <a:latin typeface="Arial" panose="020B0604020202020204"/>
                    <a:ea typeface="+mn-ea"/>
                    <a:cs typeface="+mn-cs"/>
                    <a:sym typeface="Gill Sans"/>
                  </a:rPr>
                  <a:t>itkäkestoinen</a:t>
                </a: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 tai henkeä uhkaava lapsen kokema lähisuhdeväkivalta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grpSp>
        <p:sp>
          <p:nvSpPr>
            <p:cNvPr id="39" name="Pentagon 86">
              <a:extLst>
                <a:ext uri="{FF2B5EF4-FFF2-40B4-BE49-F238E27FC236}">
                  <a16:creationId xmlns:a16="http://schemas.microsoft.com/office/drawing/2014/main" id="{B09E6660-2E88-4056-9592-31F04A15FCA5}"/>
                </a:ext>
              </a:extLst>
            </p:cNvPr>
            <p:cNvSpPr/>
            <p:nvPr/>
          </p:nvSpPr>
          <p:spPr>
            <a:xfrm>
              <a:off x="363951" y="2543451"/>
              <a:ext cx="2263608" cy="579730"/>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rPr>
                <a:t>Ei tunnistettua lapsen kokemaa lähisuhdeväkivaltaa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prstClr val="black"/>
                </a:solidFill>
                <a:effectLst/>
                <a:uLnTx/>
                <a:uFillTx/>
                <a:latin typeface="Arial" panose="020B0604020202020204"/>
                <a:ea typeface="+mn-ea"/>
                <a:cs typeface="+mn-cs"/>
                <a:sym typeface="Gill Sans"/>
              </a:endParaRPr>
            </a:p>
          </p:txBody>
        </p:sp>
      </p:grpSp>
      <p:sp>
        <p:nvSpPr>
          <p:cNvPr id="40" name="Rectangle 101"/>
          <p:cNvSpPr/>
          <p:nvPr/>
        </p:nvSpPr>
        <p:spPr>
          <a:xfrm>
            <a:off x="233191" y="3623026"/>
            <a:ext cx="11719406" cy="25436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300" normalizeH="0" baseline="0" noProof="0" dirty="0">
                <a:ln>
                  <a:noFill/>
                </a:ln>
                <a:solidFill>
                  <a:prstClr val="black"/>
                </a:solidFill>
                <a:effectLst/>
                <a:uLnTx/>
                <a:uFillTx/>
                <a:latin typeface="Arial"/>
                <a:ea typeface="+mn-ea"/>
                <a:cs typeface="+mn-cs"/>
                <a:sym typeface="Gill Sans"/>
              </a:rPr>
              <a:t>Keskeiset odotettavissa olevat HYÖDYT LAPSILLE JA NUORILLE </a:t>
            </a:r>
          </a:p>
        </p:txBody>
      </p:sp>
      <p:grpSp>
        <p:nvGrpSpPr>
          <p:cNvPr id="42" name="Ryhmä 41"/>
          <p:cNvGrpSpPr/>
          <p:nvPr/>
        </p:nvGrpSpPr>
        <p:grpSpPr>
          <a:xfrm>
            <a:off x="231931" y="3876270"/>
            <a:ext cx="11493959" cy="1384995"/>
            <a:chOff x="109062" y="3559346"/>
            <a:chExt cx="11273219" cy="1471245"/>
          </a:xfrm>
        </p:grpSpPr>
        <p:sp>
          <p:nvSpPr>
            <p:cNvPr id="43" name="TextBox 45">
              <a:extLst>
                <a:ext uri="{FF2B5EF4-FFF2-40B4-BE49-F238E27FC236}">
                  <a16:creationId xmlns:a16="http://schemas.microsoft.com/office/drawing/2014/main" id="{DE290EE9-BD65-45AE-9AE6-A0A7894006AC}"/>
                </a:ext>
              </a:extLst>
            </p:cNvPr>
            <p:cNvSpPr txBox="1"/>
            <p:nvPr/>
          </p:nvSpPr>
          <p:spPr>
            <a:xfrm>
              <a:off x="109062" y="3559346"/>
              <a:ext cx="1981244" cy="1471245"/>
            </a:xfrm>
            <a:prstGeom prst="rect">
              <a:avLst/>
            </a:prstGeom>
            <a:noFill/>
          </p:spPr>
          <p:txBody>
            <a:bodyPr wrap="square" rtlCol="0">
              <a:spAutoFit/>
            </a:bodyPr>
            <a:lstStyle/>
            <a:p>
              <a:pPr marL="17988" marR="0" lvl="2" indent="0" algn="l" defTabSz="914400" rtl="0" eaLnBrk="0" fontAlgn="base" latinLnBrk="0" hangingPunct="0">
                <a:lnSpc>
                  <a:spcPct val="100000"/>
                </a:lnSpc>
                <a:spcBef>
                  <a:spcPct val="0"/>
                </a:spcBef>
                <a:spcAft>
                  <a:spcPts val="2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Gill Sans"/>
                </a:rPr>
                <a:t>Lapsilta, nuorilta ja vanhemmilta on kysytty ja he ovat saaneet tietoa väkivallasta ilmiönä ja mahdollisuudesta saada tarvittaessa apua väkivaltakokemuksiin</a:t>
              </a:r>
            </a:p>
          </p:txBody>
        </p:sp>
        <p:sp>
          <p:nvSpPr>
            <p:cNvPr id="44" name="TextBox 55">
              <a:extLst>
                <a:ext uri="{FF2B5EF4-FFF2-40B4-BE49-F238E27FC236}">
                  <a16:creationId xmlns:a16="http://schemas.microsoft.com/office/drawing/2014/main" id="{BF8B81E0-68FC-4623-A95F-B4AA0CC11D7E}"/>
                </a:ext>
              </a:extLst>
            </p:cNvPr>
            <p:cNvSpPr txBox="1"/>
            <p:nvPr/>
          </p:nvSpPr>
          <p:spPr>
            <a:xfrm>
              <a:off x="2071268" y="3639326"/>
              <a:ext cx="2312149" cy="1275079"/>
            </a:xfrm>
            <a:prstGeom prst="rect">
              <a:avLst/>
            </a:prstGeom>
            <a:noFill/>
          </p:spPr>
          <p:txBody>
            <a:bodyPr wrap="square" rtlCol="0">
              <a:spAutoFit/>
            </a:bodyPr>
            <a:lstStyle/>
            <a:p>
              <a:pPr marL="17988" marR="0" lvl="2" indent="0" algn="l" defTabSz="914400" rtl="0" eaLnBrk="0" fontAlgn="base" latinLnBrk="0" hangingPunct="0">
                <a:lnSpc>
                  <a:spcPct val="100000"/>
                </a:lnSpc>
                <a:spcBef>
                  <a:spcPct val="0"/>
                </a:spcBef>
                <a:spcAft>
                  <a:spcPts val="2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Gill Sans"/>
                </a:rPr>
                <a:t>Haavoittuvassa asemassa olevilta lapsilta, nuorilta ja perheiltä on kysytty väkivallasta ja he kokevat saaneensa varhaista, väkivaltakokemuksia ehkäisevää apua </a:t>
              </a:r>
            </a:p>
          </p:txBody>
        </p:sp>
        <p:sp>
          <p:nvSpPr>
            <p:cNvPr id="45" name="TextBox 59">
              <a:extLst>
                <a:ext uri="{FF2B5EF4-FFF2-40B4-BE49-F238E27FC236}">
                  <a16:creationId xmlns:a16="http://schemas.microsoft.com/office/drawing/2014/main" id="{305AFBB9-BF53-4ADE-8433-DEF080CEBE9F}"/>
                </a:ext>
              </a:extLst>
            </p:cNvPr>
            <p:cNvSpPr txBox="1"/>
            <p:nvPr/>
          </p:nvSpPr>
          <p:spPr>
            <a:xfrm>
              <a:off x="4525840" y="3648057"/>
              <a:ext cx="2416187" cy="1275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a:ea typeface="+mn-ea"/>
                  <a:cs typeface="+mn-cs"/>
                  <a:sym typeface="Gill Sans"/>
                </a:rPr>
                <a:t>Lapset, nuoret ja perheet kokevat, että tunnistettuun väkivaltaan on saatu apua, väkivaltaan on puututtu ja ehkäisty väkivallan vakavoituminen ja pitkittyminen</a:t>
              </a:r>
            </a:p>
          </p:txBody>
        </p:sp>
        <p:sp>
          <p:nvSpPr>
            <p:cNvPr id="47" name="TextBox 61">
              <a:extLst>
                <a:ext uri="{FF2B5EF4-FFF2-40B4-BE49-F238E27FC236}">
                  <a16:creationId xmlns:a16="http://schemas.microsoft.com/office/drawing/2014/main" id="{4B5973DA-3FA2-40A3-A8C5-E31178086FC5}"/>
                </a:ext>
              </a:extLst>
            </p:cNvPr>
            <p:cNvSpPr txBox="1"/>
            <p:nvPr/>
          </p:nvSpPr>
          <p:spPr>
            <a:xfrm>
              <a:off x="6988719" y="3662190"/>
              <a:ext cx="2149633" cy="1275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Arial" panose="020B0604020202020204"/>
                  <a:ea typeface="+mn-ea"/>
                  <a:cs typeface="+mn-cs"/>
                  <a:sym typeface="Gill Sans"/>
                </a:rPr>
                <a:t>Lapset, nuoret ja perheet kokevat saaneensa apua vakaviin väkivalta-kokemuksiin ja lapsen turvallisuus on voitu varmistaa</a:t>
              </a:r>
            </a:p>
          </p:txBody>
        </p:sp>
        <p:sp>
          <p:nvSpPr>
            <p:cNvPr id="48" name="TextBox 63">
              <a:extLst>
                <a:ext uri="{FF2B5EF4-FFF2-40B4-BE49-F238E27FC236}">
                  <a16:creationId xmlns:a16="http://schemas.microsoft.com/office/drawing/2014/main" id="{82223FAD-7FA0-47D3-A2F8-2462B4F7CDF1}"/>
                </a:ext>
              </a:extLst>
            </p:cNvPr>
            <p:cNvSpPr txBox="1"/>
            <p:nvPr/>
          </p:nvSpPr>
          <p:spPr>
            <a:xfrm>
              <a:off x="9135221" y="3746138"/>
              <a:ext cx="2247060" cy="10789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solidFill>
                  <a:effectLst/>
                  <a:uLnTx/>
                  <a:uFillTx/>
                  <a:latin typeface="Arial"/>
                  <a:ea typeface="+mn-ea"/>
                  <a:cs typeface="+mn-cs"/>
                  <a:sym typeface="Gill Sans"/>
                </a:rPr>
                <a:t>Lapset, nuoret ja perheet kokevat saaneensa apua vaurioittaviin väkivalta-kokemuksiin ja lapsen turvallisuus on voitu varmistaa</a:t>
              </a:r>
            </a:p>
          </p:txBody>
        </p:sp>
      </p:grpSp>
      <p:sp>
        <p:nvSpPr>
          <p:cNvPr id="3" name="Rectangle 101">
            <a:extLst>
              <a:ext uri="{FF2B5EF4-FFF2-40B4-BE49-F238E27FC236}">
                <a16:creationId xmlns:a16="http://schemas.microsoft.com/office/drawing/2014/main" id="{1FB95256-39CB-5281-B517-6AD58C248CC0}"/>
              </a:ext>
            </a:extLst>
          </p:cNvPr>
          <p:cNvSpPr/>
          <p:nvPr/>
        </p:nvSpPr>
        <p:spPr>
          <a:xfrm>
            <a:off x="236297" y="2424456"/>
            <a:ext cx="11719406" cy="25436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300" normalizeH="0" baseline="0" noProof="0" dirty="0">
                <a:ln>
                  <a:noFill/>
                </a:ln>
                <a:solidFill>
                  <a:prstClr val="black"/>
                </a:solidFill>
                <a:effectLst/>
                <a:uLnTx/>
                <a:uFillTx/>
                <a:latin typeface="Arial"/>
                <a:ea typeface="+mn-ea"/>
                <a:cs typeface="+mn-cs"/>
                <a:sym typeface="Gill Sans"/>
              </a:rPr>
              <a:t>PALVELUTASOKOHTAISET TOIMENPITEET</a:t>
            </a:r>
          </a:p>
        </p:txBody>
      </p:sp>
      <p:sp>
        <p:nvSpPr>
          <p:cNvPr id="15" name="Tekstiruutu 14">
            <a:extLst>
              <a:ext uri="{FF2B5EF4-FFF2-40B4-BE49-F238E27FC236}">
                <a16:creationId xmlns:a16="http://schemas.microsoft.com/office/drawing/2014/main" id="{12A61DEC-F82F-BF38-9CD1-DFB50F65D7A3}"/>
              </a:ext>
            </a:extLst>
          </p:cNvPr>
          <p:cNvSpPr txBox="1"/>
          <p:nvPr/>
        </p:nvSpPr>
        <p:spPr>
          <a:xfrm>
            <a:off x="236297" y="1038316"/>
            <a:ext cx="31014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all" spc="300" normalizeH="0" baseline="0" noProof="0" dirty="0">
                <a:ln>
                  <a:noFill/>
                </a:ln>
                <a:solidFill>
                  <a:srgbClr val="F5A3C7">
                    <a:lumMod val="25000"/>
                  </a:srgbClr>
                </a:solidFill>
                <a:effectLst/>
                <a:uLnTx/>
                <a:uFillTx/>
                <a:latin typeface="Trebuchet MS"/>
                <a:ea typeface="+mn-ea"/>
                <a:cs typeface="+mn-cs"/>
                <a:sym typeface="Gill Sans"/>
              </a:rPr>
              <a:t>lasten ja nuorten kokema LÄHISUHDE-väkivalta vähenee</a:t>
            </a:r>
          </a:p>
        </p:txBody>
      </p:sp>
      <p:sp>
        <p:nvSpPr>
          <p:cNvPr id="16" name="Tekstiruutu 15">
            <a:extLst>
              <a:ext uri="{FF2B5EF4-FFF2-40B4-BE49-F238E27FC236}">
                <a16:creationId xmlns:a16="http://schemas.microsoft.com/office/drawing/2014/main" id="{746C73B3-C923-C472-EF78-3E14666423AA}"/>
              </a:ext>
            </a:extLst>
          </p:cNvPr>
          <p:cNvSpPr txBox="1"/>
          <p:nvPr/>
        </p:nvSpPr>
        <p:spPr>
          <a:xfrm>
            <a:off x="359551" y="784757"/>
            <a:ext cx="29766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300" normalizeH="0" baseline="0" noProof="0" dirty="0">
                <a:ln>
                  <a:noFill/>
                </a:ln>
                <a:solidFill>
                  <a:srgbClr val="44546A"/>
                </a:solidFill>
                <a:effectLst/>
                <a:uLnTx/>
                <a:uFillTx/>
                <a:latin typeface="Arial" panose="020B0604020202020204"/>
                <a:ea typeface="+mn-ea"/>
                <a:cs typeface="+mn-cs"/>
                <a:sym typeface="Gill Sans"/>
              </a:rPr>
              <a:t>MITATTAVA PÄÄTAVOITE</a:t>
            </a:r>
            <a:endParaRPr kumimoji="0" lang="fi-FI" sz="1200" b="1" i="0" u="none" strike="noStrike" kern="1200" cap="all" spc="300" normalizeH="0" baseline="0" noProof="0" dirty="0">
              <a:ln>
                <a:noFill/>
              </a:ln>
              <a:solidFill>
                <a:srgbClr val="FF0000"/>
              </a:solidFill>
              <a:effectLst/>
              <a:uLnTx/>
              <a:uFillTx/>
              <a:latin typeface="Arial" panose="020B0604020202020204"/>
              <a:ea typeface="+mn-ea"/>
              <a:cs typeface="+mn-cs"/>
              <a:sym typeface="Gill Sans"/>
            </a:endParaRPr>
          </a:p>
        </p:txBody>
      </p:sp>
      <p:sp>
        <p:nvSpPr>
          <p:cNvPr id="4" name="Vinoraita 3">
            <a:extLst>
              <a:ext uri="{FF2B5EF4-FFF2-40B4-BE49-F238E27FC236}">
                <a16:creationId xmlns:a16="http://schemas.microsoft.com/office/drawing/2014/main" id="{00572C42-EEF8-D725-9AD3-C1CE0C90D95B}"/>
              </a:ext>
            </a:extLst>
          </p:cNvPr>
          <p:cNvSpPr/>
          <p:nvPr/>
        </p:nvSpPr>
        <p:spPr>
          <a:xfrm rot="5400000">
            <a:off x="10704030" y="-154979"/>
            <a:ext cx="1326170" cy="1636134"/>
          </a:xfrm>
          <a:prstGeom prst="diagStrip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kstiruutu 7">
            <a:extLst>
              <a:ext uri="{FF2B5EF4-FFF2-40B4-BE49-F238E27FC236}">
                <a16:creationId xmlns:a16="http://schemas.microsoft.com/office/drawing/2014/main" id="{286B6A8C-294F-47E7-A2DA-E98F56AD9E32}"/>
              </a:ext>
            </a:extLst>
          </p:cNvPr>
          <p:cNvSpPr txBox="1"/>
          <p:nvPr/>
        </p:nvSpPr>
        <p:spPr>
          <a:xfrm rot="2360958">
            <a:off x="10660866" y="481694"/>
            <a:ext cx="2020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rial" panose="020B0604020202020204"/>
                <a:ea typeface="+mn-ea"/>
                <a:cs typeface="+mn-cs"/>
              </a:rPr>
              <a:t>LUONNOS 27.11.2023</a:t>
            </a:r>
          </a:p>
        </p:txBody>
      </p:sp>
    </p:spTree>
    <p:extLst>
      <p:ext uri="{BB962C8B-B14F-4D97-AF65-F5344CB8AC3E}">
        <p14:creationId xmlns:p14="http://schemas.microsoft.com/office/powerpoint/2010/main" val="1317469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23F7E-0F5B-35EC-AA9A-6A71E412774F}"/>
              </a:ext>
            </a:extLst>
          </p:cNvPr>
          <p:cNvSpPr>
            <a:spLocks noGrp="1"/>
          </p:cNvSpPr>
          <p:nvPr>
            <p:ph type="title"/>
          </p:nvPr>
        </p:nvSpPr>
        <p:spPr>
          <a:xfrm>
            <a:off x="457199" y="408562"/>
            <a:ext cx="10727927" cy="787615"/>
          </a:xfrm>
        </p:spPr>
        <p:txBody>
          <a:bodyPr/>
          <a:lstStyle/>
          <a:p>
            <a:r>
              <a:rPr lang="fi-FI" sz="2600">
                <a:latin typeface="Arial Black"/>
              </a:rPr>
              <a:t>2.4 Alaikäisten tilanteen kartoittaminen Pysäkillä</a:t>
            </a:r>
            <a:endParaRPr lang="fi-FI" sz="2600"/>
          </a:p>
        </p:txBody>
      </p:sp>
      <p:sp>
        <p:nvSpPr>
          <p:cNvPr id="3" name="Sisällön paikkamerkki 2">
            <a:extLst>
              <a:ext uri="{FF2B5EF4-FFF2-40B4-BE49-F238E27FC236}">
                <a16:creationId xmlns:a16="http://schemas.microsoft.com/office/drawing/2014/main" id="{C75BD6B7-4899-A98A-DF56-9FA88621FF7D}"/>
              </a:ext>
            </a:extLst>
          </p:cNvPr>
          <p:cNvSpPr>
            <a:spLocks noGrp="1"/>
          </p:cNvSpPr>
          <p:nvPr>
            <p:ph idx="1"/>
          </p:nvPr>
        </p:nvSpPr>
        <p:spPr>
          <a:xfrm>
            <a:off x="457199" y="1105345"/>
            <a:ext cx="10354620" cy="4793678"/>
          </a:xfrm>
        </p:spPr>
        <p:txBody>
          <a:bodyPr vert="horz" lIns="0" tIns="0" rIns="0" bIns="0" rtlCol="0" anchor="t">
            <a:noAutofit/>
          </a:bodyPr>
          <a:lstStyle/>
          <a:p>
            <a:pPr fontAlgn="base">
              <a:spcBef>
                <a:spcPct val="0"/>
              </a:spcBef>
              <a:spcAft>
                <a:spcPct val="0"/>
              </a:spcAft>
            </a:pPr>
            <a:r>
              <a:rPr lang="fi-FI" sz="1800">
                <a:solidFill>
                  <a:srgbClr val="000000"/>
                </a:solidFill>
              </a:rPr>
              <a:t>Strukturoitu kartoitus päihteiden käytöstä sekä nuoren sen hetkisestä tilanteesta:</a:t>
            </a:r>
            <a:endParaRPr lang="en-US" sz="1800"/>
          </a:p>
          <a:p>
            <a:pPr lvl="1">
              <a:spcBef>
                <a:spcPct val="0"/>
              </a:spcBef>
              <a:spcAft>
                <a:spcPct val="0"/>
              </a:spcAft>
            </a:pPr>
            <a:r>
              <a:rPr lang="fi-FI" sz="1700"/>
              <a:t>Ennakkotiedot esim. lastensuojelusta</a:t>
            </a:r>
            <a:endParaRPr lang="en-US" sz="1700"/>
          </a:p>
          <a:p>
            <a:pPr lvl="1">
              <a:spcBef>
                <a:spcPct val="0"/>
              </a:spcBef>
              <a:spcAft>
                <a:spcPct val="0"/>
              </a:spcAft>
            </a:pPr>
            <a:r>
              <a:rPr lang="fi-FI" sz="1700"/>
              <a:t>Päihteiden käyttö</a:t>
            </a:r>
            <a:endParaRPr lang="en-US" sz="1700">
              <a:cs typeface="Arial"/>
            </a:endParaRPr>
          </a:p>
          <a:p>
            <a:pPr lvl="1">
              <a:spcBef>
                <a:spcPct val="0"/>
              </a:spcBef>
              <a:spcAft>
                <a:spcPct val="0"/>
              </a:spcAft>
            </a:pPr>
            <a:r>
              <a:rPr lang="fi-FI" sz="1700"/>
              <a:t>Psyykkiset oireet</a:t>
            </a:r>
            <a:endParaRPr lang="en-US" sz="1700">
              <a:cs typeface="Arial"/>
            </a:endParaRPr>
          </a:p>
          <a:p>
            <a:pPr lvl="1">
              <a:spcBef>
                <a:spcPct val="0"/>
              </a:spcBef>
              <a:spcAft>
                <a:spcPct val="0"/>
              </a:spcAft>
            </a:pPr>
            <a:r>
              <a:rPr lang="fi-FI" sz="1700"/>
              <a:t>Päihteiden käytön ja psyykkisten oireiden samanaikaisuus/eriaikaisuus</a:t>
            </a:r>
            <a:endParaRPr lang="en-US" sz="1700">
              <a:cs typeface="Arial"/>
            </a:endParaRPr>
          </a:p>
          <a:p>
            <a:pPr lvl="1">
              <a:spcBef>
                <a:spcPct val="0"/>
              </a:spcBef>
              <a:spcAft>
                <a:spcPct val="0"/>
              </a:spcAft>
            </a:pPr>
            <a:r>
              <a:rPr lang="fi-FI" sz="1700"/>
              <a:t>Toipumispääoman kartoittaminen</a:t>
            </a:r>
            <a:endParaRPr lang="en-US" sz="1700">
              <a:cs typeface="Arial"/>
            </a:endParaRPr>
          </a:p>
          <a:p>
            <a:pPr marL="457200" lvl="1" indent="0">
              <a:spcBef>
                <a:spcPct val="0"/>
              </a:spcBef>
              <a:spcAft>
                <a:spcPct val="0"/>
              </a:spcAft>
              <a:buNone/>
            </a:pPr>
            <a:endParaRPr lang="fi-FI" sz="1700">
              <a:solidFill>
                <a:srgbClr val="000000"/>
              </a:solidFill>
              <a:cs typeface="Arial"/>
            </a:endParaRPr>
          </a:p>
          <a:p>
            <a:pPr>
              <a:spcBef>
                <a:spcPct val="0"/>
              </a:spcBef>
              <a:spcAft>
                <a:spcPct val="0"/>
              </a:spcAft>
            </a:pPr>
            <a:r>
              <a:rPr lang="fi-FI" sz="1800">
                <a:solidFill>
                  <a:srgbClr val="000000"/>
                </a:solidFill>
                <a:cs typeface="Arial"/>
              </a:rPr>
              <a:t>Noin 5 tapaamista, jonka jälkeen lääkärin tapaaminen. Tarvittaessa vähemmän tai enemmän tapaamisia tilannekartoitusta varten.</a:t>
            </a:r>
          </a:p>
          <a:p>
            <a:pPr>
              <a:spcBef>
                <a:spcPct val="0"/>
              </a:spcBef>
              <a:spcAft>
                <a:spcPct val="0"/>
              </a:spcAft>
            </a:pPr>
            <a:endParaRPr lang="fi-FI" sz="1800">
              <a:solidFill>
                <a:srgbClr val="000000"/>
              </a:solidFill>
            </a:endParaRPr>
          </a:p>
          <a:p>
            <a:pPr marL="171450"/>
            <a:endParaRPr lang="en-US" sz="1800">
              <a:solidFill>
                <a:srgbClr val="333333"/>
              </a:solidFill>
              <a:cs typeface="Arial"/>
            </a:endParaRPr>
          </a:p>
          <a:p>
            <a:pPr eaLnBrk="0" fontAlgn="base" hangingPunct="0">
              <a:spcBef>
                <a:spcPct val="0"/>
              </a:spcBef>
              <a:spcAft>
                <a:spcPct val="0"/>
              </a:spcAft>
              <a:defRPr/>
            </a:pPr>
            <a:endParaRPr lang="fi-FI" sz="1600" b="0" i="0" u="none" strike="noStrike" kern="1200" cap="none" spc="0" normalizeH="0" baseline="0" noProof="0">
              <a:ln>
                <a:noFill/>
              </a:ln>
              <a:effectLst/>
              <a:uLnTx/>
              <a:uFillTx/>
              <a:cs typeface="Arial"/>
            </a:endParaRPr>
          </a:p>
          <a:p>
            <a:pPr marL="1085850" marR="0" lvl="2" indent="-171450" defTabSz="914400" rtl="0" latinLnBrk="0">
              <a:lnSpc>
                <a:spcPct val="100000"/>
              </a:lnSpc>
              <a:buClrTx/>
              <a:buSzTx/>
              <a:tabLst/>
              <a:defRPr/>
            </a:pPr>
            <a:endParaRPr lang="fi-FI" sz="1600">
              <a:solidFill>
                <a:srgbClr val="FF0000"/>
              </a:solidFill>
              <a:cs typeface="Arial"/>
            </a:endParaRPr>
          </a:p>
          <a:p>
            <a:pPr marL="457200" lvl="1" indent="0">
              <a:buNone/>
              <a:defRPr/>
            </a:pPr>
            <a:endParaRPr lang="fi-FI" sz="1600">
              <a:solidFill>
                <a:srgbClr val="FF0000"/>
              </a:solidFill>
              <a:cs typeface="Arial"/>
            </a:endParaRPr>
          </a:p>
          <a:p>
            <a:pPr marL="628650" lvl="1" indent="-171450">
              <a:defRPr/>
            </a:pPr>
            <a:endParaRPr lang="fi-FI" sz="1600">
              <a:solidFill>
                <a:srgbClr val="000000"/>
              </a:solidFill>
              <a:cs typeface="Arial"/>
            </a:endParaRPr>
          </a:p>
        </p:txBody>
      </p:sp>
      <p:sp>
        <p:nvSpPr>
          <p:cNvPr id="5" name="Dian numeron paikkamerkki 4">
            <a:extLst>
              <a:ext uri="{FF2B5EF4-FFF2-40B4-BE49-F238E27FC236}">
                <a16:creationId xmlns:a16="http://schemas.microsoft.com/office/drawing/2014/main" id="{E86F9FB9-125D-5805-E271-C1C05F6F06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4051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FBCF80-EEB9-84C0-620B-4CF16FC03FB7}"/>
              </a:ext>
            </a:extLst>
          </p:cNvPr>
          <p:cNvSpPr>
            <a:spLocks noGrp="1"/>
          </p:cNvSpPr>
          <p:nvPr>
            <p:ph type="title"/>
          </p:nvPr>
        </p:nvSpPr>
        <p:spPr/>
        <p:txBody>
          <a:bodyPr/>
          <a:lstStyle/>
          <a:p>
            <a:r>
              <a:rPr lang="fi-FI" sz="2600">
                <a:latin typeface="Arial Black"/>
              </a:rPr>
              <a:t>2.5 Yhteinen väliarviointi</a:t>
            </a:r>
          </a:p>
        </p:txBody>
      </p:sp>
      <p:sp>
        <p:nvSpPr>
          <p:cNvPr id="3" name="Sisällön paikkamerkki 2">
            <a:extLst>
              <a:ext uri="{FF2B5EF4-FFF2-40B4-BE49-F238E27FC236}">
                <a16:creationId xmlns:a16="http://schemas.microsoft.com/office/drawing/2014/main" id="{208C52D1-D7A8-01B6-5F63-EB290121F564}"/>
              </a:ext>
            </a:extLst>
          </p:cNvPr>
          <p:cNvSpPr>
            <a:spLocks noGrp="1"/>
          </p:cNvSpPr>
          <p:nvPr>
            <p:ph idx="1"/>
          </p:nvPr>
        </p:nvSpPr>
        <p:spPr/>
        <p:txBody>
          <a:bodyPr vert="horz" lIns="0" tIns="0" rIns="0" bIns="0" rtlCol="0" anchor="t">
            <a:noAutofit/>
          </a:bodyPr>
          <a:lstStyle/>
          <a:p>
            <a:pPr marL="0" indent="0">
              <a:buNone/>
            </a:pPr>
            <a:r>
              <a:rPr lang="fi-FI" sz="1600" b="1"/>
              <a:t>1) Osallistujat</a:t>
            </a:r>
          </a:p>
          <a:p>
            <a:r>
              <a:rPr lang="fi-FI" sz="1600"/>
              <a:t>Väliarviointitapaamiseen osallistuu asiakasnuoren lisäksi lastensuojelun ja Pysäkin työntekijä ja nuoren huoltajat ainakin osan tapaamisesta sekä muut oleelliset toimijat asiakkaan verkostosta (esim. opiskelijahuolto, perhetyön sosiaaliohjaaja, laitoksen omatyöntekijä). </a:t>
            </a:r>
            <a:endParaRPr lang="fi-FI" sz="1600">
              <a:cs typeface="Arial"/>
            </a:endParaRPr>
          </a:p>
          <a:p>
            <a:r>
              <a:rPr lang="fi-FI" sz="1600">
                <a:effectLst/>
                <a:latin typeface="Arial"/>
                <a:ea typeface="Arial" panose="020B0604020202020204" pitchFamily="34" charset="0"/>
                <a:cs typeface="Arial"/>
              </a:rPr>
              <a:t>Jos hoidon ei arvioida jatkuvan </a:t>
            </a:r>
            <a:r>
              <a:rPr lang="fi-FI" sz="1600">
                <a:latin typeface="Arial"/>
                <a:ea typeface="Arial" panose="020B0604020202020204" pitchFamily="34" charset="0"/>
                <a:cs typeface="Arial"/>
              </a:rPr>
              <a:t>Pysäkillä</a:t>
            </a:r>
            <a:r>
              <a:rPr lang="fi-FI" sz="1600">
                <a:effectLst/>
                <a:latin typeface="Arial"/>
                <a:ea typeface="Arial" panose="020B0604020202020204" pitchFamily="34" charset="0"/>
                <a:cs typeface="Arial"/>
              </a:rPr>
              <a:t>, kutsutaan mukaan se taho, missä asiakkuus alkaa arvioinnin jälkeen (esim</a:t>
            </a:r>
            <a:r>
              <a:rPr lang="fi-FI" sz="1600">
                <a:latin typeface="Arial"/>
                <a:ea typeface="Arial" panose="020B0604020202020204" pitchFamily="34" charset="0"/>
                <a:cs typeface="Arial"/>
              </a:rPr>
              <a:t>. opiskeluhuolto, etsivä nuorisotyö, 3.sektorin toimija).</a:t>
            </a:r>
          </a:p>
          <a:p>
            <a:pPr marL="0" indent="0">
              <a:buNone/>
            </a:pPr>
            <a:endParaRPr lang="fi-FI" sz="1600">
              <a:latin typeface="Arial" panose="020B0604020202020204" pitchFamily="34" charset="0"/>
            </a:endParaRPr>
          </a:p>
          <a:p>
            <a:pPr marL="0" indent="0">
              <a:buNone/>
            </a:pPr>
            <a:r>
              <a:rPr lang="fi-FI" sz="1600" b="1"/>
              <a:t> 2) Tietojen vaihto ja yhteinen tilannearviointi</a:t>
            </a:r>
            <a:endParaRPr lang="fi-FI" sz="1600" b="1">
              <a:cs typeface="Arial"/>
            </a:endParaRPr>
          </a:p>
          <a:p>
            <a:r>
              <a:rPr lang="fi-FI" sz="1600"/>
              <a:t>Käydään yhteisesti läpi toteutunut päihdearviojakso Pysäkillä ja mahdollinen jatkohoidon tarve</a:t>
            </a:r>
            <a:endParaRPr lang="fi-FI" sz="1600">
              <a:cs typeface="Arial"/>
            </a:endParaRPr>
          </a:p>
          <a:p>
            <a:pPr lvl="1"/>
            <a:r>
              <a:rPr lang="fi-FI" sz="1400"/>
              <a:t>Toteutuneet käynnit / poissaolot</a:t>
            </a:r>
            <a:endParaRPr lang="fi-FI" sz="1400">
              <a:solidFill>
                <a:srgbClr val="010000"/>
              </a:solidFill>
            </a:endParaRPr>
          </a:p>
          <a:p>
            <a:pPr lvl="1"/>
            <a:r>
              <a:rPr lang="fi-FI" sz="1400"/>
              <a:t>Mittareiden tulokset ja tulkinta </a:t>
            </a:r>
            <a:endParaRPr lang="fi-FI" sz="1400">
              <a:cs typeface="Arial"/>
            </a:endParaRPr>
          </a:p>
          <a:p>
            <a:pPr lvl="1"/>
            <a:r>
              <a:rPr lang="fi-FI" sz="1400">
                <a:cs typeface="Arial"/>
              </a:rPr>
              <a:t>Seulatulokset </a:t>
            </a:r>
            <a:endParaRPr lang="fi-FI" sz="1400"/>
          </a:p>
          <a:p>
            <a:pPr lvl="1"/>
            <a:r>
              <a:rPr lang="fi-FI" sz="1400"/>
              <a:t>Lyhyt kuvaus käyntien sisällöstä ja nuoren aktiivisuudesta</a:t>
            </a:r>
            <a:endParaRPr lang="fi-FI" sz="1500"/>
          </a:p>
          <a:p>
            <a:r>
              <a:rPr lang="fi-FI" sz="1600"/>
              <a:t>Avoimesti todetaan, millaisia johtopäätöksiä voidaan tehdä ja jääkö epäselviä kysymyksiä tilanteesta.</a:t>
            </a:r>
            <a:endParaRPr lang="fi-FI" sz="1600">
              <a:cs typeface="Arial"/>
            </a:endParaRPr>
          </a:p>
          <a:p>
            <a:endParaRPr lang="fi-FI" sz="1600"/>
          </a:p>
          <a:p>
            <a:pPr marL="0" indent="0">
              <a:buNone/>
            </a:pPr>
            <a:r>
              <a:rPr lang="fi-FI" sz="1600" b="1"/>
              <a:t>3) Jatkosta sopiminen</a:t>
            </a:r>
            <a:endParaRPr lang="fi-FI" sz="1600" b="1">
              <a:cs typeface="Arial"/>
            </a:endParaRPr>
          </a:p>
          <a:p>
            <a:r>
              <a:rPr lang="fi-FI" sz="1600"/>
              <a:t>Muodostetaan yhteinen arvio nuoren päihteidenkäytöstä ja kokonaistilanteesta.</a:t>
            </a:r>
            <a:r>
              <a:rPr lang="fi-FI" sz="1600">
                <a:solidFill>
                  <a:srgbClr val="010000"/>
                </a:solidFill>
              </a:rPr>
              <a:t>  </a:t>
            </a:r>
            <a:endParaRPr lang="fi-FI" sz="1600"/>
          </a:p>
          <a:p>
            <a:r>
              <a:rPr lang="fi-FI" sz="1600"/>
              <a:t>Sovitaan, miten ja missä nuoren hoito jatkuu.</a:t>
            </a:r>
            <a:endParaRPr lang="fi-FI" sz="1600">
              <a:cs typeface="Arial"/>
            </a:endParaRPr>
          </a:p>
          <a:p>
            <a:r>
              <a:rPr lang="fi-FI" sz="1600"/>
              <a:t>Sovitaan ja kirjataan, kuka seuraa lapsen ja perheen tilannetta jatkossa. </a:t>
            </a:r>
            <a:endParaRPr lang="fi-FI" sz="1600">
              <a:cs typeface="Arial"/>
            </a:endParaRPr>
          </a:p>
          <a:p>
            <a:pPr marL="0" indent="0">
              <a:buNone/>
            </a:pPr>
            <a:endParaRPr lang="fi-FI"/>
          </a:p>
          <a:p>
            <a:endParaRPr lang="fi-FI"/>
          </a:p>
        </p:txBody>
      </p:sp>
      <p:sp>
        <p:nvSpPr>
          <p:cNvPr id="5" name="Dian numeron paikkamerkki 4">
            <a:extLst>
              <a:ext uri="{FF2B5EF4-FFF2-40B4-BE49-F238E27FC236}">
                <a16:creationId xmlns:a16="http://schemas.microsoft.com/office/drawing/2014/main" id="{9635B23D-7F3A-78F4-2F48-D4C5F22C89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862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E00F5A-4669-A473-BD42-0ADD71744EF2}"/>
              </a:ext>
            </a:extLst>
          </p:cNvPr>
          <p:cNvSpPr>
            <a:spLocks noGrp="1"/>
          </p:cNvSpPr>
          <p:nvPr>
            <p:ph type="title"/>
          </p:nvPr>
        </p:nvSpPr>
        <p:spPr/>
        <p:txBody>
          <a:bodyPr/>
          <a:lstStyle/>
          <a:p>
            <a:r>
              <a:rPr lang="fi-FI" sz="2600">
                <a:latin typeface="Arial Black"/>
              </a:rPr>
              <a:t>2.6 Alaikäisten hoito Pysäkillä</a:t>
            </a:r>
            <a:endParaRPr lang="fi-FI" sz="2600"/>
          </a:p>
        </p:txBody>
      </p:sp>
      <p:sp>
        <p:nvSpPr>
          <p:cNvPr id="3" name="Sisällön paikkamerkki 2">
            <a:extLst>
              <a:ext uri="{FF2B5EF4-FFF2-40B4-BE49-F238E27FC236}">
                <a16:creationId xmlns:a16="http://schemas.microsoft.com/office/drawing/2014/main" id="{933BF28F-7E48-A29B-B88C-AF43E7C1492F}"/>
              </a:ext>
            </a:extLst>
          </p:cNvPr>
          <p:cNvSpPr>
            <a:spLocks noGrp="1"/>
          </p:cNvSpPr>
          <p:nvPr>
            <p:ph idx="1"/>
          </p:nvPr>
        </p:nvSpPr>
        <p:spPr/>
        <p:txBody>
          <a:bodyPr vert="horz" lIns="0" tIns="0" rIns="0" bIns="0" rtlCol="0" anchor="t">
            <a:noAutofit/>
          </a:bodyPr>
          <a:lstStyle/>
          <a:p>
            <a:r>
              <a:rPr lang="fi-FI" sz="1800">
                <a:cs typeface="Arial"/>
              </a:rPr>
              <a:t>Nuoren päihdeongelmaa pyritään hoitamaan kokonaisvaltaisesti. Päihdekysymysten lisäksi nuoren kanssa käsitellään esimerkiksi mielenterveyteen liittyviä asioita.</a:t>
            </a:r>
            <a:r>
              <a:rPr lang="en-US" sz="1800">
                <a:cs typeface="Arial"/>
              </a:rPr>
              <a:t> </a:t>
            </a:r>
            <a:r>
              <a:rPr lang="fi-FI" sz="1800">
                <a:solidFill>
                  <a:srgbClr val="333333"/>
                </a:solidFill>
                <a:cs typeface="Arial"/>
              </a:rPr>
              <a:t>Työskentelyä ohjaa toipumisorientaatioajattelu.</a:t>
            </a:r>
            <a:r>
              <a:rPr lang="en-US" sz="1800">
                <a:solidFill>
                  <a:srgbClr val="333333"/>
                </a:solidFill>
                <a:cs typeface="Arial"/>
              </a:rPr>
              <a:t> </a:t>
            </a:r>
            <a:endParaRPr lang="fi-FI" sz="1800">
              <a:cs typeface="Arial" panose="020B0604020202020204"/>
            </a:endParaRPr>
          </a:p>
          <a:p>
            <a:pPr>
              <a:spcBef>
                <a:spcPct val="0"/>
              </a:spcBef>
              <a:spcAft>
                <a:spcPct val="0"/>
              </a:spcAft>
            </a:pPr>
            <a:r>
              <a:rPr lang="fi-FI" sz="1800">
                <a:cs typeface="Arial" panose="020B0604020202020204"/>
              </a:rPr>
              <a:t>Nuorta hoitavat tarpeen mukaan sosiaaliterapeutti, sosiaaliohjaaja, sosiaalityöntekijä, sairaanhoitaja tai lääkäri. Tarvittaessa yhteistyötä tehdään muiden palveluiden kanssa.</a:t>
            </a:r>
          </a:p>
          <a:p>
            <a:pPr>
              <a:spcBef>
                <a:spcPct val="0"/>
              </a:spcBef>
              <a:spcAft>
                <a:spcPct val="0"/>
              </a:spcAft>
            </a:pPr>
            <a:r>
              <a:rPr lang="fi-FI" sz="1800">
                <a:cs typeface="Arial" panose="020B0604020202020204"/>
              </a:rPr>
              <a:t>Nuoren kanssa arvioidaan hänen toipumispääomaansa eli mistä kannattaa aloittaa ja mihin asioihin tartutaan ensimmäiseksi. Pysäkin moniammatillinen tiimi suunnittelee nuoren kanssa toipumisen vaiheen mukaisen hoidon, johon voi sisältyä:</a:t>
            </a:r>
          </a:p>
          <a:p>
            <a:pPr lvl="1" indent="-171450">
              <a:spcBef>
                <a:spcPct val="0"/>
              </a:spcBef>
              <a:spcAft>
                <a:spcPct val="0"/>
              </a:spcAft>
            </a:pPr>
            <a:r>
              <a:rPr lang="fi-FI" sz="1800">
                <a:cs typeface="Arial" panose="020B0604020202020204"/>
              </a:rPr>
              <a:t>Yksilöllinen psykososiaalisen työskentely</a:t>
            </a:r>
          </a:p>
          <a:p>
            <a:pPr lvl="1" indent="-171450">
              <a:spcBef>
                <a:spcPct val="0"/>
              </a:spcBef>
              <a:spcAft>
                <a:spcPct val="0"/>
              </a:spcAft>
            </a:pPr>
            <a:r>
              <a:rPr lang="fi-FI" sz="1800">
                <a:cs typeface="Arial" panose="020B0604020202020204"/>
              </a:rPr>
              <a:t>Ryhmät</a:t>
            </a:r>
          </a:p>
          <a:p>
            <a:pPr lvl="1" indent="-171450">
              <a:spcBef>
                <a:spcPct val="0"/>
              </a:spcBef>
              <a:spcAft>
                <a:spcPct val="0"/>
              </a:spcAft>
            </a:pPr>
            <a:r>
              <a:rPr lang="fi-FI" sz="1800">
                <a:cs typeface="Arial" panose="020B0604020202020204"/>
              </a:rPr>
              <a:t>Vertaistoiminnallinen työskentely</a:t>
            </a:r>
          </a:p>
          <a:p>
            <a:pPr lvl="1" indent="-171450">
              <a:spcBef>
                <a:spcPct val="0"/>
              </a:spcBef>
              <a:spcAft>
                <a:spcPct val="0"/>
              </a:spcAft>
            </a:pPr>
            <a:r>
              <a:rPr lang="fi-FI" sz="1800">
                <a:cs typeface="Arial" panose="020B0604020202020204"/>
              </a:rPr>
              <a:t>Avovieroitusjakso</a:t>
            </a:r>
          </a:p>
          <a:p>
            <a:pPr lvl="1" indent="-171450">
              <a:spcBef>
                <a:spcPct val="0"/>
              </a:spcBef>
              <a:spcAft>
                <a:spcPct val="0"/>
              </a:spcAft>
            </a:pPr>
            <a:r>
              <a:rPr lang="fi-FI" sz="1800">
                <a:cs typeface="Arial" panose="020B0604020202020204"/>
              </a:rPr>
              <a:t>Lääkehoito</a:t>
            </a:r>
          </a:p>
          <a:p>
            <a:pPr>
              <a:spcBef>
                <a:spcPct val="0"/>
              </a:spcBef>
              <a:spcAft>
                <a:spcPct val="0"/>
              </a:spcAft>
            </a:pPr>
            <a:endParaRPr lang="fi-FI" sz="1600">
              <a:cs typeface="Arial"/>
            </a:endParaRPr>
          </a:p>
        </p:txBody>
      </p:sp>
      <p:sp>
        <p:nvSpPr>
          <p:cNvPr id="5" name="Dian numeron paikkamerkki 4">
            <a:extLst>
              <a:ext uri="{FF2B5EF4-FFF2-40B4-BE49-F238E27FC236}">
                <a16:creationId xmlns:a16="http://schemas.microsoft.com/office/drawing/2014/main" id="{64E33ADE-C9D4-0B41-FE80-E690D7824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dirty="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0974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4B58C-757C-8E78-F5EA-17FD107EA811}"/>
              </a:ext>
            </a:extLst>
          </p:cNvPr>
          <p:cNvSpPr>
            <a:spLocks noGrp="1"/>
          </p:cNvSpPr>
          <p:nvPr>
            <p:ph type="title"/>
          </p:nvPr>
        </p:nvSpPr>
        <p:spPr/>
        <p:txBody>
          <a:bodyPr/>
          <a:lstStyle/>
          <a:p>
            <a:r>
              <a:rPr lang="fi-FI" sz="2600">
                <a:latin typeface="Arial Black"/>
              </a:rPr>
              <a:t>2.7 Hoito ja tuki monialaisena yhteistyönä</a:t>
            </a:r>
          </a:p>
        </p:txBody>
      </p:sp>
      <p:sp>
        <p:nvSpPr>
          <p:cNvPr id="3" name="Sisällön paikkamerkki 2">
            <a:extLst>
              <a:ext uri="{FF2B5EF4-FFF2-40B4-BE49-F238E27FC236}">
                <a16:creationId xmlns:a16="http://schemas.microsoft.com/office/drawing/2014/main" id="{0EBAFBF5-C20B-2CE1-CEE4-FC0BD87EB988}"/>
              </a:ext>
            </a:extLst>
          </p:cNvPr>
          <p:cNvSpPr>
            <a:spLocks noGrp="1"/>
          </p:cNvSpPr>
          <p:nvPr>
            <p:ph idx="1"/>
          </p:nvPr>
        </p:nvSpPr>
        <p:spPr/>
        <p:txBody>
          <a:bodyPr vert="horz" lIns="0" tIns="0" rIns="0" bIns="0" rtlCol="0" anchor="t">
            <a:noAutofit/>
          </a:bodyPr>
          <a:lstStyle/>
          <a:p>
            <a:r>
              <a:rPr lang="fi-FI" sz="1600"/>
              <a:t>Lastensuojelun ja Pysäkin yhteisessä arvioinnissa on todettu, että nuori tarvitsee päihdehoitoa ja nähdään tarpeellisena, että hoito ja tuki toteutetaan monialaisena yhteistyönä lastensuojelun ja Pysäkin kesken.</a:t>
            </a:r>
          </a:p>
          <a:p>
            <a:pPr marL="0" indent="0">
              <a:buNone/>
            </a:pPr>
            <a:endParaRPr lang="fi-FI" sz="1600"/>
          </a:p>
          <a:p>
            <a:r>
              <a:rPr lang="fi-FI" sz="1600"/>
              <a:t>Milloin nuori hyötyy monialaisesta hoidosta ja tuesta? </a:t>
            </a:r>
            <a:endParaRPr lang="fi-FI" sz="1600">
              <a:cs typeface="Arial"/>
            </a:endParaRPr>
          </a:p>
          <a:p>
            <a:pPr lvl="1"/>
            <a:r>
              <a:rPr lang="fi-FI" sz="1600"/>
              <a:t>nuori tarvitsee avomuotoista päihdehoitoa, </a:t>
            </a:r>
            <a:endParaRPr lang="fi-FI" sz="1600">
              <a:cs typeface="Arial"/>
            </a:endParaRPr>
          </a:p>
          <a:p>
            <a:pPr lvl="1"/>
            <a:r>
              <a:rPr lang="fi-FI" sz="1600"/>
              <a:t>nuori ei ole kiinnittynyt aiemmin Pysäkin / opiskeluhuollon mielenterveys- ja päihdehoitoon, </a:t>
            </a:r>
            <a:endParaRPr lang="fi-FI" sz="1600">
              <a:cs typeface="Arial" panose="020B0604020202020204"/>
            </a:endParaRPr>
          </a:p>
          <a:p>
            <a:pPr lvl="1"/>
            <a:r>
              <a:rPr lang="fi-FI" sz="1600"/>
              <a:t>Huoltaja/t on/ovat mukana nuoren avohoidon toteuttamisessa </a:t>
            </a:r>
            <a:endParaRPr lang="fi-FI" sz="1600">
              <a:cs typeface="Arial" panose="020B0604020202020204"/>
            </a:endParaRPr>
          </a:p>
          <a:p>
            <a:pPr lvl="1"/>
            <a:endParaRPr lang="fi-FI" sz="1600"/>
          </a:p>
          <a:p>
            <a:r>
              <a:rPr lang="fi-FI" sz="1600"/>
              <a:t>Nuori / perhe tapaa yhteisillä tapaamisilla lastensuojelun työntekijää (sosiaalityöntekijä tai palveluiden työntekijä) ja Pysäkin työntekijää</a:t>
            </a:r>
            <a:endParaRPr lang="fi-FI" sz="1600">
              <a:solidFill>
                <a:srgbClr val="FF0000"/>
              </a:solidFill>
            </a:endParaRPr>
          </a:p>
          <a:p>
            <a:r>
              <a:rPr lang="fi-FI" sz="1600"/>
              <a:t>Työskentely suunnitellaan ja toteutetaan yhdessä ja se tehdään tarvittaessa jalkautuen eri toimipisteisiin tai perheen kotiin.</a:t>
            </a:r>
            <a:endParaRPr lang="fi-FI" sz="1600">
              <a:cs typeface="Arial"/>
            </a:endParaRPr>
          </a:p>
          <a:p>
            <a:endParaRPr lang="fi-FI" sz="1600">
              <a:solidFill>
                <a:srgbClr val="FF0000"/>
              </a:solidFill>
            </a:endParaRPr>
          </a:p>
          <a:p>
            <a:pPr marL="0" indent="0">
              <a:buNone/>
            </a:pPr>
            <a:endParaRPr lang="fi-FI" sz="1600">
              <a:solidFill>
                <a:srgbClr val="FF0000"/>
              </a:solidFill>
              <a:cs typeface="Arial"/>
            </a:endParaRPr>
          </a:p>
        </p:txBody>
      </p:sp>
      <p:sp>
        <p:nvSpPr>
          <p:cNvPr id="5" name="Dian numeron paikkamerkki 4">
            <a:extLst>
              <a:ext uri="{FF2B5EF4-FFF2-40B4-BE49-F238E27FC236}">
                <a16:creationId xmlns:a16="http://schemas.microsoft.com/office/drawing/2014/main" id="{554DBA7C-3A20-3368-FAC9-DAFD66098E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275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6387E7-B899-F133-2BF3-E76542ABB32A}"/>
              </a:ext>
            </a:extLst>
          </p:cNvPr>
          <p:cNvSpPr>
            <a:spLocks noGrp="1"/>
          </p:cNvSpPr>
          <p:nvPr>
            <p:ph type="title"/>
          </p:nvPr>
        </p:nvSpPr>
        <p:spPr/>
        <p:txBody>
          <a:bodyPr/>
          <a:lstStyle/>
          <a:p>
            <a:r>
              <a:rPr lang="fi-FI" sz="2600">
                <a:latin typeface="Arial Black"/>
              </a:rPr>
              <a:t>2.8 Hoidon jatkumo / päättyminen / siirtyminen</a:t>
            </a:r>
          </a:p>
        </p:txBody>
      </p:sp>
      <p:sp>
        <p:nvSpPr>
          <p:cNvPr id="3" name="Sisällön paikkamerkki 2">
            <a:extLst>
              <a:ext uri="{FF2B5EF4-FFF2-40B4-BE49-F238E27FC236}">
                <a16:creationId xmlns:a16="http://schemas.microsoft.com/office/drawing/2014/main" id="{11547A69-25E4-9478-7D1D-C5FA134549F3}"/>
              </a:ext>
            </a:extLst>
          </p:cNvPr>
          <p:cNvSpPr>
            <a:spLocks noGrp="1"/>
          </p:cNvSpPr>
          <p:nvPr>
            <p:ph idx="1"/>
          </p:nvPr>
        </p:nvSpPr>
        <p:spPr/>
        <p:txBody>
          <a:bodyPr vert="horz" lIns="0" tIns="0" rIns="0" bIns="0" rtlCol="0" anchor="t">
            <a:noAutofit/>
          </a:bodyPr>
          <a:lstStyle/>
          <a:p>
            <a:r>
              <a:rPr lang="fi-FI" sz="1800"/>
              <a:t>Nuoren tilannetta ja hoitoa arvioidaan yhdessä lastensuojelun ja Pysäkin kesken säännöllisesti. </a:t>
            </a:r>
            <a:endParaRPr lang="fi-FI" sz="1800">
              <a:cs typeface="Arial"/>
            </a:endParaRPr>
          </a:p>
          <a:p>
            <a:r>
              <a:rPr lang="fi-FI" sz="1800"/>
              <a:t>Kun nuorella ei enää ole hoidon tarvetta tai tarjottava tuki ei ole tarpeen mukaista tai riittävää, hoito Pysäkillä päättyy.</a:t>
            </a:r>
            <a:endParaRPr lang="fi-FI" sz="1800">
              <a:cs typeface="Arial"/>
            </a:endParaRPr>
          </a:p>
          <a:p>
            <a:r>
              <a:rPr lang="fi-FI" sz="1800"/>
              <a:t>Hoidon päättyessä nuorelle ja perheelle on oltava tiedossa, missä ja miten nuoren hoito ja tuki toteutuu jatkossa, mikäli sellaiselle on edelleen tarve. </a:t>
            </a:r>
          </a:p>
          <a:p>
            <a:r>
              <a:rPr lang="fi-FI" sz="1800"/>
              <a:t>Tavoite on, että nuoren tilanteesta vastaava seuraava taho osallistuisi yhteiseen verkostotapaamiseen lastensuojelun ja Pysäkin kanssa, jotta turvataan tiedonkulku ja nuoren katkeamaton tuki.</a:t>
            </a:r>
            <a:endParaRPr lang="fi-FI" sz="1800">
              <a:cs typeface="Arial"/>
            </a:endParaRPr>
          </a:p>
          <a:p>
            <a:pPr marL="0" indent="0">
              <a:buNone/>
            </a:pPr>
            <a:endParaRPr lang="fi-FI" sz="1800">
              <a:cs typeface="Arial"/>
            </a:endParaRPr>
          </a:p>
        </p:txBody>
      </p:sp>
      <p:sp>
        <p:nvSpPr>
          <p:cNvPr id="5" name="Dian numeron paikkamerkki 4">
            <a:extLst>
              <a:ext uri="{FF2B5EF4-FFF2-40B4-BE49-F238E27FC236}">
                <a16:creationId xmlns:a16="http://schemas.microsoft.com/office/drawing/2014/main" id="{BDE71600-016E-7450-D4D9-B3278F98C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5994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8EA801-F5B2-3E21-54E9-F86BB35C7CC5}"/>
              </a:ext>
            </a:extLst>
          </p:cNvPr>
          <p:cNvSpPr>
            <a:spLocks noGrp="1"/>
          </p:cNvSpPr>
          <p:nvPr>
            <p:ph type="ctrTitle"/>
          </p:nvPr>
        </p:nvSpPr>
        <p:spPr>
          <a:xfrm>
            <a:off x="539649" y="2291229"/>
            <a:ext cx="9972000" cy="3319931"/>
          </a:xfrm>
        </p:spPr>
        <p:txBody>
          <a:bodyPr/>
          <a:lstStyle/>
          <a:p>
            <a:r>
              <a:rPr lang="fi-FI" sz="6400"/>
              <a:t>3 Yhteistyön käytännöt</a:t>
            </a:r>
          </a:p>
        </p:txBody>
      </p:sp>
      <p:sp>
        <p:nvSpPr>
          <p:cNvPr id="4" name="Dian numeron paikkamerkki 3">
            <a:extLst>
              <a:ext uri="{FF2B5EF4-FFF2-40B4-BE49-F238E27FC236}">
                <a16:creationId xmlns:a16="http://schemas.microsoft.com/office/drawing/2014/main" id="{0239DF2F-8341-F952-590E-2C85E6D737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i-FI" sz="13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8364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a:extLst>
              <a:ext uri="{FF2B5EF4-FFF2-40B4-BE49-F238E27FC236}">
                <a16:creationId xmlns:a16="http://schemas.microsoft.com/office/drawing/2014/main" id="{A7B57DE1-981D-106C-1206-E74423A4C901}"/>
              </a:ext>
            </a:extLst>
          </p:cNvPr>
          <p:cNvGraphicFramePr>
            <a:graphicFrameLocks noGrp="1"/>
          </p:cNvGraphicFramePr>
          <p:nvPr>
            <p:ph idx="1"/>
          </p:nvPr>
        </p:nvGraphicFramePr>
        <p:xfrm>
          <a:off x="158245" y="1058732"/>
          <a:ext cx="10586394" cy="540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n numeron paikkamerkki 4">
            <a:extLst>
              <a:ext uri="{FF2B5EF4-FFF2-40B4-BE49-F238E27FC236}">
                <a16:creationId xmlns:a16="http://schemas.microsoft.com/office/drawing/2014/main" id="{FC4626C0-1C83-6844-B585-447422BC58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tsikko 1">
            <a:extLst>
              <a:ext uri="{FF2B5EF4-FFF2-40B4-BE49-F238E27FC236}">
                <a16:creationId xmlns:a16="http://schemas.microsoft.com/office/drawing/2014/main" id="{2743735C-38DA-9294-725D-1AC773A432EF}"/>
              </a:ext>
            </a:extLst>
          </p:cNvPr>
          <p:cNvSpPr>
            <a:spLocks noGrp="1"/>
          </p:cNvSpPr>
          <p:nvPr>
            <p:ph type="title"/>
          </p:nvPr>
        </p:nvSpPr>
        <p:spPr>
          <a:xfrm>
            <a:off x="465105" y="287337"/>
            <a:ext cx="9972675" cy="787400"/>
          </a:xfrm>
        </p:spPr>
        <p:txBody>
          <a:bodyPr/>
          <a:lstStyle/>
          <a:p>
            <a:r>
              <a:rPr lang="fi-FI" sz="2600">
                <a:latin typeface="Arial Black"/>
              </a:rPr>
              <a:t>3.1 Työntekijöiden roolit</a:t>
            </a:r>
          </a:p>
        </p:txBody>
      </p:sp>
      <p:sp>
        <p:nvSpPr>
          <p:cNvPr id="8" name="Sydän 7">
            <a:extLst>
              <a:ext uri="{FF2B5EF4-FFF2-40B4-BE49-F238E27FC236}">
                <a16:creationId xmlns:a16="http://schemas.microsoft.com/office/drawing/2014/main" id="{033A80F7-886B-0664-7362-86358E9C3CB3}"/>
              </a:ext>
            </a:extLst>
          </p:cNvPr>
          <p:cNvSpPr/>
          <p:nvPr/>
        </p:nvSpPr>
        <p:spPr>
          <a:xfrm>
            <a:off x="4794719" y="3099574"/>
            <a:ext cx="1298753" cy="1320922"/>
          </a:xfrm>
          <a:prstGeom prst="hear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Nuori ja perhe</a:t>
            </a:r>
          </a:p>
        </p:txBody>
      </p:sp>
    </p:spTree>
    <p:extLst>
      <p:ext uri="{BB962C8B-B14F-4D97-AF65-F5344CB8AC3E}">
        <p14:creationId xmlns:p14="http://schemas.microsoft.com/office/powerpoint/2010/main" val="233186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1DC1F-1E85-DD76-29E4-894F2003D45E}"/>
              </a:ext>
            </a:extLst>
          </p:cNvPr>
          <p:cNvSpPr>
            <a:spLocks noGrp="1"/>
          </p:cNvSpPr>
          <p:nvPr>
            <p:ph type="title"/>
          </p:nvPr>
        </p:nvSpPr>
        <p:spPr/>
        <p:txBody>
          <a:bodyPr/>
          <a:lstStyle/>
          <a:p>
            <a:r>
              <a:rPr lang="fi-FI" sz="2600">
                <a:latin typeface="Arial Black"/>
              </a:rPr>
              <a:t>3.2 Yhteydenpito</a:t>
            </a:r>
          </a:p>
        </p:txBody>
      </p:sp>
      <p:sp>
        <p:nvSpPr>
          <p:cNvPr id="3" name="Sisällön paikkamerkki 2">
            <a:extLst>
              <a:ext uri="{FF2B5EF4-FFF2-40B4-BE49-F238E27FC236}">
                <a16:creationId xmlns:a16="http://schemas.microsoft.com/office/drawing/2014/main" id="{67928E2A-8C8F-B043-5D2B-5E511DC66606}"/>
              </a:ext>
            </a:extLst>
          </p:cNvPr>
          <p:cNvSpPr>
            <a:spLocks noGrp="1"/>
          </p:cNvSpPr>
          <p:nvPr>
            <p:ph idx="1"/>
          </p:nvPr>
        </p:nvSpPr>
        <p:spPr>
          <a:xfrm>
            <a:off x="457199" y="938768"/>
            <a:ext cx="9972000" cy="1298405"/>
          </a:xfrm>
        </p:spPr>
        <p:txBody>
          <a:bodyPr/>
          <a:lstStyle/>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Työntekijät sopivat yhteisesti, miten asiakkaan asioissa viestitään (esim. Apotti, salattu sähköposti, puhelin) ja kuinka usein. </a:t>
            </a:r>
            <a:r>
              <a:rPr lang="fi-FI" sz="1400">
                <a:solidFill>
                  <a:srgbClr val="000000"/>
                </a:solidFill>
                <a:latin typeface="Arial" panose="020B0604020202020204" pitchFamily="34" charset="0"/>
              </a:rPr>
              <a:t>Yhteydenpidosta</a:t>
            </a: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keskustellaan myös asiakasnuoren ja perheen kanssa. </a:t>
            </a: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Mikäli sosiaalityöntekijällä on kysymyksiä asiakkaan asioissa, lähtökohtaisesti lähetetään Apotissa työkoriviesti Nuorten päihdepalvelu Pysäkin työntekijälle, joka on nimetty vastuutyöntekijäksi. Työntekijä selviää Apotista </a:t>
            </a: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ingdings" panose="05000000000000000000" pitchFamily="2" charset="2"/>
              </a:rPr>
              <a:t>p</a:t>
            </a: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äihdehuollon episodissa.</a:t>
            </a:r>
            <a:endParaRPr lang="fi-FI" sz="1400"/>
          </a:p>
          <a:p>
            <a:endParaRPr lang="fi-FI"/>
          </a:p>
        </p:txBody>
      </p:sp>
      <p:sp>
        <p:nvSpPr>
          <p:cNvPr id="5" name="Dian numeron paikkamerkki 4">
            <a:extLst>
              <a:ext uri="{FF2B5EF4-FFF2-40B4-BE49-F238E27FC236}">
                <a16:creationId xmlns:a16="http://schemas.microsoft.com/office/drawing/2014/main" id="{5DCCB082-0304-89CB-1AAC-49DCF28B4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isällön paikkamerkki 2">
            <a:extLst>
              <a:ext uri="{FF2B5EF4-FFF2-40B4-BE49-F238E27FC236}">
                <a16:creationId xmlns:a16="http://schemas.microsoft.com/office/drawing/2014/main" id="{8411EED6-A679-FE94-943C-F3ADEAB7ED6F}"/>
              </a:ext>
            </a:extLst>
          </p:cNvPr>
          <p:cNvSpPr txBox="1">
            <a:spLocks/>
          </p:cNvSpPr>
          <p:nvPr/>
        </p:nvSpPr>
        <p:spPr>
          <a:xfrm>
            <a:off x="-1" y="2681055"/>
            <a:ext cx="10901779" cy="455235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Otsikko 1">
            <a:extLst>
              <a:ext uri="{FF2B5EF4-FFF2-40B4-BE49-F238E27FC236}">
                <a16:creationId xmlns:a16="http://schemas.microsoft.com/office/drawing/2014/main" id="{AB1C26CD-A2BD-492B-858F-00D27244E895}"/>
              </a:ext>
            </a:extLst>
          </p:cNvPr>
          <p:cNvSpPr txBox="1">
            <a:spLocks/>
          </p:cNvSpPr>
          <p:nvPr/>
        </p:nvSpPr>
        <p:spPr>
          <a:xfrm>
            <a:off x="457199" y="2117539"/>
            <a:ext cx="9972000" cy="7876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a:ln>
                  <a:noFill/>
                </a:ln>
                <a:solidFill>
                  <a:prstClr val="black"/>
                </a:solidFill>
                <a:effectLst/>
                <a:uLnTx/>
                <a:uFillTx/>
                <a:latin typeface="Arial Black"/>
                <a:ea typeface="+mj-ea"/>
                <a:cs typeface="+mj-cs"/>
              </a:rPr>
              <a:t>3.3 Pysäkiltä lastensuojeluun tehtävät yhteydenotot ja lastensuojeluilmoitukset</a:t>
            </a:r>
          </a:p>
        </p:txBody>
      </p:sp>
      <p:sp>
        <p:nvSpPr>
          <p:cNvPr id="8" name="Sisällön paikkamerkki 2">
            <a:extLst>
              <a:ext uri="{FF2B5EF4-FFF2-40B4-BE49-F238E27FC236}">
                <a16:creationId xmlns:a16="http://schemas.microsoft.com/office/drawing/2014/main" id="{121CAFF8-BB65-A802-863F-11130D24830D}"/>
              </a:ext>
            </a:extLst>
          </p:cNvPr>
          <p:cNvSpPr txBox="1">
            <a:spLocks/>
          </p:cNvSpPr>
          <p:nvPr/>
        </p:nvSpPr>
        <p:spPr>
          <a:xfrm>
            <a:off x="457199" y="2965934"/>
            <a:ext cx="10441726" cy="5427223"/>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Nuorten päihdepalvelu Pysäkin työntekijöiden tulee noudattaa lastensuojelulain 25§:n mukaista ilmoitusvelvollisuutta, kun he kohtaavat alaikäisiä nuoria:</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”Lastensuojeluilmoitus tulee tehdä, kun ilmoitusvelvollinen on tehtävässään saanut tietää lapsesta, jonka hoidon ja huolenpidon tarve, kehitystä vaarantavat olosuhteet tai oma käyttäytyminen edellyttävät mahdollista lastensuojelun tarpeen selvittämistä.”</a:t>
            </a:r>
            <a:endParaRPr kumimoji="0" lang="fi-FI" sz="1400" b="0" i="1" u="none" strike="noStrike" kern="1200" cap="none" spc="0" normalizeH="0" baseline="0" noProof="0">
              <a:ln>
                <a:noFill/>
              </a:ln>
              <a:solidFill>
                <a:prstClr val="black"/>
              </a:solidFill>
              <a:effectLst/>
              <a:uLnTx/>
              <a:uFillTx/>
              <a:latin typeface="Arial" panose="020B0604020202020204"/>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Laissa ammattihenkilön kynnys tehdä lastensuojeluilmoitus on tehty tarkoituksellisesti matalaksi – ilmoittajan ei tarvitse tietää, onko lapsella tarve lastensuojelulle vaan sen </a:t>
            </a: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mahdollisuus</a:t>
            </a: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 on kriteeri ilmoituksen tekemiselle.</a:t>
            </a:r>
            <a:endParaRPr kumimoji="0" lang="fi-FI"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Ilmoituksen tekemisen velvollisuus on henkilökohtainen eikä sitä voi delegoida muille tahoille.</a:t>
            </a:r>
            <a:endParaRPr kumimoji="0" lang="fi-FI"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Ilmoitusta ei saa jättää tekemättä sillä perusteella, että nuori on jo lastensuojelun asiakkuudessa tai jos nuori tai hänen huoltajansa vastustavat ilmoituksen tekemistä.</a:t>
            </a:r>
            <a:endParaRPr kumimoji="0" lang="fi-FI"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Tilanteissa, joissa ilmoitus voidaan tehdä yhteistyössä nuoren ja huoltajien kanssa, ilmoitusvelvollisuuden voi täyttää myös tekemällä </a:t>
            </a: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hlinkClick r:id="rId2"/>
              </a:rPr>
              <a:t>sosiaalihuoltolain 35§</a:t>
            </a: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:n mukaisen yhteydenoton perheen tuen tarpeen arvioimiseksi.</a:t>
            </a:r>
            <a:endParaRPr kumimoji="0" lang="fi-FI"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384908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9CED211-9120-ED02-CE3E-B6160B71FE55}"/>
              </a:ext>
            </a:extLst>
          </p:cNvPr>
          <p:cNvSpPr>
            <a:spLocks noGrp="1"/>
          </p:cNvSpPr>
          <p:nvPr>
            <p:ph idx="1"/>
          </p:nvPr>
        </p:nvSpPr>
        <p:spPr>
          <a:xfrm>
            <a:off x="465780" y="486960"/>
            <a:ext cx="9972000" cy="6119786"/>
          </a:xfrm>
        </p:spPr>
        <p:txBody>
          <a:bodyPr vert="horz" lIns="0" tIns="0" rIns="0" bIns="0" rtlCol="0" anchor="t">
            <a:noAutofit/>
          </a:bodyPr>
          <a:lstStyle/>
          <a:p>
            <a:r>
              <a:rPr lang="fi-FI" sz="1400"/>
              <a:t>Kiireettömissä tilanteissa lastensuojeluilmoituksen tai sosiaalihuoltalain mukaisen yhteydenoton voi tehdä Apotissa.</a:t>
            </a:r>
          </a:p>
          <a:p>
            <a:pPr lvl="1"/>
            <a:r>
              <a:rPr lang="fi-FI" sz="1400">
                <a:hlinkClick r:id="rId2"/>
              </a:rPr>
              <a:t>Intran ohje lastensuojeluilmoituksen tekemisestä</a:t>
            </a:r>
            <a:endParaRPr lang="fi-FI" sz="1400"/>
          </a:p>
          <a:p>
            <a:r>
              <a:rPr lang="fi-FI" sz="1400"/>
              <a:t>Kiireellisissä tilanteissa lastensuojeluilmoitus tehdään virka-aikana alueelliseen lapsiperheiden palvelutarpeen arviointiin tai virka-ajan ulkopuolella sosiaalipäivystykseen.</a:t>
            </a:r>
            <a:endParaRPr lang="fi-FI" sz="1400">
              <a:cs typeface="Arial"/>
            </a:endParaRPr>
          </a:p>
          <a:p>
            <a:r>
              <a:rPr lang="fi-FI" sz="1400"/>
              <a:t>Ilmoittajan kannattaa kertoa nuorella ja hänen huoltajilleen lastensuojeluilmoituksen tekemisestä.</a:t>
            </a:r>
            <a:endParaRPr lang="fi-FI" sz="1400">
              <a:cs typeface="Arial"/>
            </a:endParaRPr>
          </a:p>
          <a:p>
            <a:pPr lvl="1"/>
            <a:r>
              <a:rPr lang="fi-FI" sz="1400"/>
              <a:t>Poikkeus:</a:t>
            </a:r>
            <a:endParaRPr lang="fi-FI" sz="1400">
              <a:cs typeface="Arial"/>
            </a:endParaRPr>
          </a:p>
          <a:p>
            <a:pPr lvl="2"/>
            <a:r>
              <a:rPr lang="fi-FI" sz="1400"/>
              <a:t>Kun herää epäily lapseen kohdistuneesta väkivallasta, on oltava välittömästi yhteydessä lastensuojelun päivystykseen tai virka-ajan jälkeen sosiaalipäivystykseen.</a:t>
            </a:r>
            <a:endParaRPr lang="fi-FI" sz="1400">
              <a:cs typeface="Arial"/>
            </a:endParaRPr>
          </a:p>
          <a:p>
            <a:pPr lvl="2"/>
            <a:r>
              <a:rPr lang="fi-FI" sz="1400"/>
              <a:t>Tarvittaessa ammattilaisen on tehtävä ilmoitus poliisiin lapseen kohdistuneesta pahoinpitely- tai seksuaalirikosepäilystä → noudatettava erillistä Pysy-ohjetta </a:t>
            </a:r>
            <a:r>
              <a:rPr lang="fi-FI" sz="1400">
                <a:solidFill>
                  <a:srgbClr val="FF0000"/>
                </a:solidFill>
              </a:rPr>
              <a:t>(lisätään linkki kun päivitetty pysy-ohje julkaistu)</a:t>
            </a:r>
            <a:endParaRPr lang="fi-FI" sz="1400">
              <a:solidFill>
                <a:srgbClr val="FF0000"/>
              </a:solidFill>
              <a:cs typeface="Arial"/>
            </a:endParaRPr>
          </a:p>
          <a:p>
            <a:pPr lvl="2"/>
            <a:endParaRPr lang="fi-FI" sz="1400">
              <a:solidFill>
                <a:srgbClr val="FF0000"/>
              </a:solidFill>
            </a:endParaRPr>
          </a:p>
          <a:p>
            <a:r>
              <a:rPr lang="fi-FI" sz="1400"/>
              <a:t>Lapsiperheiden palvelutarpeen arvioinnin, lastensuojelun ja perhesosiaalityön konsultointi ja yhteydenotot tilanteessa, kun lastensuojeluilmoituksen kriteerit eivät täyty, mutta perheen tilanne mietityttää tai perheen asia olisi hyvä saattaa lapsen asioista vastaavan sosiaalityöntekijän tietoon:</a:t>
            </a:r>
            <a:endParaRPr lang="fi-FI" sz="1400">
              <a:cs typeface="Arial"/>
            </a:endParaRPr>
          </a:p>
          <a:p>
            <a:endParaRPr lang="fi-FI" sz="1400"/>
          </a:p>
          <a:p>
            <a:pPr lvl="1"/>
            <a:r>
              <a:rPr lang="fi-FI" sz="1400"/>
              <a:t>Pysäkin asiakkuuden aikana nuoren ja perheen tilanteesta saattaa tulla esiin monia sellaisia asioita, jotka olisi hyvä olla sosiaalityöntekijän tiedossa, vaikka niiden vuoksi ei olisi tarvetta tehdä lastensuojeluilmoitusta.</a:t>
            </a:r>
            <a:endParaRPr lang="fi-FI" sz="1400">
              <a:cs typeface="Arial"/>
            </a:endParaRPr>
          </a:p>
          <a:p>
            <a:pPr lvl="1"/>
            <a:r>
              <a:rPr lang="fi-FI" sz="1400"/>
              <a:t>Pääsääntöisesti asioista on hyvä puhua yhteisessä tapaamisessa asiakkaiden läsnä ollessa, mutta tarpeen mukaan sosiaalityöntekijään voi olla jo aiemmin yhteydessä.</a:t>
            </a:r>
            <a:endParaRPr lang="fi-FI" sz="1400">
              <a:cs typeface="Arial"/>
            </a:endParaRPr>
          </a:p>
          <a:p>
            <a:pPr lvl="1"/>
            <a:r>
              <a:rPr lang="fi-FI" sz="1400" b="0" i="0" u="none" strike="noStrike" baseline="0">
                <a:solidFill>
                  <a:srgbClr val="000000"/>
                </a:solidFill>
              </a:rPr>
              <a:t>Jos nuoren tai hänen perheensä tilanne mietityttää tai huolettaa, lastensuojelua tai perhesosiaalityötä tulee konsultoida matalalla kynnyksellä ja pohtia tilannetta yhdessä sosiaalityöntekijän kanssa.</a:t>
            </a:r>
            <a:endParaRPr lang="fi-FI" sz="1400" b="0" i="0" u="none" strike="noStrike" baseline="0">
              <a:solidFill>
                <a:srgbClr val="000000"/>
              </a:solidFill>
              <a:cs typeface="Arial"/>
            </a:endParaRPr>
          </a:p>
          <a:p>
            <a:pPr lvl="1"/>
            <a:r>
              <a:rPr lang="fi-FI" sz="1400"/>
              <a:t>Yhteyttä voi ottaa lastensuojelun tai perhesosiaalityön asiakkaana olevan lapsen vastuusosiaalityöntekijään tai lastensuojelun päivystykseen, jos lapsella ei ole vielä asiakkuutta tai asia on kiireellinen.</a:t>
            </a:r>
            <a:endParaRPr lang="fi-FI" sz="1400">
              <a:cs typeface="Arial"/>
            </a:endParaRPr>
          </a:p>
          <a:p>
            <a:endParaRPr lang="fi-FI" sz="1900">
              <a:solidFill>
                <a:srgbClr val="FF0000"/>
              </a:solidFill>
            </a:endParaRPr>
          </a:p>
          <a:p>
            <a:r>
              <a:rPr lang="fi-FI" sz="1400">
                <a:cs typeface="Arial"/>
              </a:rPr>
              <a:t>Käytännössä Pysäkin kohtaamispaikan asiakkaista ei aina voida varmuudella heti sanoa ovatko he alaikäisiä vai täysi-ikäisiä ja mikä heidän elämäntilanteensa on. Joskus nuoren tilannetta voi joutua selvittämään joitakin kertoja ennen lastensuojeluilmoituksen tekoa. Mahdollisuuksien mukaan on hyvä konsultoida Pysäkin johtavaa sosiaalityöntekijää ennen ilmoituksen tekoa. </a:t>
            </a:r>
            <a:endParaRPr lang="en-US" sz="1400">
              <a:cs typeface="Arial"/>
            </a:endParaRPr>
          </a:p>
          <a:p>
            <a:endParaRPr lang="fi-FI">
              <a:cs typeface="Arial"/>
            </a:endParaRPr>
          </a:p>
        </p:txBody>
      </p:sp>
      <p:sp>
        <p:nvSpPr>
          <p:cNvPr id="5" name="Dian numeron paikkamerkki 4">
            <a:extLst>
              <a:ext uri="{FF2B5EF4-FFF2-40B4-BE49-F238E27FC236}">
                <a16:creationId xmlns:a16="http://schemas.microsoft.com/office/drawing/2014/main" id="{73989CF0-869A-6CC5-53FA-12C922B685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21650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91143D-015C-6A73-87A2-09F560D364DD}"/>
              </a:ext>
            </a:extLst>
          </p:cNvPr>
          <p:cNvSpPr>
            <a:spLocks noGrp="1"/>
          </p:cNvSpPr>
          <p:nvPr>
            <p:ph type="title"/>
          </p:nvPr>
        </p:nvSpPr>
        <p:spPr/>
        <p:txBody>
          <a:bodyPr/>
          <a:lstStyle/>
          <a:p>
            <a:r>
              <a:rPr lang="fi-FI">
                <a:latin typeface="Arial Black"/>
              </a:rPr>
              <a:t>3.4 Kirjaaminen</a:t>
            </a:r>
          </a:p>
        </p:txBody>
      </p:sp>
      <p:sp>
        <p:nvSpPr>
          <p:cNvPr id="3" name="Sisällön paikkamerkki 2">
            <a:extLst>
              <a:ext uri="{FF2B5EF4-FFF2-40B4-BE49-F238E27FC236}">
                <a16:creationId xmlns:a16="http://schemas.microsoft.com/office/drawing/2014/main" id="{215857EF-3F4A-EAC2-B320-639939624A91}"/>
              </a:ext>
            </a:extLst>
          </p:cNvPr>
          <p:cNvSpPr>
            <a:spLocks noGrp="1"/>
          </p:cNvSpPr>
          <p:nvPr>
            <p:ph idx="1"/>
          </p:nvPr>
        </p:nvSpPr>
        <p:spPr/>
        <p:txBody>
          <a:bodyPr/>
          <a:lstStyle/>
          <a:p>
            <a:r>
              <a:rPr lang="fi-FI" sz="1400"/>
              <a:t>Kirjausten lukeminen </a:t>
            </a:r>
          </a:p>
          <a:p>
            <a:pPr lvl="1"/>
            <a:r>
              <a:rPr lang="fi-FI" sz="1400"/>
              <a:t>Lähtökohtaisesti mitään toisen yksikön kirjausten sisältöjä ei saa lukea</a:t>
            </a:r>
          </a:p>
          <a:p>
            <a:pPr lvl="1"/>
            <a:r>
              <a:rPr lang="fi-FI" sz="1400"/>
              <a:t>Poikkeukset:</a:t>
            </a:r>
          </a:p>
          <a:p>
            <a:pPr lvl="2"/>
            <a:r>
              <a:rPr lang="fi-FI" sz="1400"/>
              <a:t>Asiasta sovittu erikseen työntekijöiden ja nuoren kanssa (tehty asiasta sopimus, esim. suullisesti, ja kirjattu asia Apottiin.</a:t>
            </a:r>
          </a:p>
          <a:p>
            <a:pPr lvl="2"/>
            <a:r>
              <a:rPr lang="fi-FI" sz="1400"/>
              <a:t>Päivystykselliset tilanteet (välitön vaara), jolloin lastensuojelussa/sosiaali- ja kriisipäivystyksessä on perusteltu syy katsoa Nuorten päihdepalvelun kirjaukset</a:t>
            </a:r>
          </a:p>
          <a:p>
            <a:endParaRPr lang="fi-FI" sz="1400"/>
          </a:p>
          <a:p>
            <a:r>
              <a:rPr lang="fi-FI" sz="1400">
                <a:solidFill>
                  <a:srgbClr val="FF0000"/>
                </a:solidFill>
              </a:rPr>
              <a:t>Sovittavia asioita:</a:t>
            </a:r>
          </a:p>
          <a:p>
            <a:pPr lvl="1"/>
            <a:r>
              <a:rPr lang="fi-FI" sz="1400">
                <a:solidFill>
                  <a:srgbClr val="FF0000"/>
                </a:solidFill>
              </a:rPr>
              <a:t>Yhteisten tapaamisten kirjaaminen: Apotti mahdollistaa yhteisen kirjauksen tekemisen. Haluammeko tätä vai kaikki kirjaavat oman merkintänsä?</a:t>
            </a:r>
          </a:p>
          <a:p>
            <a:pPr lvl="1"/>
            <a:r>
              <a:rPr lang="fi-FI" sz="1400">
                <a:solidFill>
                  <a:srgbClr val="FF0000"/>
                </a:solidFill>
              </a:rPr>
              <a:t>Dokumentti ”päihdearviosta”?</a:t>
            </a:r>
          </a:p>
          <a:p>
            <a:pPr lvl="1"/>
            <a:r>
              <a:rPr lang="fi-FI" sz="1400" err="1">
                <a:solidFill>
                  <a:srgbClr val="FF0000"/>
                </a:solidFill>
              </a:rPr>
              <a:t>PTA:n</a:t>
            </a:r>
            <a:r>
              <a:rPr lang="fi-FI" sz="1400">
                <a:solidFill>
                  <a:srgbClr val="FF0000"/>
                </a:solidFill>
              </a:rPr>
              <a:t> kirjaaminen: omat </a:t>
            </a:r>
            <a:r>
              <a:rPr lang="fi-FI" sz="1400" err="1">
                <a:solidFill>
                  <a:srgbClr val="FF0000"/>
                </a:solidFill>
              </a:rPr>
              <a:t>PTA:t</a:t>
            </a:r>
            <a:r>
              <a:rPr lang="fi-FI" sz="1400">
                <a:solidFill>
                  <a:srgbClr val="FF0000"/>
                </a:solidFill>
              </a:rPr>
              <a:t> vai yhteinen PTA?</a:t>
            </a:r>
          </a:p>
          <a:p>
            <a:br>
              <a:rPr lang="fi-FI" sz="1400"/>
            </a:br>
            <a:endParaRPr lang="fi-FI" sz="1400"/>
          </a:p>
          <a:p>
            <a:pPr marL="0" indent="0">
              <a:buNone/>
            </a:pPr>
            <a:endParaRPr lang="fi-FI"/>
          </a:p>
        </p:txBody>
      </p:sp>
      <p:sp>
        <p:nvSpPr>
          <p:cNvPr id="5" name="Dian numeron paikkamerkki 4">
            <a:extLst>
              <a:ext uri="{FF2B5EF4-FFF2-40B4-BE49-F238E27FC236}">
                <a16:creationId xmlns:a16="http://schemas.microsoft.com/office/drawing/2014/main" id="{3CCF45ED-F8F6-1B53-268C-B0AB1233C8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510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4">
            <a:extLst>
              <a:ext uri="{FF2B5EF4-FFF2-40B4-BE49-F238E27FC236}">
                <a16:creationId xmlns:a16="http://schemas.microsoft.com/office/drawing/2014/main" id="{FBB165D9-81FA-4CF6-B310-1CC73E92A29D}"/>
              </a:ext>
            </a:extLst>
          </p:cNvPr>
          <p:cNvSpPr/>
          <p:nvPr/>
        </p:nvSpPr>
        <p:spPr>
          <a:xfrm>
            <a:off x="204569" y="41038"/>
            <a:ext cx="11856901" cy="624655"/>
          </a:xfrm>
          <a:prstGeom prst="rect">
            <a:avLst/>
          </a:prstGeom>
          <a:no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0" cap="all" spc="300" normalizeH="0" baseline="0" noProof="0" dirty="0">
                <a:ln>
                  <a:noFill/>
                </a:ln>
                <a:solidFill>
                  <a:srgbClr val="313131"/>
                </a:solidFill>
                <a:effectLst/>
                <a:uLnTx/>
                <a:uFillTx/>
                <a:latin typeface="Arial"/>
                <a:ea typeface="+mn-ea"/>
                <a:cs typeface="+mn-cs"/>
              </a:rPr>
              <a:t>Lapsen kokeman lähisuhdeväkivallan tasot ja tunnusmerkit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0" cap="all" spc="300" normalizeH="0" baseline="0" noProof="0" dirty="0">
              <a:ln>
                <a:noFill/>
              </a:ln>
              <a:solidFill>
                <a:srgbClr val="313131"/>
              </a:solidFill>
              <a:effectLst/>
              <a:uLnTx/>
              <a:uFillTx/>
              <a:latin typeface="Arial"/>
              <a:ea typeface="+mn-ea"/>
              <a:cs typeface="Arial"/>
            </a:endParaRPr>
          </a:p>
        </p:txBody>
      </p:sp>
      <p:grpSp>
        <p:nvGrpSpPr>
          <p:cNvPr id="5" name="Ryhmä 4">
            <a:extLst>
              <a:ext uri="{FF2B5EF4-FFF2-40B4-BE49-F238E27FC236}">
                <a16:creationId xmlns:a16="http://schemas.microsoft.com/office/drawing/2014/main" id="{F6733E64-5B5C-432F-BAFF-5A79A77CD8C7}"/>
              </a:ext>
            </a:extLst>
          </p:cNvPr>
          <p:cNvGrpSpPr/>
          <p:nvPr/>
        </p:nvGrpSpPr>
        <p:grpSpPr>
          <a:xfrm>
            <a:off x="290625" y="559485"/>
            <a:ext cx="11770846" cy="528882"/>
            <a:chOff x="363951" y="2543451"/>
            <a:chExt cx="11503945" cy="590933"/>
          </a:xfrm>
        </p:grpSpPr>
        <p:grpSp>
          <p:nvGrpSpPr>
            <p:cNvPr id="6" name="Ryhmä 5">
              <a:extLst>
                <a:ext uri="{FF2B5EF4-FFF2-40B4-BE49-F238E27FC236}">
                  <a16:creationId xmlns:a16="http://schemas.microsoft.com/office/drawing/2014/main" id="{5A2B6518-AEB0-4B79-B7B5-C3B4004D3F28}"/>
                </a:ext>
              </a:extLst>
            </p:cNvPr>
            <p:cNvGrpSpPr/>
            <p:nvPr/>
          </p:nvGrpSpPr>
          <p:grpSpPr>
            <a:xfrm>
              <a:off x="2404552" y="2556225"/>
              <a:ext cx="9463344" cy="578159"/>
              <a:chOff x="2386089" y="2547039"/>
              <a:chExt cx="9463344" cy="578159"/>
            </a:xfrm>
          </p:grpSpPr>
          <p:sp>
            <p:nvSpPr>
              <p:cNvPr id="8" name="Chevron 98">
                <a:extLst>
                  <a:ext uri="{FF2B5EF4-FFF2-40B4-BE49-F238E27FC236}">
                    <a16:creationId xmlns:a16="http://schemas.microsoft.com/office/drawing/2014/main" id="{4C94FAFA-369C-4949-B62A-59DCE3AF9D40}"/>
                  </a:ext>
                </a:extLst>
              </p:cNvPr>
              <p:cNvSpPr/>
              <p:nvPr/>
            </p:nvSpPr>
            <p:spPr>
              <a:xfrm>
                <a:off x="2386089" y="2547039"/>
                <a:ext cx="2252963" cy="569236"/>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srgbClr val="000000"/>
                    </a:solidFill>
                    <a:effectLst/>
                    <a:uLnTx/>
                    <a:uFillTx/>
                    <a:latin typeface="Arial" panose="020B0604020202020204"/>
                    <a:ea typeface="+mn-ea"/>
                    <a:cs typeface="+mn-cs"/>
                    <a:sym typeface="Gill Sans"/>
                  </a:rPr>
                  <a:t>Lapsen kokeman lähisuhdeväkivallan riski</a:t>
                </a:r>
              </a:p>
            </p:txBody>
          </p:sp>
          <p:sp>
            <p:nvSpPr>
              <p:cNvPr id="9" name="Chevron 106">
                <a:extLst>
                  <a:ext uri="{FF2B5EF4-FFF2-40B4-BE49-F238E27FC236}">
                    <a16:creationId xmlns:a16="http://schemas.microsoft.com/office/drawing/2014/main" id="{9B6159EF-D90F-48C5-8ECB-F8A9D865DFE4}"/>
                  </a:ext>
                </a:extLst>
              </p:cNvPr>
              <p:cNvSpPr/>
              <p:nvPr/>
            </p:nvSpPr>
            <p:spPr>
              <a:xfrm>
                <a:off x="4407508" y="2555962"/>
                <a:ext cx="2544798" cy="569236"/>
              </a:xfrm>
              <a:prstGeom prst="chevron">
                <a:avLst/>
              </a:prstGeom>
              <a:solidFill>
                <a:srgbClr val="FFC000"/>
              </a:solidFill>
              <a:ln w="12700" cap="flat" cmpd="sng" algn="ctr">
                <a:noFill/>
                <a:prstDash val="solid"/>
                <a:miter lim="800000"/>
              </a:ln>
              <a:effectLst/>
            </p:spPr>
            <p:txBody>
              <a:bodyPr rtlCol="0" anchor="ctr"/>
              <a:lstStyle/>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endParaRPr>
              </a:p>
              <a:p>
                <a:pPr marL="17988" marR="0" lvl="2" indent="0" algn="l" defTabSz="914400" rtl="0" eaLnBrk="0" fontAlgn="base" latinLnBrk="0" hangingPunct="0">
                  <a:lnSpc>
                    <a:spcPct val="100000"/>
                  </a:lnSpc>
                  <a:spcBef>
                    <a:spcPct val="0"/>
                  </a:spcBef>
                  <a:spcAft>
                    <a:spcPct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rPr>
                  <a:t>Tunnistettu lapsen kokema lähisuhdeväkivalta</a:t>
                </a:r>
              </a:p>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endParaRPr>
              </a:p>
            </p:txBody>
          </p:sp>
          <p:sp>
            <p:nvSpPr>
              <p:cNvPr id="10" name="Chevron 99">
                <a:extLst>
                  <a:ext uri="{FF2B5EF4-FFF2-40B4-BE49-F238E27FC236}">
                    <a16:creationId xmlns:a16="http://schemas.microsoft.com/office/drawing/2014/main" id="{0B43D3E1-7213-43E8-B324-FAAC2EECB021}"/>
                  </a:ext>
                </a:extLst>
              </p:cNvPr>
              <p:cNvSpPr/>
              <p:nvPr/>
            </p:nvSpPr>
            <p:spPr>
              <a:xfrm>
                <a:off x="6675517" y="2547040"/>
                <a:ext cx="2810875" cy="569236"/>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Tunnistettu toistuva lapsen kokema lähisuhdeväkivalta </a:t>
                </a:r>
                <a:endParaRPr kumimoji="0" lang="fi-FI" sz="90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sp>
            <p:nvSpPr>
              <p:cNvPr id="11" name="Chevron 100">
                <a:extLst>
                  <a:ext uri="{FF2B5EF4-FFF2-40B4-BE49-F238E27FC236}">
                    <a16:creationId xmlns:a16="http://schemas.microsoft.com/office/drawing/2014/main" id="{CD9B6583-8962-4F24-9EE5-9C789BD4632A}"/>
                  </a:ext>
                </a:extLst>
              </p:cNvPr>
              <p:cNvSpPr/>
              <p:nvPr/>
            </p:nvSpPr>
            <p:spPr>
              <a:xfrm>
                <a:off x="9243684" y="2548043"/>
                <a:ext cx="2605749" cy="569236"/>
              </a:xfrm>
              <a:prstGeom prst="chevron">
                <a:avLst/>
              </a:prstGeom>
              <a:solidFill>
                <a:srgbClr val="F5A3C7">
                  <a:lumMod val="2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kern="0" dirty="0">
                    <a:solidFill>
                      <a:prstClr val="white"/>
                    </a:solidFill>
                    <a:latin typeface="Arial" panose="020B0604020202020204"/>
                    <a:sym typeface="Gill Sans"/>
                  </a:rPr>
                  <a:t>P</a:t>
                </a:r>
                <a:r>
                  <a:rPr kumimoji="0" lang="fi-FI" sz="1050" b="1" i="0" u="none" strike="noStrike" kern="0" cap="none" spc="0" normalizeH="0" baseline="0" noProof="0" dirty="0" err="1">
                    <a:ln>
                      <a:noFill/>
                    </a:ln>
                    <a:solidFill>
                      <a:prstClr val="white"/>
                    </a:solidFill>
                    <a:effectLst/>
                    <a:uLnTx/>
                    <a:uFillTx/>
                    <a:latin typeface="Arial" panose="020B0604020202020204"/>
                    <a:ea typeface="+mn-ea"/>
                    <a:cs typeface="+mn-cs"/>
                    <a:sym typeface="Gill Sans"/>
                  </a:rPr>
                  <a:t>itkäkestoinen</a:t>
                </a: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 tai henkeä uhkaava lapsen kokema lähisuhdeväkivalta</a:t>
                </a:r>
              </a:p>
            </p:txBody>
          </p:sp>
        </p:grpSp>
        <p:sp>
          <p:nvSpPr>
            <p:cNvPr id="7" name="Pentagon 86">
              <a:extLst>
                <a:ext uri="{FF2B5EF4-FFF2-40B4-BE49-F238E27FC236}">
                  <a16:creationId xmlns:a16="http://schemas.microsoft.com/office/drawing/2014/main" id="{16808174-7CAA-4446-A083-6BAF703EB55D}"/>
                </a:ext>
              </a:extLst>
            </p:cNvPr>
            <p:cNvSpPr/>
            <p:nvPr/>
          </p:nvSpPr>
          <p:spPr>
            <a:xfrm>
              <a:off x="363951" y="2543451"/>
              <a:ext cx="2263608" cy="579730"/>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rPr>
                <a:t>Ei tunnistettua lapsen kokemaa lähisuhdeväkivaltaa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p:txBody>
        </p:sp>
      </p:grpSp>
      <p:sp>
        <p:nvSpPr>
          <p:cNvPr id="16" name="Tekstiruutu 15">
            <a:extLst>
              <a:ext uri="{FF2B5EF4-FFF2-40B4-BE49-F238E27FC236}">
                <a16:creationId xmlns:a16="http://schemas.microsoft.com/office/drawing/2014/main" id="{1F9D2171-BBA1-4479-A8AD-A88734EC3179}"/>
              </a:ext>
            </a:extLst>
          </p:cNvPr>
          <p:cNvSpPr txBox="1"/>
          <p:nvPr/>
        </p:nvSpPr>
        <p:spPr>
          <a:xfrm>
            <a:off x="4446888" y="1088366"/>
            <a:ext cx="2662085"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Kaltoinkohtelu on todennettu tai sen epäily on perusteltu. Kaltoinkohtelu on kestoltaan lyhytaikaista ja lievää.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Tyypillisesti </a:t>
            </a:r>
            <a:r>
              <a:rPr kumimoji="0" lang="fi-FI" sz="1100" b="0" i="1" u="none" strike="noStrike" kern="1200" cap="none" spc="0" normalizeH="0" baseline="0" noProof="0" dirty="0">
                <a:ln>
                  <a:noFill/>
                </a:ln>
                <a:solidFill>
                  <a:prstClr val="black"/>
                </a:solidFill>
                <a:effectLst/>
                <a:uLnTx/>
                <a:uFillTx/>
                <a:latin typeface="Calibri" panose="020F0502020204030204"/>
                <a:ea typeface="+mn-ea"/>
                <a:cs typeface="+mn-cs"/>
              </a:rPr>
              <a:t>kuritusväkivalta</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 kuten lapsen töniminen, repiminen tai muu kovakourainen kohtelu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Sisarusväkivalta, jossa tekijänä on perheen toinen lapsi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hoidon laiminlyönti, jonka taustalla voi olla huoltajan uupumusta tai kuormittava elämäntilanne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Riskinarvioinnissa huomioitava tekijän suhtautuminen: Tunnistaako tekijä toimintansa haitallisuuden? Onko tekijä valmis muuttamaan toimintaansa ja ottamaan vastaan apua?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Kaltoinkohtelu voi tulla tietoon</a:t>
            </a: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 lapsen tai tekijän kertoman kautta</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 jolloin lähtö-kohtaisesti sitä ei ole syytä epäillä. Usein kaltoinkohtelusta ei kerrota ulkopuolisille. Epäily lapsen kaltoinkohtelusta voi herätä havaintojen perusteella, jolloin on huomioitava </a:t>
            </a: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hypoteesiajattelu</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 Mikä muu kuin kaltoinkohtelu voi selittää  tilanteen? </a:t>
            </a: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Kaltoinkohteluepäily voi herätä kun: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Lapsella on fyysisiä vammoja, joille ei ole lääketieteellistä selitystä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Lapsella on tunne-elämään tai käyttäytymiseen liittyviä oireita tai muutoksia, joille ei ole selittävää tekijää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Vanhempi liioittelee tai sepittää lapsen oireita, jotka johtavat lapselle tarpeettomiin lääketieteellisiin tutkimuksiin</a:t>
            </a:r>
          </a:p>
        </p:txBody>
      </p:sp>
      <p:sp>
        <p:nvSpPr>
          <p:cNvPr id="17" name="Tekstiruutu 16">
            <a:extLst>
              <a:ext uri="{FF2B5EF4-FFF2-40B4-BE49-F238E27FC236}">
                <a16:creationId xmlns:a16="http://schemas.microsoft.com/office/drawing/2014/main" id="{B6301117-72EF-4317-97FB-46BC738CDFAF}"/>
              </a:ext>
            </a:extLst>
          </p:cNvPr>
          <p:cNvSpPr txBox="1"/>
          <p:nvPr/>
        </p:nvSpPr>
        <p:spPr>
          <a:xfrm>
            <a:off x="6976343" y="1056537"/>
            <a:ext cx="2667263"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Todetaan pitkään jatkunut vaurioittava tai yksittäinen vakavasti vaurioittava kaltoinkohtelukokemus tai vakavan kaltoinkohtelun perusteltu epäily.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Vakava fyysinen väkivalta, kuten nyrkillä tai esineellä lyöminen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Vauvan ravistelu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Seksuaalinen väkivalta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Toistuva fyysinen väkivalta, esimerkiksi kuritusväkivalta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Toistuva henkinen väkivalta, kuten alistaminen, nimittely ja uhkailu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Toistuva lapsen laiminlyönti, kuten riittävästä ravinnon saannista, puhtaudesta tai terveydenhoidosta huolehtimatta jättäminen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altistuminen läheisten aikuisten väliselle väkivallalle on usein lapsen kokemana </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jopa vahingollisempaa </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kuin suoraan lapseen kohdistunut väkivalta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Kaltoinkohtelun eri muodot kasaantuvat usein samoille lapsille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Kaltoinkohtelun vaikutukset lapselle: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Fyysiset vammat, tilapäinen tai pysyvä vammautuminen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Tilapäiset psyykkiset oireet tai pysyvämmät traumaoireet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Merkittävästi kohonnut riski mielenterveyden häiriöille, kuten mieliala-, itsetuho- ja traumaoireille, päihde- ja muille riippuvuuksille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Merkittävästi kohonnut riski ylisukupolviselle väkivallalle ja syrjäytymiselle</a:t>
            </a:r>
          </a:p>
        </p:txBody>
      </p:sp>
      <p:sp>
        <p:nvSpPr>
          <p:cNvPr id="18" name="Tekstiruutu 17">
            <a:extLst>
              <a:ext uri="{FF2B5EF4-FFF2-40B4-BE49-F238E27FC236}">
                <a16:creationId xmlns:a16="http://schemas.microsoft.com/office/drawing/2014/main" id="{7E51675D-FD7C-4C6A-9C86-66D8706C1B83}"/>
              </a:ext>
            </a:extLst>
          </p:cNvPr>
          <p:cNvSpPr txBox="1"/>
          <p:nvPr/>
        </p:nvSpPr>
        <p:spPr>
          <a:xfrm>
            <a:off x="9575752" y="1128959"/>
            <a:ext cx="2305234" cy="52168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Todetaan pitkään jatkunut vakavasti vaurioittava henkeä ja terveyttä uhkaava kaltoinkohtelu tai yksittäinen henkeä uhkaava kaltoinkohtelukokemus.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Todetaan pitkään jatkunee</a:t>
            </a:r>
            <a:r>
              <a:rPr lang="fi-FI" sz="1100" dirty="0">
                <a:solidFill>
                  <a:prstClr val="black"/>
                </a:solidFill>
                <a:latin typeface="Calibri" panose="020F0502020204030204"/>
              </a:rPr>
              <a:t>n</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 kaltoinkohtelun vaarallisuus tai haitallisuus lapsen terveydelle ja hyvinvoinnille.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HOTUS 2022: </a:t>
            </a:r>
            <a:r>
              <a:rPr kumimoji="0" lang="fi-FI" sz="11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Lapsen- ja perhesurmaan liittyvät riskitekijät</a:t>
            </a: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Lapsensurman aiheuttaa useimmiten lapsen oma vanhempi</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Riskitekijöitä useita: vanhemman kokema stressi, vaikeudet sosiaalisissa suhteissa, väkivaltaisuus ja rikollisuus, vanhemman päihteidenkäyttö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Vanhemmalla, joka surmaa lapsensa kostotarkoituksessa, on todennäköisesti todettu jonkinlainen psyykkinen sairaus, kuten persoonallisuushäiriö, synnytyksen jälkeinen masennus, päihteiden väärinkäyttöä, ahdistuneisuushäiriö, skitsoaffektiivinen häiriö, harhaisuutta tai kaksisuuntainen mielialahäiriö</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kstiruutu 22">
            <a:extLst>
              <a:ext uri="{FF2B5EF4-FFF2-40B4-BE49-F238E27FC236}">
                <a16:creationId xmlns:a16="http://schemas.microsoft.com/office/drawing/2014/main" id="{DE199D5B-E9B0-D665-EFD6-158D71AC6A4E}"/>
              </a:ext>
            </a:extLst>
          </p:cNvPr>
          <p:cNvSpPr txBox="1"/>
          <p:nvPr/>
        </p:nvSpPr>
        <p:spPr>
          <a:xfrm>
            <a:off x="2378570" y="1106655"/>
            <a:ext cx="2130994" cy="5678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Tunnistetaan perheessä olevat tekijät, jotka nostavat lapsen kaltoinkohtelun riskiä.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HOTUS 2022: Lapsen kaltoinkohtelun riskitekijät perheessä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Vanhempaan liittyvät tekijät: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Vanhemman lapsuudessaan kokema kaltoinkohtelu, väkivalta ja traumakokemukset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Vanhempien ero- ja huoltoriidat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Vanhemman päihteidenkäyttö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Aikuisten välinen väkivalta perheessä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Vanhemman mielenterveyden ongelmat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Perheeseen liittyvät tekijät: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Perheen sosiaalisen tuen puute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Sallivat asenteet kuritus-väkivallan käytölle ja yli-sukupolvinen kuritusväkivalta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Perheen merkittävä muuttohistoria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Kulttuuriset perinteet ja sallivat asenteet tyttöjen silpomiselle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Lapseen liittyvät tekijät: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err="1">
                <a:ln>
                  <a:noFill/>
                </a:ln>
                <a:solidFill>
                  <a:prstClr val="black"/>
                </a:solidFill>
                <a:effectLst/>
                <a:uLnTx/>
                <a:uFillTx/>
                <a:latin typeface="Calibri" panose="020F0502020204030204"/>
                <a:ea typeface="+mn-ea"/>
                <a:cs typeface="+mn-cs"/>
              </a:rPr>
              <a:t>Perinataalivaiheen</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 ongelmat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voimakas itkuisuus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Erityislapsi, esim. käytösoireilu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sijoitus kodin ulkopuolelle</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1" name="Tekstiruutu 30">
            <a:extLst>
              <a:ext uri="{FF2B5EF4-FFF2-40B4-BE49-F238E27FC236}">
                <a16:creationId xmlns:a16="http://schemas.microsoft.com/office/drawing/2014/main" id="{EFFD8532-20F7-52A9-AEE2-A7E595B8303D}"/>
              </a:ext>
            </a:extLst>
          </p:cNvPr>
          <p:cNvSpPr txBox="1"/>
          <p:nvPr/>
        </p:nvSpPr>
        <p:spPr>
          <a:xfrm>
            <a:off x="204569" y="1088366"/>
            <a:ext cx="2316126" cy="5678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Ei tiedossa olevia riskitekijöitä tai tunnistettua kaltoinkohtelua. Perheessä olevien, lapsen kaltoinkohtelulta suojaavien tekijöiden tunnistaminen ja niiden vahvistaminen yhteisöllisesti.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HOTUS 2022: Lapsen kaltoin-kohtelulta suojaavat tekijät perheessä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Perheen ihmissuhteiden tasolla: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Turvalliset, vakaat, tukea antavat ja hoivaavat suhteet perheessä ja vanhempien parisuhteessa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Turvallinen kiintymyssuhde lapseen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Vanhemman lämpö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Sosiaalisen ympäristön tuki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Positiiviset ihmissuhteet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Yhteisöllinen osallisuus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lt"/>
                <a:cs typeface="Calibri"/>
              </a:rPr>
              <a:t>Vanhemman yksilötasolla: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Kyky itsekontrolliin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Sinnikkyys tai sietokyky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Usko itseen vaikuttavien tapahtumien hallintaan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Tyytyväisyys omaan vanhemmuuteen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Kyky joustavuuteen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Itsestä huolehtiminen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Harrastukset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Mentalisaatiokyky</a:t>
            </a:r>
            <a:endPar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Perheen olosuhteiden tasolla: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Taloudellinen pärjääminen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Pääsy palvelujen piiriin</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5" name="Tekstiruutu 34">
            <a:extLst>
              <a:ext uri="{FF2B5EF4-FFF2-40B4-BE49-F238E27FC236}">
                <a16:creationId xmlns:a16="http://schemas.microsoft.com/office/drawing/2014/main" id="{FC103B99-428D-D0C3-D70B-6850D4B36C9E}"/>
              </a:ext>
            </a:extLst>
          </p:cNvPr>
          <p:cNvSpPr txBox="1"/>
          <p:nvPr/>
        </p:nvSpPr>
        <p:spPr>
          <a:xfrm>
            <a:off x="8950733" y="6348032"/>
            <a:ext cx="23785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rPr>
              <a:t>Lähteet: </a:t>
            </a: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HOTUS 2022</a:t>
            </a: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THL 2023</a:t>
            </a:r>
            <a:endPar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Vinoraita 1">
            <a:extLst>
              <a:ext uri="{FF2B5EF4-FFF2-40B4-BE49-F238E27FC236}">
                <a16:creationId xmlns:a16="http://schemas.microsoft.com/office/drawing/2014/main" id="{C7AC4BF3-DF29-029D-01F0-6595DC1C966F}"/>
              </a:ext>
            </a:extLst>
          </p:cNvPr>
          <p:cNvSpPr/>
          <p:nvPr/>
        </p:nvSpPr>
        <p:spPr>
          <a:xfrm rot="10800000">
            <a:off x="10864560" y="5379520"/>
            <a:ext cx="1327439" cy="1478479"/>
          </a:xfrm>
          <a:prstGeom prst="diagStripe">
            <a:avLst/>
          </a:prstGeom>
          <a:solidFill>
            <a:srgbClr val="FFC61E"/>
          </a:solidFill>
          <a:ln w="12700" cap="flat" cmpd="sng" algn="ctr">
            <a:solidFill>
              <a:srgbClr val="0000B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3" name="Tekstiruutu 2">
            <a:extLst>
              <a:ext uri="{FF2B5EF4-FFF2-40B4-BE49-F238E27FC236}">
                <a16:creationId xmlns:a16="http://schemas.microsoft.com/office/drawing/2014/main" id="{35B365F2-A087-678A-8DC6-343A0E144C2F}"/>
              </a:ext>
            </a:extLst>
          </p:cNvPr>
          <p:cNvSpPr txBox="1"/>
          <p:nvPr/>
        </p:nvSpPr>
        <p:spPr>
          <a:xfrm rot="18677149">
            <a:off x="10885386" y="6055379"/>
            <a:ext cx="1647611" cy="276999"/>
          </a:xfrm>
          <a:prstGeom prst="rect">
            <a:avLst/>
          </a:prstGeom>
          <a:noFill/>
        </p:spPr>
        <p:txBody>
          <a:bodyPr wrap="square" rtlCol="0">
            <a:spAutoFit/>
          </a:bodyPr>
          <a:lstStyle/>
          <a:p>
            <a:r>
              <a:rPr lang="fi-FI" sz="1200" b="1" dirty="0"/>
              <a:t>LUONNOS 27.11.2023</a:t>
            </a:r>
          </a:p>
        </p:txBody>
      </p:sp>
    </p:spTree>
    <p:extLst>
      <p:ext uri="{BB962C8B-B14F-4D97-AF65-F5344CB8AC3E}">
        <p14:creationId xmlns:p14="http://schemas.microsoft.com/office/powerpoint/2010/main" val="2863072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71ED7-C832-E086-262A-4152C5642CA2}"/>
              </a:ext>
            </a:extLst>
          </p:cNvPr>
          <p:cNvSpPr>
            <a:spLocks noGrp="1"/>
          </p:cNvSpPr>
          <p:nvPr>
            <p:ph type="title"/>
          </p:nvPr>
        </p:nvSpPr>
        <p:spPr/>
        <p:txBody>
          <a:bodyPr/>
          <a:lstStyle/>
          <a:p>
            <a:r>
              <a:rPr lang="fi-FI" sz="2600">
                <a:latin typeface="Arial Black"/>
              </a:rPr>
              <a:t>3.5 Huumausainetestaus osana nuoren päihdehoitoa</a:t>
            </a:r>
          </a:p>
        </p:txBody>
      </p:sp>
      <p:sp>
        <p:nvSpPr>
          <p:cNvPr id="3" name="Sisällön paikkamerkki 2">
            <a:extLst>
              <a:ext uri="{FF2B5EF4-FFF2-40B4-BE49-F238E27FC236}">
                <a16:creationId xmlns:a16="http://schemas.microsoft.com/office/drawing/2014/main" id="{76A6AF31-862C-AB6E-2298-5ED120A08319}"/>
              </a:ext>
            </a:extLst>
          </p:cNvPr>
          <p:cNvSpPr>
            <a:spLocks noGrp="1"/>
          </p:cNvSpPr>
          <p:nvPr>
            <p:ph idx="1"/>
          </p:nvPr>
        </p:nvSpPr>
        <p:spPr>
          <a:xfrm>
            <a:off x="465780" y="938769"/>
            <a:ext cx="9972000" cy="5510669"/>
          </a:xfrm>
        </p:spPr>
        <p:txBody>
          <a:bodyPr vert="horz" lIns="0" tIns="0" rIns="0" bIns="0" rtlCol="0" anchor="t">
            <a:noAutofit/>
          </a:bodyPr>
          <a:lstStyle/>
          <a:p>
            <a:pPr>
              <a:defRPr/>
            </a:pPr>
            <a:r>
              <a:rPr kumimoji="0" lang="fi-FI" sz="1400" b="0" i="0" u="none" strike="noStrike" kern="1200" cap="none" spc="0" normalizeH="0" baseline="0" noProof="0">
                <a:ln>
                  <a:noFill/>
                </a:ln>
                <a:solidFill>
                  <a:srgbClr val="000000"/>
                </a:solidFill>
                <a:effectLst/>
                <a:uLnTx/>
                <a:uFillTx/>
                <a:latin typeface="Arial"/>
                <a:cs typeface="Arial"/>
              </a:rPr>
              <a:t>Huumausainetestillä selvitetään laboratoriotutkimuksen keinoin, mitä päihteitä henkilöllä on näytteenottohetkellä elimistössään.</a:t>
            </a:r>
            <a:r>
              <a:rPr lang="fi-FI" sz="1400">
                <a:solidFill>
                  <a:srgbClr val="000000"/>
                </a:solidFill>
                <a:latin typeface="Arial"/>
                <a:cs typeface="Arial"/>
              </a:rPr>
              <a:t> </a:t>
            </a:r>
            <a:endPar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lvl="1">
              <a:defRPr/>
            </a:pPr>
            <a:r>
              <a:rPr kumimoji="0" lang="fi-FI" sz="1400" b="0" i="0" u="none" strike="noStrike" kern="1200" cap="none" spc="0" normalizeH="0" baseline="0" noProof="0">
                <a:ln>
                  <a:noFill/>
                </a:ln>
                <a:solidFill>
                  <a:srgbClr val="000000"/>
                </a:solidFill>
                <a:effectLst/>
                <a:uLnTx/>
                <a:uFillTx/>
                <a:latin typeface="Arial"/>
                <a:cs typeface="Arial"/>
              </a:rPr>
              <a:t>Huumausainetestauksen antamaan tietoon liittyy puutteita: testit eivät tunnista kaikkia aineita, osa lääkityksistä aiheuttaa positiivisia tuloksia ja testausnäytettä on mahdollista manipuloida.</a:t>
            </a:r>
            <a:endParaRPr lang="fi-FI" sz="1400" b="0" i="0" u="none" strike="noStrike" kern="1200" cap="none" spc="0" normalizeH="0" baseline="0" noProof="0">
              <a:ln>
                <a:noFill/>
              </a:ln>
              <a:solidFill>
                <a:srgbClr val="000000"/>
              </a:solidFill>
              <a:effectLst/>
              <a:uLnTx/>
              <a:uFillTx/>
              <a:latin typeface="Arial"/>
              <a:cs typeface="Arial"/>
            </a:endParaRPr>
          </a:p>
          <a:p>
            <a:pPr lvl="1">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Huumeainetestaus tulee aina kytkeä osaksi nuorelle järjestettävää hoidollista interventiota, päihdearviota tai -hoitoa päihdepalveluita tarjoavassa yksikössä</a:t>
            </a:r>
            <a:r>
              <a:rPr kumimoji="0" lang="fi-FI" sz="1400" i="0" u="none" strike="noStrike" kern="1200" cap="none" spc="0" normalizeH="0" baseline="0" noProof="0">
                <a:ln>
                  <a:noFill/>
                </a:ln>
                <a:solidFill>
                  <a:prstClr val="black"/>
                </a:solidFill>
                <a:effectLst/>
                <a:uLnTx/>
                <a:uFillTx/>
                <a:latin typeface="Arial" panose="020B0604020202020204"/>
                <a:ea typeface="+mn-ea"/>
                <a:cs typeface="+mn-cs"/>
              </a:rPr>
              <a:t>, eikä yksittäisistä huumeseuloista voida katsoa olevan hyötyä tilannearvion muodostamisessa.</a:t>
            </a:r>
            <a:endParaRPr lang="fi-FI" sz="1400" i="0" u="none" strike="noStrike" kern="1200" cap="none" spc="0" normalizeH="0" baseline="0" noProof="0">
              <a:ln>
                <a:noFill/>
              </a:ln>
              <a:solidFill>
                <a:prstClr val="black"/>
              </a:solidFill>
              <a:effectLst/>
              <a:uLnTx/>
              <a:uFillTx/>
              <a:latin typeface="Arial" panose="020B0604020202020204"/>
              <a:cs typeface="Arial"/>
            </a:endParaRPr>
          </a:p>
          <a:p>
            <a:pPr lvl="1">
              <a:defRPr/>
            </a:pPr>
            <a:r>
              <a:rPr kumimoji="0" lang="fi-FI" sz="1400" b="0" i="0" u="none" strike="noStrike" kern="1200" cap="none" spc="0" normalizeH="0" baseline="0" noProof="0">
                <a:ln>
                  <a:noFill/>
                </a:ln>
                <a:solidFill>
                  <a:srgbClr val="000000"/>
                </a:solidFill>
                <a:effectLst/>
                <a:uLnTx/>
                <a:uFillTx/>
                <a:latin typeface="Arial"/>
                <a:cs typeface="Arial"/>
              </a:rPr>
              <a:t>Terveydenhoidollisella huumausainetestauksella ei lähtökohtaisesti tule olla sosiaalisia, taloudellisia tai oikeudellisia seuraamuksia, ja nuorella on mahdollisuus kieltäytyä huumausainetestistä.</a:t>
            </a:r>
            <a:endParaRPr lang="fi-FI" sz="1400" b="0" i="0" u="none" strike="noStrike" kern="1200" cap="none" spc="0" normalizeH="0" baseline="0" noProof="0">
              <a:ln>
                <a:noFill/>
              </a:ln>
              <a:solidFill>
                <a:srgbClr val="000000"/>
              </a:solidFill>
              <a:effectLst/>
              <a:uLnTx/>
              <a:uFillTx/>
              <a:latin typeface="Arial"/>
              <a:cs typeface="Arial"/>
            </a:endParaRPr>
          </a:p>
          <a:p>
            <a:pPr lvl="1">
              <a:defRPr/>
            </a:pPr>
            <a:endParaRPr lang="fi-FI" sz="1400">
              <a:solidFill>
                <a:srgbClr val="000000"/>
              </a:solidFill>
              <a:latin typeface="Arial" panose="020B0604020202020204" pitchFamily="34" charset="0"/>
            </a:endParaRPr>
          </a:p>
          <a:p>
            <a:pPr>
              <a:defRPr/>
            </a:pPr>
            <a:r>
              <a:rPr kumimoji="0" lang="fi-FI" sz="1400" b="0" i="0" u="none" strike="noStrike" kern="1200" cap="none" spc="0" normalizeH="0" baseline="0" noProof="0">
                <a:ln>
                  <a:noFill/>
                </a:ln>
                <a:solidFill>
                  <a:srgbClr val="000000"/>
                </a:solidFill>
                <a:effectLst/>
                <a:uLnTx/>
                <a:uFillTx/>
                <a:latin typeface="Arial"/>
                <a:cs typeface="Arial"/>
              </a:rPr>
              <a:t>Nuorelta osana hänen päihdearviotaan ja -hoitoaan otetuista testituloksista saatu tieto on syytä huomioida osana lastensuojelun kokonaisvaltaista tilannearviointia.</a:t>
            </a:r>
            <a:r>
              <a:rPr lang="fi-FI" sz="1400">
                <a:solidFill>
                  <a:srgbClr val="000000"/>
                </a:solidFill>
                <a:latin typeface="Arial"/>
                <a:cs typeface="Arial"/>
              </a:rPr>
              <a:t> </a:t>
            </a:r>
            <a:endParaRPr lang="fi-FI" sz="1400" b="0" i="0" u="none" strike="noStrike" kern="1200" cap="none" spc="0" normalizeH="0" baseline="0" noProof="0">
              <a:ln>
                <a:noFill/>
              </a:ln>
              <a:solidFill>
                <a:srgbClr val="000000"/>
              </a:solidFill>
              <a:effectLst/>
              <a:uLnTx/>
              <a:uFillTx/>
              <a:latin typeface="Arial" panose="020B0604020202020204" pitchFamily="34" charset="0"/>
              <a:cs typeface="Arial"/>
            </a:endParaRPr>
          </a:p>
          <a:p>
            <a:pPr lvl="1">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Lastensuojelun viranomaisella on laaja tiedonsaantioikeus, jonka perusteella voidaan pyytää nuoren terveydenhuollon tietoja, esimerkiksi huumausainetestin tuloksia.</a:t>
            </a:r>
            <a:endParaRPr lang="fi-FI" sz="1400" b="0" i="0" u="none" strike="noStrike" kern="1200" cap="none" spc="0" normalizeH="0" baseline="0" noProof="0">
              <a:ln>
                <a:noFill/>
              </a:ln>
              <a:solidFill>
                <a:prstClr val="black"/>
              </a:solidFill>
              <a:effectLst/>
              <a:uLnTx/>
              <a:uFillTx/>
              <a:latin typeface="Arial" panose="020B0604020202020204"/>
              <a:cs typeface="Arial"/>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Tiedon hankkimisesta ja luovuttamisesta esim. </a:t>
            </a: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Lastensuojelun käsikirja (THL)</a:t>
            </a:r>
            <a:endPar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a:defRPr/>
            </a:pPr>
            <a:r>
              <a:rPr kumimoji="0" lang="fi-FI" sz="1400" b="0" i="0" u="none" strike="sngStrike" kern="1200" cap="none" spc="0" normalizeH="0" baseline="0" noProof="0">
                <a:ln>
                  <a:noFill/>
                </a:ln>
                <a:solidFill>
                  <a:srgbClr val="000000"/>
                </a:solidFill>
                <a:effectLst/>
                <a:uLnTx/>
                <a:uFillTx/>
                <a:latin typeface="Arial"/>
                <a:cs typeface="Arial"/>
              </a:rPr>
              <a:t>Sijoitettujen nuorten osalta huumausainetestauksesta säädetään lastensuojelulaissa </a:t>
            </a:r>
            <a:r>
              <a:rPr kumimoji="0" lang="fi-FI" sz="1400" b="0" u="none" strike="sngStrike" kern="1200" cap="none" spc="0" normalizeH="0" baseline="0" noProof="0">
                <a:ln>
                  <a:noFill/>
                </a:ln>
                <a:solidFill>
                  <a:srgbClr val="000000"/>
                </a:solidFill>
                <a:effectLst/>
                <a:uLnTx/>
                <a:uFillTx/>
                <a:latin typeface="Arial"/>
                <a:cs typeface="Arial"/>
                <a:hlinkClick r:id="rId3"/>
              </a:rPr>
              <a:t>(66 a § Henkilönkatsastus).</a:t>
            </a:r>
            <a:r>
              <a:rPr lang="fi-FI" sz="1400" strike="sngStrike">
                <a:solidFill>
                  <a:srgbClr val="000000"/>
                </a:solidFill>
                <a:latin typeface="Arial"/>
                <a:cs typeface="Arial"/>
                <a:hlinkClick r:id="rId3"/>
              </a:rPr>
              <a:t> </a:t>
            </a:r>
            <a:endParaRPr lang="fi-FI" sz="1400" strike="sngStrike">
              <a:solidFill>
                <a:srgbClr val="000000"/>
              </a:solidFill>
              <a:latin typeface="Arial"/>
              <a:cs typeface="Arial"/>
            </a:endParaRPr>
          </a:p>
          <a:p>
            <a:pPr>
              <a:defRPr/>
            </a:pPr>
            <a:r>
              <a:rPr kumimoji="0" lang="fi-FI" sz="1400" b="0" i="0" u="none" strike="sngStrike" kern="1200" cap="none" spc="0" normalizeH="0" baseline="0" noProof="0">
                <a:ln>
                  <a:noFill/>
                </a:ln>
                <a:solidFill>
                  <a:srgbClr val="000000"/>
                </a:solidFill>
                <a:effectLst/>
                <a:uLnTx/>
                <a:uFillTx/>
                <a:latin typeface="Arial"/>
                <a:cs typeface="Arial"/>
              </a:rPr>
              <a:t>Jos on perusteltua syytä epäillä, että lapsi on käyttänyt päihdyttäviä aineita, lastensuojelulaitoksessa voidaan tehdä päätös henkilönkatsastuksesta ja toimeenpanna päätös esimerkiksi huumausainetestauksena.</a:t>
            </a:r>
            <a:endParaRPr lang="fi-FI" sz="1400" b="0" i="0" u="none" strike="sngStrike" kern="1200" cap="none" spc="0" normalizeH="0" baseline="0" noProof="0">
              <a:ln>
                <a:noFill/>
              </a:ln>
              <a:solidFill>
                <a:srgbClr val="000000"/>
              </a:solidFill>
              <a:effectLst/>
              <a:uLnTx/>
              <a:uFillTx/>
              <a:latin typeface="Arial"/>
              <a:cs typeface="Arial"/>
            </a:endParaRPr>
          </a:p>
          <a:p>
            <a:pPr lvl="1">
              <a:defRPr/>
            </a:pPr>
            <a:r>
              <a:rPr kumimoji="0" lang="fi-FI" sz="1400" b="0" i="0" u="none" strike="sngStrike" kern="1200" cap="none" spc="0" normalizeH="0" baseline="0" noProof="0">
                <a:ln>
                  <a:noFill/>
                </a:ln>
                <a:solidFill>
                  <a:srgbClr val="000000"/>
                </a:solidFill>
                <a:effectLst/>
                <a:uLnTx/>
                <a:uFillTx/>
                <a:latin typeface="Arial"/>
                <a:cs typeface="Arial"/>
              </a:rPr>
              <a:t>Henkilönkatsastuksen toimittamisesta päättää laitoksen johtaja tai hänen määräämänsä laitoksen hoito- ja kasvatushenkilökuntaan kuuluva henkilö.</a:t>
            </a:r>
            <a:r>
              <a:rPr lang="fi-FI" sz="1400" strike="sngStrike">
                <a:solidFill>
                  <a:srgbClr val="000000"/>
                </a:solidFill>
                <a:latin typeface="Arial"/>
                <a:cs typeface="Arial"/>
              </a:rPr>
              <a:t> </a:t>
            </a:r>
            <a:endParaRPr lang="fi-FI" sz="1400" b="0" i="0" u="none" strike="sngStrike" kern="1200" cap="none" spc="0" normalizeH="0" baseline="0" noProof="0">
              <a:ln>
                <a:noFill/>
              </a:ln>
              <a:solidFill>
                <a:srgbClr val="000000"/>
              </a:solidFill>
              <a:effectLst/>
              <a:uLnTx/>
              <a:uFillTx/>
              <a:latin typeface="Arial" panose="020B0604020202020204" pitchFamily="34" charset="0"/>
              <a:cs typeface="Arial"/>
            </a:endParaRPr>
          </a:p>
          <a:p>
            <a:pPr lvl="1">
              <a:defRPr/>
            </a:pPr>
            <a:r>
              <a:rPr kumimoji="0" lang="fi-FI" sz="1400" b="0" i="0" u="none" strike="sngStrike" kern="1200" cap="none" spc="0" normalizeH="0" baseline="0" noProof="0">
                <a:ln>
                  <a:noFill/>
                </a:ln>
                <a:solidFill>
                  <a:srgbClr val="000000"/>
                </a:solidFill>
                <a:effectLst/>
                <a:uLnTx/>
                <a:uFillTx/>
                <a:latin typeface="Arial"/>
                <a:cs typeface="Arial"/>
              </a:rPr>
              <a:t>Lapsen asioista vastaava sosiaalityöntekijä ei ole laitoksen työntekijä, eikä hänellä ole oikeutta tehdä lastensuojelulain 66 a §:n mukaista päätöstä henkilönkatsastuksesta. Hänellä on kuitenkin tarvittaessa velvollisuus arvioida henkilönkatsastuksen tarvetta laitoksen kanssa.</a:t>
            </a:r>
            <a:r>
              <a:rPr lang="fi-FI" sz="1400" strike="sngStrike">
                <a:solidFill>
                  <a:srgbClr val="000000"/>
                </a:solidFill>
                <a:latin typeface="Arial"/>
                <a:cs typeface="Arial"/>
              </a:rPr>
              <a:t>  </a:t>
            </a:r>
            <a:r>
              <a:rPr lang="fi-FI" sz="1400" err="1">
                <a:solidFill>
                  <a:srgbClr val="FF0000"/>
                </a:solidFill>
                <a:latin typeface="Arial"/>
                <a:cs typeface="Arial"/>
              </a:rPr>
              <a:t>Ottausin</a:t>
            </a:r>
            <a:r>
              <a:rPr lang="fi-FI" sz="1400">
                <a:solidFill>
                  <a:srgbClr val="FF0000"/>
                </a:solidFill>
                <a:latin typeface="Arial"/>
                <a:cs typeface="Arial"/>
              </a:rPr>
              <a:t> tämän pois kun ei liity suoraan </a:t>
            </a:r>
            <a:r>
              <a:rPr lang="fi-FI" sz="1400" err="1">
                <a:solidFill>
                  <a:srgbClr val="FF0000"/>
                </a:solidFill>
                <a:latin typeface="Arial"/>
                <a:cs typeface="Arial"/>
              </a:rPr>
              <a:t>lasun</a:t>
            </a:r>
            <a:r>
              <a:rPr lang="fi-FI" sz="1400">
                <a:solidFill>
                  <a:srgbClr val="FF0000"/>
                </a:solidFill>
                <a:latin typeface="Arial"/>
                <a:cs typeface="Arial"/>
              </a:rPr>
              <a:t> ja pysäkin yhteistyöhön</a:t>
            </a:r>
            <a:endParaRPr lang="fi-FI" sz="1400" b="0" i="0" u="none" kern="1200" cap="none" spc="0" normalizeH="0" baseline="0" noProof="0">
              <a:ln>
                <a:noFill/>
              </a:ln>
              <a:solidFill>
                <a:srgbClr val="FF0000"/>
              </a:solidFill>
              <a:effectLst/>
              <a:uLnTx/>
              <a:uFillTx/>
              <a:latin typeface="Arial" panose="020B0604020202020204" pitchFamily="34" charset="0"/>
              <a:cs typeface="Arial"/>
            </a:endParaRPr>
          </a:p>
          <a:p>
            <a:pPr>
              <a:defRPr/>
            </a:pPr>
            <a:endPar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400"/>
          </a:p>
        </p:txBody>
      </p:sp>
      <p:sp>
        <p:nvSpPr>
          <p:cNvPr id="5" name="Dian numeron paikkamerkki 4">
            <a:extLst>
              <a:ext uri="{FF2B5EF4-FFF2-40B4-BE49-F238E27FC236}">
                <a16:creationId xmlns:a16="http://schemas.microsoft.com/office/drawing/2014/main" id="{7C9C3931-525D-1614-C428-50CB4C1B14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22177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0F3EE-B379-5F88-6ADB-665215096B19}"/>
              </a:ext>
            </a:extLst>
          </p:cNvPr>
          <p:cNvSpPr>
            <a:spLocks noGrp="1"/>
          </p:cNvSpPr>
          <p:nvPr>
            <p:ph type="ctrTitle"/>
          </p:nvPr>
        </p:nvSpPr>
        <p:spPr>
          <a:xfrm>
            <a:off x="486383" y="1866378"/>
            <a:ext cx="11245479" cy="3727026"/>
          </a:xfrm>
        </p:spPr>
        <p:txBody>
          <a:bodyPr/>
          <a:lstStyle/>
          <a:p>
            <a:r>
              <a:rPr lang="fi-FI" sz="6400"/>
              <a:t>4 Nuoren päihteidenkäytön arviointi lastensuojelu ja perhesosiaalityössä</a:t>
            </a:r>
            <a:endParaRPr lang="fi-FI" sz="6400">
              <a:cs typeface="Arial"/>
            </a:endParaRPr>
          </a:p>
        </p:txBody>
      </p:sp>
      <p:sp>
        <p:nvSpPr>
          <p:cNvPr id="4" name="Dian numeron paikkamerkki 3">
            <a:extLst>
              <a:ext uri="{FF2B5EF4-FFF2-40B4-BE49-F238E27FC236}">
                <a16:creationId xmlns:a16="http://schemas.microsoft.com/office/drawing/2014/main" id="{CB889503-A1F4-8491-EABC-8E68DF59F4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i-FI" sz="13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0291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Dian numeron paikkamerkki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5A0AFD-D746-4CDC-8E98-2C942C81090F}"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6" name="Otsikko 1"/>
          <p:cNvSpPr>
            <a:spLocks noGrp="1"/>
          </p:cNvSpPr>
          <p:nvPr>
            <p:ph type="title"/>
          </p:nvPr>
        </p:nvSpPr>
        <p:spPr>
          <a:xfrm>
            <a:off x="517186" y="157419"/>
            <a:ext cx="10722991" cy="787615"/>
          </a:xfrm>
        </p:spPr>
        <p:txBody>
          <a:bodyPr/>
          <a:lstStyle/>
          <a:p>
            <a:r>
              <a:rPr lang="fi-FI" sz="2600">
                <a:latin typeface="Arial Black"/>
              </a:rPr>
              <a:t>4.1 Nuoren päihteidenkäytön puheeksi otto ja tunnistaminen</a:t>
            </a:r>
            <a:br>
              <a:rPr lang="fi-FI" sz="2600">
                <a:latin typeface="Arial Black"/>
              </a:rPr>
            </a:br>
            <a:endParaRPr lang="fi-FI" sz="2600"/>
          </a:p>
        </p:txBody>
      </p:sp>
      <p:sp>
        <p:nvSpPr>
          <p:cNvPr id="10" name="Sisällön paikkamerkki 2">
            <a:extLst>
              <a:ext uri="{FF2B5EF4-FFF2-40B4-BE49-F238E27FC236}">
                <a16:creationId xmlns:a16="http://schemas.microsoft.com/office/drawing/2014/main" id="{CB832151-4457-644C-AA39-856B7C550A22}"/>
              </a:ext>
            </a:extLst>
          </p:cNvPr>
          <p:cNvSpPr>
            <a:spLocks noGrp="1"/>
          </p:cNvSpPr>
          <p:nvPr>
            <p:ph idx="1"/>
          </p:nvPr>
        </p:nvSpPr>
        <p:spPr>
          <a:xfrm>
            <a:off x="517186" y="1030966"/>
            <a:ext cx="9980613" cy="5367063"/>
          </a:xfrm>
        </p:spPr>
        <p:txBody>
          <a:bodyPr vert="horz" lIns="0" tIns="0" rIns="0" bIns="0" rtlCol="0" anchor="t">
            <a:noAutofit/>
          </a:bodyPr>
          <a:lstStyle/>
          <a:p>
            <a:r>
              <a:rPr lang="fi-FI" sz="1400" b="1">
                <a:ea typeface="+mn-lt"/>
                <a:cs typeface="+mn-lt"/>
              </a:rPr>
              <a:t>Päihteiden ja nikotiinituotteiden käytöstä ja pelaamisesta kysymisellä ja keskustelemisella on ehkäisevä vaikutus kaikkien nuorten kanssa, vaikka riski- tai haitallisen tason käyttöä ei olisikaan.</a:t>
            </a:r>
          </a:p>
          <a:p>
            <a:pPr marL="0" indent="0">
              <a:buNone/>
            </a:pPr>
            <a:endParaRPr lang="fi-FI" sz="1400" b="1">
              <a:ea typeface="+mn-lt"/>
              <a:cs typeface="+mn-lt"/>
            </a:endParaRPr>
          </a:p>
          <a:p>
            <a:r>
              <a:rPr lang="fi-FI" sz="1400">
                <a:ea typeface="+mn-lt"/>
                <a:cs typeface="+mn-lt"/>
              </a:rPr>
              <a:t>Kaikki päihteidenkäyttö on haitallista nuoren kasvulle ja kehitykselle. Päihteidenkäytön aloitusiän lykkääminen on keskeistä nuorten päihdeongelmien ehkäisyssä. Päihteidenkäyttöön liittyvät riskit ovat sitä suurempia, mitä nuoremmasta ihmisestä on kyse.</a:t>
            </a:r>
            <a:endParaRPr lang="fi-FI" sz="1400">
              <a:cs typeface="Arial"/>
            </a:endParaRPr>
          </a:p>
          <a:p>
            <a:r>
              <a:rPr lang="fi-FI" sz="1400">
                <a:ea typeface="+mn-lt"/>
                <a:cs typeface="+mn-lt"/>
              </a:rPr>
              <a:t>Nuorille ei voida asettaa suositusta turvallisesta päihteidenkäytön riskitasosta. Nuoren päihteidenkäyttö on aina riskikäyttöä. Esimerkiksi nuoren humalahakuinen alkoholinkäyttö suurentaa alkoholin käyttöhäiriöiden riskiä myöhemmällä iällä.</a:t>
            </a:r>
          </a:p>
          <a:p>
            <a:endParaRPr lang="fi-FI" sz="1400">
              <a:cs typeface="Arial"/>
            </a:endParaRPr>
          </a:p>
          <a:p>
            <a:r>
              <a:rPr lang="fi-FI" sz="1400">
                <a:latin typeface="+mj-lt"/>
                <a:ea typeface="+mn-lt"/>
                <a:cs typeface="+mn-lt"/>
              </a:rPr>
              <a:t>Nuoren tilanteen s</a:t>
            </a:r>
            <a:r>
              <a:rPr lang="fi-FI" sz="1400">
                <a:latin typeface="+mj-lt"/>
              </a:rPr>
              <a:t>elvittämistä vaativia merkkejä, joiden takana voi olla päihde- tai mielenterveysongelma:</a:t>
            </a:r>
            <a:endParaRPr lang="fi-FI" sz="1400">
              <a:ea typeface="+mn-lt"/>
              <a:cs typeface="+mn-lt"/>
            </a:endParaRPr>
          </a:p>
          <a:p>
            <a:pPr lvl="1"/>
            <a:r>
              <a:rPr lang="fi-FI" sz="1400"/>
              <a:t>Äkillisesti alkaneet rajut riidat kotona </a:t>
            </a:r>
          </a:p>
          <a:p>
            <a:pPr lvl="1"/>
            <a:r>
              <a:rPr lang="fi-FI" sz="1400"/>
              <a:t>Käytös muuttuu salailevaksi </a:t>
            </a:r>
          </a:p>
          <a:p>
            <a:pPr lvl="1"/>
            <a:r>
              <a:rPr lang="fi-FI" sz="1400"/>
              <a:t>Kaveripiiri vaihtuu </a:t>
            </a:r>
          </a:p>
          <a:p>
            <a:pPr lvl="1"/>
            <a:r>
              <a:rPr lang="fi-FI" sz="1400"/>
              <a:t>Kouluarvosanat romahtavat </a:t>
            </a:r>
          </a:p>
          <a:p>
            <a:pPr lvl="1"/>
            <a:r>
              <a:rPr lang="fi-FI" sz="1400"/>
              <a:t>Poissaolot koulusta yleistyvät </a:t>
            </a:r>
          </a:p>
          <a:p>
            <a:pPr lvl="1"/>
            <a:r>
              <a:rPr lang="fi-FI" sz="1400"/>
              <a:t>Kiinnostus harrastuksiin katoaa </a:t>
            </a:r>
          </a:p>
          <a:p>
            <a:pPr lvl="1"/>
            <a:r>
              <a:rPr lang="fi-FI" sz="1400"/>
              <a:t>Vuorokausirytmi häiriintyy </a:t>
            </a:r>
          </a:p>
          <a:p>
            <a:pPr lvl="1"/>
            <a:r>
              <a:rPr lang="fi-FI" sz="1400"/>
              <a:t>Rahan kuluttaminen lisääntyy</a:t>
            </a:r>
          </a:p>
          <a:p>
            <a:pPr lvl="1"/>
            <a:endParaRPr lang="fi-FI" sz="1400"/>
          </a:p>
          <a:p>
            <a:r>
              <a:rPr lang="fi-FI" sz="1400">
                <a:ea typeface="+mn-lt"/>
                <a:cs typeface="+mn-lt"/>
              </a:rPr>
              <a:t>Kun selvität alaikäisen päihteidenkäyttöä, huomioi myös vanhemman ja nuoren verkoston arvio nuoren päihteidenkäytöstä. Nuori ei välttämättä kerro kaikkea tarpeellista</a:t>
            </a:r>
            <a:r>
              <a:rPr lang="fi-FI" sz="1400" i="1">
                <a:ea typeface="+mn-lt"/>
                <a:cs typeface="+mn-lt"/>
              </a:rPr>
              <a:t>.</a:t>
            </a:r>
          </a:p>
          <a:p>
            <a:endParaRPr lang="fi-FI" sz="1400" i="1">
              <a:ea typeface="+mn-lt"/>
              <a:cs typeface="+mn-lt"/>
            </a:endParaRPr>
          </a:p>
          <a:p>
            <a:r>
              <a:rPr lang="fi-FI" sz="1400" err="1">
                <a:ea typeface="+mn-lt"/>
                <a:cs typeface="+mn-lt"/>
              </a:rPr>
              <a:t>Puheeksioton</a:t>
            </a:r>
            <a:r>
              <a:rPr lang="fi-FI" sz="1400">
                <a:ea typeface="+mn-lt"/>
                <a:cs typeface="+mn-lt"/>
              </a:rPr>
              <a:t> lisäksi on tärkeää muistaa dokumentointi. Tiedot ja toimenpiteet on kirjattava prosessin eri vaiheissa Apottiin.</a:t>
            </a:r>
          </a:p>
          <a:p>
            <a:pPr marL="285750" indent="-285750"/>
            <a:endParaRPr lang="fi-FI" sz="1600">
              <a:cs typeface="Arial"/>
            </a:endParaRPr>
          </a:p>
          <a:p>
            <a:endParaRPr lang="fi-FI" sz="1400">
              <a:cs typeface="Arial"/>
            </a:endParaRPr>
          </a:p>
        </p:txBody>
      </p:sp>
      <p:sp>
        <p:nvSpPr>
          <p:cNvPr id="2" name="Tekstiruutu 1">
            <a:extLst>
              <a:ext uri="{FF2B5EF4-FFF2-40B4-BE49-F238E27FC236}">
                <a16:creationId xmlns:a16="http://schemas.microsoft.com/office/drawing/2014/main" id="{B2BF39AE-995C-320D-AA8C-07649105E292}"/>
              </a:ext>
            </a:extLst>
          </p:cNvPr>
          <p:cNvSpPr txBox="1"/>
          <p:nvPr/>
        </p:nvSpPr>
        <p:spPr>
          <a:xfrm>
            <a:off x="9117367" y="6527259"/>
            <a:ext cx="33291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Lähde: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hlinkClick r:id="rId2"/>
              </a:rPr>
              <a:t>Kosola ym. 2018</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2188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5ADC2E-E89B-1CDD-B141-C32E5DF1B0CC}"/>
              </a:ext>
            </a:extLst>
          </p:cNvPr>
          <p:cNvSpPr>
            <a:spLocks noGrp="1"/>
          </p:cNvSpPr>
          <p:nvPr>
            <p:ph type="title"/>
          </p:nvPr>
        </p:nvSpPr>
        <p:spPr>
          <a:xfrm>
            <a:off x="465780" y="330741"/>
            <a:ext cx="9972000" cy="787615"/>
          </a:xfrm>
        </p:spPr>
        <p:txBody>
          <a:bodyPr/>
          <a:lstStyle/>
          <a:p>
            <a:r>
              <a:rPr lang="fi-FI" sz="2600">
                <a:latin typeface="Arial Black"/>
              </a:rPr>
              <a:t>4.2 Päihteitä käyttävän nuoren tilanteen arviointi lastensuojelu ja perhesosiaalityössä</a:t>
            </a:r>
            <a:endParaRPr lang="fi-FI" sz="2600"/>
          </a:p>
        </p:txBody>
      </p:sp>
      <p:sp>
        <p:nvSpPr>
          <p:cNvPr id="3" name="Sisällön paikkamerkki 2">
            <a:extLst>
              <a:ext uri="{FF2B5EF4-FFF2-40B4-BE49-F238E27FC236}">
                <a16:creationId xmlns:a16="http://schemas.microsoft.com/office/drawing/2014/main" id="{525544A5-870E-BF22-9A74-BAC49D16D291}"/>
              </a:ext>
            </a:extLst>
          </p:cNvPr>
          <p:cNvSpPr>
            <a:spLocks noGrp="1"/>
          </p:cNvSpPr>
          <p:nvPr>
            <p:ph idx="1"/>
          </p:nvPr>
        </p:nvSpPr>
        <p:spPr>
          <a:xfrm>
            <a:off x="465780" y="1218821"/>
            <a:ext cx="10134158" cy="4980461"/>
          </a:xfrm>
        </p:spPr>
        <p:txBody>
          <a:bodyPr vert="horz" lIns="0" tIns="0" rIns="0" bIns="0" rtlCol="0" anchor="t">
            <a:noAutofit/>
          </a:bodyPr>
          <a:lstStyle/>
          <a:p>
            <a:pPr marL="0" indent="0">
              <a:buNone/>
            </a:pPr>
            <a:r>
              <a:rPr lang="fi-FI" sz="1400"/>
              <a:t>Osana lastensuojelun kokonaisvaltaista tilannearviointia työntekijän tulee selvittää nuoren päihteidenkäyttöä. Apuna voidaan hyödyntää esimerkiksi HEADS-haastattelurunkoa, jonka avulla syntyy kattava kuva nuoren tilanteesta. Haastattelua voi tarvittaessa täydentää nuoren mielialakyselyllä </a:t>
            </a:r>
            <a:r>
              <a:rPr lang="fi-FI" sz="1400">
                <a:hlinkClick r:id="rId2"/>
              </a:rPr>
              <a:t>(R-BDI)*</a:t>
            </a:r>
            <a:r>
              <a:rPr lang="fi-FI" sz="1400"/>
              <a:t> ja nuorten päihdemittarilla </a:t>
            </a:r>
            <a:r>
              <a:rPr lang="fi-FI" sz="1400">
                <a:hlinkClick r:id="rId3"/>
              </a:rPr>
              <a:t>(ADSUME). </a:t>
            </a:r>
            <a:endParaRPr lang="fi-FI" sz="1400"/>
          </a:p>
          <a:p>
            <a:endParaRPr lang="fi-FI" sz="1200"/>
          </a:p>
          <a:p>
            <a:r>
              <a:rPr lang="fi-FI" sz="1300" b="1"/>
              <a:t>Koulunkäynti</a:t>
            </a:r>
            <a:r>
              <a:rPr lang="fi-FI" sz="1300"/>
              <a:t>. Arvioitaessa nuoren päihteidenkäyttöä tulee selvittää nuoren toimintakyky koulussa, opinnoissa tai työharjoittelussa. Satunnaiset päihdekokeilut eivät sotke nuoren arkirytmiä tai johda arvosanojen heikkenemiseen. Runsaat myöhästelyt, poissaolot ja heikkenevä koemenestys kielivät toimintakykyä koskevista ongelmista, jolloin nuoren tilannetta on perusteltua arvioida myös terveydenhuollon näkökulmasta.</a:t>
            </a:r>
            <a:endParaRPr lang="fi-FI" sz="1300">
              <a:cs typeface="Arial"/>
            </a:endParaRPr>
          </a:p>
          <a:p>
            <a:endParaRPr lang="fi-FI"/>
          </a:p>
        </p:txBody>
      </p:sp>
      <p:sp>
        <p:nvSpPr>
          <p:cNvPr id="5" name="Dian numeron paikkamerkki 4">
            <a:extLst>
              <a:ext uri="{FF2B5EF4-FFF2-40B4-BE49-F238E27FC236}">
                <a16:creationId xmlns:a16="http://schemas.microsoft.com/office/drawing/2014/main" id="{B474FC2C-B086-93C3-2F90-8381C9F16D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Kuva 5">
            <a:extLst>
              <a:ext uri="{FF2B5EF4-FFF2-40B4-BE49-F238E27FC236}">
                <a16:creationId xmlns:a16="http://schemas.microsoft.com/office/drawing/2014/main" id="{0215942C-3E52-64EE-ECCD-128CEA6302B2}"/>
              </a:ext>
            </a:extLst>
          </p:cNvPr>
          <p:cNvPicPr>
            <a:picLocks noChangeAspect="1"/>
          </p:cNvPicPr>
          <p:nvPr/>
        </p:nvPicPr>
        <p:blipFill rotWithShape="1">
          <a:blip r:embed="rId4"/>
          <a:srcRect l="1858" t="7831" r="12599" b="6661"/>
          <a:stretch/>
        </p:blipFill>
        <p:spPr>
          <a:xfrm>
            <a:off x="5136813" y="2882435"/>
            <a:ext cx="5630220" cy="2877996"/>
          </a:xfrm>
          <a:prstGeom prst="rect">
            <a:avLst/>
          </a:prstGeom>
        </p:spPr>
      </p:pic>
      <p:sp>
        <p:nvSpPr>
          <p:cNvPr id="4" name="Tekstiruutu 3">
            <a:extLst>
              <a:ext uri="{FF2B5EF4-FFF2-40B4-BE49-F238E27FC236}">
                <a16:creationId xmlns:a16="http://schemas.microsoft.com/office/drawing/2014/main" id="{1EF772CC-DE79-0A02-1E46-7266695C35FA}"/>
              </a:ext>
            </a:extLst>
          </p:cNvPr>
          <p:cNvSpPr txBox="1"/>
          <p:nvPr/>
        </p:nvSpPr>
        <p:spPr>
          <a:xfrm>
            <a:off x="9102470" y="6527259"/>
            <a:ext cx="33291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Lähde: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hlinkClick r:id="rId5"/>
              </a:rPr>
              <a:t>Kosola ym. 2018</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Sisällön paikkamerkki 2">
            <a:extLst>
              <a:ext uri="{FF2B5EF4-FFF2-40B4-BE49-F238E27FC236}">
                <a16:creationId xmlns:a16="http://schemas.microsoft.com/office/drawing/2014/main" id="{E9096942-EF1F-3B34-4FE7-82697442EC8D}"/>
              </a:ext>
            </a:extLst>
          </p:cNvPr>
          <p:cNvSpPr txBox="1">
            <a:spLocks/>
          </p:cNvSpPr>
          <p:nvPr/>
        </p:nvSpPr>
        <p:spPr>
          <a:xfrm>
            <a:off x="465780" y="1991878"/>
            <a:ext cx="4671033" cy="4659110"/>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00" b="1"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prstClr val="black"/>
                </a:solidFill>
                <a:effectLst/>
                <a:uLnTx/>
                <a:uFillTx/>
                <a:latin typeface="Arial" panose="020B0604020202020204"/>
                <a:ea typeface="+mn-ea"/>
                <a:cs typeface="+mn-cs"/>
              </a:rPr>
              <a:t>Sosiaaliset suhteet. </a:t>
            </a:r>
            <a:r>
              <a:rPr kumimoji="0" lang="fi-FI" sz="1300" b="0" i="0" u="none" strike="noStrike" kern="1200" cap="none" spc="0" normalizeH="0" baseline="0" noProof="0">
                <a:ln>
                  <a:noFill/>
                </a:ln>
                <a:solidFill>
                  <a:prstClr val="black"/>
                </a:solidFill>
                <a:effectLst/>
                <a:uLnTx/>
                <a:uFillTx/>
                <a:latin typeface="Arial" panose="020B0604020202020204"/>
                <a:ea typeface="+mn-ea"/>
                <a:cs typeface="+mn-cs"/>
              </a:rPr>
              <a:t>Lisääntynyt päihteidenkäyttö voi nuorilla olla seurausta harrastuksen lopettamisesta tai riidoista kavereiden kanssa. Runsas päihteidenkäyttö voi myös johtaa ongelmiin sosiaalisissa suhteissa. Nuoren tilannetta kartoitettaessa onkin tärkeää selvittää, kenen kanssa nuori vapaa-aikaansa viettää ja onko kaveripiirissä tapahtunut suuria muutoksia.</a:t>
            </a:r>
            <a:endParaRPr kumimoji="0" lang="fi-FI" sz="13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3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prstClr val="black"/>
                </a:solidFill>
                <a:effectLst/>
                <a:uLnTx/>
                <a:uFillTx/>
                <a:latin typeface="Arial" panose="020B0604020202020204"/>
                <a:ea typeface="+mn-ea"/>
                <a:cs typeface="+mn-cs"/>
              </a:rPr>
              <a:t>Riskikäyttäytyminen. </a:t>
            </a:r>
            <a:r>
              <a:rPr kumimoji="0" lang="fi-FI" sz="1300" b="0" i="0" u="none" strike="noStrike" kern="1200" cap="none" spc="0" normalizeH="0" baseline="0" noProof="0">
                <a:ln>
                  <a:noFill/>
                </a:ln>
                <a:solidFill>
                  <a:prstClr val="black"/>
                </a:solidFill>
                <a:effectLst/>
                <a:uLnTx/>
                <a:uFillTx/>
                <a:latin typeface="Arial" panose="020B0604020202020204"/>
                <a:ea typeface="+mn-ea"/>
                <a:cs typeface="+mn-cs"/>
              </a:rPr>
              <a:t>Nuoret, jotka käyttävät toistuvasti päihteitä, ottavat muussakin toiminnassaan ikätovereitaan suurempia riskejä. Varsinkin tähän ryhmään kuuluvat pojat tekevät useammin myös rikoksia. Seksuaalinen riskikäyttäytyminen on myös yleisempää kuin muilla nuorilla. Myös päihteiden sekakäyttö on tyypillistä nuorille, joilla on päihdeongelma.</a:t>
            </a:r>
            <a:endParaRPr kumimoji="0" lang="fi-FI" sz="13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0343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2EB7042A-2024-E410-F93A-C26C2FBBFD63}"/>
              </a:ext>
            </a:extLst>
          </p:cNvPr>
          <p:cNvSpPr txBox="1">
            <a:spLocks/>
          </p:cNvSpPr>
          <p:nvPr/>
        </p:nvSpPr>
        <p:spPr>
          <a:xfrm>
            <a:off x="506626" y="301456"/>
            <a:ext cx="9972000" cy="6139118"/>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1" i="0" u="none" strike="noStrike" kern="1200" cap="none" spc="0" normalizeH="0" baseline="0" noProof="0">
                <a:ln>
                  <a:noFill/>
                </a:ln>
                <a:solidFill>
                  <a:prstClr val="white"/>
                </a:solidFill>
                <a:effectLst/>
                <a:uLnTx/>
                <a:uFillTx/>
                <a:latin typeface="Arial Black"/>
                <a:ea typeface="+mn-ea"/>
                <a:cs typeface="Arial"/>
              </a:rPr>
              <a:t>Ohjetta valmistellut työryhmä:</a:t>
            </a:r>
            <a:br>
              <a:rPr kumimoji="0" lang="fi-FI" sz="2000" b="1" i="0" u="none" strike="noStrike" kern="1200" cap="none" spc="0" normalizeH="0" baseline="0" noProof="0">
                <a:ln>
                  <a:noFill/>
                </a:ln>
                <a:solidFill>
                  <a:prstClr val="black"/>
                </a:solidFill>
                <a:effectLst/>
                <a:uLnTx/>
                <a:uFillTx/>
                <a:latin typeface="Arial Black"/>
                <a:ea typeface="+mn-ea"/>
                <a:cs typeface="Arial"/>
              </a:rPr>
            </a:b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Marjo Alatalo, projektipäällikkö, lastensuojelu ja perhesosiaalityö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Minna Larvio, projektisuunnittelija, lastensuojelu ja perhesosiaalityö</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Taava Lankinen, kehittämiskoordinaattori, Pysäkki</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Susanna Airola, johtava </a:t>
            </a:r>
            <a:r>
              <a:rPr kumimoji="0" lang="fi-FI" sz="2000" b="0" i="0" u="none" strike="noStrike" kern="1200" cap="none" spc="0" normalizeH="0" baseline="0" noProof="0" err="1">
                <a:ln>
                  <a:noFill/>
                </a:ln>
                <a:solidFill>
                  <a:prstClr val="white"/>
                </a:solidFill>
                <a:effectLst/>
                <a:uLnTx/>
                <a:uFillTx/>
                <a:latin typeface="Arial" panose="020B0604020202020204"/>
                <a:ea typeface="+mn-ea"/>
                <a:cs typeface="Arial"/>
              </a:rPr>
              <a:t>stt</a:t>
            </a: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 Pysäkki</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Kirsi Väätäinen, osastonhoitaja, Pysäkki</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Anni Pihlaja, sosiaaliterapeutti, Pysäkki</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Jonna Vanhanen, lastensuojelun sosiaalityön päällikkö</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err="1">
                <a:ln>
                  <a:noFill/>
                </a:ln>
                <a:solidFill>
                  <a:prstClr val="white"/>
                </a:solidFill>
                <a:effectLst/>
                <a:uLnTx/>
                <a:uFillTx/>
                <a:latin typeface="Arial" panose="020B0604020202020204"/>
                <a:ea typeface="+mn-ea"/>
                <a:cs typeface="Arial"/>
              </a:rPr>
              <a:t>Iitu</a:t>
            </a: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 Kuusniemi, johtava sosiaalityöntekijä, lapsiperheiden palvelutarpeen arviointi ja tuki</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Emma Salonen, projektiasiantuntija nuorten mielenterveyden palveluketju</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Maarit Leskelä, vastaava ohjaaja, Nuorten vastaanotto</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Veera Vettenranta, johtava sos.tt, Toivo-sosiaalityö</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a:rPr>
              <a:t>Stella Leoni, johtava ohjaaja, Toivo-palvelu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1" i="0" u="none" strike="noStrike" kern="1200" cap="none" spc="0" normalizeH="0" baseline="0" noProof="0">
                <a:ln>
                  <a:noFill/>
                </a:ln>
                <a:solidFill>
                  <a:prstClr val="white"/>
                </a:solidFill>
                <a:effectLst/>
                <a:uLnTx/>
                <a:uFillTx/>
                <a:latin typeface="Arial" panose="020B0604020202020204"/>
                <a:ea typeface="+mn-ea"/>
                <a:cs typeface="Arial" panose="020B0604020202020204"/>
              </a:rPr>
              <a:t>Yhteistyöohjetta käsitelty:</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panose="020B0604020202020204"/>
              </a:rPr>
              <a:t>Lastensuojelun johdon työkokous 20.9.2023</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panose="020B0604020202020204"/>
              </a:rPr>
              <a:t>Päihdepalveluiden johtoryhmä 18.9.2023</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a:ln>
                  <a:noFill/>
                </a:ln>
                <a:solidFill>
                  <a:prstClr val="white"/>
                </a:solidFill>
                <a:effectLst/>
                <a:uLnTx/>
                <a:uFillTx/>
                <a:latin typeface="Arial" panose="020B0604020202020204"/>
                <a:ea typeface="+mn-ea"/>
                <a:cs typeface="Arial" panose="020B0604020202020204"/>
              </a:rPr>
              <a:t>Palvelujen integraatiotyöryhmä 4.5.2023</a:t>
            </a:r>
            <a:endParaRPr kumimoji="0" lang="fi-FI"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Otsikko 1">
            <a:extLst>
              <a:ext uri="{FF2B5EF4-FFF2-40B4-BE49-F238E27FC236}">
                <a16:creationId xmlns:a16="http://schemas.microsoft.com/office/drawing/2014/main" id="{CA16CACC-DD01-8801-E1BE-43BDF5B27332}"/>
              </a:ext>
            </a:extLst>
          </p:cNvPr>
          <p:cNvSpPr txBox="1">
            <a:spLocks/>
          </p:cNvSpPr>
          <p:nvPr/>
        </p:nvSpPr>
        <p:spPr>
          <a:xfrm>
            <a:off x="506626" y="941644"/>
            <a:ext cx="9972000" cy="787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7000" b="1" kern="1200">
                <a:solidFill>
                  <a:srgbClr val="FFFFFF"/>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fi-FI" sz="2400" b="1" i="0" u="none" strike="noStrike" kern="1200" cap="none" spc="0" normalizeH="0" baseline="0" noProof="0">
              <a:ln>
                <a:noFill/>
              </a:ln>
              <a:solidFill>
                <a:srgbClr val="FFFFFF"/>
              </a:solidFill>
              <a:effectLst/>
              <a:uLnTx/>
              <a:uFillTx/>
              <a:latin typeface="Arial Black"/>
              <a:ea typeface="+mj-ea"/>
              <a:cs typeface="+mj-cs"/>
            </a:endParaRPr>
          </a:p>
        </p:txBody>
      </p:sp>
    </p:spTree>
    <p:extLst>
      <p:ext uri="{BB962C8B-B14F-4D97-AF65-F5344CB8AC3E}">
        <p14:creationId xmlns:p14="http://schemas.microsoft.com/office/powerpoint/2010/main" val="4196613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2FAD68-3C89-400F-832C-092592585B9B}"/>
              </a:ext>
            </a:extLst>
          </p:cNvPr>
          <p:cNvSpPr>
            <a:spLocks noGrp="1"/>
          </p:cNvSpPr>
          <p:nvPr>
            <p:ph type="ctrTitle"/>
          </p:nvPr>
        </p:nvSpPr>
        <p:spPr>
          <a:xfrm>
            <a:off x="408563" y="457200"/>
            <a:ext cx="7704080" cy="4457700"/>
          </a:xfrm>
        </p:spPr>
        <p:txBody>
          <a:bodyPr/>
          <a:lstStyle/>
          <a:p>
            <a:r>
              <a:rPr lang="fi-FI" sz="3600" dirty="0">
                <a:cs typeface="Arial"/>
              </a:rPr>
              <a:t>Vanhemman päihdearviointi lastensuojelun, perhesosiaalityön ja päihdepoliklinikan </a:t>
            </a:r>
            <a:br>
              <a:rPr lang="fi-FI" sz="3600" dirty="0">
                <a:cs typeface="Arial"/>
              </a:rPr>
            </a:br>
            <a:r>
              <a:rPr lang="fi-FI" sz="3600" dirty="0">
                <a:cs typeface="Arial"/>
              </a:rPr>
              <a:t>yhteisenä työnä</a:t>
            </a:r>
            <a:br>
              <a:rPr lang="fi-FI" sz="3600" dirty="0">
                <a:cs typeface="Arial"/>
              </a:rPr>
            </a:br>
            <a:br>
              <a:rPr lang="fi-FI" sz="3600" dirty="0">
                <a:cs typeface="Arial"/>
              </a:rPr>
            </a:br>
            <a:r>
              <a:rPr lang="fi-FI" sz="2800" b="0" dirty="0">
                <a:cs typeface="Arial"/>
              </a:rPr>
              <a:t>Ohjeistus lastensuojelun, </a:t>
            </a:r>
            <a:br>
              <a:rPr lang="fi-FI" sz="2800" b="0" dirty="0">
                <a:cs typeface="Arial"/>
              </a:rPr>
            </a:br>
            <a:r>
              <a:rPr lang="fi-FI" sz="2800" b="0" dirty="0">
                <a:cs typeface="Arial"/>
              </a:rPr>
              <a:t>perhesosiaalityön </a:t>
            </a:r>
            <a:br>
              <a:rPr lang="fi-FI" sz="2800" b="0" dirty="0">
                <a:cs typeface="Arial"/>
              </a:rPr>
            </a:br>
            <a:r>
              <a:rPr lang="fi-FI" sz="2800" b="0" dirty="0">
                <a:cs typeface="Arial"/>
              </a:rPr>
              <a:t>ja päihdepalveluiden</a:t>
            </a:r>
            <a:br>
              <a:rPr lang="fi-FI" sz="2800" b="0" dirty="0">
                <a:cs typeface="Arial"/>
              </a:rPr>
            </a:br>
            <a:r>
              <a:rPr lang="fi-FI" sz="2800" b="0" dirty="0">
                <a:cs typeface="Arial"/>
              </a:rPr>
              <a:t>henkilöstölle</a:t>
            </a:r>
            <a:r>
              <a:rPr lang="fi-FI" sz="2800" b="0" i="1" dirty="0">
                <a:cs typeface="Arial"/>
              </a:rPr>
              <a:t> </a:t>
            </a:r>
            <a:br>
              <a:rPr lang="fi-FI" sz="2000" i="1" dirty="0">
                <a:cs typeface="Arial"/>
              </a:rPr>
            </a:br>
            <a:br>
              <a:rPr lang="fi-FI" sz="2000" i="1" dirty="0">
                <a:cs typeface="Arial"/>
              </a:rPr>
            </a:br>
            <a:br>
              <a:rPr lang="fi-FI" sz="2000" i="1" dirty="0">
                <a:cs typeface="Arial"/>
              </a:rPr>
            </a:br>
            <a:br>
              <a:rPr lang="fi-FI" sz="2000" i="1" dirty="0">
                <a:cs typeface="Arial"/>
              </a:rPr>
            </a:br>
            <a:r>
              <a:rPr lang="fi-FI" sz="2000" i="1" dirty="0">
                <a:solidFill>
                  <a:srgbClr val="FF0000"/>
                </a:solidFill>
                <a:cs typeface="Arial"/>
              </a:rPr>
              <a:t>LUONNOS 11.9.2023</a:t>
            </a:r>
          </a:p>
          <a:p>
            <a:endParaRPr lang="fi-FI" sz="3600" dirty="0">
              <a:cs typeface="Arial"/>
            </a:endParaRPr>
          </a:p>
        </p:txBody>
      </p:sp>
      <p:sp>
        <p:nvSpPr>
          <p:cNvPr id="3" name="Tekstiruutu 2">
            <a:extLst>
              <a:ext uri="{FF2B5EF4-FFF2-40B4-BE49-F238E27FC236}">
                <a16:creationId xmlns:a16="http://schemas.microsoft.com/office/drawing/2014/main" id="{E4449B2E-F58E-805E-4B98-22B5DC4C7CB1}"/>
              </a:ext>
            </a:extLst>
          </p:cNvPr>
          <p:cNvSpPr txBox="1"/>
          <p:nvPr/>
        </p:nvSpPr>
        <p:spPr>
          <a:xfrm>
            <a:off x="6744484" y="4376291"/>
            <a:ext cx="537018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Arial"/>
              </a:rPr>
              <a:t>Voimaantulo: 1.9.2023 lukien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Arial"/>
              </a:rPr>
              <a:t>Omistava organisaatio: Lastensuojelu ja perhesosiaalityö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Arial"/>
              </a:rPr>
              <a:t>Lisätietoja tarvittaessa: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mn-ea"/>
                <a:cs typeface="Arial"/>
              </a:rPr>
              <a:t>Marjo Alatalo, projektipäällikkö, marjo.alatalo@hel.fi</a:t>
            </a:r>
          </a:p>
        </p:txBody>
      </p:sp>
    </p:spTree>
    <p:extLst>
      <p:ext uri="{BB962C8B-B14F-4D97-AF65-F5344CB8AC3E}">
        <p14:creationId xmlns:p14="http://schemas.microsoft.com/office/powerpoint/2010/main" val="2692849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6A791-174B-4CBD-8E6D-6080DBD340EA}"/>
              </a:ext>
            </a:extLst>
          </p:cNvPr>
          <p:cNvSpPr>
            <a:spLocks noGrp="1"/>
          </p:cNvSpPr>
          <p:nvPr>
            <p:ph type="title"/>
          </p:nvPr>
        </p:nvSpPr>
        <p:spPr>
          <a:xfrm>
            <a:off x="730322" y="290005"/>
            <a:ext cx="9972000" cy="561586"/>
          </a:xfrm>
        </p:spPr>
        <p:txBody>
          <a:bodyPr/>
          <a:lstStyle/>
          <a:p>
            <a:r>
              <a:rPr lang="fi-FI" dirty="0"/>
              <a:t>Sisällys</a:t>
            </a:r>
          </a:p>
        </p:txBody>
      </p:sp>
      <p:sp>
        <p:nvSpPr>
          <p:cNvPr id="3" name="Sisällön paikkamerkki 2">
            <a:extLst>
              <a:ext uri="{FF2B5EF4-FFF2-40B4-BE49-F238E27FC236}">
                <a16:creationId xmlns:a16="http://schemas.microsoft.com/office/drawing/2014/main" id="{E7CE089E-D91D-40C2-9DAB-D5EA924E1815}"/>
              </a:ext>
            </a:extLst>
          </p:cNvPr>
          <p:cNvSpPr>
            <a:spLocks noGrp="1"/>
          </p:cNvSpPr>
          <p:nvPr>
            <p:ph idx="1"/>
          </p:nvPr>
        </p:nvSpPr>
        <p:spPr>
          <a:xfrm>
            <a:off x="730322" y="961075"/>
            <a:ext cx="9972000" cy="5154817"/>
          </a:xfrm>
        </p:spPr>
        <p:txBody>
          <a:bodyPr/>
          <a:lstStyle/>
          <a:p>
            <a:pPr marL="0" indent="0">
              <a:buNone/>
            </a:pPr>
            <a:r>
              <a:rPr lang="fi-FI" sz="1600" b="1" dirty="0">
                <a:hlinkClick r:id="rId3" action="ppaction://hlinksldjump"/>
              </a:rPr>
              <a:t>Prosessikuvaus</a:t>
            </a:r>
            <a:r>
              <a:rPr lang="fi-FI" sz="1600" b="1" dirty="0"/>
              <a:t>: vanhemman päihteiden käytön huomioiminen lastensuojelun ja perhesosiaalityön tilannearvioinnissa</a:t>
            </a:r>
          </a:p>
          <a:p>
            <a:pPr marL="0" indent="0">
              <a:buNone/>
            </a:pPr>
            <a:endParaRPr lang="fi-FI" sz="1600" dirty="0"/>
          </a:p>
          <a:p>
            <a:pPr marL="0" indent="0">
              <a:buNone/>
            </a:pPr>
            <a:r>
              <a:rPr lang="fi-FI" sz="1600" b="1" dirty="0"/>
              <a:t>1 Vanhemman päihdearviointi lastensuojelun ja perhesosiaalityön sekä päihdepoliklinikan yhteistyönä</a:t>
            </a:r>
          </a:p>
          <a:p>
            <a:pPr marL="0" indent="0">
              <a:buNone/>
            </a:pPr>
            <a:r>
              <a:rPr lang="fi-FI" sz="1600" dirty="0"/>
              <a:t>1.1 </a:t>
            </a:r>
            <a:r>
              <a:rPr lang="fi-FI" sz="1600" dirty="0">
                <a:hlinkClick r:id="rId4" action="ppaction://hlinksldjump"/>
              </a:rPr>
              <a:t>Lähtökohdat vanhemman päihdearviolle yhteisenä työnä </a:t>
            </a:r>
            <a:endParaRPr lang="fi-FI" sz="1600" dirty="0"/>
          </a:p>
          <a:p>
            <a:pPr marL="0" indent="0">
              <a:buNone/>
            </a:pPr>
            <a:r>
              <a:rPr lang="fi-FI" sz="1600" dirty="0"/>
              <a:t>1.2 </a:t>
            </a:r>
            <a:r>
              <a:rPr lang="fi-FI" sz="1600" dirty="0">
                <a:hlinkClick r:id="rId5" action="ppaction://hlinksldjump"/>
              </a:rPr>
              <a:t>Päihdearviointiin ohjaaminen</a:t>
            </a:r>
            <a:endParaRPr lang="fi-FI" sz="1600" dirty="0"/>
          </a:p>
          <a:p>
            <a:pPr marL="0" indent="0">
              <a:buNone/>
            </a:pPr>
            <a:r>
              <a:rPr lang="fi-FI" sz="1600" dirty="0"/>
              <a:t>1.3 </a:t>
            </a:r>
            <a:r>
              <a:rPr lang="fi-FI" sz="1600" dirty="0">
                <a:hlinkClick r:id="rId6" action="ppaction://hlinksldjump"/>
              </a:rPr>
              <a:t>Palvelulähete päihdearviointiin</a:t>
            </a:r>
            <a:endParaRPr lang="fi-FI" sz="1600" dirty="0"/>
          </a:p>
          <a:p>
            <a:pPr marL="0" indent="0">
              <a:buNone/>
            </a:pPr>
            <a:r>
              <a:rPr lang="fi-FI" sz="1600" dirty="0"/>
              <a:t>1.4 </a:t>
            </a:r>
            <a:r>
              <a:rPr lang="fi-FI" sz="1600" dirty="0">
                <a:hlinkClick r:id="rId7" action="ppaction://hlinksldjump"/>
              </a:rPr>
              <a:t>Päihdearvioinnin prosessi</a:t>
            </a:r>
            <a:endParaRPr lang="fi-FI" sz="1600" dirty="0"/>
          </a:p>
          <a:p>
            <a:pPr marL="0" indent="0">
              <a:buNone/>
            </a:pPr>
            <a:r>
              <a:rPr lang="fi-FI" sz="1600" dirty="0"/>
              <a:t>1.5</a:t>
            </a:r>
            <a:r>
              <a:rPr lang="fi-FI" sz="1600" i="0" u="none" strike="noStrike" baseline="0" dirty="0"/>
              <a:t> </a:t>
            </a:r>
            <a:r>
              <a:rPr lang="fi-FI" sz="1600" i="0" u="none" strike="noStrike" baseline="0" dirty="0">
                <a:hlinkClick r:id="rId8" action="ppaction://hlinksldjump"/>
              </a:rPr>
              <a:t>Päihdepalveluista lastensuojeluun ja perhesosiaalityöhön tehtävät yhteydenotot</a:t>
            </a:r>
            <a:endParaRPr lang="fi-FI" sz="1600" i="0" u="none" strike="noStrike" baseline="0" dirty="0"/>
          </a:p>
          <a:p>
            <a:pPr marL="0" indent="0">
              <a:buNone/>
            </a:pPr>
            <a:r>
              <a:rPr lang="fi-FI" sz="1600" dirty="0"/>
              <a:t>1.6 </a:t>
            </a:r>
            <a:r>
              <a:rPr lang="fi-FI" sz="1600" dirty="0">
                <a:hlinkClick r:id="rId9" action="ppaction://hlinksldjump"/>
              </a:rPr>
              <a:t>Lastensuojeluilmoituksen tekeminen</a:t>
            </a:r>
            <a:endParaRPr lang="fi-FI" sz="1600" dirty="0"/>
          </a:p>
          <a:p>
            <a:pPr marL="0" indent="0">
              <a:buNone/>
            </a:pPr>
            <a:r>
              <a:rPr lang="fi-FI" sz="1600" dirty="0"/>
              <a:t>1.7 </a:t>
            </a:r>
            <a:r>
              <a:rPr lang="fi-FI" sz="1600" dirty="0">
                <a:hlinkClick r:id="rId10" action="ppaction://hlinksldjump"/>
              </a:rPr>
              <a:t>Yhteystiedot</a:t>
            </a:r>
            <a:endParaRPr lang="fi-FI" sz="1600" dirty="0"/>
          </a:p>
          <a:p>
            <a:pPr marL="0" indent="0">
              <a:buNone/>
            </a:pPr>
            <a:endParaRPr lang="fi-FI" sz="1600" b="1" dirty="0"/>
          </a:p>
          <a:p>
            <a:pPr marL="0" indent="0">
              <a:buNone/>
            </a:pPr>
            <a:endParaRPr lang="fi-FI" sz="1600" b="1" dirty="0"/>
          </a:p>
          <a:p>
            <a:pPr marL="0" indent="0">
              <a:buNone/>
            </a:pPr>
            <a:r>
              <a:rPr lang="fi-FI" sz="1600" b="1" dirty="0"/>
              <a:t>2 Vanhemman päihteidenkäytön huomioiminen lastensuojelun ja perhesosiaalityön tilannearviossa</a:t>
            </a:r>
          </a:p>
          <a:p>
            <a:pPr marL="0" indent="0">
              <a:buNone/>
            </a:pPr>
            <a:r>
              <a:rPr lang="fi-FI" sz="1600" dirty="0"/>
              <a:t>2.1 </a:t>
            </a:r>
            <a:r>
              <a:rPr lang="fi-FI" sz="1600" dirty="0">
                <a:hlinkClick r:id="rId11" action="ppaction://hlinksldjump"/>
              </a:rPr>
              <a:t>Vanhemman päihteidenkäytön kartoittaminen ja arvioiminen</a:t>
            </a:r>
            <a:endParaRPr lang="fi-FI" sz="1600" dirty="0"/>
          </a:p>
          <a:p>
            <a:pPr marL="0" indent="0">
              <a:buNone/>
            </a:pPr>
            <a:r>
              <a:rPr lang="fi-FI" sz="1600" dirty="0"/>
              <a:t>2.2 </a:t>
            </a:r>
            <a:r>
              <a:rPr lang="fi-FI" sz="1600" dirty="0">
                <a:hlinkClick r:id="rId6" action="ppaction://hlinksldjump"/>
              </a:rPr>
              <a:t>Vanhemman päihteiden käytön puheeksi ottaminen ja kartoittaminen haastattelulla</a:t>
            </a:r>
            <a:endParaRPr lang="fi-FI" sz="1600" dirty="0"/>
          </a:p>
          <a:p>
            <a:pPr marL="0" indent="0">
              <a:buNone/>
            </a:pPr>
            <a:r>
              <a:rPr lang="fi-FI" sz="1600" dirty="0"/>
              <a:t>2.3 </a:t>
            </a:r>
            <a:r>
              <a:rPr lang="fi-FI" sz="1600" dirty="0">
                <a:hlinkClick r:id="rId7" action="ppaction://hlinksldjump"/>
              </a:rPr>
              <a:t>Huumausainetestaus osana päihdehoitoa</a:t>
            </a:r>
            <a:endParaRPr lang="fi-FI" sz="1600" dirty="0"/>
          </a:p>
          <a:p>
            <a:pPr marL="0" indent="0">
              <a:buNone/>
            </a:pPr>
            <a:r>
              <a:rPr lang="fi-FI" sz="1600" dirty="0"/>
              <a:t>2.4 </a:t>
            </a:r>
            <a:r>
              <a:rPr lang="fi-FI" sz="1600" dirty="0">
                <a:hlinkClick r:id="rId12" action="ppaction://hlinksldjump"/>
              </a:rPr>
              <a:t>Lapsen kokemuksen kartoittaminen ja arvioiminen</a:t>
            </a:r>
            <a:endParaRPr lang="fi-FI" sz="1600" dirty="0"/>
          </a:p>
          <a:p>
            <a:pPr marL="0" indent="0">
              <a:buNone/>
            </a:pPr>
            <a:r>
              <a:rPr lang="fi-FI" sz="1600" dirty="0"/>
              <a:t>2.5 </a:t>
            </a:r>
            <a:r>
              <a:rPr lang="fi-FI" sz="1600" dirty="0">
                <a:hlinkClick r:id="rId8" action="ppaction://hlinksldjump"/>
              </a:rPr>
              <a:t>Vanhemman päihteiden käytön vaikutukset lapsen näkökulmasta</a:t>
            </a:r>
            <a:endParaRPr lang="fi-FI" sz="1600" dirty="0"/>
          </a:p>
          <a:p>
            <a:pPr marL="0" indent="0">
              <a:buNone/>
            </a:pPr>
            <a:r>
              <a:rPr lang="fi-FI" sz="1600" dirty="0"/>
              <a:t>	</a:t>
            </a:r>
            <a:r>
              <a:rPr lang="fi-FI" sz="1600" dirty="0">
                <a:hlinkClick r:id="rId10" action="ppaction://hlinksldjump"/>
              </a:rPr>
              <a:t>Lähteet</a:t>
            </a:r>
            <a:endParaRPr lang="fi-FI" dirty="0"/>
          </a:p>
          <a:p>
            <a:endParaRPr lang="fi-FI" dirty="0"/>
          </a:p>
        </p:txBody>
      </p:sp>
      <p:sp>
        <p:nvSpPr>
          <p:cNvPr id="4" name="Dian numeron paikkamerkki 3">
            <a:extLst>
              <a:ext uri="{FF2B5EF4-FFF2-40B4-BE49-F238E27FC236}">
                <a16:creationId xmlns:a16="http://schemas.microsoft.com/office/drawing/2014/main" id="{A1786DCB-1AF3-4912-9047-469C201C90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1312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p:cNvSpPr/>
          <p:nvPr/>
        </p:nvSpPr>
        <p:spPr>
          <a:xfrm>
            <a:off x="142567" y="651734"/>
            <a:ext cx="2573959" cy="1188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Vanhemman päihteiden käyttö tulee lastensuojelun tietoon (lastensuojeluilmoitus / </a:t>
            </a:r>
            <a:r>
              <a:rPr kumimoji="0" lang="fi-FI" sz="1300" b="1" i="0" u="none" strike="noStrike" kern="1200" cap="none" spc="0" normalizeH="0" baseline="0" noProof="0" dirty="0" err="1">
                <a:ln>
                  <a:noFill/>
                </a:ln>
                <a:solidFill>
                  <a:prstClr val="black"/>
                </a:solidFill>
                <a:effectLst/>
                <a:uLnTx/>
                <a:uFillTx/>
                <a:latin typeface="Calibri" panose="020F0502020204030204"/>
                <a:ea typeface="+mn-ea"/>
                <a:cs typeface="+mn-cs"/>
              </a:rPr>
              <a:t>shl</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yhteydenotto TAI </a:t>
            </a:r>
            <a:r>
              <a:rPr kumimoji="0" lang="fi-FI" sz="1300" b="1" i="0" u="none" strike="noStrike" kern="1200" cap="none" spc="0" normalizeH="0" baseline="0" noProof="0" dirty="0" err="1">
                <a:ln>
                  <a:noFill/>
                </a:ln>
                <a:solidFill>
                  <a:prstClr val="black"/>
                </a:solidFill>
                <a:effectLst/>
                <a:uLnTx/>
                <a:uFillTx/>
                <a:latin typeface="Calibri" panose="020F0502020204030204"/>
                <a:ea typeface="+mn-ea"/>
                <a:cs typeface="+mn-cs"/>
              </a:rPr>
              <a:t>lpta:n</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 asiakkuuden aikana tehdyt havainnot perheen tilanteesta)</a:t>
            </a:r>
          </a:p>
        </p:txBody>
      </p:sp>
      <p:sp>
        <p:nvSpPr>
          <p:cNvPr id="18" name="Suorakulmio 17"/>
          <p:cNvSpPr/>
          <p:nvPr/>
        </p:nvSpPr>
        <p:spPr>
          <a:xfrm>
            <a:off x="6347399" y="649026"/>
            <a:ext cx="2573963" cy="1188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Vastuusosiaalityöntekijän johdolla tilannearvioinnin käynnistyminen: uudet asiakkaat → lapsiperheiden palvelutarpeen arviointi ja tuki / jo asiakkuudessa oleva → perhesosiaalityö tai lastensuojelu</a:t>
            </a:r>
          </a:p>
        </p:txBody>
      </p:sp>
      <p:sp>
        <p:nvSpPr>
          <p:cNvPr id="19" name="Suorakulmio 18"/>
          <p:cNvSpPr/>
          <p:nvPr/>
        </p:nvSpPr>
        <p:spPr>
          <a:xfrm>
            <a:off x="3219327" y="649026"/>
            <a:ext cx="2573963" cy="1188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Lastensuojeluilmoituksen ensiarviointi päivystystyönä → tarvittaessa päivystykselliset toimenpiteet ja tiedon siirto vastuusosiaalityöntekijälle</a:t>
            </a:r>
          </a:p>
        </p:txBody>
      </p:sp>
      <p:sp>
        <p:nvSpPr>
          <p:cNvPr id="21" name="Suorakulmio 20"/>
          <p:cNvSpPr/>
          <p:nvPr/>
        </p:nvSpPr>
        <p:spPr>
          <a:xfrm>
            <a:off x="9475470" y="649026"/>
            <a:ext cx="2573962" cy="1194435"/>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Vanhemman tapaaminen, sisältäen päihteiden käytön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puheeksi ottaminen ja kartoittaminen</a:t>
            </a:r>
            <a:endPar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uorakulmio 21"/>
          <p:cNvSpPr/>
          <p:nvPr/>
        </p:nvSpPr>
        <p:spPr>
          <a:xfrm>
            <a:off x="9475470" y="2018000"/>
            <a:ext cx="2573962" cy="1188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Lapsen henkilökohtainen tapaaminen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4" action="ppaction://hlinksldjump"/>
              </a:rPr>
              <a:t>lapsen kokemuksen kartoittamiseksi</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lisäksi mahdollisen toisen vanhemman / perheen toisen aikuisen tapaaminen</a:t>
            </a:r>
          </a:p>
        </p:txBody>
      </p:sp>
      <p:sp>
        <p:nvSpPr>
          <p:cNvPr id="23" name="Suorakulmio 22"/>
          <p:cNvSpPr/>
          <p:nvPr/>
        </p:nvSpPr>
        <p:spPr>
          <a:xfrm>
            <a:off x="6347399" y="2009439"/>
            <a:ext cx="2589893" cy="1188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Vanhemman päihteiden käytöllä arvioidaan olevan riskejä lapsen kehitykselle → sovitaan vanhemman kanssa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5" action="ppaction://hlinksldjump"/>
              </a:rPr>
              <a:t>päihdearviointiin ohjauksesta</a:t>
            </a:r>
            <a:endPar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Suorakulmio 23"/>
          <p:cNvSpPr/>
          <p:nvPr/>
        </p:nvSpPr>
        <p:spPr>
          <a:xfrm>
            <a:off x="3219327" y="2020914"/>
            <a:ext cx="2573964" cy="1188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Vastuusosiaalityöntekijä tekee vanhemmalle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6" action="ppaction://hlinksldjump"/>
              </a:rPr>
              <a:t>Apotissa palvelulähetteen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päihdearviointiin asuinalueen päihdepoliklinikalle</a:t>
            </a:r>
          </a:p>
        </p:txBody>
      </p:sp>
      <p:sp>
        <p:nvSpPr>
          <p:cNvPr id="25" name="Suorakulmio 24"/>
          <p:cNvSpPr/>
          <p:nvPr/>
        </p:nvSpPr>
        <p:spPr>
          <a:xfrm>
            <a:off x="159215" y="2018000"/>
            <a:ext cx="2573959" cy="1188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Monitoimijainen yhteistyö käynnistyy: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7" action="ppaction://hlinksldjump"/>
              </a:rPr>
              <a:t>Aloitusneuvottelu</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yhdessä vanhemman, päihdepoliklinikan ja lapsen sosiaalityöntekijän kanssa</a:t>
            </a:r>
          </a:p>
        </p:txBody>
      </p:sp>
      <p:sp>
        <p:nvSpPr>
          <p:cNvPr id="42" name="Suorakulmio 41"/>
          <p:cNvSpPr/>
          <p:nvPr/>
        </p:nvSpPr>
        <p:spPr>
          <a:xfrm>
            <a:off x="160080" y="3429000"/>
            <a:ext cx="2573093" cy="1188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Vanhemman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7" action="ppaction://hlinksldjump"/>
              </a:rPr>
              <a:t>päihdearviointijakso</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päihdepoliklinikalla</a:t>
            </a:r>
          </a:p>
        </p:txBody>
      </p:sp>
      <p:sp>
        <p:nvSpPr>
          <p:cNvPr id="43" name="Suorakulmio 42"/>
          <p:cNvSpPr/>
          <p:nvPr/>
        </p:nvSpPr>
        <p:spPr>
          <a:xfrm>
            <a:off x="6347399" y="3414799"/>
            <a:ext cx="2628653" cy="130121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Päihdearvioinnin perusteella vanhemman tulisi tehdä muutoksia päihteiden käyttöönsä, mutta vanhempi ei ole motivoitunut muutokseen eikä näe päihdehoidon tarvetta</a:t>
            </a:r>
          </a:p>
        </p:txBody>
      </p:sp>
      <p:sp>
        <p:nvSpPr>
          <p:cNvPr id="44" name="Suorakulmio 43"/>
          <p:cNvSpPr/>
          <p:nvPr/>
        </p:nvSpPr>
        <p:spPr>
          <a:xfrm>
            <a:off x="9475467" y="4843338"/>
            <a:ext cx="2573963" cy="1272256"/>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8" action="ppaction://hlinksldjump"/>
              </a:rPr>
              <a:t>Lastensuojelun vastuu tilannearvioinnissa</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 lapsen suojeluntarpeen arviointi ja toimenpiteet lapsen turvallisten, päihteettömien kasvuolojen varmistamiseksi</a:t>
            </a:r>
          </a:p>
        </p:txBody>
      </p:sp>
      <p:sp>
        <p:nvSpPr>
          <p:cNvPr id="45" name="Suorakulmio 44"/>
          <p:cNvSpPr/>
          <p:nvPr/>
        </p:nvSpPr>
        <p:spPr>
          <a:xfrm>
            <a:off x="9475469" y="3430669"/>
            <a:ext cx="2573962" cy="118800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Vanhemman suostumusta päihdearviointiin ei saada lastensuojelullisista perusteista huolimatta tai vanhempi keskeyttää päihdearvioinnin arviointijakson aikana</a:t>
            </a:r>
          </a:p>
        </p:txBody>
      </p:sp>
      <p:cxnSp>
        <p:nvCxnSpPr>
          <p:cNvPr id="4" name="Suora nuoliyhdysviiva 3"/>
          <p:cNvCxnSpPr>
            <a:cxnSpLocks/>
            <a:stCxn id="17" idx="3"/>
            <a:endCxn id="19" idx="1"/>
          </p:cNvCxnSpPr>
          <p:nvPr/>
        </p:nvCxnSpPr>
        <p:spPr>
          <a:xfrm flipV="1">
            <a:off x="2716526" y="1243026"/>
            <a:ext cx="502801" cy="270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6" name="Suora nuoliyhdysviiva 5"/>
          <p:cNvCxnSpPr>
            <a:cxnSpLocks/>
            <a:stCxn id="19" idx="3"/>
            <a:endCxn id="18" idx="1"/>
          </p:cNvCxnSpPr>
          <p:nvPr/>
        </p:nvCxnSpPr>
        <p:spPr>
          <a:xfrm>
            <a:off x="5793290" y="1243026"/>
            <a:ext cx="554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 name="Suora nuoliyhdysviiva 7"/>
          <p:cNvCxnSpPr>
            <a:cxnSpLocks/>
            <a:stCxn id="18" idx="3"/>
            <a:endCxn id="21" idx="1"/>
          </p:cNvCxnSpPr>
          <p:nvPr/>
        </p:nvCxnSpPr>
        <p:spPr>
          <a:xfrm>
            <a:off x="8921362" y="1243026"/>
            <a:ext cx="554108" cy="321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0" name="Suora nuoliyhdysviiva 9"/>
          <p:cNvCxnSpPr>
            <a:cxnSpLocks/>
            <a:stCxn id="21" idx="2"/>
            <a:endCxn id="22" idx="0"/>
          </p:cNvCxnSpPr>
          <p:nvPr/>
        </p:nvCxnSpPr>
        <p:spPr>
          <a:xfrm>
            <a:off x="10762451" y="1843461"/>
            <a:ext cx="0" cy="17453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uora nuoliyhdysviiva 11"/>
          <p:cNvCxnSpPr>
            <a:cxnSpLocks/>
            <a:stCxn id="22" idx="1"/>
            <a:endCxn id="23" idx="3"/>
          </p:cNvCxnSpPr>
          <p:nvPr/>
        </p:nvCxnSpPr>
        <p:spPr>
          <a:xfrm flipH="1" flipV="1">
            <a:off x="8937292" y="2603439"/>
            <a:ext cx="538178" cy="856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uora nuoliyhdysviiva 13"/>
          <p:cNvCxnSpPr>
            <a:cxnSpLocks/>
            <a:stCxn id="23" idx="1"/>
            <a:endCxn id="24" idx="3"/>
          </p:cNvCxnSpPr>
          <p:nvPr/>
        </p:nvCxnSpPr>
        <p:spPr>
          <a:xfrm flipH="1">
            <a:off x="5793291" y="2603439"/>
            <a:ext cx="554108" cy="1147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0" name="Suora nuoliyhdysviiva 19"/>
          <p:cNvCxnSpPr>
            <a:cxnSpLocks/>
            <a:stCxn id="24" idx="1"/>
            <a:endCxn id="25" idx="3"/>
          </p:cNvCxnSpPr>
          <p:nvPr/>
        </p:nvCxnSpPr>
        <p:spPr>
          <a:xfrm flipH="1" flipV="1">
            <a:off x="2733174" y="2612000"/>
            <a:ext cx="486153" cy="29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7" name="Suora nuoliyhdysviiva 26"/>
          <p:cNvCxnSpPr>
            <a:cxnSpLocks/>
            <a:stCxn id="25" idx="2"/>
            <a:endCxn id="42" idx="0"/>
          </p:cNvCxnSpPr>
          <p:nvPr/>
        </p:nvCxnSpPr>
        <p:spPr>
          <a:xfrm>
            <a:off x="1446195" y="3206000"/>
            <a:ext cx="432" cy="22300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9" name="Tekstiruutu 48"/>
          <p:cNvSpPr txBox="1"/>
          <p:nvPr/>
        </p:nvSpPr>
        <p:spPr>
          <a:xfrm>
            <a:off x="-2072312" y="7063255"/>
            <a:ext cx="112471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B5290-5C66-4DF9-AE85-5B558D87710B}"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Suorakulmio 31">
            <a:extLst>
              <a:ext uri="{FF2B5EF4-FFF2-40B4-BE49-F238E27FC236}">
                <a16:creationId xmlns:a16="http://schemas.microsoft.com/office/drawing/2014/main" id="{68500394-4C5E-760F-316F-F1E9516DAE6D}"/>
              </a:ext>
            </a:extLst>
          </p:cNvPr>
          <p:cNvSpPr/>
          <p:nvPr/>
        </p:nvSpPr>
        <p:spPr>
          <a:xfrm>
            <a:off x="3112534" y="3429000"/>
            <a:ext cx="2680755" cy="11880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fi-FI" sz="1300" b="1" i="0" u="none" strike="noStrike" kern="1200" cap="none" spc="0" normalizeH="0" baseline="0" noProof="0" dirty="0" err="1">
                <a:ln>
                  <a:noFill/>
                </a:ln>
                <a:solidFill>
                  <a:prstClr val="black"/>
                </a:solidFill>
                <a:effectLst/>
                <a:uLnTx/>
                <a:uFillTx/>
                <a:latin typeface="Calibri" panose="020F0502020204030204"/>
                <a:ea typeface="+mn-ea"/>
                <a:cs typeface="+mn-cs"/>
              </a:rPr>
              <a:t>odetaan</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yhdessä, että vanhempi on motivoitunut päihdehoitoon → erillinen päihdearviointijakso ei yleensä tarpeen vaan aloitetaan hoito päihdepalveluissa</a:t>
            </a:r>
          </a:p>
        </p:txBody>
      </p:sp>
      <p:sp>
        <p:nvSpPr>
          <p:cNvPr id="53" name="Suorakulmio 52">
            <a:extLst>
              <a:ext uri="{FF2B5EF4-FFF2-40B4-BE49-F238E27FC236}">
                <a16:creationId xmlns:a16="http://schemas.microsoft.com/office/drawing/2014/main" id="{BDCE302D-880A-935E-EF4E-389A6B9AEEDA}"/>
              </a:ext>
            </a:extLst>
          </p:cNvPr>
          <p:cNvSpPr/>
          <p:nvPr/>
        </p:nvSpPr>
        <p:spPr>
          <a:xfrm>
            <a:off x="159216" y="4815019"/>
            <a:ext cx="2557310" cy="130121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Päihdearviointijakson </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hlinkClick r:id="rId7" action="ppaction://hlinksldjump"/>
              </a:rPr>
              <a:t>yhteenvetoneuvottelu</a:t>
            </a: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 ja johtopäätökset</a:t>
            </a:r>
          </a:p>
        </p:txBody>
      </p:sp>
      <p:cxnSp>
        <p:nvCxnSpPr>
          <p:cNvPr id="55" name="Suora nuoliyhdysviiva 54">
            <a:extLst>
              <a:ext uri="{FF2B5EF4-FFF2-40B4-BE49-F238E27FC236}">
                <a16:creationId xmlns:a16="http://schemas.microsoft.com/office/drawing/2014/main" id="{C9DC4A54-1559-D8B1-A23D-D7F4881F5F94}"/>
              </a:ext>
            </a:extLst>
          </p:cNvPr>
          <p:cNvCxnSpPr>
            <a:cxnSpLocks/>
            <a:stCxn id="42" idx="2"/>
            <a:endCxn id="53" idx="0"/>
          </p:cNvCxnSpPr>
          <p:nvPr/>
        </p:nvCxnSpPr>
        <p:spPr>
          <a:xfrm flipH="1">
            <a:off x="1437871" y="4617000"/>
            <a:ext cx="8756" cy="1980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5" name="Suorakulmio 64">
            <a:extLst>
              <a:ext uri="{FF2B5EF4-FFF2-40B4-BE49-F238E27FC236}">
                <a16:creationId xmlns:a16="http://schemas.microsoft.com/office/drawing/2014/main" id="{92567C00-2A8A-F49C-EA8F-8E9A7077ED0E}"/>
              </a:ext>
            </a:extLst>
          </p:cNvPr>
          <p:cNvSpPr/>
          <p:nvPr/>
        </p:nvSpPr>
        <p:spPr>
          <a:xfrm>
            <a:off x="3124105" y="4814384"/>
            <a:ext cx="2669184" cy="130121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Päihdearvioinnin perusteella vanhempi on motivoitunut muutokseen päihteiden käyttönsä suhteen ja hyötyy päihdehoidosta → vanhemman hoito päihdepalveluissa</a:t>
            </a:r>
          </a:p>
        </p:txBody>
      </p:sp>
      <p:cxnSp>
        <p:nvCxnSpPr>
          <p:cNvPr id="67" name="Suora nuoliyhdysviiva 66">
            <a:extLst>
              <a:ext uri="{FF2B5EF4-FFF2-40B4-BE49-F238E27FC236}">
                <a16:creationId xmlns:a16="http://schemas.microsoft.com/office/drawing/2014/main" id="{975C307D-25E3-1818-1D16-281924CE7412}"/>
              </a:ext>
            </a:extLst>
          </p:cNvPr>
          <p:cNvCxnSpPr>
            <a:cxnSpLocks/>
            <a:stCxn id="53" idx="3"/>
            <a:endCxn id="65" idx="1"/>
          </p:cNvCxnSpPr>
          <p:nvPr/>
        </p:nvCxnSpPr>
        <p:spPr>
          <a:xfrm flipV="1">
            <a:off x="2716526" y="5464989"/>
            <a:ext cx="407579" cy="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kstiruutu 74">
            <a:extLst>
              <a:ext uri="{FF2B5EF4-FFF2-40B4-BE49-F238E27FC236}">
                <a16:creationId xmlns:a16="http://schemas.microsoft.com/office/drawing/2014/main" id="{CEA0FCF6-2FBB-CC84-6BD3-4A33654D54D3}"/>
              </a:ext>
            </a:extLst>
          </p:cNvPr>
          <p:cNvSpPr txBox="1"/>
          <p:nvPr/>
        </p:nvSpPr>
        <p:spPr>
          <a:xfrm>
            <a:off x="142568" y="-2255"/>
            <a:ext cx="120494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PROSESSIKUVAUS: VANHEMMAN PÄIHTEIDEN KÄYTÖN HUOMIOIMINEN LASTENSUOJELUN TILANNEARVIOINNISSA JA VANHEMMAN PÄIHDEARVIOINTI PÄIHDEPOLIKLINIKALLA</a:t>
            </a:r>
          </a:p>
        </p:txBody>
      </p:sp>
      <p:sp>
        <p:nvSpPr>
          <p:cNvPr id="156" name="Suorakulmio 155">
            <a:extLst>
              <a:ext uri="{FF2B5EF4-FFF2-40B4-BE49-F238E27FC236}">
                <a16:creationId xmlns:a16="http://schemas.microsoft.com/office/drawing/2014/main" id="{57A1DA42-2D80-DE04-E32B-9CC4DCCE9ED5}"/>
              </a:ext>
            </a:extLst>
          </p:cNvPr>
          <p:cNvSpPr/>
          <p:nvPr/>
        </p:nvSpPr>
        <p:spPr>
          <a:xfrm>
            <a:off x="142568" y="285503"/>
            <a:ext cx="11906864" cy="30421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Koko prosessin ajan: konsultointi lastensuojelun/perhesosiaalityön sekä päihdepoliklinikan välillä matalalla kynnyksellä (Apotin työkoriviestit, puhelinkonsultaatiot)</a:t>
            </a:r>
          </a:p>
        </p:txBody>
      </p:sp>
      <p:sp>
        <p:nvSpPr>
          <p:cNvPr id="157" name="Suorakulmio 156">
            <a:extLst>
              <a:ext uri="{FF2B5EF4-FFF2-40B4-BE49-F238E27FC236}">
                <a16:creationId xmlns:a16="http://schemas.microsoft.com/office/drawing/2014/main" id="{3869A36A-7384-B1F3-FC2E-07B80752362B}"/>
              </a:ext>
            </a:extLst>
          </p:cNvPr>
          <p:cNvSpPr/>
          <p:nvPr/>
        </p:nvSpPr>
        <p:spPr>
          <a:xfrm>
            <a:off x="159215" y="6195700"/>
            <a:ext cx="11890215" cy="62125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Lpta</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 perhesosiaalityö / l</a:t>
            </a: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astensuojelu</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vastaa perheen kokonaistilanteen arvioinnista myös päihdearvioinnin aikana ja työskentely on aktiivista: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kotikäynnit, lapsen henkilökohtaiset tapaamiset, tiedonkeruu muilta lapsen ja perheen asiassa mukana olevilta toimijoilta (päiväkoti, koulu, terveydenhuolto, poliisi ym.), asiakkuudessa olevien kohdalla asiakassuunnitelman mukaisten tukitoimien järjestäminen</a:t>
            </a:r>
            <a:endParaRPr kumimoji="0" lang="fi-FI"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Suorakulmio 166">
            <a:extLst>
              <a:ext uri="{FF2B5EF4-FFF2-40B4-BE49-F238E27FC236}">
                <a16:creationId xmlns:a16="http://schemas.microsoft.com/office/drawing/2014/main" id="{0A2E9439-9009-DFCB-2B5D-74356E6596D7}"/>
              </a:ext>
            </a:extLst>
          </p:cNvPr>
          <p:cNvSpPr/>
          <p:nvPr/>
        </p:nvSpPr>
        <p:spPr>
          <a:xfrm>
            <a:off x="6347398" y="4825042"/>
            <a:ext cx="2628653" cy="130121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rPr>
              <a:t>Vanhemman päihdehoidon aikana sovitusti säännöllinen yhteistyö ja tietojenvaihto päihdepoliklinikan ja lastensuojelun / perhesosiaalityön välillä</a:t>
            </a:r>
          </a:p>
        </p:txBody>
      </p:sp>
      <p:cxnSp>
        <p:nvCxnSpPr>
          <p:cNvPr id="170" name="Suora nuoliyhdysviiva 169">
            <a:extLst>
              <a:ext uri="{FF2B5EF4-FFF2-40B4-BE49-F238E27FC236}">
                <a16:creationId xmlns:a16="http://schemas.microsoft.com/office/drawing/2014/main" id="{6F8A6DD7-4AD4-02CC-4EDB-33ECB4FA128A}"/>
              </a:ext>
            </a:extLst>
          </p:cNvPr>
          <p:cNvCxnSpPr>
            <a:cxnSpLocks/>
            <a:stCxn id="65" idx="3"/>
            <a:endCxn id="167" idx="1"/>
          </p:cNvCxnSpPr>
          <p:nvPr/>
        </p:nvCxnSpPr>
        <p:spPr>
          <a:xfrm>
            <a:off x="5793289" y="5464989"/>
            <a:ext cx="554109" cy="106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Yhdistin: Kulma 198">
            <a:extLst>
              <a:ext uri="{FF2B5EF4-FFF2-40B4-BE49-F238E27FC236}">
                <a16:creationId xmlns:a16="http://schemas.microsoft.com/office/drawing/2014/main" id="{CB59D72E-ED45-C89C-412F-07EF80691301}"/>
              </a:ext>
            </a:extLst>
          </p:cNvPr>
          <p:cNvCxnSpPr>
            <a:cxnSpLocks/>
            <a:endCxn id="44" idx="1"/>
          </p:cNvCxnSpPr>
          <p:nvPr/>
        </p:nvCxnSpPr>
        <p:spPr>
          <a:xfrm>
            <a:off x="8440444" y="4710927"/>
            <a:ext cx="1035023" cy="768539"/>
          </a:xfrm>
          <a:prstGeom prst="bentConnector3">
            <a:avLst>
              <a:gd name="adj1" fmla="val 809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Yhdistin: Kulma 208">
            <a:extLst>
              <a:ext uri="{FF2B5EF4-FFF2-40B4-BE49-F238E27FC236}">
                <a16:creationId xmlns:a16="http://schemas.microsoft.com/office/drawing/2014/main" id="{42B35585-9962-D4E3-4624-2A0524DD6C1D}"/>
              </a:ext>
            </a:extLst>
          </p:cNvPr>
          <p:cNvCxnSpPr>
            <a:cxnSpLocks/>
          </p:cNvCxnSpPr>
          <p:nvPr/>
        </p:nvCxnSpPr>
        <p:spPr>
          <a:xfrm flipV="1">
            <a:off x="2716526" y="4715855"/>
            <a:ext cx="3682187" cy="522867"/>
          </a:xfrm>
          <a:prstGeom prst="bentConnector3">
            <a:avLst>
              <a:gd name="adj1" fmla="val 499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Yhdistin: Kulma 226">
            <a:extLst>
              <a:ext uri="{FF2B5EF4-FFF2-40B4-BE49-F238E27FC236}">
                <a16:creationId xmlns:a16="http://schemas.microsoft.com/office/drawing/2014/main" id="{99EF24A0-D63A-683D-E646-9D1005FC0B85}"/>
              </a:ext>
            </a:extLst>
          </p:cNvPr>
          <p:cNvCxnSpPr>
            <a:cxnSpLocks/>
            <a:endCxn id="45" idx="1"/>
          </p:cNvCxnSpPr>
          <p:nvPr/>
        </p:nvCxnSpPr>
        <p:spPr>
          <a:xfrm>
            <a:off x="8097520" y="3184966"/>
            <a:ext cx="1377949" cy="839703"/>
          </a:xfrm>
          <a:prstGeom prst="bentConnector3">
            <a:avLst>
              <a:gd name="adj1" fmla="val 815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Yhdistin: Kulma 236">
            <a:extLst>
              <a:ext uri="{FF2B5EF4-FFF2-40B4-BE49-F238E27FC236}">
                <a16:creationId xmlns:a16="http://schemas.microsoft.com/office/drawing/2014/main" id="{2B17BA57-2E38-CB98-53B9-DB6CB344C342}"/>
              </a:ext>
            </a:extLst>
          </p:cNvPr>
          <p:cNvCxnSpPr>
            <a:cxnSpLocks/>
          </p:cNvCxnSpPr>
          <p:nvPr/>
        </p:nvCxnSpPr>
        <p:spPr>
          <a:xfrm>
            <a:off x="2064538" y="3206000"/>
            <a:ext cx="1047997" cy="844722"/>
          </a:xfrm>
          <a:prstGeom prst="bentConnector3">
            <a:avLst>
              <a:gd name="adj1" fmla="val 7726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uora nuoliyhdysviiva 102">
            <a:extLst>
              <a:ext uri="{FF2B5EF4-FFF2-40B4-BE49-F238E27FC236}">
                <a16:creationId xmlns:a16="http://schemas.microsoft.com/office/drawing/2014/main" id="{8D64BF51-E766-83F3-C9C2-84864C6DBFF2}"/>
              </a:ext>
            </a:extLst>
          </p:cNvPr>
          <p:cNvCxnSpPr>
            <a:stCxn id="45" idx="2"/>
            <a:endCxn id="44" idx="0"/>
          </p:cNvCxnSpPr>
          <p:nvPr/>
        </p:nvCxnSpPr>
        <p:spPr>
          <a:xfrm flipH="1">
            <a:off x="10762449" y="4618669"/>
            <a:ext cx="1" cy="2246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257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D7FEF2-6B09-E88A-AF2C-5014D1DE7B0E}"/>
              </a:ext>
            </a:extLst>
          </p:cNvPr>
          <p:cNvSpPr>
            <a:spLocks noGrp="1"/>
          </p:cNvSpPr>
          <p:nvPr>
            <p:ph type="ctrTitle"/>
          </p:nvPr>
        </p:nvSpPr>
        <p:spPr>
          <a:xfrm>
            <a:off x="486382" y="457200"/>
            <a:ext cx="10784129" cy="5136204"/>
          </a:xfrm>
        </p:spPr>
        <p:txBody>
          <a:bodyPr/>
          <a:lstStyle/>
          <a:p>
            <a:r>
              <a:rPr lang="fi-FI" sz="5400" b="1" dirty="0">
                <a:latin typeface="Arial" panose="020B0604020202020204" pitchFamily="34" charset="0"/>
              </a:rPr>
              <a:t>1</a:t>
            </a:r>
            <a:r>
              <a:rPr lang="fi-FI" sz="5400" b="1" i="0" dirty="0">
                <a:effectLst/>
                <a:latin typeface="Arial" panose="020B0604020202020204" pitchFamily="34" charset="0"/>
              </a:rPr>
              <a:t> Päihdearviointiin ohjaaminen ja yhteisen työn käytännöt</a:t>
            </a:r>
            <a:endParaRPr lang="fi-FI" sz="5400" b="1" dirty="0"/>
          </a:p>
        </p:txBody>
      </p:sp>
      <p:sp>
        <p:nvSpPr>
          <p:cNvPr id="3" name="Dian numeron paikkamerkki 2">
            <a:extLst>
              <a:ext uri="{FF2B5EF4-FFF2-40B4-BE49-F238E27FC236}">
                <a16:creationId xmlns:a16="http://schemas.microsoft.com/office/drawing/2014/main" id="{88051DE8-8A87-D1A3-FE45-9E2F9E2319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276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354728-ADEF-4E08-C141-B83A8B1DA68D}"/>
              </a:ext>
            </a:extLst>
          </p:cNvPr>
          <p:cNvSpPr>
            <a:spLocks noGrp="1"/>
          </p:cNvSpPr>
          <p:nvPr>
            <p:ph type="title"/>
          </p:nvPr>
        </p:nvSpPr>
        <p:spPr>
          <a:xfrm>
            <a:off x="308724" y="136525"/>
            <a:ext cx="11083161" cy="664986"/>
          </a:xfrm>
        </p:spPr>
        <p:txBody>
          <a:bodyPr>
            <a:noAutofit/>
          </a:bodyPr>
          <a:lstStyle/>
          <a:p>
            <a:r>
              <a:rPr lang="fi-FI" sz="2400" dirty="0">
                <a:solidFill>
                  <a:srgbClr val="0000BF"/>
                </a:solidFill>
                <a:latin typeface="Arial Black" panose="020B0A04020102020204" pitchFamily="34" charset="0"/>
              </a:rPr>
              <a:t>1.1 Lähtökohdat vanhemman päihdearvioinnille yhteisenä työnä</a:t>
            </a:r>
          </a:p>
        </p:txBody>
      </p:sp>
      <p:sp>
        <p:nvSpPr>
          <p:cNvPr id="3" name="Sisällön paikkamerkki 2">
            <a:extLst>
              <a:ext uri="{FF2B5EF4-FFF2-40B4-BE49-F238E27FC236}">
                <a16:creationId xmlns:a16="http://schemas.microsoft.com/office/drawing/2014/main" id="{9D649A7D-3BC3-04CE-4B0D-533E6093DFBC}"/>
              </a:ext>
            </a:extLst>
          </p:cNvPr>
          <p:cNvSpPr>
            <a:spLocks noGrp="1"/>
          </p:cNvSpPr>
          <p:nvPr>
            <p:ph sz="half" idx="1"/>
          </p:nvPr>
        </p:nvSpPr>
        <p:spPr>
          <a:xfrm>
            <a:off x="308723" y="816372"/>
            <a:ext cx="11665187" cy="5600194"/>
          </a:xfrm>
        </p:spPr>
        <p:txBody>
          <a:bodyPr>
            <a:no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fi-FI" sz="1600" b="1" i="0" u="none" strike="noStrike" kern="1200" cap="none" spc="0" normalizeH="0" baseline="0" noProof="0" dirty="0">
                <a:ln>
                  <a:noFill/>
                </a:ln>
                <a:solidFill>
                  <a:srgbClr val="0000BF"/>
                </a:solidFill>
                <a:effectLst/>
                <a:uLnTx/>
                <a:uFillTx/>
                <a:latin typeface="Arial" panose="020B0604020202020204" pitchFamily="34" charset="0"/>
                <a:ea typeface="+mn-ea"/>
                <a:cs typeface="Arial" panose="020B0604020202020204" pitchFamily="34" charset="0"/>
              </a:rPr>
              <a:t>Yhteisenä työnä tehtävän päihdearvioinnin tarkoitus: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Päihdearviointi on ensisijaisesti vanhemman päihdehoidon tarpeen yhteisen arvioimisen ja hoitoon motivoimiseen sekä tarvittaessa hoidon aikana tehtävän yhteistyön käynnistämiseen tähtäävä prosessi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Päihdearviointi ei korvaa lastensuojelun vastuulla olevaa tilannearviota lapsen tuen ja suojelun tarpeesta. Lastensuojelussa tehdään tilannearviota riippumatta siitä, toteutuuko yhteinen päihdearviointi</a:t>
            </a:r>
            <a:endParaRPr lang="fi-FI" sz="1600" b="1" dirty="0">
              <a:solidFill>
                <a:srgbClr val="0000BF"/>
              </a:solidFill>
              <a:latin typeface="Arial" panose="020B0604020202020204" pitchFamily="34" charset="0"/>
              <a:cs typeface="Arial" panose="020B0604020202020204" pitchFamily="34" charset="0"/>
            </a:endParaRPr>
          </a:p>
          <a:p>
            <a:pPr marL="0" indent="0">
              <a:buNone/>
              <a:defRPr/>
            </a:pPr>
            <a:r>
              <a:rPr lang="fi-FI" sz="1600" b="1" dirty="0">
                <a:solidFill>
                  <a:srgbClr val="0000BF"/>
                </a:solidFill>
                <a:latin typeface="Arial" panose="020B0604020202020204" pitchFamily="34" charset="0"/>
                <a:cs typeface="Arial" panose="020B0604020202020204" pitchFamily="34" charset="0"/>
              </a:rPr>
              <a:t>Päihdearvioinnin ja päihdehoidon aikana tehdään monitoimijaista yhteistä työtä: </a:t>
            </a:r>
          </a:p>
          <a:p>
            <a:r>
              <a:rPr lang="fi-FI" sz="1600" dirty="0">
                <a:latin typeface="Arial" panose="020B0604020202020204" pitchFamily="34" charset="0"/>
                <a:cs typeface="Arial" panose="020B0604020202020204" pitchFamily="34" charset="0"/>
              </a:rPr>
              <a:t>Kun vanhempi hakeutuu itsenäisesti taikka ohjataan lastensuojelusta ja perhesosiaalityöstä päihdearviointiin päihdepoliklinikalle, päihdearvio toteutetaan aina lastensuojelun ja perhesosiaalityön sekä päihdepoliklinikan toimijoiden yhteisenä työnä. Päihdearvioinnin aikana päihdepoliklinikan työntekijä tulee tueksi ja työpariksi lasta koskevan kokonaisvaltaisen tilannearvioinnin tekemiseen.</a:t>
            </a:r>
            <a:endParaRPr lang="fi-FI" sz="1600" b="1"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Toimintaperiaatteita ovat</a:t>
            </a:r>
            <a:r>
              <a:rPr lang="fi-FI" sz="1600" b="1" dirty="0">
                <a:latin typeface="Arial" panose="020B0604020202020204" pitchFamily="34" charset="0"/>
                <a:cs typeface="Arial" panose="020B0604020202020204" pitchFamily="34" charset="0"/>
              </a:rPr>
              <a:t> </a:t>
            </a:r>
            <a:r>
              <a:rPr lang="fi-FI" sz="1600" dirty="0">
                <a:latin typeface="Arial" panose="020B0604020202020204" pitchFamily="34" charset="0"/>
                <a:cs typeface="Arial" panose="020B0604020202020204" pitchFamily="34" charset="0"/>
              </a:rPr>
              <a:t>”poislähettämisen” kulttuurista eroon pääseminen, asiakaslähtöisyys, päällekkäisten arviointien välttäminen ja sujuva tiedonkulku</a:t>
            </a:r>
            <a:endParaRPr kumimoji="0" lang="fi-FI" sz="1600" b="0" i="0" u="none" strike="noStrike" kern="1200" cap="none" spc="0" normalizeH="0" baseline="0" noProof="0" dirty="0">
              <a:ln>
                <a:noFill/>
              </a:ln>
              <a:solidFill>
                <a:srgbClr val="0000BF"/>
              </a:solidFill>
              <a:effectLst/>
              <a:uLnTx/>
              <a:uFillTx/>
              <a:latin typeface="Arial" panose="020B0604020202020204" pitchFamily="34" charset="0"/>
              <a:ea typeface="+mn-ea"/>
              <a:cs typeface="Arial" panose="020B0604020202020204" pitchFamily="34" charset="0"/>
            </a:endParaRPr>
          </a:p>
          <a:p>
            <a:pPr marL="0" indent="0">
              <a:buNone/>
            </a:pPr>
            <a:r>
              <a:rPr lang="fi-FI" sz="1600" b="1" dirty="0">
                <a:solidFill>
                  <a:srgbClr val="0000BF"/>
                </a:solidFill>
                <a:latin typeface="Arial" panose="020B0604020202020204" pitchFamily="34" charset="0"/>
                <a:cs typeface="Arial" panose="020B0604020202020204" pitchFamily="34" charset="0"/>
              </a:rPr>
              <a:t>Ammattilaisten toisiaan täydentävät roolit ja vastuut:</a:t>
            </a:r>
          </a:p>
          <a:p>
            <a:pPr marL="285750" indent="-285750"/>
            <a:r>
              <a:rPr lang="fi-FI" sz="1600" b="1" dirty="0">
                <a:latin typeface="Arial" panose="020B0604020202020204" pitchFamily="34" charset="0"/>
                <a:cs typeface="Arial" panose="020B0604020202020204" pitchFamily="34" charset="0"/>
              </a:rPr>
              <a:t>Lastensuojelun ja perhesosiaalityön sosiaalityöntekijän vastuu: </a:t>
            </a:r>
            <a:r>
              <a:rPr lang="fi-FI" sz="1600" dirty="0">
                <a:latin typeface="Arial" panose="020B0604020202020204" pitchFamily="34" charset="0"/>
                <a:cs typeface="Arial" panose="020B0604020202020204" pitchFamily="34" charset="0"/>
              </a:rPr>
              <a:t>arvioida, miten vanhemman päihteiden käyttö vaikuttaa vanhemmuuteen ja miten vanhempi pystyy turvallisesti tukemaan lapsen kasvua ja kehitystä sekä tarjoamaan lapselle huolenpitoa ja hoivaa.</a:t>
            </a:r>
          </a:p>
          <a:p>
            <a:pPr marL="285750" indent="-285750"/>
            <a:r>
              <a:rPr lang="fi-FI" sz="1600" b="1" dirty="0">
                <a:effectLst/>
                <a:latin typeface="Arial" panose="020B0604020202020204" pitchFamily="34" charset="0"/>
                <a:ea typeface="Arial" panose="020B0604020202020204" pitchFamily="34" charset="0"/>
                <a:cs typeface="Arial" panose="020B0604020202020204" pitchFamily="34" charset="0"/>
              </a:rPr>
              <a:t>Päihdepoliklinikan työntekijän vastuu:</a:t>
            </a:r>
            <a:r>
              <a:rPr lang="fi-FI" sz="1600" dirty="0">
                <a:effectLst/>
                <a:latin typeface="Arial" panose="020B0604020202020204" pitchFamily="34" charset="0"/>
                <a:ea typeface="Arial" panose="020B0604020202020204" pitchFamily="34" charset="0"/>
                <a:cs typeface="Arial" panose="020B0604020202020204" pitchFamily="34" charset="0"/>
              </a:rPr>
              <a:t> vanhemman päihteiden käytön vakavuuden ja mahdolliseen hoidon ja kuntoutuksen tarpeen arviointi.</a:t>
            </a:r>
          </a:p>
          <a:p>
            <a:pPr marL="285750" indent="-285750"/>
            <a:r>
              <a:rPr lang="fi-FI" sz="1600" b="1" dirty="0">
                <a:latin typeface="Arial" panose="020B0604020202020204" pitchFamily="34" charset="0"/>
                <a:cs typeface="Arial" panose="020B0604020202020204" pitchFamily="34" charset="0"/>
              </a:rPr>
              <a:t>Yhteinen vastuu:</a:t>
            </a:r>
            <a:r>
              <a:rPr lang="fi-FI" sz="1600" dirty="0">
                <a:latin typeface="Arial" panose="020B0604020202020204" pitchFamily="34" charset="0"/>
                <a:cs typeface="Arial" panose="020B0604020202020204" pitchFamily="34" charset="0"/>
              </a:rPr>
              <a:t> Lasten hyvinvoinnin tukeminen ja lapsen suojeleminen sekä vanhemman motivointi hoitoon ja kuntoutukseen</a:t>
            </a:r>
          </a:p>
          <a:p>
            <a:pPr marL="0" indent="0">
              <a:buNone/>
            </a:pPr>
            <a:endParaRPr lang="fi-FI" sz="1600" dirty="0"/>
          </a:p>
        </p:txBody>
      </p:sp>
      <p:sp>
        <p:nvSpPr>
          <p:cNvPr id="5" name="Dian numeron paikkamerkki 4">
            <a:extLst>
              <a:ext uri="{FF2B5EF4-FFF2-40B4-BE49-F238E27FC236}">
                <a16:creationId xmlns:a16="http://schemas.microsoft.com/office/drawing/2014/main" id="{AC8826F2-2824-34BB-917B-42CF29726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8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0755AC8A-CE05-4E88-B04E-1FF63E28E5A4}"/>
              </a:ext>
            </a:extLst>
          </p:cNvPr>
          <p:cNvSpPr txBox="1"/>
          <p:nvPr/>
        </p:nvSpPr>
        <p:spPr>
          <a:xfrm>
            <a:off x="290625" y="125513"/>
            <a:ext cx="112395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0" cap="all" spc="300" normalizeH="0" baseline="0" noProof="0" dirty="0">
                <a:ln>
                  <a:noFill/>
                </a:ln>
                <a:solidFill>
                  <a:srgbClr val="313131"/>
                </a:solidFill>
                <a:effectLst/>
                <a:uLnTx/>
                <a:uFillTx/>
                <a:latin typeface="Arial"/>
                <a:ea typeface="+mn-ea"/>
                <a:cs typeface="+mn-cs"/>
              </a:rPr>
              <a:t>Lapsen kokeman lähisuhdeväkivallan ehkäisyn toimenpiteet</a:t>
            </a:r>
            <a:endParaRPr kumimoji="0" lang="fi-FI" sz="1600" b="1" i="0" u="none" strike="noStrike" kern="0" cap="all" spc="300" normalizeH="0" baseline="0" noProof="0" dirty="0">
              <a:ln>
                <a:noFill/>
              </a:ln>
              <a:solidFill>
                <a:srgbClr val="313131"/>
              </a:solidFill>
              <a:effectLst/>
              <a:uLnTx/>
              <a:uFillTx/>
              <a:latin typeface="Arial"/>
              <a:ea typeface="+mn-ea"/>
              <a:cs typeface="Arial"/>
            </a:endParaRPr>
          </a:p>
        </p:txBody>
      </p:sp>
      <p:grpSp>
        <p:nvGrpSpPr>
          <p:cNvPr id="4" name="Ryhmä 3">
            <a:extLst>
              <a:ext uri="{FF2B5EF4-FFF2-40B4-BE49-F238E27FC236}">
                <a16:creationId xmlns:a16="http://schemas.microsoft.com/office/drawing/2014/main" id="{9E13069E-1247-4439-9651-459AD18829AC}"/>
              </a:ext>
            </a:extLst>
          </p:cNvPr>
          <p:cNvGrpSpPr/>
          <p:nvPr/>
        </p:nvGrpSpPr>
        <p:grpSpPr>
          <a:xfrm>
            <a:off x="290625" y="559485"/>
            <a:ext cx="11770846" cy="528882"/>
            <a:chOff x="363951" y="2543451"/>
            <a:chExt cx="11503945" cy="590933"/>
          </a:xfrm>
        </p:grpSpPr>
        <p:grpSp>
          <p:nvGrpSpPr>
            <p:cNvPr id="5" name="Ryhmä 4">
              <a:extLst>
                <a:ext uri="{FF2B5EF4-FFF2-40B4-BE49-F238E27FC236}">
                  <a16:creationId xmlns:a16="http://schemas.microsoft.com/office/drawing/2014/main" id="{BA050AD5-9D59-459F-9074-8FD0AA00CA95}"/>
                </a:ext>
              </a:extLst>
            </p:cNvPr>
            <p:cNvGrpSpPr/>
            <p:nvPr/>
          </p:nvGrpSpPr>
          <p:grpSpPr>
            <a:xfrm>
              <a:off x="2404552" y="2556225"/>
              <a:ext cx="9463344" cy="578159"/>
              <a:chOff x="2386089" y="2547039"/>
              <a:chExt cx="9463344" cy="578159"/>
            </a:xfrm>
          </p:grpSpPr>
          <p:sp>
            <p:nvSpPr>
              <p:cNvPr id="7" name="Chevron 98">
                <a:extLst>
                  <a:ext uri="{FF2B5EF4-FFF2-40B4-BE49-F238E27FC236}">
                    <a16:creationId xmlns:a16="http://schemas.microsoft.com/office/drawing/2014/main" id="{4FE9B9AB-0210-47EB-802C-8BA6D69B0EA9}"/>
                  </a:ext>
                </a:extLst>
              </p:cNvPr>
              <p:cNvSpPr/>
              <p:nvPr/>
            </p:nvSpPr>
            <p:spPr>
              <a:xfrm>
                <a:off x="2386089" y="2547039"/>
                <a:ext cx="2252963" cy="569236"/>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srgbClr val="000000"/>
                    </a:solidFill>
                    <a:effectLst/>
                    <a:uLnTx/>
                    <a:uFillTx/>
                    <a:latin typeface="Arial" panose="020B0604020202020204"/>
                    <a:ea typeface="+mn-ea"/>
                    <a:cs typeface="+mn-cs"/>
                    <a:sym typeface="Gill Sans"/>
                  </a:rPr>
                  <a:t>Lapsen kokeman lähisuhdeväkivallan riski</a:t>
                </a:r>
              </a:p>
            </p:txBody>
          </p:sp>
          <p:sp>
            <p:nvSpPr>
              <p:cNvPr id="8" name="Chevron 106">
                <a:extLst>
                  <a:ext uri="{FF2B5EF4-FFF2-40B4-BE49-F238E27FC236}">
                    <a16:creationId xmlns:a16="http://schemas.microsoft.com/office/drawing/2014/main" id="{12591B99-7C81-4D0A-B835-FDAF909B27B4}"/>
                  </a:ext>
                </a:extLst>
              </p:cNvPr>
              <p:cNvSpPr/>
              <p:nvPr/>
            </p:nvSpPr>
            <p:spPr>
              <a:xfrm>
                <a:off x="4407508" y="2555962"/>
                <a:ext cx="2544798" cy="569236"/>
              </a:xfrm>
              <a:prstGeom prst="chevron">
                <a:avLst/>
              </a:prstGeom>
              <a:solidFill>
                <a:srgbClr val="FFC000"/>
              </a:solidFill>
              <a:ln w="12700" cap="flat" cmpd="sng" algn="ctr">
                <a:noFill/>
                <a:prstDash val="solid"/>
                <a:miter lim="800000"/>
              </a:ln>
              <a:effectLst/>
            </p:spPr>
            <p:txBody>
              <a:bodyPr rtlCol="0" anchor="ctr"/>
              <a:lstStyle/>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endParaRPr>
              </a:p>
              <a:p>
                <a:pPr marL="17988" marR="0" lvl="2" indent="0" algn="l" defTabSz="914400" rtl="0" eaLnBrk="0" fontAlgn="base" latinLnBrk="0" hangingPunct="0">
                  <a:lnSpc>
                    <a:spcPct val="100000"/>
                  </a:lnSpc>
                  <a:spcBef>
                    <a:spcPct val="0"/>
                  </a:spcBef>
                  <a:spcAft>
                    <a:spcPct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rPr>
                  <a:t>Tunnistettu lapsen kokema lähisuhdeväkivalta</a:t>
                </a:r>
              </a:p>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endParaRPr>
              </a:p>
            </p:txBody>
          </p:sp>
          <p:sp>
            <p:nvSpPr>
              <p:cNvPr id="9" name="Chevron 99">
                <a:extLst>
                  <a:ext uri="{FF2B5EF4-FFF2-40B4-BE49-F238E27FC236}">
                    <a16:creationId xmlns:a16="http://schemas.microsoft.com/office/drawing/2014/main" id="{C1541B5C-1B24-4B0B-A0C4-C11D82FF78DC}"/>
                  </a:ext>
                </a:extLst>
              </p:cNvPr>
              <p:cNvSpPr/>
              <p:nvPr/>
            </p:nvSpPr>
            <p:spPr>
              <a:xfrm>
                <a:off x="6675517" y="2547040"/>
                <a:ext cx="2810875" cy="569236"/>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Tunnistettu toistuva lapsen kokema lähisuhdeväkivalta</a:t>
                </a:r>
                <a:endParaRPr kumimoji="0" lang="fi-FI" sz="90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sp>
            <p:nvSpPr>
              <p:cNvPr id="10" name="Chevron 100">
                <a:extLst>
                  <a:ext uri="{FF2B5EF4-FFF2-40B4-BE49-F238E27FC236}">
                    <a16:creationId xmlns:a16="http://schemas.microsoft.com/office/drawing/2014/main" id="{A12D018A-F83A-4439-A57A-E690E44CBFAA}"/>
                  </a:ext>
                </a:extLst>
              </p:cNvPr>
              <p:cNvSpPr/>
              <p:nvPr/>
            </p:nvSpPr>
            <p:spPr>
              <a:xfrm>
                <a:off x="9243684" y="2548044"/>
                <a:ext cx="2605749" cy="569236"/>
              </a:xfrm>
              <a:prstGeom prst="chevron">
                <a:avLst/>
              </a:prstGeom>
              <a:solidFill>
                <a:srgbClr val="F5A3C7">
                  <a:lumMod val="2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kern="0" dirty="0">
                    <a:solidFill>
                      <a:prstClr val="white"/>
                    </a:solidFill>
                    <a:latin typeface="Arial" panose="020B0604020202020204"/>
                    <a:sym typeface="Gill Sans"/>
                  </a:rPr>
                  <a:t>P</a:t>
                </a:r>
                <a:r>
                  <a:rPr kumimoji="0" lang="fi-FI" sz="1050" b="1" i="0" u="none" strike="noStrike" kern="0" cap="none" spc="0" normalizeH="0" baseline="0" noProof="0" dirty="0" err="1">
                    <a:ln>
                      <a:noFill/>
                    </a:ln>
                    <a:solidFill>
                      <a:prstClr val="white"/>
                    </a:solidFill>
                    <a:effectLst/>
                    <a:uLnTx/>
                    <a:uFillTx/>
                    <a:latin typeface="Arial" panose="020B0604020202020204"/>
                    <a:ea typeface="+mn-ea"/>
                    <a:cs typeface="+mn-cs"/>
                    <a:sym typeface="Gill Sans"/>
                  </a:rPr>
                  <a:t>itkäkestoinen</a:t>
                </a: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 tai henkeä uhkaava lapsen kokema lähisuhdeväkivalta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grpSp>
        <p:sp>
          <p:nvSpPr>
            <p:cNvPr id="6" name="Pentagon 86">
              <a:extLst>
                <a:ext uri="{FF2B5EF4-FFF2-40B4-BE49-F238E27FC236}">
                  <a16:creationId xmlns:a16="http://schemas.microsoft.com/office/drawing/2014/main" id="{ACB8D948-6D5B-40A8-9AD7-120D3774BB8D}"/>
                </a:ext>
              </a:extLst>
            </p:cNvPr>
            <p:cNvSpPr/>
            <p:nvPr/>
          </p:nvSpPr>
          <p:spPr>
            <a:xfrm>
              <a:off x="363951" y="2543451"/>
              <a:ext cx="2263608" cy="579730"/>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rPr>
                <a:t>Ei tunnistettua lapsen kokemaa lähisuhdeväkivaltaa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endParaRPr>
            </a:p>
          </p:txBody>
        </p:sp>
      </p:grpSp>
      <p:sp>
        <p:nvSpPr>
          <p:cNvPr id="2" name="Tekstiruutu 1">
            <a:extLst>
              <a:ext uri="{FF2B5EF4-FFF2-40B4-BE49-F238E27FC236}">
                <a16:creationId xmlns:a16="http://schemas.microsoft.com/office/drawing/2014/main" id="{24B713CE-670E-4FF4-9F3B-B0D0BB4D9286}"/>
              </a:ext>
            </a:extLst>
          </p:cNvPr>
          <p:cNvSpPr txBox="1"/>
          <p:nvPr/>
        </p:nvSpPr>
        <p:spPr>
          <a:xfrm>
            <a:off x="73335" y="1130954"/>
            <a:ext cx="2340255" cy="56015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Kattava, systemaattinen seulonta hyödyntäen välineitä puheeksi ottamisen ja tunnistamisen tueksi, kuten Turva10-väline sekä lähisuhde-väkivallan suodatin- ja kartoituslomake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Tunne- ja turvataitokasvatus lapsille, nuorille sekä </a:t>
            </a: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edukaatio</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vanhemmille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Asukkaiden hyvinvointia, terveyttä ja turvallisuutta edistävät toimenpiteet hyvinvointi- ja terveys-erojen kaventamiseksi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Helsingin lähisuhdeväkivallan ehkäisyn toimintaohjelma 2023-2025, sis. strategia lähisuhdeväkivallan ehkäisylle ja torjunnalle</a:t>
            </a:r>
          </a:p>
        </p:txBody>
      </p:sp>
      <p:sp>
        <p:nvSpPr>
          <p:cNvPr id="11" name="Tekstiruutu 10">
            <a:extLst>
              <a:ext uri="{FF2B5EF4-FFF2-40B4-BE49-F238E27FC236}">
                <a16:creationId xmlns:a16="http://schemas.microsoft.com/office/drawing/2014/main" id="{6D9D8435-3A73-4A50-A488-73CE4D2C3D74}"/>
              </a:ext>
            </a:extLst>
          </p:cNvPr>
          <p:cNvSpPr txBox="1"/>
          <p:nvPr/>
        </p:nvSpPr>
        <p:spPr>
          <a:xfrm>
            <a:off x="2193851" y="1142440"/>
            <a:ext cx="2590800" cy="600164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Traumainformoitu työote perheiden palveluissa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Kohdennettu seulonta, </a:t>
            </a: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puheeksiotto</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ja tunnistaminen koulu- ja </a:t>
            </a: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opiskeluterveydenhuollossa,oppilashuollossa</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sekä äitiys- ja lastenneuvolassa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Saavutettavat matalan kynnyksen palvelut lapsille, nuorille ja perheille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Vanhempana Suomessa-ryhmät maahan muuttaneiden perheiden vanhemmille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Sujuvat asiakkaaksi tulon ja ohjautumisen käytännöt perhekeskuspalveluihin, kuten lapsiperheiden erityispalveluihin ja perhesosiaalityöhön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Sujuvat konsultaatio-käytännöt sosiaali- ja terveyspalvelujen sekä erikoissairaanhoidon välillä</a:t>
            </a:r>
          </a:p>
        </p:txBody>
      </p:sp>
      <p:sp>
        <p:nvSpPr>
          <p:cNvPr id="12" name="Tekstiruutu 11">
            <a:extLst>
              <a:ext uri="{FF2B5EF4-FFF2-40B4-BE49-F238E27FC236}">
                <a16:creationId xmlns:a16="http://schemas.microsoft.com/office/drawing/2014/main" id="{492DAE11-BBB3-4241-8E75-D9D7E3FBCDFF}"/>
              </a:ext>
            </a:extLst>
          </p:cNvPr>
          <p:cNvSpPr txBox="1"/>
          <p:nvPr/>
        </p:nvSpPr>
        <p:spPr>
          <a:xfrm>
            <a:off x="4595166" y="1124168"/>
            <a:ext cx="2630417" cy="584775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Yksilö- ja perhekohtaiset toimenpiteet sosiaali- ja terveydenhuollossa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Lapsiperheen monialainen palvelutarpeen arviointi, sisältäen lapsen suojelu-tarpeen arvioinnin sekä perheessä olevien suojaavien ja riskitekijöiden punninnan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Lapsen erityinen tuki tai suojelu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Toimivat konsultaatio-, yhteistyö- ja tietojen-vaihtokäytännöt sosiaali- ja terveydenhuollon sekä </a:t>
            </a: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esh:n</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välillä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Lapsen fyysisen ja psyykkisen terveydentilan tutkiminen terveydenhuollossa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Kohdennettu väkivallan katkaisemisen interventio, kuten LKK-ohjelma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Lapsen ja perheen psykososiaalinen tuki</a:t>
            </a:r>
          </a:p>
        </p:txBody>
      </p:sp>
      <p:sp>
        <p:nvSpPr>
          <p:cNvPr id="13" name="Tekstiruutu 12">
            <a:extLst>
              <a:ext uri="{FF2B5EF4-FFF2-40B4-BE49-F238E27FC236}">
                <a16:creationId xmlns:a16="http://schemas.microsoft.com/office/drawing/2014/main" id="{B3CBAD1D-EDD4-43BA-BB0B-E1065572D5F5}"/>
              </a:ext>
            </a:extLst>
          </p:cNvPr>
          <p:cNvSpPr txBox="1"/>
          <p:nvPr/>
        </p:nvSpPr>
        <p:spPr>
          <a:xfrm>
            <a:off x="7050727" y="1115947"/>
            <a:ext cx="2590800" cy="54476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Yksilö- ja perhekohtainen lastensuojelu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Lastensuojelulain edellyttämät toimenpiteet lapsen suojelemiseksi, kuten lastensuojelun avohuollon tukitoimet kiireellisesti järjestettynä, koko perheen </a:t>
            </a: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sijotus</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perhekuntoutukseen, lapsen kiireellinen sijoitus kodin ulkopuolelle tai huostaanoton valmistelu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Toimivat konsultaatio- ja yhteistyökäytännöt poliisin ja lastensuojelun välillä, kuten LASTA-seula-malli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Lapsen fyysisen ja psyykkisen terveydentilan tutkiminen terveydenhuollossa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Lapsen ja perheen psykososiaalinen, näyttöön perustuva tuki, kuten CTFSI-ohjelma</a:t>
            </a:r>
          </a:p>
        </p:txBody>
      </p:sp>
      <p:sp>
        <p:nvSpPr>
          <p:cNvPr id="14" name="Tekstiruutu 13">
            <a:extLst>
              <a:ext uri="{FF2B5EF4-FFF2-40B4-BE49-F238E27FC236}">
                <a16:creationId xmlns:a16="http://schemas.microsoft.com/office/drawing/2014/main" id="{37F7200A-12D3-41F4-96F1-736997C991D4}"/>
              </a:ext>
            </a:extLst>
          </p:cNvPr>
          <p:cNvSpPr txBox="1"/>
          <p:nvPr/>
        </p:nvSpPr>
        <p:spPr>
          <a:xfrm>
            <a:off x="9546211" y="1088367"/>
            <a:ext cx="2150338" cy="36625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Ympärivuorokautinen lapsen suojelu tai ympärivuorokautinen lapsen suojelu yhdessä vanhemman kanssa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Lapsen fyysisen ja psyykkisen terveyden tutkimukset terveydenhuollossa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Fokusoitu näyttöön perustuva hoitointerventio ja räätälöity, pitkäkestoinen kuntoutus, kuten TF-KKT-hoito</a:t>
            </a:r>
          </a:p>
        </p:txBody>
      </p:sp>
      <p:sp>
        <p:nvSpPr>
          <p:cNvPr id="16" name="Vinoraita 15">
            <a:extLst>
              <a:ext uri="{FF2B5EF4-FFF2-40B4-BE49-F238E27FC236}">
                <a16:creationId xmlns:a16="http://schemas.microsoft.com/office/drawing/2014/main" id="{19A6EC0A-F497-4AE3-E380-73DF9C4E4052}"/>
              </a:ext>
            </a:extLst>
          </p:cNvPr>
          <p:cNvSpPr/>
          <p:nvPr/>
        </p:nvSpPr>
        <p:spPr>
          <a:xfrm rot="10800000">
            <a:off x="10864560" y="5379520"/>
            <a:ext cx="1327439" cy="1478479"/>
          </a:xfrm>
          <a:prstGeom prst="diagStripe">
            <a:avLst/>
          </a:prstGeom>
          <a:solidFill>
            <a:srgbClr val="FFC61E"/>
          </a:solidFill>
          <a:ln w="12700" cap="flat" cmpd="sng" algn="ctr">
            <a:solidFill>
              <a:srgbClr val="0000B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7" name="Tekstiruutu 16">
            <a:extLst>
              <a:ext uri="{FF2B5EF4-FFF2-40B4-BE49-F238E27FC236}">
                <a16:creationId xmlns:a16="http://schemas.microsoft.com/office/drawing/2014/main" id="{F4BBBCD1-6E70-A863-9219-21B09BA4D175}"/>
              </a:ext>
            </a:extLst>
          </p:cNvPr>
          <p:cNvSpPr txBox="1"/>
          <p:nvPr/>
        </p:nvSpPr>
        <p:spPr>
          <a:xfrm rot="18677149">
            <a:off x="10885386" y="6055379"/>
            <a:ext cx="1647611" cy="276999"/>
          </a:xfrm>
          <a:prstGeom prst="rect">
            <a:avLst/>
          </a:prstGeom>
          <a:noFill/>
        </p:spPr>
        <p:txBody>
          <a:bodyPr wrap="square" rtlCol="0">
            <a:spAutoFit/>
          </a:bodyPr>
          <a:lstStyle/>
          <a:p>
            <a:r>
              <a:rPr lang="fi-FI" sz="1200" b="1" dirty="0"/>
              <a:t>LUONNOS 27.11.2023</a:t>
            </a:r>
          </a:p>
        </p:txBody>
      </p:sp>
    </p:spTree>
    <p:extLst>
      <p:ext uri="{BB962C8B-B14F-4D97-AF65-F5344CB8AC3E}">
        <p14:creationId xmlns:p14="http://schemas.microsoft.com/office/powerpoint/2010/main" val="1979808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6A791-174B-4CBD-8E6D-6080DBD340EA}"/>
              </a:ext>
            </a:extLst>
          </p:cNvPr>
          <p:cNvSpPr>
            <a:spLocks noGrp="1"/>
          </p:cNvSpPr>
          <p:nvPr>
            <p:ph type="title"/>
          </p:nvPr>
        </p:nvSpPr>
        <p:spPr>
          <a:xfrm>
            <a:off x="608809" y="250227"/>
            <a:ext cx="8843535" cy="517719"/>
          </a:xfrm>
        </p:spPr>
        <p:txBody>
          <a:bodyPr>
            <a:noAutofit/>
          </a:bodyPr>
          <a:lstStyle/>
          <a:p>
            <a:r>
              <a:rPr lang="fi-FI" sz="2400" dirty="0">
                <a:solidFill>
                  <a:srgbClr val="0000BF"/>
                </a:solidFill>
                <a:latin typeface="Arial Black"/>
              </a:rPr>
              <a:t>1.2 Vanhemman päihdearviointiin ohjaaminen 1/3</a:t>
            </a:r>
            <a:endParaRPr lang="fi-FI" sz="2400" dirty="0">
              <a:solidFill>
                <a:srgbClr val="0000BF"/>
              </a:solidFill>
            </a:endParaRPr>
          </a:p>
        </p:txBody>
      </p:sp>
      <p:sp>
        <p:nvSpPr>
          <p:cNvPr id="4" name="Dian numeron paikkamerkki 3">
            <a:extLst>
              <a:ext uri="{FF2B5EF4-FFF2-40B4-BE49-F238E27FC236}">
                <a16:creationId xmlns:a16="http://schemas.microsoft.com/office/drawing/2014/main" id="{A1786DCB-1AF3-4912-9047-469C201C90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Kuva 5">
            <a:extLst>
              <a:ext uri="{FF2B5EF4-FFF2-40B4-BE49-F238E27FC236}">
                <a16:creationId xmlns:a16="http://schemas.microsoft.com/office/drawing/2014/main" id="{4BCD8D36-FB0E-241A-3B2F-BD432BDC68AC}"/>
              </a:ext>
            </a:extLst>
          </p:cNvPr>
          <p:cNvPicPr>
            <a:picLocks noChangeAspect="1"/>
          </p:cNvPicPr>
          <p:nvPr/>
        </p:nvPicPr>
        <p:blipFill>
          <a:blip r:embed="rId3"/>
          <a:stretch>
            <a:fillRect/>
          </a:stretch>
        </p:blipFill>
        <p:spPr>
          <a:xfrm>
            <a:off x="435934" y="907683"/>
            <a:ext cx="9711587" cy="5631229"/>
          </a:xfrm>
          <a:prstGeom prst="rect">
            <a:avLst/>
          </a:prstGeom>
        </p:spPr>
      </p:pic>
      <p:sp>
        <p:nvSpPr>
          <p:cNvPr id="3" name="Suorakulmio 2">
            <a:extLst>
              <a:ext uri="{FF2B5EF4-FFF2-40B4-BE49-F238E27FC236}">
                <a16:creationId xmlns:a16="http://schemas.microsoft.com/office/drawing/2014/main" id="{00824CCB-1582-C1B1-364C-0C96DD518E06}"/>
              </a:ext>
            </a:extLst>
          </p:cNvPr>
          <p:cNvSpPr/>
          <p:nvPr/>
        </p:nvSpPr>
        <p:spPr>
          <a:xfrm>
            <a:off x="7634177" y="4886269"/>
            <a:ext cx="1679944" cy="5528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9E9732C9-2F84-E27B-FD8F-D93C5F56DDFF}"/>
              </a:ext>
            </a:extLst>
          </p:cNvPr>
          <p:cNvSpPr/>
          <p:nvPr/>
        </p:nvSpPr>
        <p:spPr>
          <a:xfrm>
            <a:off x="8165805" y="4750944"/>
            <a:ext cx="1148316" cy="182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416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6B889-FE4E-6ED7-9E63-2D310DA711E4}"/>
              </a:ext>
            </a:extLst>
          </p:cNvPr>
          <p:cNvSpPr>
            <a:spLocks noGrp="1"/>
          </p:cNvSpPr>
          <p:nvPr>
            <p:ph type="title"/>
          </p:nvPr>
        </p:nvSpPr>
        <p:spPr>
          <a:xfrm>
            <a:off x="450279" y="350120"/>
            <a:ext cx="9972000" cy="343077"/>
          </a:xfrm>
        </p:spPr>
        <p:txBody>
          <a:bodyPr>
            <a:noAutofit/>
          </a:bodyPr>
          <a:lstStyle/>
          <a:p>
            <a:r>
              <a:rPr lang="fi-FI" sz="2400" dirty="0">
                <a:solidFill>
                  <a:srgbClr val="0000BF"/>
                </a:solidFill>
                <a:latin typeface="Arial Black" panose="020B0A04020102020204" pitchFamily="34" charset="0"/>
              </a:rPr>
              <a:t>1.2 Päihdearviointiin ohjaaminen 2/3</a:t>
            </a:r>
          </a:p>
        </p:txBody>
      </p:sp>
      <p:sp>
        <p:nvSpPr>
          <p:cNvPr id="3" name="Sisällön paikkamerkki 2">
            <a:extLst>
              <a:ext uri="{FF2B5EF4-FFF2-40B4-BE49-F238E27FC236}">
                <a16:creationId xmlns:a16="http://schemas.microsoft.com/office/drawing/2014/main" id="{C6350BCD-3616-E100-F70C-E811BE8C2EB3}"/>
              </a:ext>
            </a:extLst>
          </p:cNvPr>
          <p:cNvSpPr>
            <a:spLocks noGrp="1"/>
          </p:cNvSpPr>
          <p:nvPr>
            <p:ph idx="1"/>
          </p:nvPr>
        </p:nvSpPr>
        <p:spPr>
          <a:xfrm>
            <a:off x="450279" y="884745"/>
            <a:ext cx="10373665" cy="5088509"/>
          </a:xfrm>
        </p:spPr>
        <p:txBody>
          <a:bodyPr>
            <a:normAutofit fontScale="25000" lnSpcReduction="20000"/>
          </a:bodyPr>
          <a:lstStyle/>
          <a:p>
            <a:pPr>
              <a:lnSpc>
                <a:spcPct val="100000"/>
              </a:lnSpc>
            </a:pPr>
            <a:r>
              <a:rPr lang="fi-FI" sz="6000" dirty="0">
                <a:latin typeface="Arial" panose="020B0604020202020204" pitchFamily="34" charset="0"/>
                <a:cs typeface="Arial" panose="020B0604020202020204" pitchFamily="34" charset="0"/>
              </a:rPr>
              <a:t>Vanhempi voidaan ohjata päihdearviointiin lapsiperheiden palvelutarpeen arvioinnista, perhesosiaalityöstä tai lastensuojelun sosiaalityöstä kun:</a:t>
            </a:r>
          </a:p>
          <a:p>
            <a:pPr lvl="1">
              <a:lnSpc>
                <a:spcPct val="100000"/>
              </a:lnSpc>
            </a:pPr>
            <a:r>
              <a:rPr lang="fi-FI" sz="6000" dirty="0">
                <a:latin typeface="Arial" panose="020B0604020202020204" pitchFamily="34" charset="0"/>
                <a:cs typeface="Arial" panose="020B0604020202020204" pitchFamily="34" charset="0"/>
              </a:rPr>
              <a:t>Vanhemman päihteiden käytöllä on mahdollisesti haittoja ja riskejä lapsen kasvulle ja kehitykselle</a:t>
            </a:r>
          </a:p>
          <a:p>
            <a:pPr lvl="1">
              <a:lnSpc>
                <a:spcPct val="100000"/>
              </a:lnSpc>
            </a:pPr>
            <a:r>
              <a:rPr lang="fi-FI" sz="6000" dirty="0">
                <a:latin typeface="Arial" panose="020B0604020202020204" pitchFamily="34" charset="0"/>
                <a:cs typeface="Arial" panose="020B0604020202020204" pitchFamily="34" charset="0"/>
              </a:rPr>
              <a:t>Lapsen tuen tarpeen arvioimiseksi tarvitaan päihdepoliklinikan moniammatillisen työryhmän arviota vanhemman päihteiden käytöstä, sen vakavuudesta ja mahdollisesta päihdehoidon tarpeesta</a:t>
            </a:r>
          </a:p>
          <a:p>
            <a:pPr lvl="1">
              <a:lnSpc>
                <a:spcPct val="100000"/>
              </a:lnSpc>
            </a:pPr>
            <a:endParaRPr lang="fi-FI" sz="6000" dirty="0">
              <a:latin typeface="Arial" panose="020B0604020202020204" pitchFamily="34" charset="0"/>
              <a:cs typeface="Arial" panose="020B0604020202020204" pitchFamily="34" charset="0"/>
            </a:endParaRPr>
          </a:p>
          <a:p>
            <a:pPr>
              <a:lnSpc>
                <a:spcPct val="100000"/>
              </a:lnSpc>
            </a:pPr>
            <a:r>
              <a:rPr lang="fi-FI" sz="6000" dirty="0">
                <a:latin typeface="Arial" panose="020B0604020202020204" pitchFamily="34" charset="0"/>
                <a:cs typeface="Arial" panose="020B0604020202020204" pitchFamily="34" charset="0"/>
              </a:rPr>
              <a:t>Päihdearviointiin ohjaamisen tarve voi tulla esiin lapsen ja perheen kanssa työskentelyn aikana eri vaiheissa</a:t>
            </a:r>
          </a:p>
          <a:p>
            <a:pPr lvl="1">
              <a:lnSpc>
                <a:spcPct val="100000"/>
              </a:lnSpc>
            </a:pPr>
            <a:r>
              <a:rPr lang="fi-FI" sz="6000" dirty="0">
                <a:latin typeface="Arial" panose="020B0604020202020204" pitchFamily="34" charset="0"/>
                <a:cs typeface="Arial" panose="020B0604020202020204" pitchFamily="34" charset="0"/>
              </a:rPr>
              <a:t>Lastensuojeluilmoituksen kautta, esimerkiksi lasta ja perhettä säännöllisesti tapaavasta tahosta kuten koulusta</a:t>
            </a:r>
          </a:p>
          <a:p>
            <a:pPr lvl="1">
              <a:lnSpc>
                <a:spcPct val="100000"/>
              </a:lnSpc>
            </a:pPr>
            <a:r>
              <a:rPr lang="fi-FI" sz="6000" dirty="0">
                <a:latin typeface="Arial" panose="020B0604020202020204" pitchFamily="34" charset="0"/>
                <a:cs typeface="Arial" panose="020B0604020202020204" pitchFamily="34" charset="0"/>
              </a:rPr>
              <a:t>Lapsen palvelutarpeen arviointi tai asiakkuus on jo vireillä muusta syystä ja työskentelyn aikana havaitaan viitteitä vanhemman päihteidenkäytöstä, jonka vakavuutta ja vaikutuksia lapselle on syytä arvioida laajemmin</a:t>
            </a:r>
          </a:p>
          <a:p>
            <a:pPr lvl="1">
              <a:lnSpc>
                <a:spcPct val="100000"/>
              </a:lnSpc>
            </a:pPr>
            <a:r>
              <a:rPr lang="fi-FI" sz="6000" dirty="0">
                <a:latin typeface="Arial" panose="020B0604020202020204" pitchFamily="34" charset="0"/>
                <a:cs typeface="Arial" panose="020B0604020202020204" pitchFamily="34" charset="0"/>
              </a:rPr>
              <a:t>Vanhempi voi itse ilmaista halukkuutensa päihdearvioinnille / päihdehoidolle tai hakeutua oma-aloitteisesti päihdepoliklinikalle, jolloin päihdepalveluiden työntekijä tekee sosiaalihuoltolain mukaisen ilmoituksen tai lastensuojeluilmoituksen, joka käynnistää yhteistyön, kts. </a:t>
            </a:r>
            <a:r>
              <a:rPr lang="fi-FI" sz="6000" dirty="0">
                <a:latin typeface="Arial" panose="020B0604020202020204" pitchFamily="34" charset="0"/>
                <a:cs typeface="Arial" panose="020B0604020202020204" pitchFamily="34" charset="0"/>
                <a:hlinkClick r:id="rId2" action="ppaction://hlinksldjump"/>
              </a:rPr>
              <a:t>ohjeistus ilmoitusvelvollisuudesta</a:t>
            </a:r>
            <a:endParaRPr lang="fi-FI" sz="6000" dirty="0">
              <a:latin typeface="Arial" panose="020B0604020202020204" pitchFamily="34" charset="0"/>
              <a:cs typeface="Arial" panose="020B0604020202020204" pitchFamily="34" charset="0"/>
            </a:endParaRPr>
          </a:p>
          <a:p>
            <a:pPr lvl="1">
              <a:lnSpc>
                <a:spcPct val="100000"/>
              </a:lnSpc>
            </a:pPr>
            <a:endParaRPr lang="fi-FI" sz="6000" dirty="0">
              <a:latin typeface="Arial" panose="020B0604020202020204" pitchFamily="34" charset="0"/>
              <a:cs typeface="Arial" panose="020B0604020202020204" pitchFamily="34" charset="0"/>
            </a:endParaRPr>
          </a:p>
          <a:p>
            <a:pPr>
              <a:lnSpc>
                <a:spcPct val="100000"/>
              </a:lnSpc>
            </a:pPr>
            <a:r>
              <a:rPr lang="fi-FI" sz="6000" dirty="0">
                <a:latin typeface="Arial" panose="020B0604020202020204" pitchFamily="34" charset="0"/>
                <a:cs typeface="Arial" panose="020B0604020202020204" pitchFamily="34" charset="0"/>
              </a:rPr>
              <a:t>Lapsen vastuusosiaalityöntekijä voi ohjata päihdearviointiin vanhemman, joka kieltää päihteiden käytön eikä koe tarvetta päihteidenkäyttönsä tarkasteluun. Kuitenkin päihdearviointijaksolle osallistuminen on vanhemmalle vapaaehtoista – tärkeää arviointijakson onnistumisen kannalta on se, että vanhempi on suostuvainen tapaamisille päihdepoliklinikalla ja sitoutuu yhteisiin sopimuksiin.</a:t>
            </a:r>
          </a:p>
          <a:p>
            <a:pPr>
              <a:lnSpc>
                <a:spcPct val="100000"/>
              </a:lnSpc>
            </a:pPr>
            <a:r>
              <a:rPr lang="fi-FI" sz="6000" dirty="0">
                <a:latin typeface="Arial" panose="020B0604020202020204" pitchFamily="34" charset="0"/>
                <a:cs typeface="Arial" panose="020B0604020202020204" pitchFamily="34" charset="0"/>
              </a:rPr>
              <a:t>Aina päihdearviointi päihdepoliklinikalla ei ole mahdollista, esimerkiksi vanhemman kieltäytyessä tapaamisista päihdepoliklinikalla → tällöin lastensuojelun tilannearvioinnin merkitys korostuu, kts. ohjeistuksen kohta </a:t>
            </a:r>
          </a:p>
          <a:p>
            <a:pPr marL="457200" lvl="1" indent="0">
              <a:lnSpc>
                <a:spcPct val="100000"/>
              </a:lnSpc>
              <a:buNone/>
            </a:pPr>
            <a:r>
              <a:rPr lang="fi-FI" sz="6000" dirty="0">
                <a:latin typeface="Arial" panose="020B0604020202020204" pitchFamily="34" charset="0"/>
                <a:cs typeface="Arial" panose="020B0604020202020204" pitchFamily="34" charset="0"/>
              </a:rPr>
              <a:t> </a:t>
            </a:r>
            <a:r>
              <a:rPr lang="fi-FI" sz="6000" dirty="0">
                <a:latin typeface="Arial" panose="020B0604020202020204" pitchFamily="34" charset="0"/>
                <a:cs typeface="Arial" panose="020B0604020202020204" pitchFamily="34" charset="0"/>
                <a:hlinkClick r:id="rId3" action="ppaction://hlinksldjump"/>
              </a:rPr>
              <a:t>Vanhemman päihteidenkäytön kartoittaminen ja arvioiminen lastensuojelussa ja perhesosiaalityössä</a:t>
            </a:r>
            <a:endParaRPr lang="fi-FI" sz="6000" dirty="0">
              <a:latin typeface="Arial" panose="020B0604020202020204" pitchFamily="34" charset="0"/>
              <a:cs typeface="Arial" panose="020B0604020202020204" pitchFamily="34" charset="0"/>
            </a:endParaRPr>
          </a:p>
          <a:p>
            <a:endParaRPr lang="fi-FI" sz="1800" dirty="0"/>
          </a:p>
        </p:txBody>
      </p:sp>
      <p:sp>
        <p:nvSpPr>
          <p:cNvPr id="4" name="Dian numeron paikkamerkki 3">
            <a:extLst>
              <a:ext uri="{FF2B5EF4-FFF2-40B4-BE49-F238E27FC236}">
                <a16:creationId xmlns:a16="http://schemas.microsoft.com/office/drawing/2014/main" id="{13ED51D8-EBF0-9EA7-962A-760D1639F8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560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9CE8AB-E787-4137-B99D-C37A109D2660}"/>
              </a:ext>
            </a:extLst>
          </p:cNvPr>
          <p:cNvSpPr>
            <a:spLocks noGrp="1"/>
          </p:cNvSpPr>
          <p:nvPr>
            <p:ph type="title"/>
          </p:nvPr>
        </p:nvSpPr>
        <p:spPr>
          <a:xfrm>
            <a:off x="791004" y="284368"/>
            <a:ext cx="6356196" cy="539292"/>
          </a:xfrm>
        </p:spPr>
        <p:txBody>
          <a:bodyPr/>
          <a:lstStyle/>
          <a:p>
            <a:r>
              <a:rPr lang="fi-FI" sz="2400" dirty="0">
                <a:solidFill>
                  <a:srgbClr val="0000BF"/>
                </a:solidFill>
                <a:latin typeface="Arial Black"/>
              </a:rPr>
              <a:t>1.2 Päihdearviointiin ohjaaminen 3/3</a:t>
            </a:r>
          </a:p>
        </p:txBody>
      </p:sp>
      <p:sp>
        <p:nvSpPr>
          <p:cNvPr id="3" name="Sisällön paikkamerkki 2">
            <a:extLst>
              <a:ext uri="{FF2B5EF4-FFF2-40B4-BE49-F238E27FC236}">
                <a16:creationId xmlns:a16="http://schemas.microsoft.com/office/drawing/2014/main" id="{FA0B4C27-2B98-F925-2027-22364EF137A1}"/>
              </a:ext>
            </a:extLst>
          </p:cNvPr>
          <p:cNvSpPr>
            <a:spLocks noGrp="1"/>
          </p:cNvSpPr>
          <p:nvPr>
            <p:ph idx="1"/>
          </p:nvPr>
        </p:nvSpPr>
        <p:spPr>
          <a:xfrm>
            <a:off x="613316" y="911560"/>
            <a:ext cx="9824465" cy="5034880"/>
          </a:xfrm>
        </p:spPr>
        <p:txBody>
          <a:bodyPr>
            <a:noAutofit/>
          </a:bodyPr>
          <a:lstStyle/>
          <a:p>
            <a:r>
              <a:rPr lang="fi-FI" sz="1600" dirty="0">
                <a:latin typeface="Arial" panose="020B0604020202020204" pitchFamily="34" charset="0"/>
                <a:cs typeface="Arial" panose="020B0604020202020204" pitchFamily="34" charset="0"/>
              </a:rPr>
              <a:t>Kun vanhempi ohjataan päihdearviointiin lapsiperheen palvelutarpeen arvioinnin aikana, ohjaus tulisi pyrkiä tekemään mahdollisimman varhain, jotta päihdearviointi kyetään tekemään yhteisenä työnä ennen </a:t>
            </a:r>
            <a:r>
              <a:rPr lang="fi-FI" sz="1600" dirty="0" err="1">
                <a:latin typeface="Arial" panose="020B0604020202020204" pitchFamily="34" charset="0"/>
                <a:cs typeface="Arial" panose="020B0604020202020204" pitchFamily="34" charset="0"/>
              </a:rPr>
              <a:t>lpta:n</a:t>
            </a:r>
            <a:r>
              <a:rPr lang="fi-FI" sz="1600" dirty="0">
                <a:latin typeface="Arial" panose="020B0604020202020204" pitchFamily="34" charset="0"/>
                <a:cs typeface="Arial" panose="020B0604020202020204" pitchFamily="34" charset="0"/>
              </a:rPr>
              <a:t> kolmen kuukauden aikarajan päättymistä.</a:t>
            </a:r>
          </a:p>
          <a:p>
            <a:r>
              <a:rPr lang="fi-FI" sz="1600" dirty="0">
                <a:latin typeface="Arial" panose="020B0604020202020204" pitchFamily="34" charset="0"/>
                <a:cs typeface="Arial" panose="020B0604020202020204" pitchFamily="34" charset="0"/>
              </a:rPr>
              <a:t>Jos vanhempi on jo aiemmin osallistunut päihdearviointijaksolle, joka on päättynyt ja vanhemman päihteidenkäytöstä herää uudelleen viitteitä suhteellisen lyhyen ajan sisällä, yleensä ei ole tarkoituksenmukaista ohjata uudelleen päihdearviointijaksolle.</a:t>
            </a:r>
          </a:p>
          <a:p>
            <a:pPr lvl="1"/>
            <a:r>
              <a:rPr lang="fi-FI" sz="1600" dirty="0">
                <a:latin typeface="Arial" panose="020B0604020202020204" pitchFamily="34" charset="0"/>
                <a:cs typeface="Arial" panose="020B0604020202020204" pitchFamily="34" charset="0"/>
              </a:rPr>
              <a:t>Vanhemman ollessa suostuvainen hakeutumaan työskentelyyn päihdepoliklinikalle, on hyvä toimintapa sopia verkostoneuvottelu vanhemman, päihdepoliklinikan ja lastensuojelun kesken.</a:t>
            </a:r>
          </a:p>
          <a:p>
            <a:pPr lvl="1"/>
            <a:r>
              <a:rPr lang="fi-FI" sz="1600" dirty="0">
                <a:latin typeface="Arial" panose="020B0604020202020204" pitchFamily="34" charset="0"/>
                <a:cs typeface="Arial" panose="020B0604020202020204" pitchFamily="34" charset="0"/>
              </a:rPr>
              <a:t>Vanhemman ollessa haluton työskentelyyn, korostuu lastensuojelun työskentelyn ja tilannearvioinnin merkitys sekä johtopäätösten tekeminen lapsen etu huomioiden.</a:t>
            </a:r>
          </a:p>
          <a:p>
            <a:pPr marL="457200" lvl="1" indent="0">
              <a:buNone/>
            </a:pPr>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Ennen päihdearviointiin ohjaamista sosiaalityöntekijällä olisi hyvä olla ainakin kohtalaisesti tietoa lapsen ja perheen tilanteesta: lapsen näkemysten selvittäminen ikätasoisesti, vanhemman näkemysten selvittäminen ja tiedon antaminen päihdearviointijakson toteutuksesta ja tavoitteesta.</a:t>
            </a:r>
          </a:p>
          <a:p>
            <a:endParaRPr lang="fi-FI" sz="1600" dirty="0">
              <a:latin typeface="Arial" panose="020B0604020202020204" pitchFamily="34" charset="0"/>
              <a:cs typeface="Arial" panose="020B0604020202020204" pitchFamily="34" charset="0"/>
            </a:endParaRPr>
          </a:p>
          <a:p>
            <a:r>
              <a:rPr lang="fi-FI" sz="1600" dirty="0">
                <a:effectLst/>
                <a:latin typeface="Arial" panose="020B0604020202020204" pitchFamily="34" charset="0"/>
                <a:ea typeface="Arial" panose="020B0604020202020204" pitchFamily="34" charset="0"/>
                <a:cs typeface="Arial" panose="020B0604020202020204" pitchFamily="34" charset="0"/>
              </a:rPr>
              <a:t>Dialoginen ja systeeminen työskentelysuhde ja luottamuksen rakentuminen ennen päihdearviointiin ohjaamista tukee vanhemman sitoutumista päihdearviointiin ja edistää valmiutta muutostyöskentelyyn. </a:t>
            </a:r>
          </a:p>
          <a:p>
            <a:endParaRPr lang="fi-FI" sz="16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Dian numeron paikkamerkki 3">
            <a:extLst>
              <a:ext uri="{FF2B5EF4-FFF2-40B4-BE49-F238E27FC236}">
                <a16:creationId xmlns:a16="http://schemas.microsoft.com/office/drawing/2014/main" id="{4BC47CF9-521F-4A9F-67D7-5A7629BAAA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345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0405A8-51B9-EEEB-6FDF-FEF8C13442EA}"/>
              </a:ext>
            </a:extLst>
          </p:cNvPr>
          <p:cNvSpPr>
            <a:spLocks noGrp="1"/>
          </p:cNvSpPr>
          <p:nvPr>
            <p:ph type="title"/>
          </p:nvPr>
        </p:nvSpPr>
        <p:spPr>
          <a:xfrm>
            <a:off x="457199" y="408562"/>
            <a:ext cx="9972000" cy="405477"/>
          </a:xfrm>
        </p:spPr>
        <p:txBody>
          <a:bodyPr>
            <a:normAutofit fontScale="90000"/>
          </a:bodyPr>
          <a:lstStyle/>
          <a:p>
            <a:r>
              <a:rPr lang="fi-FI" sz="2400" dirty="0">
                <a:solidFill>
                  <a:srgbClr val="0000BF"/>
                </a:solidFill>
                <a:latin typeface="Arial Black"/>
              </a:rPr>
              <a:t>1.3 Palvelulähete päihdearviointiin</a:t>
            </a:r>
          </a:p>
        </p:txBody>
      </p:sp>
      <p:sp>
        <p:nvSpPr>
          <p:cNvPr id="3" name="Sisällön paikkamerkki 2">
            <a:extLst>
              <a:ext uri="{FF2B5EF4-FFF2-40B4-BE49-F238E27FC236}">
                <a16:creationId xmlns:a16="http://schemas.microsoft.com/office/drawing/2014/main" id="{03E1E7B9-1CE9-C019-127C-F4C570FA1DA6}"/>
              </a:ext>
            </a:extLst>
          </p:cNvPr>
          <p:cNvSpPr>
            <a:spLocks noGrp="1"/>
          </p:cNvSpPr>
          <p:nvPr>
            <p:ph idx="1"/>
          </p:nvPr>
        </p:nvSpPr>
        <p:spPr>
          <a:xfrm>
            <a:off x="457199" y="938769"/>
            <a:ext cx="9972000" cy="4980461"/>
          </a:xfrm>
        </p:spPr>
        <p:txBody>
          <a:bodyPr/>
          <a:lstStyle/>
          <a:p>
            <a:pPr algn="just">
              <a:lnSpc>
                <a:spcPct val="115000"/>
              </a:lnSpc>
              <a:tabLst>
                <a:tab pos="828040" algn="l"/>
                <a:tab pos="1656080" algn="l"/>
                <a:tab pos="2484120" algn="l"/>
              </a:tabLst>
            </a:pPr>
            <a:r>
              <a:rPr lang="fi-FI" sz="1600" dirty="0">
                <a:effectLst/>
                <a:latin typeface="Arial" panose="020B0604020202020204" pitchFamily="34" charset="0"/>
                <a:ea typeface="Arial" panose="020B0604020202020204" pitchFamily="34" charset="0"/>
                <a:cs typeface="Arial" panose="020B0604020202020204" pitchFamily="34" charset="0"/>
              </a:rPr>
              <a:t>Palvelulähete päihdearviontiin tehdään vanhemman Apotissa</a:t>
            </a:r>
            <a:r>
              <a:rPr lang="fi-FI" sz="1600" dirty="0">
                <a:latin typeface="Arial" panose="020B0604020202020204" pitchFamily="34" charset="0"/>
                <a:ea typeface="Arial" panose="020B0604020202020204" pitchFamily="34" charset="0"/>
                <a:cs typeface="Arial" panose="020B0604020202020204" pitchFamily="34" charset="0"/>
              </a:rPr>
              <a:t>.</a:t>
            </a:r>
            <a:endParaRPr lang="fi-FI" sz="1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tabLst>
                <a:tab pos="828040" algn="l"/>
                <a:tab pos="1656080" algn="l"/>
                <a:tab pos="2484120" algn="l"/>
              </a:tabLst>
            </a:pPr>
            <a:endParaRPr lang="fi-FI" sz="1600" dirty="0">
              <a:effectLst/>
              <a:latin typeface="Arial" panose="020B0604020202020204" pitchFamily="34" charset="0"/>
              <a:ea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Palvelulähetteeseen kirjataan:</a:t>
            </a:r>
          </a:p>
          <a:p>
            <a:pPr lvl="1"/>
            <a:r>
              <a:rPr lang="fi-FI" sz="1600" dirty="0">
                <a:latin typeface="Arial" panose="020B0604020202020204" pitchFamily="34" charset="0"/>
                <a:cs typeface="Arial" panose="020B0604020202020204" pitchFamily="34" charset="0"/>
              </a:rPr>
              <a:t>Kuvaus lapsen ja perheen tilanteesta</a:t>
            </a:r>
          </a:p>
          <a:p>
            <a:pPr lvl="1"/>
            <a:r>
              <a:rPr lang="fi-FI" sz="1600" dirty="0">
                <a:latin typeface="Arial" panose="020B0604020202020204" pitchFamily="34" charset="0"/>
                <a:cs typeface="Arial" panose="020B0604020202020204" pitchFamily="34" charset="0"/>
              </a:rPr>
              <a:t>Havainnot ja tiedot vanhemman päihteidenkäytöstä</a:t>
            </a:r>
          </a:p>
          <a:p>
            <a:pPr lvl="1"/>
            <a:r>
              <a:rPr lang="fi-FI" sz="1600" dirty="0">
                <a:latin typeface="Arial" panose="020B0604020202020204" pitchFamily="34" charset="0"/>
                <a:cs typeface="Arial" panose="020B0604020202020204" pitchFamily="34" charset="0"/>
              </a:rPr>
              <a:t>Syyt päihdearviointiin ohjaamiselle</a:t>
            </a:r>
          </a:p>
          <a:p>
            <a:pPr lvl="1"/>
            <a:r>
              <a:rPr lang="fi-FI" sz="1600" dirty="0">
                <a:latin typeface="Arial" panose="020B0604020202020204" pitchFamily="34" charset="0"/>
                <a:cs typeface="Arial" panose="020B0604020202020204" pitchFamily="34" charset="0"/>
              </a:rPr>
              <a:t>Tieto siitä, miten vanhemman päihteidenkäyttöä on kartoitettu tähän mennessä</a:t>
            </a:r>
          </a:p>
          <a:p>
            <a:pPr lvl="1"/>
            <a:r>
              <a:rPr lang="fi-FI" sz="1600" dirty="0">
                <a:latin typeface="Arial" panose="020B0604020202020204" pitchFamily="34" charset="0"/>
                <a:cs typeface="Arial" panose="020B0604020202020204" pitchFamily="34" charset="0"/>
              </a:rPr>
              <a:t>Vanhemman suostumus päihdearviointiin</a:t>
            </a:r>
          </a:p>
          <a:p>
            <a:pPr lvl="1"/>
            <a:r>
              <a:rPr lang="fi-FI" sz="1600" dirty="0">
                <a:latin typeface="Arial" panose="020B0604020202020204" pitchFamily="34" charset="0"/>
                <a:cs typeface="Arial" panose="020B0604020202020204" pitchFamily="34" charset="0"/>
              </a:rPr>
              <a:t>Tilanteen kiireellisyys ja peruste kiireellisyysarvioon, esimerkiksi lapsen kiireellinen sijoitus</a:t>
            </a:r>
          </a:p>
          <a:p>
            <a:pPr lvl="1"/>
            <a:endParaRPr lang="fi-FI" sz="1600" dirty="0">
              <a:latin typeface="Arial" panose="020B0604020202020204" pitchFamily="34" charset="0"/>
              <a:cs typeface="Arial" panose="020B0604020202020204" pitchFamily="34" charset="0"/>
            </a:endParaRPr>
          </a:p>
          <a:p>
            <a:pPr lvl="2"/>
            <a:r>
              <a:rPr lang="fi-FI" sz="1600" dirty="0" err="1">
                <a:effectLst/>
                <a:latin typeface="Arial" panose="020B0604020202020204" pitchFamily="34" charset="0"/>
                <a:ea typeface="Arial" panose="020B0604020202020204" pitchFamily="34" charset="0"/>
                <a:cs typeface="Arial" panose="020B0604020202020204" pitchFamily="34" charset="0"/>
              </a:rPr>
              <a:t>Huom</a:t>
            </a:r>
            <a:r>
              <a:rPr lang="fi-FI" sz="1600" dirty="0">
                <a:effectLst/>
                <a:latin typeface="Arial" panose="020B0604020202020204" pitchFamily="34" charset="0"/>
                <a:ea typeface="Arial" panose="020B0604020202020204" pitchFamily="34" charset="0"/>
                <a:cs typeface="Arial" panose="020B0604020202020204" pitchFamily="34" charset="0"/>
              </a:rPr>
              <a:t>! Päihdearviointiin tarvitaan yleensä aikaa 2-3 kuukautta ja l</a:t>
            </a:r>
            <a:r>
              <a:rPr lang="fi-FI" sz="1600" dirty="0">
                <a:latin typeface="Arial" panose="020B0604020202020204" pitchFamily="34" charset="0"/>
                <a:ea typeface="Arial" panose="020B0604020202020204" pitchFamily="34" charset="0"/>
                <a:cs typeface="Arial" panose="020B0604020202020204" pitchFamily="34" charset="0"/>
              </a:rPr>
              <a:t>iian nopeasti toteutettu päihdearvio ei usein anna totuudenmukaista kuvaa vanhemman päihteidenkäytöstä.</a:t>
            </a:r>
          </a:p>
          <a:p>
            <a:pPr lvl="2"/>
            <a:r>
              <a:rPr lang="fi-FI" sz="1600" dirty="0">
                <a:latin typeface="Arial" panose="020B0604020202020204" pitchFamily="34" charset="0"/>
                <a:ea typeface="Arial" panose="020B0604020202020204" pitchFamily="34" charset="0"/>
                <a:cs typeface="Arial" panose="020B0604020202020204" pitchFamily="34" charset="0"/>
              </a:rPr>
              <a:t>Näissä tilanteissa tarpeen konsultoida päihdepoliklinikkaa ja arvioida, onko perusteltua päihdearvioinnin aloituksen kiirehtimiselle.</a:t>
            </a:r>
            <a:endParaRPr lang="fi-FI" sz="1600" dirty="0">
              <a:effectLst/>
              <a:latin typeface="Arial" panose="020B0604020202020204" pitchFamily="34" charset="0"/>
              <a:ea typeface="Arial" panose="020B0604020202020204" pitchFamily="34" charset="0"/>
              <a:cs typeface="Arial" panose="020B0604020202020204" pitchFamily="34" charset="0"/>
            </a:endParaRPr>
          </a:p>
          <a:p>
            <a:endParaRPr lang="fi-FI" dirty="0"/>
          </a:p>
        </p:txBody>
      </p:sp>
      <p:sp>
        <p:nvSpPr>
          <p:cNvPr id="4" name="Dian numeron paikkamerkki 3">
            <a:extLst>
              <a:ext uri="{FF2B5EF4-FFF2-40B4-BE49-F238E27FC236}">
                <a16:creationId xmlns:a16="http://schemas.microsoft.com/office/drawing/2014/main" id="{F0C1709B-15B0-4DF6-BC14-CE00144373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4846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D0B8EB-3A2F-466A-9ADF-08AF85C99405}"/>
              </a:ext>
            </a:extLst>
          </p:cNvPr>
          <p:cNvSpPr>
            <a:spLocks noGrp="1"/>
          </p:cNvSpPr>
          <p:nvPr>
            <p:ph type="title"/>
          </p:nvPr>
        </p:nvSpPr>
        <p:spPr>
          <a:xfrm>
            <a:off x="2029521" y="330741"/>
            <a:ext cx="9972000" cy="394326"/>
          </a:xfrm>
        </p:spPr>
        <p:txBody>
          <a:bodyPr>
            <a:normAutofit fontScale="90000"/>
          </a:bodyPr>
          <a:lstStyle/>
          <a:p>
            <a:r>
              <a:rPr lang="fi-FI" sz="2400" dirty="0">
                <a:solidFill>
                  <a:srgbClr val="0000BF"/>
                </a:solidFill>
                <a:latin typeface="Arial Black"/>
              </a:rPr>
              <a:t>1.4 Päihdearvioinnin prosessi 1/2</a:t>
            </a:r>
            <a:endParaRPr lang="fi-FI" sz="2400" dirty="0">
              <a:solidFill>
                <a:srgbClr val="0000BF"/>
              </a:solidFill>
            </a:endParaRPr>
          </a:p>
        </p:txBody>
      </p:sp>
      <p:sp>
        <p:nvSpPr>
          <p:cNvPr id="4" name="Dian numeron paikkamerkki 3">
            <a:extLst>
              <a:ext uri="{FF2B5EF4-FFF2-40B4-BE49-F238E27FC236}">
                <a16:creationId xmlns:a16="http://schemas.microsoft.com/office/drawing/2014/main" id="{11B274EF-ACBB-4DF8-81BD-06A8708A22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Sisällön paikkamerkki 7">
            <a:extLst>
              <a:ext uri="{FF2B5EF4-FFF2-40B4-BE49-F238E27FC236}">
                <a16:creationId xmlns:a16="http://schemas.microsoft.com/office/drawing/2014/main" id="{7BC00FAC-461B-05FC-FFB6-6382F022D133}"/>
              </a:ext>
            </a:extLst>
          </p:cNvPr>
          <p:cNvPicPr>
            <a:picLocks noGrp="1" noChangeAspect="1"/>
          </p:cNvPicPr>
          <p:nvPr>
            <p:ph idx="1"/>
          </p:nvPr>
        </p:nvPicPr>
        <p:blipFill>
          <a:blip r:embed="rId2"/>
          <a:stretch>
            <a:fillRect/>
          </a:stretch>
        </p:blipFill>
        <p:spPr>
          <a:xfrm>
            <a:off x="2029521" y="980020"/>
            <a:ext cx="7270595" cy="5169455"/>
          </a:xfrm>
        </p:spPr>
      </p:pic>
    </p:spTree>
    <p:extLst>
      <p:ext uri="{BB962C8B-B14F-4D97-AF65-F5344CB8AC3E}">
        <p14:creationId xmlns:p14="http://schemas.microsoft.com/office/powerpoint/2010/main" val="28282227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13EE26-3C8A-BB9A-7232-2FA5BBE5D084}"/>
              </a:ext>
            </a:extLst>
          </p:cNvPr>
          <p:cNvSpPr>
            <a:spLocks noGrp="1"/>
          </p:cNvSpPr>
          <p:nvPr>
            <p:ph type="title"/>
          </p:nvPr>
        </p:nvSpPr>
        <p:spPr>
          <a:xfrm>
            <a:off x="477358" y="228762"/>
            <a:ext cx="9972000" cy="393808"/>
          </a:xfrm>
        </p:spPr>
        <p:txBody>
          <a:bodyPr>
            <a:normAutofit fontScale="90000"/>
          </a:bodyPr>
          <a:lstStyle/>
          <a:p>
            <a:r>
              <a:rPr lang="fi-FI" sz="2400" dirty="0">
                <a:solidFill>
                  <a:srgbClr val="0000BF"/>
                </a:solidFill>
                <a:latin typeface="Arial Black" panose="020B0A04020102020204" pitchFamily="34" charset="0"/>
              </a:rPr>
              <a:t>1.4 Päihdearvioinnin prosessi 2/2</a:t>
            </a:r>
          </a:p>
        </p:txBody>
      </p:sp>
      <p:sp>
        <p:nvSpPr>
          <p:cNvPr id="3" name="Sisällön paikkamerkki 2">
            <a:extLst>
              <a:ext uri="{FF2B5EF4-FFF2-40B4-BE49-F238E27FC236}">
                <a16:creationId xmlns:a16="http://schemas.microsoft.com/office/drawing/2014/main" id="{43F9C47B-10B7-B2DC-BD30-5BCAF27DAAEB}"/>
              </a:ext>
            </a:extLst>
          </p:cNvPr>
          <p:cNvSpPr>
            <a:spLocks noGrp="1"/>
          </p:cNvSpPr>
          <p:nvPr>
            <p:ph idx="1"/>
          </p:nvPr>
        </p:nvSpPr>
        <p:spPr>
          <a:xfrm>
            <a:off x="477358" y="699544"/>
            <a:ext cx="10578939" cy="5612859"/>
          </a:xfrm>
        </p:spPr>
        <p:txBody>
          <a:bodyPr>
            <a:normAutofit lnSpcReduction="10000"/>
          </a:bodyPr>
          <a:lstStyle/>
          <a:p>
            <a:r>
              <a:rPr lang="fi-FI" sz="1600" b="1" dirty="0">
                <a:latin typeface="Arial" panose="020B0604020202020204" pitchFamily="34" charset="0"/>
                <a:cs typeface="Arial" panose="020B0604020202020204" pitchFamily="34" charset="0"/>
              </a:rPr>
              <a:t>Aloitusneuvottelussa </a:t>
            </a:r>
            <a:r>
              <a:rPr lang="fi-FI" sz="1600" dirty="0">
                <a:latin typeface="Arial" panose="020B0604020202020204" pitchFamily="34" charset="0"/>
                <a:cs typeface="Arial" panose="020B0604020202020204" pitchFamily="34" charset="0"/>
              </a:rPr>
              <a:t>monitoimijainen tilannearviointi</a:t>
            </a:r>
          </a:p>
          <a:p>
            <a:pPr lvl="1"/>
            <a:r>
              <a:rPr lang="fi-FI" sz="1500" dirty="0">
                <a:latin typeface="Arial" panose="020B0604020202020204" pitchFamily="34" charset="0"/>
                <a:cs typeface="Arial" panose="020B0604020202020204" pitchFamily="34" charset="0"/>
              </a:rPr>
              <a:t>Päihdearviointiin ohjaamisen syyt, lapsen ja perheen tilanne sekä lastensuojelun tai perhesosiaalityön asiakkuuden syyt ja työskentelyn tavoitteet</a:t>
            </a:r>
          </a:p>
          <a:p>
            <a:pPr lvl="1"/>
            <a:r>
              <a:rPr lang="fi-FI" sz="1500" dirty="0">
                <a:latin typeface="Arial" panose="020B0604020202020204" pitchFamily="34" charset="0"/>
                <a:cs typeface="Arial" panose="020B0604020202020204" pitchFamily="34" charset="0"/>
              </a:rPr>
              <a:t>Sopimukset yhteisistä toimintatavoista: milloin päihdepoliklinikalta ollaan yhteydessä lastensuojeluun (aikojen peruuntumiset, akuutti huoli lapsen tilanteesta, lastensuojeluilmoitus)</a:t>
            </a:r>
          </a:p>
          <a:p>
            <a:pPr lvl="1"/>
            <a:r>
              <a:rPr lang="fi-FI" sz="1500" dirty="0">
                <a:latin typeface="Arial" panose="020B0604020202020204" pitchFamily="34" charset="0"/>
                <a:cs typeface="Arial" panose="020B0604020202020204" pitchFamily="34" charset="0"/>
              </a:rPr>
              <a:t>Salassapitosäännösten vuoksi kaikkia lastensuojelussa ja perhesosiaalityössä tiedossa olevia seikkoja ei voida aina käsitellä avoimesti, mutta mahdollisuuksien mukaan on hyvä pyrkiä mahdollisimman avoimeen tietojenvaihtoon ja sopia tästä etukäteen vanhemman kanssa</a:t>
            </a:r>
          </a:p>
          <a:p>
            <a:pPr lvl="1"/>
            <a:r>
              <a:rPr lang="fi-FI" sz="1500" dirty="0">
                <a:latin typeface="Arial" panose="020B0604020202020204" pitchFamily="34" charset="0"/>
                <a:cs typeface="Arial" panose="020B0604020202020204" pitchFamily="34" charset="0"/>
              </a:rPr>
              <a:t>Aloitusneuvotteluun voi osallistua myös muita perheen tuntevia tahoja, kuten perhetyön sosiaaliohjaaja tai vanhemman tukihenkilö</a:t>
            </a:r>
          </a:p>
          <a:p>
            <a:pPr lvl="1"/>
            <a:endParaRPr lang="fi-FI" sz="1600" dirty="0">
              <a:latin typeface="Arial" panose="020B0604020202020204" pitchFamily="34" charset="0"/>
              <a:cs typeface="Arial" panose="020B0604020202020204" pitchFamily="34" charset="0"/>
            </a:endParaRPr>
          </a:p>
          <a:p>
            <a:r>
              <a:rPr lang="fi-FI" sz="1600" b="1" dirty="0">
                <a:effectLst/>
                <a:latin typeface="Arial" panose="020B0604020202020204" pitchFamily="34" charset="0"/>
                <a:ea typeface="Arial" panose="020B0604020202020204" pitchFamily="34" charset="0"/>
                <a:cs typeface="Arial" panose="020B0604020202020204" pitchFamily="34" charset="0"/>
              </a:rPr>
              <a:t>Päihdearviointijakso</a:t>
            </a:r>
            <a:r>
              <a:rPr lang="fi-FI" sz="1600" dirty="0">
                <a:effectLst/>
                <a:latin typeface="Arial" panose="020B0604020202020204" pitchFamily="34" charset="0"/>
                <a:ea typeface="Arial" panose="020B0604020202020204" pitchFamily="34" charset="0"/>
                <a:cs typeface="Arial" panose="020B0604020202020204" pitchFamily="34" charset="0"/>
              </a:rPr>
              <a:t> kestää noin 2-3 kuukautta ja siihen sisältyy 3-5 vastaanottokäyntiä</a:t>
            </a:r>
          </a:p>
          <a:p>
            <a:pPr lvl="1"/>
            <a:r>
              <a:rPr lang="fi-FI" sz="1500" dirty="0">
                <a:latin typeface="Arial" panose="020B0604020202020204" pitchFamily="34" charset="0"/>
                <a:cs typeface="Arial" panose="020B0604020202020204" pitchFamily="34" charset="0"/>
              </a:rPr>
              <a:t>Tapaamisilla kartoitetaan vanhemman päihdehistoriaa, päihteidenkäytön nykytilaa, terveydentilaa sekä mahdollisia muutostavoitteita</a:t>
            </a:r>
          </a:p>
          <a:p>
            <a:pPr lvl="1"/>
            <a:r>
              <a:rPr lang="fi-FI" sz="1500" dirty="0">
                <a:latin typeface="Arial" panose="020B0604020202020204" pitchFamily="34" charset="0"/>
                <a:cs typeface="Arial" panose="020B0604020202020204" pitchFamily="34" charset="0"/>
              </a:rPr>
              <a:t>Laboratoriokokeet: alkoholinkäyttöä tutkivia verikokeita sekä varmistustasoinen huume- ja lääkeaineanalyysi virtsasta, joka otetaan yllätyksellisesti kutsumalla tai käynnin yhteydessä</a:t>
            </a:r>
          </a:p>
          <a:p>
            <a:pPr lvl="1"/>
            <a:r>
              <a:rPr lang="fi-FI" sz="1500" b="0" i="0" dirty="0">
                <a:effectLst/>
                <a:latin typeface="Arial" panose="020B0604020202020204" pitchFamily="34" charset="0"/>
                <a:cs typeface="Arial" panose="020B0604020202020204" pitchFamily="34" charset="0"/>
              </a:rPr>
              <a:t>Päihdearvioinnin aikana lapsen ja perheen tilanteesta saattaa tulla esiin monia sellaisia asioita, jotka olisi hyvä olla sosiaalityöntekijän tiedossa </a:t>
            </a:r>
            <a:r>
              <a:rPr lang="fi-FI" sz="1500" dirty="0">
                <a:latin typeface="Arial" panose="020B0604020202020204" pitchFamily="34" charset="0"/>
                <a:cs typeface="Arial" panose="020B0604020202020204" pitchFamily="34" charset="0"/>
              </a:rPr>
              <a:t>→</a:t>
            </a:r>
            <a:r>
              <a:rPr lang="fi-FI" sz="1500" b="0" i="0" dirty="0">
                <a:effectLst/>
                <a:latin typeface="Arial" panose="020B0604020202020204" pitchFamily="34" charset="0"/>
                <a:cs typeface="Arial" panose="020B0604020202020204" pitchFamily="34" charset="0"/>
              </a:rPr>
              <a:t> sopiminen aloitusneuvottelussa, milloin ollaan yhteydessä lastensuojeluun ja lastensuojelulain mukaisen ilmoitusvelvollisuuden läpikäyminen</a:t>
            </a:r>
          </a:p>
          <a:p>
            <a:pPr lvl="1"/>
            <a:endParaRPr lang="fi-FI" sz="1600" dirty="0">
              <a:latin typeface="Arial" panose="020B0604020202020204" pitchFamily="34" charset="0"/>
              <a:cs typeface="Arial" panose="020B0604020202020204" pitchFamily="34" charset="0"/>
            </a:endParaRPr>
          </a:p>
          <a:p>
            <a:r>
              <a:rPr lang="fi-FI" sz="1600" b="1" dirty="0">
                <a:latin typeface="Arial" panose="020B0604020202020204" pitchFamily="34" charset="0"/>
                <a:cs typeface="Arial" panose="020B0604020202020204" pitchFamily="34" charset="0"/>
              </a:rPr>
              <a:t>Yhteenvetoneuvottelussa </a:t>
            </a:r>
            <a:r>
              <a:rPr lang="fi-FI" sz="1600" dirty="0">
                <a:latin typeface="Arial" panose="020B0604020202020204" pitchFamily="34" charset="0"/>
                <a:cs typeface="Arial" panose="020B0604020202020204" pitchFamily="34" charset="0"/>
              </a:rPr>
              <a:t>käydään läpi toteutunut päihdearviojakso ja mahdollinen jatkohoidon tarve</a:t>
            </a:r>
          </a:p>
          <a:p>
            <a:pPr lvl="1"/>
            <a:r>
              <a:rPr lang="fi-FI" sz="1500" dirty="0">
                <a:latin typeface="Arial" panose="020B0604020202020204" pitchFamily="34" charset="0"/>
                <a:cs typeface="Arial" panose="020B0604020202020204" pitchFamily="34" charset="0"/>
              </a:rPr>
              <a:t>Avoimesti todetaan, millaisia johtopäätöksiä voidaan tehdä ja jääkö epäselviä kysymyksiä tilanteesta</a:t>
            </a:r>
          </a:p>
          <a:p>
            <a:pPr lvl="1"/>
            <a:r>
              <a:rPr lang="fi-FI" sz="1500" dirty="0">
                <a:latin typeface="Arial" panose="020B0604020202020204" pitchFamily="34" charset="0"/>
                <a:cs typeface="Arial" panose="020B0604020202020204" pitchFamily="34" charset="0"/>
              </a:rPr>
              <a:t>Sopimukset, kuka seuraa perheen tilannetta: arvioidaan tarve lastensuojelun kotiin vietävälle työskentelylle</a:t>
            </a:r>
          </a:p>
          <a:p>
            <a:pPr lvl="1"/>
            <a:r>
              <a:rPr lang="fi-FI" sz="1500" dirty="0">
                <a:latin typeface="Arial" panose="020B0604020202020204" pitchFamily="34" charset="0"/>
                <a:cs typeface="Arial" panose="020B0604020202020204" pitchFamily="34" charset="0"/>
              </a:rPr>
              <a:t>Kirjallinen yhteenveto toimitetaan vanhemmalle ja sosiaalityöntekijälle</a:t>
            </a:r>
          </a:p>
          <a:p>
            <a:pPr lvl="1"/>
            <a:endParaRPr lang="fi-FI" sz="1700" dirty="0"/>
          </a:p>
        </p:txBody>
      </p:sp>
      <p:sp>
        <p:nvSpPr>
          <p:cNvPr id="4" name="Dian numeron paikkamerkki 3">
            <a:extLst>
              <a:ext uri="{FF2B5EF4-FFF2-40B4-BE49-F238E27FC236}">
                <a16:creationId xmlns:a16="http://schemas.microsoft.com/office/drawing/2014/main" id="{B8552855-7F93-30F7-801F-BE6EFD8A80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47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64295D-D192-516D-3FB3-EB6F8C0E0F6D}"/>
              </a:ext>
            </a:extLst>
          </p:cNvPr>
          <p:cNvSpPr>
            <a:spLocks noGrp="1"/>
          </p:cNvSpPr>
          <p:nvPr>
            <p:ph type="title"/>
          </p:nvPr>
        </p:nvSpPr>
        <p:spPr>
          <a:xfrm>
            <a:off x="457198" y="136526"/>
            <a:ext cx="10515600" cy="880590"/>
          </a:xfrm>
        </p:spPr>
        <p:txBody>
          <a:bodyPr/>
          <a:lstStyle/>
          <a:p>
            <a:r>
              <a:rPr lang="fi-FI" sz="2400" dirty="0">
                <a:solidFill>
                  <a:srgbClr val="0000BF"/>
                </a:solidFill>
                <a:latin typeface="Arial Black" panose="020B0A04020102020204" pitchFamily="34" charset="0"/>
              </a:rPr>
              <a:t>1.5</a:t>
            </a:r>
            <a:r>
              <a:rPr lang="fi-FI" sz="2400" b="1" i="0" u="none" strike="noStrike" baseline="0" dirty="0">
                <a:solidFill>
                  <a:srgbClr val="0000BF"/>
                </a:solidFill>
                <a:latin typeface="Arial Black" panose="020B0A04020102020204" pitchFamily="34" charset="0"/>
              </a:rPr>
              <a:t> Päihdepalveluista lastensuojeluun ja perhesosiaalityöhön tehtävät yhteydenotot</a:t>
            </a:r>
            <a:endParaRPr lang="fi-FI" sz="2400" dirty="0">
              <a:solidFill>
                <a:srgbClr val="0000BF"/>
              </a:solidFill>
              <a:latin typeface="Arial Black" panose="020B0A04020102020204" pitchFamily="34" charset="0"/>
            </a:endParaRPr>
          </a:p>
        </p:txBody>
      </p:sp>
      <p:sp>
        <p:nvSpPr>
          <p:cNvPr id="3" name="Sisällön paikkamerkki 2">
            <a:extLst>
              <a:ext uri="{FF2B5EF4-FFF2-40B4-BE49-F238E27FC236}">
                <a16:creationId xmlns:a16="http://schemas.microsoft.com/office/drawing/2014/main" id="{104DBCED-F486-45E2-6B36-9059BC607531}"/>
              </a:ext>
            </a:extLst>
          </p:cNvPr>
          <p:cNvSpPr>
            <a:spLocks noGrp="1"/>
          </p:cNvSpPr>
          <p:nvPr>
            <p:ph idx="1"/>
          </p:nvPr>
        </p:nvSpPr>
        <p:spPr>
          <a:xfrm>
            <a:off x="457198" y="1196502"/>
            <a:ext cx="10402585" cy="4980461"/>
          </a:xfrm>
        </p:spPr>
        <p:txBody>
          <a:bodyPr/>
          <a:lstStyle/>
          <a:p>
            <a:r>
              <a:rPr lang="fi-FI" sz="1600" dirty="0">
                <a:latin typeface="Arial" panose="020B0604020202020204" pitchFamily="34" charset="0"/>
                <a:cs typeface="Arial" panose="020B0604020202020204" pitchFamily="34" charset="0"/>
              </a:rPr>
              <a:t>Lastensuojelulain 25§:n mukaista ilmoitusvelvollisuutta tulee noudattaa kun kohdataan ja työskennellään vanhempien ja perheiden kanssa, joissa on alaikäisiä lapsia</a:t>
            </a:r>
          </a:p>
          <a:p>
            <a:pPr lvl="1"/>
            <a:r>
              <a:rPr lang="fi-FI" sz="1600" dirty="0">
                <a:latin typeface="Arial" panose="020B0604020202020204" pitchFamily="34" charset="0"/>
                <a:cs typeface="Arial" panose="020B0604020202020204" pitchFamily="34" charset="0"/>
              </a:rPr>
              <a:t>Ohjeistus lastensuojeluilmoituksen tekemiseen </a:t>
            </a:r>
            <a:r>
              <a:rPr lang="fi-FI" sz="1600" dirty="0">
                <a:latin typeface="Arial" panose="020B0604020202020204" pitchFamily="34" charset="0"/>
                <a:cs typeface="Arial" panose="020B0604020202020204" pitchFamily="34" charset="0"/>
                <a:hlinkClick r:id="rId2" action="ppaction://hlinksldjump"/>
              </a:rPr>
              <a:t>seuraavalla dialla</a:t>
            </a:r>
            <a:endParaRPr lang="fi-FI" sz="1600" dirty="0">
              <a:latin typeface="Arial" panose="020B0604020202020204" pitchFamily="34" charset="0"/>
              <a:cs typeface="Arial" panose="020B0604020202020204" pitchFamily="34" charset="0"/>
            </a:endParaRPr>
          </a:p>
          <a:p>
            <a:pPr lvl="1"/>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Lapsiperheiden palvelutarpeen arvioinnin, lastensuojelun ja perhesosiaalityön konsultointi ja yhteydenotot tilanteessa, kun lastensuojeluilmoituksen kriteerit eivät täyty, mutta perheen tilanne mietityttää tai perheen asia olisi hyvä saattaa lapsen asioista vastaavan sosiaalityöntekijän tietoon:</a:t>
            </a:r>
          </a:p>
          <a:p>
            <a:pPr lvl="1"/>
            <a:r>
              <a:rPr lang="fi-FI" sz="1600" dirty="0">
                <a:latin typeface="Arial" panose="020B0604020202020204" pitchFamily="34" charset="0"/>
                <a:cs typeface="Arial" panose="020B0604020202020204" pitchFamily="34" charset="0"/>
              </a:rPr>
              <a:t>Päihdearvioinnin aikana lapsen ja perheen tilanteesta saattaa tulla esiin monia sellaisia asioita, jotka olisi hyvä olla sosiaalityöntekijän tiedossa, vaikka niiden vuoksi ei olisi tarvetta tehdä lastensuojeluilmoitusta</a:t>
            </a:r>
          </a:p>
          <a:p>
            <a:pPr lvl="1"/>
            <a:r>
              <a:rPr lang="fi-FI" sz="1600" dirty="0">
                <a:latin typeface="Arial" panose="020B0604020202020204" pitchFamily="34" charset="0"/>
                <a:cs typeface="Arial" panose="020B0604020202020204" pitchFamily="34" charset="0"/>
              </a:rPr>
              <a:t>Pääsääntöisesti asioista on hyvä puhua yhteisessä neuvottelussa asiakkaiden </a:t>
            </a:r>
            <a:r>
              <a:rPr lang="fi-FI" sz="1600" dirty="0" err="1">
                <a:latin typeface="Arial" panose="020B0604020202020204" pitchFamily="34" charset="0"/>
                <a:cs typeface="Arial" panose="020B0604020202020204" pitchFamily="34" charset="0"/>
              </a:rPr>
              <a:t>läsnäollessa</a:t>
            </a:r>
            <a:r>
              <a:rPr lang="fi-FI" sz="1600" dirty="0">
                <a:latin typeface="Arial" panose="020B0604020202020204" pitchFamily="34" charset="0"/>
                <a:cs typeface="Arial" panose="020B0604020202020204" pitchFamily="34" charset="0"/>
              </a:rPr>
              <a:t>, mutta tarpeen mukaan sosiaalityöntekijään voi olla jo aiemmin yhteydessä.</a:t>
            </a:r>
          </a:p>
          <a:p>
            <a:pPr lvl="1"/>
            <a:r>
              <a:rPr lang="fi-FI" sz="1600" b="0" i="0" u="none" strike="noStrike" baseline="0" dirty="0">
                <a:solidFill>
                  <a:srgbClr val="000000"/>
                </a:solidFill>
                <a:latin typeface="Arial" panose="020B0604020202020204" pitchFamily="34" charset="0"/>
                <a:cs typeface="Arial" panose="020B0604020202020204" pitchFamily="34" charset="0"/>
              </a:rPr>
              <a:t>Esimerkkinä tällaisesta asiasta voi olla se, että vanhempi on kertonut päihdearvioinnissa kuormittavasta tilanteesta ja perheelle olisi hyvä järjestää nykyistä vahvempaa tukea jo ennen seuraavaa verkostoneuvottelua. Tai vanhempi jää pois päihdearvioinnin tapaamisilta eikä häntä tavoiteta.</a:t>
            </a:r>
          </a:p>
          <a:p>
            <a:pPr lvl="1"/>
            <a:r>
              <a:rPr lang="fi-FI" sz="1600" b="0" i="0" u="none" strike="noStrike" baseline="0" dirty="0">
                <a:solidFill>
                  <a:srgbClr val="000000"/>
                </a:solidFill>
                <a:latin typeface="Arial" panose="020B0604020202020204" pitchFamily="34" charset="0"/>
                <a:cs typeface="Arial" panose="020B0604020202020204" pitchFamily="34" charset="0"/>
              </a:rPr>
              <a:t>Jos lapsen tai hänen perheensä tilanne mietityttää tai huolettaa, lastensuojelua tai perhesosiaalityötä tulee konsultoida matalalla kynnyksellä ja pohtia tilannetta yhdessä sosiaalityöntekijän kanssa.</a:t>
            </a:r>
          </a:p>
          <a:p>
            <a:pPr lvl="1"/>
            <a:r>
              <a:rPr lang="fi-FI" sz="1600" dirty="0">
                <a:latin typeface="Arial" panose="020B0604020202020204" pitchFamily="34" charset="0"/>
                <a:cs typeface="Arial" panose="020B0604020202020204" pitchFamily="34" charset="0"/>
              </a:rPr>
              <a:t>Yhteyttä voi ottaa lastensuojelun tai perhesosiaalityön asiakkaana olevan lapsen vastuusosiaalityöntekijään tai lastensuojelun päivystykseen, jos lapsella ei ole vielä asiakkuutta tai asia on kiireellinen.</a:t>
            </a:r>
          </a:p>
          <a:p>
            <a:pPr marL="0" indent="0">
              <a:buNone/>
            </a:pPr>
            <a:endParaRPr lang="fi-FI" sz="1600" dirty="0"/>
          </a:p>
          <a:p>
            <a:endParaRPr lang="fi-FI" sz="1600" dirty="0"/>
          </a:p>
        </p:txBody>
      </p:sp>
      <p:sp>
        <p:nvSpPr>
          <p:cNvPr id="4" name="Dian numeron paikkamerkki 3">
            <a:extLst>
              <a:ext uri="{FF2B5EF4-FFF2-40B4-BE49-F238E27FC236}">
                <a16:creationId xmlns:a16="http://schemas.microsoft.com/office/drawing/2014/main" id="{E705BECD-224A-F688-09CE-0AEFFDD0B1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6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BF1B99-BB96-497C-9707-A3BE78190E85}"/>
              </a:ext>
            </a:extLst>
          </p:cNvPr>
          <p:cNvSpPr>
            <a:spLocks noGrp="1"/>
          </p:cNvSpPr>
          <p:nvPr>
            <p:ph type="title"/>
          </p:nvPr>
        </p:nvSpPr>
        <p:spPr>
          <a:xfrm>
            <a:off x="465780" y="406999"/>
            <a:ext cx="9972000" cy="403096"/>
          </a:xfrm>
        </p:spPr>
        <p:txBody>
          <a:bodyPr>
            <a:normAutofit fontScale="90000"/>
          </a:bodyPr>
          <a:lstStyle/>
          <a:p>
            <a:r>
              <a:rPr lang="fi-FI" sz="2400" dirty="0">
                <a:solidFill>
                  <a:srgbClr val="0000BF"/>
                </a:solidFill>
                <a:latin typeface="Arial Black" panose="020B0A04020102020204" pitchFamily="34" charset="0"/>
              </a:rPr>
              <a:t>1.6 Lastensuojeluilmoituksen tekeminen</a:t>
            </a:r>
          </a:p>
        </p:txBody>
      </p:sp>
      <p:sp>
        <p:nvSpPr>
          <p:cNvPr id="3" name="Sisällön paikkamerkki 2">
            <a:extLst>
              <a:ext uri="{FF2B5EF4-FFF2-40B4-BE49-F238E27FC236}">
                <a16:creationId xmlns:a16="http://schemas.microsoft.com/office/drawing/2014/main" id="{6C5880DC-9ECD-FF78-8FC2-ABA261B90936}"/>
              </a:ext>
            </a:extLst>
          </p:cNvPr>
          <p:cNvSpPr>
            <a:spLocks noGrp="1"/>
          </p:cNvSpPr>
          <p:nvPr>
            <p:ph idx="1"/>
          </p:nvPr>
        </p:nvSpPr>
        <p:spPr>
          <a:xfrm>
            <a:off x="465780" y="878107"/>
            <a:ext cx="10320392" cy="5572894"/>
          </a:xfrm>
        </p:spPr>
        <p:txBody>
          <a:bodyPr>
            <a:normAutofit fontScale="47500" lnSpcReduction="20000"/>
          </a:bodyPr>
          <a:lstStyle/>
          <a:p>
            <a:pPr>
              <a:lnSpc>
                <a:spcPct val="100000"/>
              </a:lnSpc>
            </a:pPr>
            <a:r>
              <a:rPr lang="fi-FI" sz="3200" dirty="0">
                <a:latin typeface="Arial" panose="020B0604020202020204" pitchFamily="34" charset="0"/>
                <a:cs typeface="Arial" panose="020B0604020202020204" pitchFamily="34" charset="0"/>
              </a:rPr>
              <a:t>Lastensuojeluilmoitus tulee tehdä, kun ilmoitusvelvollinen on tehtävässään saanut tietää lapsesta, jonka hoidon ja huolenpidon tarve, kehitystä vaarantavat olosuhteet tai oma käyttäytyminen edellyttävät mahdollista lastensuojelun tarpeen selvittämistä (Lastensuojelulaki 25 §)</a:t>
            </a:r>
          </a:p>
          <a:p>
            <a:pPr>
              <a:lnSpc>
                <a:spcPct val="100000"/>
              </a:lnSpc>
            </a:pPr>
            <a:r>
              <a:rPr lang="fi-FI" sz="3200" dirty="0">
                <a:latin typeface="Arial" panose="020B0604020202020204" pitchFamily="34" charset="0"/>
                <a:cs typeface="Arial" panose="020B0604020202020204" pitchFamily="34" charset="0"/>
              </a:rPr>
              <a:t>Laissa ammattihenkilön kynnys tehdä lastensuojeluilmoitus on tehty tarkoituksellisesti matalaksi – ilmoittajan ei tarvitse tietää, onko lapsella tarve lastensuojelulle vaan sen </a:t>
            </a:r>
            <a:r>
              <a:rPr lang="fi-FI" sz="3200" i="1" dirty="0">
                <a:latin typeface="Arial" panose="020B0604020202020204" pitchFamily="34" charset="0"/>
                <a:cs typeface="Arial" panose="020B0604020202020204" pitchFamily="34" charset="0"/>
              </a:rPr>
              <a:t>mahdollisuus</a:t>
            </a:r>
            <a:r>
              <a:rPr lang="fi-FI" sz="3200" dirty="0">
                <a:latin typeface="Arial" panose="020B0604020202020204" pitchFamily="34" charset="0"/>
                <a:cs typeface="Arial" panose="020B0604020202020204" pitchFamily="34" charset="0"/>
              </a:rPr>
              <a:t> on kriteeri ilmoituksen tekemiselle</a:t>
            </a:r>
          </a:p>
          <a:p>
            <a:pPr>
              <a:lnSpc>
                <a:spcPct val="100000"/>
              </a:lnSpc>
            </a:pPr>
            <a:r>
              <a:rPr lang="fi-FI" sz="3200" dirty="0">
                <a:latin typeface="Arial" panose="020B0604020202020204" pitchFamily="34" charset="0"/>
                <a:cs typeface="Arial" panose="020B0604020202020204" pitchFamily="34" charset="0"/>
              </a:rPr>
              <a:t>Ilmoituksen tekemisen velvollisuus on henkilökohtainen eikä sitä voi delegoida</a:t>
            </a:r>
          </a:p>
          <a:p>
            <a:pPr>
              <a:lnSpc>
                <a:spcPct val="100000"/>
              </a:lnSpc>
            </a:pPr>
            <a:r>
              <a:rPr lang="fi-FI" sz="3200" dirty="0">
                <a:latin typeface="Arial" panose="020B0604020202020204" pitchFamily="34" charset="0"/>
                <a:cs typeface="Arial" panose="020B0604020202020204" pitchFamily="34" charset="0"/>
              </a:rPr>
              <a:t>Ilmoitusta ei saa jättää tekemättä esimerkiksi sillä perusteella, että lapsi on jo lastensuojelun asiakkuudessa</a:t>
            </a:r>
          </a:p>
          <a:p>
            <a:pPr>
              <a:lnSpc>
                <a:spcPct val="100000"/>
              </a:lnSpc>
            </a:pPr>
            <a:r>
              <a:rPr lang="fi-FI" sz="3200" dirty="0">
                <a:latin typeface="Arial" panose="020B0604020202020204" pitchFamily="34" charset="0"/>
                <a:cs typeface="Arial" panose="020B0604020202020204" pitchFamily="34" charset="0"/>
              </a:rPr>
              <a:t>Samoin ilmoitus tulee tehdä, vaikka asianosaiset vastustaisivat ilmoituksen tekemistä</a:t>
            </a:r>
          </a:p>
          <a:p>
            <a:pPr>
              <a:lnSpc>
                <a:spcPct val="100000"/>
              </a:lnSpc>
            </a:pPr>
            <a:r>
              <a:rPr lang="fi-FI" sz="3200" dirty="0">
                <a:latin typeface="Arial" panose="020B0604020202020204" pitchFamily="34" charset="0"/>
                <a:cs typeface="Arial" panose="020B0604020202020204" pitchFamily="34" charset="0"/>
              </a:rPr>
              <a:t>Tilanteissa, joissa ilmoitus voidaan tehdä yhteistyössä vanhemman kanssa, ilmoitusvelvollisuuden voi täyttää myös tekemällä sosiaalihuoltolain 35§:n mukaisen yhteydenoton perheen tuen tarpeen arvioimiseksi</a:t>
            </a:r>
          </a:p>
          <a:p>
            <a:pPr lvl="1">
              <a:lnSpc>
                <a:spcPct val="100000"/>
              </a:lnSpc>
            </a:pPr>
            <a:r>
              <a:rPr lang="fi-FI" sz="3200" dirty="0">
                <a:latin typeface="Arial" panose="020B0604020202020204" pitchFamily="34" charset="0"/>
                <a:cs typeface="Arial" panose="020B0604020202020204" pitchFamily="34" charset="0"/>
              </a:rPr>
              <a:t>Edellytyksenä on, että sosiaalihuoltolain mukainen yhteydenotto </a:t>
            </a:r>
            <a:r>
              <a:rPr lang="fi-FI" sz="3200" dirty="0" err="1">
                <a:latin typeface="Arial" panose="020B0604020202020204" pitchFamily="34" charset="0"/>
                <a:cs typeface="Arial" panose="020B0604020202020204" pitchFamily="34" charset="0"/>
              </a:rPr>
              <a:t>tehdää</a:t>
            </a:r>
            <a:r>
              <a:rPr lang="fi-FI" sz="3200" dirty="0">
                <a:latin typeface="Arial" panose="020B0604020202020204" pitchFamily="34" charset="0"/>
                <a:cs typeface="Arial" panose="020B0604020202020204" pitchFamily="34" charset="0"/>
              </a:rPr>
              <a:t> viipymättä</a:t>
            </a:r>
          </a:p>
          <a:p>
            <a:pPr>
              <a:lnSpc>
                <a:spcPct val="100000"/>
              </a:lnSpc>
            </a:pPr>
            <a:r>
              <a:rPr lang="fi-FI" sz="3200" dirty="0">
                <a:latin typeface="Arial" panose="020B0604020202020204" pitchFamily="34" charset="0"/>
                <a:cs typeface="Arial" panose="020B0604020202020204" pitchFamily="34" charset="0"/>
              </a:rPr>
              <a:t>Kiireettömissä tilanteissa lastensuojeluilmoituksen tai </a:t>
            </a:r>
            <a:r>
              <a:rPr lang="fi-FI" sz="3200" dirty="0" err="1">
                <a:latin typeface="Arial" panose="020B0604020202020204" pitchFamily="34" charset="0"/>
                <a:cs typeface="Arial" panose="020B0604020202020204" pitchFamily="34" charset="0"/>
              </a:rPr>
              <a:t>shl</a:t>
            </a:r>
            <a:r>
              <a:rPr lang="fi-FI" sz="3200" dirty="0">
                <a:latin typeface="Arial" panose="020B0604020202020204" pitchFamily="34" charset="0"/>
                <a:cs typeface="Arial" panose="020B0604020202020204" pitchFamily="34" charset="0"/>
              </a:rPr>
              <a:t>-yhteydenoton voi tehdä sähköisesti työroolissa Apotissa</a:t>
            </a:r>
          </a:p>
          <a:p>
            <a:pPr lvl="1">
              <a:lnSpc>
                <a:spcPct val="100000"/>
              </a:lnSpc>
            </a:pPr>
            <a:r>
              <a:rPr lang="fi-FI" sz="3200" dirty="0">
                <a:latin typeface="Arial" panose="020B0604020202020204" pitchFamily="34" charset="0"/>
                <a:cs typeface="Arial" panose="020B0604020202020204" pitchFamily="34" charset="0"/>
                <a:hlinkClick r:id="rId2"/>
              </a:rPr>
              <a:t>Intran ohje lastensuojeluilmoituksen tekemisestä</a:t>
            </a:r>
            <a:endParaRPr lang="fi-FI" sz="3200" dirty="0">
              <a:latin typeface="Arial" panose="020B0604020202020204" pitchFamily="34" charset="0"/>
              <a:cs typeface="Arial" panose="020B0604020202020204" pitchFamily="34" charset="0"/>
            </a:endParaRPr>
          </a:p>
          <a:p>
            <a:pPr>
              <a:lnSpc>
                <a:spcPct val="100000"/>
              </a:lnSpc>
            </a:pPr>
            <a:r>
              <a:rPr lang="fi-FI" sz="3200" dirty="0">
                <a:latin typeface="Arial" panose="020B0604020202020204" pitchFamily="34" charset="0"/>
                <a:cs typeface="Arial" panose="020B0604020202020204" pitchFamily="34" charset="0"/>
              </a:rPr>
              <a:t>Kiireellisissä tilanteissa lastensuojeluilmoitus tehdään virka-aikana alueelliseen lapsiperheiden palvelutarpeen arvioinnin työryhmään tai virka-ajan ulkopuolella sosiaalipäivystykseen → </a:t>
            </a:r>
            <a:r>
              <a:rPr lang="fi-FI" sz="3200" dirty="0">
                <a:latin typeface="Arial" panose="020B0604020202020204" pitchFamily="34" charset="0"/>
                <a:cs typeface="Arial" panose="020B0604020202020204" pitchFamily="34" charset="0"/>
                <a:hlinkClick r:id="rId3" action="ppaction://hlinksldjump"/>
              </a:rPr>
              <a:t>yhteystiedot</a:t>
            </a:r>
            <a:endParaRPr lang="fi-FI" sz="3200" dirty="0">
              <a:latin typeface="Arial" panose="020B0604020202020204" pitchFamily="34" charset="0"/>
              <a:cs typeface="Arial" panose="020B0604020202020204" pitchFamily="34" charset="0"/>
            </a:endParaRPr>
          </a:p>
          <a:p>
            <a:pPr>
              <a:lnSpc>
                <a:spcPct val="100000"/>
              </a:lnSpc>
            </a:pPr>
            <a:r>
              <a:rPr lang="fi-FI" sz="3200" dirty="0">
                <a:latin typeface="Arial" panose="020B0604020202020204" pitchFamily="34" charset="0"/>
                <a:cs typeface="Arial" panose="020B0604020202020204" pitchFamily="34" charset="0"/>
              </a:rPr>
              <a:t>Pääasiassa ilmoittajan kannattaa kertoa vanhemmalle lastensuojeluilmoituksen tekemisestä</a:t>
            </a:r>
          </a:p>
          <a:p>
            <a:pPr>
              <a:lnSpc>
                <a:spcPct val="100000"/>
              </a:lnSpc>
            </a:pPr>
            <a:r>
              <a:rPr lang="fi-FI" sz="3200" dirty="0">
                <a:latin typeface="Arial" panose="020B0604020202020204" pitchFamily="34" charset="0"/>
                <a:cs typeface="Arial" panose="020B0604020202020204" pitchFamily="34" charset="0"/>
              </a:rPr>
              <a:t>Poikkeuksen muodostavat lapseen kohdistuvista </a:t>
            </a:r>
            <a:r>
              <a:rPr lang="fi-FI" sz="3200" dirty="0" err="1">
                <a:latin typeface="Arial" panose="020B0604020202020204" pitchFamily="34" charset="0"/>
                <a:cs typeface="Arial" panose="020B0604020202020204" pitchFamily="34" charset="0"/>
              </a:rPr>
              <a:t>väkivaltepäilyistä</a:t>
            </a:r>
            <a:r>
              <a:rPr lang="fi-FI" sz="3200" dirty="0">
                <a:latin typeface="Arial" panose="020B0604020202020204" pitchFamily="34" charset="0"/>
                <a:cs typeface="Arial" panose="020B0604020202020204" pitchFamily="34" charset="0"/>
              </a:rPr>
              <a:t> tehtävät ilmoitukset → kun herää epäily lapseen kohdistuneesta väkivallasta, on oltava välittömästi yhteydessä lastensuojelun päivystykseen tai virka-ajan jälkeen sosiaalipäivystykseen</a:t>
            </a:r>
          </a:p>
          <a:p>
            <a:pPr lvl="1">
              <a:lnSpc>
                <a:spcPct val="100000"/>
              </a:lnSpc>
            </a:pPr>
            <a:r>
              <a:rPr lang="fi-FI" sz="3200" dirty="0">
                <a:latin typeface="Arial" panose="020B0604020202020204" pitchFamily="34" charset="0"/>
                <a:cs typeface="Arial" panose="020B0604020202020204" pitchFamily="34" charset="0"/>
              </a:rPr>
              <a:t>Tarvittaessa ammattilaisen on tehtävä ilmoitus poliisiin lapseen kohdistuneesta pahoinpitely- tai seksuaalirikosepäilystä → noudatettava erillistä Pysy-ohjetta (lisätään linkki kun päivitetty Pysy-ohje julkaistu)</a:t>
            </a:r>
          </a:p>
          <a:p>
            <a:pPr marL="0" indent="0">
              <a:buNone/>
            </a:pPr>
            <a:endParaRPr lang="fi-FI" sz="1600" dirty="0"/>
          </a:p>
        </p:txBody>
      </p:sp>
      <p:sp>
        <p:nvSpPr>
          <p:cNvPr id="4" name="Dian numeron paikkamerkki 3">
            <a:extLst>
              <a:ext uri="{FF2B5EF4-FFF2-40B4-BE49-F238E27FC236}">
                <a16:creationId xmlns:a16="http://schemas.microsoft.com/office/drawing/2014/main" id="{A1217FD3-A0A8-B210-04D2-B7FE6AD56A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834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E4C2B3-36FD-B772-7033-E10D40E3C9AA}"/>
              </a:ext>
            </a:extLst>
          </p:cNvPr>
          <p:cNvSpPr>
            <a:spLocks noGrp="1"/>
          </p:cNvSpPr>
          <p:nvPr>
            <p:ph type="title"/>
          </p:nvPr>
        </p:nvSpPr>
        <p:spPr>
          <a:xfrm>
            <a:off x="497677" y="255478"/>
            <a:ext cx="9972000" cy="409203"/>
          </a:xfrm>
        </p:spPr>
        <p:txBody>
          <a:bodyPr>
            <a:normAutofit fontScale="90000"/>
          </a:bodyPr>
          <a:lstStyle/>
          <a:p>
            <a:r>
              <a:rPr lang="fi-FI" sz="2400" dirty="0">
                <a:solidFill>
                  <a:srgbClr val="0000BF"/>
                </a:solidFill>
                <a:latin typeface="Arial Black" panose="020B0A04020102020204" pitchFamily="34" charset="0"/>
              </a:rPr>
              <a:t>2.5 Yhteystiedot</a:t>
            </a:r>
            <a:endParaRPr lang="fi-FI" dirty="0">
              <a:solidFill>
                <a:srgbClr val="0000BF"/>
              </a:solidFill>
              <a:latin typeface="Arial Black" panose="020B0A04020102020204" pitchFamily="34" charset="0"/>
            </a:endParaRPr>
          </a:p>
        </p:txBody>
      </p:sp>
      <p:sp>
        <p:nvSpPr>
          <p:cNvPr id="3" name="Sisällön paikkamerkki 2">
            <a:extLst>
              <a:ext uri="{FF2B5EF4-FFF2-40B4-BE49-F238E27FC236}">
                <a16:creationId xmlns:a16="http://schemas.microsoft.com/office/drawing/2014/main" id="{EB1836E3-020F-9B38-F1AD-6D4DC33FADE5}"/>
              </a:ext>
            </a:extLst>
          </p:cNvPr>
          <p:cNvSpPr>
            <a:spLocks noGrp="1"/>
          </p:cNvSpPr>
          <p:nvPr>
            <p:ph sz="half" idx="1"/>
          </p:nvPr>
        </p:nvSpPr>
        <p:spPr>
          <a:xfrm>
            <a:off x="731837" y="1447288"/>
            <a:ext cx="5661009" cy="5155233"/>
          </a:xfrm>
        </p:spPr>
        <p:txBody>
          <a:bodyPr>
            <a:normAutofit fontScale="77500" lnSpcReduction="20000"/>
          </a:bodyPr>
          <a:lstStyle/>
          <a:p>
            <a:r>
              <a:rPr lang="fi-FI" sz="1800" dirty="0">
                <a:latin typeface="Arial" panose="020B0604020202020204" pitchFamily="34" charset="0"/>
                <a:cs typeface="Arial" panose="020B0604020202020204" pitchFamily="34" charset="0"/>
              </a:rPr>
              <a:t>Kallio-</a:t>
            </a:r>
            <a:r>
              <a:rPr lang="fi-FI" sz="1800" dirty="0" err="1">
                <a:latin typeface="Arial" panose="020B0604020202020204" pitchFamily="34" charset="0"/>
                <a:cs typeface="Arial" panose="020B0604020202020204" pitchFamily="34" charset="0"/>
              </a:rPr>
              <a:t>Berghäll</a:t>
            </a:r>
            <a:endParaRPr lang="fi-FI" sz="1800" dirty="0">
              <a:latin typeface="Arial" panose="020B0604020202020204" pitchFamily="34" charset="0"/>
              <a:cs typeface="Arial" panose="020B0604020202020204" pitchFamily="34" charset="0"/>
            </a:endParaRPr>
          </a:p>
          <a:p>
            <a:pPr lvl="1"/>
            <a:r>
              <a:rPr lang="fi-FI" sz="1800" dirty="0">
                <a:latin typeface="Arial" panose="020B0604020202020204" pitchFamily="34" charset="0"/>
                <a:cs typeface="Arial" panose="020B0604020202020204" pitchFamily="34" charset="0"/>
              </a:rPr>
              <a:t>puhelin 09 3106 2300</a:t>
            </a:r>
          </a:p>
          <a:p>
            <a:pPr lvl="1"/>
            <a:r>
              <a:rPr lang="fi-FI" sz="1800" dirty="0">
                <a:latin typeface="Arial" panose="020B0604020202020204" pitchFamily="34" charset="0"/>
                <a:cs typeface="Arial" panose="020B0604020202020204" pitchFamily="34" charset="0"/>
              </a:rPr>
              <a:t>postinumerot 57, 80–83, 88 ja kaikki ruotsinkieliset asiakkaat</a:t>
            </a:r>
          </a:p>
          <a:p>
            <a:pPr lvl="0"/>
            <a:r>
              <a:rPr lang="fi-FI" sz="1800" dirty="0">
                <a:latin typeface="Arial" panose="020B0604020202020204" pitchFamily="34" charset="0"/>
                <a:cs typeface="Arial" panose="020B0604020202020204" pitchFamily="34" charset="0"/>
              </a:rPr>
              <a:t>Kallio</a:t>
            </a:r>
          </a:p>
          <a:p>
            <a:pPr lvl="1"/>
            <a:r>
              <a:rPr lang="fi-FI" sz="1800" dirty="0">
                <a:latin typeface="Arial" panose="020B0604020202020204" pitchFamily="34" charset="0"/>
                <a:cs typeface="Arial" panose="020B0604020202020204" pitchFamily="34" charset="0"/>
              </a:rPr>
              <a:t>puhelin 09 3107 4074</a:t>
            </a:r>
          </a:p>
          <a:p>
            <a:pPr lvl="1"/>
            <a:r>
              <a:rPr lang="fi-FI" sz="1800" dirty="0">
                <a:latin typeface="Arial" panose="020B0604020202020204" pitchFamily="34" charset="0"/>
                <a:cs typeface="Arial" panose="020B0604020202020204" pitchFamily="34" charset="0"/>
              </a:rPr>
              <a:t>postinumerot 10–26, 50–56, 58, 60–61 </a:t>
            </a:r>
          </a:p>
          <a:p>
            <a:pPr lvl="0"/>
            <a:r>
              <a:rPr lang="fi-FI" sz="1800" dirty="0">
                <a:latin typeface="Arial" panose="020B0604020202020204" pitchFamily="34" charset="0"/>
                <a:cs typeface="Arial" panose="020B0604020202020204" pitchFamily="34" charset="0"/>
              </a:rPr>
              <a:t>Itäkatu </a:t>
            </a:r>
          </a:p>
          <a:p>
            <a:pPr lvl="1"/>
            <a:r>
              <a:rPr lang="fi-FI" sz="1800" dirty="0">
                <a:latin typeface="Arial" panose="020B0604020202020204" pitchFamily="34" charset="0"/>
                <a:cs typeface="Arial" panose="020B0604020202020204" pitchFamily="34" charset="0"/>
              </a:rPr>
              <a:t>puhelin 09 3107 3273</a:t>
            </a:r>
          </a:p>
          <a:p>
            <a:pPr lvl="1"/>
            <a:r>
              <a:rPr lang="fi-FI" sz="1800" dirty="0">
                <a:latin typeface="Arial" panose="020B0604020202020204" pitchFamily="34" charset="0"/>
                <a:cs typeface="Arial" panose="020B0604020202020204" pitchFamily="34" charset="0"/>
              </a:rPr>
              <a:t>postinumerot 59, 84–87, 92–93, 94, 97	</a:t>
            </a:r>
          </a:p>
          <a:p>
            <a:pPr lvl="0"/>
            <a:r>
              <a:rPr lang="fi-FI" sz="1800" dirty="0">
                <a:latin typeface="Arial" panose="020B0604020202020204" pitchFamily="34" charset="0"/>
                <a:cs typeface="Arial" panose="020B0604020202020204" pitchFamily="34" charset="0"/>
              </a:rPr>
              <a:t>Lassila</a:t>
            </a:r>
          </a:p>
          <a:p>
            <a:pPr lvl="1"/>
            <a:r>
              <a:rPr lang="fi-FI" sz="1800" dirty="0">
                <a:latin typeface="Arial" panose="020B0604020202020204" pitchFamily="34" charset="0"/>
                <a:cs typeface="Arial" panose="020B0604020202020204" pitchFamily="34" charset="0"/>
              </a:rPr>
              <a:t>puhelin 09 3107 3175</a:t>
            </a:r>
          </a:p>
          <a:p>
            <a:pPr lvl="1"/>
            <a:r>
              <a:rPr lang="fi-FI" sz="1800" dirty="0">
                <a:latin typeface="Arial" panose="020B0604020202020204" pitchFamily="34" charset="0"/>
                <a:cs typeface="Arial" panose="020B0604020202020204" pitchFamily="34" charset="0"/>
              </a:rPr>
              <a:t>postinumerot 25–44</a:t>
            </a:r>
          </a:p>
          <a:p>
            <a:pPr lvl="0"/>
            <a:r>
              <a:rPr lang="fi-FI" sz="1800" dirty="0">
                <a:latin typeface="Arial" panose="020B0604020202020204" pitchFamily="34" charset="0"/>
                <a:cs typeface="Arial" panose="020B0604020202020204" pitchFamily="34" charset="0"/>
              </a:rPr>
              <a:t>Malmi</a:t>
            </a:r>
          </a:p>
          <a:p>
            <a:pPr lvl="1"/>
            <a:r>
              <a:rPr lang="fi-FI" sz="1800" dirty="0">
                <a:latin typeface="Arial" panose="020B0604020202020204" pitchFamily="34" charset="0"/>
                <a:cs typeface="Arial" panose="020B0604020202020204" pitchFamily="34" charset="0"/>
              </a:rPr>
              <a:t>puhelin 09 3107 2874</a:t>
            </a:r>
          </a:p>
          <a:p>
            <a:pPr lvl="1"/>
            <a:r>
              <a:rPr lang="fi-FI" sz="1800" dirty="0">
                <a:latin typeface="Arial" panose="020B0604020202020204" pitchFamily="34" charset="0"/>
                <a:cs typeface="Arial" panose="020B0604020202020204" pitchFamily="34" charset="0"/>
              </a:rPr>
              <a:t>postinumerot 70, 73–78 </a:t>
            </a:r>
          </a:p>
          <a:p>
            <a:pPr lvl="0"/>
            <a:r>
              <a:rPr lang="fi-FI" sz="1800" dirty="0">
                <a:latin typeface="Arial" panose="020B0604020202020204" pitchFamily="34" charset="0"/>
                <a:cs typeface="Arial" panose="020B0604020202020204" pitchFamily="34" charset="0"/>
              </a:rPr>
              <a:t>Maunula</a:t>
            </a:r>
          </a:p>
          <a:p>
            <a:pPr lvl="1"/>
            <a:r>
              <a:rPr lang="fi-FI" sz="1800" dirty="0">
                <a:latin typeface="Arial" panose="020B0604020202020204" pitchFamily="34" charset="0"/>
                <a:cs typeface="Arial" panose="020B0604020202020204" pitchFamily="34" charset="0"/>
              </a:rPr>
              <a:t>puhelin 09 3106 9572</a:t>
            </a:r>
          </a:p>
          <a:p>
            <a:pPr lvl="1"/>
            <a:r>
              <a:rPr lang="fi-FI" sz="1800" dirty="0">
                <a:latin typeface="Arial" panose="020B0604020202020204" pitchFamily="34" charset="0"/>
                <a:cs typeface="Arial" panose="020B0604020202020204" pitchFamily="34" charset="0"/>
              </a:rPr>
              <a:t>postinumerot 62–69, 71–72, 79 </a:t>
            </a:r>
          </a:p>
          <a:p>
            <a:pPr lvl="0"/>
            <a:r>
              <a:rPr lang="fi-FI" sz="1800" dirty="0">
                <a:latin typeface="Arial" panose="020B0604020202020204" pitchFamily="34" charset="0"/>
                <a:cs typeface="Arial" panose="020B0604020202020204" pitchFamily="34" charset="0"/>
              </a:rPr>
              <a:t>Vuosaari</a:t>
            </a:r>
          </a:p>
          <a:p>
            <a:pPr lvl="1"/>
            <a:r>
              <a:rPr lang="fi-FI" sz="1800" dirty="0">
                <a:latin typeface="Arial" panose="020B0604020202020204" pitchFamily="34" charset="0"/>
                <a:cs typeface="Arial" panose="020B0604020202020204" pitchFamily="34" charset="0"/>
              </a:rPr>
              <a:t>puhelin 09 3107 3028</a:t>
            </a:r>
          </a:p>
          <a:p>
            <a:pPr lvl="1"/>
            <a:r>
              <a:rPr lang="fi-FI" sz="1800" dirty="0">
                <a:latin typeface="Arial" panose="020B0604020202020204" pitchFamily="34" charset="0"/>
                <a:cs typeface="Arial" panose="020B0604020202020204" pitchFamily="34" charset="0"/>
              </a:rPr>
              <a:t>postinumerot 89-91, 95–96, 98, 99</a:t>
            </a:r>
          </a:p>
          <a:p>
            <a:endParaRPr lang="fi-FI" sz="1700" dirty="0"/>
          </a:p>
          <a:p>
            <a:endParaRPr lang="fi-FI" sz="1800" dirty="0"/>
          </a:p>
          <a:p>
            <a:pPr lvl="1"/>
            <a:endParaRPr lang="fi-FI" sz="1700" dirty="0"/>
          </a:p>
        </p:txBody>
      </p:sp>
      <p:sp>
        <p:nvSpPr>
          <p:cNvPr id="4" name="Sisällön paikkamerkki 3">
            <a:extLst>
              <a:ext uri="{FF2B5EF4-FFF2-40B4-BE49-F238E27FC236}">
                <a16:creationId xmlns:a16="http://schemas.microsoft.com/office/drawing/2014/main" id="{042D65AF-BB76-333F-4242-162E192CC3C4}"/>
              </a:ext>
            </a:extLst>
          </p:cNvPr>
          <p:cNvSpPr>
            <a:spLocks noGrp="1"/>
          </p:cNvSpPr>
          <p:nvPr>
            <p:ph sz="half" idx="2"/>
          </p:nvPr>
        </p:nvSpPr>
        <p:spPr>
          <a:xfrm>
            <a:off x="6468882" y="1447289"/>
            <a:ext cx="5364000" cy="3464953"/>
          </a:xfrm>
        </p:spPr>
        <p:txBody>
          <a:bodyPr/>
          <a:lstStyle/>
          <a:p>
            <a:pPr lvl="0"/>
            <a:r>
              <a:rPr lang="fi-FI" sz="1600" dirty="0">
                <a:solidFill>
                  <a:sysClr val="windowText" lastClr="000000"/>
                </a:solidFill>
                <a:latin typeface="Arial" panose="020B0604020202020204" pitchFamily="34" charset="0"/>
                <a:cs typeface="Arial" panose="020B0604020202020204" pitchFamily="34" charset="0"/>
              </a:rPr>
              <a:t>Kalasataman päihdepoliklinikka</a:t>
            </a:r>
          </a:p>
          <a:p>
            <a:pPr lvl="1"/>
            <a:r>
              <a:rPr lang="fi-FI" sz="1600" dirty="0">
                <a:solidFill>
                  <a:sysClr val="windowText" lastClr="000000"/>
                </a:solidFill>
                <a:latin typeface="Arial" panose="020B0604020202020204" pitchFamily="34" charset="0"/>
                <a:cs typeface="Arial" panose="020B0604020202020204" pitchFamily="34" charset="0"/>
              </a:rPr>
              <a:t>puhelin 09 3104 2947</a:t>
            </a:r>
          </a:p>
          <a:p>
            <a:pPr marL="457200" lvl="1" indent="0">
              <a:buNone/>
            </a:pPr>
            <a:endParaRPr lang="fi-FI" sz="1600" dirty="0">
              <a:solidFill>
                <a:sysClr val="windowText" lastClr="000000"/>
              </a:solidFill>
              <a:latin typeface="Arial" panose="020B0604020202020204" pitchFamily="34" charset="0"/>
              <a:cs typeface="Arial" panose="020B0604020202020204" pitchFamily="34" charset="0"/>
            </a:endParaRPr>
          </a:p>
          <a:p>
            <a:pPr lvl="0"/>
            <a:r>
              <a:rPr lang="fi-FI" sz="1600" dirty="0">
                <a:solidFill>
                  <a:sysClr val="windowText" lastClr="000000"/>
                </a:solidFill>
                <a:latin typeface="Arial" panose="020B0604020202020204" pitchFamily="34" charset="0"/>
                <a:cs typeface="Arial" panose="020B0604020202020204" pitchFamily="34" charset="0"/>
              </a:rPr>
              <a:t>Vuosaaren päihdepoliklinikka	</a:t>
            </a:r>
          </a:p>
          <a:p>
            <a:pPr lvl="1"/>
            <a:r>
              <a:rPr lang="fi-FI" sz="1600" dirty="0">
                <a:solidFill>
                  <a:sysClr val="windowText" lastClr="000000"/>
                </a:solidFill>
                <a:latin typeface="Arial" panose="020B0604020202020204" pitchFamily="34" charset="0"/>
                <a:cs typeface="Arial" panose="020B0604020202020204" pitchFamily="34" charset="0"/>
              </a:rPr>
              <a:t>puhelin 09 3106 1230</a:t>
            </a:r>
          </a:p>
          <a:p>
            <a:pPr marL="457200" lvl="1" indent="0">
              <a:buNone/>
            </a:pPr>
            <a:endParaRPr lang="fi-FI" sz="1600" dirty="0">
              <a:solidFill>
                <a:sysClr val="windowText" lastClr="000000"/>
              </a:solidFill>
              <a:latin typeface="Arial" panose="020B0604020202020204" pitchFamily="34" charset="0"/>
              <a:cs typeface="Arial" panose="020B0604020202020204" pitchFamily="34" charset="0"/>
            </a:endParaRPr>
          </a:p>
          <a:p>
            <a:pPr lvl="0"/>
            <a:r>
              <a:rPr lang="fi-FI" sz="1600" dirty="0">
                <a:solidFill>
                  <a:sysClr val="windowText" lastClr="000000"/>
                </a:solidFill>
                <a:latin typeface="Arial" panose="020B0604020202020204" pitchFamily="34" charset="0"/>
                <a:cs typeface="Arial" panose="020B0604020202020204" pitchFamily="34" charset="0"/>
              </a:rPr>
              <a:t>Malmin päihdepoliklinikka	</a:t>
            </a:r>
          </a:p>
          <a:p>
            <a:pPr lvl="1"/>
            <a:r>
              <a:rPr lang="fi-FI" sz="1600" dirty="0">
                <a:solidFill>
                  <a:sysClr val="windowText" lastClr="000000"/>
                </a:solidFill>
                <a:latin typeface="Arial" panose="020B0604020202020204" pitchFamily="34" charset="0"/>
                <a:cs typeface="Arial" panose="020B0604020202020204" pitchFamily="34" charset="0"/>
              </a:rPr>
              <a:t>puhelin 09 3106 9340</a:t>
            </a:r>
          </a:p>
          <a:p>
            <a:pPr marL="457200" lvl="1" indent="0">
              <a:buNone/>
            </a:pPr>
            <a:endParaRPr lang="fi-FI" sz="1600" dirty="0">
              <a:solidFill>
                <a:sysClr val="windowText" lastClr="000000"/>
              </a:solidFill>
              <a:latin typeface="Arial" panose="020B0604020202020204" pitchFamily="34" charset="0"/>
              <a:cs typeface="Arial" panose="020B0604020202020204" pitchFamily="34" charset="0"/>
            </a:endParaRPr>
          </a:p>
          <a:p>
            <a:pPr lvl="0"/>
            <a:r>
              <a:rPr lang="fi-FI" sz="1600" dirty="0">
                <a:solidFill>
                  <a:sysClr val="windowText" lastClr="000000"/>
                </a:solidFill>
                <a:latin typeface="Arial" panose="020B0604020202020204" pitchFamily="34" charset="0"/>
                <a:cs typeface="Arial" panose="020B0604020202020204" pitchFamily="34" charset="0"/>
              </a:rPr>
              <a:t>Laakson päihdepoliklinikka</a:t>
            </a:r>
          </a:p>
          <a:p>
            <a:pPr lvl="1"/>
            <a:r>
              <a:rPr lang="fi-FI" sz="1600" dirty="0">
                <a:solidFill>
                  <a:sysClr val="windowText" lastClr="000000"/>
                </a:solidFill>
                <a:latin typeface="Arial" panose="020B0604020202020204" pitchFamily="34" charset="0"/>
                <a:cs typeface="Arial" panose="020B0604020202020204" pitchFamily="34" charset="0"/>
              </a:rPr>
              <a:t>puhelin 09 3104 7910</a:t>
            </a:r>
          </a:p>
          <a:p>
            <a:endParaRPr lang="fi-FI" sz="1600" dirty="0"/>
          </a:p>
        </p:txBody>
      </p:sp>
      <p:sp>
        <p:nvSpPr>
          <p:cNvPr id="5" name="Dian numeron paikkamerkki 4">
            <a:extLst>
              <a:ext uri="{FF2B5EF4-FFF2-40B4-BE49-F238E27FC236}">
                <a16:creationId xmlns:a16="http://schemas.microsoft.com/office/drawing/2014/main" id="{626CD5F4-4CC5-8166-D4AD-32185CD7F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kstin paikkamerkki 5">
            <a:extLst>
              <a:ext uri="{FF2B5EF4-FFF2-40B4-BE49-F238E27FC236}">
                <a16:creationId xmlns:a16="http://schemas.microsoft.com/office/drawing/2014/main" id="{7FCF65DB-C387-50FC-8495-E0D8365DB478}"/>
              </a:ext>
            </a:extLst>
          </p:cNvPr>
          <p:cNvSpPr>
            <a:spLocks noGrp="1"/>
          </p:cNvSpPr>
          <p:nvPr>
            <p:ph type="body" sz="quarter" idx="13"/>
          </p:nvPr>
        </p:nvSpPr>
        <p:spPr>
          <a:xfrm>
            <a:off x="731837" y="741223"/>
            <a:ext cx="5364163" cy="629524"/>
          </a:xfrm>
        </p:spPr>
        <p:txBody>
          <a:bodyPr/>
          <a:lstStyle/>
          <a:p>
            <a:r>
              <a:rPr lang="fi-FI" sz="1800" dirty="0"/>
              <a:t>Lapsiperheiden palvelutarpeen arviointi ja tuki &amp; lastensuojelun päivystys</a:t>
            </a:r>
          </a:p>
        </p:txBody>
      </p:sp>
      <p:sp>
        <p:nvSpPr>
          <p:cNvPr id="7" name="Tekstin paikkamerkki 6">
            <a:extLst>
              <a:ext uri="{FF2B5EF4-FFF2-40B4-BE49-F238E27FC236}">
                <a16:creationId xmlns:a16="http://schemas.microsoft.com/office/drawing/2014/main" id="{35BD37C3-7892-3A3E-661A-8D61AF558C07}"/>
              </a:ext>
            </a:extLst>
          </p:cNvPr>
          <p:cNvSpPr>
            <a:spLocks noGrp="1"/>
          </p:cNvSpPr>
          <p:nvPr>
            <p:ph type="body" sz="quarter" idx="14"/>
          </p:nvPr>
        </p:nvSpPr>
        <p:spPr>
          <a:xfrm>
            <a:off x="6468882" y="817765"/>
            <a:ext cx="5364163" cy="409203"/>
          </a:xfrm>
        </p:spPr>
        <p:txBody>
          <a:bodyPr/>
          <a:lstStyle/>
          <a:p>
            <a:r>
              <a:rPr lang="fi-FI" sz="1800" dirty="0"/>
              <a:t>Päihdepoliklinikat</a:t>
            </a:r>
          </a:p>
        </p:txBody>
      </p:sp>
      <p:sp>
        <p:nvSpPr>
          <p:cNvPr id="8" name="Tekstiruutu 7">
            <a:extLst>
              <a:ext uri="{FF2B5EF4-FFF2-40B4-BE49-F238E27FC236}">
                <a16:creationId xmlns:a16="http://schemas.microsoft.com/office/drawing/2014/main" id="{2E09D618-979F-99D3-70D7-8CA4A81B2619}"/>
              </a:ext>
            </a:extLst>
          </p:cNvPr>
          <p:cNvSpPr txBox="1"/>
          <p:nvPr/>
        </p:nvSpPr>
        <p:spPr>
          <a:xfrm>
            <a:off x="6468882" y="5035215"/>
            <a:ext cx="42069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Sosiaalipäivystys</a:t>
            </a:r>
          </a:p>
        </p:txBody>
      </p:sp>
      <p:sp>
        <p:nvSpPr>
          <p:cNvPr id="9" name="Tekstiruutu 8">
            <a:extLst>
              <a:ext uri="{FF2B5EF4-FFF2-40B4-BE49-F238E27FC236}">
                <a16:creationId xmlns:a16="http://schemas.microsoft.com/office/drawing/2014/main" id="{9CC43984-BF9F-804F-BB4F-736C469807CC}"/>
              </a:ext>
            </a:extLst>
          </p:cNvPr>
          <p:cNvSpPr txBox="1"/>
          <p:nvPr/>
        </p:nvSpPr>
        <p:spPr>
          <a:xfrm>
            <a:off x="6468882" y="5448490"/>
            <a:ext cx="4306186"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Lastensuojeluilmoitukset virka-ajan jälkeen kiireellisissä tilanteissa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Puh. 0206 96006</a:t>
            </a:r>
          </a:p>
        </p:txBody>
      </p:sp>
    </p:spTree>
    <p:extLst>
      <p:ext uri="{BB962C8B-B14F-4D97-AF65-F5344CB8AC3E}">
        <p14:creationId xmlns:p14="http://schemas.microsoft.com/office/powerpoint/2010/main" val="11369211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6D3064-ABD3-CEF9-D831-E84458F93E82}"/>
              </a:ext>
            </a:extLst>
          </p:cNvPr>
          <p:cNvSpPr>
            <a:spLocks noGrp="1"/>
          </p:cNvSpPr>
          <p:nvPr>
            <p:ph type="ctrTitle"/>
          </p:nvPr>
        </p:nvSpPr>
        <p:spPr/>
        <p:txBody>
          <a:bodyPr/>
          <a:lstStyle/>
          <a:p>
            <a:r>
              <a:rPr lang="fi-FI" sz="5400" dirty="0"/>
              <a:t>2 Vanhemman päihteidenkäytön huomioiminen lastensuojelun ja perhesosiaalityön tilannearvioinnissa</a:t>
            </a:r>
          </a:p>
        </p:txBody>
      </p:sp>
      <p:sp>
        <p:nvSpPr>
          <p:cNvPr id="3" name="Dian numeron paikkamerkki 2">
            <a:extLst>
              <a:ext uri="{FF2B5EF4-FFF2-40B4-BE49-F238E27FC236}">
                <a16:creationId xmlns:a16="http://schemas.microsoft.com/office/drawing/2014/main" id="{136A3114-9447-D690-45A8-81260DB0EE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i-FI" sz="13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728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C2F9916E-BEBF-4652-9E16-4A68C9657A04}"/>
              </a:ext>
            </a:extLst>
          </p:cNvPr>
          <p:cNvSpPr txBox="1"/>
          <p:nvPr/>
        </p:nvSpPr>
        <p:spPr>
          <a:xfrm>
            <a:off x="161741" y="112225"/>
            <a:ext cx="1235392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0" cap="all" spc="300" normalizeH="0" baseline="0" noProof="0" dirty="0">
                <a:ln>
                  <a:noFill/>
                </a:ln>
                <a:solidFill>
                  <a:srgbClr val="313131"/>
                </a:solidFill>
                <a:effectLst/>
                <a:uLnTx/>
                <a:uFillTx/>
                <a:latin typeface="Arial"/>
                <a:ea typeface="+mn-ea"/>
                <a:cs typeface="+mn-cs"/>
              </a:rPr>
              <a:t>Lapsen kokeman lähisuhdeväkivallan ehkäisyn palvelut</a:t>
            </a:r>
            <a:endParaRPr kumimoji="0" lang="fi-FI" sz="1600" b="1" i="0" u="none" strike="noStrike" kern="0" cap="all" spc="300" normalizeH="0" baseline="0" noProof="0" dirty="0">
              <a:ln>
                <a:noFill/>
              </a:ln>
              <a:solidFill>
                <a:srgbClr val="313131"/>
              </a:solidFill>
              <a:effectLst/>
              <a:uLnTx/>
              <a:uFillTx/>
              <a:latin typeface="Arial"/>
              <a:ea typeface="+mn-ea"/>
              <a:cs typeface="Arial"/>
            </a:endParaRPr>
          </a:p>
        </p:txBody>
      </p:sp>
      <p:grpSp>
        <p:nvGrpSpPr>
          <p:cNvPr id="3" name="Ryhmä 2">
            <a:extLst>
              <a:ext uri="{FF2B5EF4-FFF2-40B4-BE49-F238E27FC236}">
                <a16:creationId xmlns:a16="http://schemas.microsoft.com/office/drawing/2014/main" id="{56E31AA9-BE6C-40C8-B50D-3C3C5F29FA3D}"/>
              </a:ext>
            </a:extLst>
          </p:cNvPr>
          <p:cNvGrpSpPr/>
          <p:nvPr/>
        </p:nvGrpSpPr>
        <p:grpSpPr>
          <a:xfrm>
            <a:off x="290625" y="570920"/>
            <a:ext cx="11770846" cy="519298"/>
            <a:chOff x="363951" y="2556225"/>
            <a:chExt cx="11503945" cy="580224"/>
          </a:xfrm>
        </p:grpSpPr>
        <p:grpSp>
          <p:nvGrpSpPr>
            <p:cNvPr id="4" name="Ryhmä 3">
              <a:extLst>
                <a:ext uri="{FF2B5EF4-FFF2-40B4-BE49-F238E27FC236}">
                  <a16:creationId xmlns:a16="http://schemas.microsoft.com/office/drawing/2014/main" id="{669B69DC-265A-4180-9CEA-06DC7356E9D2}"/>
                </a:ext>
              </a:extLst>
            </p:cNvPr>
            <p:cNvGrpSpPr/>
            <p:nvPr/>
          </p:nvGrpSpPr>
          <p:grpSpPr>
            <a:xfrm>
              <a:off x="2404552" y="2556225"/>
              <a:ext cx="9463344" cy="578159"/>
              <a:chOff x="2386089" y="2547039"/>
              <a:chExt cx="9463344" cy="578159"/>
            </a:xfrm>
          </p:grpSpPr>
          <p:sp>
            <p:nvSpPr>
              <p:cNvPr id="6" name="Chevron 98">
                <a:extLst>
                  <a:ext uri="{FF2B5EF4-FFF2-40B4-BE49-F238E27FC236}">
                    <a16:creationId xmlns:a16="http://schemas.microsoft.com/office/drawing/2014/main" id="{A6C615C7-B7A1-4BE0-BE20-21884C47F814}"/>
                  </a:ext>
                </a:extLst>
              </p:cNvPr>
              <p:cNvSpPr/>
              <p:nvPr/>
            </p:nvSpPr>
            <p:spPr>
              <a:xfrm>
                <a:off x="2386089" y="2547039"/>
                <a:ext cx="2252963" cy="569236"/>
              </a:xfrm>
              <a:prstGeom prst="chevron">
                <a:avLst/>
              </a:prstGeom>
              <a:solidFill>
                <a:srgbClr val="FFFF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srgbClr val="000000"/>
                    </a:solidFill>
                    <a:effectLst/>
                    <a:uLnTx/>
                    <a:uFillTx/>
                    <a:latin typeface="Arial" panose="020B0604020202020204"/>
                    <a:ea typeface="+mn-ea"/>
                    <a:cs typeface="+mn-cs"/>
                    <a:sym typeface="Gill Sans"/>
                  </a:rPr>
                  <a:t>Lapsen kokeman lähisuhdeväkivallan riski</a:t>
                </a:r>
              </a:p>
            </p:txBody>
          </p:sp>
          <p:sp>
            <p:nvSpPr>
              <p:cNvPr id="8" name="Chevron 106">
                <a:extLst>
                  <a:ext uri="{FF2B5EF4-FFF2-40B4-BE49-F238E27FC236}">
                    <a16:creationId xmlns:a16="http://schemas.microsoft.com/office/drawing/2014/main" id="{83633352-60DF-469D-BA8E-6EECECF68F4A}"/>
                  </a:ext>
                </a:extLst>
              </p:cNvPr>
              <p:cNvSpPr/>
              <p:nvPr/>
            </p:nvSpPr>
            <p:spPr>
              <a:xfrm>
                <a:off x="4407508" y="2555962"/>
                <a:ext cx="2544798" cy="569236"/>
              </a:xfrm>
              <a:prstGeom prst="chevron">
                <a:avLst/>
              </a:prstGeom>
              <a:solidFill>
                <a:srgbClr val="FFC000"/>
              </a:solidFill>
              <a:ln w="12700" cap="flat" cmpd="sng" algn="ctr">
                <a:noFill/>
                <a:prstDash val="solid"/>
                <a:miter lim="800000"/>
              </a:ln>
              <a:effectLst/>
            </p:spPr>
            <p:txBody>
              <a:bodyPr rtlCol="0" anchor="ctr"/>
              <a:lstStyle/>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endParaRPr>
              </a:p>
              <a:p>
                <a:pPr marL="17988" marR="0" lvl="2" indent="0" algn="l" defTabSz="914400" rtl="0" eaLnBrk="0" fontAlgn="base" latinLnBrk="0" hangingPunct="0">
                  <a:lnSpc>
                    <a:spcPct val="100000"/>
                  </a:lnSpc>
                  <a:spcBef>
                    <a:spcPct val="0"/>
                  </a:spcBef>
                  <a:spcAft>
                    <a:spcPct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rPr>
                  <a:t>Tunnistettu lapsen kokema lähisuhdeväkivalta</a:t>
                </a:r>
              </a:p>
              <a:p>
                <a:pPr marL="17988" marR="0" lvl="2" indent="0" algn="l" defTabSz="914400" rtl="0" eaLnBrk="0" fontAlgn="base" latinLnBrk="0" hangingPunct="0">
                  <a:lnSpc>
                    <a:spcPct val="100000"/>
                  </a:lnSpc>
                  <a:spcBef>
                    <a:spcPct val="0"/>
                  </a:spcBef>
                  <a:spcAft>
                    <a:spcPct val="0"/>
                  </a:spcAft>
                  <a:buClrTx/>
                  <a:buSzTx/>
                  <a:buFontTx/>
                  <a:buNone/>
                  <a:tabLst/>
                  <a:defRPr/>
                </a:pPr>
                <a:endParaRPr kumimoji="0" lang="fi-FI"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Gill Sans"/>
                </a:endParaRPr>
              </a:p>
            </p:txBody>
          </p:sp>
          <p:sp>
            <p:nvSpPr>
              <p:cNvPr id="9" name="Chevron 99">
                <a:extLst>
                  <a:ext uri="{FF2B5EF4-FFF2-40B4-BE49-F238E27FC236}">
                    <a16:creationId xmlns:a16="http://schemas.microsoft.com/office/drawing/2014/main" id="{51BB17E1-F46A-4BE5-B03B-155E0DB3A1C0}"/>
                  </a:ext>
                </a:extLst>
              </p:cNvPr>
              <p:cNvSpPr/>
              <p:nvPr/>
            </p:nvSpPr>
            <p:spPr>
              <a:xfrm>
                <a:off x="6675517" y="2547040"/>
                <a:ext cx="2810875" cy="569236"/>
              </a:xfrm>
              <a:prstGeom prst="chevron">
                <a:avLst/>
              </a:prstGeom>
              <a:solidFill>
                <a:srgbClr val="C000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Tunnistettu toistuva lapsen kokema lähisuhdeväkivalta</a:t>
                </a:r>
                <a:endParaRPr kumimoji="0" lang="fi-FI" sz="90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sp>
            <p:nvSpPr>
              <p:cNvPr id="10" name="Chevron 100">
                <a:extLst>
                  <a:ext uri="{FF2B5EF4-FFF2-40B4-BE49-F238E27FC236}">
                    <a16:creationId xmlns:a16="http://schemas.microsoft.com/office/drawing/2014/main" id="{2C5AE82D-960B-47FF-BAB7-BCFF5B53C8DF}"/>
                  </a:ext>
                </a:extLst>
              </p:cNvPr>
              <p:cNvSpPr/>
              <p:nvPr/>
            </p:nvSpPr>
            <p:spPr>
              <a:xfrm>
                <a:off x="9243684" y="2548043"/>
                <a:ext cx="2605749" cy="569236"/>
              </a:xfrm>
              <a:prstGeom prst="chevron">
                <a:avLst/>
              </a:prstGeom>
              <a:solidFill>
                <a:srgbClr val="F5A3C7">
                  <a:lumMod val="2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rPr>
                  <a:t>Pitkäkestoinen tai henkeä uhkaava lapsen kokema lähisuhdeväkivalta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0" cap="none" spc="0" normalizeH="0" baseline="0" noProof="0" dirty="0">
                  <a:ln>
                    <a:noFill/>
                  </a:ln>
                  <a:solidFill>
                    <a:prstClr val="white"/>
                  </a:solidFill>
                  <a:effectLst/>
                  <a:uLnTx/>
                  <a:uFillTx/>
                  <a:latin typeface="Arial" panose="020B0604020202020204"/>
                  <a:ea typeface="+mn-ea"/>
                  <a:cs typeface="+mn-cs"/>
                  <a:sym typeface="Gill Sans"/>
                </a:endParaRPr>
              </a:p>
            </p:txBody>
          </p:sp>
        </p:grpSp>
        <p:sp>
          <p:nvSpPr>
            <p:cNvPr id="5" name="Pentagon 86">
              <a:extLst>
                <a:ext uri="{FF2B5EF4-FFF2-40B4-BE49-F238E27FC236}">
                  <a16:creationId xmlns:a16="http://schemas.microsoft.com/office/drawing/2014/main" id="{5F74275D-B7A1-489F-8F00-AB3EC612B7B9}"/>
                </a:ext>
              </a:extLst>
            </p:cNvPr>
            <p:cNvSpPr/>
            <p:nvPr/>
          </p:nvSpPr>
          <p:spPr>
            <a:xfrm>
              <a:off x="363951" y="2556719"/>
              <a:ext cx="2263608" cy="579730"/>
            </a:xfrm>
            <a:prstGeom prst="homePlate">
              <a:avLst/>
            </a:prstGeom>
            <a:solidFill>
              <a:srgbClr val="92D05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solidFill>
                  <a:effectLst/>
                  <a:uLnTx/>
                  <a:uFillTx/>
                  <a:latin typeface="Arial" panose="020B0604020202020204"/>
                  <a:ea typeface="+mn-ea"/>
                  <a:cs typeface="+mn-cs"/>
                  <a:sym typeface="Gill Sans"/>
                </a:rPr>
                <a:t>Ei tunnistettua lapsen kokemaa lähisuhdeväkivaltaa</a:t>
              </a:r>
            </a:p>
          </p:txBody>
        </p:sp>
      </p:grpSp>
      <p:sp>
        <p:nvSpPr>
          <p:cNvPr id="11" name="Tekstiruutu 10">
            <a:extLst>
              <a:ext uri="{FF2B5EF4-FFF2-40B4-BE49-F238E27FC236}">
                <a16:creationId xmlns:a16="http://schemas.microsoft.com/office/drawing/2014/main" id="{2916D540-7024-4192-8BE7-05358EC0C934}"/>
              </a:ext>
            </a:extLst>
          </p:cNvPr>
          <p:cNvSpPr txBox="1"/>
          <p:nvPr/>
        </p:nvSpPr>
        <p:spPr>
          <a:xfrm>
            <a:off x="161741" y="1088367"/>
            <a:ext cx="2216829" cy="46628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Perustaso</a:t>
            </a: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Kasvatus ja koulutus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Varhaiskasvatus</a:t>
            </a: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Perusopetus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2. asteen opetus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Äitiys- ja lastenneuvola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Koulu- ja opiskeluterveydenhuolto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Terveysasemat ja suun terveydenhuolto</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Nuorisopalvelut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Nuorisotalot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Sosiaalihuolto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Lapsiperheiden sosiaalineuvonta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Vanhempana Suomessa-ryhmät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Vammaispalvelut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Maahan muuttaneiden erityispalvelut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Nuorten ja aikuisten sosiaalityö ja palvelut</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Harrastustoiminta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Järjestötoimijat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Tyttöjen talo (avoin toiminta)</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Poikien talo (avoin toiminta)</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Auttavat puhelimet ja chatit (MLL, Mieli ry, </a:t>
            </a:r>
            <a:r>
              <a:rPr kumimoji="0" lang="fi-FI" sz="11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a:rPr>
              <a:t>PeLa</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ym.)</a:t>
            </a:r>
          </a:p>
        </p:txBody>
      </p:sp>
      <p:sp>
        <p:nvSpPr>
          <p:cNvPr id="12" name="Tekstiruutu 11">
            <a:extLst>
              <a:ext uri="{FF2B5EF4-FFF2-40B4-BE49-F238E27FC236}">
                <a16:creationId xmlns:a16="http://schemas.microsoft.com/office/drawing/2014/main" id="{7A714A10-82F0-4AE3-86C1-5BE73F287BB1}"/>
              </a:ext>
            </a:extLst>
          </p:cNvPr>
          <p:cNvSpPr txBox="1"/>
          <p:nvPr/>
        </p:nvSpPr>
        <p:spPr>
          <a:xfrm>
            <a:off x="2324553" y="1078340"/>
            <a:ext cx="2305235" cy="584775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Perustaso, sisältäen kaikki edellisellä tasolla kuvatut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Kasvatus ja koulutus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Oppilas- ja opiskeluhuollon kuraattori- ja psykologipalvelut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Neuvolan psykologipalvelut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a:rPr>
              <a:t>Mieppi</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(nuorisoikäisille)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Psykiatria- ja päihdepalvelut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Nuorisoasema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Aikuisten psykiatria- ja päihdepalvelut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Sosiaalihuolto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Lapsiperheiden kotipalvelu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Lapsiperheiden sosiaalineuvonta ja -ohjaus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Perheneuvola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Lapsiperheiden palvelutarpeen arviointi ja tuki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Perhesosiaalityö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Sosiaalihuoltolain mukaiset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Nuorisopalvelut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Kohdennettu nuorisotyö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a:rPr>
              <a:t>Poliisi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Ennalta estävät toiminnot, kuten Ankkuri-toiminta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a:rPr>
              <a:t>Järjestötoimijat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Tyttöjen ja Poikien talon yksilötyö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Loisto-setlementin Sopu-työ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Nuorten kriisipiste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Lähisuhdeväkivaltatyön avopalvelut, kuten Maria Akatemia, Miessakit, Naisten linja</a:t>
            </a:r>
          </a:p>
        </p:txBody>
      </p:sp>
      <p:sp>
        <p:nvSpPr>
          <p:cNvPr id="13" name="Tekstiruutu 12">
            <a:extLst>
              <a:ext uri="{FF2B5EF4-FFF2-40B4-BE49-F238E27FC236}">
                <a16:creationId xmlns:a16="http://schemas.microsoft.com/office/drawing/2014/main" id="{73295CEE-1F6B-4A08-AD09-0A492A2BCD0B}"/>
              </a:ext>
            </a:extLst>
          </p:cNvPr>
          <p:cNvSpPr txBox="1"/>
          <p:nvPr/>
        </p:nvSpPr>
        <p:spPr>
          <a:xfrm>
            <a:off x="4500903" y="1070447"/>
            <a:ext cx="2495807" cy="55092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erityinen tuki ja suojelu, sisältäen kaikki edellisillä tasoilla kuvatut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Sosiaalihuolto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Lastensuojelun sosiaalityö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Avohuollon tukitoimet, kuten tehostettu perhetyö, ympärivuorokautinen perhearviointi / perhekuntoutus, lapsen sijoitus avohuollon tukitoimena yksin tai yhdessä vanhemman kanssa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somaattiset tutkimukset: iästä/kiireellisyydestä riippuen: Lastentautien vastaanotto tai HUS Lasten päivystys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HUS Lastenpsykiatria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HUS Nuorisopsykiatria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HUS Lasten ja nuorten oikeuspsykologian konsultaatio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HUS Sosiaalipediatrian konsultaatio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Monialaiset 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Helsingin </a:t>
            </a:r>
            <a:r>
              <a:rPr kumimoji="0" lang="fi-FI" sz="1100" b="0" i="0" u="none" strike="noStrike" kern="1200" cap="none" spc="0" normalizeH="0" baseline="0" noProof="0" dirty="0" err="1">
                <a:ln>
                  <a:noFill/>
                </a:ln>
                <a:solidFill>
                  <a:prstClr val="black"/>
                </a:solidFill>
                <a:effectLst/>
                <a:uLnTx/>
                <a:uFillTx/>
                <a:latin typeface="Calibri" panose="020F0502020204030204"/>
                <a:ea typeface="+mn-ea"/>
                <a:cs typeface="+mn-cs"/>
              </a:rPr>
              <a:t>Barnahus</a:t>
            </a: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-työntekijät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Poliisi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Tarvittaessa esiselvitys, täyttääkö tapahtunut rikoslain tunnusmerkistön ja mahdollinen esitutkinta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Järjestötoimijat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Nuorten turvatalo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Turvakodit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Rikosuhripäivystys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14" name="Tekstiruutu 13">
            <a:extLst>
              <a:ext uri="{FF2B5EF4-FFF2-40B4-BE49-F238E27FC236}">
                <a16:creationId xmlns:a16="http://schemas.microsoft.com/office/drawing/2014/main" id="{97E3EF77-CBEE-4F41-9A4D-0EF85130E472}"/>
              </a:ext>
            </a:extLst>
          </p:cNvPr>
          <p:cNvSpPr txBox="1"/>
          <p:nvPr/>
        </p:nvSpPr>
        <p:spPr>
          <a:xfrm>
            <a:off x="6908821" y="1070447"/>
            <a:ext cx="2593480" cy="584775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suojelu, sisältäen kaikki edellisillä tasoilla kuvatut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Sosiaalihuolto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Lastensuojelun sosiaalityö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Tarvittaessa lastensuojelulain mukainen lapsen kiireellinen sijoitus ja/tai huostaanotto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lyhytaikainen sijaishuolto vastaanottoperheessä tai –laitoksessa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pidempiaikainen sijaishuolto läheisverkostossa taikka perhe- tai laitoshoidossa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Sosiaali- ja kriisipäivystys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Väkivaltaepäilyissä lapsen somaattiset tutkimukset lapsen iän / kiireellisyyden mukaan: Lastentautien vastaanotto tai HUS Lasten päivystys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Seksuaalirikosepäilyissä somaattiset tutkimukset lapsen iän mukaan: HUS Sosiaalipediatria tai HUS Seri-tukikeskus (edellyttää tutkintapyyntöä poliisiin)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Rikosepäilyissä lapsen haastattelu poliisin virka-avulla HUS Lasten ja nuorten oikeuspsykologisessa yksikössä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Jos lapsella on traumaoireita: tutkimukset ja hoito Lasten erityisvastaanotoilla tai HUS Lastenpsykiatrialla (edellyttää perusterveydenhuollon lähetteen)</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a:rPr>
              <a:t>Monialaiset 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Lasta-seula-malli (poliisi, lastensuojelu, oikeuspsykologia, syyttäjä)</a:t>
            </a:r>
          </a:p>
        </p:txBody>
      </p:sp>
      <p:sp>
        <p:nvSpPr>
          <p:cNvPr id="15" name="Tekstiruutu 14">
            <a:extLst>
              <a:ext uri="{FF2B5EF4-FFF2-40B4-BE49-F238E27FC236}">
                <a16:creationId xmlns:a16="http://schemas.microsoft.com/office/drawing/2014/main" id="{45C8B944-A1B3-4EFA-B038-7B6429978E41}"/>
              </a:ext>
            </a:extLst>
          </p:cNvPr>
          <p:cNvSpPr txBox="1"/>
          <p:nvPr/>
        </p:nvSpPr>
        <p:spPr>
          <a:xfrm>
            <a:off x="9624461" y="1070447"/>
            <a:ext cx="2014994" cy="55092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suojelu, sisältäen kaikki edellisillä tasoilla kuvatut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Sosiaalihuolto</a:t>
            </a: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Lastensuojelun sosiaalityö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Tarvittaessa lastensuojelulain mukainen lapsen kiireellinen sijoitus ja huostaanotto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sijaishuolto läheisverkostossa taikka perhe- tai laitoshoidossa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Terveydenhuolto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somaattiset tutkimukset erikoissairaanhoidossa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Lapsen psyykkisen terveyden ja traumaoireiden tutkimukset erikoissairaanhoidossa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mn-cs"/>
              </a:rPr>
              <a:t>Poliisi</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Esitutkinta ja yhteistyö syyttäjän kanssa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Calibri"/>
              </a:rPr>
              <a:t>Monialaiset palvelut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Calibri"/>
              </a:rPr>
              <a:t>Lasta-seula-malli (poliisi, lastensuojelu, oikeuspsykologia, syyttäjä)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Vinoraita 1">
            <a:extLst>
              <a:ext uri="{FF2B5EF4-FFF2-40B4-BE49-F238E27FC236}">
                <a16:creationId xmlns:a16="http://schemas.microsoft.com/office/drawing/2014/main" id="{F6F27E30-00D4-7CDF-28CC-40F53C238885}"/>
              </a:ext>
            </a:extLst>
          </p:cNvPr>
          <p:cNvSpPr/>
          <p:nvPr/>
        </p:nvSpPr>
        <p:spPr>
          <a:xfrm rot="10800000">
            <a:off x="10864560" y="5379520"/>
            <a:ext cx="1327439" cy="1478479"/>
          </a:xfrm>
          <a:prstGeom prst="diagStripe">
            <a:avLst/>
          </a:prstGeom>
          <a:solidFill>
            <a:srgbClr val="FFC61E"/>
          </a:solidFill>
          <a:ln w="12700" cap="flat" cmpd="sng" algn="ctr">
            <a:solidFill>
              <a:srgbClr val="0000B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6" name="Tekstiruutu 15">
            <a:extLst>
              <a:ext uri="{FF2B5EF4-FFF2-40B4-BE49-F238E27FC236}">
                <a16:creationId xmlns:a16="http://schemas.microsoft.com/office/drawing/2014/main" id="{4C4AC4CA-DFD7-8B7B-5191-554F5734958E}"/>
              </a:ext>
            </a:extLst>
          </p:cNvPr>
          <p:cNvSpPr txBox="1"/>
          <p:nvPr/>
        </p:nvSpPr>
        <p:spPr>
          <a:xfrm rot="18677149">
            <a:off x="10885386" y="6055379"/>
            <a:ext cx="1647611" cy="276999"/>
          </a:xfrm>
          <a:prstGeom prst="rect">
            <a:avLst/>
          </a:prstGeom>
          <a:noFill/>
        </p:spPr>
        <p:txBody>
          <a:bodyPr wrap="square" rtlCol="0">
            <a:spAutoFit/>
          </a:bodyPr>
          <a:lstStyle/>
          <a:p>
            <a:r>
              <a:rPr lang="fi-FI" sz="1200" b="1" dirty="0"/>
              <a:t>LUONNOS 27.11.2023</a:t>
            </a:r>
          </a:p>
        </p:txBody>
      </p:sp>
    </p:spTree>
    <p:extLst>
      <p:ext uri="{BB962C8B-B14F-4D97-AF65-F5344CB8AC3E}">
        <p14:creationId xmlns:p14="http://schemas.microsoft.com/office/powerpoint/2010/main" val="1232965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4C556-09AA-45EC-98BF-4E28D4A9B5F1}"/>
              </a:ext>
            </a:extLst>
          </p:cNvPr>
          <p:cNvSpPr>
            <a:spLocks noGrp="1"/>
          </p:cNvSpPr>
          <p:nvPr>
            <p:ph type="title"/>
          </p:nvPr>
        </p:nvSpPr>
        <p:spPr/>
        <p:txBody>
          <a:bodyPr/>
          <a:lstStyle/>
          <a:p>
            <a:r>
              <a:rPr lang="fi-FI" sz="2400" dirty="0"/>
              <a:t>2.1 Vanhemman päihteidenkäytön kartoittaminen ja arvioiminen lastensuojelussa ja perhesosiaalityössä 1/2</a:t>
            </a:r>
          </a:p>
        </p:txBody>
      </p:sp>
      <p:sp>
        <p:nvSpPr>
          <p:cNvPr id="3" name="Sisällön paikkamerkki 2">
            <a:extLst>
              <a:ext uri="{FF2B5EF4-FFF2-40B4-BE49-F238E27FC236}">
                <a16:creationId xmlns:a16="http://schemas.microsoft.com/office/drawing/2014/main" id="{4C8E3985-C46C-4EDA-88D6-24BBD66091EE}"/>
              </a:ext>
            </a:extLst>
          </p:cNvPr>
          <p:cNvSpPr>
            <a:spLocks noGrp="1"/>
          </p:cNvSpPr>
          <p:nvPr>
            <p:ph idx="1"/>
          </p:nvPr>
        </p:nvSpPr>
        <p:spPr>
          <a:xfrm>
            <a:off x="457199" y="1196177"/>
            <a:ext cx="10248901" cy="4980461"/>
          </a:xfrm>
        </p:spPr>
        <p:txBody>
          <a:bodyPr vert="horz" lIns="0" tIns="0" rIns="0" bIns="0" rtlCol="0" anchor="t">
            <a:noAutofit/>
          </a:bodyPr>
          <a:lstStyle/>
          <a:p>
            <a:r>
              <a:rPr lang="fi-FI" sz="1600" dirty="0"/>
              <a:t>Lastensuojelun ja perhesosiaalityön kaikkien työprosessien vaiheissa tehtävässä tilannearvioinnissa tulee tunnistaa ja kartoittaa vanhemman päihteidenkäyttöä ja arvioida sen vaikutuksia lapsen hyvinvoinnille ja arjelle.</a:t>
            </a:r>
          </a:p>
          <a:p>
            <a:endParaRPr lang="fi-FI" sz="1600" dirty="0"/>
          </a:p>
          <a:p>
            <a:r>
              <a:rPr lang="fi-FI" sz="1600" dirty="0"/>
              <a:t>Vanhemman päihteidenkäytön arviointi on osa lastensuojelun ja perhesosiaalityön kokonaisvaltaista, </a:t>
            </a:r>
            <a:r>
              <a:rPr lang="fi-FI" sz="1600" dirty="0">
                <a:hlinkClick r:id="rId3"/>
              </a:rPr>
              <a:t>tuen tarpeen arviointimalliin</a:t>
            </a:r>
            <a:r>
              <a:rPr lang="fi-FI" sz="1600" dirty="0"/>
              <a:t> perustuvaa tilannearviointia, joka dokumentoidaan palvelutarpeen arvioinnin yhteenvetoon tai lapsen asiakassuunnitelmaan.</a:t>
            </a:r>
          </a:p>
          <a:p>
            <a:pPr marL="0" indent="0">
              <a:buNone/>
            </a:pPr>
            <a:r>
              <a:rPr lang="fi-FI" sz="1600" dirty="0"/>
              <a:t> </a:t>
            </a:r>
          </a:p>
          <a:p>
            <a:r>
              <a:rPr lang="fi-FI" sz="1600" dirty="0"/>
              <a:t>Tilannearvioinnissa kiinnitetään erityisesti huomiota vanhemman ongelmallisen päihteidenkäytön ja siihen liittyvien lieveilmiöiden aiheuttamiin vaikutuksiin lapsen huolenpidon, säännöllisen arjen ja hyvinvoinnin toteutumiselle</a:t>
            </a:r>
            <a:endParaRPr lang="fi-FI" sz="1600" dirty="0">
              <a:cs typeface="Arial"/>
            </a:endParaRPr>
          </a:p>
          <a:p>
            <a:pPr lvl="1"/>
            <a:r>
              <a:rPr lang="fi-FI" sz="1600" dirty="0"/>
              <a:t>Tutkimustieto osoittaa, että vanhempien ongelmallisella päihteidenkäytöllä on yhteys monenlaisiin lapselle aiheutuviin haittoihin, lapsen hoidon laiminlyöntiin ja lapsen kaltoinkohteluun (Kts. </a:t>
            </a:r>
            <a:r>
              <a:rPr lang="fi-FI" sz="1600" dirty="0">
                <a:hlinkClick r:id="rId4" action="ppaction://hlinksldjump"/>
              </a:rPr>
              <a:t>1.5 Vanhemman päihteidenkäytön vaikutukset lapsen näkökulmasta</a:t>
            </a:r>
            <a:r>
              <a:rPr lang="fi-FI" sz="1600" dirty="0"/>
              <a:t>)</a:t>
            </a:r>
            <a:endParaRPr lang="fi-FI" sz="1600" dirty="0">
              <a:cs typeface="Arial"/>
            </a:endParaRPr>
          </a:p>
          <a:p>
            <a:pPr lvl="1"/>
            <a:r>
              <a:rPr lang="fi-FI" sz="1600" dirty="0"/>
              <a:t>Tilannearvioinnissa on syytä kiinnittää huomiota lapsen hyvinvoinnille aiheutuvien riskitekijöiden kasautumiseen ja jatkuvuuteen. </a:t>
            </a:r>
            <a:r>
              <a:rPr lang="fi-FI" sz="1600" b="1" dirty="0"/>
              <a:t>Myös perheen voimavarat tulee huomioida.</a:t>
            </a:r>
          </a:p>
          <a:p>
            <a:pPr lvl="1"/>
            <a:endParaRPr lang="fi-FI" sz="1600" dirty="0">
              <a:cs typeface="Arial"/>
            </a:endParaRPr>
          </a:p>
          <a:p>
            <a:r>
              <a:rPr lang="fi-FI" sz="1600" dirty="0">
                <a:solidFill>
                  <a:srgbClr val="000000"/>
                </a:solidFill>
                <a:latin typeface="Arial"/>
                <a:cs typeface="Arial"/>
              </a:rPr>
              <a:t>Päihdeongelman tunnistaminen on usein vaikeaa ongelmaan liittyvän salailun, stigman ja huumeiden kohdalla niiden laittomuuden vuoksi, eikä yhteyden osoittaminen vanhemman päihteidenkäytön ja lapsen hyvinvoinnin vaarantumisen välillä ole aina yksinkertaista</a:t>
            </a:r>
          </a:p>
          <a:p>
            <a:pPr lvl="1"/>
            <a:endParaRPr lang="fi-FI" sz="1900" dirty="0"/>
          </a:p>
        </p:txBody>
      </p:sp>
      <p:sp>
        <p:nvSpPr>
          <p:cNvPr id="4" name="Dian numeron paikkamerkki 3">
            <a:extLst>
              <a:ext uri="{FF2B5EF4-FFF2-40B4-BE49-F238E27FC236}">
                <a16:creationId xmlns:a16="http://schemas.microsoft.com/office/drawing/2014/main" id="{3D8C3E4A-3648-4751-AB91-A3CC87B705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7769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DCFE77-70CA-B360-02CE-6F2A78E3C2CA}"/>
              </a:ext>
            </a:extLst>
          </p:cNvPr>
          <p:cNvSpPr>
            <a:spLocks noGrp="1"/>
          </p:cNvSpPr>
          <p:nvPr>
            <p:ph type="title"/>
          </p:nvPr>
        </p:nvSpPr>
        <p:spPr/>
        <p:txBody>
          <a:bodyPr/>
          <a:lstStyle/>
          <a:p>
            <a:r>
              <a:rPr lang="fi-FI" sz="2400" dirty="0"/>
              <a:t>2.1 Vanhemman päihteidenkäytön kartoittaminen ja arvioiminen lastensuojelussa ja perhesosiaalityössä 2/2</a:t>
            </a:r>
          </a:p>
        </p:txBody>
      </p:sp>
      <p:sp>
        <p:nvSpPr>
          <p:cNvPr id="3" name="Sisällön paikkamerkki 2">
            <a:extLst>
              <a:ext uri="{FF2B5EF4-FFF2-40B4-BE49-F238E27FC236}">
                <a16:creationId xmlns:a16="http://schemas.microsoft.com/office/drawing/2014/main" id="{A7FD304E-EF7C-A75C-2F01-2CA02B3C69A1}"/>
              </a:ext>
            </a:extLst>
          </p:cNvPr>
          <p:cNvSpPr>
            <a:spLocks noGrp="1"/>
          </p:cNvSpPr>
          <p:nvPr>
            <p:ph idx="1"/>
          </p:nvPr>
        </p:nvSpPr>
        <p:spPr>
          <a:xfrm>
            <a:off x="457199" y="1196502"/>
            <a:ext cx="9829802" cy="4953777"/>
          </a:xfrm>
        </p:spPr>
        <p:txBody>
          <a:bodyPr vert="horz" lIns="0" tIns="0" rIns="0" bIns="0" rtlCol="0" anchor="t">
            <a:noAutofit/>
          </a:bodyPr>
          <a:lstStyle/>
          <a:p>
            <a:r>
              <a:rPr lang="fi-FI" sz="1600" b="0" i="0" u="none" strike="noStrike" baseline="0" dirty="0">
                <a:solidFill>
                  <a:srgbClr val="000000"/>
                </a:solidFill>
                <a:latin typeface="Arial"/>
                <a:cs typeface="Arial"/>
              </a:rPr>
              <a:t>Vanhemman päihteiden käyttöä ja sen haitallisuutta arvioitaessa voidaan kutsua mukaan yhteiseen työskentelyyn muita palveluja, kuten alueellinen päihdepoliklinikka</a:t>
            </a:r>
          </a:p>
          <a:p>
            <a:pPr lvl="1"/>
            <a:r>
              <a:rPr lang="fi-FI" sz="1600" b="0" i="0" u="none" strike="noStrike" baseline="0" dirty="0">
                <a:solidFill>
                  <a:srgbClr val="000000"/>
                </a:solidFill>
                <a:latin typeface="Arial"/>
                <a:cs typeface="Arial"/>
              </a:rPr>
              <a:t>Tällöin päihdearviointi toteutetaan </a:t>
            </a:r>
            <a:r>
              <a:rPr lang="fi-FI" sz="1600" b="0" i="0" u="none" strike="noStrike" baseline="0" dirty="0">
                <a:solidFill>
                  <a:srgbClr val="000000"/>
                </a:solidFill>
                <a:latin typeface="Arial"/>
                <a:cs typeface="Arial"/>
                <a:hlinkClick r:id="rId2" action="ppaction://hlinksldjump"/>
              </a:rPr>
              <a:t>yhteisenä työnä päihdearvioprosessista laaditun kuvauksen mukaisesti</a:t>
            </a:r>
            <a:endParaRPr lang="fi-FI" sz="1600" b="0" i="0" u="none" strike="noStrike" baseline="0" dirty="0">
              <a:solidFill>
                <a:srgbClr val="000000"/>
              </a:solidFill>
              <a:latin typeface="Arial"/>
              <a:cs typeface="Arial"/>
            </a:endParaRPr>
          </a:p>
          <a:p>
            <a:pPr lvl="1"/>
            <a:r>
              <a:rPr lang="fi-FI" sz="1600" dirty="0">
                <a:solidFill>
                  <a:srgbClr val="000000"/>
                </a:solidFill>
                <a:latin typeface="Arial"/>
                <a:cs typeface="Arial"/>
              </a:rPr>
              <a:t>On tilanteita, jolloin yhteinen arviointityö päihdepoliklinikan kanssa ei mahdollistu</a:t>
            </a:r>
          </a:p>
          <a:p>
            <a:pPr lvl="1"/>
            <a:r>
              <a:rPr lang="fi-FI" sz="1600" dirty="0">
                <a:solidFill>
                  <a:srgbClr val="000000"/>
                </a:solidFill>
                <a:latin typeface="Arial"/>
                <a:cs typeface="Arial"/>
              </a:rPr>
              <a:t>Esimerkiksi vanhempi ei ole suostuvainen päihdearviointiin päihdepoliklinikalla tai jää pois päihdepoliklinikan kanssa järjestetyiltä tapaamisilta, tai päihdepoliklinikan kanssa toteutuneen päihdearviointijakson jälkeenkin vanhemman päihteidenkäytön tilanteesta jää epäselvyyttä tai tunnistettuja riskejä ilman, että vanhempi kiinnittyy päihdehoitoon</a:t>
            </a:r>
          </a:p>
          <a:p>
            <a:pPr lvl="1"/>
            <a:endParaRPr lang="fi-FI" sz="1600" dirty="0">
              <a:solidFill>
                <a:srgbClr val="000000"/>
              </a:solidFill>
              <a:latin typeface="Arial"/>
              <a:cs typeface="Arial"/>
            </a:endParaRPr>
          </a:p>
          <a:p>
            <a:r>
              <a:rPr lang="fi-FI" sz="1600" dirty="0">
                <a:solidFill>
                  <a:srgbClr val="000000"/>
                </a:solidFill>
                <a:latin typeface="Arial"/>
                <a:cs typeface="Arial"/>
              </a:rPr>
              <a:t>Etenkin näissä tilanteissa lastensuojelun ja perhesosiaalityön oman tilannearvioinnin merkitys korostuu. Tilannearvioinnin keskeiset ulottuvuudet ovat:</a:t>
            </a:r>
          </a:p>
          <a:p>
            <a:pPr lvl="1"/>
            <a:r>
              <a:rPr lang="fi-FI" sz="1600" b="0" i="0" u="none" strike="noStrike" baseline="0" dirty="0">
                <a:solidFill>
                  <a:srgbClr val="000000"/>
                </a:solidFill>
                <a:latin typeface="Arial"/>
                <a:cs typeface="Arial"/>
              </a:rPr>
              <a:t>Sosiaalityöntekijän havainnot lapsesta, vanhemmasta ja kasvuympäristöstä</a:t>
            </a:r>
          </a:p>
          <a:p>
            <a:pPr lvl="1"/>
            <a:r>
              <a:rPr lang="fi-FI" sz="1600" dirty="0">
                <a:solidFill>
                  <a:srgbClr val="000000"/>
                </a:solidFill>
                <a:latin typeface="Arial"/>
                <a:cs typeface="Arial"/>
              </a:rPr>
              <a:t>Lapsen ja vanhemman kuvaukset perheen arjesta</a:t>
            </a:r>
          </a:p>
          <a:p>
            <a:pPr lvl="1"/>
            <a:r>
              <a:rPr lang="fi-FI" sz="1600" dirty="0">
                <a:solidFill>
                  <a:srgbClr val="000000"/>
                </a:solidFill>
                <a:latin typeface="Arial"/>
                <a:cs typeface="Arial"/>
              </a:rPr>
              <a:t>Perheen läheisverkostolta saatu tieto</a:t>
            </a:r>
          </a:p>
          <a:p>
            <a:pPr lvl="1"/>
            <a:r>
              <a:rPr lang="fi-FI" sz="1600" b="0" i="0" u="none" strike="noStrike" baseline="0" dirty="0">
                <a:solidFill>
                  <a:srgbClr val="000000"/>
                </a:solidFill>
                <a:latin typeface="Arial"/>
                <a:cs typeface="Arial"/>
              </a:rPr>
              <a:t>Muilta toimijoilta ja viranomaisilta saatu tieto</a:t>
            </a:r>
          </a:p>
          <a:p>
            <a:pPr lvl="1"/>
            <a:r>
              <a:rPr lang="fi-FI" sz="1600" dirty="0">
                <a:solidFill>
                  <a:srgbClr val="000000"/>
                </a:solidFill>
                <a:latin typeface="Arial"/>
                <a:cs typeface="Arial"/>
              </a:rPr>
              <a:t>Sosiaalityöntekijän havaintojen ja tiedonkeruun lisäksi vanhemmalle annettava </a:t>
            </a:r>
            <a:r>
              <a:rPr lang="fi-FI" sz="1600" dirty="0" err="1">
                <a:solidFill>
                  <a:srgbClr val="000000"/>
                </a:solidFill>
                <a:latin typeface="Arial"/>
                <a:cs typeface="Arial"/>
              </a:rPr>
              <a:t>psykoedukaatio</a:t>
            </a:r>
            <a:r>
              <a:rPr lang="fi-FI" sz="1600" dirty="0">
                <a:solidFill>
                  <a:srgbClr val="000000"/>
                </a:solidFill>
                <a:latin typeface="Arial"/>
                <a:cs typeface="Arial"/>
              </a:rPr>
              <a:t> päihteidenkäytöstä aiheutuvista riskeistä ja haitoista lapsen hyvinvoinnille </a:t>
            </a:r>
          </a:p>
          <a:p>
            <a:pPr lvl="1"/>
            <a:endParaRPr lang="fi-FI" sz="1600" dirty="0">
              <a:solidFill>
                <a:srgbClr val="000000"/>
              </a:solidFill>
              <a:latin typeface="Arial"/>
              <a:cs typeface="Arial"/>
            </a:endParaRPr>
          </a:p>
          <a:p>
            <a:pPr marL="457200" lvl="1" indent="0">
              <a:buNone/>
            </a:pPr>
            <a:r>
              <a:rPr lang="fi-FI" sz="1600" dirty="0">
                <a:solidFill>
                  <a:srgbClr val="000000"/>
                </a:solidFill>
                <a:latin typeface="Arial"/>
                <a:cs typeface="Arial"/>
              </a:rPr>
              <a:t>→ Tavoitteen asettaminen muutokselle vanhemman päihteidenkäytön suhteen</a:t>
            </a:r>
          </a:p>
        </p:txBody>
      </p:sp>
      <p:sp>
        <p:nvSpPr>
          <p:cNvPr id="4" name="Dian numeron paikkamerkki 3">
            <a:extLst>
              <a:ext uri="{FF2B5EF4-FFF2-40B4-BE49-F238E27FC236}">
                <a16:creationId xmlns:a16="http://schemas.microsoft.com/office/drawing/2014/main" id="{74C9972F-9D60-AA87-88A1-B9D10DCE43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1606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3D3982-7B97-63A3-6129-E2A3B0D64E52}"/>
              </a:ext>
            </a:extLst>
          </p:cNvPr>
          <p:cNvSpPr>
            <a:spLocks noGrp="1"/>
          </p:cNvSpPr>
          <p:nvPr>
            <p:ph type="title"/>
          </p:nvPr>
        </p:nvSpPr>
        <p:spPr>
          <a:xfrm>
            <a:off x="575329" y="222088"/>
            <a:ext cx="9790774" cy="610029"/>
          </a:xfrm>
        </p:spPr>
        <p:txBody>
          <a:bodyPr/>
          <a:lstStyle/>
          <a:p>
            <a:r>
              <a:rPr lang="fi-FI" sz="2400" dirty="0"/>
              <a:t>2.2 Vanhemman päihteiden käytön puheeksi ottaminen ja kartoittaminen haastattelulla</a:t>
            </a:r>
          </a:p>
        </p:txBody>
      </p:sp>
      <p:sp>
        <p:nvSpPr>
          <p:cNvPr id="3" name="Sisällön paikkamerkki 2">
            <a:extLst>
              <a:ext uri="{FF2B5EF4-FFF2-40B4-BE49-F238E27FC236}">
                <a16:creationId xmlns:a16="http://schemas.microsoft.com/office/drawing/2014/main" id="{E7CB33A7-325E-3A23-9158-E667EA40FFD2}"/>
              </a:ext>
            </a:extLst>
          </p:cNvPr>
          <p:cNvSpPr>
            <a:spLocks noGrp="1"/>
          </p:cNvSpPr>
          <p:nvPr>
            <p:ph idx="1"/>
          </p:nvPr>
        </p:nvSpPr>
        <p:spPr>
          <a:xfrm>
            <a:off x="112296" y="942447"/>
            <a:ext cx="11053010" cy="5693465"/>
          </a:xfrm>
        </p:spPr>
        <p:txBody>
          <a:bodyPr vert="horz" lIns="0" tIns="0" rIns="0" bIns="0" rtlCol="0" anchor="t">
            <a:noAutofit/>
          </a:bodyPr>
          <a:lstStyle/>
          <a:p>
            <a:r>
              <a:rPr lang="fi-FI" sz="1600" dirty="0"/>
              <a:t>Asiakkaana olevan vanhemman haastattelu on keskeinen keino päihteiden käytön tunnistamisessa. Päihteistä suoraan kysyminen neutraalilla ja selkeällä tavalla voi edesauttaa luottamuksellisen kumppanuussuhteen luomista ja avointa vuorovaikutusta. </a:t>
            </a:r>
          </a:p>
          <a:p>
            <a:endParaRPr lang="fi-FI" sz="1600" dirty="0"/>
          </a:p>
          <a:p>
            <a:r>
              <a:rPr lang="fi-FI" sz="1600" dirty="0"/>
              <a:t>Käytä avoimia kysymyksiä (mitä, missä, miten, kuinka usein?). </a:t>
            </a:r>
          </a:p>
          <a:p>
            <a:endParaRPr lang="fi-FI" sz="1600" dirty="0"/>
          </a:p>
          <a:p>
            <a:r>
              <a:rPr lang="fi-FI" sz="1600" dirty="0"/>
              <a:t>Kysy jokaisen päihdeaineryhmän mahdollisesta käytöstä erikseen (alkoholi, huumausaineet, lääkkeiden väärinkäyttö).</a:t>
            </a:r>
            <a:r>
              <a:rPr lang="fi-FI" sz="1600" dirty="0">
                <a:cs typeface="Arial"/>
              </a:rPr>
              <a:t> </a:t>
            </a:r>
            <a:r>
              <a:rPr lang="fi-FI" sz="1600" dirty="0"/>
              <a:t>Esimerkiksi: Mitä päihteitä olet kokeillut? Mitä päihteitä käytät, miten usein, miten paljon ja millä tavoin? Miten pitkään olet käyttänyt?</a:t>
            </a:r>
          </a:p>
          <a:p>
            <a:endParaRPr lang="fi-FI" sz="1600" dirty="0">
              <a:cs typeface="Arial"/>
            </a:endParaRPr>
          </a:p>
          <a:p>
            <a:r>
              <a:rPr lang="fi-FI" sz="1600" dirty="0"/>
              <a:t>Päihteidenkäytön tunnistamiseen ja tilanteen arvioinnin tukena on mahdollista hyödyntää erilaisia mittareita. On huomioitava, että mittarit on kehitetty itsearvioinnin tueksi eikä niistä syntyvää tietoa ole tarkoituksenmukaista tai suotavaa yksistään hyödyntää arvioitaessa vanhemman päihteidenkäytön vakavuutta ja kokonaistilannetta. Ennen mittarin käyttöä asiakkaan kanssa on hyvä perehtyä kysymyksiin ja pistemäärien tulkintaan.</a:t>
            </a:r>
          </a:p>
          <a:p>
            <a:endParaRPr lang="fi-FI" sz="1600" dirty="0">
              <a:cs typeface="Arial"/>
            </a:endParaRPr>
          </a:p>
          <a:p>
            <a:r>
              <a:rPr lang="fi-FI" sz="1600" dirty="0"/>
              <a:t>Mahdollisia käytettäviä mittareita haastattelun ja asiakkaan itsearvioinnin tueksi:</a:t>
            </a:r>
          </a:p>
          <a:p>
            <a:pPr lvl="1"/>
            <a:r>
              <a:rPr lang="fi-FI" sz="1600" dirty="0"/>
              <a:t>Alkoholi: </a:t>
            </a:r>
            <a:r>
              <a:rPr lang="fi-FI" sz="1600" dirty="0">
                <a:hlinkClick r:id="rId2"/>
              </a:rPr>
              <a:t>AUDIT</a:t>
            </a:r>
            <a:r>
              <a:rPr lang="fi-FI" sz="1600" dirty="0"/>
              <a:t>, </a:t>
            </a:r>
            <a:r>
              <a:rPr lang="fi-FI" sz="1600" dirty="0">
                <a:hlinkClick r:id="rId3"/>
              </a:rPr>
              <a:t>AUDIT-C</a:t>
            </a:r>
            <a:r>
              <a:rPr lang="fi-FI" sz="1600" dirty="0"/>
              <a:t>, </a:t>
            </a:r>
            <a:r>
              <a:rPr lang="fi-FI" sz="1600" dirty="0">
                <a:hlinkClick r:id="rId4"/>
              </a:rPr>
              <a:t>Alkoholi-E</a:t>
            </a:r>
            <a:r>
              <a:rPr lang="fi-FI" sz="1600" dirty="0"/>
              <a:t>, </a:t>
            </a:r>
            <a:r>
              <a:rPr lang="fi-FI" sz="1600" dirty="0">
                <a:hlinkClick r:id="rId5"/>
              </a:rPr>
              <a:t>SADD</a:t>
            </a:r>
            <a:r>
              <a:rPr lang="fi-FI" sz="1600" dirty="0"/>
              <a:t> (linkit vievät Päihdelinkki-sivustolle)</a:t>
            </a:r>
            <a:endParaRPr lang="fi-FI" sz="1600" dirty="0">
              <a:cs typeface="Arial"/>
            </a:endParaRPr>
          </a:p>
          <a:p>
            <a:pPr lvl="1"/>
            <a:r>
              <a:rPr lang="fi-FI" sz="1600" dirty="0"/>
              <a:t>Huumeet: </a:t>
            </a:r>
            <a:r>
              <a:rPr lang="fi-FI" sz="1600" dirty="0">
                <a:hlinkClick r:id="rId6"/>
              </a:rPr>
              <a:t>DUDIT</a:t>
            </a:r>
            <a:r>
              <a:rPr lang="fi-FI" sz="1600" dirty="0"/>
              <a:t>, </a:t>
            </a:r>
            <a:r>
              <a:rPr lang="fi-FI" sz="1600" dirty="0">
                <a:hlinkClick r:id="rId7"/>
              </a:rPr>
              <a:t>DUDIT-E</a:t>
            </a:r>
            <a:r>
              <a:rPr lang="fi-FI" sz="1600" dirty="0"/>
              <a:t>, </a:t>
            </a:r>
            <a:r>
              <a:rPr lang="fi-FI" sz="1600" dirty="0">
                <a:hlinkClick r:id="rId8"/>
              </a:rPr>
              <a:t>DAST-20</a:t>
            </a:r>
            <a:r>
              <a:rPr lang="fi-FI" sz="1600" dirty="0"/>
              <a:t>, </a:t>
            </a:r>
            <a:r>
              <a:rPr lang="fi-FI" sz="1600" dirty="0">
                <a:hlinkClick r:id="rId9"/>
              </a:rPr>
              <a:t>Kannabiksen käytön riskit</a:t>
            </a:r>
            <a:r>
              <a:rPr lang="fi-FI" sz="1600" dirty="0"/>
              <a:t> (linkit vievät Päihdelinkki-sivustolle)</a:t>
            </a:r>
            <a:endParaRPr lang="fi-FI" sz="1600" dirty="0">
              <a:cs typeface="Arial"/>
            </a:endParaRPr>
          </a:p>
          <a:p>
            <a:pPr lvl="1"/>
            <a:r>
              <a:rPr lang="fi-FI" sz="1600" dirty="0"/>
              <a:t>Vanhemmuus-näkökulma: </a:t>
            </a:r>
            <a:r>
              <a:rPr lang="fi-FI" sz="1600" dirty="0">
                <a:hlinkClick r:id="rId10"/>
              </a:rPr>
              <a:t>Alkoholinkäyttö ja lapseni –testi</a:t>
            </a:r>
            <a:r>
              <a:rPr lang="fi-FI" sz="1600" dirty="0"/>
              <a:t> (linkki vie Lasinen lapsuus –sivustolle)</a:t>
            </a:r>
          </a:p>
          <a:p>
            <a:pPr marL="0" indent="0">
              <a:buNone/>
            </a:pPr>
            <a:r>
              <a:rPr lang="fi-FI" sz="1200" dirty="0"/>
              <a:t>Lähteet:</a:t>
            </a:r>
            <a:endParaRPr lang="fi-FI" sz="1200" dirty="0">
              <a:cs typeface="Arial"/>
            </a:endParaRPr>
          </a:p>
          <a:p>
            <a:pPr marL="0" indent="0">
              <a:buNone/>
            </a:pPr>
            <a:r>
              <a:rPr lang="fi-FI" sz="1200" dirty="0"/>
              <a:t>Kylmänen, Petri: Potilaan päihdeongelman tunnistaminen. 28.7.2022, Duodecim Terveysportti. Viitattu 27.2.2023. </a:t>
            </a:r>
            <a:endParaRPr lang="fi-FI" sz="1200" dirty="0">
              <a:cs typeface="Arial"/>
            </a:endParaRPr>
          </a:p>
          <a:p>
            <a:pPr marL="0" indent="0">
              <a:buNone/>
            </a:pPr>
            <a:r>
              <a:rPr lang="fi-FI" sz="1200" dirty="0">
                <a:hlinkClick r:id="rId9"/>
              </a:rPr>
              <a:t>Paihdelinkki.fi/testit-ja-laskurit/</a:t>
            </a:r>
            <a:r>
              <a:rPr lang="fi-FI" sz="1200" dirty="0"/>
              <a:t>. A-klinikkasäätiö. Viitattu 27.2.2023.</a:t>
            </a:r>
            <a:endParaRPr lang="fi-FI" sz="1200" dirty="0">
              <a:cs typeface="Arial"/>
            </a:endParaRPr>
          </a:p>
        </p:txBody>
      </p:sp>
      <p:sp>
        <p:nvSpPr>
          <p:cNvPr id="4" name="Dian numeron paikkamerkki 3">
            <a:extLst>
              <a:ext uri="{FF2B5EF4-FFF2-40B4-BE49-F238E27FC236}">
                <a16:creationId xmlns:a16="http://schemas.microsoft.com/office/drawing/2014/main" id="{0FBCD258-943B-C974-356D-35420D0FF2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9062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A3CE0-CA33-248A-4914-FDE7F77D16C7}"/>
              </a:ext>
            </a:extLst>
          </p:cNvPr>
          <p:cNvSpPr>
            <a:spLocks noGrp="1"/>
          </p:cNvSpPr>
          <p:nvPr>
            <p:ph type="title"/>
          </p:nvPr>
        </p:nvSpPr>
        <p:spPr>
          <a:xfrm>
            <a:off x="331823" y="352145"/>
            <a:ext cx="9972000" cy="347107"/>
          </a:xfrm>
        </p:spPr>
        <p:txBody>
          <a:bodyPr/>
          <a:lstStyle/>
          <a:p>
            <a:r>
              <a:rPr lang="fi-FI" sz="2400" dirty="0"/>
              <a:t>2.3 Huumausainetestaus osana päihdehoitoa</a:t>
            </a:r>
          </a:p>
        </p:txBody>
      </p:sp>
      <p:sp>
        <p:nvSpPr>
          <p:cNvPr id="3" name="Sisällön paikkamerkki 2">
            <a:extLst>
              <a:ext uri="{FF2B5EF4-FFF2-40B4-BE49-F238E27FC236}">
                <a16:creationId xmlns:a16="http://schemas.microsoft.com/office/drawing/2014/main" id="{2D7EE819-A055-F481-CFB3-F96C4CC063FA}"/>
              </a:ext>
            </a:extLst>
          </p:cNvPr>
          <p:cNvSpPr>
            <a:spLocks noGrp="1"/>
          </p:cNvSpPr>
          <p:nvPr>
            <p:ph idx="1"/>
          </p:nvPr>
        </p:nvSpPr>
        <p:spPr>
          <a:xfrm>
            <a:off x="176013" y="864262"/>
            <a:ext cx="10880284" cy="5129475"/>
          </a:xfrm>
        </p:spPr>
        <p:txBody>
          <a:bodyPr/>
          <a:lstStyle/>
          <a:p>
            <a:r>
              <a:rPr lang="fi-FI" sz="1600" b="0" i="0" u="none" strike="noStrike" baseline="0" dirty="0">
                <a:solidFill>
                  <a:srgbClr val="000000"/>
                </a:solidFill>
                <a:latin typeface="Arial" panose="020B0604020202020204" pitchFamily="34" charset="0"/>
              </a:rPr>
              <a:t>Huumausainetestillä selvitetään laboratoriotutkimuksen keinoin, mitä päihteitä henkilöllä on näytteenottohetkellä elimistössään, pääasiassa hoidollisin perustein osana muuta päihdehoitoa</a:t>
            </a:r>
          </a:p>
          <a:p>
            <a:pPr lvl="1"/>
            <a:r>
              <a:rPr lang="fi-FI" sz="1600" b="0" i="0" u="none" strike="noStrike" baseline="0" dirty="0">
                <a:solidFill>
                  <a:srgbClr val="000000"/>
                </a:solidFill>
                <a:latin typeface="Arial" panose="020B0604020202020204" pitchFamily="34" charset="0"/>
              </a:rPr>
              <a:t>Huumausainetestauksen antamaan tietoon liittyy puutteita: testit eivät tunnista kaikkia aineita, osa lääkityksistä aiheuttaa positiivisia tuloksia, testausnäytettä on mahdollista manipuloida</a:t>
            </a:r>
          </a:p>
          <a:p>
            <a:pPr lvl="1"/>
            <a:endParaRPr lang="fi-FI" sz="1600" b="0" i="0" u="none" strike="noStrike" baseline="0" dirty="0">
              <a:solidFill>
                <a:srgbClr val="000000"/>
              </a:solidFill>
              <a:latin typeface="Arial" panose="020B0604020202020204" pitchFamily="34" charset="0"/>
            </a:endParaRPr>
          </a:p>
          <a:p>
            <a:r>
              <a:rPr lang="fi-FI" sz="1600" b="0" i="0" u="none" strike="noStrike" baseline="0" dirty="0">
                <a:solidFill>
                  <a:srgbClr val="000000"/>
                </a:solidFill>
                <a:latin typeface="Arial" panose="020B0604020202020204" pitchFamily="34" charset="0"/>
              </a:rPr>
              <a:t>Huumausainetestit tarkoituksenmukaisesti toteutettuna ovat osa hyvää päihdehoitoa. </a:t>
            </a:r>
            <a:r>
              <a:rPr lang="fi-FI" sz="1600" i="0" u="none" strike="noStrike" baseline="0" dirty="0">
                <a:solidFill>
                  <a:srgbClr val="000000"/>
                </a:solidFill>
                <a:latin typeface="Arial" panose="020B0604020202020204" pitchFamily="34" charset="0"/>
              </a:rPr>
              <a:t>Terveydenhoidollisella huumausainetestauksella ei lähtökohtaisesti tule olla sosiaalisia, taloudellisia tai oikeudellisia seuraamuksia, ja asiakkaalla on mahdollisuus kieltäytyä huumausainetestistä.</a:t>
            </a:r>
          </a:p>
          <a:p>
            <a:endParaRPr lang="fi-FI" sz="1600" i="0" u="none" strike="noStrike" baseline="0" dirty="0">
              <a:solidFill>
                <a:srgbClr val="000000"/>
              </a:solidFill>
              <a:latin typeface="Arial" panose="020B0604020202020204" pitchFamily="34" charset="0"/>
            </a:endParaRPr>
          </a:p>
          <a:p>
            <a:r>
              <a:rPr lang="fi-FI" sz="1600" dirty="0"/>
              <a:t>Muusta kuin terveydenhuollollisesta syystä otettavaa valvonnalliseen huumausainetestausta koskeva lainsäädäntö on niukkaa eikä lastensuojeluviranomaisella ole lakiin perustuvaa oikeutta vanhemman valvonnalliseen huumausainetestaukseen. </a:t>
            </a:r>
          </a:p>
          <a:p>
            <a:pPr marL="457200" lvl="1" indent="0">
              <a:buNone/>
            </a:pPr>
            <a:r>
              <a:rPr lang="fi-FI" sz="1600" b="1" i="0" u="none" strike="noStrike" baseline="0" dirty="0">
                <a:solidFill>
                  <a:srgbClr val="000000"/>
                </a:solidFill>
                <a:latin typeface="Arial" panose="020B0604020202020204" pitchFamily="34" charset="0"/>
              </a:rPr>
              <a:t>→ Lastensuojelusta ja perhesosiaalityöstä ei tehdä </a:t>
            </a:r>
            <a:r>
              <a:rPr lang="fi-FI" sz="1600" b="1" dirty="0">
                <a:solidFill>
                  <a:srgbClr val="000000"/>
                </a:solidFill>
                <a:latin typeface="Arial" panose="020B0604020202020204" pitchFamily="34" charset="0"/>
              </a:rPr>
              <a:t>pyyntöjä </a:t>
            </a:r>
            <a:r>
              <a:rPr lang="fi-FI" sz="1600" b="1" i="0" u="none" strike="noStrike" baseline="0" dirty="0">
                <a:solidFill>
                  <a:srgbClr val="000000"/>
                </a:solidFill>
                <a:latin typeface="Arial" panose="020B0604020202020204" pitchFamily="34" charset="0"/>
              </a:rPr>
              <a:t>vanhemman huumausainetestauksesta.</a:t>
            </a:r>
            <a:endParaRPr lang="fi-FI" sz="1600" i="0" u="none" strike="noStrike" baseline="0" dirty="0">
              <a:solidFill>
                <a:srgbClr val="000000"/>
              </a:solidFill>
              <a:latin typeface="Arial" panose="020B0604020202020204" pitchFamily="34" charset="0"/>
            </a:endParaRPr>
          </a:p>
          <a:p>
            <a:endParaRPr lang="fi-FI" sz="1600" b="1" i="0" u="none" strike="noStrike" baseline="0" dirty="0">
              <a:solidFill>
                <a:srgbClr val="000000"/>
              </a:solidFill>
              <a:latin typeface="Arial" panose="020B0604020202020204" pitchFamily="34" charset="0"/>
            </a:endParaRPr>
          </a:p>
          <a:p>
            <a:r>
              <a:rPr lang="fi-FI" sz="1600" dirty="0">
                <a:solidFill>
                  <a:srgbClr val="000000"/>
                </a:solidFill>
                <a:latin typeface="Arial" panose="020B0604020202020204" pitchFamily="34" charset="0"/>
              </a:rPr>
              <a:t>Yhteisen tiedon muodostaminen päihdepalveluiden kanssa on keskeistä niiden vanhempien kohdalla, jotka ovat päihdepalveluiden asiakkuudessa. Vanhemmalta osana hänen </a:t>
            </a:r>
            <a:r>
              <a:rPr lang="fi-FI" sz="1600" i="0" u="none" strike="noStrike" baseline="0" dirty="0">
                <a:solidFill>
                  <a:srgbClr val="000000"/>
                </a:solidFill>
                <a:latin typeface="Arial" panose="020B0604020202020204" pitchFamily="34" charset="0"/>
              </a:rPr>
              <a:t>päihdehoitoaan otetuis</a:t>
            </a:r>
            <a:r>
              <a:rPr lang="fi-FI" sz="1600" dirty="0">
                <a:solidFill>
                  <a:srgbClr val="000000"/>
                </a:solidFill>
                <a:latin typeface="Arial" panose="020B0604020202020204" pitchFamily="34" charset="0"/>
              </a:rPr>
              <a:t>ta </a:t>
            </a:r>
            <a:r>
              <a:rPr lang="fi-FI" sz="1600" i="0" u="none" strike="noStrike" baseline="0" dirty="0">
                <a:solidFill>
                  <a:srgbClr val="000000"/>
                </a:solidFill>
                <a:latin typeface="Arial" panose="020B0604020202020204" pitchFamily="34" charset="0"/>
              </a:rPr>
              <a:t>testituloksista saatu tieto on syytä huomioida osana lastensuojelun ja perhesosiaalityön kokonaisvaltaista tilannearviointia. </a:t>
            </a:r>
            <a:r>
              <a:rPr lang="fi-FI" sz="1600" dirty="0">
                <a:solidFill>
                  <a:srgbClr val="000000"/>
                </a:solidFill>
                <a:latin typeface="Arial" panose="020B0604020202020204" pitchFamily="34" charset="0"/>
              </a:rPr>
              <a:t>Huomioi:</a:t>
            </a:r>
            <a:endParaRPr lang="fi-FI" sz="1600" i="0" u="none" baseline="0" dirty="0">
              <a:solidFill>
                <a:srgbClr val="000000"/>
              </a:solidFill>
              <a:latin typeface="Arial" panose="020B0604020202020204" pitchFamily="34" charset="0"/>
            </a:endParaRPr>
          </a:p>
          <a:p>
            <a:pPr lvl="1"/>
            <a:r>
              <a:rPr lang="fi-FI" sz="1600" dirty="0"/>
              <a:t>Lastensuojelun viranomaisella on laaja tiedonsaantioikeus, jonka perusteella voidaan pyytää vanhemman terveydenhuollon tietoja, esimerkiksi huumausainetestin tuloksia.</a:t>
            </a:r>
          </a:p>
          <a:p>
            <a:pPr lvl="1"/>
            <a:r>
              <a:rPr lang="fi-FI" sz="1600" dirty="0"/>
              <a:t>Terveydenhuollon toimijoilla on lastensuojelulain mukainen ilmoitusvelvollisuus tehtävässään.</a:t>
            </a:r>
          </a:p>
          <a:p>
            <a:pPr lvl="1"/>
            <a:r>
              <a:rPr lang="fi-FI" sz="1600" dirty="0"/>
              <a:t>Tiedon hankkimisesta ja luovuttamisesta esim. </a:t>
            </a:r>
            <a:r>
              <a:rPr lang="fi-FI" sz="1600" dirty="0">
                <a:hlinkClick r:id="rId2"/>
              </a:rPr>
              <a:t>Lastensuojelun käsikirja (THL)</a:t>
            </a:r>
            <a:r>
              <a:rPr lang="fi-FI" sz="1600" dirty="0"/>
              <a:t>, viitattu 16.2.2023.</a:t>
            </a:r>
          </a:p>
        </p:txBody>
      </p:sp>
      <p:sp>
        <p:nvSpPr>
          <p:cNvPr id="4" name="Dian numeron paikkamerkki 3">
            <a:extLst>
              <a:ext uri="{FF2B5EF4-FFF2-40B4-BE49-F238E27FC236}">
                <a16:creationId xmlns:a16="http://schemas.microsoft.com/office/drawing/2014/main" id="{6C0D3444-4708-F117-74D1-75D53D7806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3125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81FE07-A834-643F-2DF2-135EC4F50112}"/>
              </a:ext>
            </a:extLst>
          </p:cNvPr>
          <p:cNvSpPr>
            <a:spLocks noGrp="1"/>
          </p:cNvSpPr>
          <p:nvPr>
            <p:ph type="title"/>
          </p:nvPr>
        </p:nvSpPr>
        <p:spPr>
          <a:xfrm>
            <a:off x="570216" y="381874"/>
            <a:ext cx="9972000" cy="427779"/>
          </a:xfrm>
        </p:spPr>
        <p:txBody>
          <a:bodyPr/>
          <a:lstStyle/>
          <a:p>
            <a:r>
              <a:rPr lang="fi-FI" sz="2400" dirty="0"/>
              <a:t>2.4 Lapsen kokemuksen kartoittaminen ja arvioiminen</a:t>
            </a:r>
          </a:p>
        </p:txBody>
      </p:sp>
      <p:sp>
        <p:nvSpPr>
          <p:cNvPr id="3" name="Sisällön paikkamerkki 2">
            <a:extLst>
              <a:ext uri="{FF2B5EF4-FFF2-40B4-BE49-F238E27FC236}">
                <a16:creationId xmlns:a16="http://schemas.microsoft.com/office/drawing/2014/main" id="{47F59063-0AB6-D07A-A6B8-FE29F79EA8BA}"/>
              </a:ext>
            </a:extLst>
          </p:cNvPr>
          <p:cNvSpPr>
            <a:spLocks noGrp="1"/>
          </p:cNvSpPr>
          <p:nvPr>
            <p:ph idx="1"/>
          </p:nvPr>
        </p:nvSpPr>
        <p:spPr>
          <a:xfrm>
            <a:off x="570216" y="809653"/>
            <a:ext cx="9858984" cy="5116343"/>
          </a:xfrm>
        </p:spPr>
        <p:txBody>
          <a:bodyPr vert="horz" lIns="0" tIns="0" rIns="0" bIns="0" rtlCol="0" anchor="t">
            <a:noAutofit/>
          </a:bodyPr>
          <a:lstStyle/>
          <a:p>
            <a:r>
              <a:rPr lang="fi-FI" sz="1600"/>
              <a:t>Lastensuojelun ja perhesosiaalityön tilannearvioinnissa asiakkaana olevalla lapsen tai nuoren kanssa tulee tehdä suoraa asiakastyötä lapsen tai nuoren osallisuuden mahdollistamiseksi.</a:t>
            </a:r>
          </a:p>
          <a:p>
            <a:pPr lvl="1"/>
            <a:r>
              <a:rPr lang="fi-FI" sz="1600"/>
              <a:t>Lapsen elämän osa-alueet kartoitetaan </a:t>
            </a:r>
            <a:r>
              <a:rPr lang="fi-FI" sz="1600">
                <a:hlinkClick r:id="rId2"/>
              </a:rPr>
              <a:t>tuen tarpeen arviointimallia</a:t>
            </a:r>
            <a:r>
              <a:rPr lang="fi-FI" sz="1600"/>
              <a:t> hyödyntäen.</a:t>
            </a:r>
            <a:endParaRPr lang="fi-FI" sz="1600">
              <a:cs typeface="Arial"/>
            </a:endParaRPr>
          </a:p>
          <a:p>
            <a:pPr lvl="1"/>
            <a:r>
              <a:rPr lang="fi-FI" sz="1600"/>
              <a:t>Lapselle tarjotaan mahdollisuuksia itse kertoa ajatuksistaan omasta elämästään</a:t>
            </a:r>
            <a:r>
              <a:rPr lang="fi-FI" sz="1600">
                <a:cs typeface="Arial"/>
              </a:rPr>
              <a:t>. </a:t>
            </a:r>
            <a:r>
              <a:rPr lang="fi-FI" sz="1600"/>
              <a:t>Lapsen omin sanoin kertoma kuvaus arjestaan voi antaa olennaista tietoa siitä, miten vanhemman päihteiden käyttö vaikuttaa lapsen arkeen, hänen saamaansa huolenpitoon sekä muihin osa-alueisiin, kuten sosiaalisiin suhteisiin, koulunkäyntiin ja vapaa-ajan viettoon.</a:t>
            </a:r>
            <a:endParaRPr lang="fi-FI" sz="1600">
              <a:cs typeface="Arial"/>
            </a:endParaRPr>
          </a:p>
          <a:p>
            <a:pPr lvl="1"/>
            <a:r>
              <a:rPr lang="fi-FI" sz="1600"/>
              <a:t>Lapsen tapaamisilla on mahdollista saada myös tietoa suojaavista tekijöistä ja voimavaroista, kuten muiden lapsen elämään kuuluvien turvallisten aikuisten merkityksestä</a:t>
            </a:r>
          </a:p>
          <a:p>
            <a:pPr lvl="1"/>
            <a:endParaRPr lang="fi-FI" sz="1600">
              <a:cs typeface="Arial"/>
            </a:endParaRPr>
          </a:p>
          <a:p>
            <a:r>
              <a:rPr lang="fi-FI" sz="1600"/>
              <a:t>Lapsen tapaamisten lähtökohtana ei ole tiedonkeruu vanhemman päihteidenkäytöstä, vaikka saadulla tiedolla voikin olla keskeinen merkitys kokonaistilanteen arvioinnissa.</a:t>
            </a:r>
          </a:p>
          <a:p>
            <a:endParaRPr lang="fi-FI" sz="1600">
              <a:cs typeface="Arial"/>
            </a:endParaRPr>
          </a:p>
          <a:p>
            <a:r>
              <a:rPr lang="fi-FI" sz="1600"/>
              <a:t>Lapselta saadun tiedon perusteella voi ilmetä tarve akuuteillekin toimenpiteille. Tällöin on erityisen tärkeää käydä ikätasoisesti lapsen kanssa läpi, miten häneltä saadusta tiedosta keskustellaan vanhemman kanssa ja minkä takia. Huomioi:</a:t>
            </a:r>
            <a:endParaRPr lang="fi-FI" sz="1600">
              <a:cs typeface="Arial"/>
            </a:endParaRPr>
          </a:p>
          <a:p>
            <a:pPr lvl="1"/>
            <a:r>
              <a:rPr lang="fi-FI" sz="1600"/>
              <a:t>Lapsen lojaliteetti vanhempaa kohtaan ja lapsen turvallisuus.</a:t>
            </a:r>
            <a:endParaRPr lang="fi-FI" sz="1600">
              <a:cs typeface="Arial"/>
            </a:endParaRPr>
          </a:p>
          <a:p>
            <a:pPr lvl="1"/>
            <a:r>
              <a:rPr lang="fi-FI" sz="1600"/>
              <a:t>Lapselle voi olla tärkeää tietää, että myös vanhemmalla on oikeus saada apua ja tukea.</a:t>
            </a:r>
            <a:endParaRPr lang="fi-FI" sz="1600">
              <a:cs typeface="Arial"/>
            </a:endParaRPr>
          </a:p>
          <a:p>
            <a:pPr lvl="1"/>
            <a:r>
              <a:rPr lang="fi-FI" sz="1600"/>
              <a:t>Informoi lasta tämän oikeudesta olla kertomatta asioistaan.</a:t>
            </a:r>
          </a:p>
          <a:p>
            <a:pPr lvl="1"/>
            <a:endParaRPr lang="fi-FI" sz="1600">
              <a:cs typeface="Arial"/>
            </a:endParaRPr>
          </a:p>
          <a:p>
            <a:r>
              <a:rPr lang="fi-FI" sz="1600"/>
              <a:t>Menetelmiä ja välineitä lapsen kanssa työskentelyyn esimerkiksi </a:t>
            </a:r>
            <a:r>
              <a:rPr lang="fi-FI" sz="1600">
                <a:hlinkClick r:id="rId3"/>
              </a:rPr>
              <a:t>Lasinen lapsuus -sivustolta</a:t>
            </a:r>
            <a:r>
              <a:rPr lang="fi-FI" sz="1600"/>
              <a:t> tai </a:t>
            </a:r>
            <a:r>
              <a:rPr lang="fi-FI" sz="1600">
                <a:hlinkClick r:id="rId4"/>
              </a:rPr>
              <a:t>Pelastakaa Lapset ry:n sivustolta</a:t>
            </a:r>
            <a:r>
              <a:rPr lang="fi-FI" sz="1600"/>
              <a:t>.</a:t>
            </a:r>
          </a:p>
        </p:txBody>
      </p:sp>
      <p:sp>
        <p:nvSpPr>
          <p:cNvPr id="4" name="Dian numeron paikkamerkki 3">
            <a:extLst>
              <a:ext uri="{FF2B5EF4-FFF2-40B4-BE49-F238E27FC236}">
                <a16:creationId xmlns:a16="http://schemas.microsoft.com/office/drawing/2014/main" id="{33C55746-9C72-62DA-0472-09D04A55F6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08548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8261DF-5B73-EFE3-C39C-62D1E7AE9D4C}"/>
              </a:ext>
            </a:extLst>
          </p:cNvPr>
          <p:cNvSpPr>
            <a:spLocks noGrp="1"/>
          </p:cNvSpPr>
          <p:nvPr>
            <p:ph type="title"/>
          </p:nvPr>
        </p:nvSpPr>
        <p:spPr>
          <a:xfrm>
            <a:off x="1137827" y="303332"/>
            <a:ext cx="8838379" cy="641890"/>
          </a:xfrm>
        </p:spPr>
        <p:txBody>
          <a:bodyPr/>
          <a:lstStyle/>
          <a:p>
            <a:r>
              <a:rPr lang="fi-FI" sz="2400" dirty="0"/>
              <a:t>2.5 Vanhemman päihteidenkäytön vaikutukset lapsen näkökulmasta 1/2</a:t>
            </a:r>
          </a:p>
        </p:txBody>
      </p:sp>
      <p:sp>
        <p:nvSpPr>
          <p:cNvPr id="3" name="Sisällön paikkamerkki 2">
            <a:extLst>
              <a:ext uri="{FF2B5EF4-FFF2-40B4-BE49-F238E27FC236}">
                <a16:creationId xmlns:a16="http://schemas.microsoft.com/office/drawing/2014/main" id="{4C8FA272-7C67-E5E0-B458-82CCB31EDDB7}"/>
              </a:ext>
            </a:extLst>
          </p:cNvPr>
          <p:cNvSpPr>
            <a:spLocks noGrp="1"/>
          </p:cNvSpPr>
          <p:nvPr>
            <p:ph idx="1"/>
          </p:nvPr>
        </p:nvSpPr>
        <p:spPr>
          <a:xfrm>
            <a:off x="675490" y="1196177"/>
            <a:ext cx="9972000" cy="5072623"/>
          </a:xfrm>
        </p:spPr>
        <p:txBody>
          <a:bodyPr vert="horz" lIns="0" tIns="0" rIns="0" bIns="0" rtlCol="0" anchor="t">
            <a:noAutofit/>
          </a:bodyPr>
          <a:lstStyle/>
          <a:p>
            <a:r>
              <a:rPr lang="fi-FI" sz="1600"/>
              <a:t>Päihteiden käyttö vaikuttaa aina vanhemman kykyyn huomata lapsi ja tämän tarpeet.</a:t>
            </a:r>
          </a:p>
          <a:p>
            <a:pPr lvl="1"/>
            <a:r>
              <a:rPr lang="fi-FI" sz="1600">
                <a:latin typeface="Arial"/>
                <a:ea typeface="Arial" panose="020B0604020202020204" pitchFamily="34" charset="0"/>
                <a:cs typeface="Arial"/>
              </a:rPr>
              <a:t>Lapsen iän merkitys: m</a:t>
            </a:r>
            <a:r>
              <a:rPr lang="fi-FI" sz="1600">
                <a:effectLst/>
                <a:latin typeface="Arial"/>
                <a:ea typeface="Arial" panose="020B0604020202020204" pitchFamily="34" charset="0"/>
                <a:cs typeface="Arial"/>
              </a:rPr>
              <a:t>itä nuorempi ja mitä enemmän lapsi on aikuisen hoivan ja huolenpidon varassa, sitä haavoittuvaisempi lapsi on laiminlyöntien vakaville seurauksille</a:t>
            </a:r>
          </a:p>
          <a:p>
            <a:pPr lvl="1"/>
            <a:r>
              <a:rPr lang="fi-FI" sz="1600">
                <a:latin typeface="Arial"/>
                <a:ea typeface="Arial" panose="020B0604020202020204" pitchFamily="34" charset="0"/>
                <a:cs typeface="Arial"/>
              </a:rPr>
              <a:t>Äidin päihteiden käytöllä on havaittu olevan yhteys pienten lasten tapaturmariskiin sekä yleiseen sairastavuuteen ja psyykkisen kehityksen häiriöihin (</a:t>
            </a:r>
            <a:r>
              <a:rPr lang="fi-FI" sz="1600">
                <a:latin typeface="Arial"/>
                <a:ea typeface="Arial" panose="020B0604020202020204" pitchFamily="34" charset="0"/>
                <a:cs typeface="Arial"/>
                <a:hlinkClick r:id="rId2"/>
              </a:rPr>
              <a:t>Raitasalo &amp; Holmila 2012, 57</a:t>
            </a:r>
            <a:r>
              <a:rPr lang="fi-FI" sz="1600">
                <a:latin typeface="Arial"/>
                <a:ea typeface="Arial" panose="020B0604020202020204" pitchFamily="34" charset="0"/>
                <a:cs typeface="Arial"/>
              </a:rPr>
              <a:t>)</a:t>
            </a:r>
          </a:p>
          <a:p>
            <a:pPr lvl="1"/>
            <a:r>
              <a:rPr lang="fi-FI" sz="1600">
                <a:latin typeface="Arial"/>
                <a:ea typeface="Arial" panose="020B0604020202020204" pitchFamily="34" charset="0"/>
                <a:cs typeface="Arial"/>
              </a:rPr>
              <a:t>Vanhempien päihteidenkäytön on havaittu olevan selkeästi yhteydessä perheessä ilmenevään aikuisten väliseen väkivaltaan </a:t>
            </a:r>
            <a:r>
              <a:rPr lang="fi-FI" sz="1600">
                <a:effectLst/>
                <a:latin typeface="Arial"/>
                <a:ea typeface="Arial" panose="020B0604020202020204" pitchFamily="34" charset="0"/>
                <a:cs typeface="Arial"/>
              </a:rPr>
              <a:t>(</a:t>
            </a:r>
            <a:r>
              <a:rPr lang="fi-FI" sz="1600">
                <a:effectLst/>
                <a:latin typeface="Arial"/>
                <a:ea typeface="Arial" panose="020B0604020202020204" pitchFamily="34" charset="0"/>
                <a:cs typeface="Arial"/>
                <a:hlinkClick r:id="rId3">
                  <a:extLst>
                    <a:ext uri="{A12FA001-AC4F-418D-AE19-62706E023703}">
                      <ahyp:hlinkClr xmlns:ahyp="http://schemas.microsoft.com/office/drawing/2018/hyperlinkcolor" val="tx"/>
                    </a:ext>
                  </a:extLst>
                </a:hlinkClick>
              </a:rPr>
              <a:t>Rantanen, Paavilainen &amp; Flinck 2022, 12</a:t>
            </a:r>
            <a:r>
              <a:rPr lang="fi-FI" sz="1600">
                <a:effectLst/>
                <a:latin typeface="Arial"/>
                <a:ea typeface="Arial" panose="020B0604020202020204" pitchFamily="34" charset="0"/>
                <a:cs typeface="Arial"/>
              </a:rPr>
              <a:t>)</a:t>
            </a:r>
          </a:p>
          <a:p>
            <a:pPr lvl="1"/>
            <a:endParaRPr lang="fi-FI" sz="1600">
              <a:effectLst/>
              <a:latin typeface="Arial"/>
              <a:ea typeface="Arial" panose="020B0604020202020204" pitchFamily="34" charset="0"/>
              <a:cs typeface="Arial"/>
            </a:endParaRPr>
          </a:p>
          <a:p>
            <a:r>
              <a:rPr lang="fi-FI" sz="1600"/>
              <a:t>Lapsen näkökulmasta satunnainenkin vanhemman päihtymys voi olla outoa tai pelottavaa</a:t>
            </a:r>
            <a:endParaRPr lang="fi-FI" sz="1600">
              <a:cs typeface="Arial"/>
            </a:endParaRPr>
          </a:p>
          <a:p>
            <a:pPr lvl="1"/>
            <a:r>
              <a:rPr lang="fi-FI" sz="1600"/>
              <a:t>Muutokset vanhemman olemuksessa ja käytöksessä, lapsen jääminen yksin ja siitä seuraava turvattomuus, yksin jääminen konkreettisesti tai emotionaalisella tasolla</a:t>
            </a:r>
          </a:p>
          <a:p>
            <a:pPr lvl="1"/>
            <a:endParaRPr lang="fi-FI" sz="1600">
              <a:cs typeface="Arial"/>
            </a:endParaRPr>
          </a:p>
          <a:p>
            <a:r>
              <a:rPr lang="fi-FI" sz="1600"/>
              <a:t>Kyselytutkimuksessa 12–18-vuotiaat lapset nimesivät seuraavia vanhemman päihteiden käytön haittoja:</a:t>
            </a:r>
            <a:endParaRPr lang="fi-FI" sz="1600">
              <a:cs typeface="Arial"/>
            </a:endParaRPr>
          </a:p>
          <a:p>
            <a:pPr lvl="1"/>
            <a:r>
              <a:rPr lang="fi-FI" sz="1600"/>
              <a:t>Perheriidat, häpeä vanhemmasta, ahdistus, vanhempia kohtaan koetun luottamuksen väheneminen, lapselle tehtyjen lupausten pettäminen, pelko päihtynyttä vanhempaa kohtaan, unen puute, kodin rahavaikeudet, perheen hajoaminen, väkivallan näkeminen ja kokeminen, sisaruksille aiheutuneet ongelmat, vanhempien kyvyttömyys huolehtia lapsesta riittävästi, koulunkäynnin kärsiminen, vanhemman sairaus tai kuolema, kiusatuksi tuleminen, jääminen ilman tarvittavia tavaroita kuten vaatteita, rumat puheet ja epäsopivat ehdotukset ja epämukavan koskettelun kohteeksi joutuminen (</a:t>
            </a:r>
            <a:r>
              <a:rPr lang="fi-FI" sz="1600">
                <a:hlinkClick r:id="rId4"/>
              </a:rPr>
              <a:t>Takala &amp; Roine 2013, 29</a:t>
            </a:r>
            <a:r>
              <a:rPr lang="fi-FI" sz="1600"/>
              <a:t>).</a:t>
            </a:r>
            <a:endParaRPr lang="fi-FI" sz="1600">
              <a:cs typeface="Arial"/>
            </a:endParaRPr>
          </a:p>
        </p:txBody>
      </p:sp>
      <p:sp>
        <p:nvSpPr>
          <p:cNvPr id="4" name="Dian numeron paikkamerkki 3">
            <a:extLst>
              <a:ext uri="{FF2B5EF4-FFF2-40B4-BE49-F238E27FC236}">
                <a16:creationId xmlns:a16="http://schemas.microsoft.com/office/drawing/2014/main" id="{E6A3EE74-3312-FE75-AB5A-605454539D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74831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25268-A563-92BA-A858-AC36A373A68A}"/>
              </a:ext>
            </a:extLst>
          </p:cNvPr>
          <p:cNvSpPr>
            <a:spLocks noGrp="1"/>
          </p:cNvSpPr>
          <p:nvPr>
            <p:ph type="title"/>
          </p:nvPr>
        </p:nvSpPr>
        <p:spPr>
          <a:xfrm>
            <a:off x="465539" y="153990"/>
            <a:ext cx="9745040" cy="637120"/>
          </a:xfrm>
        </p:spPr>
        <p:txBody>
          <a:bodyPr/>
          <a:lstStyle/>
          <a:p>
            <a:r>
              <a:rPr lang="fi-FI" sz="2400" dirty="0"/>
              <a:t>2.5 Vanhemman päihteidenkäytön vaikutukset </a:t>
            </a:r>
            <a:br>
              <a:rPr lang="fi-FI" sz="2400" dirty="0"/>
            </a:br>
            <a:r>
              <a:rPr lang="fi-FI" sz="2400" dirty="0"/>
              <a:t>lapsen näkökulmasta 2/2</a:t>
            </a:r>
          </a:p>
        </p:txBody>
      </p:sp>
      <p:sp>
        <p:nvSpPr>
          <p:cNvPr id="3" name="Sisällön paikkamerkki 2">
            <a:extLst>
              <a:ext uri="{FF2B5EF4-FFF2-40B4-BE49-F238E27FC236}">
                <a16:creationId xmlns:a16="http://schemas.microsoft.com/office/drawing/2014/main" id="{6BE56042-B867-C546-7327-F72608E15581}"/>
              </a:ext>
            </a:extLst>
          </p:cNvPr>
          <p:cNvSpPr>
            <a:spLocks noGrp="1"/>
          </p:cNvSpPr>
          <p:nvPr>
            <p:ph idx="1"/>
          </p:nvPr>
        </p:nvSpPr>
        <p:spPr>
          <a:xfrm>
            <a:off x="383346" y="869166"/>
            <a:ext cx="10383971" cy="5327715"/>
          </a:xfrm>
        </p:spPr>
        <p:txBody>
          <a:bodyPr vert="horz" lIns="0" tIns="0" rIns="0" bIns="0" rtlCol="0" anchor="t">
            <a:noAutofit/>
          </a:bodyPr>
          <a:lstStyle/>
          <a:p>
            <a:r>
              <a:rPr lang="fi-FI" sz="1600" dirty="0"/>
              <a:t>Tilannearviossa on syytä kiinnittää huomiota lapsen hyvinvoinnin muutoksiin tai lapsen oireisiin, jotka voivat kertoa vanhempien päihteidenkäytöstä johtuvasta laiminlyönnistä tai kaltoinkohtelusta</a:t>
            </a:r>
          </a:p>
          <a:p>
            <a:pPr lvl="1"/>
            <a:r>
              <a:rPr lang="fi-FI" sz="1500" dirty="0"/>
              <a:t>Lapsen tavanomaisesta poikkeava väsymys, keskittymiskyvyn puute, vetäytyminen, kiukkuisuus, itkuisuus, rajattomuus, käytöshäiriöt</a:t>
            </a:r>
            <a:endParaRPr lang="fi-FI" sz="1500" dirty="0">
              <a:cs typeface="Arial"/>
            </a:endParaRPr>
          </a:p>
          <a:p>
            <a:pPr lvl="1"/>
            <a:r>
              <a:rPr lang="fi-FI" sz="1500" dirty="0"/>
              <a:t>Lapsi voi yrittää sopeutua tilanteeseen pyrkimällä pärjäämään erityisen hyvin koulussa ja harrastuksissa</a:t>
            </a:r>
            <a:endParaRPr lang="fi-FI" sz="1500" dirty="0">
              <a:cs typeface="Arial"/>
            </a:endParaRPr>
          </a:p>
          <a:p>
            <a:pPr lvl="1"/>
            <a:r>
              <a:rPr lang="fi-FI" sz="1500" dirty="0"/>
              <a:t>Somaattiset oireet, kuten päänsäryt ja vatsakivut, joille ei löydy selittävää tekijää</a:t>
            </a:r>
            <a:endParaRPr lang="fi-FI" sz="1500" dirty="0">
              <a:cs typeface="Arial"/>
            </a:endParaRPr>
          </a:p>
          <a:p>
            <a:pPr lvl="1"/>
            <a:r>
              <a:rPr lang="fi-FI" sz="1500" dirty="0"/>
              <a:t>Lapsen ilmaisema huolestuneisuus omasta tai vanhempien pärjäämisestä</a:t>
            </a:r>
            <a:endParaRPr lang="fi-FI" sz="1500" dirty="0">
              <a:cs typeface="Arial"/>
            </a:endParaRPr>
          </a:p>
          <a:p>
            <a:pPr lvl="1"/>
            <a:r>
              <a:rPr lang="fi-FI" sz="1500" dirty="0"/>
              <a:t>Lapsen epävarmuus ja kyvyttömyys luottaa siihen, että hänestä huolehditaan</a:t>
            </a:r>
          </a:p>
          <a:p>
            <a:pPr lvl="1"/>
            <a:endParaRPr lang="fi-FI" sz="1600" dirty="0">
              <a:cs typeface="Arial"/>
            </a:endParaRPr>
          </a:p>
          <a:p>
            <a:r>
              <a:rPr lang="fi-FI" sz="1600" dirty="0"/>
              <a:t>Toistuvat laiminlyönnit ja niistä lapselle syntyvä jatkuva stressitila vaarantavat lapsen normaalin kehityksen ja vaikeuttavat oppimista. Jatkuva stressitila altistaa lapsen aivojen kemian muuttumiselle → Syntyy riski kehityksen häiriintymiselle</a:t>
            </a:r>
            <a:r>
              <a:rPr lang="fi-FI" sz="1600" dirty="0">
                <a:cs typeface="Arial"/>
              </a:rPr>
              <a:t> </a:t>
            </a:r>
            <a:r>
              <a:rPr lang="fi-FI" sz="1500" dirty="0">
                <a:cs typeface="Arial"/>
              </a:rPr>
              <a:t>(</a:t>
            </a:r>
            <a:r>
              <a:rPr lang="fi-FI" sz="1500" dirty="0"/>
              <a:t>Pihko 2012, 161–166; Kivitie-Kallio &amp; </a:t>
            </a:r>
            <a:r>
              <a:rPr lang="fi-FI" sz="1500" dirty="0" err="1"/>
              <a:t>Autti</a:t>
            </a:r>
            <a:r>
              <a:rPr lang="fi-FI" sz="1500" dirty="0"/>
              <a:t>-Rämö 2012, 196–206).</a:t>
            </a:r>
          </a:p>
          <a:p>
            <a:pPr marL="457200" lvl="1" indent="0">
              <a:buNone/>
            </a:pPr>
            <a:endParaRPr lang="fi-FI" sz="1600" dirty="0">
              <a:cs typeface="Arial"/>
            </a:endParaRPr>
          </a:p>
          <a:p>
            <a:r>
              <a:rPr lang="fi-FI" sz="1600" dirty="0"/>
              <a:t>Ristiriita huolenpitäjän ja turvattomuutta aiheuttavan vanhemman suhteessa on lapsen sisäisessä maailmassa tila, jota hän ei pysty käsittelemään → Syntyy alttius lapsuusiän traumatisoitumiselle. </a:t>
            </a:r>
            <a:r>
              <a:rPr lang="fi-FI" sz="1500" dirty="0"/>
              <a:t>(</a:t>
            </a:r>
            <a:r>
              <a:rPr lang="fi-FI" sz="1500" dirty="0" err="1"/>
              <a:t>Ogden</a:t>
            </a:r>
            <a:r>
              <a:rPr lang="fi-FI" sz="1500" dirty="0"/>
              <a:t>, </a:t>
            </a:r>
            <a:r>
              <a:rPr lang="fi-FI" sz="1500" dirty="0" err="1"/>
              <a:t>Minton</a:t>
            </a:r>
            <a:r>
              <a:rPr lang="fi-FI" sz="1500" dirty="0"/>
              <a:t> ja Pain 2009; Harris 2019; Van </a:t>
            </a:r>
            <a:r>
              <a:rPr lang="fi-FI" sz="1500" dirty="0" err="1"/>
              <a:t>der</a:t>
            </a:r>
            <a:r>
              <a:rPr lang="fi-FI" sz="1500" dirty="0"/>
              <a:t> </a:t>
            </a:r>
            <a:r>
              <a:rPr lang="fi-FI" sz="1500" dirty="0" err="1"/>
              <a:t>Kolk</a:t>
            </a:r>
            <a:r>
              <a:rPr lang="fi-FI" sz="1500" dirty="0"/>
              <a:t> 2017.)</a:t>
            </a:r>
          </a:p>
          <a:p>
            <a:endParaRPr lang="fi-FI" sz="1600" dirty="0">
              <a:cs typeface="Arial"/>
            </a:endParaRPr>
          </a:p>
          <a:p>
            <a:r>
              <a:rPr lang="fi-FI" sz="1600" dirty="0"/>
              <a:t>Tukitoimien suunnittelussa ja toteuttamisessa tulee keskeisenä tavoitteena olla muutoksen aikaansaaminen vanhemman haitalliseen päihteidenkäyttöön, mukaan lukien siihen liittyvät mahdolliset lieveilmiöt.</a:t>
            </a:r>
          </a:p>
          <a:p>
            <a:r>
              <a:rPr lang="fi-FI" sz="1600" b="1" dirty="0"/>
              <a:t>Jos tavoiteltua muutosta ei tapahdu ja lapsen kasvuolosuhteet eivät ole riittävän turvalliset ja tue lapsen kasvua ja kehitystä, lastensuojelussa ja perhesosiaalityössä on velvoite ryhtyä vahvempiin toimiin lapsen suojeluntarpeen edellyttämällä tavalla.</a:t>
            </a:r>
          </a:p>
        </p:txBody>
      </p:sp>
      <p:sp>
        <p:nvSpPr>
          <p:cNvPr id="4" name="Dian numeron paikkamerkki 3">
            <a:extLst>
              <a:ext uri="{FF2B5EF4-FFF2-40B4-BE49-F238E27FC236}">
                <a16:creationId xmlns:a16="http://schemas.microsoft.com/office/drawing/2014/main" id="{62BBC153-9DAC-ADCF-9F5F-541A6A85DF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08908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0BEA3A-88B1-D3B4-A3D5-CDA623F4D571}"/>
              </a:ext>
            </a:extLst>
          </p:cNvPr>
          <p:cNvSpPr>
            <a:spLocks noGrp="1"/>
          </p:cNvSpPr>
          <p:nvPr>
            <p:ph type="title"/>
          </p:nvPr>
        </p:nvSpPr>
        <p:spPr>
          <a:xfrm>
            <a:off x="732908" y="548644"/>
            <a:ext cx="9972000" cy="430681"/>
          </a:xfrm>
        </p:spPr>
        <p:txBody>
          <a:bodyPr/>
          <a:lstStyle/>
          <a:p>
            <a:r>
              <a:rPr lang="fi-FI" sz="2400" dirty="0"/>
              <a:t>Lähteet</a:t>
            </a:r>
          </a:p>
        </p:txBody>
      </p:sp>
      <p:sp>
        <p:nvSpPr>
          <p:cNvPr id="3" name="Sisällön paikkamerkki 2">
            <a:extLst>
              <a:ext uri="{FF2B5EF4-FFF2-40B4-BE49-F238E27FC236}">
                <a16:creationId xmlns:a16="http://schemas.microsoft.com/office/drawing/2014/main" id="{C24A820E-F8CD-6177-F720-7E353A09CB5A}"/>
              </a:ext>
            </a:extLst>
          </p:cNvPr>
          <p:cNvSpPr>
            <a:spLocks noGrp="1"/>
          </p:cNvSpPr>
          <p:nvPr>
            <p:ph idx="1"/>
          </p:nvPr>
        </p:nvSpPr>
        <p:spPr>
          <a:xfrm>
            <a:off x="732908" y="1034370"/>
            <a:ext cx="9972000" cy="4980461"/>
          </a:xfrm>
        </p:spPr>
        <p:txBody>
          <a:bodyPr/>
          <a:lstStyle/>
          <a:p>
            <a:r>
              <a:rPr lang="fi-FI" sz="1600">
                <a:effectLst/>
                <a:latin typeface="Arial" panose="020B0604020202020204" pitchFamily="34" charset="0"/>
                <a:ea typeface="Arial" panose="020B0604020202020204" pitchFamily="34" charset="0"/>
                <a:cs typeface="Arial" panose="020B0604020202020204" pitchFamily="34" charset="0"/>
              </a:rPr>
              <a:t>Harris, Nadine </a:t>
            </a:r>
            <a:r>
              <a:rPr lang="fi-FI" sz="1600" err="1">
                <a:effectLst/>
                <a:latin typeface="Arial" panose="020B0604020202020204" pitchFamily="34" charset="0"/>
                <a:ea typeface="Arial" panose="020B0604020202020204" pitchFamily="34" charset="0"/>
                <a:cs typeface="Arial" panose="020B0604020202020204" pitchFamily="34" charset="0"/>
              </a:rPr>
              <a:t>Burke</a:t>
            </a:r>
            <a:r>
              <a:rPr lang="fi-FI" sz="1600">
                <a:effectLst/>
                <a:latin typeface="Arial" panose="020B0604020202020204" pitchFamily="34" charset="0"/>
                <a:ea typeface="Arial" panose="020B0604020202020204" pitchFamily="34" charset="0"/>
                <a:cs typeface="Arial" panose="020B0604020202020204" pitchFamily="34" charset="0"/>
              </a:rPr>
              <a:t> (2019) Syvälle ulottuvat juuret. Turvattomasta lapsuudesta tasapainoiseen aikuisuuteen. </a:t>
            </a:r>
            <a:r>
              <a:rPr lang="fi-FI" sz="1600" err="1">
                <a:effectLst/>
                <a:latin typeface="Arial" panose="020B0604020202020204" pitchFamily="34" charset="0"/>
                <a:ea typeface="Arial" panose="020B0604020202020204" pitchFamily="34" charset="0"/>
                <a:cs typeface="Arial" panose="020B0604020202020204" pitchFamily="34" charset="0"/>
              </a:rPr>
              <a:t>Basam</a:t>
            </a:r>
            <a:r>
              <a:rPr lang="fi-FI" sz="1600">
                <a:effectLst/>
                <a:latin typeface="Arial" panose="020B0604020202020204" pitchFamily="34" charset="0"/>
                <a:ea typeface="Arial" panose="020B0604020202020204" pitchFamily="34" charset="0"/>
                <a:cs typeface="Arial" panose="020B0604020202020204" pitchFamily="34" charset="0"/>
              </a:rPr>
              <a:t> </a:t>
            </a:r>
            <a:r>
              <a:rPr lang="fi-FI" sz="1600" err="1">
                <a:effectLst/>
                <a:latin typeface="Arial" panose="020B0604020202020204" pitchFamily="34" charset="0"/>
                <a:ea typeface="Arial" panose="020B0604020202020204" pitchFamily="34" charset="0"/>
                <a:cs typeface="Arial" panose="020B0604020202020204" pitchFamily="34" charset="0"/>
              </a:rPr>
              <a:t>Books</a:t>
            </a:r>
            <a:r>
              <a:rPr lang="fi-FI" sz="1600">
                <a:effectLst/>
                <a:latin typeface="Arial" panose="020B0604020202020204" pitchFamily="34" charset="0"/>
                <a:ea typeface="Arial" panose="020B0604020202020204" pitchFamily="34" charset="0"/>
                <a:cs typeface="Arial" panose="020B0604020202020204" pitchFamily="34" charset="0"/>
              </a:rPr>
              <a:t>.</a:t>
            </a:r>
          </a:p>
          <a:p>
            <a:r>
              <a:rPr lang="fi-FI" sz="1600">
                <a:effectLst/>
                <a:latin typeface="Arial" panose="020B0604020202020204" pitchFamily="34" charset="0"/>
                <a:ea typeface="Arial" panose="020B0604020202020204" pitchFamily="34" charset="0"/>
                <a:cs typeface="Arial" panose="020B0604020202020204" pitchFamily="34" charset="0"/>
              </a:rPr>
              <a:t>Kylmänen, Petri: Potilaan päihdeongelman tunnistaminen (2022) Duodecim Terveysportti. Viitattu 27.2.2023. </a:t>
            </a:r>
          </a:p>
          <a:p>
            <a:r>
              <a:rPr lang="fi-FI" sz="1600">
                <a:effectLst/>
                <a:latin typeface="Arial" panose="020B0604020202020204" pitchFamily="34" charset="0"/>
                <a:ea typeface="Arial" panose="020B0604020202020204" pitchFamily="34" charset="0"/>
                <a:cs typeface="Arial" panose="020B0604020202020204" pitchFamily="34" charset="0"/>
              </a:rPr>
              <a:t>Lasinen lapsuus -verkkomateriaali (2022) </a:t>
            </a:r>
            <a:r>
              <a:rPr lang="fi-FI" sz="1600">
                <a:effectLst/>
                <a:latin typeface="Arial" panose="020B0604020202020204" pitchFamily="34" charset="0"/>
                <a:ea typeface="Arial" panose="020B0604020202020204" pitchFamily="34" charset="0"/>
                <a:cs typeface="Arial" panose="020B0604020202020204" pitchFamily="34" charset="0"/>
                <a:hlinkClick r:id="rId2"/>
              </a:rPr>
              <a:t>https://lasinenlapsuus.fi/tyohosi</a:t>
            </a:r>
            <a:r>
              <a:rPr lang="fi-FI" sz="1600">
                <a:effectLst/>
                <a:latin typeface="Arial" panose="020B0604020202020204" pitchFamily="34" charset="0"/>
                <a:ea typeface="Arial" panose="020B0604020202020204" pitchFamily="34" charset="0"/>
                <a:cs typeface="Arial" panose="020B0604020202020204" pitchFamily="34" charset="0"/>
              </a:rPr>
              <a:t> . Viitattu 27.2.2023.</a:t>
            </a:r>
          </a:p>
          <a:p>
            <a:r>
              <a:rPr lang="fi-FI" sz="1600">
                <a:latin typeface="Arial" panose="020B0604020202020204" pitchFamily="34" charset="0"/>
                <a:ea typeface="Arial" panose="020B0604020202020204" pitchFamily="34" charset="0"/>
                <a:cs typeface="Arial" panose="020B0604020202020204" pitchFamily="34" charset="0"/>
              </a:rPr>
              <a:t>Lastensuojelun käsikirja. THL. </a:t>
            </a:r>
            <a:r>
              <a:rPr lang="fi-FI" sz="1600">
                <a:latin typeface="Arial" panose="020B0604020202020204" pitchFamily="34" charset="0"/>
                <a:ea typeface="Arial" panose="020B0604020202020204" pitchFamily="34" charset="0"/>
                <a:cs typeface="Arial" panose="020B0604020202020204" pitchFamily="34" charset="0"/>
                <a:hlinkClick r:id="rId3"/>
              </a:rPr>
              <a:t>https://thl.fi/fi/web/lastensuojelun-kasikirja</a:t>
            </a:r>
            <a:r>
              <a:rPr lang="fi-FI" sz="1600">
                <a:latin typeface="Arial" panose="020B0604020202020204" pitchFamily="34" charset="0"/>
                <a:ea typeface="Arial" panose="020B0604020202020204" pitchFamily="34" charset="0"/>
                <a:cs typeface="Arial" panose="020B0604020202020204" pitchFamily="34" charset="0"/>
              </a:rPr>
              <a:t> . Viitattu 16.2.2023. </a:t>
            </a:r>
            <a:endParaRPr lang="fi-FI" sz="1600">
              <a:effectLst/>
              <a:latin typeface="Arial" panose="020B0604020202020204" pitchFamily="34" charset="0"/>
              <a:ea typeface="Arial" panose="020B0604020202020204" pitchFamily="34" charset="0"/>
              <a:cs typeface="Arial" panose="020B0604020202020204" pitchFamily="34" charset="0"/>
            </a:endParaRPr>
          </a:p>
          <a:p>
            <a:r>
              <a:rPr lang="fi-FI" sz="1600" err="1">
                <a:effectLst/>
                <a:latin typeface="Arial" panose="020B0604020202020204" pitchFamily="34" charset="0"/>
                <a:ea typeface="Arial" panose="020B0604020202020204" pitchFamily="34" charset="0"/>
                <a:cs typeface="Arial" panose="020B0604020202020204" pitchFamily="34" charset="0"/>
              </a:rPr>
              <a:t>Ogden</a:t>
            </a:r>
            <a:r>
              <a:rPr lang="fi-FI" sz="1600">
                <a:effectLst/>
                <a:latin typeface="Arial" panose="020B0604020202020204" pitchFamily="34" charset="0"/>
                <a:ea typeface="Arial" panose="020B0604020202020204" pitchFamily="34" charset="0"/>
                <a:cs typeface="Arial" panose="020B0604020202020204" pitchFamily="34" charset="0"/>
              </a:rPr>
              <a:t>, Pat &amp; </a:t>
            </a:r>
            <a:r>
              <a:rPr lang="fi-FI" sz="1600" err="1">
                <a:effectLst/>
                <a:latin typeface="Arial" panose="020B0604020202020204" pitchFamily="34" charset="0"/>
                <a:ea typeface="Arial" panose="020B0604020202020204" pitchFamily="34" charset="0"/>
                <a:cs typeface="Arial" panose="020B0604020202020204" pitchFamily="34" charset="0"/>
              </a:rPr>
              <a:t>Minton</a:t>
            </a:r>
            <a:r>
              <a:rPr lang="fi-FI" sz="1600">
                <a:effectLst/>
                <a:latin typeface="Arial" panose="020B0604020202020204" pitchFamily="34" charset="0"/>
                <a:ea typeface="Arial" panose="020B0604020202020204" pitchFamily="34" charset="0"/>
                <a:cs typeface="Arial" panose="020B0604020202020204" pitchFamily="34" charset="0"/>
              </a:rPr>
              <a:t>, </a:t>
            </a:r>
            <a:r>
              <a:rPr lang="fi-FI" sz="1600" err="1">
                <a:effectLst/>
                <a:latin typeface="Arial" panose="020B0604020202020204" pitchFamily="34" charset="0"/>
                <a:ea typeface="Arial" panose="020B0604020202020204" pitchFamily="34" charset="0"/>
                <a:cs typeface="Arial" panose="020B0604020202020204" pitchFamily="34" charset="0"/>
              </a:rPr>
              <a:t>Kekuni</a:t>
            </a:r>
            <a:r>
              <a:rPr lang="fi-FI" sz="1600">
                <a:effectLst/>
                <a:latin typeface="Arial" panose="020B0604020202020204" pitchFamily="34" charset="0"/>
                <a:ea typeface="Arial" panose="020B0604020202020204" pitchFamily="34" charset="0"/>
                <a:cs typeface="Arial" panose="020B0604020202020204" pitchFamily="34" charset="0"/>
              </a:rPr>
              <a:t> &amp; Pain, </a:t>
            </a:r>
            <a:r>
              <a:rPr lang="fi-FI" sz="1600" err="1">
                <a:effectLst/>
                <a:latin typeface="Arial" panose="020B0604020202020204" pitchFamily="34" charset="0"/>
                <a:ea typeface="Arial" panose="020B0604020202020204" pitchFamily="34" charset="0"/>
                <a:cs typeface="Arial" panose="020B0604020202020204" pitchFamily="34" charset="0"/>
              </a:rPr>
              <a:t>Clare</a:t>
            </a:r>
            <a:r>
              <a:rPr lang="fi-FI" sz="1600">
                <a:effectLst/>
                <a:latin typeface="Arial" panose="020B0604020202020204" pitchFamily="34" charset="0"/>
                <a:ea typeface="Arial" panose="020B0604020202020204" pitchFamily="34" charset="0"/>
                <a:cs typeface="Arial" panose="020B0604020202020204" pitchFamily="34" charset="0"/>
              </a:rPr>
              <a:t> (2009) Trauma ja keho: sensorimotorinen psykoterapia. Helsinki: Traumaterapiakeskus. </a:t>
            </a:r>
            <a:r>
              <a:rPr lang="fi-FI" sz="1600" err="1">
                <a:effectLst/>
                <a:latin typeface="Arial" panose="020B0604020202020204" pitchFamily="34" charset="0"/>
                <a:ea typeface="Arial" panose="020B0604020202020204" pitchFamily="34" charset="0"/>
                <a:cs typeface="Arial" panose="020B0604020202020204" pitchFamily="34" charset="0"/>
              </a:rPr>
              <a:t>Print</a:t>
            </a:r>
            <a:r>
              <a:rPr lang="fi-FI" sz="1600">
                <a:effectLst/>
                <a:latin typeface="Arial" panose="020B0604020202020204" pitchFamily="34" charset="0"/>
                <a:ea typeface="Arial" panose="020B0604020202020204" pitchFamily="34" charset="0"/>
                <a:cs typeface="Arial" panose="020B0604020202020204" pitchFamily="34" charset="0"/>
              </a:rPr>
              <a:t>.</a:t>
            </a:r>
          </a:p>
          <a:p>
            <a:r>
              <a:rPr lang="fi-FI" sz="1600">
                <a:effectLst/>
                <a:latin typeface="Arial" panose="020B0604020202020204" pitchFamily="34" charset="0"/>
                <a:ea typeface="Arial" panose="020B0604020202020204" pitchFamily="34" charset="0"/>
                <a:cs typeface="Arial" panose="020B0604020202020204" pitchFamily="34" charset="0"/>
              </a:rPr>
              <a:t>Pelastakaa lapset-verkkomateriaali (2022) </a:t>
            </a:r>
            <a:r>
              <a:rPr lang="fi-FI" sz="1600">
                <a:effectLst/>
                <a:latin typeface="Arial" panose="020B0604020202020204" pitchFamily="34" charset="0"/>
                <a:ea typeface="Arial" panose="020B0604020202020204" pitchFamily="34" charset="0"/>
                <a:cs typeface="Arial" panose="020B0604020202020204" pitchFamily="34" charset="0"/>
                <a:hlinkClick r:id="rId4"/>
              </a:rPr>
              <a:t>https://www.pelastakaalapset.fi/lapsilta-opittua/</a:t>
            </a:r>
            <a:r>
              <a:rPr lang="fi-FI" sz="1600">
                <a:effectLst/>
                <a:latin typeface="Arial" panose="020B0604020202020204" pitchFamily="34" charset="0"/>
                <a:ea typeface="Arial" panose="020B0604020202020204" pitchFamily="34" charset="0"/>
                <a:cs typeface="Arial" panose="020B0604020202020204" pitchFamily="34" charset="0"/>
              </a:rPr>
              <a:t> </a:t>
            </a:r>
          </a:p>
          <a:p>
            <a:r>
              <a:rPr lang="fi-FI" sz="1600">
                <a:effectLst/>
                <a:latin typeface="Arial" panose="020B0604020202020204" pitchFamily="34" charset="0"/>
                <a:ea typeface="Arial" panose="020B0604020202020204" pitchFamily="34" charset="0"/>
                <a:cs typeface="Arial" panose="020B0604020202020204" pitchFamily="34" charset="0"/>
              </a:rPr>
              <a:t>Pihko, Helena (2012) Kaltoinkohtelun vaikutus kehittyviin aivoihin. Teoksessa Söderholm, </a:t>
            </a:r>
            <a:r>
              <a:rPr lang="fi-FI" sz="1600" err="1">
                <a:effectLst/>
                <a:latin typeface="Arial" panose="020B0604020202020204" pitchFamily="34" charset="0"/>
                <a:ea typeface="Arial" panose="020B0604020202020204" pitchFamily="34" charset="0"/>
                <a:cs typeface="Arial" panose="020B0604020202020204" pitchFamily="34" charset="0"/>
              </a:rPr>
              <a:t>Annlis</a:t>
            </a:r>
            <a:r>
              <a:rPr lang="fi-FI" sz="1600">
                <a:effectLst/>
                <a:latin typeface="Arial" panose="020B0604020202020204" pitchFamily="34" charset="0"/>
                <a:ea typeface="Arial" panose="020B0604020202020204" pitchFamily="34" charset="0"/>
                <a:cs typeface="Arial" panose="020B0604020202020204" pitchFamily="34" charset="0"/>
              </a:rPr>
              <a:t> &amp; Kivitie-Kallio, Satu (toim.) Lapsen kaltoinkohtelu. Duodecim, 161-166. </a:t>
            </a:r>
          </a:p>
          <a:p>
            <a:r>
              <a:rPr lang="fi-FI" sz="1600">
                <a:effectLst/>
                <a:latin typeface="Arial" panose="020B0604020202020204" pitchFamily="34" charset="0"/>
                <a:ea typeface="Arial" panose="020B0604020202020204" pitchFamily="34" charset="0"/>
              </a:rPr>
              <a:t>Päihdelinkki. A-klinikkasäätiö. </a:t>
            </a:r>
            <a:r>
              <a:rPr lang="fi-FI" sz="1600">
                <a:effectLst/>
                <a:latin typeface="Arial" panose="020B0604020202020204" pitchFamily="34" charset="0"/>
                <a:ea typeface="Arial" panose="020B0604020202020204" pitchFamily="34" charset="0"/>
                <a:hlinkClick r:id="rId5"/>
              </a:rPr>
              <a:t>https://paihdelinkki.fi</a:t>
            </a:r>
            <a:r>
              <a:rPr lang="fi-FI" sz="1600">
                <a:latin typeface="Arial" panose="020B0604020202020204" pitchFamily="34" charset="0"/>
                <a:ea typeface="Arial" panose="020B0604020202020204" pitchFamily="34" charset="0"/>
                <a:cs typeface="Arial" panose="020B0604020202020204" pitchFamily="34" charset="0"/>
              </a:rPr>
              <a:t> . Viitattu 27.2.2023.</a:t>
            </a:r>
            <a:endParaRPr lang="fi-FI" sz="1600">
              <a:effectLst/>
              <a:latin typeface="Arial" panose="020B0604020202020204" pitchFamily="34" charset="0"/>
              <a:ea typeface="Arial" panose="020B0604020202020204" pitchFamily="34" charset="0"/>
              <a:cs typeface="Arial" panose="020B0604020202020204" pitchFamily="34" charset="0"/>
            </a:endParaRPr>
          </a:p>
          <a:p>
            <a:r>
              <a:rPr lang="fi-FI" sz="1600">
                <a:effectLst/>
                <a:latin typeface="Arial" panose="020B0604020202020204" pitchFamily="34" charset="0"/>
                <a:ea typeface="Arial" panose="020B0604020202020204" pitchFamily="34" charset="0"/>
                <a:cs typeface="Arial" panose="020B0604020202020204" pitchFamily="34" charset="0"/>
              </a:rPr>
              <a:t>Raitasalo Kirsimarja &amp; </a:t>
            </a:r>
            <a:r>
              <a:rPr lang="fi-FI" sz="1600" err="1">
                <a:effectLst/>
                <a:latin typeface="Arial" panose="020B0604020202020204" pitchFamily="34" charset="0"/>
                <a:ea typeface="Arial" panose="020B0604020202020204" pitchFamily="34" charset="0"/>
                <a:cs typeface="Arial" panose="020B0604020202020204" pitchFamily="34" charset="0"/>
              </a:rPr>
              <a:t>Holmila</a:t>
            </a:r>
            <a:r>
              <a:rPr lang="fi-FI" sz="1600">
                <a:effectLst/>
                <a:latin typeface="Arial" panose="020B0604020202020204" pitchFamily="34" charset="0"/>
                <a:ea typeface="Arial" panose="020B0604020202020204" pitchFamily="34" charset="0"/>
                <a:cs typeface="Arial" panose="020B0604020202020204" pitchFamily="34" charset="0"/>
              </a:rPr>
              <a:t> Marja (2012) Äidin päihteiden käytön yhteys lapsen kokemiin haittoihin. Rekisteritutkimuksen tuloksia. Yhteiskuntapolitiikka 77 (2012):1​</a:t>
            </a:r>
          </a:p>
          <a:p>
            <a:r>
              <a:rPr lang="fi-FI" sz="1600">
                <a:latin typeface="Arial" panose="020B0604020202020204" pitchFamily="34" charset="0"/>
                <a:ea typeface="Arial" panose="020B0604020202020204" pitchFamily="34" charset="0"/>
                <a:cs typeface="Arial" panose="020B0604020202020204" pitchFamily="34" charset="0"/>
              </a:rPr>
              <a:t>Rantanen, Heidi &amp; Paavilainen, Eija &amp; Flinck, Aune (2022) Perheessä tapahtuvan lapsen kaltoinkohtelun riskiolojen tunnistaminen. </a:t>
            </a:r>
            <a:r>
              <a:rPr lang="fi-FI" sz="1600" err="1">
                <a:latin typeface="Arial" panose="020B0604020202020204" pitchFamily="34" charset="0"/>
                <a:ea typeface="Arial" panose="020B0604020202020204" pitchFamily="34" charset="0"/>
                <a:cs typeface="Arial" panose="020B0604020202020204" pitchFamily="34" charset="0"/>
              </a:rPr>
              <a:t>Hotus</a:t>
            </a:r>
            <a:r>
              <a:rPr lang="fi-FI" sz="1600">
                <a:latin typeface="Arial" panose="020B0604020202020204" pitchFamily="34" charset="0"/>
                <a:ea typeface="Arial" panose="020B0604020202020204" pitchFamily="34" charset="0"/>
                <a:cs typeface="Arial" panose="020B0604020202020204" pitchFamily="34" charset="0"/>
              </a:rPr>
              <a:t>-hoitosuosituksen lyhennelmä.</a:t>
            </a:r>
          </a:p>
          <a:p>
            <a:r>
              <a:rPr lang="fi-FI" sz="1600">
                <a:effectLst/>
                <a:latin typeface="Arial" panose="020B0604020202020204" pitchFamily="34" charset="0"/>
                <a:ea typeface="Arial" panose="020B0604020202020204" pitchFamily="34" charset="0"/>
                <a:cs typeface="Arial" panose="020B0604020202020204" pitchFamily="34" charset="0"/>
              </a:rPr>
              <a:t>Takala Janne &amp; Roine Mira (2013) Nuorten kokemuksia aikuisten alkoholinkäytöstä. Teoksessa Katariina </a:t>
            </a:r>
            <a:r>
              <a:rPr lang="fi-FI" sz="1600" err="1">
                <a:effectLst/>
                <a:latin typeface="Arial" panose="020B0604020202020204" pitchFamily="34" charset="0"/>
                <a:ea typeface="Arial" panose="020B0604020202020204" pitchFamily="34" charset="0"/>
                <a:cs typeface="Arial" panose="020B0604020202020204" pitchFamily="34" charset="0"/>
              </a:rPr>
              <a:t>Warpenius</a:t>
            </a:r>
            <a:r>
              <a:rPr lang="fi-FI" sz="1600">
                <a:effectLst/>
                <a:latin typeface="Arial" panose="020B0604020202020204" pitchFamily="34" charset="0"/>
                <a:ea typeface="Arial" panose="020B0604020202020204" pitchFamily="34" charset="0"/>
                <a:cs typeface="Arial" panose="020B0604020202020204" pitchFamily="34" charset="0"/>
              </a:rPr>
              <a:t>, Marja </a:t>
            </a:r>
            <a:r>
              <a:rPr lang="fi-FI" sz="1600" err="1">
                <a:effectLst/>
                <a:latin typeface="Arial" panose="020B0604020202020204" pitchFamily="34" charset="0"/>
                <a:ea typeface="Arial" panose="020B0604020202020204" pitchFamily="34" charset="0"/>
                <a:cs typeface="Arial" panose="020B0604020202020204" pitchFamily="34" charset="0"/>
              </a:rPr>
              <a:t>Holmila</a:t>
            </a:r>
            <a:r>
              <a:rPr lang="fi-FI" sz="1600">
                <a:effectLst/>
                <a:latin typeface="Arial" panose="020B0604020202020204" pitchFamily="34" charset="0"/>
                <a:ea typeface="Arial" panose="020B0604020202020204" pitchFamily="34" charset="0"/>
                <a:cs typeface="Arial" panose="020B0604020202020204" pitchFamily="34" charset="0"/>
              </a:rPr>
              <a:t> &amp; Christoffer </a:t>
            </a:r>
            <a:r>
              <a:rPr lang="fi-FI" sz="1600" err="1">
                <a:effectLst/>
                <a:latin typeface="Arial" panose="020B0604020202020204" pitchFamily="34" charset="0"/>
                <a:ea typeface="Arial" panose="020B0604020202020204" pitchFamily="34" charset="0"/>
                <a:cs typeface="Arial" panose="020B0604020202020204" pitchFamily="34" charset="0"/>
              </a:rPr>
              <a:t>Tigersted</a:t>
            </a:r>
            <a:r>
              <a:rPr lang="fi-FI" sz="1600">
                <a:effectLst/>
                <a:latin typeface="Arial" panose="020B0604020202020204" pitchFamily="34" charset="0"/>
                <a:ea typeface="Arial" panose="020B0604020202020204" pitchFamily="34" charset="0"/>
                <a:cs typeface="Arial" panose="020B0604020202020204" pitchFamily="34" charset="0"/>
              </a:rPr>
              <a:t> (toim.) Alkoholi- ja päihdehaitat läheisille, muille ihmisille ja yhteiskunnalle. Terveyden ja hyvinvoinnin laitos, 24-35.</a:t>
            </a:r>
          </a:p>
          <a:p>
            <a:r>
              <a:rPr lang="fi-FI" sz="1600">
                <a:effectLst/>
                <a:latin typeface="Arial" panose="020B0604020202020204" pitchFamily="34" charset="0"/>
                <a:ea typeface="Arial" panose="020B0604020202020204" pitchFamily="34" charset="0"/>
                <a:cs typeface="Arial" panose="020B0604020202020204" pitchFamily="34" charset="0"/>
              </a:rPr>
              <a:t>Van </a:t>
            </a:r>
            <a:r>
              <a:rPr lang="fi-FI" sz="1600" err="1">
                <a:effectLst/>
                <a:latin typeface="Arial" panose="020B0604020202020204" pitchFamily="34" charset="0"/>
                <a:ea typeface="Arial" panose="020B0604020202020204" pitchFamily="34" charset="0"/>
                <a:cs typeface="Arial" panose="020B0604020202020204" pitchFamily="34" charset="0"/>
              </a:rPr>
              <a:t>der</a:t>
            </a:r>
            <a:r>
              <a:rPr lang="fi-FI" sz="1600">
                <a:effectLst/>
                <a:latin typeface="Arial" panose="020B0604020202020204" pitchFamily="34" charset="0"/>
                <a:ea typeface="Arial" panose="020B0604020202020204" pitchFamily="34" charset="0"/>
                <a:cs typeface="Arial" panose="020B0604020202020204" pitchFamily="34" charset="0"/>
              </a:rPr>
              <a:t> </a:t>
            </a:r>
            <a:r>
              <a:rPr lang="fi-FI" sz="1600" err="1">
                <a:effectLst/>
                <a:latin typeface="Arial" panose="020B0604020202020204" pitchFamily="34" charset="0"/>
                <a:ea typeface="Arial" panose="020B0604020202020204" pitchFamily="34" charset="0"/>
                <a:cs typeface="Arial" panose="020B0604020202020204" pitchFamily="34" charset="0"/>
              </a:rPr>
              <a:t>Kolk</a:t>
            </a:r>
            <a:r>
              <a:rPr lang="fi-FI" sz="1600">
                <a:effectLst/>
                <a:latin typeface="Arial" panose="020B0604020202020204" pitchFamily="34" charset="0"/>
                <a:ea typeface="Arial" panose="020B0604020202020204" pitchFamily="34" charset="0"/>
                <a:cs typeface="Arial" panose="020B0604020202020204" pitchFamily="34" charset="0"/>
              </a:rPr>
              <a:t>, </a:t>
            </a:r>
            <a:r>
              <a:rPr lang="fi-FI" sz="1600" err="1">
                <a:effectLst/>
                <a:latin typeface="Arial" panose="020B0604020202020204" pitchFamily="34" charset="0"/>
                <a:ea typeface="Arial" panose="020B0604020202020204" pitchFamily="34" charset="0"/>
                <a:cs typeface="Arial" panose="020B0604020202020204" pitchFamily="34" charset="0"/>
              </a:rPr>
              <a:t>Bessel</a:t>
            </a:r>
            <a:r>
              <a:rPr lang="fi-FI" sz="1600">
                <a:effectLst/>
                <a:latin typeface="Arial" panose="020B0604020202020204" pitchFamily="34" charset="0"/>
                <a:ea typeface="Arial" panose="020B0604020202020204" pitchFamily="34" charset="0"/>
                <a:cs typeface="Arial" panose="020B0604020202020204" pitchFamily="34" charset="0"/>
              </a:rPr>
              <a:t> (2017) Jäljet kehossa. Viisas elämä. </a:t>
            </a:r>
          </a:p>
          <a:p>
            <a:endParaRPr lang="fi-FI" sz="1800">
              <a:effectLst/>
              <a:latin typeface="Arial" panose="020B0604020202020204" pitchFamily="34" charset="0"/>
              <a:ea typeface="Arial" panose="020B0604020202020204" pitchFamily="34" charset="0"/>
              <a:cs typeface="Arial" panose="020B0604020202020204" pitchFamily="34" charset="0"/>
            </a:endParaRPr>
          </a:p>
          <a:p>
            <a:endParaRPr lang="fi-FI" sz="1800">
              <a:effectLst/>
              <a:latin typeface="Arial" panose="020B0604020202020204" pitchFamily="34" charset="0"/>
              <a:ea typeface="Arial" panose="020B0604020202020204" pitchFamily="34" charset="0"/>
              <a:cs typeface="Arial" panose="020B0604020202020204" pitchFamily="34" charset="0"/>
            </a:endParaRPr>
          </a:p>
          <a:p>
            <a:endParaRPr lang="fi-FI" sz="2000"/>
          </a:p>
        </p:txBody>
      </p:sp>
      <p:sp>
        <p:nvSpPr>
          <p:cNvPr id="4" name="Dian numeron paikkamerkki 3">
            <a:extLst>
              <a:ext uri="{FF2B5EF4-FFF2-40B4-BE49-F238E27FC236}">
                <a16:creationId xmlns:a16="http://schemas.microsoft.com/office/drawing/2014/main" id="{70BD657E-F65F-7C61-A340-7EF808BEBC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13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i-FI" sz="13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0344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833DA0-7E35-CA0B-CD6F-90BB1831363F}"/>
              </a:ext>
            </a:extLst>
          </p:cNvPr>
          <p:cNvSpPr>
            <a:spLocks noGrp="1"/>
          </p:cNvSpPr>
          <p:nvPr>
            <p:ph type="ctrTitle"/>
          </p:nvPr>
        </p:nvSpPr>
        <p:spPr/>
        <p:txBody>
          <a:bodyPr/>
          <a:lstStyle/>
          <a:p>
            <a:r>
              <a:rPr lang="fi-FI" sz="4800" dirty="0"/>
              <a:t>Lisätiedot:</a:t>
            </a:r>
            <a:br>
              <a:rPr lang="fi-FI" sz="4800" dirty="0"/>
            </a:br>
            <a:r>
              <a:rPr lang="fi-FI" sz="4800" dirty="0"/>
              <a:t>Marjo Alatalo, projektipäällikkö</a:t>
            </a:r>
            <a:br>
              <a:rPr lang="fi-FI" sz="4800" dirty="0"/>
            </a:br>
            <a:r>
              <a:rPr lang="fi-FI" sz="4800" dirty="0"/>
              <a:t>marjo.alatalo@hel.fi</a:t>
            </a:r>
          </a:p>
        </p:txBody>
      </p:sp>
    </p:spTree>
    <p:extLst>
      <p:ext uri="{BB962C8B-B14F-4D97-AF65-F5344CB8AC3E}">
        <p14:creationId xmlns:p14="http://schemas.microsoft.com/office/powerpoint/2010/main" val="171428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9F539-E911-9249-F869-078253025540}"/>
              </a:ext>
            </a:extLst>
          </p:cNvPr>
          <p:cNvSpPr>
            <a:spLocks noGrp="1"/>
          </p:cNvSpPr>
          <p:nvPr>
            <p:ph type="ctrTitle"/>
          </p:nvPr>
        </p:nvSpPr>
        <p:spPr>
          <a:xfrm>
            <a:off x="486383" y="457200"/>
            <a:ext cx="9972000" cy="2761013"/>
          </a:xfrm>
        </p:spPr>
        <p:txBody>
          <a:bodyPr/>
          <a:lstStyle/>
          <a:p>
            <a:r>
              <a:rPr lang="fi-FI" dirty="0">
                <a:effectLst>
                  <a:outerShdw blurRad="38100" dist="38100" dir="2700000" algn="tl">
                    <a:srgbClr val="000000">
                      <a:alpha val="43137"/>
                    </a:srgbClr>
                  </a:outerShdw>
                </a:effectLst>
              </a:rPr>
              <a:t>ACE-tietoisen työotteen kehittäminen neuvolatoiminnassa</a:t>
            </a:r>
            <a:br>
              <a:rPr lang="fi-FI" dirty="0">
                <a:effectLst>
                  <a:outerShdw blurRad="38100" dist="38100" dir="2700000" algn="tl">
                    <a:srgbClr val="000000">
                      <a:alpha val="43137"/>
                    </a:srgbClr>
                  </a:outerShdw>
                </a:effectLst>
              </a:rPr>
            </a:br>
            <a:br>
              <a:rPr lang="fi-FI" dirty="0">
                <a:effectLst>
                  <a:outerShdw blurRad="38100" dist="38100" dir="2700000" algn="tl">
                    <a:srgbClr val="000000">
                      <a:alpha val="43137"/>
                    </a:srgbClr>
                  </a:outerShdw>
                </a:effectLst>
              </a:rPr>
            </a:br>
            <a:br>
              <a:rPr lang="fi-FI" dirty="0">
                <a:effectLst>
                  <a:outerShdw blurRad="38100" dist="38100" dir="2700000" algn="tl">
                    <a:srgbClr val="000000">
                      <a:alpha val="43137"/>
                    </a:srgbClr>
                  </a:outerShdw>
                </a:effectLst>
              </a:rPr>
            </a:br>
            <a:br>
              <a:rPr lang="fi-FI" dirty="0"/>
            </a:br>
            <a:endParaRPr lang="fi-FI" dirty="0"/>
          </a:p>
        </p:txBody>
      </p:sp>
      <p:sp>
        <p:nvSpPr>
          <p:cNvPr id="5" name="Tekstiruutu 4">
            <a:extLst>
              <a:ext uri="{FF2B5EF4-FFF2-40B4-BE49-F238E27FC236}">
                <a16:creationId xmlns:a16="http://schemas.microsoft.com/office/drawing/2014/main" id="{42B1E063-9C03-5C63-B76B-07CDDDC2F50B}"/>
              </a:ext>
            </a:extLst>
          </p:cNvPr>
          <p:cNvSpPr txBox="1"/>
          <p:nvPr/>
        </p:nvSpPr>
        <p:spPr>
          <a:xfrm>
            <a:off x="486385" y="3787032"/>
            <a:ext cx="9714520" cy="2246769"/>
          </a:xfrm>
          <a:prstGeom prst="rect">
            <a:avLst/>
          </a:prstGeom>
          <a:noFill/>
        </p:spPr>
        <p:txBody>
          <a:bodyPr wrap="square" rtlCol="0">
            <a:spAutoFit/>
          </a:bodyPr>
          <a:lstStyle/>
          <a:p>
            <a:r>
              <a:rPr lang="fi-FI" sz="2000" b="1" dirty="0"/>
              <a:t>Kehittäjät: Marjo Alatalo, projektipäällikkö, Eva Autio, projektiasiantuntija, Elisa Falck, sosiaalityön maisteriopiskelija, Helsingin yliopisto, Tiia Konttinen, ylihoitaja, Raija Kuronen, projektiasiantuntija, Monica Lindberg, neuvolatoiminnan päällikkö, Heidi Långström-Karhapää, neuvolatoiminnan päällikkö vs., Mona Tamminen, projektisuunnittelija, Saija Westerlund-Cook, väitöskirjatutkija, Turun yliopisto, Helsingin Lännen neuvolatoiminnan esihenkilöt ja henkilöstö</a:t>
            </a:r>
          </a:p>
        </p:txBody>
      </p:sp>
    </p:spTree>
    <p:extLst>
      <p:ext uri="{BB962C8B-B14F-4D97-AF65-F5344CB8AC3E}">
        <p14:creationId xmlns:p14="http://schemas.microsoft.com/office/powerpoint/2010/main" val="1875501187"/>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D0AE2F8D-7473-4F17-8C22-247EFA69B513}"/>
    </a:ext>
  </a:extLst>
</a:theme>
</file>

<file path=ppt/theme/theme10.xml><?xml version="1.0" encoding="utf-8"?>
<a:theme xmlns:a="http://schemas.openxmlformats.org/drawingml/2006/main" name="7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laaja.potx [Vain luku]" id="{933BD9E6-9AB9-4D8B-85DC-CAF3478E15CD}" vid="{CB610C55-19CC-4C8D-8A09-8519DF18871E}"/>
    </a:ext>
  </a:ext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laaja.potx [Vain luku]" id="{933BD9E6-9AB9-4D8B-85DC-CAF3478E15CD}" vid="{CB610C55-19CC-4C8D-8A09-8519DF18871E}"/>
    </a:ext>
  </a:extLst>
</a:theme>
</file>

<file path=ppt/theme/theme13.xml><?xml version="1.0" encoding="utf-8"?>
<a:theme xmlns:a="http://schemas.openxmlformats.org/drawingml/2006/main" name="6_HKI-perus">
  <a:themeElements>
    <a:clrScheme name="HKI2021">
      <a:dk1>
        <a:sysClr val="windowText" lastClr="000000"/>
      </a:dk1>
      <a:lt1>
        <a:sysClr val="window" lastClr="FFFFFF"/>
      </a:lt1>
      <a:dk2>
        <a:srgbClr val="44546A"/>
      </a:dk2>
      <a:lt2>
        <a:srgbClr val="C2A251"/>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singinKaupunki_suppea_v04.potx" id="{DD13E707-477D-42CD-8FF1-F47ACD2E9A2B}" vid="{05AD378F-4892-401A-8030-44526C913728}"/>
    </a:ext>
  </a:extLst>
</a:theme>
</file>

<file path=ppt/theme/theme14.xml><?xml version="1.0" encoding="utf-8"?>
<a:theme xmlns:a="http://schemas.openxmlformats.org/drawingml/2006/main" name="8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laaja (1).potx" id="{D25E5B11-4BDE-4EBA-8A99-6618F0874FA7}" vid="{04FE9774-F2A7-4346-92A2-BF1873285524}"/>
    </a:ext>
  </a:extLst>
</a:theme>
</file>

<file path=ppt/theme/theme15.xml><?xml version="1.0" encoding="utf-8"?>
<a:theme xmlns:a="http://schemas.openxmlformats.org/drawingml/2006/main" name="9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ettelumallit.pptx [Vain luku]" id="{354B808C-3598-4EB5-AD80-3E979D1811D7}" vid="{EB9048E2-569B-4DDF-9D7F-6C09463B3504}"/>
    </a:ext>
  </a:extLst>
</a:theme>
</file>

<file path=ppt/theme/theme16.xml><?xml version="1.0" encoding="utf-8"?>
<a:theme xmlns:a="http://schemas.openxmlformats.org/drawingml/2006/main" name="1_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laaja.potx" id="{D97BFE65-D5A7-4C16-8210-58015344F243}" vid="{8B51F14C-9EB6-4B10-8789-80E840255B6E}"/>
    </a:ext>
  </a:extLst>
</a:theme>
</file>

<file path=ppt/theme/theme1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E4E269D6-2861-4830-AF2F-A6E14FEE5F99}"/>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HKI_malliesitys_suppea.potx" id="{E0198762-0EEB-4AB2-B577-ACBFA69C8CC2}" vid="{06A0B779-EBEF-4109-857F-4777D155C63E}"/>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FAFF239B-348E-4F6B-9F9C-F88561C521C0}"/>
    </a:ext>
  </a:extLst>
</a:theme>
</file>

<file path=ppt/theme/theme5.xml><?xml version="1.0" encoding="utf-8"?>
<a:theme xmlns:a="http://schemas.openxmlformats.org/drawingml/2006/main" name="1_HKI-perus">
  <a:themeElements>
    <a:clrScheme name="HKI2021">
      <a:dk1>
        <a:sysClr val="windowText" lastClr="000000"/>
      </a:dk1>
      <a:lt1>
        <a:sysClr val="window" lastClr="FFFFFF"/>
      </a:lt1>
      <a:dk2>
        <a:srgbClr val="44546A"/>
      </a:dk2>
      <a:lt2>
        <a:srgbClr val="C2A251"/>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singinKaupunki_suppea_v04.potx" id="{DD13E707-477D-42CD-8FF1-F47ACD2E9A2B}" vid="{05AD378F-4892-401A-8030-44526C913728}"/>
    </a:ext>
  </a:extLst>
</a:theme>
</file>

<file path=ppt/theme/theme6.xml><?xml version="1.0" encoding="utf-8"?>
<a:theme xmlns:a="http://schemas.openxmlformats.org/drawingml/2006/main" name="2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3" id="{2733F3FF-16CA-488A-BA31-D8ECD0C592AF}" vid="{F8B72B4E-CAC5-45FD-92A5-7A9FB78FF1E4}"/>
    </a:ext>
  </a:extLst>
</a:theme>
</file>

<file path=ppt/theme/theme7.xml><?xml version="1.0" encoding="utf-8"?>
<a:theme xmlns:a="http://schemas.openxmlformats.org/drawingml/2006/main" name="1_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00BB623D-8CA2-CE4A-887B-EA5D81084568}"/>
    </a:ext>
  </a:extLst>
</a:theme>
</file>

<file path=ppt/theme/theme8.xml><?xml version="1.0" encoding="utf-8"?>
<a:theme xmlns:a="http://schemas.openxmlformats.org/drawingml/2006/main" name="3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3" id="{2733F3FF-16CA-488A-BA31-D8ECD0C592AF}" vid="{F8B72B4E-CAC5-45FD-92A5-7A9FB78FF1E4}"/>
    </a:ext>
  </a:extLst>
</a:theme>
</file>

<file path=ppt/theme/theme9.xml><?xml version="1.0" encoding="utf-8"?>
<a:theme xmlns:a="http://schemas.openxmlformats.org/drawingml/2006/main" name="4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3" id="{2733F3FF-16CA-488A-BA31-D8ECD0C592AF}" vid="{F8B72B4E-CAC5-45FD-92A5-7A9FB78FF1E4}"/>
    </a:ext>
  </a:extLst>
</a:theme>
</file>

<file path=docProps/app.xml><?xml version="1.0" encoding="utf-8"?>
<Properties xmlns="http://schemas.openxmlformats.org/officeDocument/2006/extended-properties" xmlns:vt="http://schemas.openxmlformats.org/officeDocument/2006/docPropsVTypes">
  <Template>Helsinki_PPT_esityspohja (1)</Template>
  <TotalTime>4363</TotalTime>
  <Words>11792</Words>
  <Application>Microsoft Office PowerPoint</Application>
  <PresentationFormat>Laajakuva</PresentationFormat>
  <Paragraphs>1356</Paragraphs>
  <Slides>88</Slides>
  <Notes>27</Notes>
  <HiddenSlides>0</HiddenSlides>
  <MMClips>0</MMClips>
  <ScaleCrop>false</ScaleCrop>
  <HeadingPairs>
    <vt:vector size="6" baseType="variant">
      <vt:variant>
        <vt:lpstr>Käytetyt fontit</vt:lpstr>
      </vt:variant>
      <vt:variant>
        <vt:i4>6</vt:i4>
      </vt:variant>
      <vt:variant>
        <vt:lpstr>Teema</vt:lpstr>
      </vt:variant>
      <vt:variant>
        <vt:i4>16</vt:i4>
      </vt:variant>
      <vt:variant>
        <vt:lpstr>Dian otsikot</vt:lpstr>
      </vt:variant>
      <vt:variant>
        <vt:i4>88</vt:i4>
      </vt:variant>
    </vt:vector>
  </HeadingPairs>
  <TitlesOfParts>
    <vt:vector size="110" baseType="lpstr">
      <vt:lpstr>Arial</vt:lpstr>
      <vt:lpstr>Arial Black</vt:lpstr>
      <vt:lpstr>Calibri</vt:lpstr>
      <vt:lpstr>Calibri Light</vt:lpstr>
      <vt:lpstr>Trebuchet MS</vt:lpstr>
      <vt:lpstr>Wingdings</vt:lpstr>
      <vt:lpstr>HKI-perus</vt:lpstr>
      <vt:lpstr>HKI-bussi</vt:lpstr>
      <vt:lpstr>HKI-metro</vt:lpstr>
      <vt:lpstr>HKI-spåra</vt:lpstr>
      <vt:lpstr>1_HKI-perus</vt:lpstr>
      <vt:lpstr>2_HKI-perus</vt:lpstr>
      <vt:lpstr>1_HKI-spåra</vt:lpstr>
      <vt:lpstr>3_HKI-perus</vt:lpstr>
      <vt:lpstr>4_HKI-perus</vt:lpstr>
      <vt:lpstr>7_HKI-perus</vt:lpstr>
      <vt:lpstr>Office-teema</vt:lpstr>
      <vt:lpstr>5_HKI-perus</vt:lpstr>
      <vt:lpstr>6_HKI-perus</vt:lpstr>
      <vt:lpstr>8_HKI-perus</vt:lpstr>
      <vt:lpstr>9_HKI-perus</vt:lpstr>
      <vt:lpstr>1_HKI-bussi</vt:lpstr>
      <vt:lpstr>Lapsen kokeman lähisuhdeväkivallan ehkäisyn palveluketju</vt:lpstr>
      <vt:lpstr>Sisällys</vt:lpstr>
      <vt:lpstr>Porrasteinen Lapsen kokeman lähisuhdeväkivallan ehkäisyn palveluketjun mallinnus (luonnos)     </vt:lpstr>
      <vt:lpstr>PowerPoint-esitys</vt:lpstr>
      <vt:lpstr>PowerPoint-esitys</vt:lpstr>
      <vt:lpstr>PowerPoint-esitys</vt:lpstr>
      <vt:lpstr>PowerPoint-esitys</vt:lpstr>
      <vt:lpstr>PowerPoint-esitys</vt:lpstr>
      <vt:lpstr>ACE-tietoisen työotteen kehittäminen neuvolatoiminnassa    </vt:lpstr>
      <vt:lpstr>Miksi ACE-tutkimus- ja kehittämispilotti?</vt:lpstr>
      <vt:lpstr>Keskeisiä lapsuusajan ACEja (Adverse Childhood Experiences) ovat väkivallan kokemukset,  fyysinen ja emotionaalinen laiminlyönti sekä perheen monimuotoiset ongelmat.</vt:lpstr>
      <vt:lpstr>ACEja seulova kysely psykoedukaation välineenä</vt:lpstr>
      <vt:lpstr>Mikä on ACE-tietoinen työote?</vt:lpstr>
      <vt:lpstr>Miksi neuvolatoiminta?</vt:lpstr>
      <vt:lpstr>Miten pilottia tehtiin käytännössä?</vt:lpstr>
      <vt:lpstr>PowerPoint-esitys</vt:lpstr>
      <vt:lpstr>Mitä pilotin kokeilulla saatiin aikaan?</vt:lpstr>
      <vt:lpstr>ACE-tietoisen työotteen implementointi: Mihin pilotissa jäätiin ja mitä tulisi huomioida jatkossa</vt:lpstr>
      <vt:lpstr>Turva 10 puheeksioton työvälineenä kouluterveydenhuollossa </vt:lpstr>
      <vt:lpstr>MIKSI Turva10-välineen pilotti ja käyttöönotto?</vt:lpstr>
      <vt:lpstr>Mikä on Turva10-väline?</vt:lpstr>
      <vt:lpstr>PowerPoint-esitys</vt:lpstr>
      <vt:lpstr>Miksi kouluterveydenhuolto?</vt:lpstr>
      <vt:lpstr>Miten käyttöönotto toteutettiin?</vt:lpstr>
      <vt:lpstr>Mitä saatiin aikaan?</vt:lpstr>
      <vt:lpstr>Barnahus-työntekijä - ja Lasta -toimintamallit lasten ja perheiden palveluissa </vt:lpstr>
      <vt:lpstr>MIKSI Barnahus-työntekijämalli –pilotti?</vt:lpstr>
      <vt:lpstr>Barnahus-malli</vt:lpstr>
      <vt:lpstr>Miten pilottia on tehty?</vt:lpstr>
      <vt:lpstr>Mitä on saatu aikaan?</vt:lpstr>
      <vt:lpstr>LASTA-seula-malli</vt:lpstr>
      <vt:lpstr>Koulutusta lähisuhdeväkivallasta ilmiönä lapsiperheissä    </vt:lpstr>
      <vt:lpstr>Koulutusta lapsen kokeman lähisuhdeväkivallan ilmiöstä ammattilaisten osaamisen vahvistamiseksi</vt:lpstr>
      <vt:lpstr>Päihteet ja riippuvuudet lapsiperheessä:  Palveluketjumallin lyhennetty luonnos &amp; esimerkkejä tuotoksista. </vt:lpstr>
      <vt:lpstr>PowerPoint-esitys</vt:lpstr>
      <vt:lpstr>PowerPoint-esitys</vt:lpstr>
      <vt:lpstr>LUONNOS  Alaikäiset asiakkaat Nuorten päihdepalvelu Pysäkillä  Yhteistyö Lastensuojelu ja perhesosiaalityön kanssa</vt:lpstr>
      <vt:lpstr>Sisällys</vt:lpstr>
      <vt:lpstr>1 Lähtökohdat</vt:lpstr>
      <vt:lpstr>1.1 Alaikäiset päihteitä käyttävät nuoret Helsingissä</vt:lpstr>
      <vt:lpstr>1.2 Nuorten päihdepalvelu Pysäkki</vt:lpstr>
      <vt:lpstr>1.3 Lastensuojelun sosiaalityö ja päihteitä käyttävä nuori</vt:lpstr>
      <vt:lpstr>2 Pysäkin ja lastensuojelu ja perhesosiaalityön yhteistyö</vt:lpstr>
      <vt:lpstr>Prosessikuvaus: Nuoren päihteidenkäytön arviointi, tuki ja hoito lastensuojelun ja Nuorten päihdepalvelu Pysäkin yhteistyönä </vt:lpstr>
      <vt:lpstr>2.1 Yhteistyön aloittaminen</vt:lpstr>
      <vt:lpstr>2.2 Yhteydenotto monitoimijaisen yhteistyön käynnistämiseksi 1/3</vt:lpstr>
      <vt:lpstr>2.2 Yhteydenotto monitoimijaisen yhteistyön käynnistämiseksi 2/3</vt:lpstr>
      <vt:lpstr>2.2 Yhteydenotto monitoimijaisen yhteistyön käynnistämiseksi 3/3</vt:lpstr>
      <vt:lpstr>2.3 Yhteinen aloitustapaaminen</vt:lpstr>
      <vt:lpstr>2.4 Alaikäisten tilanteen kartoittaminen Pysäkillä</vt:lpstr>
      <vt:lpstr>2.5 Yhteinen väliarviointi</vt:lpstr>
      <vt:lpstr>2.6 Alaikäisten hoito Pysäkillä</vt:lpstr>
      <vt:lpstr>2.7 Hoito ja tuki monialaisena yhteistyönä</vt:lpstr>
      <vt:lpstr>2.8 Hoidon jatkumo / päättyminen / siirtyminen</vt:lpstr>
      <vt:lpstr>3 Yhteistyön käytännöt</vt:lpstr>
      <vt:lpstr>3.1 Työntekijöiden roolit</vt:lpstr>
      <vt:lpstr>3.2 Yhteydenpito</vt:lpstr>
      <vt:lpstr>PowerPoint-esitys</vt:lpstr>
      <vt:lpstr>3.4 Kirjaaminen</vt:lpstr>
      <vt:lpstr>3.5 Huumausainetestaus osana nuoren päihdehoitoa</vt:lpstr>
      <vt:lpstr>4 Nuoren päihteidenkäytön arviointi lastensuojelu ja perhesosiaalityössä</vt:lpstr>
      <vt:lpstr>4.1 Nuoren päihteidenkäytön puheeksi otto ja tunnistaminen </vt:lpstr>
      <vt:lpstr>4.2 Päihteitä käyttävän nuoren tilanteen arviointi lastensuojelu ja perhesosiaalityössä</vt:lpstr>
      <vt:lpstr>PowerPoint-esitys</vt:lpstr>
      <vt:lpstr>Vanhemman päihdearviointi lastensuojelun, perhesosiaalityön ja päihdepoliklinikan  yhteisenä työnä  Ohjeistus lastensuojelun,  perhesosiaalityön  ja päihdepalveluiden henkilöstölle     LUONNOS 11.9.2023 </vt:lpstr>
      <vt:lpstr>Sisällys</vt:lpstr>
      <vt:lpstr>PowerPoint-esitys</vt:lpstr>
      <vt:lpstr>1 Päihdearviointiin ohjaaminen ja yhteisen työn käytännöt</vt:lpstr>
      <vt:lpstr>1.1 Lähtökohdat vanhemman päihdearvioinnille yhteisenä työnä</vt:lpstr>
      <vt:lpstr>1.2 Vanhemman päihdearviointiin ohjaaminen 1/3</vt:lpstr>
      <vt:lpstr>1.2 Päihdearviointiin ohjaaminen 2/3</vt:lpstr>
      <vt:lpstr>1.2 Päihdearviointiin ohjaaminen 3/3</vt:lpstr>
      <vt:lpstr>1.3 Palvelulähete päihdearviointiin</vt:lpstr>
      <vt:lpstr>1.4 Päihdearvioinnin prosessi 1/2</vt:lpstr>
      <vt:lpstr>1.4 Päihdearvioinnin prosessi 2/2</vt:lpstr>
      <vt:lpstr>1.5 Päihdepalveluista lastensuojeluun ja perhesosiaalityöhön tehtävät yhteydenotot</vt:lpstr>
      <vt:lpstr>1.6 Lastensuojeluilmoituksen tekeminen</vt:lpstr>
      <vt:lpstr>2.5 Yhteystiedot</vt:lpstr>
      <vt:lpstr>2 Vanhemman päihteidenkäytön huomioiminen lastensuojelun ja perhesosiaalityön tilannearvioinnissa</vt:lpstr>
      <vt:lpstr>2.1 Vanhemman päihteidenkäytön kartoittaminen ja arvioiminen lastensuojelussa ja perhesosiaalityössä 1/2</vt:lpstr>
      <vt:lpstr>2.1 Vanhemman päihteidenkäytön kartoittaminen ja arvioiminen lastensuojelussa ja perhesosiaalityössä 2/2</vt:lpstr>
      <vt:lpstr>2.2 Vanhemman päihteiden käytön puheeksi ottaminen ja kartoittaminen haastattelulla</vt:lpstr>
      <vt:lpstr>2.3 Huumausainetestaus osana päihdehoitoa</vt:lpstr>
      <vt:lpstr>2.4 Lapsen kokemuksen kartoittaminen ja arvioiminen</vt:lpstr>
      <vt:lpstr>2.5 Vanhemman päihteidenkäytön vaikutukset lapsen näkökulmasta 1/2</vt:lpstr>
      <vt:lpstr>2.5 Vanhemman päihteidenkäytön vaikutukset  lapsen näkökulmasta 2/2</vt:lpstr>
      <vt:lpstr>Lähteet</vt:lpstr>
      <vt:lpstr>Lisätiedot: Marjo Alatalo, projektipäällikkö marjo.alatalo@hel.fi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 Asettelumallit</dc:title>
  <dc:creator>Tamminen Mona</dc:creator>
  <cp:lastModifiedBy>Alatalo Marjo</cp:lastModifiedBy>
  <cp:revision>10</cp:revision>
  <dcterms:created xsi:type="dcterms:W3CDTF">2023-04-24T10:48:08Z</dcterms:created>
  <dcterms:modified xsi:type="dcterms:W3CDTF">2024-03-21T15:00:54Z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5e945f-875f-47b7-87fa-10b3524d17f5_Enabled">
    <vt:lpwstr>true</vt:lpwstr>
  </property>
  <property fmtid="{D5CDD505-2E9C-101B-9397-08002B2CF9AE}" pid="3" name="MSIP_Label_f35e945f-875f-47b7-87fa-10b3524d17f5_SetDate">
    <vt:lpwstr>2023-10-11T07:07:22Z</vt:lpwstr>
  </property>
  <property fmtid="{D5CDD505-2E9C-101B-9397-08002B2CF9AE}" pid="4" name="MSIP_Label_f35e945f-875f-47b7-87fa-10b3524d17f5_Method">
    <vt:lpwstr>Standard</vt:lpwstr>
  </property>
  <property fmtid="{D5CDD505-2E9C-101B-9397-08002B2CF9AE}" pid="5" name="MSIP_Label_f35e945f-875f-47b7-87fa-10b3524d17f5_Name">
    <vt:lpwstr>Julkinen (harkinnanvaraisesti)</vt:lpwstr>
  </property>
  <property fmtid="{D5CDD505-2E9C-101B-9397-08002B2CF9AE}" pid="6" name="MSIP_Label_f35e945f-875f-47b7-87fa-10b3524d17f5_SiteId">
    <vt:lpwstr>3feb6bc1-d722-4726-966c-5b58b64df752</vt:lpwstr>
  </property>
  <property fmtid="{D5CDD505-2E9C-101B-9397-08002B2CF9AE}" pid="7" name="MSIP_Label_f35e945f-875f-47b7-87fa-10b3524d17f5_ActionId">
    <vt:lpwstr>f83eee8a-55e4-4269-bd95-d387dbd8ebb0</vt:lpwstr>
  </property>
  <property fmtid="{D5CDD505-2E9C-101B-9397-08002B2CF9AE}" pid="8" name="MSIP_Label_f35e945f-875f-47b7-87fa-10b3524d17f5_ContentBits">
    <vt:lpwstr>0</vt:lpwstr>
  </property>
</Properties>
</file>