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273" r:id="rId5"/>
    <p:sldId id="407" r:id="rId6"/>
    <p:sldId id="275" r:id="rId7"/>
    <p:sldId id="256" r:id="rId8"/>
    <p:sldId id="397" r:id="rId9"/>
    <p:sldId id="406" r:id="rId10"/>
    <p:sldId id="398" r:id="rId11"/>
    <p:sldId id="399" r:id="rId12"/>
    <p:sldId id="400" r:id="rId13"/>
    <p:sldId id="403" r:id="rId14"/>
    <p:sldId id="402" r:id="rId15"/>
    <p:sldId id="404" r:id="rId16"/>
    <p:sldId id="401" r:id="rId17"/>
    <p:sldId id="379" r:id="rId18"/>
    <p:sldId id="382" r:id="rId19"/>
    <p:sldId id="383" r:id="rId20"/>
    <p:sldId id="384" r:id="rId21"/>
    <p:sldId id="395" r:id="rId22"/>
    <p:sldId id="392" r:id="rId23"/>
    <p:sldId id="394" r:id="rId24"/>
    <p:sldId id="393" r:id="rId25"/>
    <p:sldId id="389" r:id="rId26"/>
    <p:sldId id="268" r:id="rId27"/>
    <p:sldId id="373" r:id="rId28"/>
    <p:sldId id="364" r:id="rId29"/>
    <p:sldId id="365" r:id="rId30"/>
    <p:sldId id="377" r:id="rId31"/>
    <p:sldId id="372" r:id="rId32"/>
    <p:sldId id="374" r:id="rId33"/>
    <p:sldId id="306" r:id="rId34"/>
    <p:sldId id="371" r:id="rId35"/>
    <p:sldId id="269" r:id="rId36"/>
    <p:sldId id="350" r:id="rId37"/>
    <p:sldId id="299" r:id="rId38"/>
    <p:sldId id="358" r:id="rId39"/>
    <p:sldId id="301" r:id="rId40"/>
    <p:sldId id="341" r:id="rId41"/>
    <p:sldId id="352" r:id="rId42"/>
    <p:sldId id="343" r:id="rId43"/>
    <p:sldId id="344" r:id="rId44"/>
    <p:sldId id="354" r:id="rId45"/>
    <p:sldId id="307" r:id="rId46"/>
    <p:sldId id="346" r:id="rId47"/>
    <p:sldId id="266" r:id="rId48"/>
    <p:sldId id="336" r:id="rId49"/>
    <p:sldId id="313" r:id="rId50"/>
    <p:sldId id="294" r:id="rId51"/>
    <p:sldId id="334" r:id="rId52"/>
    <p:sldId id="333" r:id="rId53"/>
    <p:sldId id="331" r:id="rId54"/>
    <p:sldId id="337" r:id="rId55"/>
    <p:sldId id="330" r:id="rId56"/>
    <p:sldId id="263" r:id="rId57"/>
    <p:sldId id="267" r:id="rId58"/>
    <p:sldId id="316" r:id="rId59"/>
    <p:sldId id="321" r:id="rId60"/>
    <p:sldId id="319" r:id="rId61"/>
    <p:sldId id="281" r:id="rId62"/>
    <p:sldId id="282" r:id="rId63"/>
    <p:sldId id="322" r:id="rId64"/>
    <p:sldId id="335" r:id="rId65"/>
    <p:sldId id="278" r:id="rId66"/>
    <p:sldId id="274" r:id="rId67"/>
    <p:sldId id="312" r:id="rId68"/>
    <p:sldId id="408" r:id="rId69"/>
    <p:sldId id="396" r:id="rId7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isällysluettelon osa" id="{A53FC0AC-DC16-425D-9FF4-8D2DDE5AE728}">
          <p14:sldIdLst>
            <p14:sldId id="273"/>
            <p14:sldId id="407"/>
          </p14:sldIdLst>
        </p14:section>
        <p14:section name="Osa 1" id="{04ECE354-EE6B-4C10-AE05-27714358E0CF}">
          <p14:sldIdLst>
            <p14:sldId id="275"/>
            <p14:sldId id="256"/>
          </p14:sldIdLst>
        </p14:section>
        <p14:section name="HAMINA" id="{3003529A-899E-43F3-B6D9-C7C6DF870F1D}">
          <p14:sldIdLst>
            <p14:sldId id="397"/>
            <p14:sldId id="406"/>
            <p14:sldId id="398"/>
            <p14:sldId id="399"/>
            <p14:sldId id="400"/>
            <p14:sldId id="403"/>
            <p14:sldId id="402"/>
            <p14:sldId id="404"/>
            <p14:sldId id="401"/>
          </p14:sldIdLst>
        </p14:section>
        <p14:section name="JÄRVENPÄÄ" id="{E304C2FA-E73E-4F62-93A3-3A75CC5C627E}">
          <p14:sldIdLst>
            <p14:sldId id="379"/>
            <p14:sldId id="382"/>
            <p14:sldId id="383"/>
            <p14:sldId id="384"/>
            <p14:sldId id="395"/>
            <p14:sldId id="392"/>
            <p14:sldId id="394"/>
            <p14:sldId id="393"/>
            <p14:sldId id="389"/>
          </p14:sldIdLst>
        </p14:section>
        <p14:section name="KEMI" id="{1A92E25D-59CD-4540-A4FC-4C286E6A787C}">
          <p14:sldIdLst>
            <p14:sldId id="268"/>
            <p14:sldId id="373"/>
            <p14:sldId id="364"/>
            <p14:sldId id="365"/>
            <p14:sldId id="377"/>
            <p14:sldId id="372"/>
            <p14:sldId id="374"/>
            <p14:sldId id="306"/>
            <p14:sldId id="371"/>
          </p14:sldIdLst>
        </p14:section>
        <p14:section name="KUOPIO" id="{1B731B60-5E1A-496A-B15E-8F1B05D123F1}">
          <p14:sldIdLst>
            <p14:sldId id="269"/>
            <p14:sldId id="350"/>
            <p14:sldId id="299"/>
            <p14:sldId id="358"/>
            <p14:sldId id="301"/>
            <p14:sldId id="341"/>
            <p14:sldId id="352"/>
            <p14:sldId id="343"/>
            <p14:sldId id="344"/>
            <p14:sldId id="354"/>
            <p14:sldId id="307"/>
            <p14:sldId id="346"/>
          </p14:sldIdLst>
        </p14:section>
        <p14:section name="LAHTI" id="{C6245CCB-776C-490A-81DB-326D8C953EF4}">
          <p14:sldIdLst>
            <p14:sldId id="266"/>
            <p14:sldId id="336"/>
            <p14:sldId id="313"/>
            <p14:sldId id="294"/>
            <p14:sldId id="334"/>
            <p14:sldId id="333"/>
            <p14:sldId id="331"/>
            <p14:sldId id="337"/>
            <p14:sldId id="330"/>
            <p14:sldId id="263"/>
          </p14:sldIdLst>
        </p14:section>
        <p14:section name="ROVANIEMI" id="{093E1ED0-9FB0-422A-A1F2-D196EE946856}">
          <p14:sldIdLst>
            <p14:sldId id="267"/>
            <p14:sldId id="316"/>
            <p14:sldId id="321"/>
            <p14:sldId id="319"/>
            <p14:sldId id="281"/>
            <p14:sldId id="282"/>
            <p14:sldId id="322"/>
            <p14:sldId id="335"/>
            <p14:sldId id="278"/>
            <p14:sldId id="274"/>
            <p14:sldId id="312"/>
          </p14:sldIdLst>
        </p14:section>
        <p14:section name="MUUT" id="{D80B3643-7355-426F-9710-170CBCADE8E1}">
          <p14:sldIdLst>
            <p14:sldId id="408"/>
            <p14:sldId id="3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9D6"/>
    <a:srgbClr val="005296"/>
    <a:srgbClr val="250E62"/>
    <a:srgbClr val="FFFFFF"/>
    <a:srgbClr val="EEEEEE"/>
    <a:srgbClr val="B80139"/>
    <a:srgbClr val="0D316D"/>
    <a:srgbClr val="5F0923"/>
    <a:srgbClr val="25224D"/>
    <a:srgbClr val="263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275DF-A4E1-4264-AC7D-2812BBB806C2}" v="76" dt="2023-06-13T06:56:57.709"/>
    <p1510:client id="{A898B8D8-1128-42C0-991F-3EA5731D782F}" v="8" dt="2023-06-12T11:48:09.538"/>
    <p1510:client id="{D3F61567-B24F-4663-B305-D359FC3ABF0F}" v="10" dt="2023-06-13T08:23:12.875"/>
    <p1510:client id="{F232516A-8BF8-4FB9-8EBC-720C195BBF69}" v="3" dt="2023-06-13T09:15:39.91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3883" autoAdjust="0"/>
  </p:normalViewPr>
  <p:slideViewPr>
    <p:cSldViewPr snapToGrid="0">
      <p:cViewPr varScale="1">
        <p:scale>
          <a:sx n="63" d="100"/>
          <a:sy n="63" d="100"/>
        </p:scale>
        <p:origin x="680" y="64"/>
      </p:cViewPr>
      <p:guideLst/>
    </p:cSldViewPr>
  </p:slideViewPr>
  <p:outlineViewPr>
    <p:cViewPr>
      <p:scale>
        <a:sx n="33" d="100"/>
        <a:sy n="33" d="100"/>
      </p:scale>
      <p:origin x="0" y="-326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erholm Sara" userId="S::sara.westerholm@hameenlinna.fi::458a61ca-b9af-4020-9cd1-de57b9b00574" providerId="AD" clId="Web-{9DC275DF-A4E1-4264-AC7D-2812BBB806C2}"/>
    <pc:docChg chg="modSld">
      <pc:chgData name="Westerholm Sara" userId="S::sara.westerholm@hameenlinna.fi::458a61ca-b9af-4020-9cd1-de57b9b00574" providerId="AD" clId="Web-{9DC275DF-A4E1-4264-AC7D-2812BBB806C2}" dt="2023-06-13T06:56:57.709" v="83" actId="20577"/>
      <pc:docMkLst>
        <pc:docMk/>
      </pc:docMkLst>
      <pc:sldChg chg="modSp">
        <pc:chgData name="Westerholm Sara" userId="S::sara.westerholm@hameenlinna.fi::458a61ca-b9af-4020-9cd1-de57b9b00574" providerId="AD" clId="Web-{9DC275DF-A4E1-4264-AC7D-2812BBB806C2}" dt="2023-06-13T06:55:03.533" v="76" actId="20577"/>
        <pc:sldMkLst>
          <pc:docMk/>
          <pc:sldMk cId="3548013637" sldId="322"/>
        </pc:sldMkLst>
        <pc:spChg chg="mod">
          <ac:chgData name="Westerholm Sara" userId="S::sara.westerholm@hameenlinna.fi::458a61ca-b9af-4020-9cd1-de57b9b00574" providerId="AD" clId="Web-{9DC275DF-A4E1-4264-AC7D-2812BBB806C2}" dt="2023-06-13T06:55:03.533" v="76" actId="20577"/>
          <ac:spMkLst>
            <pc:docMk/>
            <pc:sldMk cId="3548013637" sldId="322"/>
            <ac:spMk id="10" creationId="{2719104E-43FB-46CB-9830-E0227540CA67}"/>
          </ac:spMkLst>
        </pc:spChg>
      </pc:sldChg>
      <pc:sldChg chg="modSp">
        <pc:chgData name="Westerholm Sara" userId="S::sara.westerholm@hameenlinna.fi::458a61ca-b9af-4020-9cd1-de57b9b00574" providerId="AD" clId="Web-{9DC275DF-A4E1-4264-AC7D-2812BBB806C2}" dt="2023-06-13T06:56:57.709" v="83" actId="20577"/>
        <pc:sldMkLst>
          <pc:docMk/>
          <pc:sldMk cId="3179051895" sldId="335"/>
        </pc:sldMkLst>
        <pc:spChg chg="mod">
          <ac:chgData name="Westerholm Sara" userId="S::sara.westerholm@hameenlinna.fi::458a61ca-b9af-4020-9cd1-de57b9b00574" providerId="AD" clId="Web-{9DC275DF-A4E1-4264-AC7D-2812BBB806C2}" dt="2023-06-13T06:56:57.709" v="83" actId="20577"/>
          <ac:spMkLst>
            <pc:docMk/>
            <pc:sldMk cId="3179051895" sldId="335"/>
            <ac:spMk id="10" creationId="{2719104E-43FB-46CB-9830-E0227540CA67}"/>
          </ac:spMkLst>
        </pc:spChg>
      </pc:sldChg>
      <pc:sldChg chg="modSp">
        <pc:chgData name="Westerholm Sara" userId="S::sara.westerholm@hameenlinna.fi::458a61ca-b9af-4020-9cd1-de57b9b00574" providerId="AD" clId="Web-{9DC275DF-A4E1-4264-AC7D-2812BBB806C2}" dt="2023-06-13T06:35:25.538" v="16" actId="20577"/>
        <pc:sldMkLst>
          <pc:docMk/>
          <pc:sldMk cId="638729255" sldId="396"/>
        </pc:sldMkLst>
        <pc:spChg chg="mod">
          <ac:chgData name="Westerholm Sara" userId="S::sara.westerholm@hameenlinna.fi::458a61ca-b9af-4020-9cd1-de57b9b00574" providerId="AD" clId="Web-{9DC275DF-A4E1-4264-AC7D-2812BBB806C2}" dt="2023-06-13T06:35:25.538" v="16" actId="20577"/>
          <ac:spMkLst>
            <pc:docMk/>
            <pc:sldMk cId="638729255" sldId="396"/>
            <ac:spMk id="3" creationId="{967BF76A-4B41-4078-95B4-B5ABA934A656}"/>
          </ac:spMkLst>
        </pc:spChg>
      </pc:sldChg>
      <pc:sldChg chg="modSp">
        <pc:chgData name="Westerholm Sara" userId="S::sara.westerholm@hameenlinna.fi::458a61ca-b9af-4020-9cd1-de57b9b00574" providerId="AD" clId="Web-{9DC275DF-A4E1-4264-AC7D-2812BBB806C2}" dt="2023-06-13T06:47:02.703" v="64" actId="20577"/>
        <pc:sldMkLst>
          <pc:docMk/>
          <pc:sldMk cId="4216758481" sldId="400"/>
        </pc:sldMkLst>
        <pc:spChg chg="mod">
          <ac:chgData name="Westerholm Sara" userId="S::sara.westerholm@hameenlinna.fi::458a61ca-b9af-4020-9cd1-de57b9b00574" providerId="AD" clId="Web-{9DC275DF-A4E1-4264-AC7D-2812BBB806C2}" dt="2023-06-13T06:47:02.703" v="64" actId="20577"/>
          <ac:spMkLst>
            <pc:docMk/>
            <pc:sldMk cId="4216758481" sldId="400"/>
            <ac:spMk id="3" creationId="{31C4CB8B-B8AE-4E67-9E4F-B0AF0E48B478}"/>
          </ac:spMkLst>
        </pc:spChg>
      </pc:sldChg>
    </pc:docChg>
  </pc:docChgLst>
  <pc:docChgLst>
    <pc:chgData name="Westerholm Sara" userId="S::sara.westerholm@hameenlinna.fi::458a61ca-b9af-4020-9cd1-de57b9b00574" providerId="AD" clId="Web-{A898B8D8-1128-42C0-991F-3EA5731D782F}"/>
    <pc:docChg chg="modSld">
      <pc:chgData name="Westerholm Sara" userId="S::sara.westerholm@hameenlinna.fi::458a61ca-b9af-4020-9cd1-de57b9b00574" providerId="AD" clId="Web-{A898B8D8-1128-42C0-991F-3EA5731D782F}" dt="2023-06-12T11:48:09.538" v="7" actId="20577"/>
      <pc:docMkLst>
        <pc:docMk/>
      </pc:docMkLst>
      <pc:sldChg chg="modSp">
        <pc:chgData name="Westerholm Sara" userId="S::sara.westerholm@hameenlinna.fi::458a61ca-b9af-4020-9cd1-de57b9b00574" providerId="AD" clId="Web-{A898B8D8-1128-42C0-991F-3EA5731D782F}" dt="2023-06-12T11:48:09.538" v="7" actId="20577"/>
        <pc:sldMkLst>
          <pc:docMk/>
          <pc:sldMk cId="2469252340" sldId="273"/>
        </pc:sldMkLst>
        <pc:spChg chg="mod">
          <ac:chgData name="Westerholm Sara" userId="S::sara.westerholm@hameenlinna.fi::458a61ca-b9af-4020-9cd1-de57b9b00574" providerId="AD" clId="Web-{A898B8D8-1128-42C0-991F-3EA5731D782F}" dt="2023-06-12T11:48:09.538" v="7" actId="20577"/>
          <ac:spMkLst>
            <pc:docMk/>
            <pc:sldMk cId="2469252340" sldId="273"/>
            <ac:spMk id="3" creationId="{331E22AD-B915-4DAB-884C-48CF2717A8B1}"/>
          </ac:spMkLst>
        </pc:spChg>
      </pc:sldChg>
    </pc:docChg>
  </pc:docChgLst>
  <pc:docChgLst>
    <pc:chgData name="Westerholm Sara" userId="S::sara.westerholm@hameenlinna.fi::458a61ca-b9af-4020-9cd1-de57b9b00574" providerId="AD" clId="Web-{D3F61567-B24F-4663-B305-D359FC3ABF0F}"/>
    <pc:docChg chg="modSld">
      <pc:chgData name="Westerholm Sara" userId="S::sara.westerholm@hameenlinna.fi::458a61ca-b9af-4020-9cd1-de57b9b00574" providerId="AD" clId="Web-{D3F61567-B24F-4663-B305-D359FC3ABF0F}" dt="2023-06-13T08:23:09.062" v="11" actId="20577"/>
      <pc:docMkLst>
        <pc:docMk/>
      </pc:docMkLst>
      <pc:sldChg chg="modSp">
        <pc:chgData name="Westerholm Sara" userId="S::sara.westerholm@hameenlinna.fi::458a61ca-b9af-4020-9cd1-de57b9b00574" providerId="AD" clId="Web-{D3F61567-B24F-4663-B305-D359FC3ABF0F}" dt="2023-06-13T08:23:09.062" v="11" actId="20577"/>
        <pc:sldMkLst>
          <pc:docMk/>
          <pc:sldMk cId="2182130628" sldId="256"/>
        </pc:sldMkLst>
        <pc:spChg chg="mod">
          <ac:chgData name="Westerholm Sara" userId="S::sara.westerholm@hameenlinna.fi::458a61ca-b9af-4020-9cd1-de57b9b00574" providerId="AD" clId="Web-{D3F61567-B24F-4663-B305-D359FC3ABF0F}" dt="2023-06-13T08:23:09.062" v="11" actId="20577"/>
          <ac:spMkLst>
            <pc:docMk/>
            <pc:sldMk cId="2182130628" sldId="256"/>
            <ac:spMk id="5" creationId="{624335E0-8EC1-43ED-83FE-601BC95005A8}"/>
          </ac:spMkLst>
        </pc:spChg>
      </pc:sldChg>
    </pc:docChg>
  </pc:docChgLst>
  <pc:docChgLst>
    <pc:chgData name="Westerholm Sara" userId="S::sara.westerholm@hameenlinna.fi::458a61ca-b9af-4020-9cd1-de57b9b00574" providerId="AD" clId="Web-{F232516A-8BF8-4FB9-8EBC-720C195BBF69}"/>
    <pc:docChg chg="modSld">
      <pc:chgData name="Westerholm Sara" userId="S::sara.westerholm@hameenlinna.fi::458a61ca-b9af-4020-9cd1-de57b9b00574" providerId="AD" clId="Web-{F232516A-8BF8-4FB9-8EBC-720C195BBF69}" dt="2023-06-13T09:15:39.911" v="2" actId="20577"/>
      <pc:docMkLst>
        <pc:docMk/>
      </pc:docMkLst>
      <pc:sldChg chg="modSp">
        <pc:chgData name="Westerholm Sara" userId="S::sara.westerholm@hameenlinna.fi::458a61ca-b9af-4020-9cd1-de57b9b00574" providerId="AD" clId="Web-{F232516A-8BF8-4FB9-8EBC-720C195BBF69}" dt="2023-06-13T09:15:39.911" v="2" actId="20577"/>
        <pc:sldMkLst>
          <pc:docMk/>
          <pc:sldMk cId="966075705" sldId="307"/>
        </pc:sldMkLst>
        <pc:spChg chg="mod">
          <ac:chgData name="Westerholm Sara" userId="S::sara.westerholm@hameenlinna.fi::458a61ca-b9af-4020-9cd1-de57b9b00574" providerId="AD" clId="Web-{F232516A-8BF8-4FB9-8EBC-720C195BBF69}" dt="2023-06-13T09:15:39.911" v="2" actId="20577"/>
          <ac:spMkLst>
            <pc:docMk/>
            <pc:sldMk cId="966075705" sldId="307"/>
            <ac:spMk id="3" creationId="{DD29F08D-A179-4CFA-8D3E-CB90C495A1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DA4C3-63D6-48DD-A98F-9DD504B9A7A1}" type="datetimeFigureOut">
              <a:rPr lang="fi-FI" smtClean="0"/>
              <a:t>13.6.2023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45EE-CC6A-437B-A602-8F042D79F964}" type="slidenum">
              <a:rPr lang="fi-FI" smtClean="0"/>
              <a:t>‹#›</a:t>
            </a:fld>
            <a:endParaRPr lang="fi-FI"/>
          </a:p>
        </p:txBody>
      </p:sp>
    </p:spTree>
    <p:extLst>
      <p:ext uri="{BB962C8B-B14F-4D97-AF65-F5344CB8AC3E}">
        <p14:creationId xmlns:p14="http://schemas.microsoft.com/office/powerpoint/2010/main" val="41031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BDA45EE-CC6A-437B-A602-8F042D79F964}" type="slidenum">
              <a:rPr lang="fi-FI" smtClean="0"/>
              <a:t>38</a:t>
            </a:fld>
            <a:endParaRPr lang="fi-FI"/>
          </a:p>
        </p:txBody>
      </p:sp>
    </p:spTree>
    <p:extLst>
      <p:ext uri="{BB962C8B-B14F-4D97-AF65-F5344CB8AC3E}">
        <p14:creationId xmlns:p14="http://schemas.microsoft.com/office/powerpoint/2010/main" val="358698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34E927-08C4-406C-B887-EE583E5C94C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772BEA5-64D8-46FC-BF35-0C46A942C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FEFD030-7C67-4E25-B8E9-5DD3DA7A24EE}"/>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618DE3CF-CC60-4369-89FB-4F390B6907C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BF2F20-2848-4826-80EB-D28C3D5652D8}"/>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34015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1F741B-2A20-4CEB-95B0-6A1E74CA577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E8896A5-6318-4F91-90D0-62CDF660E07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36F663-DD7C-4B8F-86EE-3728ACDFED38}"/>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EE887960-E815-4E8D-BD9B-863C821C3DD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959C19-5E2F-4CD3-95F1-F7710601322E}"/>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4464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7B936D9-6F1C-4E76-9FE4-24ECCFE45EA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D982F48-4E95-4B58-A52E-D49E19E8D5AA}"/>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88E9A27-D8AB-43A6-9480-DD2014509F6A}"/>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5DE64CD3-0B52-4AEC-99BC-C7648CC814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A61317F-EAE9-4FCD-BED9-A0E728F06D5D}"/>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334757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FEF28-C924-49A7-B9AA-302A59F3FC8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1A7F2C0-1909-4BD2-BE3B-0F62E1973455}"/>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D803174-8F59-4F00-A710-469A3EE14353}"/>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1F254341-C982-405E-BA9B-421429AEB46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A4C4625-ADB9-4FF1-8F99-59647993C620}"/>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372506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B9F3E9-AD3A-427C-9731-E7D39D9A580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D4B5B21-1B37-4FD3-BDE7-3A76001CF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830ED144-294A-44A9-9F03-AB2BEDD12312}"/>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2FBEF771-EBE4-4BC8-AC30-23415CAD29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463F8FE-8FDC-4421-A82A-2F6F9D570531}"/>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53163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73D14B-8B96-47FD-B89C-0CDAC48B14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40233FD-FA6F-46F8-8662-446CB2730512}"/>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C807FDF-619E-4C8B-9EBD-F2A97BCFFBFB}"/>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031F433-22D2-458E-AEFF-B7EC8AF8FFEC}"/>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6" name="Alatunnisteen paikkamerkki 5">
            <a:extLst>
              <a:ext uri="{FF2B5EF4-FFF2-40B4-BE49-F238E27FC236}">
                <a16:creationId xmlns:a16="http://schemas.microsoft.com/office/drawing/2014/main" id="{0C68C32E-49A8-45B5-A3AB-C9E067FC0E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C4DD07E-2ED4-4C77-B07B-D390AA4AD698}"/>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45061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06F7B-977D-4EFF-AE85-C5AA3EDB4C6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F4CB6EB-4B7C-41AF-92F4-FA6E8BE3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B20A311B-96F3-45F1-A76C-B540D76A0F37}"/>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64EF326-E43B-4C01-913A-A8FC7F6FF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2008F192-50DB-4534-AFB4-B2E1BE13BC23}"/>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735262E-EE92-4835-9E4B-F98A7BD18B9B}"/>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8" name="Alatunnisteen paikkamerkki 7">
            <a:extLst>
              <a:ext uri="{FF2B5EF4-FFF2-40B4-BE49-F238E27FC236}">
                <a16:creationId xmlns:a16="http://schemas.microsoft.com/office/drawing/2014/main" id="{4AC78F5B-8D89-4E7C-A16F-8E5CDDE9CF1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004FB90-607A-40B8-A3FA-5B7FECF6F1FF}"/>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69328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579872-B972-469B-B447-414B52A8596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6610732-54A4-40D1-AF07-C461AFAEED6E}"/>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4" name="Alatunnisteen paikkamerkki 3">
            <a:extLst>
              <a:ext uri="{FF2B5EF4-FFF2-40B4-BE49-F238E27FC236}">
                <a16:creationId xmlns:a16="http://schemas.microsoft.com/office/drawing/2014/main" id="{78BCF3DD-900F-40EF-9EC2-9E3E5930324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D749019-0D54-4D11-8460-CCEA084F2141}"/>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37039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D5D5BB-65FA-4FB3-A99A-92BAA4BD5EA2}"/>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3" name="Alatunnisteen paikkamerkki 2">
            <a:extLst>
              <a:ext uri="{FF2B5EF4-FFF2-40B4-BE49-F238E27FC236}">
                <a16:creationId xmlns:a16="http://schemas.microsoft.com/office/drawing/2014/main" id="{60C19ECC-2F01-4E6E-93D7-5E921D5F849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3F18E4B-C206-47AE-A311-3FD36D81A5A1}"/>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2653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2322FD-E2C2-4EDC-A38D-9A6C9C15191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DB29DA3-C474-48DF-9226-5777130A0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BBBD4D0-B254-4D9B-9C64-8AAE8EB3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B3052C1-B7A0-4D75-9384-FF43218A4F5B}"/>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6" name="Alatunnisteen paikkamerkki 5">
            <a:extLst>
              <a:ext uri="{FF2B5EF4-FFF2-40B4-BE49-F238E27FC236}">
                <a16:creationId xmlns:a16="http://schemas.microsoft.com/office/drawing/2014/main" id="{C294069B-DDB2-467A-B066-76160411DC6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9D63B82-3C2F-42B7-97BB-AE3DC1DD4ADC}"/>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77076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5698DB-417D-4D95-9E2D-05872905209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52D36AA-01D5-420D-B1D7-6C21EF3F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577B3CF-DB04-435F-8F3B-E254E5972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6445F15-E59E-4835-8C24-4ABFA626B031}"/>
              </a:ext>
            </a:extLst>
          </p:cNvPr>
          <p:cNvSpPr>
            <a:spLocks noGrp="1"/>
          </p:cNvSpPr>
          <p:nvPr>
            <p:ph type="dt" sz="half" idx="10"/>
          </p:nvPr>
        </p:nvSpPr>
        <p:spPr/>
        <p:txBody>
          <a:bodyPr/>
          <a:lstStyle/>
          <a:p>
            <a:fld id="{8723BDA2-30D3-4AB2-906A-2663796454EE}" type="datetimeFigureOut">
              <a:rPr lang="fi-FI" smtClean="0"/>
              <a:t>13.6.2023</a:t>
            </a:fld>
            <a:endParaRPr lang="fi-FI"/>
          </a:p>
        </p:txBody>
      </p:sp>
      <p:sp>
        <p:nvSpPr>
          <p:cNvPr id="6" name="Alatunnisteen paikkamerkki 5">
            <a:extLst>
              <a:ext uri="{FF2B5EF4-FFF2-40B4-BE49-F238E27FC236}">
                <a16:creationId xmlns:a16="http://schemas.microsoft.com/office/drawing/2014/main" id="{95BE8F44-285D-46CC-83CA-4C085168657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D265F52-3018-4024-8507-89EF13D83D3C}"/>
              </a:ext>
            </a:extLst>
          </p:cNvPr>
          <p:cNvSpPr>
            <a:spLocks noGrp="1"/>
          </p:cNvSpPr>
          <p:nvPr>
            <p:ph type="sldNum" sz="quarter" idx="12"/>
          </p:nvPr>
        </p:nvSpPr>
        <p:spPr/>
        <p:txBody>
          <a:bodyPr/>
          <a:lstStyle/>
          <a:p>
            <a:fld id="{75227467-89F5-471E-B34C-F3B2CAFB8050}" type="slidenum">
              <a:rPr lang="fi-FI" smtClean="0"/>
              <a:t>‹#›</a:t>
            </a:fld>
            <a:endParaRPr lang="fi-FI"/>
          </a:p>
        </p:txBody>
      </p:sp>
    </p:spTree>
    <p:extLst>
      <p:ext uri="{BB962C8B-B14F-4D97-AF65-F5344CB8AC3E}">
        <p14:creationId xmlns:p14="http://schemas.microsoft.com/office/powerpoint/2010/main" val="419851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BEEFAD6-B0CC-4B42-860F-712073271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0FB39D9-FCEC-4B81-893A-8BE4E3F87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D778E5-19DB-48B3-9E03-9D0F3AD52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3BDA2-30D3-4AB2-906A-2663796454EE}" type="datetimeFigureOut">
              <a:rPr lang="fi-FI" smtClean="0"/>
              <a:t>13.6.2023</a:t>
            </a:fld>
            <a:endParaRPr lang="fi-FI"/>
          </a:p>
        </p:txBody>
      </p:sp>
      <p:sp>
        <p:nvSpPr>
          <p:cNvPr id="5" name="Alatunnisteen paikkamerkki 4">
            <a:extLst>
              <a:ext uri="{FF2B5EF4-FFF2-40B4-BE49-F238E27FC236}">
                <a16:creationId xmlns:a16="http://schemas.microsoft.com/office/drawing/2014/main" id="{E7B3D2C8-08DA-4D75-8488-3991895E5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F34CD0E-5B14-4BBA-A000-E04CBC773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27467-89F5-471E-B34C-F3B2CAFB8050}" type="slidenum">
              <a:rPr lang="fi-FI" smtClean="0"/>
              <a:t>‹#›</a:t>
            </a:fld>
            <a:endParaRPr lang="fi-FI"/>
          </a:p>
        </p:txBody>
      </p:sp>
    </p:spTree>
    <p:extLst>
      <p:ext uri="{BB962C8B-B14F-4D97-AF65-F5344CB8AC3E}">
        <p14:creationId xmlns:p14="http://schemas.microsoft.com/office/powerpoint/2010/main" val="138440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imari.fi/2022/09/27/kelan-palveluihin-kiinni-videoyhteydella-koppaamossa-tarjolla-laaja-palvelusetti/" TargetMode="External"/><Relationship Id="rId7" Type="http://schemas.openxmlformats.org/officeDocument/2006/relationships/hyperlink" Target="https://www.facebook.com/photo/?fbid=240296148698983&amp;set=a.146996688028930" TargetMode="External"/><Relationship Id="rId2" Type="http://schemas.openxmlformats.org/officeDocument/2006/relationships/hyperlink" Target="https://www.jarvenpaa.fi/yrittaminen-ja-tyo/tyonhakijalle/tukea-tyollistymiseen/vaikuttamon-uravalmennus" TargetMode="External"/><Relationship Id="rId1" Type="http://schemas.openxmlformats.org/officeDocument/2006/relationships/slideLayout" Target="../slideLayouts/slideLayout2.xml"/><Relationship Id="rId6" Type="http://schemas.openxmlformats.org/officeDocument/2006/relationships/hyperlink" Target="https://urn.fi/URN:NBN:fi:amk-2023052915357" TargetMode="External"/><Relationship Id="rId5" Type="http://schemas.openxmlformats.org/officeDocument/2006/relationships/hyperlink" Target="https://www.hamina.fi/asukkaalle/kaupunki-ja-paatoksenteko/tyollisyyspalvelut/koppaamo/" TargetMode="External"/><Relationship Id="rId4" Type="http://schemas.openxmlformats.org/officeDocument/2006/relationships/hyperlink" Target="https://www.hamina.fi/asukkaalle/kaupunki-ja-paatoksenteko/tyollisyyspalvelut/ohjaam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tagram.com/vaikuttamo/" TargetMode="External"/><Relationship Id="rId2" Type="http://schemas.openxmlformats.org/officeDocument/2006/relationships/hyperlink" Target="https://www.facebook.com/people/Vaikuttamo-J%C3%A4rvenp%C3%A4%C3%A4n-kaupunki/10006454094223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3.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14.xml"/><Relationship Id="rId17" Type="http://schemas.openxmlformats.org/officeDocument/2006/relationships/slide" Target="slide65.xml"/><Relationship Id="rId2" Type="http://schemas.openxmlformats.org/officeDocument/2006/relationships/image" Target="../media/image1.png"/><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png"/><Relationship Id="rId15" Type="http://schemas.openxmlformats.org/officeDocument/2006/relationships/slide" Target="slide44.xml"/><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facebook.com/photo/?fbid=509247151236645&amp;set=a.248253600669336" TargetMode="External"/><Relationship Id="rId3" Type="http://schemas.openxmlformats.org/officeDocument/2006/relationships/hyperlink" Target="https://www.jarvenpaa.fi/yrittaminen-ja-tyo/tyonantajalle" TargetMode="External"/><Relationship Id="rId7" Type="http://schemas.openxmlformats.org/officeDocument/2006/relationships/hyperlink" Target="https://www.facebook.com/photo/?fbid=610917607736265&amp;set=a.248253610669335" TargetMode="External"/><Relationship Id="rId2" Type="http://schemas.openxmlformats.org/officeDocument/2006/relationships/hyperlink" Target="https://www.jarvenpaa.fi/yrittaminen-ja-tyo/tyonhakijalle/tukea-tyollistymiseen/vaikuttamon-uravalmennus" TargetMode="External"/><Relationship Id="rId1" Type="http://schemas.openxmlformats.org/officeDocument/2006/relationships/slideLayout" Target="../slideLayouts/slideLayout2.xml"/><Relationship Id="rId6" Type="http://schemas.openxmlformats.org/officeDocument/2006/relationships/hyperlink" Target="https://www.instagram.com/p/CnPSaQcqhAC/" TargetMode="External"/><Relationship Id="rId5" Type="http://schemas.openxmlformats.org/officeDocument/2006/relationships/hyperlink" Target="https://www.jarvenpaamedia.fi/jarvenpaatarina/kaupungin-palvelut-tutuiksi-ikarajaton-uravalmennus-vaikuttamo" TargetMode="External"/><Relationship Id="rId4" Type="http://schemas.openxmlformats.org/officeDocument/2006/relationships/hyperlink" Target="https://www.youtube.com/watch?v=ElviVWZBCjk" TargetMode="External"/><Relationship Id="rId9" Type="http://schemas.openxmlformats.org/officeDocument/2006/relationships/hyperlink" Target="https://www.facebook.com/photo/?fbid=253625466798816&amp;set=pcb.2536254867988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agram.com/pointtikemi/?hl=fi" TargetMode="External"/><Relationship Id="rId2" Type="http://schemas.openxmlformats.org/officeDocument/2006/relationships/hyperlink" Target="https://www.facebook.com/PointtiKemi/?locale=fi_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AC2kpPPIq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facebook.com/photo/?fbid=251844570559863&amp;set=a.127192823025039&amp;locale=fi_FI" TargetMode="External"/><Relationship Id="rId3" Type="http://schemas.openxmlformats.org/officeDocument/2006/relationships/hyperlink" Target="https://www.kemi.fi/tyo-ja-yrittaminen/tyollisyyspalvelut/tyollisyyden-yhteispalvelu-pointti/" TargetMode="External"/><Relationship Id="rId7" Type="http://schemas.openxmlformats.org/officeDocument/2006/relationships/hyperlink" Target="https://urly.fi/3aBT" TargetMode="External"/><Relationship Id="rId2" Type="http://schemas.openxmlformats.org/officeDocument/2006/relationships/hyperlink" Target="https://www.eura2014.fi/rrtiepa/projekti.php?projektikoodi=S21885" TargetMode="External"/><Relationship Id="rId1" Type="http://schemas.openxmlformats.org/officeDocument/2006/relationships/slideLayout" Target="../slideLayouts/slideLayout2.xml"/><Relationship Id="rId6" Type="http://schemas.openxmlformats.org/officeDocument/2006/relationships/hyperlink" Target="https://www.facebook.com/photo?fbid=268583692219284&amp;set=a.127192823025039&amp;locale=fi_FI" TargetMode="External"/><Relationship Id="rId5" Type="http://schemas.openxmlformats.org/officeDocument/2006/relationships/hyperlink" Target="https://www.facebook.com/photo/?fbid=269662092111444&amp;set=a.127192823025039" TargetMode="External"/><Relationship Id="rId4" Type="http://schemas.openxmlformats.org/officeDocument/2006/relationships/hyperlink" Target="https://www.kemi.fi/tyo-ja-yrittaminen/tyollisyyspalvelut/tyollisyyden-yhteispalvelu-pointti/pointti-palvelee/" TargetMode="External"/><Relationship Id="rId9" Type="http://schemas.openxmlformats.org/officeDocument/2006/relationships/hyperlink" Target="https://www.facebook.com/photo.php?fbid=249907127420274&amp;set=pb.100072029665888.-2207520000.&amp;type=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stagram.com/navigaattori.kuopio/?hl=fi" TargetMode="External"/><Relationship Id="rId2" Type="http://schemas.openxmlformats.org/officeDocument/2006/relationships/hyperlink" Target="https://www.facebook.com/navigaattorikuopio/?locale=fi_FI" TargetMode="External"/><Relationship Id="rId1" Type="http://schemas.openxmlformats.org/officeDocument/2006/relationships/slideLayout" Target="../slideLayouts/slideLayout2.xml"/><Relationship Id="rId5" Type="http://schemas.openxmlformats.org/officeDocument/2006/relationships/hyperlink" Target="https://www.youtube.com/@navigaattori.kuopio/featured" TargetMode="External"/><Relationship Id="rId4" Type="http://schemas.openxmlformats.org/officeDocument/2006/relationships/hyperlink" Target="https://fi.linkedin.com/company/navigaattori-kuopio"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kuopio.fi/tyollisyys-ja-yrittaminen/tyollisyyspalvelu/navigaattor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siointi.kuopio.fi/elomake3/lomakkeet/4076/lomake.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YQlFGSe4MC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kuopio.fi/tyollisyys-ja-yrittaminen/tyollisyyspalvelu/navigaattori/" TargetMode="External"/><Relationship Id="rId3" Type="http://schemas.openxmlformats.org/officeDocument/2006/relationships/hyperlink" Target="https://riistavesi.fi/wp-content/uploads/2021/03/navigaattori_hanke_kuopio_riistavesi.pdf" TargetMode="External"/><Relationship Id="rId7" Type="http://schemas.openxmlformats.org/officeDocument/2006/relationships/hyperlink" Target="https://asiointi.kuopio.fi/elomake3/lomakkeet/4076/lomake.html" TargetMode="External"/><Relationship Id="rId2" Type="http://schemas.openxmlformats.org/officeDocument/2006/relationships/hyperlink" Target="https://www.eura2014.fi/rrtiepa/projekti.php?projektikoodi=S22009" TargetMode="External"/><Relationship Id="rId1" Type="http://schemas.openxmlformats.org/officeDocument/2006/relationships/slideLayout" Target="../slideLayouts/slideLayout2.xml"/><Relationship Id="rId6" Type="http://schemas.openxmlformats.org/officeDocument/2006/relationships/hyperlink" Target="https://www.facebook.com/photo/?fbid=595184202631885&amp;set=a.223411299809179&amp;locale=hi_IN" TargetMode="External"/><Relationship Id="rId5" Type="http://schemas.openxmlformats.org/officeDocument/2006/relationships/hyperlink" Target="https://www.youtube.com/watch?v=YQlFGSe4MCA" TargetMode="External"/><Relationship Id="rId4" Type="http://schemas.openxmlformats.org/officeDocument/2006/relationships/hyperlink" Target="https://www.youtube.com/watch?v=0NYX1qSIeAc" TargetMode="External"/><Relationship Id="rId9" Type="http://schemas.openxmlformats.org/officeDocument/2006/relationships/hyperlink" Target="https://www.kuopio.fi/palvelut/navigoi-uudelle-urall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rezi.com/p/a7vvrxcdchvy/vauhdittamo-verkostokartta/"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minisitedemo.tapkal.fi/#!search?category=11&amp;subcategory=264&amp;end=5.10.2022&amp;feature=9%2C11%2C1" TargetMode="External"/><Relationship Id="rId2" Type="http://schemas.openxmlformats.org/officeDocument/2006/relationships/hyperlink" Target="https://www.eura2014.fi/rrtiepa/projekti.php?projektikoodi=S21062" TargetMode="External"/><Relationship Id="rId1" Type="http://schemas.openxmlformats.org/officeDocument/2006/relationships/slideLayout" Target="../slideLayouts/slideLayout2.xml"/><Relationship Id="rId5" Type="http://schemas.openxmlformats.org/officeDocument/2006/relationships/hyperlink" Target="https://prezi.com/p/a7vvrxcdchvy/vauhdittamo-verkostokartta/" TargetMode="External"/><Relationship Id="rId4" Type="http://schemas.openxmlformats.org/officeDocument/2006/relationships/hyperlink" Target="https://www.schoolandcollegelistings.com/FI/Lahti/2141422282550403/Vauhdittamo-Lahti"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instagram.com/osaamorovaniemi/?hl=fi" TargetMode="External"/><Relationship Id="rId2" Type="http://schemas.openxmlformats.org/officeDocument/2006/relationships/hyperlink" Target="https://www.facebook.com/osaamorovaniemi/?locale=fi_FI"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hyperlink" Target="https://www.rovaniemi.fi/Yritys--ja-tyollisyyspalvelut/Tyollisyyspalvelut---palvelupiste-Osaamo" TargetMode="External"/><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ajanvaraus.rovaniemi.fi/fi/osaamo"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s://ajanvaraus.rovaniemi.fi/fi/osaamo" TargetMode="External"/><Relationship Id="rId3" Type="http://schemas.openxmlformats.org/officeDocument/2006/relationships/hyperlink" Target="https://www.rovaniemi.fi/loader.aspx?id=68428244-5a37-457e-bbff-94e1c1b95ad5" TargetMode="External"/><Relationship Id="rId7" Type="http://schemas.openxmlformats.org/officeDocument/2006/relationships/hyperlink" Target="https://www.rovaniemi.fi/loader.aspx?id=c48a69bc-cc13-40ea-b15f-e9506f80a280" TargetMode="External"/><Relationship Id="rId2" Type="http://schemas.openxmlformats.org/officeDocument/2006/relationships/hyperlink" Target="https://www.rovaniemi.fi/Yritys--ja-tyollisyyspalvelut/Tyollisyyspalvelut---palvelupiste-Osaamo" TargetMode="External"/><Relationship Id="rId1" Type="http://schemas.openxmlformats.org/officeDocument/2006/relationships/slideLayout" Target="../slideLayouts/slideLayout2.xml"/><Relationship Id="rId6" Type="http://schemas.openxmlformats.org/officeDocument/2006/relationships/hyperlink" Target="https://www.rovaniemi.fi/Palvelut/Osaamon-palvelut-tyonhakijoille/Asioi-Osaamolla/8972a5b0-3d36-4a4d-afc4-ff28968b75c5" TargetMode="External"/><Relationship Id="rId5" Type="http://schemas.openxmlformats.org/officeDocument/2006/relationships/hyperlink" Target="https://www.eura2014.fi/rrtiepa/projekti.php?projektikoodi=S21857" TargetMode="External"/><Relationship Id="rId4" Type="http://schemas.openxmlformats.org/officeDocument/2006/relationships/hyperlink" Target="https://www.facebook.com/photo/?fbid=685148806943933&amp;set=pcb.685148853610595"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tapahtumat.kirkkonummi.fi/fi-FI/page/6076a0ad16ab6a7343658ecf" TargetMode="External"/><Relationship Id="rId2" Type="http://schemas.openxmlformats.org/officeDocument/2006/relationships/hyperlink" Target="https://www.kieppikuusamo.f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tagram.com/koppaamohamina/" TargetMode="External"/><Relationship Id="rId2" Type="http://schemas.openxmlformats.org/officeDocument/2006/relationships/hyperlink" Target="https://www.facebook.com/koppaamohami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532B73-5836-4085-91B4-782237A7BF48}"/>
              </a:ext>
            </a:extLst>
          </p:cNvPr>
          <p:cNvSpPr>
            <a:spLocks noGrp="1"/>
          </p:cNvSpPr>
          <p:nvPr>
            <p:ph type="ctrTitle"/>
          </p:nvPr>
        </p:nvSpPr>
        <p:spPr/>
        <p:txBody>
          <a:bodyPr/>
          <a:lstStyle/>
          <a:p>
            <a:r>
              <a:rPr lang="fi-FI" dirty="0"/>
              <a:t>Yli 30-vuotiaille suunnattu Ohjaamon kaltainen toiminta</a:t>
            </a:r>
          </a:p>
        </p:txBody>
      </p:sp>
      <p:sp>
        <p:nvSpPr>
          <p:cNvPr id="3" name="Alaotsikko 2">
            <a:extLst>
              <a:ext uri="{FF2B5EF4-FFF2-40B4-BE49-F238E27FC236}">
                <a16:creationId xmlns:a16="http://schemas.microsoft.com/office/drawing/2014/main" id="{331E22AD-B915-4DAB-884C-48CF2717A8B1}"/>
              </a:ext>
            </a:extLst>
          </p:cNvPr>
          <p:cNvSpPr>
            <a:spLocks noGrp="1"/>
          </p:cNvSpPr>
          <p:nvPr>
            <p:ph type="subTitle" idx="1"/>
          </p:nvPr>
        </p:nvSpPr>
        <p:spPr>
          <a:xfrm>
            <a:off x="1524000" y="3602037"/>
            <a:ext cx="9144000" cy="3043859"/>
          </a:xfrm>
        </p:spPr>
        <p:txBody>
          <a:bodyPr vert="horz" lIns="91440" tIns="45720" rIns="91440" bIns="45720" rtlCol="0" anchor="t">
            <a:normAutofit/>
          </a:bodyPr>
          <a:lstStyle/>
          <a:p>
            <a:r>
              <a:rPr lang="fi-FI" dirty="0"/>
              <a:t>kooste aiemmin kehitetystä toiminnasta</a:t>
            </a:r>
          </a:p>
          <a:p>
            <a:endParaRPr lang="fi-FI" dirty="0"/>
          </a:p>
          <a:p>
            <a:endParaRPr lang="fi-FI" dirty="0"/>
          </a:p>
          <a:p>
            <a:endParaRPr lang="fi-FI" dirty="0">
              <a:ea typeface="Calibri"/>
              <a:cs typeface="Calibri"/>
            </a:endParaRPr>
          </a:p>
        </p:txBody>
      </p:sp>
    </p:spTree>
    <p:extLst>
      <p:ext uri="{BB962C8B-B14F-4D97-AF65-F5344CB8AC3E}">
        <p14:creationId xmlns:p14="http://schemas.microsoft.com/office/powerpoint/2010/main" val="246925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a:noFill/>
        </p:spPr>
        <p:txBody>
          <a:bodyPr/>
          <a:lstStyle/>
          <a:p>
            <a:r>
              <a:rPr lang="fi-FI" dirty="0" err="1"/>
              <a:t>Koppaamon</a:t>
            </a:r>
            <a:r>
              <a:rPr lang="fi-FI" dirty="0"/>
              <a:t>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4"/>
            <a:ext cx="10515600" cy="4543278"/>
          </a:xfrm>
          <a:noFill/>
        </p:spPr>
        <p:txBody>
          <a:bodyPr>
            <a:normAutofit fontScale="77500" lnSpcReduction="20000"/>
          </a:bodyPr>
          <a:lstStyle/>
          <a:p>
            <a:r>
              <a:rPr lang="fi-FI" dirty="0" err="1"/>
              <a:t>Koppaamon</a:t>
            </a:r>
            <a:r>
              <a:rPr lang="fi-FI" dirty="0"/>
              <a:t> nettisivuilla löytyy neljä työntekijää. Työntekijät työskentelevät myös Ohjaamossa, työllisyyskoordinaattoria lukuun ottamatta.</a:t>
            </a:r>
          </a:p>
          <a:p>
            <a:endParaRPr lang="fi-FI" dirty="0"/>
          </a:p>
          <a:p>
            <a:endParaRPr lang="fi-FI" dirty="0"/>
          </a:p>
          <a:p>
            <a:endParaRPr lang="fi-FI" dirty="0"/>
          </a:p>
          <a:p>
            <a:endParaRPr lang="fi-FI" dirty="0"/>
          </a:p>
          <a:p>
            <a:endParaRPr lang="fi-FI" dirty="0"/>
          </a:p>
          <a:p>
            <a:endParaRPr lang="fi-FI" dirty="0"/>
          </a:p>
          <a:p>
            <a:endParaRPr lang="fi-FI" dirty="0"/>
          </a:p>
          <a:p>
            <a:r>
              <a:rPr lang="fi-FI" dirty="0"/>
              <a:t> Kehittämisen aikana </a:t>
            </a:r>
            <a:r>
              <a:rPr lang="fi-FI" dirty="0" err="1"/>
              <a:t>Koppaamon</a:t>
            </a:r>
            <a:r>
              <a:rPr lang="fi-FI" dirty="0"/>
              <a:t> työntekijöinä toimivat työllisyyspalveluiden työntekijät.</a:t>
            </a:r>
          </a:p>
          <a:p>
            <a:r>
              <a:rPr lang="fi-FI" dirty="0"/>
              <a:t>Yhteistyökumppaneina ovat esimerkiksi aikuissosiaalityö, Kotkan-Haminan seudun koulutuskuntayhtymä </a:t>
            </a:r>
            <a:r>
              <a:rPr lang="fi-FI" dirty="0" err="1"/>
              <a:t>Ekami</a:t>
            </a:r>
            <a:r>
              <a:rPr lang="fi-FI" dirty="0"/>
              <a:t>, Ulosottolaitoksen talous- ja velkaneuvonta, Kela ja Haminan seurakunnan diakoniatyö.</a:t>
            </a:r>
          </a:p>
          <a:p>
            <a:pPr marL="0" indent="0">
              <a:buNone/>
            </a:pPr>
            <a:endParaRPr lang="fi-FI" dirty="0"/>
          </a:p>
          <a:p>
            <a:pPr marL="0" indent="0">
              <a:buNone/>
            </a:pPr>
            <a:endParaRPr lang="fi-FI" dirty="0"/>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1" y="261407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Työllisyyskoordinaattori</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599082" y="261407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Työllisyyssihteeri</a:t>
            </a:r>
          </a:p>
        </p:txBody>
      </p:sp>
      <p:sp>
        <p:nvSpPr>
          <p:cNvPr id="7" name="Suorakulmio: Pyöristetyt kulmat 6">
            <a:extLst>
              <a:ext uri="{FF2B5EF4-FFF2-40B4-BE49-F238E27FC236}">
                <a16:creationId xmlns:a16="http://schemas.microsoft.com/office/drawing/2014/main" id="{C4356CB9-4F94-4449-B928-7CDF9FF357CB}"/>
              </a:ext>
            </a:extLst>
          </p:cNvPr>
          <p:cNvSpPr/>
          <p:nvPr/>
        </p:nvSpPr>
        <p:spPr>
          <a:xfrm>
            <a:off x="838200" y="392253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Ohjaamokoordinaattori</a:t>
            </a:r>
          </a:p>
        </p:txBody>
      </p:sp>
      <p:sp>
        <p:nvSpPr>
          <p:cNvPr id="8" name="Suorakulmio: Pyöristetyt kulmat 7">
            <a:extLst>
              <a:ext uri="{FF2B5EF4-FFF2-40B4-BE49-F238E27FC236}">
                <a16:creationId xmlns:a16="http://schemas.microsoft.com/office/drawing/2014/main" id="{387FFA8D-483A-4A17-9E3D-A0B05408AAE3}"/>
              </a:ext>
            </a:extLst>
          </p:cNvPr>
          <p:cNvSpPr/>
          <p:nvPr/>
        </p:nvSpPr>
        <p:spPr>
          <a:xfrm>
            <a:off x="8359963" y="2614075"/>
            <a:ext cx="3138380"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Ohjaamotyöntekijä</a:t>
            </a:r>
          </a:p>
        </p:txBody>
      </p:sp>
    </p:spTree>
    <p:extLst>
      <p:ext uri="{BB962C8B-B14F-4D97-AF65-F5344CB8AC3E}">
        <p14:creationId xmlns:p14="http://schemas.microsoft.com/office/powerpoint/2010/main" val="98459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p:txBody>
          <a:bodyPr/>
          <a:lstStyle/>
          <a:p>
            <a:r>
              <a:rPr lang="fi-FI" dirty="0"/>
              <a:t>Viikkolukujärjestys</a:t>
            </a:r>
          </a:p>
        </p:txBody>
      </p:sp>
      <p:pic>
        <p:nvPicPr>
          <p:cNvPr id="9" name="Sisällön paikkamerkki 8">
            <a:extLst>
              <a:ext uri="{FF2B5EF4-FFF2-40B4-BE49-F238E27FC236}">
                <a16:creationId xmlns:a16="http://schemas.microsoft.com/office/drawing/2014/main" id="{A8DC6282-489B-4ACE-AE8A-B84871B4EF0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508" t="5396" r="6456" b="5856"/>
          <a:stretch/>
        </p:blipFill>
        <p:spPr>
          <a:xfrm>
            <a:off x="5533418" y="1"/>
            <a:ext cx="6648423" cy="6858000"/>
          </a:xfrm>
        </p:spPr>
      </p:pic>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1825624"/>
            <a:ext cx="4695217" cy="4819015"/>
          </a:xfrm>
        </p:spPr>
        <p:txBody>
          <a:bodyPr>
            <a:normAutofit fontScale="92500"/>
          </a:bodyPr>
          <a:lstStyle/>
          <a:p>
            <a:r>
              <a:rPr lang="fi-FI" dirty="0"/>
              <a:t>Vieressä </a:t>
            </a:r>
            <a:r>
              <a:rPr lang="fi-FI" dirty="0" err="1"/>
              <a:t>Koppaamon</a:t>
            </a:r>
            <a:r>
              <a:rPr lang="fi-FI" dirty="0"/>
              <a:t> Facebook päivityksen kuva kesäkuun 2023 viikkolukujärjestyksestä.</a:t>
            </a:r>
          </a:p>
          <a:p>
            <a:r>
              <a:rPr lang="fi-FI" dirty="0"/>
              <a:t>Tarjolla on lisäksi ollut kuukausittain </a:t>
            </a:r>
            <a:r>
              <a:rPr lang="fi-FI" dirty="0" err="1"/>
              <a:t>Ekamin</a:t>
            </a:r>
            <a:r>
              <a:rPr lang="fi-FI" dirty="0"/>
              <a:t> uraohjausta ja neuvontaa sekä talous- ja velkaneuvontaa.</a:t>
            </a:r>
          </a:p>
          <a:p>
            <a:r>
              <a:rPr lang="fi-FI" dirty="0"/>
              <a:t>Vuoden 2023 alusta </a:t>
            </a:r>
            <a:r>
              <a:rPr lang="fi-FI" dirty="0" err="1"/>
              <a:t>Koppaamossa</a:t>
            </a:r>
            <a:r>
              <a:rPr lang="fi-FI" dirty="0"/>
              <a:t> on saatavilla maahanmuuttajien ohjaus ja neuvonta </a:t>
            </a:r>
            <a:r>
              <a:rPr lang="fi-FI" dirty="0" err="1"/>
              <a:t>MOONA:n</a:t>
            </a:r>
            <a:r>
              <a:rPr lang="fi-FI" dirty="0"/>
              <a:t> palveluita ja digitukea kerran viikossa.</a:t>
            </a:r>
          </a:p>
          <a:p>
            <a:endParaRPr lang="fi-FI" dirty="0"/>
          </a:p>
        </p:txBody>
      </p:sp>
      <p:cxnSp>
        <p:nvCxnSpPr>
          <p:cNvPr id="5" name="Suora yhdysviiva 4">
            <a:extLst>
              <a:ext uri="{FF2B5EF4-FFF2-40B4-BE49-F238E27FC236}">
                <a16:creationId xmlns:a16="http://schemas.microsoft.com/office/drawing/2014/main" id="{972BF2D4-AF7C-434A-A482-55D7965B0C6B}"/>
              </a:ext>
            </a:extLst>
          </p:cNvPr>
          <p:cNvCxnSpPr>
            <a:cxnSpLocks/>
          </p:cNvCxnSpPr>
          <p:nvPr/>
        </p:nvCxnSpPr>
        <p:spPr>
          <a:xfrm>
            <a:off x="5543578" y="0"/>
            <a:ext cx="0" cy="6858000"/>
          </a:xfrm>
          <a:prstGeom prst="line">
            <a:avLst/>
          </a:prstGeom>
          <a:ln w="38100">
            <a:solidFill>
              <a:srgbClr val="2522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44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DF79-671A-4904-B94A-B3F96D593EE3}"/>
              </a:ext>
            </a:extLst>
          </p:cNvPr>
          <p:cNvSpPr>
            <a:spLocks noGrp="1"/>
          </p:cNvSpPr>
          <p:nvPr>
            <p:ph type="title"/>
          </p:nvPr>
        </p:nvSpPr>
        <p:spPr/>
        <p:txBody>
          <a:bodyPr/>
          <a:lstStyle/>
          <a:p>
            <a:r>
              <a:rPr lang="fi-FI" dirty="0"/>
              <a:t>Vaikuttavuus ja toiminnan kohtalo</a:t>
            </a:r>
          </a:p>
        </p:txBody>
      </p:sp>
      <p:sp>
        <p:nvSpPr>
          <p:cNvPr id="3" name="Sisällön paikkamerkki 2">
            <a:extLst>
              <a:ext uri="{FF2B5EF4-FFF2-40B4-BE49-F238E27FC236}">
                <a16:creationId xmlns:a16="http://schemas.microsoft.com/office/drawing/2014/main" id="{DD29F08D-A179-4CFA-8D3E-CB90C495A177}"/>
              </a:ext>
            </a:extLst>
          </p:cNvPr>
          <p:cNvSpPr>
            <a:spLocks noGrp="1"/>
          </p:cNvSpPr>
          <p:nvPr>
            <p:ph idx="1"/>
          </p:nvPr>
        </p:nvSpPr>
        <p:spPr>
          <a:xfrm>
            <a:off x="838200" y="1825625"/>
            <a:ext cx="5521960" cy="4351338"/>
          </a:xfrm>
        </p:spPr>
        <p:txBody>
          <a:bodyPr/>
          <a:lstStyle/>
          <a:p>
            <a:r>
              <a:rPr lang="fi-FI" dirty="0"/>
              <a:t>Toiminta jatkuu osana Haminan kaupungin palveluvalikoimaa.</a:t>
            </a:r>
          </a:p>
          <a:p>
            <a:pPr marL="0" indent="0">
              <a:buNone/>
            </a:pPr>
            <a:endParaRPr lang="fi-FI" dirty="0"/>
          </a:p>
          <a:p>
            <a:r>
              <a:rPr lang="fi-FI" dirty="0"/>
              <a:t>Lainaukset ovat Luukkosen opinnäytetyöstä poimittuja.</a:t>
            </a:r>
          </a:p>
          <a:p>
            <a:pPr marL="0" indent="0">
              <a:buNone/>
            </a:pPr>
            <a:endParaRPr lang="fi-FI" dirty="0"/>
          </a:p>
          <a:p>
            <a:pPr marL="0" indent="0">
              <a:buNone/>
            </a:pPr>
            <a:r>
              <a:rPr lang="fi-FI" sz="1800" dirty="0"/>
              <a:t>	”</a:t>
            </a:r>
            <a:r>
              <a:rPr lang="fi-FI" sz="1800" dirty="0" err="1"/>
              <a:t>Koppaamo</a:t>
            </a:r>
            <a:r>
              <a:rPr lang="fi-FI" sz="1800" dirty="0"/>
              <a:t> ja sen verkosto tavoitti 	heikommassa asemassa olevat haminalaiset.”</a:t>
            </a:r>
          </a:p>
        </p:txBody>
      </p:sp>
      <p:sp>
        <p:nvSpPr>
          <p:cNvPr id="4" name="Tekstiruutu 3">
            <a:extLst>
              <a:ext uri="{FF2B5EF4-FFF2-40B4-BE49-F238E27FC236}">
                <a16:creationId xmlns:a16="http://schemas.microsoft.com/office/drawing/2014/main" id="{1ECACEC6-B345-4E9B-8D13-3D43E8C7CDE5}"/>
              </a:ext>
            </a:extLst>
          </p:cNvPr>
          <p:cNvSpPr txBox="1"/>
          <p:nvPr/>
        </p:nvSpPr>
        <p:spPr>
          <a:xfrm>
            <a:off x="6985000" y="1825625"/>
            <a:ext cx="4368800" cy="3693319"/>
          </a:xfrm>
          <a:prstGeom prst="rect">
            <a:avLst/>
          </a:prstGeom>
          <a:noFill/>
        </p:spPr>
        <p:txBody>
          <a:bodyPr wrap="square" rtlCol="0">
            <a:spAutoFit/>
          </a:bodyPr>
          <a:lstStyle/>
          <a:p>
            <a:r>
              <a:rPr lang="fi-FI" dirty="0"/>
              <a:t>”</a:t>
            </a:r>
            <a:r>
              <a:rPr lang="fi-FI" dirty="0" err="1"/>
              <a:t>Koppaamon</a:t>
            </a:r>
            <a:r>
              <a:rPr lang="fi-FI" dirty="0"/>
              <a:t> ohjaus- ja neuvontapalveluita käyttivät kokeilujen aika eniten 50–79-vuotiaat henkilöt, joiden valmiudet etäasiointiin olivat</a:t>
            </a:r>
          </a:p>
          <a:p>
            <a:r>
              <a:rPr lang="fi-FI" dirty="0"/>
              <a:t>heikentyneet terveydentilan, taloudellisen tilanteen tai puuttuvan tietoteknisen</a:t>
            </a:r>
          </a:p>
          <a:p>
            <a:r>
              <a:rPr lang="fi-FI" dirty="0"/>
              <a:t>osaamisen tai etäasiointiin tarvittavien välineiden puuttumisen takia. Asiakkaiden ohjaus- ja neuvontatarpeet liittyivät tukien hakemiseen, tukien liitteisiin,</a:t>
            </a:r>
          </a:p>
          <a:p>
            <a:r>
              <a:rPr lang="fi-FI" dirty="0"/>
              <a:t>oman talouden hallintaan ja oikeiden palveluiden löytymiseen.” </a:t>
            </a:r>
          </a:p>
          <a:p>
            <a:r>
              <a:rPr lang="fi-FI" dirty="0"/>
              <a:t>(Luukkonen, 2023, s. 2)</a:t>
            </a:r>
          </a:p>
        </p:txBody>
      </p:sp>
    </p:spTree>
    <p:extLst>
      <p:ext uri="{BB962C8B-B14F-4D97-AF65-F5344CB8AC3E}">
        <p14:creationId xmlns:p14="http://schemas.microsoft.com/office/powerpoint/2010/main" val="1202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40FE3-6D88-4465-ADAA-CCEAFFD6F2A3}"/>
              </a:ext>
            </a:extLst>
          </p:cNvPr>
          <p:cNvSpPr>
            <a:spLocks noGrp="1"/>
          </p:cNvSpPr>
          <p:nvPr>
            <p:ph type="title"/>
          </p:nvPr>
        </p:nvSpPr>
        <p:spPr/>
        <p:txBody>
          <a:bodyPr/>
          <a:lstStyle/>
          <a:p>
            <a:r>
              <a:rPr lang="fi-FI" dirty="0"/>
              <a:t>Haminan lähteet:</a:t>
            </a:r>
          </a:p>
        </p:txBody>
      </p:sp>
      <p:sp>
        <p:nvSpPr>
          <p:cNvPr id="3" name="Sisällön paikkamerkki 2">
            <a:extLst>
              <a:ext uri="{FF2B5EF4-FFF2-40B4-BE49-F238E27FC236}">
                <a16:creationId xmlns:a16="http://schemas.microsoft.com/office/drawing/2014/main" id="{788412E6-BBF8-4F30-AA56-84AFC05E77A4}"/>
              </a:ext>
            </a:extLst>
          </p:cNvPr>
          <p:cNvSpPr>
            <a:spLocks noGrp="1"/>
          </p:cNvSpPr>
          <p:nvPr>
            <p:ph idx="1"/>
          </p:nvPr>
        </p:nvSpPr>
        <p:spPr/>
        <p:txBody>
          <a:bodyPr>
            <a:normAutofit fontScale="70000" lnSpcReduction="20000"/>
          </a:bodyPr>
          <a:lstStyle/>
          <a:p>
            <a:pPr marL="0" indent="0">
              <a:buNone/>
            </a:pPr>
            <a:endParaRPr lang="fi-FI" dirty="0">
              <a:hlinkClick r:id="rId2"/>
            </a:endParaRPr>
          </a:p>
          <a:p>
            <a:r>
              <a:rPr lang="fi-FI" dirty="0"/>
              <a:t>Haapamäki, J. (27.9.2022). Kelan palveluihin kiinni videoyhteydellä – </a:t>
            </a:r>
            <a:r>
              <a:rPr lang="fi-FI" dirty="0" err="1"/>
              <a:t>Koppaamossa</a:t>
            </a:r>
            <a:r>
              <a:rPr lang="fi-FI" dirty="0"/>
              <a:t> tarjolla laaja palvelusetti. </a:t>
            </a:r>
            <a:r>
              <a:rPr lang="fi-FI" i="1" dirty="0"/>
              <a:t>Reimari. </a:t>
            </a:r>
            <a:r>
              <a:rPr lang="fi-FI" dirty="0">
                <a:hlinkClick r:id="rId3"/>
              </a:rPr>
              <a:t>https://www.reimari.fi/2022/09/27/kelan-palveluihin-kiinni-videoyhteydella-koppaamossa-tarjolla-laaja-palvelusetti/</a:t>
            </a:r>
            <a:r>
              <a:rPr lang="fi-FI" dirty="0"/>
              <a:t> </a:t>
            </a:r>
          </a:p>
          <a:p>
            <a:r>
              <a:rPr lang="fi-FI" dirty="0"/>
              <a:t>Haminan kaupunki. (</a:t>
            </a:r>
            <a:r>
              <a:rPr lang="fi-FI" dirty="0" err="1"/>
              <a:t>n.d</a:t>
            </a:r>
            <a:r>
              <a:rPr lang="fi-FI" dirty="0"/>
              <a:t>.-a). </a:t>
            </a:r>
            <a:r>
              <a:rPr lang="fi-FI" i="1" dirty="0"/>
              <a:t>Ohjaamo</a:t>
            </a:r>
            <a:r>
              <a:rPr lang="fi-FI" dirty="0"/>
              <a:t>. Haettu 2.6.2023 osoitteesta </a:t>
            </a:r>
            <a:r>
              <a:rPr lang="fi-FI" dirty="0">
                <a:hlinkClick r:id="rId4"/>
              </a:rPr>
              <a:t>https://www.hamina.fi/asukkaalle/kaupunki-ja-paatoksenteko/tyollisyyspalvelut/ohjaamo/</a:t>
            </a:r>
            <a:r>
              <a:rPr lang="fi-FI" dirty="0"/>
              <a:t> </a:t>
            </a:r>
          </a:p>
          <a:p>
            <a:r>
              <a:rPr lang="fi-FI" dirty="0"/>
              <a:t>Haminan kaupunki. (</a:t>
            </a:r>
            <a:r>
              <a:rPr lang="fi-FI" dirty="0" err="1"/>
              <a:t>n.d</a:t>
            </a:r>
            <a:r>
              <a:rPr lang="fi-FI" dirty="0"/>
              <a:t>.-b). </a:t>
            </a:r>
            <a:r>
              <a:rPr lang="fi-FI" i="1" dirty="0"/>
              <a:t>Koppaamo</a:t>
            </a:r>
            <a:r>
              <a:rPr lang="fi-FI" dirty="0"/>
              <a:t>. Haettu 2.6.2023 osoitteesta </a:t>
            </a:r>
            <a:r>
              <a:rPr lang="fi-FI" dirty="0">
                <a:hlinkClick r:id="rId5"/>
              </a:rPr>
              <a:t>https://www.hamina.fi/asukkaalle/kaupunki-ja-paatoksenteko/tyollisyyspalvelut/koppaamo/</a:t>
            </a:r>
            <a:endParaRPr lang="fi-FI" dirty="0"/>
          </a:p>
          <a:p>
            <a:r>
              <a:rPr lang="fi-FI" dirty="0"/>
              <a:t>Luukkonen, L. (2023). </a:t>
            </a:r>
            <a:r>
              <a:rPr lang="fi-FI" i="1" dirty="0"/>
              <a:t>Koppaamo.</a:t>
            </a:r>
            <a:r>
              <a:rPr lang="fi-FI" dirty="0"/>
              <a:t> </a:t>
            </a:r>
            <a:r>
              <a:rPr lang="fi-FI" i="1" dirty="0"/>
              <a:t>Haminalaisten hyvinvointia ja osallisuutta edistämässä monialaisella matalan kynnyksen palvelupisteellä </a:t>
            </a:r>
            <a:r>
              <a:rPr lang="fi-FI" dirty="0"/>
              <a:t>[opinnäytetyö, Kaakkois-Suomen ammattikorkeakoulu]. </a:t>
            </a:r>
            <a:r>
              <a:rPr lang="fi-FI" dirty="0">
                <a:hlinkClick r:id="rId6"/>
              </a:rPr>
              <a:t>https://urn.fi/URN:NBN:fi:amk-2023052915357</a:t>
            </a:r>
            <a:endParaRPr lang="fi-FI" dirty="0"/>
          </a:p>
          <a:p>
            <a:r>
              <a:rPr lang="fi-FI" dirty="0"/>
              <a:t>Koppaamo Hamina. (1.6.2023). </a:t>
            </a:r>
            <a:r>
              <a:rPr lang="fi-FI" i="1" dirty="0" err="1"/>
              <a:t>Koppaamon</a:t>
            </a:r>
            <a:r>
              <a:rPr lang="fi-FI" i="1" dirty="0"/>
              <a:t> kesäkuun viikko-ohjelma torstai 22.6.2023 Koppaamo on avoinna 12-14 #</a:t>
            </a:r>
            <a:r>
              <a:rPr lang="fi-FI" i="1" dirty="0" err="1"/>
              <a:t>koppaamohamina</a:t>
            </a:r>
            <a:r>
              <a:rPr lang="fi-FI" i="1" dirty="0"/>
              <a:t> #</a:t>
            </a:r>
            <a:r>
              <a:rPr lang="fi-FI" i="1" dirty="0" err="1"/>
              <a:t>haminankaupunki</a:t>
            </a:r>
            <a:r>
              <a:rPr lang="fi-FI" i="1" dirty="0"/>
              <a:t> #</a:t>
            </a:r>
            <a:r>
              <a:rPr lang="fi-FI" i="1" dirty="0" err="1"/>
              <a:t>maailmanluokanhamina</a:t>
            </a:r>
            <a:r>
              <a:rPr lang="fi-FI" i="1" dirty="0"/>
              <a:t> #</a:t>
            </a:r>
            <a:r>
              <a:rPr lang="fi-FI" i="1" dirty="0" err="1"/>
              <a:t>haminanseurakunta</a:t>
            </a:r>
            <a:r>
              <a:rPr lang="fi-FI" i="1" dirty="0"/>
              <a:t> #</a:t>
            </a:r>
            <a:r>
              <a:rPr lang="fi-FI" i="1" dirty="0" err="1"/>
              <a:t>moonakotka</a:t>
            </a:r>
            <a:r>
              <a:rPr lang="fi-FI" i="1" dirty="0"/>
              <a:t> #</a:t>
            </a:r>
            <a:r>
              <a:rPr lang="fi-FI" i="1" dirty="0" err="1"/>
              <a:t>kymenlaaksonhyvinvointialue</a:t>
            </a:r>
            <a:r>
              <a:rPr lang="fi-FI" i="1" dirty="0"/>
              <a:t> #aikuissosiaalityö #työllisyysyksikkö </a:t>
            </a:r>
            <a:r>
              <a:rPr lang="fi-FI" dirty="0"/>
              <a:t>[päivitys]. Facebook. </a:t>
            </a:r>
            <a:r>
              <a:rPr lang="fi-FI" dirty="0">
                <a:hlinkClick r:id="rId7"/>
              </a:rPr>
              <a:t>https://www.facebook.com/photo/?fbid=240296148698983&amp;set=a.146996688028930</a:t>
            </a:r>
            <a:r>
              <a:rPr lang="fi-FI" dirty="0"/>
              <a:t> </a:t>
            </a:r>
          </a:p>
          <a:p>
            <a:endParaRPr lang="fi-FI" dirty="0"/>
          </a:p>
        </p:txBody>
      </p:sp>
    </p:spTree>
    <p:extLst>
      <p:ext uri="{BB962C8B-B14F-4D97-AF65-F5344CB8AC3E}">
        <p14:creationId xmlns:p14="http://schemas.microsoft.com/office/powerpoint/2010/main" val="266578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7E6F3-ECBA-455D-8645-D346F6A18113}"/>
              </a:ext>
            </a:extLst>
          </p:cNvPr>
          <p:cNvSpPr>
            <a:spLocks noGrp="1"/>
          </p:cNvSpPr>
          <p:nvPr>
            <p:ph type="ctrTitle"/>
          </p:nvPr>
        </p:nvSpPr>
        <p:spPr/>
        <p:txBody>
          <a:bodyPr/>
          <a:lstStyle/>
          <a:p>
            <a:r>
              <a:rPr lang="fi-FI" dirty="0"/>
              <a:t>Järvenpää</a:t>
            </a:r>
          </a:p>
        </p:txBody>
      </p:sp>
      <p:sp>
        <p:nvSpPr>
          <p:cNvPr id="4" name="Alaotsikko 3">
            <a:extLst>
              <a:ext uri="{FF2B5EF4-FFF2-40B4-BE49-F238E27FC236}">
                <a16:creationId xmlns:a16="http://schemas.microsoft.com/office/drawing/2014/main" id="{9E80D5D1-25A9-4B03-BA09-9945710B654D}"/>
              </a:ext>
            </a:extLst>
          </p:cNvPr>
          <p:cNvSpPr>
            <a:spLocks noGrp="1"/>
          </p:cNvSpPr>
          <p:nvPr>
            <p:ph type="subTitle" idx="1"/>
          </p:nvPr>
        </p:nvSpPr>
        <p:spPr/>
        <p:txBody>
          <a:bodyPr>
            <a:normAutofit/>
          </a:bodyPr>
          <a:lstStyle/>
          <a:p>
            <a:endParaRPr lang="fi-FI" dirty="0"/>
          </a:p>
        </p:txBody>
      </p:sp>
    </p:spTree>
    <p:extLst>
      <p:ext uri="{BB962C8B-B14F-4D97-AF65-F5344CB8AC3E}">
        <p14:creationId xmlns:p14="http://schemas.microsoft.com/office/powerpoint/2010/main" val="134659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5BD4DF7-B73B-48B6-9AC6-47818673011B}"/>
              </a:ext>
            </a:extLst>
          </p:cNvPr>
          <p:cNvSpPr txBox="1">
            <a:spLocks/>
          </p:cNvSpPr>
          <p:nvPr/>
        </p:nvSpPr>
        <p:spPr>
          <a:xfrm>
            <a:off x="2448560" y="2735032"/>
            <a:ext cx="7294880" cy="892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”Ikärajatonta uravalmennusta”</a:t>
            </a:r>
          </a:p>
          <a:p>
            <a:endParaRPr lang="fi-FI" dirty="0"/>
          </a:p>
          <a:p>
            <a:r>
              <a:rPr lang="fi-FI" dirty="0">
                <a:solidFill>
                  <a:schemeClr val="bg1"/>
                </a:solidFill>
              </a:rPr>
              <a:t>                      </a:t>
            </a:r>
          </a:p>
        </p:txBody>
      </p:sp>
      <p:pic>
        <p:nvPicPr>
          <p:cNvPr id="5" name="Kuva 4">
            <a:extLst>
              <a:ext uri="{FF2B5EF4-FFF2-40B4-BE49-F238E27FC236}">
                <a16:creationId xmlns:a16="http://schemas.microsoft.com/office/drawing/2014/main" id="{D830F605-5966-4FC0-A1EB-AB8B9C42C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151" y="4762913"/>
            <a:ext cx="6137698" cy="1369568"/>
          </a:xfrm>
          <a:prstGeom prst="rect">
            <a:avLst/>
          </a:prstGeom>
        </p:spPr>
      </p:pic>
    </p:spTree>
    <p:extLst>
      <p:ext uri="{BB962C8B-B14F-4D97-AF65-F5344CB8AC3E}">
        <p14:creationId xmlns:p14="http://schemas.microsoft.com/office/powerpoint/2010/main" val="175608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err="1"/>
              <a:t>Vaikuttamon</a:t>
            </a:r>
            <a:r>
              <a:rPr lang="fi-FI" dirty="0"/>
              <a:t>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p:txBody>
          <a:bodyPr>
            <a:normAutofit fontScale="92500" lnSpcReduction="10000"/>
          </a:bodyPr>
          <a:lstStyle/>
          <a:p>
            <a:r>
              <a:rPr lang="fi-FI" dirty="0"/>
              <a:t>Aloitti toimintansa tammikuussa 2019. </a:t>
            </a:r>
          </a:p>
          <a:p>
            <a:r>
              <a:rPr lang="fi-FI" dirty="0"/>
              <a:t>Tietoa ja valmennusta työelämään ja koulutukseen liittyvissä asioissa. </a:t>
            </a:r>
          </a:p>
          <a:p>
            <a:r>
              <a:rPr lang="fi-FI" dirty="0"/>
              <a:t>Tarkoitettu kaikille järvenpääläisille koulutuksessa, työelämässä tai vailla työtä oleville.</a:t>
            </a:r>
          </a:p>
          <a:p>
            <a:r>
              <a:rPr lang="fi-FI" dirty="0"/>
              <a:t>Asiakas voi työntekijän kanssa kartoittaa kokonaisvaltaisesti omaa tilannettaan, saada vinkkejä uuden uran suunnitteluun, selkeyttää ammatinvalintaa erilaisten koulutusvaihtoehtojen kautta tai edistää työllistymistään. Tukea myös työnhakuun ja työhakemusten täyttämiseen.</a:t>
            </a:r>
          </a:p>
          <a:p>
            <a:r>
              <a:rPr lang="fi-FI" dirty="0"/>
              <a:t>Työnantaja- ja oppilaitosyhteistyötä esimerkiksi tapahtumien muodossa. Tapahtumia ovat muun muassa työnantajatreffit, cv-pajat ja oppilaitosten uraviikot.</a:t>
            </a:r>
          </a:p>
        </p:txBody>
      </p:sp>
    </p:spTree>
    <p:extLst>
      <p:ext uri="{BB962C8B-B14F-4D97-AF65-F5344CB8AC3E}">
        <p14:creationId xmlns:p14="http://schemas.microsoft.com/office/powerpoint/2010/main" val="425115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Palvelupiste </a:t>
            </a:r>
            <a:r>
              <a:rPr lang="fi-FI" dirty="0" err="1"/>
              <a:t>Vaikuttamo</a:t>
            </a:r>
            <a:endParaRPr lang="fi-FI" dirty="0"/>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p:txBody>
          <a:bodyPr>
            <a:normAutofit/>
          </a:bodyPr>
          <a:lstStyle/>
          <a:p>
            <a:r>
              <a:rPr lang="fi-FI" dirty="0"/>
              <a:t>Samassa osoitteessa Ohjaamon kanssa. </a:t>
            </a:r>
          </a:p>
          <a:p>
            <a:r>
              <a:rPr lang="fi-FI" dirty="0"/>
              <a:t>Ajanvarauksella tai ti ja ke klo 12-15 ajanvaraukseton </a:t>
            </a:r>
            <a:r>
              <a:rPr lang="fi-FI" dirty="0" err="1"/>
              <a:t>walk</a:t>
            </a:r>
            <a:r>
              <a:rPr lang="fi-FI" dirty="0"/>
              <a:t> in-asiointi Järvenpää-infossa. </a:t>
            </a:r>
          </a:p>
          <a:p>
            <a:r>
              <a:rPr lang="fi-FI" dirty="0"/>
              <a:t>Mahdollisuus asioida anonyymisti.</a:t>
            </a:r>
          </a:p>
          <a:p>
            <a:r>
              <a:rPr lang="fi-FI" dirty="0"/>
              <a:t>Tapahtumiin voivat osallistua myös muut kuin järvenpääläiset.</a:t>
            </a:r>
          </a:p>
          <a:p>
            <a:r>
              <a:rPr lang="fi-FI" dirty="0"/>
              <a:t>Aktiivinen Facebookissa </a:t>
            </a:r>
            <a:r>
              <a:rPr lang="fi-FI" dirty="0" err="1">
                <a:hlinkClick r:id="rId2"/>
              </a:rPr>
              <a:t>Vaikuttamo</a:t>
            </a:r>
            <a:r>
              <a:rPr lang="fi-FI" dirty="0">
                <a:hlinkClick r:id="rId2"/>
              </a:rPr>
              <a:t> Järvenpään kaupunki</a:t>
            </a:r>
            <a:r>
              <a:rPr lang="fi-FI" dirty="0"/>
              <a:t> ja Instagramissa </a:t>
            </a:r>
            <a:r>
              <a:rPr lang="fi-FI" dirty="0">
                <a:hlinkClick r:id="rId3"/>
              </a:rPr>
              <a:t>@</a:t>
            </a:r>
            <a:r>
              <a:rPr lang="fi-FI" dirty="0" err="1">
                <a:hlinkClick r:id="rId3"/>
              </a:rPr>
              <a:t>vaikuttamo</a:t>
            </a:r>
            <a:r>
              <a:rPr lang="fi-FI" dirty="0"/>
              <a:t>. Avaa sosiaaliset mediat klikkaamalla nimeä.</a:t>
            </a:r>
          </a:p>
          <a:p>
            <a:endParaRPr lang="fi-FI" dirty="0"/>
          </a:p>
        </p:txBody>
      </p:sp>
    </p:spTree>
    <p:extLst>
      <p:ext uri="{BB962C8B-B14F-4D97-AF65-F5344CB8AC3E}">
        <p14:creationId xmlns:p14="http://schemas.microsoft.com/office/powerpoint/2010/main" val="248788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a:noFill/>
        </p:spPr>
        <p:txBody>
          <a:bodyPr/>
          <a:lstStyle/>
          <a:p>
            <a:r>
              <a:rPr lang="fi-FI" dirty="0" err="1"/>
              <a:t>Vaikuttamon</a:t>
            </a:r>
            <a:r>
              <a:rPr lang="fi-FI" dirty="0"/>
              <a:t>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2"/>
            <a:ext cx="10515600" cy="4942823"/>
          </a:xfrm>
          <a:noFill/>
        </p:spPr>
        <p:txBody>
          <a:bodyPr>
            <a:normAutofit/>
          </a:bodyPr>
          <a:lstStyle/>
          <a:p>
            <a:r>
              <a:rPr lang="fi-FI" dirty="0" err="1"/>
              <a:t>Vaikuttamossa</a:t>
            </a:r>
            <a:r>
              <a:rPr lang="fi-FI" dirty="0"/>
              <a:t> toimii kaksi työntekijää.</a:t>
            </a:r>
          </a:p>
          <a:p>
            <a:pPr marL="0" indent="0">
              <a:buNone/>
            </a:pPr>
            <a:endParaRPr lang="fi-FI" dirty="0"/>
          </a:p>
          <a:p>
            <a:pPr marL="0" indent="0">
              <a:buNone/>
            </a:pPr>
            <a:endParaRPr lang="fi-FI" dirty="0"/>
          </a:p>
          <a:p>
            <a:pPr marL="0" indent="0">
              <a:buNone/>
            </a:pPr>
            <a:r>
              <a:rPr lang="fi-FI" sz="100" dirty="0"/>
              <a:t>   </a:t>
            </a:r>
          </a:p>
          <a:p>
            <a:r>
              <a:rPr lang="fi-FI" dirty="0" err="1"/>
              <a:t>Vaikuttamo</a:t>
            </a:r>
            <a:r>
              <a:rPr lang="fi-FI" dirty="0"/>
              <a:t> ja Ohjaamo tekevät tiivistä yhteistyötä. </a:t>
            </a:r>
            <a:r>
              <a:rPr lang="fi-FI" dirty="0" err="1"/>
              <a:t>Vaikuttamon</a:t>
            </a:r>
            <a:r>
              <a:rPr lang="fi-FI" dirty="0"/>
              <a:t> asiakkaiden kanssa voidaan tarvittaessa käyttää Ohjaamon työvoimaa, kuten TE-asiantuntijaa ja opintoneuvojaa. Asiakkuudessa ollessa toiminnassa ovat myös Kelan asiantuntijapalvelut.</a:t>
            </a:r>
          </a:p>
          <a:p>
            <a:endParaRPr lang="fi-FI" dirty="0"/>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0" y="2440652"/>
            <a:ext cx="2922309" cy="895546"/>
          </a:xfrm>
          <a:prstGeom prst="round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Uravalmentaja </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634845" y="2433124"/>
            <a:ext cx="2922309" cy="895546"/>
          </a:xfrm>
          <a:prstGeom prst="round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Palveluohjaaja</a:t>
            </a:r>
          </a:p>
        </p:txBody>
      </p:sp>
    </p:spTree>
    <p:extLst>
      <p:ext uri="{BB962C8B-B14F-4D97-AF65-F5344CB8AC3E}">
        <p14:creationId xmlns:p14="http://schemas.microsoft.com/office/powerpoint/2010/main" val="34008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p:txBody>
          <a:bodyPr/>
          <a:lstStyle/>
          <a:p>
            <a:r>
              <a:rPr lang="fi-FI" dirty="0"/>
              <a:t>Viikkolukujärjestys</a:t>
            </a:r>
          </a:p>
        </p:txBody>
      </p:sp>
      <p:pic>
        <p:nvPicPr>
          <p:cNvPr id="9" name="Sisällön paikkamerkki 8">
            <a:extLst>
              <a:ext uri="{FF2B5EF4-FFF2-40B4-BE49-F238E27FC236}">
                <a16:creationId xmlns:a16="http://schemas.microsoft.com/office/drawing/2014/main" id="{A8DC6282-489B-4ACE-AE8A-B84871B4EF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05600" y="0"/>
            <a:ext cx="5486400" cy="6858000"/>
          </a:xfrm>
        </p:spPr>
      </p:pic>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1825625"/>
            <a:ext cx="5181600" cy="4351338"/>
          </a:xfrm>
        </p:spPr>
        <p:txBody>
          <a:bodyPr>
            <a:normAutofit/>
          </a:bodyPr>
          <a:lstStyle/>
          <a:p>
            <a:r>
              <a:rPr lang="fi-FI" dirty="0"/>
              <a:t>Vieressä </a:t>
            </a:r>
            <a:r>
              <a:rPr lang="fi-FI" dirty="0" err="1"/>
              <a:t>Vaikuttamon</a:t>
            </a:r>
            <a:r>
              <a:rPr lang="fi-FI" dirty="0"/>
              <a:t> Instagram päivityksen kuva tammikuun 2023 viikkolukujärjestyksestä.</a:t>
            </a:r>
          </a:p>
          <a:p>
            <a:r>
              <a:rPr lang="fi-FI" dirty="0" err="1"/>
              <a:t>Vaikuttamo</a:t>
            </a:r>
            <a:r>
              <a:rPr lang="fi-FI" dirty="0"/>
              <a:t> ei ole jakanut muita viikkolukujärjestyksiä.</a:t>
            </a:r>
          </a:p>
          <a:p>
            <a:endParaRPr lang="fi-FI" dirty="0"/>
          </a:p>
        </p:txBody>
      </p:sp>
      <p:cxnSp>
        <p:nvCxnSpPr>
          <p:cNvPr id="5" name="Suora yhdysviiva 4">
            <a:extLst>
              <a:ext uri="{FF2B5EF4-FFF2-40B4-BE49-F238E27FC236}">
                <a16:creationId xmlns:a16="http://schemas.microsoft.com/office/drawing/2014/main" id="{972BF2D4-AF7C-434A-A482-55D7965B0C6B}"/>
              </a:ext>
            </a:extLst>
          </p:cNvPr>
          <p:cNvCxnSpPr>
            <a:cxnSpLocks/>
          </p:cNvCxnSpPr>
          <p:nvPr/>
        </p:nvCxnSpPr>
        <p:spPr>
          <a:xfrm>
            <a:off x="6685280" y="0"/>
            <a:ext cx="0" cy="6858000"/>
          </a:xfrm>
          <a:prstGeom prst="line">
            <a:avLst/>
          </a:prstGeom>
          <a:ln w="38100">
            <a:solidFill>
              <a:srgbClr val="2522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13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5BFA25-BD0D-43CC-AD75-34E74C000F4A}"/>
              </a:ext>
            </a:extLst>
          </p:cNvPr>
          <p:cNvSpPr>
            <a:spLocks noGrp="1"/>
          </p:cNvSpPr>
          <p:nvPr>
            <p:ph type="title"/>
          </p:nvPr>
        </p:nvSpPr>
        <p:spPr/>
        <p:txBody>
          <a:bodyPr/>
          <a:lstStyle/>
          <a:p>
            <a:endParaRPr lang="fi-FI"/>
          </a:p>
        </p:txBody>
      </p:sp>
      <mc:AlternateContent xmlns:mc="http://schemas.openxmlformats.org/markup-compatibility/2006">
        <mc:Choice xmlns:psuz="http://schemas.microsoft.com/office/powerpoint/2016/summaryzoom" Requires="psuz">
          <p:graphicFrame>
            <p:nvGraphicFramePr>
              <p:cNvPr id="5" name="Sisällysluettelon zoomaustoiminto 4">
                <a:extLst>
                  <a:ext uri="{FF2B5EF4-FFF2-40B4-BE49-F238E27FC236}">
                    <a16:creationId xmlns:a16="http://schemas.microsoft.com/office/drawing/2014/main" id="{269A639E-62D0-45F0-A0CA-7221EFE9C6EB}"/>
                  </a:ext>
                </a:extLst>
              </p:cNvPr>
              <p:cNvGraphicFramePr>
                <a:graphicFrameLocks noChangeAspect="1"/>
              </p:cNvGraphicFramePr>
              <p:nvPr>
                <p:extLst>
                  <p:ext uri="{D42A27DB-BD31-4B8C-83A1-F6EECF244321}">
                    <p14:modId xmlns:p14="http://schemas.microsoft.com/office/powerpoint/2010/main" val="1156222998"/>
                  </p:ext>
                </p:extLst>
              </p:nvPr>
            </p:nvGraphicFramePr>
            <p:xfrm>
              <a:off x="838200" y="1825625"/>
              <a:ext cx="10515600" cy="4351338"/>
            </p:xfrm>
            <a:graphic>
              <a:graphicData uri="http://schemas.microsoft.com/office/powerpoint/2016/summaryzoom">
                <psuz:summaryZm>
                  <psuz:summaryZmObj sectionId="{04ECE354-EE6B-4C10-AE05-27714358E0CF}">
                    <psuz:zmPr id="{0D11744C-AE83-4201-AE48-9B6AA130AEBE}" transitionDur="1000">
                      <p166:blipFill xmlns:p166="http://schemas.microsoft.com/office/powerpoint/2016/6/main">
                        <a:blip r:embed="rId2"/>
                        <a:stretch>
                          <a:fillRect/>
                        </a:stretch>
                      </p166:blipFill>
                      <p166:spPr xmlns:p166="http://schemas.microsoft.com/office/powerpoint/2016/6/main">
                        <a:xfrm>
                          <a:off x="392692" y="800426"/>
                          <a:ext cx="2366010" cy="1330880"/>
                        </a:xfrm>
                        <a:prstGeom prst="rect">
                          <a:avLst/>
                        </a:prstGeom>
                        <a:ln w="3175">
                          <a:solidFill>
                            <a:prstClr val="ltGray"/>
                          </a:solidFill>
                        </a:ln>
                      </p166:spPr>
                    </psuz:zmPr>
                  </psuz:summaryZmObj>
                  <psuz:summaryZmObj sectionId="{3003529A-899E-43F3-B6D9-C7C6DF870F1D}">
                    <psuz:zmPr id="{5ED0D26C-A1C8-40B0-900F-5B9910FDE619}" transitionDur="1000">
                      <p166:blipFill xmlns:p166="http://schemas.microsoft.com/office/powerpoint/2016/6/main">
                        <a:blip r:embed="rId3"/>
                        <a:stretch>
                          <a:fillRect/>
                        </a:stretch>
                      </p166:blipFill>
                      <p166:spPr xmlns:p166="http://schemas.microsoft.com/office/powerpoint/2016/6/main">
                        <a:xfrm>
                          <a:off x="2847427" y="800426"/>
                          <a:ext cx="2366010" cy="1330880"/>
                        </a:xfrm>
                        <a:prstGeom prst="rect">
                          <a:avLst/>
                        </a:prstGeom>
                        <a:ln w="3175">
                          <a:solidFill>
                            <a:prstClr val="ltGray"/>
                          </a:solidFill>
                        </a:ln>
                      </p166:spPr>
                    </psuz:zmPr>
                  </psuz:summaryZmObj>
                  <psuz:summaryZmObj sectionId="{E304C2FA-E73E-4F62-93A3-3A75CC5C627E}">
                    <psuz:zmPr id="{70D1642B-3069-46B6-94DB-CC665484D151}" transitionDur="1000">
                      <p166:blipFill xmlns:p166="http://schemas.microsoft.com/office/powerpoint/2016/6/main">
                        <a:blip r:embed="rId4"/>
                        <a:stretch>
                          <a:fillRect/>
                        </a:stretch>
                      </p166:blipFill>
                      <p166:spPr xmlns:p166="http://schemas.microsoft.com/office/powerpoint/2016/6/main">
                        <a:xfrm>
                          <a:off x="5302162" y="800426"/>
                          <a:ext cx="2366010" cy="1330880"/>
                        </a:xfrm>
                        <a:prstGeom prst="rect">
                          <a:avLst/>
                        </a:prstGeom>
                        <a:ln w="3175">
                          <a:solidFill>
                            <a:prstClr val="ltGray"/>
                          </a:solidFill>
                        </a:ln>
                      </p166:spPr>
                    </psuz:zmPr>
                  </psuz:summaryZmObj>
                  <psuz:summaryZmObj sectionId="{1A92E25D-59CD-4540-A4FC-4C286E6A787C}">
                    <psuz:zmPr id="{9BBCF9D8-8892-4839-93D8-96F42E8EFFAE}" transitionDur="1000">
                      <p166:blipFill xmlns:p166="http://schemas.microsoft.com/office/powerpoint/2016/6/main">
                        <a:blip r:embed="rId5"/>
                        <a:stretch>
                          <a:fillRect/>
                        </a:stretch>
                      </p166:blipFill>
                      <p166:spPr xmlns:p166="http://schemas.microsoft.com/office/powerpoint/2016/6/main">
                        <a:xfrm>
                          <a:off x="7756897" y="800426"/>
                          <a:ext cx="2366010" cy="1330880"/>
                        </a:xfrm>
                        <a:prstGeom prst="rect">
                          <a:avLst/>
                        </a:prstGeom>
                        <a:ln w="3175">
                          <a:solidFill>
                            <a:prstClr val="ltGray"/>
                          </a:solidFill>
                        </a:ln>
                      </p166:spPr>
                    </psuz:zmPr>
                  </psuz:summaryZmObj>
                  <psuz:summaryZmObj sectionId="{1B731B60-5E1A-496A-B15E-8F1B05D123F1}">
                    <psuz:zmPr id="{D14BC052-7ACA-481F-AE84-205DD33B52A1}" transitionDur="1000">
                      <p166:blipFill xmlns:p166="http://schemas.microsoft.com/office/powerpoint/2016/6/main">
                        <a:blip r:embed="rId6"/>
                        <a:stretch>
                          <a:fillRect/>
                        </a:stretch>
                      </p166:blipFill>
                      <p166:spPr xmlns:p166="http://schemas.microsoft.com/office/powerpoint/2016/6/main">
                        <a:xfrm>
                          <a:off x="392692" y="2220031"/>
                          <a:ext cx="2366010" cy="1330880"/>
                        </a:xfrm>
                        <a:prstGeom prst="rect">
                          <a:avLst/>
                        </a:prstGeom>
                        <a:ln w="3175">
                          <a:solidFill>
                            <a:prstClr val="ltGray"/>
                          </a:solidFill>
                        </a:ln>
                      </p166:spPr>
                    </psuz:zmPr>
                  </psuz:summaryZmObj>
                  <psuz:summaryZmObj sectionId="{C6245CCB-776C-490A-81DB-326D8C953EF4}">
                    <psuz:zmPr id="{D0955C42-22E7-4C03-93B0-C6C4C1CC7A5A}" transitionDur="1000">
                      <p166:blipFill xmlns:p166="http://schemas.microsoft.com/office/powerpoint/2016/6/main">
                        <a:blip r:embed="rId7"/>
                        <a:stretch>
                          <a:fillRect/>
                        </a:stretch>
                      </p166:blipFill>
                      <p166:spPr xmlns:p166="http://schemas.microsoft.com/office/powerpoint/2016/6/main">
                        <a:xfrm>
                          <a:off x="2847427" y="2220031"/>
                          <a:ext cx="2366010" cy="1330880"/>
                        </a:xfrm>
                        <a:prstGeom prst="rect">
                          <a:avLst/>
                        </a:prstGeom>
                        <a:ln w="3175">
                          <a:solidFill>
                            <a:prstClr val="ltGray"/>
                          </a:solidFill>
                        </a:ln>
                      </p166:spPr>
                    </psuz:zmPr>
                  </psuz:summaryZmObj>
                  <psuz:summaryZmObj sectionId="{093E1ED0-9FB0-422A-A1F2-D196EE946856}">
                    <psuz:zmPr id="{5258D2A6-8ED5-4CAE-AE7F-8DA95CA5A92A}" transitionDur="1000">
                      <p166:blipFill xmlns:p166="http://schemas.microsoft.com/office/powerpoint/2016/6/main">
                        <a:blip r:embed="rId8"/>
                        <a:stretch>
                          <a:fillRect/>
                        </a:stretch>
                      </p166:blipFill>
                      <p166:spPr xmlns:p166="http://schemas.microsoft.com/office/powerpoint/2016/6/main">
                        <a:xfrm>
                          <a:off x="5302162" y="2220031"/>
                          <a:ext cx="2366010" cy="1330880"/>
                        </a:xfrm>
                        <a:prstGeom prst="rect">
                          <a:avLst/>
                        </a:prstGeom>
                        <a:ln w="3175">
                          <a:solidFill>
                            <a:prstClr val="ltGray"/>
                          </a:solidFill>
                        </a:ln>
                      </p166:spPr>
                    </psuz:zmPr>
                  </psuz:summaryZmObj>
                  <psuz:summaryZmObj sectionId="{D80B3643-7355-426F-9710-170CBCADE8E1}">
                    <psuz:zmPr id="{ECB5DD89-29AB-470C-A86B-08F5968F4397}" transitionDur="1000">
                      <p166:blipFill xmlns:p166="http://schemas.microsoft.com/office/powerpoint/2016/6/main">
                        <a:blip r:embed="rId9"/>
                        <a:stretch>
                          <a:fillRect/>
                        </a:stretch>
                      </p166:blipFill>
                      <p166:spPr xmlns:p166="http://schemas.microsoft.com/office/powerpoint/2016/6/main">
                        <a:xfrm>
                          <a:off x="7756897" y="2220031"/>
                          <a:ext cx="2366010" cy="1330880"/>
                        </a:xfrm>
                        <a:prstGeom prst="rect">
                          <a:avLst/>
                        </a:prstGeom>
                        <a:ln w="3175">
                          <a:solidFill>
                            <a:prstClr val="ltGray"/>
                          </a:solidFill>
                        </a:ln>
                      </p166:spPr>
                    </psuz:zmPr>
                  </psuz:summaryZmObj>
                  <psuz:gridLayout/>
                </psuz:summaryZm>
              </a:graphicData>
            </a:graphic>
          </p:graphicFrame>
        </mc:Choice>
        <mc:Fallback>
          <p:grpSp>
            <p:nvGrpSpPr>
              <p:cNvPr id="5" name="Sisällysluettelon zoomaustoiminto 4">
                <a:extLst>
                  <a:ext uri="{FF2B5EF4-FFF2-40B4-BE49-F238E27FC236}">
                    <a16:creationId xmlns:a16="http://schemas.microsoft.com/office/drawing/2014/main" id="{269A639E-62D0-45F0-A0CA-7221EFE9C6EB}"/>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Kuva 3">
                  <a:hlinkClick r:id="rId10"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30892" y="2626051"/>
                  <a:ext cx="2366010" cy="1330880"/>
                </a:xfrm>
                <a:prstGeom prst="rect">
                  <a:avLst/>
                </a:prstGeom>
                <a:ln w="3175">
                  <a:solidFill>
                    <a:prstClr val="ltGray"/>
                  </a:solidFill>
                </a:ln>
              </p:spPr>
            </p:pic>
            <p:pic>
              <p:nvPicPr>
                <p:cNvPr id="4" name="Kuva 4">
                  <a:hlinkClick r:id="rId11"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685627" y="2626051"/>
                  <a:ext cx="2366010" cy="1330880"/>
                </a:xfrm>
                <a:prstGeom prst="rect">
                  <a:avLst/>
                </a:prstGeom>
                <a:ln w="3175">
                  <a:solidFill>
                    <a:prstClr val="ltGray"/>
                  </a:solidFill>
                </a:ln>
              </p:spPr>
            </p:pic>
            <p:pic>
              <p:nvPicPr>
                <p:cNvPr id="6" name="Kuva 6">
                  <a:hlinkClick r:id="rId12"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140362" y="2626051"/>
                  <a:ext cx="2366010" cy="1330880"/>
                </a:xfrm>
                <a:prstGeom prst="rect">
                  <a:avLst/>
                </a:prstGeom>
                <a:ln w="3175">
                  <a:solidFill>
                    <a:prstClr val="ltGray"/>
                  </a:solidFill>
                </a:ln>
              </p:spPr>
            </p:pic>
            <p:pic>
              <p:nvPicPr>
                <p:cNvPr id="7" name="Kuva 7">
                  <a:hlinkClick r:id="rId13"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595097" y="2626051"/>
                  <a:ext cx="2366010" cy="1330880"/>
                </a:xfrm>
                <a:prstGeom prst="rect">
                  <a:avLst/>
                </a:prstGeom>
                <a:ln w="3175">
                  <a:solidFill>
                    <a:prstClr val="ltGray"/>
                  </a:solidFill>
                </a:ln>
              </p:spPr>
            </p:pic>
            <p:pic>
              <p:nvPicPr>
                <p:cNvPr id="8" name="Kuva 8">
                  <a:hlinkClick r:id="rId14"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230892" y="4045656"/>
                  <a:ext cx="2366010" cy="1330880"/>
                </a:xfrm>
                <a:prstGeom prst="rect">
                  <a:avLst/>
                </a:prstGeom>
                <a:ln w="3175">
                  <a:solidFill>
                    <a:prstClr val="ltGray"/>
                  </a:solidFill>
                </a:ln>
              </p:spPr>
            </p:pic>
            <p:pic>
              <p:nvPicPr>
                <p:cNvPr id="9" name="Kuva 9">
                  <a:hlinkClick r:id="rId15"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685627" y="4045656"/>
                  <a:ext cx="2366010" cy="1330880"/>
                </a:xfrm>
                <a:prstGeom prst="rect">
                  <a:avLst/>
                </a:prstGeom>
                <a:ln w="3175">
                  <a:solidFill>
                    <a:prstClr val="ltGray"/>
                  </a:solidFill>
                </a:ln>
              </p:spPr>
            </p:pic>
            <p:pic>
              <p:nvPicPr>
                <p:cNvPr id="10" name="Kuva 10">
                  <a:hlinkClick r:id="rId16"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140362" y="4045656"/>
                  <a:ext cx="2366010" cy="1330880"/>
                </a:xfrm>
                <a:prstGeom prst="rect">
                  <a:avLst/>
                </a:prstGeom>
                <a:ln w="3175">
                  <a:solidFill>
                    <a:prstClr val="ltGray"/>
                  </a:solidFill>
                </a:ln>
              </p:spPr>
            </p:pic>
            <p:pic>
              <p:nvPicPr>
                <p:cNvPr id="11" name="Kuva 11">
                  <a:hlinkClick r:id="rId17"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8595097" y="4045656"/>
                  <a:ext cx="2366010" cy="1330880"/>
                </a:xfrm>
                <a:prstGeom prst="rect">
                  <a:avLst/>
                </a:prstGeom>
                <a:ln w="3175">
                  <a:solidFill>
                    <a:prstClr val="ltGray"/>
                  </a:solidFill>
                </a:ln>
              </p:spPr>
            </p:pic>
          </p:grpSp>
        </mc:Fallback>
      </mc:AlternateContent>
    </p:spTree>
    <p:extLst>
      <p:ext uri="{BB962C8B-B14F-4D97-AF65-F5344CB8AC3E}">
        <p14:creationId xmlns:p14="http://schemas.microsoft.com/office/powerpoint/2010/main" val="188699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Esimerkkejä </a:t>
            </a:r>
            <a:r>
              <a:rPr lang="fi-FI" dirty="0" err="1"/>
              <a:t>Vaikuttamon</a:t>
            </a:r>
            <a:r>
              <a:rPr lang="fi-FI" dirty="0"/>
              <a:t> toiminnasta</a:t>
            </a:r>
          </a:p>
        </p:txBody>
      </p:sp>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vasemmalla Facebook-päivityksen kuva Työnantajatreffeistä, jota markkinoidaan työnantajille kätevänä keinona rekrytoida uusia osaajia. Oikealla Kysy oppisopimuksesta –tapahtuma, joka on tarkoitettu kaikille asiasta kiinnostuneille eli myös työnantajille ja verkostoille.</a:t>
            </a:r>
          </a:p>
        </p:txBody>
      </p:sp>
      <p:pic>
        <p:nvPicPr>
          <p:cNvPr id="14" name="Kuva 13">
            <a:extLst>
              <a:ext uri="{FF2B5EF4-FFF2-40B4-BE49-F238E27FC236}">
                <a16:creationId xmlns:a16="http://schemas.microsoft.com/office/drawing/2014/main" id="{9AF49157-EB5B-4A68-9EA3-83708233D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863" y="1551515"/>
            <a:ext cx="4385631" cy="4403981"/>
          </a:xfrm>
          <a:prstGeom prst="rect">
            <a:avLst/>
          </a:prstGeom>
          <a:ln w="38100">
            <a:solidFill>
              <a:srgbClr val="250E62"/>
            </a:solidFill>
          </a:ln>
        </p:spPr>
      </p:pic>
      <p:pic>
        <p:nvPicPr>
          <p:cNvPr id="17" name="Sisällön paikkamerkki 7">
            <a:extLst>
              <a:ext uri="{FF2B5EF4-FFF2-40B4-BE49-F238E27FC236}">
                <a16:creationId xmlns:a16="http://schemas.microsoft.com/office/drawing/2014/main" id="{A1114CFB-3276-4779-9C66-75399BF2FF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2684" y="1551514"/>
            <a:ext cx="4403981" cy="4403981"/>
          </a:xfrm>
          <a:ln w="38100">
            <a:solidFill>
              <a:schemeClr val="tx1"/>
            </a:solidFill>
          </a:ln>
        </p:spPr>
      </p:pic>
    </p:spTree>
    <p:extLst>
      <p:ext uri="{BB962C8B-B14F-4D97-AF65-F5344CB8AC3E}">
        <p14:creationId xmlns:p14="http://schemas.microsoft.com/office/powerpoint/2010/main" val="148208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DF79-671A-4904-B94A-B3F96D593EE3}"/>
              </a:ext>
            </a:extLst>
          </p:cNvPr>
          <p:cNvSpPr>
            <a:spLocks noGrp="1"/>
          </p:cNvSpPr>
          <p:nvPr>
            <p:ph type="title"/>
          </p:nvPr>
        </p:nvSpPr>
        <p:spPr/>
        <p:txBody>
          <a:bodyPr/>
          <a:lstStyle/>
          <a:p>
            <a:r>
              <a:rPr lang="fi-FI" dirty="0"/>
              <a:t>Vaikuttavuus ja toiminnan kohtalo</a:t>
            </a:r>
          </a:p>
        </p:txBody>
      </p:sp>
      <p:sp>
        <p:nvSpPr>
          <p:cNvPr id="3" name="Sisällön paikkamerkki 2">
            <a:extLst>
              <a:ext uri="{FF2B5EF4-FFF2-40B4-BE49-F238E27FC236}">
                <a16:creationId xmlns:a16="http://schemas.microsoft.com/office/drawing/2014/main" id="{DD29F08D-A179-4CFA-8D3E-CB90C495A177}"/>
              </a:ext>
            </a:extLst>
          </p:cNvPr>
          <p:cNvSpPr>
            <a:spLocks noGrp="1"/>
          </p:cNvSpPr>
          <p:nvPr>
            <p:ph idx="1"/>
          </p:nvPr>
        </p:nvSpPr>
        <p:spPr/>
        <p:txBody>
          <a:bodyPr/>
          <a:lstStyle/>
          <a:p>
            <a:r>
              <a:rPr lang="fi-FI" dirty="0"/>
              <a:t>Asiakaskunnassa esillä alanvaihtajat ja henkilöt, joilla on työkykyyn vaikuttavia tekijöitä. Työnantaja treffit -tapahtumien on huomattu vaikuttavan </a:t>
            </a:r>
            <a:r>
              <a:rPr lang="fi-FI" dirty="0" err="1"/>
              <a:t>kohtaanto</a:t>
            </a:r>
            <a:r>
              <a:rPr lang="fi-FI" dirty="0"/>
              <a:t>-ongelmaan positiivisesti.</a:t>
            </a:r>
          </a:p>
          <a:p>
            <a:pPr marL="0" indent="0">
              <a:buNone/>
            </a:pPr>
            <a:endParaRPr lang="fi-FI" dirty="0"/>
          </a:p>
          <a:p>
            <a:r>
              <a:rPr lang="fi-FI" dirty="0"/>
              <a:t>Toiminta on käynnissä.</a:t>
            </a:r>
          </a:p>
        </p:txBody>
      </p:sp>
    </p:spTree>
    <p:extLst>
      <p:ext uri="{BB962C8B-B14F-4D97-AF65-F5344CB8AC3E}">
        <p14:creationId xmlns:p14="http://schemas.microsoft.com/office/powerpoint/2010/main" val="60177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40FE3-6D88-4465-ADAA-CCEAFFD6F2A3}"/>
              </a:ext>
            </a:extLst>
          </p:cNvPr>
          <p:cNvSpPr>
            <a:spLocks noGrp="1"/>
          </p:cNvSpPr>
          <p:nvPr>
            <p:ph type="title"/>
          </p:nvPr>
        </p:nvSpPr>
        <p:spPr/>
        <p:txBody>
          <a:bodyPr/>
          <a:lstStyle/>
          <a:p>
            <a:r>
              <a:rPr lang="fi-FI" dirty="0"/>
              <a:t>Järvenpään lähteet:</a:t>
            </a:r>
          </a:p>
        </p:txBody>
      </p:sp>
      <p:sp>
        <p:nvSpPr>
          <p:cNvPr id="3" name="Sisällön paikkamerkki 2">
            <a:extLst>
              <a:ext uri="{FF2B5EF4-FFF2-40B4-BE49-F238E27FC236}">
                <a16:creationId xmlns:a16="http://schemas.microsoft.com/office/drawing/2014/main" id="{788412E6-BBF8-4F30-AA56-84AFC05E77A4}"/>
              </a:ext>
            </a:extLst>
          </p:cNvPr>
          <p:cNvSpPr>
            <a:spLocks noGrp="1"/>
          </p:cNvSpPr>
          <p:nvPr>
            <p:ph idx="1"/>
          </p:nvPr>
        </p:nvSpPr>
        <p:spPr/>
        <p:txBody>
          <a:bodyPr>
            <a:normAutofit fontScale="55000" lnSpcReduction="20000"/>
          </a:bodyPr>
          <a:lstStyle/>
          <a:p>
            <a:pPr marL="0" indent="0">
              <a:buNone/>
            </a:pPr>
            <a:endParaRPr lang="fi-FI" dirty="0">
              <a:hlinkClick r:id="rId2"/>
            </a:endParaRPr>
          </a:p>
          <a:p>
            <a:r>
              <a:rPr lang="fi-FI" dirty="0"/>
              <a:t>Järvenpään kaupunki. (</a:t>
            </a:r>
            <a:r>
              <a:rPr lang="fi-FI" dirty="0" err="1"/>
              <a:t>n.d</a:t>
            </a:r>
            <a:r>
              <a:rPr lang="fi-FI" dirty="0"/>
              <a:t>.-a). </a:t>
            </a:r>
            <a:r>
              <a:rPr lang="fi-FI" i="1" dirty="0"/>
              <a:t>Ikärajatonta uravalmennusta </a:t>
            </a:r>
            <a:r>
              <a:rPr lang="fi-FI" i="1" dirty="0" err="1"/>
              <a:t>Vaikuttamosta</a:t>
            </a:r>
            <a:r>
              <a:rPr lang="fi-FI" dirty="0"/>
              <a:t>. Haettu 2.6.2023 osoitteesta </a:t>
            </a:r>
            <a:r>
              <a:rPr lang="fi-FI" dirty="0">
                <a:hlinkClick r:id="rId2"/>
              </a:rPr>
              <a:t>https://www.jarvenpaa.fi/yrittaminen-ja-tyo/tyonhakijalle/tukea-tyollistymiseen/vaikuttamon-uravalmennus</a:t>
            </a:r>
            <a:endParaRPr lang="fi-FI" dirty="0"/>
          </a:p>
          <a:p>
            <a:r>
              <a:rPr lang="fi-FI" dirty="0"/>
              <a:t>Järvenpään kaupunki. (</a:t>
            </a:r>
            <a:r>
              <a:rPr lang="fi-FI" dirty="0" err="1"/>
              <a:t>n.d</a:t>
            </a:r>
            <a:r>
              <a:rPr lang="fi-FI" dirty="0"/>
              <a:t>.-b). </a:t>
            </a:r>
            <a:r>
              <a:rPr lang="fi-FI" i="1" dirty="0"/>
              <a:t>Työnantajalle</a:t>
            </a:r>
            <a:r>
              <a:rPr lang="fi-FI" dirty="0"/>
              <a:t>. Haettu 2.6.2023 osoitteesta </a:t>
            </a:r>
            <a:r>
              <a:rPr lang="fi-FI" dirty="0">
                <a:hlinkClick r:id="rId3"/>
              </a:rPr>
              <a:t>https://www.jarvenpaa.fi/yrittaminen-ja-tyo/tyonantajalle</a:t>
            </a:r>
            <a:endParaRPr lang="fi-FI" dirty="0"/>
          </a:p>
          <a:p>
            <a:r>
              <a:rPr lang="fi-FI" dirty="0" err="1"/>
              <a:t>Keusote</a:t>
            </a:r>
            <a:r>
              <a:rPr lang="fi-FI" dirty="0"/>
              <a:t>. (21.9.2022). </a:t>
            </a:r>
            <a:r>
              <a:rPr lang="fi-FI" i="1" dirty="0"/>
              <a:t>Työkykyhankkeen </a:t>
            </a:r>
            <a:r>
              <a:rPr lang="fi-FI" i="1" dirty="0" err="1"/>
              <a:t>Kohtaamo</a:t>
            </a:r>
            <a:r>
              <a:rPr lang="fi-FI" i="1" dirty="0"/>
              <a:t> 13.9.2022: Järvenpään työllisyyspalvelut</a:t>
            </a:r>
            <a:r>
              <a:rPr lang="fi-FI" dirty="0"/>
              <a:t> [video]. YouTube. </a:t>
            </a:r>
            <a:r>
              <a:rPr lang="fi-FI" dirty="0">
                <a:hlinkClick r:id="rId4"/>
              </a:rPr>
              <a:t>https://www.youtube.com/watch?v=ElviVWZBCjk</a:t>
            </a:r>
            <a:endParaRPr lang="fi-FI" dirty="0"/>
          </a:p>
          <a:p>
            <a:r>
              <a:rPr lang="fi-FI" dirty="0"/>
              <a:t>Lassila, M. (4.2.2022). </a:t>
            </a:r>
            <a:r>
              <a:rPr lang="fi-FI" i="1" dirty="0"/>
              <a:t>Kaupungin palvelut tutuiksi: ikärajaton uravalmennus </a:t>
            </a:r>
            <a:r>
              <a:rPr lang="fi-FI" i="1" dirty="0" err="1"/>
              <a:t>Vaikuttamo</a:t>
            </a:r>
            <a:r>
              <a:rPr lang="fi-FI" dirty="0"/>
              <a:t>. Järvenpäämedia. </a:t>
            </a:r>
            <a:r>
              <a:rPr lang="fi-FI" dirty="0">
                <a:hlinkClick r:id="rId5"/>
              </a:rPr>
              <a:t>https://www.jarvenpaamedia.fi/jarvenpaatarina/kaupungin-palvelut-tutuiksi-ikarajaton-uravalmennus-vaikuttamo</a:t>
            </a:r>
            <a:r>
              <a:rPr lang="fi-FI" dirty="0"/>
              <a:t> </a:t>
            </a:r>
          </a:p>
          <a:p>
            <a:r>
              <a:rPr lang="fi-FI" dirty="0" err="1"/>
              <a:t>Vaikuttamo</a:t>
            </a:r>
            <a:r>
              <a:rPr lang="fi-FI" dirty="0"/>
              <a:t>. (10.1.2023). </a:t>
            </a:r>
            <a:r>
              <a:rPr lang="fi-FI" i="1" dirty="0"/>
              <a:t>Tiedoksi </a:t>
            </a:r>
            <a:r>
              <a:rPr lang="fi-FI" i="1" dirty="0" err="1"/>
              <a:t>Vaikuttamon</a:t>
            </a:r>
            <a:r>
              <a:rPr lang="fi-FI" i="1" dirty="0"/>
              <a:t> palveluajat #</a:t>
            </a:r>
            <a:r>
              <a:rPr lang="fi-FI" i="1" dirty="0" err="1"/>
              <a:t>vaikuttamo</a:t>
            </a:r>
            <a:r>
              <a:rPr lang="fi-FI" i="1" dirty="0"/>
              <a:t> #ohjaamojärvenpää #</a:t>
            </a:r>
            <a:r>
              <a:rPr lang="fi-FI" i="1" dirty="0" err="1"/>
              <a:t>ikärajatontauravalmennusta</a:t>
            </a:r>
            <a:r>
              <a:rPr lang="fi-FI" dirty="0"/>
              <a:t> [päivitys]. Instagram. </a:t>
            </a:r>
            <a:r>
              <a:rPr lang="fi-FI" dirty="0">
                <a:hlinkClick r:id="rId6"/>
              </a:rPr>
              <a:t>https://www.instagram.com/p/CnPSaQcqhAC/</a:t>
            </a:r>
            <a:endParaRPr lang="fi-FI" dirty="0"/>
          </a:p>
          <a:p>
            <a:r>
              <a:rPr lang="fi-FI" dirty="0" err="1"/>
              <a:t>Vaikuttamo</a:t>
            </a:r>
            <a:r>
              <a:rPr lang="fi-FI" dirty="0"/>
              <a:t> Järvenpään kaupunki. (26.4.2023). </a:t>
            </a:r>
            <a:r>
              <a:rPr lang="fi-FI" i="1" dirty="0"/>
              <a:t>Huomio kaikki oppisopimuksesta kiinnostuneet mukaan lukien työnantajat, verkostot jne. Pysy kuulolla!</a:t>
            </a:r>
            <a:r>
              <a:rPr lang="fi-FI" dirty="0"/>
              <a:t> [päivitys]. Facebook. </a:t>
            </a:r>
            <a:r>
              <a:rPr lang="fi-FI" dirty="0">
                <a:hlinkClick r:id="rId7"/>
              </a:rPr>
              <a:t>https://www.facebook.com/photo/?fbid=610917607736265&amp;set=a.248253610669335</a:t>
            </a:r>
            <a:r>
              <a:rPr lang="fi-FI" dirty="0"/>
              <a:t> </a:t>
            </a:r>
          </a:p>
          <a:p>
            <a:r>
              <a:rPr lang="fi-FI" dirty="0" err="1"/>
              <a:t>Vaikuttamo</a:t>
            </a:r>
            <a:r>
              <a:rPr lang="fi-FI" dirty="0"/>
              <a:t> Järvenpään kaupunki. (28.11.2022). </a:t>
            </a:r>
            <a:r>
              <a:rPr lang="fi-FI" i="1" dirty="0"/>
              <a:t>HUOMENNA! Oletko aina haaveillut metro- tai raitiovaununkuljettajan työstä? Vai nautitko vaihtuvista maisemista auton ratissa? Entäpä miltä kuulostaisi monipuolinen työ varasto-…</a:t>
            </a:r>
            <a:r>
              <a:rPr lang="fi-FI" dirty="0"/>
              <a:t>[päivitys]. Facebook. </a:t>
            </a:r>
            <a:r>
              <a:rPr lang="fi-FI" dirty="0">
                <a:hlinkClick r:id="rId8"/>
              </a:rPr>
              <a:t>https://www.facebook.com/photo/?fbid=509247151236645&amp;set=a.248253600669336</a:t>
            </a:r>
            <a:endParaRPr lang="fi-FI" dirty="0"/>
          </a:p>
          <a:p>
            <a:r>
              <a:rPr lang="fi-FI" dirty="0" err="1"/>
              <a:t>Vaikuttamo</a:t>
            </a:r>
            <a:r>
              <a:rPr lang="fi-FI" dirty="0"/>
              <a:t> Järvenpään kaupunki. (12.11.2021). </a:t>
            </a:r>
            <a:r>
              <a:rPr lang="fi-FI" i="1" dirty="0" err="1"/>
              <a:t>Vaikuttamossa</a:t>
            </a:r>
            <a:r>
              <a:rPr lang="fi-FI" i="1" dirty="0"/>
              <a:t> työskentelee: </a:t>
            </a:r>
            <a:r>
              <a:rPr lang="fi-FI" dirty="0"/>
              <a:t>[kuva]. Facebook. </a:t>
            </a:r>
            <a:r>
              <a:rPr lang="fi-FI" dirty="0">
                <a:hlinkClick r:id="rId9"/>
              </a:rPr>
              <a:t>https://www.facebook.com/photo/?fbid=253625466798816&amp;set=pcb.253625486798814</a:t>
            </a:r>
            <a:r>
              <a:rPr lang="fi-FI" dirty="0"/>
              <a:t> </a:t>
            </a:r>
          </a:p>
          <a:p>
            <a:endParaRPr lang="fi-FI" dirty="0"/>
          </a:p>
        </p:txBody>
      </p:sp>
    </p:spTree>
    <p:extLst>
      <p:ext uri="{BB962C8B-B14F-4D97-AF65-F5344CB8AC3E}">
        <p14:creationId xmlns:p14="http://schemas.microsoft.com/office/powerpoint/2010/main" val="314402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7E6F3-ECBA-455D-8645-D346F6A18113}"/>
              </a:ext>
            </a:extLst>
          </p:cNvPr>
          <p:cNvSpPr>
            <a:spLocks noGrp="1"/>
          </p:cNvSpPr>
          <p:nvPr>
            <p:ph type="ctrTitle"/>
          </p:nvPr>
        </p:nvSpPr>
        <p:spPr/>
        <p:txBody>
          <a:bodyPr/>
          <a:lstStyle/>
          <a:p>
            <a:r>
              <a:rPr lang="fi-FI" dirty="0"/>
              <a:t>Kemi</a:t>
            </a:r>
          </a:p>
        </p:txBody>
      </p:sp>
      <p:sp>
        <p:nvSpPr>
          <p:cNvPr id="4" name="Alaotsikko 3">
            <a:extLst>
              <a:ext uri="{FF2B5EF4-FFF2-40B4-BE49-F238E27FC236}">
                <a16:creationId xmlns:a16="http://schemas.microsoft.com/office/drawing/2014/main" id="{9E80D5D1-25A9-4B03-BA09-9945710B654D}"/>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0788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74D80CEB-5DA8-45B6-A08A-A1A5CCF56B1B}"/>
              </a:ext>
            </a:extLst>
          </p:cNvPr>
          <p:cNvSpPr/>
          <p:nvPr/>
        </p:nvSpPr>
        <p:spPr>
          <a:xfrm>
            <a:off x="0" y="0"/>
            <a:ext cx="12192000" cy="6858000"/>
          </a:xfrm>
          <a:prstGeom prst="rect">
            <a:avLst/>
          </a:prstGeom>
          <a:solidFill>
            <a:srgbClr val="005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1">
            <a:extLst>
              <a:ext uri="{FF2B5EF4-FFF2-40B4-BE49-F238E27FC236}">
                <a16:creationId xmlns:a16="http://schemas.microsoft.com/office/drawing/2014/main" id="{25BD4DF7-B73B-48B6-9AC6-47818673011B}"/>
              </a:ext>
            </a:extLst>
          </p:cNvPr>
          <p:cNvSpPr txBox="1">
            <a:spLocks/>
          </p:cNvSpPr>
          <p:nvPr/>
        </p:nvSpPr>
        <p:spPr>
          <a:xfrm>
            <a:off x="2932176" y="2735032"/>
            <a:ext cx="6327648" cy="6939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chemeClr val="bg1"/>
                </a:solidFill>
              </a:rPr>
              <a:t>”Työtä Kemissä – </a:t>
            </a:r>
          </a:p>
          <a:p>
            <a:r>
              <a:rPr lang="fi-FI" dirty="0">
                <a:solidFill>
                  <a:schemeClr val="bg1"/>
                </a:solidFill>
              </a:rPr>
              <a:t>jotta sinä löydät ratkaisun”</a:t>
            </a:r>
          </a:p>
        </p:txBody>
      </p:sp>
      <p:pic>
        <p:nvPicPr>
          <p:cNvPr id="7" name="Sisällön paikkamerkki 4">
            <a:extLst>
              <a:ext uri="{FF2B5EF4-FFF2-40B4-BE49-F238E27FC236}">
                <a16:creationId xmlns:a16="http://schemas.microsoft.com/office/drawing/2014/main" id="{9D41D74A-6948-4F75-9546-6DD2A6E4D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582" y="4527796"/>
            <a:ext cx="4540483" cy="1562180"/>
          </a:xfrm>
          <a:prstGeom prst="rect">
            <a:avLst/>
          </a:prstGeom>
        </p:spPr>
      </p:pic>
    </p:spTree>
    <p:extLst>
      <p:ext uri="{BB962C8B-B14F-4D97-AF65-F5344CB8AC3E}">
        <p14:creationId xmlns:p14="http://schemas.microsoft.com/office/powerpoint/2010/main" val="208303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a:t>Pointin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a:noFill/>
        </p:spPr>
        <p:txBody>
          <a:bodyPr>
            <a:normAutofit fontScale="92500" lnSpcReduction="20000"/>
          </a:bodyPr>
          <a:lstStyle/>
          <a:p>
            <a:r>
              <a:rPr lang="fi-FI" dirty="0"/>
              <a:t>Sain alkunsa Työtä Kemissä! - työllisyyden yhteispalvelun kehittäminen – ESR-hankkeesta. </a:t>
            </a:r>
          </a:p>
          <a:p>
            <a:r>
              <a:rPr lang="fi-FI" dirty="0"/>
              <a:t>Pointista saa sekä kaupungin että TE-toimiston palvelut asiakkaan yksilöllisten tarpeiden mukaan.</a:t>
            </a:r>
          </a:p>
          <a:p>
            <a:r>
              <a:rPr lang="fi-FI" dirty="0"/>
              <a:t>Palvelee yli 30-vuotiaita kemiläisiä työnhakijoita, joiden työttömyys on pitkittynyt sekä Stora Ensolta irtisanottuja henkilöitä. Tarjoaa maksutonta ja henkilökohtaista tukea ja ohjausta, hakee asiakkaan kanssa ratkaisuja ja järjestää asiakkaan tarvetta vastaavat työllistymistä edistävät palvelut. Asiakas saa oman työntekijän.</a:t>
            </a:r>
          </a:p>
          <a:p>
            <a:r>
              <a:rPr lang="fi-FI" dirty="0"/>
              <a:t>Tarjoaa työnantajille niin Kemin kaupungin, Lapin TE-toimiston kuin eri oppilaitostenkin ohjaus-, neuvonta- ja rekrytointipalvelut samasta paikasta. Työnantaja saa henkilökohtaista palvelua ja apua kaikissa työllistämiseen liittyvissä kysymyksissä.</a:t>
            </a:r>
          </a:p>
        </p:txBody>
      </p:sp>
    </p:spTree>
    <p:extLst>
      <p:ext uri="{BB962C8B-B14F-4D97-AF65-F5344CB8AC3E}">
        <p14:creationId xmlns:p14="http://schemas.microsoft.com/office/powerpoint/2010/main" val="261837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Työllisyyden yhteispalvelu Pointti</a:t>
            </a:r>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a:noFill/>
        </p:spPr>
        <p:txBody>
          <a:bodyPr>
            <a:normAutofit/>
          </a:bodyPr>
          <a:lstStyle/>
          <a:p>
            <a:r>
              <a:rPr lang="fi-FI" dirty="0"/>
              <a:t>Sijaitsee keskustassa Ohjaamon kanssa samoissa tiloissa.</a:t>
            </a:r>
          </a:p>
          <a:p>
            <a:r>
              <a:rPr lang="fi-FI" dirty="0"/>
              <a:t>Avoinna arkisin 9-15.</a:t>
            </a:r>
          </a:p>
          <a:p>
            <a:r>
              <a:rPr lang="fi-FI" dirty="0"/>
              <a:t>Asiointi Pointissa tapahtuu toistaiseksi joko TE-toimiston tai Kemin kaupungin työllisyyspalvelujen kutsumana ajanvarauksella.</a:t>
            </a:r>
          </a:p>
          <a:p>
            <a:r>
              <a:rPr lang="fi-FI" dirty="0"/>
              <a:t>Järjestää myös kaikille avoimia tilaisuuksia ja tapahtumia.</a:t>
            </a:r>
          </a:p>
          <a:p>
            <a:r>
              <a:rPr lang="fi-FI" dirty="0"/>
              <a:t>Aktiivinen Facebookissa </a:t>
            </a:r>
            <a:r>
              <a:rPr lang="fi-FI" dirty="0">
                <a:hlinkClick r:id="rId2"/>
              </a:rPr>
              <a:t>Pointti Kemi</a:t>
            </a:r>
            <a:r>
              <a:rPr lang="fi-FI" dirty="0"/>
              <a:t> ja Instagramissa </a:t>
            </a:r>
            <a:r>
              <a:rPr lang="fi-FI" dirty="0">
                <a:hlinkClick r:id="rId3"/>
              </a:rPr>
              <a:t>@</a:t>
            </a:r>
            <a:r>
              <a:rPr lang="fi-FI" dirty="0" err="1">
                <a:hlinkClick r:id="rId3"/>
              </a:rPr>
              <a:t>pointtikemi</a:t>
            </a:r>
            <a:r>
              <a:rPr lang="fi-FI" dirty="0"/>
              <a:t>. Avaa sosiaaliset mediat klikkaamalla nimeä.</a:t>
            </a:r>
          </a:p>
          <a:p>
            <a:endParaRPr lang="fi-FI" dirty="0"/>
          </a:p>
          <a:p>
            <a:endParaRPr lang="fi-FI" dirty="0"/>
          </a:p>
        </p:txBody>
      </p:sp>
    </p:spTree>
    <p:extLst>
      <p:ext uri="{BB962C8B-B14F-4D97-AF65-F5344CB8AC3E}">
        <p14:creationId xmlns:p14="http://schemas.microsoft.com/office/powerpoint/2010/main" val="370128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a:noFill/>
        </p:spPr>
        <p:txBody>
          <a:bodyPr/>
          <a:lstStyle/>
          <a:p>
            <a:r>
              <a:rPr lang="fi-FI" dirty="0"/>
              <a:t>Pointin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2"/>
            <a:ext cx="10515600" cy="4942823"/>
          </a:xfrm>
          <a:noFill/>
        </p:spPr>
        <p:txBody>
          <a:bodyPr>
            <a:normAutofit/>
          </a:bodyPr>
          <a:lstStyle/>
          <a:p>
            <a:r>
              <a:rPr lang="fi-FI" dirty="0"/>
              <a:t>Pontin nettisivuilta löytyy neljän työntekijän yhteystiedot.</a:t>
            </a:r>
          </a:p>
          <a:p>
            <a:pPr marL="0" indent="0">
              <a:buNone/>
            </a:pPr>
            <a:endParaRPr lang="fi-FI" dirty="0"/>
          </a:p>
          <a:p>
            <a:pPr marL="0" indent="0">
              <a:buNone/>
            </a:pPr>
            <a:endParaRPr lang="fi-FI" dirty="0"/>
          </a:p>
          <a:p>
            <a:pPr marL="0" indent="0">
              <a:buNone/>
            </a:pPr>
            <a:r>
              <a:rPr lang="fi-FI" sz="100" dirty="0"/>
              <a:t>   </a:t>
            </a:r>
          </a:p>
          <a:p>
            <a:r>
              <a:rPr lang="fi-FI" dirty="0"/>
              <a:t>Melkein 60 toimijaa ja 13 eri organisaatiota.</a:t>
            </a:r>
          </a:p>
          <a:p>
            <a:r>
              <a:rPr lang="fi-FI" dirty="0"/>
              <a:t>Mukana yhteistyössä ovat muun muassa Kemin kaupunki, kaupungin työllisyyspalvelut, Lapin TE-toimisto, ammattiopisto Lappia, Lapin AMK, Lapin Yliopisto sekä yhdistyksiä, yrityksiä ja hankkeita.</a:t>
            </a:r>
          </a:p>
          <a:p>
            <a:r>
              <a:rPr lang="fi-FI" dirty="0"/>
              <a:t>Pointin asiakkaille kuului ainakin hankeaikana työttömien terveydenhoitajan antamat terveyspalvelut, jotka olivat maksuttomat ja väylä muihin Kemin kaupungin terveyspalveluihin.</a:t>
            </a:r>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0" y="2420332"/>
            <a:ext cx="2922309" cy="895546"/>
          </a:xfrm>
          <a:prstGeom prst="round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TE-asiantuntija </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634845" y="2412804"/>
            <a:ext cx="2922309" cy="895546"/>
          </a:xfrm>
          <a:prstGeom prst="round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Palvelukoordinaattori</a:t>
            </a:r>
          </a:p>
          <a:p>
            <a:pPr algn="ctr"/>
            <a:r>
              <a:rPr lang="fi-FI" dirty="0"/>
              <a:t>2 kpl</a:t>
            </a:r>
          </a:p>
        </p:txBody>
      </p:sp>
      <p:sp>
        <p:nvSpPr>
          <p:cNvPr id="8" name="Suorakulmio: Pyöristetyt kulmat 7">
            <a:extLst>
              <a:ext uri="{FF2B5EF4-FFF2-40B4-BE49-F238E27FC236}">
                <a16:creationId xmlns:a16="http://schemas.microsoft.com/office/drawing/2014/main" id="{387FFA8D-483A-4A17-9E3D-A0B05408AAE3}"/>
              </a:ext>
            </a:extLst>
          </p:cNvPr>
          <p:cNvSpPr/>
          <p:nvPr/>
        </p:nvSpPr>
        <p:spPr>
          <a:xfrm>
            <a:off x="8503762" y="2420332"/>
            <a:ext cx="2922309" cy="895546"/>
          </a:xfrm>
          <a:prstGeom prst="roundRect">
            <a:avLst/>
          </a:prstGeom>
          <a:solidFill>
            <a:srgbClr val="005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Yrityskoordinaattori</a:t>
            </a:r>
          </a:p>
        </p:txBody>
      </p:sp>
    </p:spTree>
    <p:extLst>
      <p:ext uri="{BB962C8B-B14F-4D97-AF65-F5344CB8AC3E}">
        <p14:creationId xmlns:p14="http://schemas.microsoft.com/office/powerpoint/2010/main" val="82222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Viikkolukujärjestys</a:t>
            </a:r>
          </a:p>
        </p:txBody>
      </p:sp>
      <p:pic>
        <p:nvPicPr>
          <p:cNvPr id="9" name="Sisällön paikkamerkki 8">
            <a:extLst>
              <a:ext uri="{FF2B5EF4-FFF2-40B4-BE49-F238E27FC236}">
                <a16:creationId xmlns:a16="http://schemas.microsoft.com/office/drawing/2014/main" id="{5F5CC945-91D1-4AFD-A657-881137AC7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3043" y="1532859"/>
            <a:ext cx="4256929" cy="4256929"/>
          </a:xfrm>
          <a:solidFill>
            <a:schemeClr val="accent1">
              <a:lumMod val="60000"/>
              <a:lumOff val="40000"/>
            </a:schemeClr>
          </a:solidFill>
          <a:ln w="38100">
            <a:solidFill>
              <a:schemeClr val="tx2">
                <a:lumMod val="50000"/>
              </a:schemeClr>
            </a:solidFill>
          </a:ln>
        </p:spPr>
      </p:pic>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kuvat Kemin Pointin viikkolukujärjestyksistä vuodelta 2023. Vasemmalla yleinen lukujärjestys kaupungin sivuilta sekä oikealla viikkokohtainen ja tarkempi versio Pointin Facebookista.  </a:t>
            </a:r>
          </a:p>
        </p:txBody>
      </p:sp>
      <p:pic>
        <p:nvPicPr>
          <p:cNvPr id="4" name="Kuva 3">
            <a:extLst>
              <a:ext uri="{FF2B5EF4-FFF2-40B4-BE49-F238E27FC236}">
                <a16:creationId xmlns:a16="http://schemas.microsoft.com/office/drawing/2014/main" id="{8A18A55B-036B-409A-ABA5-C842D0C50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8" y="1532859"/>
            <a:ext cx="7751637" cy="4256929"/>
          </a:xfrm>
          <a:prstGeom prst="rect">
            <a:avLst/>
          </a:prstGeom>
          <a:ln w="38100">
            <a:solidFill>
              <a:schemeClr val="tx2">
                <a:lumMod val="50000"/>
              </a:schemeClr>
            </a:solidFill>
          </a:ln>
        </p:spPr>
      </p:pic>
    </p:spTree>
    <p:extLst>
      <p:ext uri="{BB962C8B-B14F-4D97-AF65-F5344CB8AC3E}">
        <p14:creationId xmlns:p14="http://schemas.microsoft.com/office/powerpoint/2010/main" val="238781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Esimerkkejä Pointin toiminnasta</a:t>
            </a:r>
          </a:p>
        </p:txBody>
      </p:sp>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olevat kuvat mainostavat Pointin viikoittaisia tapahtumia: vasen Yrittäjien aamukahveja ja oikea </a:t>
            </a:r>
            <a:r>
              <a:rPr lang="fi-FI" sz="1800" dirty="0" err="1"/>
              <a:t>PerjantaiPointtia</a:t>
            </a:r>
            <a:r>
              <a:rPr lang="fi-FI" sz="1800" dirty="0"/>
              <a:t>.</a:t>
            </a:r>
          </a:p>
        </p:txBody>
      </p:sp>
      <p:pic>
        <p:nvPicPr>
          <p:cNvPr id="14" name="Kuva 13">
            <a:extLst>
              <a:ext uri="{FF2B5EF4-FFF2-40B4-BE49-F238E27FC236}">
                <a16:creationId xmlns:a16="http://schemas.microsoft.com/office/drawing/2014/main" id="{9AF49157-EB5B-4A68-9EA3-83708233D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88" y="1551515"/>
            <a:ext cx="4403981" cy="4403981"/>
          </a:xfrm>
          <a:prstGeom prst="rect">
            <a:avLst/>
          </a:prstGeom>
          <a:ln w="38100">
            <a:solidFill>
              <a:srgbClr val="250E62"/>
            </a:solidFill>
          </a:ln>
        </p:spPr>
      </p:pic>
      <p:pic>
        <p:nvPicPr>
          <p:cNvPr id="17" name="Sisällön paikkamerkki 7">
            <a:extLst>
              <a:ext uri="{FF2B5EF4-FFF2-40B4-BE49-F238E27FC236}">
                <a16:creationId xmlns:a16="http://schemas.microsoft.com/office/drawing/2014/main" id="{A1114CFB-3276-4779-9C66-75399BF2FF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2684" y="1551514"/>
            <a:ext cx="4403981" cy="4403981"/>
          </a:xfrm>
          <a:ln w="38100">
            <a:solidFill>
              <a:schemeClr val="tx1"/>
            </a:solidFill>
          </a:ln>
        </p:spPr>
      </p:pic>
    </p:spTree>
    <p:extLst>
      <p:ext uri="{BB962C8B-B14F-4D97-AF65-F5344CB8AC3E}">
        <p14:creationId xmlns:p14="http://schemas.microsoft.com/office/powerpoint/2010/main" val="211854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9D4E41-0C8D-407C-940D-310097277BD8}"/>
              </a:ext>
            </a:extLst>
          </p:cNvPr>
          <p:cNvSpPr>
            <a:spLocks noGrp="1"/>
          </p:cNvSpPr>
          <p:nvPr>
            <p:ph type="ctrTitle"/>
          </p:nvPr>
        </p:nvSpPr>
        <p:spPr/>
        <p:txBody>
          <a:bodyPr/>
          <a:lstStyle/>
          <a:p>
            <a:r>
              <a:rPr lang="fi-FI" dirty="0"/>
              <a:t>Koosteen tausta</a:t>
            </a:r>
          </a:p>
        </p:txBody>
      </p:sp>
      <p:sp>
        <p:nvSpPr>
          <p:cNvPr id="4" name="Alaotsikko 3">
            <a:extLst>
              <a:ext uri="{FF2B5EF4-FFF2-40B4-BE49-F238E27FC236}">
                <a16:creationId xmlns:a16="http://schemas.microsoft.com/office/drawing/2014/main" id="{6B4C5FA5-C857-43FF-8193-6F23C80DC88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066862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DF79-671A-4904-B94A-B3F96D593EE3}"/>
              </a:ext>
            </a:extLst>
          </p:cNvPr>
          <p:cNvSpPr>
            <a:spLocks noGrp="1"/>
          </p:cNvSpPr>
          <p:nvPr>
            <p:ph type="title"/>
          </p:nvPr>
        </p:nvSpPr>
        <p:spPr/>
        <p:txBody>
          <a:bodyPr/>
          <a:lstStyle/>
          <a:p>
            <a:r>
              <a:rPr lang="fi-FI" dirty="0"/>
              <a:t>Vaikuttavuus ja toiminnan kohtalo</a:t>
            </a:r>
          </a:p>
        </p:txBody>
      </p:sp>
      <p:sp>
        <p:nvSpPr>
          <p:cNvPr id="3" name="Sisällön paikkamerkki 2">
            <a:extLst>
              <a:ext uri="{FF2B5EF4-FFF2-40B4-BE49-F238E27FC236}">
                <a16:creationId xmlns:a16="http://schemas.microsoft.com/office/drawing/2014/main" id="{DD29F08D-A179-4CFA-8D3E-CB90C495A177}"/>
              </a:ext>
            </a:extLst>
          </p:cNvPr>
          <p:cNvSpPr>
            <a:spLocks noGrp="1"/>
          </p:cNvSpPr>
          <p:nvPr>
            <p:ph idx="1"/>
          </p:nvPr>
        </p:nvSpPr>
        <p:spPr/>
        <p:txBody>
          <a:bodyPr/>
          <a:lstStyle/>
          <a:p>
            <a:r>
              <a:rPr lang="fi-FI" dirty="0"/>
              <a:t>Työtä Kemissä! - työllisyyden yhteispalvelun kehittäminen -hanke toimii 1.2.2020-31.8.2023. </a:t>
            </a:r>
          </a:p>
          <a:p>
            <a:r>
              <a:rPr lang="fi-FI" dirty="0"/>
              <a:t>Hanke päättyy, mutta toiminta ja palvelut Pointissa jatkuvat.</a:t>
            </a:r>
          </a:p>
          <a:p>
            <a:r>
              <a:rPr lang="fi-FI" dirty="0"/>
              <a:t>Pointti Kemin –lanseeraustilaisuuden voit katsoa </a:t>
            </a:r>
            <a:r>
              <a:rPr lang="fi-FI" dirty="0">
                <a:hlinkClick r:id="rId2"/>
              </a:rPr>
              <a:t>klikkaamalla tästä</a:t>
            </a:r>
            <a:r>
              <a:rPr lang="fi-FI" dirty="0"/>
              <a:t>. </a:t>
            </a:r>
          </a:p>
          <a:p>
            <a:r>
              <a:rPr lang="fi-FI" dirty="0"/>
              <a:t>Työtä Kemissä! -hankkeen päätösseminaari oli 25.5.2023 ja aikovat lisätä siitä materiaalia Pointin sosiaalisen mediaan.</a:t>
            </a:r>
          </a:p>
        </p:txBody>
      </p:sp>
    </p:spTree>
    <p:extLst>
      <p:ext uri="{BB962C8B-B14F-4D97-AF65-F5344CB8AC3E}">
        <p14:creationId xmlns:p14="http://schemas.microsoft.com/office/powerpoint/2010/main" val="402864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40FE3-6D88-4465-ADAA-CCEAFFD6F2A3}"/>
              </a:ext>
            </a:extLst>
          </p:cNvPr>
          <p:cNvSpPr>
            <a:spLocks noGrp="1"/>
          </p:cNvSpPr>
          <p:nvPr>
            <p:ph type="title"/>
          </p:nvPr>
        </p:nvSpPr>
        <p:spPr/>
        <p:txBody>
          <a:bodyPr/>
          <a:lstStyle/>
          <a:p>
            <a:r>
              <a:rPr lang="fi-FI" dirty="0"/>
              <a:t>Kemin lähteet:</a:t>
            </a:r>
          </a:p>
        </p:txBody>
      </p:sp>
      <p:sp>
        <p:nvSpPr>
          <p:cNvPr id="3" name="Sisällön paikkamerkki 2">
            <a:extLst>
              <a:ext uri="{FF2B5EF4-FFF2-40B4-BE49-F238E27FC236}">
                <a16:creationId xmlns:a16="http://schemas.microsoft.com/office/drawing/2014/main" id="{788412E6-BBF8-4F30-AA56-84AFC05E77A4}"/>
              </a:ext>
            </a:extLst>
          </p:cNvPr>
          <p:cNvSpPr>
            <a:spLocks noGrp="1"/>
          </p:cNvSpPr>
          <p:nvPr>
            <p:ph idx="1"/>
          </p:nvPr>
        </p:nvSpPr>
        <p:spPr/>
        <p:txBody>
          <a:bodyPr>
            <a:normAutofit fontScale="85000" lnSpcReduction="20000"/>
          </a:bodyPr>
          <a:lstStyle/>
          <a:p>
            <a:pPr lvl="0"/>
            <a:r>
              <a:rPr lang="fi-FI" sz="1800" dirty="0"/>
              <a:t>Euro</a:t>
            </a:r>
            <a:r>
              <a:rPr lang="fi-FI" sz="1800" dirty="0">
                <a:solidFill>
                  <a:prstClr val="black"/>
                </a:solidFill>
              </a:rPr>
              <a:t>opan unioni. (</a:t>
            </a:r>
            <a:r>
              <a:rPr lang="fi-FI" sz="1800" dirty="0" err="1">
                <a:solidFill>
                  <a:prstClr val="black"/>
                </a:solidFill>
              </a:rPr>
              <a:t>n.d</a:t>
            </a:r>
            <a:r>
              <a:rPr lang="fi-FI" sz="1800" dirty="0">
                <a:solidFill>
                  <a:prstClr val="black"/>
                </a:solidFill>
              </a:rPr>
              <a:t>.). </a:t>
            </a:r>
            <a:r>
              <a:rPr lang="fi-FI" sz="1800" i="1" dirty="0">
                <a:solidFill>
                  <a:prstClr val="black"/>
                </a:solidFill>
              </a:rPr>
              <a:t>Euroopan sosiaalirahaston (ESR) rahoittaman hankkeen kuvaus</a:t>
            </a:r>
            <a:r>
              <a:rPr lang="fi-FI" sz="1800" dirty="0">
                <a:solidFill>
                  <a:prstClr val="black"/>
                </a:solidFill>
              </a:rPr>
              <a:t>. Vipuvoimaa EU:lta 2014-2020. Hankkeen nimi: Työtä Kemissä! - työllisyyden yhteispalvelun kehittäminen. </a:t>
            </a:r>
            <a:r>
              <a:rPr lang="fi-FI" sz="1800" dirty="0">
                <a:solidFill>
                  <a:prstClr val="black"/>
                </a:solidFill>
                <a:hlinkClick r:id="rId2"/>
              </a:rPr>
              <a:t>https://www.eura2014.fi/rrtiepa/projekti.php?projektikoodi=S21885</a:t>
            </a:r>
            <a:r>
              <a:rPr lang="fi-FI" sz="1800" dirty="0">
                <a:solidFill>
                  <a:prstClr val="black"/>
                </a:solidFill>
              </a:rPr>
              <a:t> </a:t>
            </a:r>
          </a:p>
          <a:p>
            <a:pPr lvl="0"/>
            <a:r>
              <a:rPr lang="fi-FI" sz="1800" dirty="0">
                <a:solidFill>
                  <a:prstClr val="black"/>
                </a:solidFill>
              </a:rPr>
              <a:t>Kemi. (</a:t>
            </a:r>
            <a:r>
              <a:rPr lang="fi-FI" sz="1800" dirty="0" err="1">
                <a:solidFill>
                  <a:prstClr val="black"/>
                </a:solidFill>
              </a:rPr>
              <a:t>n.d</a:t>
            </a:r>
            <a:r>
              <a:rPr lang="fi-FI" sz="1800" dirty="0">
                <a:solidFill>
                  <a:prstClr val="black"/>
                </a:solidFill>
              </a:rPr>
              <a:t>.-a). </a:t>
            </a:r>
            <a:r>
              <a:rPr lang="fi-FI" sz="1800" i="1" dirty="0">
                <a:solidFill>
                  <a:prstClr val="black"/>
                </a:solidFill>
              </a:rPr>
              <a:t>Työllisyyden yhteispalvelu Pointti</a:t>
            </a:r>
            <a:r>
              <a:rPr lang="fi-FI" sz="1800" dirty="0">
                <a:solidFill>
                  <a:prstClr val="black"/>
                </a:solidFill>
              </a:rPr>
              <a:t>. Haettu 1.6.2023 osoitteesta </a:t>
            </a:r>
            <a:r>
              <a:rPr lang="fi-FI" sz="1800" dirty="0">
                <a:solidFill>
                  <a:prstClr val="black"/>
                </a:solidFill>
                <a:hlinkClick r:id="rId3"/>
              </a:rPr>
              <a:t>https://www.kemi.fi/tyo-ja-yrittaminen/tyollisyyspalvelut/tyollisyyden-yhteispalvelu-pointti/</a:t>
            </a:r>
            <a:r>
              <a:rPr lang="fi-FI" sz="1800" dirty="0">
                <a:solidFill>
                  <a:prstClr val="black"/>
                </a:solidFill>
              </a:rPr>
              <a:t> </a:t>
            </a:r>
          </a:p>
          <a:p>
            <a:pPr lvl="0"/>
            <a:r>
              <a:rPr lang="fi-FI" sz="1800" dirty="0">
                <a:solidFill>
                  <a:prstClr val="black"/>
                </a:solidFill>
              </a:rPr>
              <a:t>Kemi. (</a:t>
            </a:r>
            <a:r>
              <a:rPr lang="fi-FI" sz="1800" dirty="0" err="1">
                <a:solidFill>
                  <a:prstClr val="black"/>
                </a:solidFill>
              </a:rPr>
              <a:t>n.d</a:t>
            </a:r>
            <a:r>
              <a:rPr lang="fi-FI" sz="1800" dirty="0">
                <a:solidFill>
                  <a:prstClr val="black"/>
                </a:solidFill>
              </a:rPr>
              <a:t>.-b). </a:t>
            </a:r>
            <a:r>
              <a:rPr lang="fi-FI" sz="1800" i="1" dirty="0">
                <a:solidFill>
                  <a:prstClr val="black"/>
                </a:solidFill>
              </a:rPr>
              <a:t>Pointti palvelee</a:t>
            </a:r>
            <a:r>
              <a:rPr lang="fi-FI" sz="1800" dirty="0">
                <a:solidFill>
                  <a:prstClr val="black"/>
                </a:solidFill>
              </a:rPr>
              <a:t>. Haettu 1.6.2023 osoitteesta </a:t>
            </a:r>
            <a:r>
              <a:rPr lang="fi-FI" sz="1800" dirty="0">
                <a:solidFill>
                  <a:prstClr val="black"/>
                </a:solidFill>
                <a:hlinkClick r:id="rId4"/>
              </a:rPr>
              <a:t>https://www.kemi.fi/tyo-ja-yrittaminen/tyollisyyspalvelut/tyollisyyden-yhteispalvelu-pointti/pointti-palvelee/</a:t>
            </a:r>
            <a:r>
              <a:rPr lang="fi-FI" sz="1800" dirty="0">
                <a:solidFill>
                  <a:prstClr val="black"/>
                </a:solidFill>
              </a:rPr>
              <a:t> </a:t>
            </a:r>
          </a:p>
          <a:p>
            <a:pPr lvl="0"/>
            <a:r>
              <a:rPr lang="fi-FI" sz="1800" dirty="0">
                <a:solidFill>
                  <a:prstClr val="black"/>
                </a:solidFill>
              </a:rPr>
              <a:t>Pointti Kemi. (31.5.2023). </a:t>
            </a:r>
            <a:r>
              <a:rPr lang="fi-FI" sz="1800" i="1" dirty="0">
                <a:solidFill>
                  <a:prstClr val="black"/>
                </a:solidFill>
              </a:rPr>
              <a:t>Tänään Pointissa on </a:t>
            </a:r>
            <a:r>
              <a:rPr lang="fi-FI" sz="1800" i="1" dirty="0" err="1">
                <a:solidFill>
                  <a:prstClr val="black"/>
                </a:solidFill>
              </a:rPr>
              <a:t>Osteen</a:t>
            </a:r>
            <a:r>
              <a:rPr lang="fi-FI" sz="1800" i="1" dirty="0">
                <a:solidFill>
                  <a:prstClr val="black"/>
                </a:solidFill>
              </a:rPr>
              <a:t> väkeä viikko julkaisusta oli jäänyt pois huominen torstain CV-paja, eli Kata Lappialta on paikalla auttamassa työnhaun</a:t>
            </a:r>
            <a:r>
              <a:rPr lang="fi-FI" sz="1800" dirty="0">
                <a:solidFill>
                  <a:prstClr val="black"/>
                </a:solidFill>
              </a:rPr>
              <a:t>…[päivitys]. Facebook. </a:t>
            </a:r>
            <a:r>
              <a:rPr lang="fi-FI" sz="1800" dirty="0">
                <a:solidFill>
                  <a:prstClr val="black"/>
                </a:solidFill>
                <a:hlinkClick r:id="rId5"/>
              </a:rPr>
              <a:t>https://www.facebook.com/photo/?fbid=269662092111444&amp;set=a.127192823025039</a:t>
            </a:r>
            <a:r>
              <a:rPr lang="fi-FI" sz="1800" dirty="0">
                <a:solidFill>
                  <a:prstClr val="black"/>
                </a:solidFill>
              </a:rPr>
              <a:t> </a:t>
            </a:r>
          </a:p>
          <a:p>
            <a:pPr lvl="0"/>
            <a:r>
              <a:rPr lang="fi-FI" sz="1800" dirty="0">
                <a:solidFill>
                  <a:prstClr val="black"/>
                </a:solidFill>
              </a:rPr>
              <a:t>Pointti Kemi. (29.5.2023). </a:t>
            </a:r>
            <a:r>
              <a:rPr lang="fi-FI" sz="1800" i="1" dirty="0">
                <a:solidFill>
                  <a:prstClr val="black"/>
                </a:solidFill>
              </a:rPr>
              <a:t>Aurinkoista uutta viikkoa!! Tällä viikolla Pointissa peruspalvelujen lisäksi, keskiviikkona on Kiertotalouskortti Info, kannattaa tulla kuuntelemaan, mitä se tarkoittaa ja miten…</a:t>
            </a:r>
            <a:r>
              <a:rPr lang="fi-FI" sz="1800" dirty="0">
                <a:solidFill>
                  <a:prstClr val="black"/>
                </a:solidFill>
              </a:rPr>
              <a:t>[päivitys]. Facebook. </a:t>
            </a:r>
            <a:r>
              <a:rPr lang="fi-FI" sz="1800" dirty="0">
                <a:solidFill>
                  <a:prstClr val="black"/>
                </a:solidFill>
                <a:hlinkClick r:id="rId6"/>
              </a:rPr>
              <a:t>https://www.facebook.com/photo?fbid=268583692219284&amp;set=a.127192823025039&amp;locale=fi_FI</a:t>
            </a:r>
            <a:r>
              <a:rPr lang="fi-FI" sz="1800" dirty="0">
                <a:solidFill>
                  <a:prstClr val="black"/>
                </a:solidFill>
              </a:rPr>
              <a:t> </a:t>
            </a:r>
          </a:p>
          <a:p>
            <a:pPr lvl="0"/>
            <a:r>
              <a:rPr lang="fi-FI" sz="1800" dirty="0">
                <a:solidFill>
                  <a:prstClr val="black"/>
                </a:solidFill>
              </a:rPr>
              <a:t>Pointti Kemi. (10.5.2023). </a:t>
            </a:r>
            <a:r>
              <a:rPr lang="fi-FI" sz="1800" i="1" dirty="0">
                <a:solidFill>
                  <a:prstClr val="black"/>
                </a:solidFill>
              </a:rPr>
              <a:t>Hyvä Pointin asiakas! olet ehkä saanut meiltä aiemminkin jo TE-palveluiden kautta viestiä aiheesta, mutta tässä vielä lisätietoa, ilmoittaudu mukaan. Meillä</a:t>
            </a:r>
            <a:r>
              <a:rPr lang="fi-FI" sz="1800" dirty="0">
                <a:solidFill>
                  <a:prstClr val="black"/>
                </a:solidFill>
              </a:rPr>
              <a:t>…[päivitys]. Facebook. </a:t>
            </a:r>
            <a:r>
              <a:rPr lang="fi-FI" sz="1800" dirty="0">
                <a:solidFill>
                  <a:prstClr val="black"/>
                </a:solidFill>
                <a:hlinkClick r:id="rId7"/>
              </a:rPr>
              <a:t>https://urly.fi/3aBT</a:t>
            </a:r>
            <a:r>
              <a:rPr lang="fi-FI" sz="1800" dirty="0">
                <a:solidFill>
                  <a:prstClr val="black"/>
                </a:solidFill>
              </a:rPr>
              <a:t> </a:t>
            </a:r>
          </a:p>
          <a:p>
            <a:pPr lvl="0"/>
            <a:r>
              <a:rPr lang="fi-FI" sz="1800" dirty="0">
                <a:solidFill>
                  <a:prstClr val="black"/>
                </a:solidFill>
              </a:rPr>
              <a:t>Pointti Kemi. (28.5.2023). </a:t>
            </a:r>
            <a:r>
              <a:rPr lang="fi-FI" sz="1800" i="1" dirty="0" err="1">
                <a:solidFill>
                  <a:prstClr val="black"/>
                </a:solidFill>
              </a:rPr>
              <a:t>PerjantaiPointti</a:t>
            </a:r>
            <a:r>
              <a:rPr lang="fi-FI" sz="1800" i="1" dirty="0">
                <a:solidFill>
                  <a:prstClr val="black"/>
                </a:solidFill>
              </a:rPr>
              <a:t>: Mietitkö joskus ketä kaikkia Pointissa työskentelee, eipä hätää, aloitamme nyt kevään ja kesän aikana meidän toimijoiden esittelyn ja saat… </a:t>
            </a:r>
            <a:r>
              <a:rPr lang="fi-FI" sz="1800" dirty="0">
                <a:solidFill>
                  <a:prstClr val="black"/>
                </a:solidFill>
              </a:rPr>
              <a:t>[päivitys]. Facebook. </a:t>
            </a:r>
            <a:r>
              <a:rPr lang="fi-FI" sz="1800" dirty="0">
                <a:solidFill>
                  <a:prstClr val="black"/>
                </a:solidFill>
                <a:hlinkClick r:id="rId8"/>
              </a:rPr>
              <a:t>https://www.facebook.com/photo/?fbid=251844570559863&amp;set=a.127192823025039&amp;locale=fi_FI</a:t>
            </a:r>
            <a:r>
              <a:rPr lang="fi-FI" sz="1800" dirty="0">
                <a:solidFill>
                  <a:prstClr val="black"/>
                </a:solidFill>
              </a:rPr>
              <a:t> </a:t>
            </a:r>
          </a:p>
          <a:p>
            <a:pPr lvl="0"/>
            <a:r>
              <a:rPr lang="fi-FI" sz="1800" dirty="0">
                <a:solidFill>
                  <a:prstClr val="black"/>
                </a:solidFill>
              </a:rPr>
              <a:t>Pointti Kemi. (24.4.2023). </a:t>
            </a:r>
            <a:r>
              <a:rPr lang="fi-FI" sz="1800" i="1" dirty="0">
                <a:solidFill>
                  <a:prstClr val="black"/>
                </a:solidFill>
              </a:rPr>
              <a:t>Huomenna yrittäjien aamukahveilla: Tule kuulemaan, miten voit saada henkilöstön osaamisen kehittämisen avulla enemmän irti jo tehdyistä investoinneista? Miten voit parantaa</a:t>
            </a:r>
            <a:r>
              <a:rPr lang="fi-FI" sz="1800" dirty="0">
                <a:solidFill>
                  <a:prstClr val="black"/>
                </a:solidFill>
              </a:rPr>
              <a:t>… [päivitys]. Facebook. </a:t>
            </a:r>
            <a:r>
              <a:rPr lang="fi-FI" sz="1800" dirty="0">
                <a:solidFill>
                  <a:prstClr val="black"/>
                </a:solidFill>
                <a:hlinkClick r:id="rId9"/>
              </a:rPr>
              <a:t>https://www.facebook.com/photo.php?fbid=249907127420274&amp;set=pb.100072029665888.-2207520000.&amp;type=3</a:t>
            </a:r>
            <a:r>
              <a:rPr lang="fi-FI" sz="1800" dirty="0">
                <a:solidFill>
                  <a:prstClr val="black"/>
                </a:solidFill>
              </a:rPr>
              <a:t> </a:t>
            </a:r>
          </a:p>
        </p:txBody>
      </p:sp>
    </p:spTree>
    <p:extLst>
      <p:ext uri="{BB962C8B-B14F-4D97-AF65-F5344CB8AC3E}">
        <p14:creationId xmlns:p14="http://schemas.microsoft.com/office/powerpoint/2010/main" val="3873424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98103-6C55-42C8-8E08-4B8D5A94791A}"/>
              </a:ext>
            </a:extLst>
          </p:cNvPr>
          <p:cNvSpPr>
            <a:spLocks noGrp="1"/>
          </p:cNvSpPr>
          <p:nvPr>
            <p:ph type="ctrTitle"/>
          </p:nvPr>
        </p:nvSpPr>
        <p:spPr/>
        <p:txBody>
          <a:bodyPr/>
          <a:lstStyle/>
          <a:p>
            <a:r>
              <a:rPr lang="fi-FI" dirty="0"/>
              <a:t>Kuopio</a:t>
            </a:r>
          </a:p>
        </p:txBody>
      </p:sp>
      <p:sp>
        <p:nvSpPr>
          <p:cNvPr id="4" name="Alaotsikko 3">
            <a:extLst>
              <a:ext uri="{FF2B5EF4-FFF2-40B4-BE49-F238E27FC236}">
                <a16:creationId xmlns:a16="http://schemas.microsoft.com/office/drawing/2014/main" id="{CC7EAC15-C152-4677-80D3-AFC017E92EEB}"/>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222933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599F3A-43BE-4DB2-B13B-D901BC55476D}"/>
              </a:ext>
            </a:extLst>
          </p:cNvPr>
          <p:cNvSpPr>
            <a:spLocks noGrp="1"/>
          </p:cNvSpPr>
          <p:nvPr>
            <p:ph type="title"/>
          </p:nvPr>
        </p:nvSpPr>
        <p:spPr>
          <a:xfrm>
            <a:off x="350044" y="1782204"/>
            <a:ext cx="11491911" cy="1325563"/>
          </a:xfrm>
        </p:spPr>
        <p:txBody>
          <a:bodyPr/>
          <a:lstStyle/>
          <a:p>
            <a:r>
              <a:rPr lang="fi-FI" dirty="0">
                <a:solidFill>
                  <a:srgbClr val="B80139"/>
                </a:solidFill>
              </a:rPr>
              <a:t>”Tule Navigaattoriin, olemme täällä sinua varten!”</a:t>
            </a:r>
          </a:p>
        </p:txBody>
      </p:sp>
      <p:pic>
        <p:nvPicPr>
          <p:cNvPr id="5" name="Sisällön paikkamerkki 4">
            <a:extLst>
              <a:ext uri="{FF2B5EF4-FFF2-40B4-BE49-F238E27FC236}">
                <a16:creationId xmlns:a16="http://schemas.microsoft.com/office/drawing/2014/main" id="{11C46774-1A60-43F0-BF53-1FE0CFAE5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2936" y="3013945"/>
            <a:ext cx="5239019" cy="3365673"/>
          </a:xfrm>
        </p:spPr>
      </p:pic>
    </p:spTree>
    <p:extLst>
      <p:ext uri="{BB962C8B-B14F-4D97-AF65-F5344CB8AC3E}">
        <p14:creationId xmlns:p14="http://schemas.microsoft.com/office/powerpoint/2010/main" val="2541363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a:t>Navigaattorin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p:txBody>
          <a:bodyPr>
            <a:normAutofit fontScale="92500" lnSpcReduction="10000"/>
          </a:bodyPr>
          <a:lstStyle/>
          <a:p>
            <a:r>
              <a:rPr lang="fi-FI" dirty="0"/>
              <a:t>Työllisyyden palvelutori –hankkeen myötä syntynyt integraatioalusta.</a:t>
            </a:r>
          </a:p>
          <a:p>
            <a:r>
              <a:rPr lang="fi-FI" dirty="0"/>
              <a:t>Pitää sisällään yhden luukun periaatteella ja matalan kynnyksen toimintamallilla:</a:t>
            </a:r>
          </a:p>
          <a:p>
            <a:pPr marL="971550" lvl="1" indent="-514350">
              <a:buFont typeface="+mj-lt"/>
              <a:buAutoNum type="arabicPeriod"/>
            </a:pPr>
            <a:r>
              <a:rPr lang="fi-FI" dirty="0"/>
              <a:t>nuorten Ohjaamon </a:t>
            </a:r>
          </a:p>
          <a:p>
            <a:pPr marL="971550" lvl="1" indent="-514350">
              <a:buFont typeface="+mj-lt"/>
              <a:buAutoNum type="arabicPeriod"/>
            </a:pPr>
            <a:r>
              <a:rPr lang="fi-FI" dirty="0"/>
              <a:t>30-65-vuotiaiden kuopiolaisten aikuisten ohjaus- ja neuvontapalvelut </a:t>
            </a:r>
          </a:p>
          <a:p>
            <a:pPr marL="971550" lvl="1" indent="-514350">
              <a:buFont typeface="+mj-lt"/>
              <a:buAutoNum type="arabicPeriod"/>
            </a:pPr>
            <a:r>
              <a:rPr lang="fi-FI" dirty="0"/>
              <a:t>maahanmuuttaneiden ohjaus- ja neuvontapalvelut.</a:t>
            </a:r>
          </a:p>
          <a:p>
            <a:r>
              <a:rPr lang="fi-FI" dirty="0"/>
              <a:t>Asiakkaille apua ja ohjausta opintoihin, apua tulevaisuuden pohdintaan ja tukea työllistymiseen. Lisäksi tukea vahvuuksien tunnistamisessa, oman osaamisen markkinoinnissa ja uusien uramahdollisuuksien löytämisessä. </a:t>
            </a:r>
          </a:p>
          <a:p>
            <a:r>
              <a:rPr lang="fi-FI" dirty="0"/>
              <a:t>Muille tahoille mahdollisuus esitellä palveluitaan, järjestää esimerkiksi rekrytointitilaisuuden, teemapäivän tai muun tapahtuman.</a:t>
            </a:r>
          </a:p>
        </p:txBody>
      </p:sp>
    </p:spTree>
    <p:extLst>
      <p:ext uri="{BB962C8B-B14F-4D97-AF65-F5344CB8AC3E}">
        <p14:creationId xmlns:p14="http://schemas.microsoft.com/office/powerpoint/2010/main" val="208568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isällön paikkamerkki 12">
            <a:extLst>
              <a:ext uri="{FF2B5EF4-FFF2-40B4-BE49-F238E27FC236}">
                <a16:creationId xmlns:a16="http://schemas.microsoft.com/office/drawing/2014/main" id="{0D36D3F3-14EF-4060-9183-707E5E6690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06" t="5415" r="2444" b="7331"/>
          <a:stretch/>
        </p:blipFill>
        <p:spPr>
          <a:xfrm>
            <a:off x="716280" y="314961"/>
            <a:ext cx="10759440" cy="5588000"/>
          </a:xfrm>
          <a:ln w="38100">
            <a:solidFill>
              <a:schemeClr val="tx1"/>
            </a:solidFill>
          </a:ln>
        </p:spPr>
      </p:pic>
      <p:sp>
        <p:nvSpPr>
          <p:cNvPr id="14" name="Sisällön paikkamerkki 2">
            <a:extLst>
              <a:ext uri="{FF2B5EF4-FFF2-40B4-BE49-F238E27FC236}">
                <a16:creationId xmlns:a16="http://schemas.microsoft.com/office/drawing/2014/main" id="{78AD5524-CE5F-4985-8B36-24F9CC5158FA}"/>
              </a:ext>
            </a:extLst>
          </p:cNvPr>
          <p:cNvSpPr txBox="1">
            <a:spLocks/>
          </p:cNvSpPr>
          <p:nvPr/>
        </p:nvSpPr>
        <p:spPr>
          <a:xfrm>
            <a:off x="838200" y="6166553"/>
            <a:ext cx="10515600" cy="4604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ruutukaappaus ”Työllisyyden palvelutori –hankkeen loppuseminaari”- YouTube-videosta, missä näkyy visualisointi Navigaattorin keskeisistä elementeistä.</a:t>
            </a:r>
          </a:p>
        </p:txBody>
      </p:sp>
    </p:spTree>
    <p:extLst>
      <p:ext uri="{BB962C8B-B14F-4D97-AF65-F5344CB8AC3E}">
        <p14:creationId xmlns:p14="http://schemas.microsoft.com/office/powerpoint/2010/main" val="1169079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Palvelupiste Navigaattori</a:t>
            </a:r>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p:txBody>
          <a:bodyPr/>
          <a:lstStyle/>
          <a:p>
            <a:r>
              <a:rPr lang="fi-FI" dirty="0"/>
              <a:t>Sijaitsee Kuopion keskustassa. </a:t>
            </a:r>
          </a:p>
          <a:p>
            <a:r>
              <a:rPr lang="fi-FI" dirty="0"/>
              <a:t>Yhden katon alla Ohjaamo sekä aikuisten ja maahanmuuttaneiden ohjaus- ja neuvontapalvelut.</a:t>
            </a:r>
          </a:p>
          <a:p>
            <a:r>
              <a:rPr lang="fi-FI" dirty="0"/>
              <a:t>Ma-ti klo 8-16, ke klo 8-18, to-pe klo 8-16.</a:t>
            </a:r>
          </a:p>
          <a:p>
            <a:r>
              <a:rPr lang="fi-FI" dirty="0"/>
              <a:t>Ajanvarauksella, ilman ajanvarausta sekä osin etänä.</a:t>
            </a:r>
          </a:p>
          <a:p>
            <a:r>
              <a:rPr lang="fi-FI" dirty="0"/>
              <a:t>Aktiivinen Facebookissa </a:t>
            </a:r>
            <a:r>
              <a:rPr lang="fi-FI" dirty="0">
                <a:hlinkClick r:id="rId2"/>
              </a:rPr>
              <a:t>Kuopio Navigaattori</a:t>
            </a:r>
            <a:r>
              <a:rPr lang="fi-FI" dirty="0"/>
              <a:t>, Instagramissa </a:t>
            </a:r>
            <a:r>
              <a:rPr lang="fi-FI" dirty="0">
                <a:hlinkClick r:id="rId3"/>
              </a:rPr>
              <a:t>@</a:t>
            </a:r>
            <a:r>
              <a:rPr lang="fi-FI" dirty="0" err="1">
                <a:hlinkClick r:id="rId3"/>
              </a:rPr>
              <a:t>navigaattori.kuopio</a:t>
            </a:r>
            <a:r>
              <a:rPr lang="fi-FI" dirty="0"/>
              <a:t> ja </a:t>
            </a:r>
            <a:r>
              <a:rPr lang="fi-FI" dirty="0" err="1"/>
              <a:t>LinkedInissä</a:t>
            </a:r>
            <a:r>
              <a:rPr lang="fi-FI" dirty="0"/>
              <a:t> </a:t>
            </a:r>
            <a:r>
              <a:rPr lang="fi-FI" dirty="0">
                <a:hlinkClick r:id="rId4"/>
              </a:rPr>
              <a:t>Navigaattori Kuopio</a:t>
            </a:r>
            <a:r>
              <a:rPr lang="fi-FI" dirty="0"/>
              <a:t>. Lisäksi oma YouTube-kanava </a:t>
            </a:r>
            <a:r>
              <a:rPr lang="fi-FI" dirty="0">
                <a:hlinkClick r:id="rId5"/>
              </a:rPr>
              <a:t>Navigaattori Kuopio</a:t>
            </a:r>
            <a:r>
              <a:rPr lang="fi-FI" dirty="0"/>
              <a:t>. Avaa sosiaaliset mediat klikkaamalla nimeä.</a:t>
            </a:r>
          </a:p>
          <a:p>
            <a:endParaRPr lang="fi-FI" dirty="0"/>
          </a:p>
        </p:txBody>
      </p:sp>
    </p:spTree>
    <p:extLst>
      <p:ext uri="{BB962C8B-B14F-4D97-AF65-F5344CB8AC3E}">
        <p14:creationId xmlns:p14="http://schemas.microsoft.com/office/powerpoint/2010/main" val="3899470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a:noFill/>
        </p:spPr>
        <p:txBody>
          <a:bodyPr/>
          <a:lstStyle/>
          <a:p>
            <a:r>
              <a:rPr lang="fi-FI" dirty="0"/>
              <a:t>Navigaattorin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4"/>
            <a:ext cx="10515600" cy="4543278"/>
          </a:xfrm>
          <a:noFill/>
        </p:spPr>
        <p:txBody>
          <a:bodyPr>
            <a:normAutofit fontScale="85000" lnSpcReduction="20000"/>
          </a:bodyPr>
          <a:lstStyle/>
          <a:p>
            <a:r>
              <a:rPr lang="fi-FI" dirty="0"/>
              <a:t>Navigaattorin nettisivuilla löytyy seitsemän työntekijää. Ohjaamon henkilökuntaa ei ole laskettu tähän määrään.</a:t>
            </a:r>
          </a:p>
          <a:p>
            <a:endParaRPr lang="fi-FI" dirty="0"/>
          </a:p>
          <a:p>
            <a:endParaRPr lang="fi-FI" dirty="0"/>
          </a:p>
          <a:p>
            <a:endParaRPr lang="fi-FI" dirty="0"/>
          </a:p>
          <a:p>
            <a:endParaRPr lang="fi-FI" dirty="0"/>
          </a:p>
          <a:p>
            <a:endParaRPr lang="fi-FI" dirty="0"/>
          </a:p>
          <a:p>
            <a:endParaRPr lang="fi-FI" dirty="0"/>
          </a:p>
          <a:p>
            <a:pPr marL="0" indent="0">
              <a:buNone/>
            </a:pPr>
            <a:r>
              <a:rPr lang="fi-FI" sz="5200" dirty="0"/>
              <a:t>  </a:t>
            </a:r>
          </a:p>
          <a:p>
            <a:r>
              <a:rPr lang="fi-FI" dirty="0"/>
              <a:t>Hanke-aikana toimintakonseptin toteutukseen liittyvän henkilöstön arveltiin olevan määrältään 70-80 henkilöä sekä heidän taustayhteisönsä. Henkilöstöä oli mm. Kuopion kaupungilta, TE-toimistosta, Kelasta, oppilaitoksista ja järjestöistä.</a:t>
            </a:r>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1" y="261407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Työllisyyspalvelukoordinaattori</a:t>
            </a:r>
          </a:p>
        </p:txBody>
      </p:sp>
      <p:sp>
        <p:nvSpPr>
          <p:cNvPr id="5" name="Suorakulmio: Pyöristetyt kulmat 4">
            <a:extLst>
              <a:ext uri="{FF2B5EF4-FFF2-40B4-BE49-F238E27FC236}">
                <a16:creationId xmlns:a16="http://schemas.microsoft.com/office/drawing/2014/main" id="{792CFA05-B092-4F85-A0B9-6FC614D8494F}"/>
              </a:ext>
            </a:extLst>
          </p:cNvPr>
          <p:cNvSpPr/>
          <p:nvPr/>
        </p:nvSpPr>
        <p:spPr>
          <a:xfrm>
            <a:off x="4599082" y="3922535"/>
            <a:ext cx="3138376"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Opinto-ohjaaja</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599082" y="261407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Uravalmentajia </a:t>
            </a:r>
          </a:p>
          <a:p>
            <a:pPr algn="ctr"/>
            <a:r>
              <a:rPr lang="fi-FI" dirty="0"/>
              <a:t>2 kpl</a:t>
            </a:r>
          </a:p>
        </p:txBody>
      </p:sp>
      <p:sp>
        <p:nvSpPr>
          <p:cNvPr id="7" name="Suorakulmio: Pyöristetyt kulmat 6">
            <a:extLst>
              <a:ext uri="{FF2B5EF4-FFF2-40B4-BE49-F238E27FC236}">
                <a16:creationId xmlns:a16="http://schemas.microsoft.com/office/drawing/2014/main" id="{C4356CB9-4F94-4449-B928-7CDF9FF357CB}"/>
              </a:ext>
            </a:extLst>
          </p:cNvPr>
          <p:cNvSpPr/>
          <p:nvPr/>
        </p:nvSpPr>
        <p:spPr>
          <a:xfrm>
            <a:off x="838200" y="3922535"/>
            <a:ext cx="3138377"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Työllisyysohjaaja</a:t>
            </a:r>
          </a:p>
        </p:txBody>
      </p:sp>
      <p:sp>
        <p:nvSpPr>
          <p:cNvPr id="8" name="Suorakulmio: Pyöristetyt kulmat 7">
            <a:extLst>
              <a:ext uri="{FF2B5EF4-FFF2-40B4-BE49-F238E27FC236}">
                <a16:creationId xmlns:a16="http://schemas.microsoft.com/office/drawing/2014/main" id="{387FFA8D-483A-4A17-9E3D-A0B05408AAE3}"/>
              </a:ext>
            </a:extLst>
          </p:cNvPr>
          <p:cNvSpPr/>
          <p:nvPr/>
        </p:nvSpPr>
        <p:spPr>
          <a:xfrm>
            <a:off x="8359963" y="2614075"/>
            <a:ext cx="3138380"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Kehittämiskoordinaattori</a:t>
            </a:r>
          </a:p>
        </p:txBody>
      </p:sp>
      <p:sp>
        <p:nvSpPr>
          <p:cNvPr id="9" name="Suorakulmio: Pyöristetyt kulmat 8">
            <a:extLst>
              <a:ext uri="{FF2B5EF4-FFF2-40B4-BE49-F238E27FC236}">
                <a16:creationId xmlns:a16="http://schemas.microsoft.com/office/drawing/2014/main" id="{DB9472D4-4B3F-4949-AD50-5FD97DC1D054}"/>
              </a:ext>
            </a:extLst>
          </p:cNvPr>
          <p:cNvSpPr/>
          <p:nvPr/>
        </p:nvSpPr>
        <p:spPr>
          <a:xfrm>
            <a:off x="8359963" y="3922535"/>
            <a:ext cx="313837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Kokemusasiantuntija</a:t>
            </a:r>
          </a:p>
        </p:txBody>
      </p:sp>
    </p:spTree>
    <p:extLst>
      <p:ext uri="{BB962C8B-B14F-4D97-AF65-F5344CB8AC3E}">
        <p14:creationId xmlns:p14="http://schemas.microsoft.com/office/powerpoint/2010/main" val="2880629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8A1FE97-5E53-496C-9401-FC1F8E2A2BB9}"/>
              </a:ext>
            </a:extLst>
          </p:cNvPr>
          <p:cNvSpPr>
            <a:spLocks noGrp="1"/>
          </p:cNvSpPr>
          <p:nvPr>
            <p:ph type="title"/>
          </p:nvPr>
        </p:nvSpPr>
        <p:spPr/>
        <p:txBody>
          <a:bodyPr/>
          <a:lstStyle/>
          <a:p>
            <a:r>
              <a:rPr lang="fi-FI" dirty="0"/>
              <a:t>Navigaattorin typistetty viikkoaikataulu</a:t>
            </a:r>
          </a:p>
        </p:txBody>
      </p:sp>
      <p:graphicFrame>
        <p:nvGraphicFramePr>
          <p:cNvPr id="7" name="Sisällön paikkamerkki 6">
            <a:extLst>
              <a:ext uri="{FF2B5EF4-FFF2-40B4-BE49-F238E27FC236}">
                <a16:creationId xmlns:a16="http://schemas.microsoft.com/office/drawing/2014/main" id="{EEB44D7B-605F-4E4B-9BC1-52CFB35E7534}"/>
              </a:ext>
            </a:extLst>
          </p:cNvPr>
          <p:cNvGraphicFramePr>
            <a:graphicFrameLocks noGrp="1"/>
          </p:cNvGraphicFramePr>
          <p:nvPr>
            <p:ph idx="1"/>
            <p:extLst>
              <p:ext uri="{D42A27DB-BD31-4B8C-83A1-F6EECF244321}">
                <p14:modId xmlns:p14="http://schemas.microsoft.com/office/powerpoint/2010/main" val="1740105628"/>
              </p:ext>
            </p:extLst>
          </p:nvPr>
        </p:nvGraphicFramePr>
        <p:xfrm>
          <a:off x="501287" y="1351915"/>
          <a:ext cx="11189425" cy="4729911"/>
        </p:xfrm>
        <a:graphic>
          <a:graphicData uri="http://schemas.openxmlformats.org/drawingml/2006/table">
            <a:tbl>
              <a:tblPr firstRow="1" bandRow="1">
                <a:tableStyleId>{5C22544A-7EE6-4342-B048-85BDC9FD1C3A}</a:tableStyleId>
              </a:tblPr>
              <a:tblGrid>
                <a:gridCol w="2237885">
                  <a:extLst>
                    <a:ext uri="{9D8B030D-6E8A-4147-A177-3AD203B41FA5}">
                      <a16:colId xmlns:a16="http://schemas.microsoft.com/office/drawing/2014/main" val="822580494"/>
                    </a:ext>
                  </a:extLst>
                </a:gridCol>
                <a:gridCol w="2237885">
                  <a:extLst>
                    <a:ext uri="{9D8B030D-6E8A-4147-A177-3AD203B41FA5}">
                      <a16:colId xmlns:a16="http://schemas.microsoft.com/office/drawing/2014/main" val="2132711552"/>
                    </a:ext>
                  </a:extLst>
                </a:gridCol>
                <a:gridCol w="2237885">
                  <a:extLst>
                    <a:ext uri="{9D8B030D-6E8A-4147-A177-3AD203B41FA5}">
                      <a16:colId xmlns:a16="http://schemas.microsoft.com/office/drawing/2014/main" val="3695640914"/>
                    </a:ext>
                  </a:extLst>
                </a:gridCol>
                <a:gridCol w="2237885">
                  <a:extLst>
                    <a:ext uri="{9D8B030D-6E8A-4147-A177-3AD203B41FA5}">
                      <a16:colId xmlns:a16="http://schemas.microsoft.com/office/drawing/2014/main" val="406032690"/>
                    </a:ext>
                  </a:extLst>
                </a:gridCol>
                <a:gridCol w="2237885">
                  <a:extLst>
                    <a:ext uri="{9D8B030D-6E8A-4147-A177-3AD203B41FA5}">
                      <a16:colId xmlns:a16="http://schemas.microsoft.com/office/drawing/2014/main" val="3178694055"/>
                    </a:ext>
                  </a:extLst>
                </a:gridCol>
              </a:tblGrid>
              <a:tr h="340791">
                <a:tc>
                  <a:txBody>
                    <a:bodyPr/>
                    <a:lstStyle/>
                    <a:p>
                      <a:r>
                        <a:rPr lang="fi-FI" sz="1200" dirty="0"/>
                        <a:t>Maanantai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250E62"/>
                    </a:solidFill>
                  </a:tcPr>
                </a:tc>
                <a:tc>
                  <a:txBody>
                    <a:bodyPr/>
                    <a:lstStyle/>
                    <a:p>
                      <a:r>
                        <a:rPr lang="fi-FI" sz="1200" dirty="0"/>
                        <a:t>Tiistai</a:t>
                      </a:r>
                    </a:p>
                  </a:txBody>
                  <a:tcPr>
                    <a:lnT w="12700" cap="flat" cmpd="sng" algn="ctr">
                      <a:solidFill>
                        <a:schemeClr val="tx1"/>
                      </a:solidFill>
                      <a:prstDash val="solid"/>
                      <a:round/>
                      <a:headEnd type="none" w="med" len="med"/>
                      <a:tailEnd type="none" w="med" len="med"/>
                    </a:lnT>
                    <a:solidFill>
                      <a:srgbClr val="250E62"/>
                    </a:solidFill>
                  </a:tcPr>
                </a:tc>
                <a:tc>
                  <a:txBody>
                    <a:bodyPr/>
                    <a:lstStyle/>
                    <a:p>
                      <a:r>
                        <a:rPr lang="fi-FI" sz="1200" dirty="0"/>
                        <a:t>Keskiviikko</a:t>
                      </a:r>
                    </a:p>
                  </a:txBody>
                  <a:tcPr>
                    <a:lnT w="12700" cap="flat" cmpd="sng" algn="ctr">
                      <a:solidFill>
                        <a:schemeClr val="tx1"/>
                      </a:solidFill>
                      <a:prstDash val="solid"/>
                      <a:round/>
                      <a:headEnd type="none" w="med" len="med"/>
                      <a:tailEnd type="none" w="med" len="med"/>
                    </a:lnT>
                    <a:solidFill>
                      <a:srgbClr val="250E62"/>
                    </a:solidFill>
                  </a:tcPr>
                </a:tc>
                <a:tc>
                  <a:txBody>
                    <a:bodyPr/>
                    <a:lstStyle/>
                    <a:p>
                      <a:r>
                        <a:rPr lang="fi-FI" sz="1200" dirty="0"/>
                        <a:t>Torstai</a:t>
                      </a:r>
                    </a:p>
                  </a:txBody>
                  <a:tcPr>
                    <a:lnT w="12700" cap="flat" cmpd="sng" algn="ctr">
                      <a:solidFill>
                        <a:schemeClr val="tx1"/>
                      </a:solidFill>
                      <a:prstDash val="solid"/>
                      <a:round/>
                      <a:headEnd type="none" w="med" len="med"/>
                      <a:tailEnd type="none" w="med" len="med"/>
                    </a:lnT>
                    <a:solidFill>
                      <a:srgbClr val="250E62"/>
                    </a:solidFill>
                  </a:tcPr>
                </a:tc>
                <a:tc>
                  <a:txBody>
                    <a:bodyPr/>
                    <a:lstStyle/>
                    <a:p>
                      <a:r>
                        <a:rPr lang="fi-FI" sz="1200" dirty="0"/>
                        <a:t>Perjantai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50E62"/>
                    </a:solidFill>
                  </a:tcPr>
                </a:tc>
                <a:extLst>
                  <a:ext uri="{0D108BD9-81ED-4DB2-BD59-A6C34878D82A}">
                    <a16:rowId xmlns:a16="http://schemas.microsoft.com/office/drawing/2014/main" val="963729936"/>
                  </a:ext>
                </a:extLst>
              </a:tr>
              <a:tr h="410414">
                <a:tc>
                  <a:txBody>
                    <a:bodyPr/>
                    <a:lstStyle/>
                    <a:p>
                      <a:r>
                        <a:rPr lang="fi-FI" sz="1200" dirty="0"/>
                        <a:t>10-15 </a:t>
                      </a:r>
                    </a:p>
                    <a:p>
                      <a:r>
                        <a:rPr lang="fi-FI" sz="1200" dirty="0"/>
                        <a:t>Kuntakokeilun asiointipiste</a:t>
                      </a:r>
                    </a:p>
                  </a:txBody>
                  <a:tcPr>
                    <a:lnL w="12700" cap="flat" cmpd="sng" algn="ctr">
                      <a:solidFill>
                        <a:schemeClr val="tx1"/>
                      </a:solidFill>
                      <a:prstDash val="solid"/>
                      <a:round/>
                      <a:headEnd type="none" w="med" len="med"/>
                      <a:tailEnd type="none" w="med" len="med"/>
                    </a:lnL>
                    <a:solidFill>
                      <a:srgbClr val="FFFFFF"/>
                    </a:solidFill>
                  </a:tcPr>
                </a:tc>
                <a:tc>
                  <a:txBody>
                    <a:bodyPr/>
                    <a:lstStyle/>
                    <a:p>
                      <a:r>
                        <a:rPr lang="fi-FI" sz="1200" dirty="0"/>
                        <a:t>10-15 </a:t>
                      </a:r>
                    </a:p>
                    <a:p>
                      <a:r>
                        <a:rPr lang="fi-FI" sz="1200" dirty="0"/>
                        <a:t>Kuntakokeilun asiointipiste</a:t>
                      </a:r>
                    </a:p>
                  </a:txBody>
                  <a:tcPr>
                    <a:solidFill>
                      <a:srgbClr val="FFFFFF"/>
                    </a:solidFill>
                  </a:tcPr>
                </a:tc>
                <a:tc>
                  <a:txBody>
                    <a:bodyPr/>
                    <a:lstStyle/>
                    <a:p>
                      <a:r>
                        <a:rPr lang="fi-FI" sz="1200" dirty="0"/>
                        <a:t>10-15 </a:t>
                      </a:r>
                    </a:p>
                    <a:p>
                      <a:r>
                        <a:rPr lang="fi-FI" sz="1200" dirty="0"/>
                        <a:t>Kuntakokeilun asiointipiste</a:t>
                      </a:r>
                    </a:p>
                  </a:txBody>
                  <a:tcPr>
                    <a:solidFill>
                      <a:srgbClr val="FFFFFF"/>
                    </a:solidFill>
                  </a:tcPr>
                </a:tc>
                <a:tc>
                  <a:txBody>
                    <a:bodyPr/>
                    <a:lstStyle/>
                    <a:p>
                      <a:r>
                        <a:rPr lang="fi-FI" sz="1200" dirty="0"/>
                        <a:t>10-15 </a:t>
                      </a:r>
                    </a:p>
                    <a:p>
                      <a:r>
                        <a:rPr lang="fi-FI" sz="1200" dirty="0"/>
                        <a:t>Kuntakokeilun asiointipiste</a:t>
                      </a:r>
                    </a:p>
                  </a:txBody>
                  <a:tcPr>
                    <a:solidFill>
                      <a:srgbClr val="FFFFFF"/>
                    </a:solidFill>
                  </a:tcPr>
                </a:tc>
                <a:tc>
                  <a:txBody>
                    <a:bodyPr/>
                    <a:lstStyle/>
                    <a:p>
                      <a:r>
                        <a:rPr lang="fi-FI" sz="1200" dirty="0"/>
                        <a:t>10-15 </a:t>
                      </a:r>
                    </a:p>
                    <a:p>
                      <a:r>
                        <a:rPr lang="fi-FI" sz="1200" dirty="0"/>
                        <a:t>Kuntakokeilun asiointipiste</a:t>
                      </a:r>
                    </a:p>
                  </a:txBody>
                  <a:tcPr>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2747288046"/>
                  </a:ext>
                </a:extLst>
              </a:tr>
              <a:tr h="480037">
                <a:tc>
                  <a:txBody>
                    <a:bodyPr/>
                    <a:lstStyle/>
                    <a:p>
                      <a:r>
                        <a:rPr lang="fi-FI" sz="1200" dirty="0"/>
                        <a:t>10-15</a:t>
                      </a:r>
                    </a:p>
                    <a:p>
                      <a:r>
                        <a:rPr lang="fi-FI" sz="1200" dirty="0"/>
                        <a:t>Maahanmuuttaneiden ohjaus ja neuvonta</a:t>
                      </a:r>
                    </a:p>
                  </a:txBody>
                  <a:tcPr>
                    <a:lnL w="12700" cap="flat" cmpd="sng" algn="ctr">
                      <a:solidFill>
                        <a:schemeClr val="tx1"/>
                      </a:solidFill>
                      <a:prstDash val="solid"/>
                      <a:round/>
                      <a:headEnd type="none" w="med" len="med"/>
                      <a:tailEnd type="none" w="med" len="med"/>
                    </a:lnL>
                    <a:solidFill>
                      <a:srgbClr val="EEEEEE"/>
                    </a:solidFill>
                  </a:tcPr>
                </a:tc>
                <a:tc>
                  <a:txBody>
                    <a:bodyPr/>
                    <a:lstStyle/>
                    <a:p>
                      <a:r>
                        <a:rPr lang="fi-FI" sz="1200" dirty="0"/>
                        <a:t>10-15</a:t>
                      </a:r>
                    </a:p>
                    <a:p>
                      <a:r>
                        <a:rPr lang="fi-FI" sz="1200" dirty="0"/>
                        <a:t>Maahanmuuttaneiden ohjaus ja neuvonta</a:t>
                      </a:r>
                    </a:p>
                  </a:txBody>
                  <a:tcPr>
                    <a:solidFill>
                      <a:srgbClr val="EEEEEE"/>
                    </a:solidFill>
                  </a:tcPr>
                </a:tc>
                <a:tc>
                  <a:txBody>
                    <a:bodyPr/>
                    <a:lstStyle/>
                    <a:p>
                      <a:r>
                        <a:rPr lang="fi-FI" sz="1200" dirty="0"/>
                        <a:t>10-15</a:t>
                      </a:r>
                    </a:p>
                    <a:p>
                      <a:r>
                        <a:rPr lang="fi-FI" sz="1200" dirty="0"/>
                        <a:t>Maahanmuuttaneiden ohjaus ja neuvonta</a:t>
                      </a:r>
                    </a:p>
                  </a:txBody>
                  <a:tcPr>
                    <a:solidFill>
                      <a:srgbClr val="EEEEEE"/>
                    </a:solidFill>
                  </a:tcPr>
                </a:tc>
                <a:tc>
                  <a:txBody>
                    <a:bodyPr/>
                    <a:lstStyle/>
                    <a:p>
                      <a:r>
                        <a:rPr lang="fi-FI" sz="1200" dirty="0"/>
                        <a:t>10-15</a:t>
                      </a:r>
                    </a:p>
                    <a:p>
                      <a:r>
                        <a:rPr lang="fi-FI" sz="1200" dirty="0"/>
                        <a:t>Maahanmuuttaneiden ohjaus ja neuvonta</a:t>
                      </a:r>
                    </a:p>
                  </a:txBody>
                  <a:tcPr>
                    <a:solidFill>
                      <a:srgbClr val="EEEEEE"/>
                    </a:solidFill>
                  </a:tcPr>
                </a:tc>
                <a:tc>
                  <a:txBody>
                    <a:bodyPr/>
                    <a:lstStyle/>
                    <a:p>
                      <a:r>
                        <a:rPr lang="fi-FI" sz="1200" dirty="0"/>
                        <a:t>10-15</a:t>
                      </a:r>
                    </a:p>
                    <a:p>
                      <a:r>
                        <a:rPr lang="fi-FI" sz="1200" dirty="0"/>
                        <a:t>Maahanmuuttaneiden ohjaus ja neuvonta</a:t>
                      </a:r>
                    </a:p>
                  </a:txBody>
                  <a:tcPr>
                    <a:lnR w="12700" cap="flat" cmpd="sng" algn="ctr">
                      <a:solidFill>
                        <a:schemeClr val="tx1"/>
                      </a:solidFill>
                      <a:prstDash val="solid"/>
                      <a:round/>
                      <a:headEnd type="none" w="med" len="med"/>
                      <a:tailEnd type="none" w="med" len="med"/>
                    </a:lnR>
                    <a:solidFill>
                      <a:srgbClr val="EEEEEE"/>
                    </a:solidFill>
                  </a:tcPr>
                </a:tc>
                <a:extLst>
                  <a:ext uri="{0D108BD9-81ED-4DB2-BD59-A6C34878D82A}">
                    <a16:rowId xmlns:a16="http://schemas.microsoft.com/office/drawing/2014/main" val="3948333283"/>
                  </a:ext>
                </a:extLst>
              </a:tr>
              <a:tr h="1070814">
                <a:tc>
                  <a:txBody>
                    <a:bodyPr/>
                    <a:lstStyle/>
                    <a:p>
                      <a:r>
                        <a:rPr lang="fi-FI" sz="1200" dirty="0"/>
                        <a:t>12-15</a:t>
                      </a:r>
                    </a:p>
                    <a:p>
                      <a:r>
                        <a:rPr lang="fi-FI" sz="1200" dirty="0"/>
                        <a:t>Digiparkki</a:t>
                      </a:r>
                    </a:p>
                  </a:txBody>
                  <a:tcPr>
                    <a:lnL w="12700" cap="flat" cmpd="sng" algn="ctr">
                      <a:solidFill>
                        <a:schemeClr val="tx1"/>
                      </a:solidFill>
                      <a:prstDash val="solid"/>
                      <a:round/>
                      <a:headEnd type="none" w="med" len="med"/>
                      <a:tailEnd type="none" w="med" len="med"/>
                    </a:lnL>
                    <a:solidFill>
                      <a:srgbClr val="FFFFFF"/>
                    </a:solidFill>
                  </a:tcPr>
                </a:tc>
                <a:tc>
                  <a:txBody>
                    <a:bodyPr/>
                    <a:lstStyle/>
                    <a:p>
                      <a:r>
                        <a:rPr lang="fi-FI" sz="1200" dirty="0"/>
                        <a:t>10-13</a:t>
                      </a:r>
                    </a:p>
                    <a:p>
                      <a:r>
                        <a:rPr lang="fi-FI" sz="1200" dirty="0"/>
                        <a:t>Digiparkki</a:t>
                      </a:r>
                    </a:p>
                  </a:txBody>
                  <a:tcPr>
                    <a:solidFill>
                      <a:srgbClr val="FFFFFF"/>
                    </a:solidFill>
                  </a:tcPr>
                </a:tc>
                <a:tc>
                  <a:txBody>
                    <a:bodyPr/>
                    <a:lstStyle/>
                    <a:p>
                      <a:r>
                        <a:rPr lang="fi-FI" sz="1200" dirty="0"/>
                        <a:t>12-15</a:t>
                      </a:r>
                    </a:p>
                    <a:p>
                      <a:r>
                        <a:rPr lang="fi-FI" sz="1200" dirty="0"/>
                        <a:t>Digiparkki</a:t>
                      </a:r>
                    </a:p>
                    <a:p>
                      <a:r>
                        <a:rPr lang="fi-FI" sz="1200" dirty="0"/>
                        <a:t>parilliset viikot: CV</a:t>
                      </a:r>
                    </a:p>
                    <a:p>
                      <a:r>
                        <a:rPr lang="fi-FI" sz="1200" dirty="0"/>
                        <a:t>parittomat: </a:t>
                      </a:r>
                      <a:r>
                        <a:rPr lang="fi-FI" sz="1200" dirty="0" err="1"/>
                        <a:t>ForeAmmatti</a:t>
                      </a:r>
                      <a:r>
                        <a:rPr lang="fi-FI" sz="1200" dirty="0"/>
                        <a:t>, </a:t>
                      </a:r>
                      <a:r>
                        <a:rPr lang="fi-FI" sz="1200" dirty="0" err="1"/>
                        <a:t>Claned</a:t>
                      </a:r>
                      <a:r>
                        <a:rPr lang="fi-FI" sz="1200" dirty="0"/>
                        <a:t>, Oma asiointi, LinkedIn ja muu digituki</a:t>
                      </a:r>
                    </a:p>
                  </a:txBody>
                  <a:tcPr>
                    <a:solidFill>
                      <a:srgbClr val="FFFFFF"/>
                    </a:solidFill>
                  </a:tcPr>
                </a:tc>
                <a:tc>
                  <a:txBody>
                    <a:bodyPr/>
                    <a:lstStyle/>
                    <a:p>
                      <a:r>
                        <a:rPr lang="fi-FI" sz="1200" dirty="0"/>
                        <a:t>12-15</a:t>
                      </a:r>
                    </a:p>
                    <a:p>
                      <a:r>
                        <a:rPr lang="fi-FI" sz="1200" dirty="0"/>
                        <a:t>Digiparkki</a:t>
                      </a:r>
                    </a:p>
                    <a:p>
                      <a:r>
                        <a:rPr lang="fi-FI" sz="1200" dirty="0"/>
                        <a:t>työhakemukset</a:t>
                      </a:r>
                    </a:p>
                  </a:txBody>
                  <a:tcPr>
                    <a:solidFill>
                      <a:srgbClr val="FFFFFF"/>
                    </a:solidFill>
                  </a:tcPr>
                </a:tc>
                <a:tc>
                  <a:txBody>
                    <a:bodyPr/>
                    <a:lstStyle/>
                    <a:p>
                      <a:r>
                        <a:rPr lang="fi-FI" sz="1200" dirty="0"/>
                        <a:t>12-14</a:t>
                      </a:r>
                    </a:p>
                    <a:p>
                      <a:r>
                        <a:rPr lang="fi-FI" sz="1200" dirty="0"/>
                        <a:t>Yrittäjyyden Olohuone parittomilla viikoilla</a:t>
                      </a:r>
                    </a:p>
                  </a:txBody>
                  <a:tcPr>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2480389675"/>
                  </a:ext>
                </a:extLst>
              </a:tr>
              <a:tr h="679223">
                <a:tc>
                  <a:txBody>
                    <a:bodyPr/>
                    <a:lstStyle/>
                    <a:p>
                      <a:r>
                        <a:rPr lang="fi-FI" sz="1200" dirty="0"/>
                        <a:t>14-16</a:t>
                      </a:r>
                    </a:p>
                    <a:p>
                      <a:pPr marL="0" algn="l" defTabSz="914400" rtl="0" eaLnBrk="1" latinLnBrk="0" hangingPunct="1"/>
                      <a:r>
                        <a:rPr lang="fi-FI" sz="1200" kern="1200" dirty="0">
                          <a:solidFill>
                            <a:schemeClr val="dk1"/>
                          </a:solidFill>
                          <a:latin typeface="+mn-lt"/>
                          <a:ea typeface="+mn-ea"/>
                          <a:cs typeface="+mn-cs"/>
                        </a:rPr>
                        <a:t>Navigoi uudelle uralle</a:t>
                      </a:r>
                    </a:p>
                  </a:txBody>
                  <a:tcPr>
                    <a:lnL w="12700" cap="flat" cmpd="sng" algn="ctr">
                      <a:solidFill>
                        <a:schemeClr val="tx1"/>
                      </a:solidFill>
                      <a:prstDash val="solid"/>
                      <a:round/>
                      <a:headEnd type="none" w="med" len="med"/>
                      <a:tailEnd type="none" w="med" len="med"/>
                    </a:lnL>
                    <a:solidFill>
                      <a:srgbClr val="EEEEEE"/>
                    </a:solidFill>
                  </a:tcPr>
                </a:tc>
                <a:tc>
                  <a:txBody>
                    <a:bodyPr/>
                    <a:lstStyle/>
                    <a:p>
                      <a:r>
                        <a:rPr lang="fi-FI" sz="1200" dirty="0"/>
                        <a:t>14-15</a:t>
                      </a:r>
                    </a:p>
                    <a:p>
                      <a:r>
                        <a:rPr lang="fi-FI" sz="1200" dirty="0"/>
                        <a:t>Kuopion psykiatrian keskuksen kuntoutusohjaaja</a:t>
                      </a:r>
                    </a:p>
                    <a:p>
                      <a:r>
                        <a:rPr lang="fi-FI" sz="1200" dirty="0"/>
                        <a:t>puhelimitse</a:t>
                      </a:r>
                    </a:p>
                  </a:txBody>
                  <a:tcPr>
                    <a:solidFill>
                      <a:srgbClr val="EEEEEE"/>
                    </a:solidFill>
                  </a:tcPr>
                </a:tc>
                <a:tc>
                  <a:txBody>
                    <a:bodyPr/>
                    <a:lstStyle/>
                    <a:p>
                      <a:r>
                        <a:rPr lang="fi-FI" sz="1200" dirty="0"/>
                        <a:t>12.30-14</a:t>
                      </a:r>
                    </a:p>
                    <a:p>
                      <a:r>
                        <a:rPr lang="fi-FI" sz="1200" dirty="0"/>
                        <a:t>Työelämän pelisäännöt</a:t>
                      </a:r>
                    </a:p>
                  </a:txBody>
                  <a:tcPr>
                    <a:solidFill>
                      <a:srgbClr val="EEEEEE"/>
                    </a:solidFill>
                  </a:tcPr>
                </a:tc>
                <a:tc>
                  <a:txBody>
                    <a:bodyPr/>
                    <a:lstStyle/>
                    <a:p>
                      <a:r>
                        <a:rPr lang="fi-FI" sz="1200" dirty="0"/>
                        <a:t>13-15</a:t>
                      </a:r>
                    </a:p>
                    <a:p>
                      <a:r>
                        <a:rPr lang="fi-FI" sz="1200" dirty="0"/>
                        <a:t>Opo-päivystys</a:t>
                      </a:r>
                    </a:p>
                  </a:txBody>
                  <a:tcPr>
                    <a:solidFill>
                      <a:srgbClr val="EEEEEE"/>
                    </a:solidFill>
                  </a:tcPr>
                </a:tc>
                <a:tc>
                  <a:txBody>
                    <a:bodyPr/>
                    <a:lstStyle/>
                    <a:p>
                      <a:endParaRPr lang="fi-FI" sz="1200" dirty="0"/>
                    </a:p>
                  </a:txBody>
                  <a:tcPr>
                    <a:lnR w="12700" cap="flat" cmpd="sng" algn="ctr">
                      <a:solidFill>
                        <a:schemeClr val="tx1"/>
                      </a:solidFill>
                      <a:prstDash val="solid"/>
                      <a:round/>
                      <a:headEnd type="none" w="med" len="med"/>
                      <a:tailEnd type="none" w="med" len="med"/>
                    </a:lnR>
                    <a:solidFill>
                      <a:srgbClr val="EEEEEE"/>
                    </a:solidFill>
                  </a:tcPr>
                </a:tc>
                <a:extLst>
                  <a:ext uri="{0D108BD9-81ED-4DB2-BD59-A6C34878D82A}">
                    <a16:rowId xmlns:a16="http://schemas.microsoft.com/office/drawing/2014/main" val="1748365795"/>
                  </a:ext>
                </a:extLst>
              </a:tr>
              <a:tr h="588215">
                <a:tc>
                  <a:txBody>
                    <a:bodyPr/>
                    <a:lstStyle/>
                    <a:p>
                      <a:r>
                        <a:rPr lang="fi-FI" sz="1200" dirty="0"/>
                        <a:t>14-16</a:t>
                      </a:r>
                    </a:p>
                    <a:p>
                      <a:r>
                        <a:rPr lang="fi-FI" sz="1200" dirty="0"/>
                        <a:t>Talousneuvola</a:t>
                      </a:r>
                    </a:p>
                    <a:p>
                      <a:r>
                        <a:rPr lang="fi-FI" sz="1200" dirty="0"/>
                        <a:t>Puhelimitse joka ma, paikan päällä aina kuun viimeisenä ma</a:t>
                      </a:r>
                    </a:p>
                  </a:txBody>
                  <a:tcPr>
                    <a:lnL w="12700" cap="flat" cmpd="sng" algn="ctr">
                      <a:solidFill>
                        <a:schemeClr val="tx1"/>
                      </a:solidFill>
                      <a:prstDash val="solid"/>
                      <a:round/>
                      <a:headEnd type="none" w="med" len="med"/>
                      <a:tailEnd type="none" w="med" len="med"/>
                    </a:lnL>
                    <a:solidFill>
                      <a:srgbClr val="FFFFFF"/>
                    </a:solidFill>
                  </a:tcPr>
                </a:tc>
                <a:tc>
                  <a:txBody>
                    <a:bodyPr/>
                    <a:lstStyle/>
                    <a:p>
                      <a:endParaRPr lang="fi-FI" sz="1200" dirty="0"/>
                    </a:p>
                  </a:txBody>
                  <a:tcPr>
                    <a:solidFill>
                      <a:srgbClr val="FFFFFF"/>
                    </a:solidFill>
                  </a:tcPr>
                </a:tc>
                <a:tc>
                  <a:txBody>
                    <a:bodyPr/>
                    <a:lstStyle/>
                    <a:p>
                      <a:r>
                        <a:rPr lang="fi-FI" sz="1200" dirty="0"/>
                        <a:t>13.30-15.30</a:t>
                      </a:r>
                    </a:p>
                    <a:p>
                      <a:r>
                        <a:rPr lang="fi-FI" sz="1200" dirty="0"/>
                        <a:t>Polku auki -hanke</a:t>
                      </a:r>
                    </a:p>
                  </a:txBody>
                  <a:tcPr>
                    <a:solidFill>
                      <a:srgbClr val="FFFFFF"/>
                    </a:solidFill>
                  </a:tcPr>
                </a:tc>
                <a:tc>
                  <a:txBody>
                    <a:bodyPr/>
                    <a:lstStyle/>
                    <a:p>
                      <a:r>
                        <a:rPr lang="fi-FI" sz="1200" dirty="0"/>
                        <a:t>14-16</a:t>
                      </a:r>
                    </a:p>
                    <a:p>
                      <a:r>
                        <a:rPr lang="fi-FI" sz="1200" dirty="0" err="1"/>
                        <a:t>Coronaria</a:t>
                      </a:r>
                      <a:r>
                        <a:rPr lang="fi-FI" sz="1200" dirty="0"/>
                        <a:t> – Ammatillinen kuntoutus väylänä työelämään</a:t>
                      </a:r>
                    </a:p>
                    <a:p>
                      <a:r>
                        <a:rPr lang="fi-FI" sz="1200" dirty="0"/>
                        <a:t>Kuun toinen to</a:t>
                      </a:r>
                    </a:p>
                  </a:txBody>
                  <a:tcPr>
                    <a:solidFill>
                      <a:srgbClr val="FFFFFF"/>
                    </a:solidFill>
                  </a:tcPr>
                </a:tc>
                <a:tc>
                  <a:txBody>
                    <a:bodyPr/>
                    <a:lstStyle/>
                    <a:p>
                      <a:endParaRPr lang="fi-FI" sz="1200" dirty="0"/>
                    </a:p>
                  </a:txBody>
                  <a:tcPr>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3425151500"/>
                  </a:ext>
                </a:extLst>
              </a:tr>
              <a:tr h="340791">
                <a:tc>
                  <a:txBody>
                    <a:bodyPr/>
                    <a:lstStyle/>
                    <a:p>
                      <a:endParaRPr lang="fi-FI" sz="1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EEEEE"/>
                    </a:solidFill>
                  </a:tcPr>
                </a:tc>
                <a:tc>
                  <a:txBody>
                    <a:bodyPr/>
                    <a:lstStyle/>
                    <a:p>
                      <a:endParaRPr lang="fi-FI" sz="1200" dirty="0"/>
                    </a:p>
                  </a:txBody>
                  <a:tcPr>
                    <a:lnB w="12700" cap="flat" cmpd="sng" algn="ctr">
                      <a:solidFill>
                        <a:schemeClr val="tx1"/>
                      </a:solidFill>
                      <a:prstDash val="solid"/>
                      <a:round/>
                      <a:headEnd type="none" w="med" len="med"/>
                      <a:tailEnd type="none" w="med" len="med"/>
                    </a:lnB>
                    <a:solidFill>
                      <a:srgbClr val="EEEEEE"/>
                    </a:solidFill>
                  </a:tcPr>
                </a:tc>
                <a:tc>
                  <a:txBody>
                    <a:bodyPr/>
                    <a:lstStyle/>
                    <a:p>
                      <a:r>
                        <a:rPr lang="fi-FI" sz="1200" dirty="0"/>
                        <a:t>14-18</a:t>
                      </a:r>
                    </a:p>
                    <a:p>
                      <a:r>
                        <a:rPr lang="fi-FI" sz="1200" dirty="0"/>
                        <a:t>Oppimisen olohuone</a:t>
                      </a:r>
                    </a:p>
                  </a:txBody>
                  <a:tcPr>
                    <a:lnB w="12700" cap="flat" cmpd="sng" algn="ctr">
                      <a:solidFill>
                        <a:schemeClr val="tx1"/>
                      </a:solidFill>
                      <a:prstDash val="solid"/>
                      <a:round/>
                      <a:headEnd type="none" w="med" len="med"/>
                      <a:tailEnd type="none" w="med" len="med"/>
                    </a:lnB>
                    <a:solidFill>
                      <a:srgbClr val="EEEEEE"/>
                    </a:solidFill>
                  </a:tcPr>
                </a:tc>
                <a:tc>
                  <a:txBody>
                    <a:bodyPr/>
                    <a:lstStyle/>
                    <a:p>
                      <a:r>
                        <a:rPr lang="fi-FI" sz="1200" dirty="0"/>
                        <a:t>17-19</a:t>
                      </a:r>
                    </a:p>
                    <a:p>
                      <a:r>
                        <a:rPr lang="fi-FI" sz="1200" dirty="0"/>
                        <a:t>Kielikahvila</a:t>
                      </a:r>
                    </a:p>
                  </a:txBody>
                  <a:tcPr>
                    <a:lnB w="12700" cap="flat" cmpd="sng" algn="ctr">
                      <a:solidFill>
                        <a:schemeClr val="tx1"/>
                      </a:solidFill>
                      <a:prstDash val="solid"/>
                      <a:round/>
                      <a:headEnd type="none" w="med" len="med"/>
                      <a:tailEnd type="none" w="med" len="med"/>
                    </a:lnB>
                    <a:solidFill>
                      <a:srgbClr val="EEEEEE"/>
                    </a:solidFill>
                  </a:tcPr>
                </a:tc>
                <a:tc>
                  <a:txBody>
                    <a:bodyPr/>
                    <a:lstStyle/>
                    <a:p>
                      <a:endParaRPr lang="fi-FI" sz="1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2283904262"/>
                  </a:ext>
                </a:extLst>
              </a:tr>
            </a:tbl>
          </a:graphicData>
        </a:graphic>
      </p:graphicFrame>
      <p:sp>
        <p:nvSpPr>
          <p:cNvPr id="8" name="Sisällön paikkamerkki 2">
            <a:extLst>
              <a:ext uri="{FF2B5EF4-FFF2-40B4-BE49-F238E27FC236}">
                <a16:creationId xmlns:a16="http://schemas.microsoft.com/office/drawing/2014/main" id="{6A902489-5723-4A88-A2A9-F32DF6383F99}"/>
              </a:ext>
            </a:extLst>
          </p:cNvPr>
          <p:cNvSpPr txBox="1">
            <a:spLocks/>
          </p:cNvSpPr>
          <p:nvPr/>
        </p:nvSpPr>
        <p:spPr>
          <a:xfrm>
            <a:off x="838199" y="6166552"/>
            <a:ext cx="10719391" cy="6914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700" dirty="0"/>
              <a:t>Yllä lyhennetty versio Navigaattorin viikkoaikataulusta toukokuulta 2023. Koko kalenterin ja kuvaukset toiminnasta löydät </a:t>
            </a:r>
            <a:r>
              <a:rPr lang="fi-FI" sz="1700" dirty="0">
                <a:hlinkClick r:id="rId3"/>
              </a:rPr>
              <a:t>klikkaamalla tästä</a:t>
            </a:r>
            <a:r>
              <a:rPr lang="fi-FI" sz="1700" dirty="0"/>
              <a:t>. Sivuilta löytyvät myös kuntakokeilun ja TE-toimiston asiakkaille tarkoitettujen palveluiden kuvaukset.</a:t>
            </a:r>
          </a:p>
        </p:txBody>
      </p:sp>
    </p:spTree>
    <p:extLst>
      <p:ext uri="{BB962C8B-B14F-4D97-AF65-F5344CB8AC3E}">
        <p14:creationId xmlns:p14="http://schemas.microsoft.com/office/powerpoint/2010/main" val="3629415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Esimerkkejä Navigaattorin toiminnasta</a:t>
            </a:r>
          </a:p>
        </p:txBody>
      </p:sp>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vasemmalla ruutukaappaus Navigaattorin palvelusta nettisivuilta ja oikealla Navigaattorin Facebook-päivityksestä.</a:t>
            </a:r>
          </a:p>
        </p:txBody>
      </p:sp>
      <p:pic>
        <p:nvPicPr>
          <p:cNvPr id="14" name="Kuva 13">
            <a:extLst>
              <a:ext uri="{FF2B5EF4-FFF2-40B4-BE49-F238E27FC236}">
                <a16:creationId xmlns:a16="http://schemas.microsoft.com/office/drawing/2014/main" id="{9AF49157-EB5B-4A68-9EA3-83708233D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1515"/>
            <a:ext cx="4664958" cy="4403981"/>
          </a:xfrm>
          <a:prstGeom prst="rect">
            <a:avLst/>
          </a:prstGeom>
          <a:ln w="38100">
            <a:solidFill>
              <a:srgbClr val="250E62"/>
            </a:solidFill>
          </a:ln>
        </p:spPr>
      </p:pic>
      <p:pic>
        <p:nvPicPr>
          <p:cNvPr id="17" name="Sisällön paikkamerkki 7">
            <a:extLst>
              <a:ext uri="{FF2B5EF4-FFF2-40B4-BE49-F238E27FC236}">
                <a16:creationId xmlns:a16="http://schemas.microsoft.com/office/drawing/2014/main" id="{A1114CFB-3276-4779-9C66-75399BF2FF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959" r="1789" b="2899"/>
          <a:stretch/>
        </p:blipFill>
        <p:spPr>
          <a:xfrm>
            <a:off x="6055549" y="1551514"/>
            <a:ext cx="5298251" cy="4403981"/>
          </a:xfrm>
          <a:ln w="38100">
            <a:solidFill>
              <a:schemeClr val="tx1"/>
            </a:solidFill>
          </a:ln>
        </p:spPr>
      </p:pic>
    </p:spTree>
    <p:extLst>
      <p:ext uri="{BB962C8B-B14F-4D97-AF65-F5344CB8AC3E}">
        <p14:creationId xmlns:p14="http://schemas.microsoft.com/office/powerpoint/2010/main" val="229386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114DE6-2345-4BB4-9AA0-5731EACDA442}"/>
              </a:ext>
            </a:extLst>
          </p:cNvPr>
          <p:cNvSpPr>
            <a:spLocks noGrp="1"/>
          </p:cNvSpPr>
          <p:nvPr>
            <p:ph type="title"/>
          </p:nvPr>
        </p:nvSpPr>
        <p:spPr/>
        <p:txBody>
          <a:bodyPr/>
          <a:lstStyle/>
          <a:p>
            <a:r>
              <a:rPr lang="fi-FI" dirty="0"/>
              <a:t>Taustaa</a:t>
            </a:r>
          </a:p>
        </p:txBody>
      </p:sp>
      <p:sp>
        <p:nvSpPr>
          <p:cNvPr id="5" name="Sisällön paikkamerkki 4">
            <a:extLst>
              <a:ext uri="{FF2B5EF4-FFF2-40B4-BE49-F238E27FC236}">
                <a16:creationId xmlns:a16="http://schemas.microsoft.com/office/drawing/2014/main" id="{624335E0-8EC1-43ED-83FE-601BC95005A8}"/>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fi-FI" dirty="0"/>
              <a:t>Yli 30-vuotiaille suunnattua Ohjaamon kaltaista toimintaa on kehitetty ympäri Suomea esimerkiksi Euroopan sosiaalirahaston hankerahoilla. Hämeenlinnan seudulla tällaista toimintaa ei ole toteutettu.</a:t>
            </a:r>
          </a:p>
          <a:p>
            <a:pPr marL="0" indent="0">
              <a:buNone/>
            </a:pPr>
            <a:endParaRPr lang="fi-FI" dirty="0"/>
          </a:p>
          <a:p>
            <a:pPr marL="0" indent="0">
              <a:buNone/>
            </a:pPr>
            <a:r>
              <a:rPr lang="fi-FI" dirty="0"/>
              <a:t>Kuntakokeilun tavoitteena on tehdä ketteriä kokeiluja ja edessä siintävän TE25-uudistuksen myötä on tarpeeksi muodostunut kokeilla aikuisten Ohjaamon kaltaisen toiminnan konseptia.</a:t>
            </a:r>
          </a:p>
          <a:p>
            <a:pPr marL="0" indent="0">
              <a:buNone/>
            </a:pPr>
            <a:endParaRPr lang="fi-FI" dirty="0"/>
          </a:p>
          <a:p>
            <a:pPr marL="0" indent="0">
              <a:buNone/>
            </a:pPr>
            <a:r>
              <a:rPr lang="fi-FI" dirty="0"/>
              <a:t>Koosteen on tehnyt 3. vuoden sosionomiopiskelija Sara Westerholm osana Sosiaalialan kehittäminen –harjoittelua. Kaupungit ovat valikoituneet koosteeseen mukaan, sillä ne ovat itse määritelleet toimintansa aikuisten Ohjaamon kaltaiseksi tai ovat muuten toimintaan rinnastettavia ja niistä on ollut mahdollista löytää materiaalia kehittämistehtävän aikataulun puitteissa. Koostetta on tarkoitus käyttää Kuntakokeilun toimesta toiminnan kehittämisen pohjana.</a:t>
            </a:r>
            <a:endParaRPr lang="fi-FI" dirty="0">
              <a:cs typeface="Calibri"/>
            </a:endParaRPr>
          </a:p>
          <a:p>
            <a:pPr marL="0" indent="0">
              <a:buNone/>
            </a:pPr>
            <a:endParaRPr lang="fi-FI" dirty="0"/>
          </a:p>
        </p:txBody>
      </p:sp>
    </p:spTree>
    <p:extLst>
      <p:ext uri="{BB962C8B-B14F-4D97-AF65-F5344CB8AC3E}">
        <p14:creationId xmlns:p14="http://schemas.microsoft.com/office/powerpoint/2010/main" val="2182130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a:noFill/>
        </p:spPr>
        <p:txBody>
          <a:bodyPr/>
          <a:lstStyle/>
          <a:p>
            <a:r>
              <a:rPr lang="fi-FI" dirty="0"/>
              <a:t>Yhteydenottolomake</a:t>
            </a:r>
          </a:p>
        </p:txBody>
      </p:sp>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1825625"/>
            <a:ext cx="5181600" cy="4351338"/>
          </a:xfrm>
          <a:noFill/>
        </p:spPr>
        <p:txBody>
          <a:bodyPr>
            <a:normAutofit/>
          </a:bodyPr>
          <a:lstStyle/>
          <a:p>
            <a:r>
              <a:rPr lang="fi-FI" dirty="0"/>
              <a:t>Navigaattoriin voi täyttää sähköisen yhteydenottopyynnön.</a:t>
            </a:r>
          </a:p>
          <a:p>
            <a:r>
              <a:rPr lang="fi-FI" dirty="0"/>
              <a:t>Vieressä ruutukaappaus Kuopion kaupungin nettisivuilta. Pääset tutustumaan lomakkeeseen </a:t>
            </a:r>
            <a:r>
              <a:rPr lang="fi-FI" dirty="0">
                <a:hlinkClick r:id="rId2"/>
              </a:rPr>
              <a:t>klikkaamalla tästä</a:t>
            </a:r>
            <a:r>
              <a:rPr lang="fi-FI" dirty="0"/>
              <a:t>.</a:t>
            </a:r>
          </a:p>
        </p:txBody>
      </p:sp>
      <p:pic>
        <p:nvPicPr>
          <p:cNvPr id="14" name="Kuva 13">
            <a:extLst>
              <a:ext uri="{FF2B5EF4-FFF2-40B4-BE49-F238E27FC236}">
                <a16:creationId xmlns:a16="http://schemas.microsoft.com/office/drawing/2014/main" id="{94465AC0-E13D-40B1-A546-C90934D5F79E}"/>
              </a:ext>
            </a:extLst>
          </p:cNvPr>
          <p:cNvPicPr>
            <a:picLocks noChangeAspect="1"/>
          </p:cNvPicPr>
          <p:nvPr/>
        </p:nvPicPr>
        <p:blipFill rotWithShape="1">
          <a:blip r:embed="rId3"/>
          <a:srcRect l="28376" t="9931" r="33505" b="5324"/>
          <a:stretch/>
        </p:blipFill>
        <p:spPr>
          <a:xfrm>
            <a:off x="6708026" y="0"/>
            <a:ext cx="5483974" cy="6858000"/>
          </a:xfrm>
          <a:prstGeom prst="rect">
            <a:avLst/>
          </a:prstGeom>
          <a:ln w="38100">
            <a:solidFill>
              <a:srgbClr val="0D316D"/>
            </a:solidFill>
          </a:ln>
        </p:spPr>
      </p:pic>
    </p:spTree>
    <p:extLst>
      <p:ext uri="{BB962C8B-B14F-4D97-AF65-F5344CB8AC3E}">
        <p14:creationId xmlns:p14="http://schemas.microsoft.com/office/powerpoint/2010/main" val="412306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a:noFill/>
        </p:spPr>
        <p:txBody>
          <a:bodyPr/>
          <a:lstStyle/>
          <a:p>
            <a:r>
              <a:rPr lang="fi-FI" dirty="0"/>
              <a:t>Kiertävä Navigaattori</a:t>
            </a:r>
          </a:p>
        </p:txBody>
      </p:sp>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1825625"/>
            <a:ext cx="5181600" cy="4351338"/>
          </a:xfrm>
          <a:noFill/>
        </p:spPr>
        <p:txBody>
          <a:bodyPr>
            <a:normAutofit/>
          </a:bodyPr>
          <a:lstStyle/>
          <a:p>
            <a:r>
              <a:rPr lang="fi-FI" dirty="0"/>
              <a:t>Navigaattori jalkautui Kuopion maaseutualueiden asukastiloihin ja kirjastoihin.</a:t>
            </a:r>
          </a:p>
          <a:p>
            <a:r>
              <a:rPr lang="fi-FI" dirty="0"/>
              <a:t>Palvelu on hankkeen loppumisen myötä päättynyt.</a:t>
            </a:r>
          </a:p>
        </p:txBody>
      </p:sp>
      <p:graphicFrame>
        <p:nvGraphicFramePr>
          <p:cNvPr id="3" name="Objekti 2">
            <a:extLst>
              <a:ext uri="{FF2B5EF4-FFF2-40B4-BE49-F238E27FC236}">
                <a16:creationId xmlns:a16="http://schemas.microsoft.com/office/drawing/2014/main" id="{0FFEC791-2709-4866-9999-D7DCEC369C25}"/>
              </a:ext>
            </a:extLst>
          </p:cNvPr>
          <p:cNvGraphicFramePr>
            <a:graphicFrameLocks noChangeAspect="1"/>
          </p:cNvGraphicFramePr>
          <p:nvPr>
            <p:extLst>
              <p:ext uri="{D42A27DB-BD31-4B8C-83A1-F6EECF244321}">
                <p14:modId xmlns:p14="http://schemas.microsoft.com/office/powerpoint/2010/main" val="3283205224"/>
              </p:ext>
            </p:extLst>
          </p:nvPr>
        </p:nvGraphicFramePr>
        <p:xfrm>
          <a:off x="6939389" y="0"/>
          <a:ext cx="4846211" cy="6858000"/>
        </p:xfrm>
        <a:graphic>
          <a:graphicData uri="http://schemas.openxmlformats.org/presentationml/2006/ole">
            <mc:AlternateContent xmlns:mc="http://schemas.openxmlformats.org/markup-compatibility/2006">
              <mc:Choice xmlns:v="urn:schemas-microsoft-com:vml" Requires="v">
                <p:oleObj name="Acrobat Document" r:id="rId2" imgW="3777942" imgH="5346465" progId="AcroExch.Document.DC">
                  <p:embed/>
                </p:oleObj>
              </mc:Choice>
              <mc:Fallback>
                <p:oleObj name="Acrobat Document" r:id="rId2" imgW="3777942" imgH="5346465" progId="AcroExch.Document.DC">
                  <p:embed/>
                  <p:pic>
                    <p:nvPicPr>
                      <p:cNvPr id="0" name=""/>
                      <p:cNvPicPr/>
                      <p:nvPr/>
                    </p:nvPicPr>
                    <p:blipFill>
                      <a:blip r:embed="rId3"/>
                      <a:stretch>
                        <a:fillRect/>
                      </a:stretch>
                    </p:blipFill>
                    <p:spPr>
                      <a:xfrm>
                        <a:off x="6939389" y="0"/>
                        <a:ext cx="4846211" cy="6858000"/>
                      </a:xfrm>
                      <a:prstGeom prst="rect">
                        <a:avLst/>
                      </a:prstGeom>
                    </p:spPr>
                  </p:pic>
                </p:oleObj>
              </mc:Fallback>
            </mc:AlternateContent>
          </a:graphicData>
        </a:graphic>
      </p:graphicFrame>
      <p:cxnSp>
        <p:nvCxnSpPr>
          <p:cNvPr id="6" name="Suora yhdysviiva 5">
            <a:extLst>
              <a:ext uri="{FF2B5EF4-FFF2-40B4-BE49-F238E27FC236}">
                <a16:creationId xmlns:a16="http://schemas.microsoft.com/office/drawing/2014/main" id="{3CF985BD-C04D-4DA3-8C4D-4429DA325D00}"/>
              </a:ext>
            </a:extLst>
          </p:cNvPr>
          <p:cNvCxnSpPr>
            <a:cxnSpLocks/>
          </p:cNvCxnSpPr>
          <p:nvPr/>
        </p:nvCxnSpPr>
        <p:spPr>
          <a:xfrm>
            <a:off x="6615555" y="0"/>
            <a:ext cx="0" cy="6858000"/>
          </a:xfrm>
          <a:prstGeom prst="line">
            <a:avLst/>
          </a:prstGeom>
          <a:ln w="38100">
            <a:solidFill>
              <a:srgbClr val="250E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948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DF79-671A-4904-B94A-B3F96D593EE3}"/>
              </a:ext>
            </a:extLst>
          </p:cNvPr>
          <p:cNvSpPr>
            <a:spLocks noGrp="1"/>
          </p:cNvSpPr>
          <p:nvPr>
            <p:ph type="title"/>
          </p:nvPr>
        </p:nvSpPr>
        <p:spPr/>
        <p:txBody>
          <a:bodyPr/>
          <a:lstStyle/>
          <a:p>
            <a:r>
              <a:rPr lang="fi-FI" dirty="0"/>
              <a:t>Vaikuttavuus ja toiminnan kohtalo</a:t>
            </a:r>
          </a:p>
        </p:txBody>
      </p:sp>
      <p:sp>
        <p:nvSpPr>
          <p:cNvPr id="3" name="Sisällön paikkamerkki 2">
            <a:extLst>
              <a:ext uri="{FF2B5EF4-FFF2-40B4-BE49-F238E27FC236}">
                <a16:creationId xmlns:a16="http://schemas.microsoft.com/office/drawing/2014/main" id="{DD29F08D-A179-4CFA-8D3E-CB90C495A177}"/>
              </a:ext>
            </a:extLst>
          </p:cNvPr>
          <p:cNvSpPr>
            <a:spLocks noGrp="1"/>
          </p:cNvSpPr>
          <p:nvPr>
            <p:ph idx="1"/>
          </p:nvPr>
        </p:nvSpPr>
        <p:spPr/>
        <p:txBody>
          <a:bodyPr vert="horz" lIns="91440" tIns="45720" rIns="91440" bIns="45720" rtlCol="0" anchor="t">
            <a:normAutofit/>
          </a:bodyPr>
          <a:lstStyle/>
          <a:p>
            <a:r>
              <a:rPr lang="fi-FI" dirty="0"/>
              <a:t>Toimi Työllisyyden palvelutori -hankkeena 1.5.2020-30.4.2023, ESR-rahoituksella. Hankkeesta syntyi Navigaattori.</a:t>
            </a:r>
          </a:p>
          <a:p>
            <a:r>
              <a:rPr lang="fi-FI" dirty="0"/>
              <a:t>Navigaattorin toiminta jatkuu hankeen päätyttyä, eikä ole kiinni hankerahoituksesta. Navigaattoria kehitetään edelleen.</a:t>
            </a:r>
          </a:p>
          <a:p>
            <a:r>
              <a:rPr lang="fi-FI" dirty="0"/>
              <a:t>Työllisyyden palvelutori -hankkeen päätösseminaarin voi katsoa </a:t>
            </a:r>
            <a:r>
              <a:rPr lang="fi-FI" dirty="0">
                <a:hlinkClick r:id="rId2"/>
              </a:rPr>
              <a:t>klikkaamalla tästä</a:t>
            </a:r>
            <a:r>
              <a:rPr lang="fi-FI" dirty="0"/>
              <a:t>.</a:t>
            </a:r>
          </a:p>
          <a:p>
            <a:r>
              <a:rPr lang="fi-FI" dirty="0"/>
              <a:t>Asiakastyytyväisyyttä kuvaava NPS-luku on 73 (100). Luku kertoo kuinka todennäköisesti asiakas suosittelisi Navigaattoria muille.</a:t>
            </a:r>
            <a:endParaRPr lang="fi-FI" dirty="0">
              <a:ea typeface="Calibri"/>
              <a:cs typeface="Calibri"/>
            </a:endParaRPr>
          </a:p>
          <a:p>
            <a:endParaRPr lang="fi-FI" dirty="0">
              <a:ea typeface="Calibri"/>
              <a:cs typeface="Calibri"/>
            </a:endParaRPr>
          </a:p>
          <a:p>
            <a:endParaRPr lang="fi-FI" dirty="0"/>
          </a:p>
        </p:txBody>
      </p:sp>
    </p:spTree>
    <p:extLst>
      <p:ext uri="{BB962C8B-B14F-4D97-AF65-F5344CB8AC3E}">
        <p14:creationId xmlns:p14="http://schemas.microsoft.com/office/powerpoint/2010/main" val="966075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40FE3-6D88-4465-ADAA-CCEAFFD6F2A3}"/>
              </a:ext>
            </a:extLst>
          </p:cNvPr>
          <p:cNvSpPr>
            <a:spLocks noGrp="1"/>
          </p:cNvSpPr>
          <p:nvPr>
            <p:ph type="title"/>
          </p:nvPr>
        </p:nvSpPr>
        <p:spPr/>
        <p:txBody>
          <a:bodyPr/>
          <a:lstStyle/>
          <a:p>
            <a:r>
              <a:rPr lang="fi-FI" dirty="0"/>
              <a:t>Kuopion lähteet:</a:t>
            </a:r>
          </a:p>
        </p:txBody>
      </p:sp>
      <p:sp>
        <p:nvSpPr>
          <p:cNvPr id="3" name="Sisällön paikkamerkki 2">
            <a:extLst>
              <a:ext uri="{FF2B5EF4-FFF2-40B4-BE49-F238E27FC236}">
                <a16:creationId xmlns:a16="http://schemas.microsoft.com/office/drawing/2014/main" id="{788412E6-BBF8-4F30-AA56-84AFC05E77A4}"/>
              </a:ext>
            </a:extLst>
          </p:cNvPr>
          <p:cNvSpPr>
            <a:spLocks noGrp="1"/>
          </p:cNvSpPr>
          <p:nvPr>
            <p:ph idx="1"/>
          </p:nvPr>
        </p:nvSpPr>
        <p:spPr/>
        <p:txBody>
          <a:bodyPr>
            <a:normAutofit fontScale="55000" lnSpcReduction="20000"/>
          </a:bodyPr>
          <a:lstStyle/>
          <a:p>
            <a:r>
              <a:rPr lang="fi-FI" dirty="0"/>
              <a:t>Euroopan unioni. (</a:t>
            </a:r>
            <a:r>
              <a:rPr lang="fi-FI" dirty="0" err="1"/>
              <a:t>n.d</a:t>
            </a:r>
            <a:r>
              <a:rPr lang="fi-FI" dirty="0"/>
              <a:t>.). </a:t>
            </a:r>
            <a:r>
              <a:rPr lang="fi-FI" i="1" dirty="0"/>
              <a:t>Euroopan sosiaalirahaston (ESR) rahoittaman hankkeen kuvaus</a:t>
            </a:r>
            <a:r>
              <a:rPr lang="fi-FI" dirty="0"/>
              <a:t>. Vipuvoimaa EU:lta 2014-2020. Hankkeen nimi: Työllisyyden palvelutori. </a:t>
            </a:r>
            <a:r>
              <a:rPr lang="fi-FI" dirty="0">
                <a:hlinkClick r:id="rId2"/>
              </a:rPr>
              <a:t>https://www.eura2014.fi/rrtiepa/projekti.php?projektikoodi=S22009</a:t>
            </a:r>
            <a:r>
              <a:rPr lang="fi-FI" dirty="0"/>
              <a:t> </a:t>
            </a:r>
          </a:p>
          <a:p>
            <a:r>
              <a:rPr lang="fi-FI" dirty="0"/>
              <a:t>Navigaattori. (</a:t>
            </a:r>
            <a:r>
              <a:rPr lang="fi-FI" dirty="0" err="1"/>
              <a:t>n.d</a:t>
            </a:r>
            <a:r>
              <a:rPr lang="fi-FI" dirty="0"/>
              <a:t>.). </a:t>
            </a:r>
            <a:r>
              <a:rPr lang="fi-FI" i="1" dirty="0"/>
              <a:t>Kiertävä </a:t>
            </a:r>
            <a:r>
              <a:rPr lang="fi-FI" i="1" dirty="0" err="1"/>
              <a:t>Naviaattori</a:t>
            </a:r>
            <a:r>
              <a:rPr lang="fi-FI" i="1" dirty="0"/>
              <a:t> </a:t>
            </a:r>
            <a:r>
              <a:rPr lang="fi-FI" dirty="0"/>
              <a:t>[esite]. </a:t>
            </a:r>
            <a:r>
              <a:rPr lang="fi-FI" dirty="0">
                <a:hlinkClick r:id="rId3"/>
              </a:rPr>
              <a:t>https://riistavesi.fi/wp-content/uploads/2021/03/navigaattori_hanke_kuopio_riistavesi.pdf</a:t>
            </a:r>
            <a:r>
              <a:rPr lang="fi-FI" dirty="0"/>
              <a:t> </a:t>
            </a:r>
          </a:p>
          <a:p>
            <a:r>
              <a:rPr lang="fi-FI" dirty="0"/>
              <a:t>Navigaattori Kuopio. (21.2.2023). </a:t>
            </a:r>
            <a:r>
              <a:rPr lang="fi-FI" i="1" dirty="0"/>
              <a:t>Navigaattorin tarina </a:t>
            </a:r>
            <a:r>
              <a:rPr lang="fi-FI" dirty="0"/>
              <a:t>[video]. YouTube. </a:t>
            </a:r>
            <a:r>
              <a:rPr lang="fi-FI" dirty="0">
                <a:hlinkClick r:id="rId4"/>
              </a:rPr>
              <a:t>https://www.youtube.com/watch?v=0NYX1qSIeAc</a:t>
            </a:r>
            <a:endParaRPr lang="fi-FI" dirty="0"/>
          </a:p>
          <a:p>
            <a:r>
              <a:rPr lang="fi-FI" dirty="0"/>
              <a:t>Navigaattori Kuopio. (17.2.2023). </a:t>
            </a:r>
            <a:r>
              <a:rPr lang="fi-FI" i="1" dirty="0"/>
              <a:t>Työllisyyden palvelutori -hankkeen loppuseminaari </a:t>
            </a:r>
            <a:r>
              <a:rPr lang="fi-FI" dirty="0"/>
              <a:t>[video]. YouTube. </a:t>
            </a:r>
            <a:r>
              <a:rPr lang="fi-FI" dirty="0">
                <a:hlinkClick r:id="rId5"/>
              </a:rPr>
              <a:t>https://www.youtube.com/watch?v=YQlFGSe4MCA</a:t>
            </a:r>
            <a:r>
              <a:rPr lang="fi-FI" dirty="0"/>
              <a:t> </a:t>
            </a:r>
          </a:p>
          <a:p>
            <a:r>
              <a:rPr lang="fi-FI" dirty="0"/>
              <a:t>Navigaattori Kuopio. (27.3.2023). </a:t>
            </a:r>
            <a:r>
              <a:rPr lang="fi-FI" i="1" dirty="0"/>
              <a:t>Tuntuuko uuden aloittaminen aina työläältä? Koetko olevasi malttamaton, häiriöherkkä, arkesi olevan kaaosta tai meneväsi lukkoon stressaavissa tilanteissa?</a:t>
            </a:r>
            <a:r>
              <a:rPr lang="fi-FI" dirty="0"/>
              <a:t> [päivitys]. Facebook. </a:t>
            </a:r>
            <a:r>
              <a:rPr lang="fi-FI" dirty="0">
                <a:hlinkClick r:id="rId6"/>
              </a:rPr>
              <a:t>https://www.facebook.com/photo/?fbid=595184202631885&amp;set=a.223411299809179&amp;locale=hi_IN</a:t>
            </a:r>
            <a:r>
              <a:rPr lang="fi-FI" dirty="0"/>
              <a:t> </a:t>
            </a:r>
          </a:p>
          <a:p>
            <a:r>
              <a:rPr lang="fi-FI" dirty="0"/>
              <a:t>Kuopio. (</a:t>
            </a:r>
            <a:r>
              <a:rPr lang="fi-FI" dirty="0" err="1"/>
              <a:t>n.d</a:t>
            </a:r>
            <a:r>
              <a:rPr lang="fi-FI" dirty="0"/>
              <a:t>.). </a:t>
            </a:r>
            <a:r>
              <a:rPr lang="fi-FI" i="1" dirty="0"/>
              <a:t>Yhteydenottopyyntö Navigaattoriin</a:t>
            </a:r>
            <a:r>
              <a:rPr lang="fi-FI" dirty="0"/>
              <a:t>. Haettu 19.5.2023 osoitteesta </a:t>
            </a:r>
            <a:r>
              <a:rPr lang="fi-FI" dirty="0">
                <a:hlinkClick r:id="rId7"/>
              </a:rPr>
              <a:t>https://asiointi.kuopio.fi/elomake3/lomakkeet/4076/lomake.html</a:t>
            </a:r>
            <a:r>
              <a:rPr lang="fi-FI" dirty="0"/>
              <a:t> </a:t>
            </a:r>
          </a:p>
          <a:p>
            <a:r>
              <a:rPr lang="fi-FI" dirty="0"/>
              <a:t>Kuopion kaupunki. (</a:t>
            </a:r>
            <a:r>
              <a:rPr lang="fi-FI" dirty="0" err="1"/>
              <a:t>n.d</a:t>
            </a:r>
            <a:r>
              <a:rPr lang="fi-FI" dirty="0"/>
              <a:t>.-a). </a:t>
            </a:r>
            <a:r>
              <a:rPr lang="fi-FI" i="1" dirty="0"/>
              <a:t>Navigaattori</a:t>
            </a:r>
            <a:r>
              <a:rPr lang="fi-FI" dirty="0"/>
              <a:t>. Haettu 19.5.2023 osoitteesta </a:t>
            </a:r>
            <a:r>
              <a:rPr lang="fi-FI" dirty="0">
                <a:hlinkClick r:id="rId8"/>
              </a:rPr>
              <a:t>https://www.kuopio.fi/tyollisyys-ja-yrittaminen/tyollisyyspalvelu/navigaattori/</a:t>
            </a:r>
            <a:endParaRPr lang="fi-FI" dirty="0"/>
          </a:p>
          <a:p>
            <a:r>
              <a:rPr lang="fi-FI" dirty="0"/>
              <a:t>Kuopion kaupunki. (</a:t>
            </a:r>
            <a:r>
              <a:rPr lang="fi-FI" dirty="0" err="1"/>
              <a:t>n.d</a:t>
            </a:r>
            <a:r>
              <a:rPr lang="fi-FI" dirty="0"/>
              <a:t>.-b). </a:t>
            </a:r>
            <a:r>
              <a:rPr lang="fi-FI" i="1" dirty="0"/>
              <a:t>Navigoi uudelle uralle</a:t>
            </a:r>
            <a:r>
              <a:rPr lang="fi-FI" dirty="0"/>
              <a:t>. Haettu 19.5.2023 osoitteesta </a:t>
            </a:r>
            <a:r>
              <a:rPr lang="fi-FI" dirty="0">
                <a:hlinkClick r:id="rId9"/>
              </a:rPr>
              <a:t>https://www.kuopio.fi/palvelut/navigoi-uudelle-uralle/</a:t>
            </a:r>
            <a:r>
              <a:rPr lang="fi-FI" dirty="0"/>
              <a:t>  </a:t>
            </a:r>
          </a:p>
        </p:txBody>
      </p:sp>
    </p:spTree>
    <p:extLst>
      <p:ext uri="{BB962C8B-B14F-4D97-AF65-F5344CB8AC3E}">
        <p14:creationId xmlns:p14="http://schemas.microsoft.com/office/powerpoint/2010/main" val="1285485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5CC0D-70AE-41F4-9301-532C73BF4C4F}"/>
              </a:ext>
            </a:extLst>
          </p:cNvPr>
          <p:cNvSpPr>
            <a:spLocks noGrp="1"/>
          </p:cNvSpPr>
          <p:nvPr>
            <p:ph type="ctrTitle"/>
          </p:nvPr>
        </p:nvSpPr>
        <p:spPr/>
        <p:txBody>
          <a:bodyPr/>
          <a:lstStyle/>
          <a:p>
            <a:r>
              <a:rPr lang="fi-FI" dirty="0"/>
              <a:t>Lahti</a:t>
            </a:r>
          </a:p>
        </p:txBody>
      </p:sp>
      <p:sp>
        <p:nvSpPr>
          <p:cNvPr id="4" name="Alaotsikko 3">
            <a:extLst>
              <a:ext uri="{FF2B5EF4-FFF2-40B4-BE49-F238E27FC236}">
                <a16:creationId xmlns:a16="http://schemas.microsoft.com/office/drawing/2014/main" id="{4B9084A5-C2B5-4E67-9115-8004A6BED0C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11677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74D80CEB-5DA8-45B6-A08A-A1A5CCF56B1B}"/>
              </a:ext>
            </a:extLst>
          </p:cNvPr>
          <p:cNvSpPr/>
          <p:nvPr/>
        </p:nvSpPr>
        <p:spPr>
          <a:xfrm>
            <a:off x="0" y="0"/>
            <a:ext cx="12192000" cy="6858000"/>
          </a:xfrm>
          <a:prstGeom prst="rect">
            <a:avLst/>
          </a:prstGeom>
          <a:solidFill>
            <a:srgbClr val="5F09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D8920E08-5F0F-4823-B26C-F82C28142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677" y="3557294"/>
            <a:ext cx="6978646" cy="2786945"/>
          </a:xfrm>
          <a:prstGeom prst="rect">
            <a:avLst/>
          </a:prstGeom>
        </p:spPr>
      </p:pic>
      <p:sp>
        <p:nvSpPr>
          <p:cNvPr id="8" name="Otsikko 1">
            <a:extLst>
              <a:ext uri="{FF2B5EF4-FFF2-40B4-BE49-F238E27FC236}">
                <a16:creationId xmlns:a16="http://schemas.microsoft.com/office/drawing/2014/main" id="{25BD4DF7-B73B-48B6-9AC6-47818673011B}"/>
              </a:ext>
            </a:extLst>
          </p:cNvPr>
          <p:cNvSpPr txBox="1">
            <a:spLocks/>
          </p:cNvSpPr>
          <p:nvPr/>
        </p:nvSpPr>
        <p:spPr>
          <a:xfrm>
            <a:off x="3550370" y="2863326"/>
            <a:ext cx="5091260" cy="6939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solidFill>
                  <a:schemeClr val="bg1"/>
                </a:solidFill>
              </a:rPr>
              <a:t>”Työtä ja työlle tekijä”</a:t>
            </a:r>
          </a:p>
        </p:txBody>
      </p:sp>
    </p:spTree>
    <p:extLst>
      <p:ext uri="{BB962C8B-B14F-4D97-AF65-F5344CB8AC3E}">
        <p14:creationId xmlns:p14="http://schemas.microsoft.com/office/powerpoint/2010/main" val="155406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a:t>Vauhdittamon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a:xfrm>
            <a:off x="838200" y="1825625"/>
            <a:ext cx="10515600" cy="4351338"/>
          </a:xfrm>
        </p:spPr>
        <p:txBody>
          <a:bodyPr>
            <a:normAutofit fontScale="92500" lnSpcReduction="20000"/>
          </a:bodyPr>
          <a:lstStyle/>
          <a:p>
            <a:r>
              <a:rPr lang="fi-FI" dirty="0"/>
              <a:t>Toimi ESR-hankkeena 1.10.2017-30.7.2020. </a:t>
            </a:r>
          </a:p>
          <a:p>
            <a:r>
              <a:rPr lang="fi-FI" dirty="0"/>
              <a:t>Yhden luukun työllistämispalvelupisteeltä joustavaa ja yksilöllistä palvelua sekä kattavasti apua mieltä askarruttaviin kysymyksiin työtä tai työlle tekijää etsiville.</a:t>
            </a:r>
          </a:p>
          <a:p>
            <a:r>
              <a:rPr lang="fi-FI" dirty="0"/>
              <a:t>Asiakkaina työnantajat ja yli 30-vuotiaat lahtelaiset työnhakijat.</a:t>
            </a:r>
            <a:r>
              <a:rPr lang="fi-FI" dirty="0">
                <a:solidFill>
                  <a:schemeClr val="bg1">
                    <a:lumMod val="65000"/>
                  </a:schemeClr>
                </a:solidFill>
              </a:rPr>
              <a:t> </a:t>
            </a:r>
          </a:p>
          <a:p>
            <a:r>
              <a:rPr lang="fi-FI" dirty="0"/>
              <a:t>Tarjosi yhteistyöverkostonsa kanssa pääasiassa lyhytkestoisia palveluja, kuten ohjausta, neuvontaa ja työelämän tarpeisiin vastaavia valmennuksia ja ammattitaito- ja osaamiskartoituksia. </a:t>
            </a:r>
          </a:p>
          <a:p>
            <a:r>
              <a:rPr lang="fi-FI" dirty="0"/>
              <a:t>Varsinaiset palvelut suunnattiin ensisijaisesti työnhakijoille, joiden työllistymisnäkymät olivat lähitulevaisuudessa. Kuntoutumisen vaiheessa olevat eivät kuuluneet Vauhdittamon kohderyhmään.</a:t>
            </a:r>
          </a:p>
          <a:p>
            <a:r>
              <a:rPr lang="fi-FI" dirty="0"/>
              <a:t>Palvelut perustuivat työnhakija- ja työnantaja-asiakkaiden yksilöllisiin tarpeisiin, ja räätälöitäviin valmennusratkaisuihin.</a:t>
            </a:r>
          </a:p>
        </p:txBody>
      </p:sp>
    </p:spTree>
    <p:extLst>
      <p:ext uri="{BB962C8B-B14F-4D97-AF65-F5344CB8AC3E}">
        <p14:creationId xmlns:p14="http://schemas.microsoft.com/office/powerpoint/2010/main" val="3167122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Palvelupiste Vauhdittamo </a:t>
            </a:r>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p:txBody>
          <a:bodyPr/>
          <a:lstStyle/>
          <a:p>
            <a:r>
              <a:rPr lang="fi-FI" dirty="0"/>
              <a:t>Sijaitsi toimisto- ja liikekiinteistössä Lahden keskustassa. Asiakas pääsi summerin soitolla sisälle. Siirtyi myöhemmin kauppakeskuksen tiloihin.</a:t>
            </a:r>
          </a:p>
          <a:p>
            <a:r>
              <a:rPr lang="fi-FI" dirty="0"/>
              <a:t>ESR-hankkeen aikana ma-pe klo 9-15. Myöhemmin ma-to klo 10-15.</a:t>
            </a:r>
          </a:p>
          <a:p>
            <a:r>
              <a:rPr lang="fi-FI" dirty="0"/>
              <a:t>Ilman ajanvarausta ja ajanvarauksen kanssa.</a:t>
            </a:r>
          </a:p>
          <a:p>
            <a:r>
              <a:rPr lang="fi-FI" dirty="0"/>
              <a:t>Mahdollisuus asioida anonyymisti.</a:t>
            </a:r>
          </a:p>
          <a:p>
            <a:r>
              <a:rPr lang="fi-FI" dirty="0"/>
              <a:t>Ei tietoa sosiaalisen median kanavien käytöstä.</a:t>
            </a:r>
          </a:p>
        </p:txBody>
      </p:sp>
    </p:spTree>
    <p:extLst>
      <p:ext uri="{BB962C8B-B14F-4D97-AF65-F5344CB8AC3E}">
        <p14:creationId xmlns:p14="http://schemas.microsoft.com/office/powerpoint/2010/main" val="2941612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a:noFill/>
        </p:spPr>
        <p:txBody>
          <a:bodyPr/>
          <a:lstStyle/>
          <a:p>
            <a:r>
              <a:rPr lang="fi-FI" dirty="0"/>
              <a:t>Vauhdittamon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2"/>
            <a:ext cx="10515600" cy="4942823"/>
          </a:xfrm>
          <a:noFill/>
        </p:spPr>
        <p:txBody>
          <a:bodyPr>
            <a:normAutofit fontScale="92500" lnSpcReduction="20000"/>
          </a:bodyPr>
          <a:lstStyle/>
          <a:p>
            <a:r>
              <a:rPr lang="fi-FI" dirty="0"/>
              <a:t>Vauhdittamon palvelupisteellä työskenteli neljä työntekijää.</a:t>
            </a:r>
          </a:p>
          <a:p>
            <a:endParaRPr lang="fi-FI" dirty="0"/>
          </a:p>
          <a:p>
            <a:endParaRPr lang="fi-FI" dirty="0"/>
          </a:p>
          <a:p>
            <a:pPr marL="0" indent="0">
              <a:buNone/>
            </a:pPr>
            <a:endParaRPr lang="fi-FI" dirty="0"/>
          </a:p>
          <a:p>
            <a:pPr marL="0" indent="0">
              <a:buNone/>
            </a:pPr>
            <a:r>
              <a:rPr lang="fi-FI" sz="100" dirty="0"/>
              <a:t>   </a:t>
            </a:r>
          </a:p>
          <a:p>
            <a:r>
              <a:rPr lang="fi-FI" dirty="0"/>
              <a:t>Pääasialliset yhteistyökumppanit olivat Hämeen TE-toimisto, paikalliset koulutusorganisaatiot eli muun muassa koulutuskeskus Salpaus ja Lahden ammattikorkeakoulu, sekä erilaiset työllistymisen edistämiseen erikoistuneet palvelujentuottajat, Päijät-Hämeen yritykset ja kolmannen sektorin työllisyystoimijat. </a:t>
            </a:r>
          </a:p>
          <a:p>
            <a:r>
              <a:rPr lang="fi-FI" dirty="0"/>
              <a:t>Yhteistyökumppaneiden edustajista TE-palvelut, henkilöstöpalveluyrityksiä, Lahden Seudun Kehitys </a:t>
            </a:r>
            <a:r>
              <a:rPr lang="fi-FI" dirty="0" err="1"/>
              <a:t>Ladec</a:t>
            </a:r>
            <a:r>
              <a:rPr lang="fi-FI" dirty="0"/>
              <a:t> Oy, ammatinvalintapsykologi, </a:t>
            </a:r>
            <a:r>
              <a:rPr lang="fi-FI" dirty="0" err="1"/>
              <a:t>työhönvalmentaja</a:t>
            </a:r>
            <a:r>
              <a:rPr lang="fi-FI" dirty="0"/>
              <a:t> sekä koulutustoimijoita toimivat säännöllisesti palvelupisteellä vaihtuvina päivystäjinä. </a:t>
            </a:r>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0" y="2420332"/>
            <a:ext cx="2922309" cy="895546"/>
          </a:xfrm>
          <a:prstGeom prst="roundRect">
            <a:avLst/>
          </a:prstGeom>
          <a:solidFill>
            <a:srgbClr val="5F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Palveluneuvoja </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634845" y="2412804"/>
            <a:ext cx="2922309" cy="895546"/>
          </a:xfrm>
          <a:prstGeom prst="roundRect">
            <a:avLst/>
          </a:prstGeom>
          <a:solidFill>
            <a:srgbClr val="5F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Hankekehittäjä</a:t>
            </a:r>
          </a:p>
          <a:p>
            <a:pPr algn="ctr"/>
            <a:r>
              <a:rPr lang="fi-FI" dirty="0"/>
              <a:t>2 kpl</a:t>
            </a:r>
          </a:p>
        </p:txBody>
      </p:sp>
      <p:sp>
        <p:nvSpPr>
          <p:cNvPr id="8" name="Suorakulmio: Pyöristetyt kulmat 7">
            <a:extLst>
              <a:ext uri="{FF2B5EF4-FFF2-40B4-BE49-F238E27FC236}">
                <a16:creationId xmlns:a16="http://schemas.microsoft.com/office/drawing/2014/main" id="{387FFA8D-483A-4A17-9E3D-A0B05408AAE3}"/>
              </a:ext>
            </a:extLst>
          </p:cNvPr>
          <p:cNvSpPr/>
          <p:nvPr/>
        </p:nvSpPr>
        <p:spPr>
          <a:xfrm>
            <a:off x="8503762" y="2420332"/>
            <a:ext cx="2922309" cy="895546"/>
          </a:xfrm>
          <a:prstGeom prst="roundRect">
            <a:avLst/>
          </a:prstGeom>
          <a:solidFill>
            <a:srgbClr val="5F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Hankepäällikkö</a:t>
            </a:r>
          </a:p>
        </p:txBody>
      </p:sp>
    </p:spTree>
    <p:extLst>
      <p:ext uri="{BB962C8B-B14F-4D97-AF65-F5344CB8AC3E}">
        <p14:creationId xmlns:p14="http://schemas.microsoft.com/office/powerpoint/2010/main" val="3473515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Vauhdittamo Lahden verkostokartta</a:t>
            </a:r>
          </a:p>
        </p:txBody>
      </p:sp>
      <p:pic>
        <p:nvPicPr>
          <p:cNvPr id="9" name="Sisällön paikkamerkki 8">
            <a:extLst>
              <a:ext uri="{FF2B5EF4-FFF2-40B4-BE49-F238E27FC236}">
                <a16:creationId xmlns:a16="http://schemas.microsoft.com/office/drawing/2014/main" id="{5F5CC945-91D1-4AFD-A657-881137AC7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087" y="1404592"/>
            <a:ext cx="8073825" cy="4541527"/>
          </a:xfrm>
          <a:solidFill>
            <a:schemeClr val="accent1">
              <a:lumMod val="60000"/>
              <a:lumOff val="40000"/>
            </a:schemeClr>
          </a:solidFill>
          <a:ln w="38100">
            <a:solidFill>
              <a:srgbClr val="5F0923"/>
            </a:solidFill>
          </a:ln>
        </p:spPr>
      </p:pic>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kuva Vauhdittamon </a:t>
            </a:r>
            <a:r>
              <a:rPr lang="fi-FI" sz="1800" dirty="0" err="1"/>
              <a:t>Prezi</a:t>
            </a:r>
            <a:r>
              <a:rPr lang="fi-FI" sz="1800" dirty="0"/>
              <a:t>-esityksestä. Tutustu esitykseen ja yhteistyökumppaneihin </a:t>
            </a:r>
            <a:r>
              <a:rPr lang="fi-FI" sz="1800" dirty="0">
                <a:hlinkClick r:id="rId3"/>
              </a:rPr>
              <a:t>klikkaamalla tästä</a:t>
            </a:r>
            <a:r>
              <a:rPr lang="fi-FI" sz="1800" dirty="0"/>
              <a:t>.  </a:t>
            </a:r>
          </a:p>
        </p:txBody>
      </p:sp>
    </p:spTree>
    <p:extLst>
      <p:ext uri="{BB962C8B-B14F-4D97-AF65-F5344CB8AC3E}">
        <p14:creationId xmlns:p14="http://schemas.microsoft.com/office/powerpoint/2010/main" val="93193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7E6F3-ECBA-455D-8645-D346F6A18113}"/>
              </a:ext>
            </a:extLst>
          </p:cNvPr>
          <p:cNvSpPr>
            <a:spLocks noGrp="1"/>
          </p:cNvSpPr>
          <p:nvPr>
            <p:ph type="ctrTitle"/>
          </p:nvPr>
        </p:nvSpPr>
        <p:spPr/>
        <p:txBody>
          <a:bodyPr/>
          <a:lstStyle/>
          <a:p>
            <a:r>
              <a:rPr lang="fi-FI" dirty="0"/>
              <a:t>Hamina</a:t>
            </a:r>
          </a:p>
        </p:txBody>
      </p:sp>
      <p:sp>
        <p:nvSpPr>
          <p:cNvPr id="4" name="Alaotsikko 3">
            <a:extLst>
              <a:ext uri="{FF2B5EF4-FFF2-40B4-BE49-F238E27FC236}">
                <a16:creationId xmlns:a16="http://schemas.microsoft.com/office/drawing/2014/main" id="{9E80D5D1-25A9-4B03-BA09-9945710B654D}"/>
              </a:ext>
            </a:extLst>
          </p:cNvPr>
          <p:cNvSpPr>
            <a:spLocks noGrp="1"/>
          </p:cNvSpPr>
          <p:nvPr>
            <p:ph type="subTitle" idx="1"/>
          </p:nvPr>
        </p:nvSpPr>
        <p:spPr/>
        <p:txBody>
          <a:bodyPr>
            <a:normAutofit/>
          </a:bodyPr>
          <a:lstStyle/>
          <a:p>
            <a:endParaRPr lang="fi-FI" dirty="0"/>
          </a:p>
        </p:txBody>
      </p:sp>
    </p:spTree>
    <p:extLst>
      <p:ext uri="{BB962C8B-B14F-4D97-AF65-F5344CB8AC3E}">
        <p14:creationId xmlns:p14="http://schemas.microsoft.com/office/powerpoint/2010/main" val="279361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a:noFill/>
        </p:spPr>
        <p:txBody>
          <a:bodyPr/>
          <a:lstStyle/>
          <a:p>
            <a:r>
              <a:rPr lang="fi-FI" dirty="0"/>
              <a:t>Viikkolukujärjestys</a:t>
            </a:r>
          </a:p>
        </p:txBody>
      </p:sp>
      <p:pic>
        <p:nvPicPr>
          <p:cNvPr id="9" name="Sisällön paikkamerkki 8">
            <a:extLst>
              <a:ext uri="{FF2B5EF4-FFF2-40B4-BE49-F238E27FC236}">
                <a16:creationId xmlns:a16="http://schemas.microsoft.com/office/drawing/2014/main" id="{5F5CC945-91D1-4AFD-A657-881137AC7A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3" t="1057" r="631"/>
          <a:stretch/>
        </p:blipFill>
        <p:spPr>
          <a:xfrm>
            <a:off x="2066082" y="1452623"/>
            <a:ext cx="8021256" cy="4493496"/>
          </a:xfrm>
          <a:solidFill>
            <a:schemeClr val="accent1">
              <a:lumMod val="60000"/>
              <a:lumOff val="40000"/>
            </a:schemeClr>
          </a:solidFill>
          <a:ln w="38100">
            <a:solidFill>
              <a:srgbClr val="5F0923"/>
            </a:solidFill>
          </a:ln>
        </p:spPr>
      </p:pic>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kuva Vauhdittamo Lahden viikkolukujärjestyksestä vuoden 2020 keväältä.  </a:t>
            </a:r>
          </a:p>
        </p:txBody>
      </p:sp>
    </p:spTree>
    <p:extLst>
      <p:ext uri="{BB962C8B-B14F-4D97-AF65-F5344CB8AC3E}">
        <p14:creationId xmlns:p14="http://schemas.microsoft.com/office/powerpoint/2010/main" val="2081856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a:xfrm>
            <a:off x="838201" y="829560"/>
            <a:ext cx="5870944" cy="1008668"/>
          </a:xfrm>
          <a:noFill/>
        </p:spPr>
        <p:txBody>
          <a:bodyPr>
            <a:noAutofit/>
          </a:bodyPr>
          <a:lstStyle/>
          <a:p>
            <a:r>
              <a:rPr lang="fi-FI" dirty="0"/>
              <a:t>Vauhdittamon </a:t>
            </a:r>
            <a:br>
              <a:rPr lang="fi-FI" dirty="0"/>
            </a:br>
            <a:r>
              <a:rPr lang="fi-FI" dirty="0"/>
              <a:t>tapahtumia</a:t>
            </a:r>
          </a:p>
        </p:txBody>
      </p:sp>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2262434"/>
            <a:ext cx="4988442" cy="4053526"/>
          </a:xfrm>
          <a:noFill/>
        </p:spPr>
        <p:txBody>
          <a:bodyPr>
            <a:normAutofit fontScale="92500"/>
          </a:bodyPr>
          <a:lstStyle/>
          <a:p>
            <a:r>
              <a:rPr lang="fi-FI" dirty="0"/>
              <a:t>Vauhdittamo teki muun muassa </a:t>
            </a:r>
            <a:r>
              <a:rPr lang="fi-FI" dirty="0" err="1"/>
              <a:t>rekry</a:t>
            </a:r>
            <a:r>
              <a:rPr lang="fi-FI" dirty="0"/>
              <a:t>- ja koulutustapahtumia esimerkiksi Ohjaamon, TE-palveluiden ja koulutustoimijoiden kanssa.</a:t>
            </a:r>
          </a:p>
          <a:p>
            <a:endParaRPr lang="fi-FI" dirty="0">
              <a:solidFill>
                <a:srgbClr val="FF0000"/>
              </a:solidFill>
            </a:endParaRPr>
          </a:p>
          <a:p>
            <a:r>
              <a:rPr lang="fi-FI" dirty="0"/>
              <a:t>Oikealla ylhäällä olevassa kuvassa on tapahtuma työnantajille. Alhaalla oikealla työnhakijoille.</a:t>
            </a:r>
          </a:p>
        </p:txBody>
      </p:sp>
      <p:pic>
        <p:nvPicPr>
          <p:cNvPr id="7" name="Sisällön paikkamerkki 8">
            <a:extLst>
              <a:ext uri="{FF2B5EF4-FFF2-40B4-BE49-F238E27FC236}">
                <a16:creationId xmlns:a16="http://schemas.microsoft.com/office/drawing/2014/main" id="{3B1727B5-6EFF-4D64-A10C-63E329818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835" y="0"/>
            <a:ext cx="6257165" cy="3530009"/>
          </a:xfrm>
          <a:prstGeom prst="rect">
            <a:avLst/>
          </a:prstGeom>
        </p:spPr>
      </p:pic>
      <p:pic>
        <p:nvPicPr>
          <p:cNvPr id="8" name="Kuva 7">
            <a:extLst>
              <a:ext uri="{FF2B5EF4-FFF2-40B4-BE49-F238E27FC236}">
                <a16:creationId xmlns:a16="http://schemas.microsoft.com/office/drawing/2014/main" id="{89DC1149-BED8-4795-9628-D5E9E58B60A1}"/>
              </a:ext>
            </a:extLst>
          </p:cNvPr>
          <p:cNvPicPr>
            <a:picLocks noChangeAspect="1"/>
          </p:cNvPicPr>
          <p:nvPr/>
        </p:nvPicPr>
        <p:blipFill rotWithShape="1">
          <a:blip r:embed="rId3">
            <a:extLst>
              <a:ext uri="{28A0092B-C50C-407E-A947-70E740481C1C}">
                <a14:useLocalDpi xmlns:a14="http://schemas.microsoft.com/office/drawing/2010/main" val="0"/>
              </a:ext>
            </a:extLst>
          </a:blip>
          <a:srcRect l="1082" t="3354" r="926"/>
          <a:stretch/>
        </p:blipFill>
        <p:spPr>
          <a:xfrm>
            <a:off x="5934835" y="3902148"/>
            <a:ext cx="6198590" cy="2711302"/>
          </a:xfrm>
          <a:prstGeom prst="rect">
            <a:avLst/>
          </a:prstGeom>
        </p:spPr>
      </p:pic>
      <p:cxnSp>
        <p:nvCxnSpPr>
          <p:cNvPr id="6" name="Suora yhdysviiva 5">
            <a:extLst>
              <a:ext uri="{FF2B5EF4-FFF2-40B4-BE49-F238E27FC236}">
                <a16:creationId xmlns:a16="http://schemas.microsoft.com/office/drawing/2014/main" id="{B3A8EC42-59C1-4608-884B-7673D5C315E5}"/>
              </a:ext>
            </a:extLst>
          </p:cNvPr>
          <p:cNvCxnSpPr>
            <a:cxnSpLocks/>
          </p:cNvCxnSpPr>
          <p:nvPr/>
        </p:nvCxnSpPr>
        <p:spPr>
          <a:xfrm>
            <a:off x="5934835" y="0"/>
            <a:ext cx="0" cy="6858000"/>
          </a:xfrm>
          <a:prstGeom prst="line">
            <a:avLst/>
          </a:prstGeom>
          <a:ln w="38100">
            <a:solidFill>
              <a:srgbClr val="5F0923"/>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79E41757-8B7E-46CD-894F-79487F005CE6}"/>
              </a:ext>
            </a:extLst>
          </p:cNvPr>
          <p:cNvCxnSpPr>
            <a:cxnSpLocks/>
          </p:cNvCxnSpPr>
          <p:nvPr/>
        </p:nvCxnSpPr>
        <p:spPr>
          <a:xfrm flipH="1">
            <a:off x="5934835" y="3530009"/>
            <a:ext cx="6257165" cy="0"/>
          </a:xfrm>
          <a:prstGeom prst="line">
            <a:avLst/>
          </a:prstGeom>
          <a:ln w="38100">
            <a:solidFill>
              <a:srgbClr val="5F0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47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a:xfrm>
            <a:off x="838200" y="829560"/>
            <a:ext cx="10515600" cy="1008668"/>
          </a:xfrm>
          <a:noFill/>
        </p:spPr>
        <p:txBody>
          <a:bodyPr>
            <a:noAutofit/>
          </a:bodyPr>
          <a:lstStyle/>
          <a:p>
            <a:r>
              <a:rPr lang="fi-FI" dirty="0"/>
              <a:t>Vaikuttavuus ja toiminnan </a:t>
            </a:r>
            <a:br>
              <a:rPr lang="fi-FI" dirty="0"/>
            </a:br>
            <a:r>
              <a:rPr lang="fi-FI" dirty="0"/>
              <a:t>kohtalo</a:t>
            </a:r>
          </a:p>
        </p:txBody>
      </p:sp>
      <p:pic>
        <p:nvPicPr>
          <p:cNvPr id="9" name="Sisällön paikkamerkki 8">
            <a:extLst>
              <a:ext uri="{FF2B5EF4-FFF2-40B4-BE49-F238E27FC236}">
                <a16:creationId xmlns:a16="http://schemas.microsoft.com/office/drawing/2014/main" id="{A8DC6282-489B-4ACE-AE8A-B84871B4EF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9936" y="0"/>
            <a:ext cx="4862065" cy="6858000"/>
          </a:xfrm>
        </p:spPr>
      </p:pic>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2262434"/>
            <a:ext cx="6307318" cy="4053526"/>
          </a:xfrm>
          <a:noFill/>
        </p:spPr>
        <p:txBody>
          <a:bodyPr>
            <a:normAutofit fontScale="92500" lnSpcReduction="20000"/>
          </a:bodyPr>
          <a:lstStyle/>
          <a:p>
            <a:r>
              <a:rPr lang="fi-FI" dirty="0"/>
              <a:t>Hankkeen toteutusaika oli 1.10.2017-30.7.2020. Tämän jälkeen Vauhdittamo toimi vielä keväällä 2021, jonka jälkeen toiminta hiipui Kuntakokeilun tulon myötä.</a:t>
            </a:r>
          </a:p>
          <a:p>
            <a:r>
              <a:rPr lang="fi-FI" dirty="0"/>
              <a:t>Vauhdittamon asiakaskyselyiden mukaan palveluihin oli helppo tulla ja se koettiin tarpeelliseksi ja merkittäväksi lisäksi työllisyyspalveluihin. Noin 70 % kyselyihin vastaajista koki, että Vauhdittamon tuella oli merkitystä työnsaantiin/koulutukseen.</a:t>
            </a:r>
          </a:p>
          <a:p>
            <a:r>
              <a:rPr lang="fi-FI" dirty="0"/>
              <a:t>Vauhdittamo-hankkeen koostamia tietoja esillä viereisessä kuvassa.</a:t>
            </a:r>
          </a:p>
        </p:txBody>
      </p:sp>
      <p:cxnSp>
        <p:nvCxnSpPr>
          <p:cNvPr id="5" name="Suora yhdysviiva 4">
            <a:extLst>
              <a:ext uri="{FF2B5EF4-FFF2-40B4-BE49-F238E27FC236}">
                <a16:creationId xmlns:a16="http://schemas.microsoft.com/office/drawing/2014/main" id="{AB9F04DB-5949-450B-A5ED-D82CC848446F}"/>
              </a:ext>
            </a:extLst>
          </p:cNvPr>
          <p:cNvCxnSpPr>
            <a:cxnSpLocks/>
          </p:cNvCxnSpPr>
          <p:nvPr/>
        </p:nvCxnSpPr>
        <p:spPr>
          <a:xfrm>
            <a:off x="7329936" y="0"/>
            <a:ext cx="0" cy="6858000"/>
          </a:xfrm>
          <a:prstGeom prst="line">
            <a:avLst/>
          </a:prstGeom>
          <a:ln w="38100">
            <a:solidFill>
              <a:srgbClr val="5F0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7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0435A-0BFA-49DD-A214-FF69D09A02FD}"/>
              </a:ext>
            </a:extLst>
          </p:cNvPr>
          <p:cNvSpPr>
            <a:spLocks noGrp="1"/>
          </p:cNvSpPr>
          <p:nvPr>
            <p:ph type="title"/>
          </p:nvPr>
        </p:nvSpPr>
        <p:spPr/>
        <p:txBody>
          <a:bodyPr/>
          <a:lstStyle/>
          <a:p>
            <a:r>
              <a:rPr lang="fi-FI" dirty="0"/>
              <a:t>Lahden lähteet:</a:t>
            </a:r>
          </a:p>
        </p:txBody>
      </p:sp>
      <p:sp>
        <p:nvSpPr>
          <p:cNvPr id="3" name="Sisällön paikkamerkki 2">
            <a:extLst>
              <a:ext uri="{FF2B5EF4-FFF2-40B4-BE49-F238E27FC236}">
                <a16:creationId xmlns:a16="http://schemas.microsoft.com/office/drawing/2014/main" id="{761E9624-859E-4A13-AC06-D25911557E5E}"/>
              </a:ext>
            </a:extLst>
          </p:cNvPr>
          <p:cNvSpPr>
            <a:spLocks noGrp="1"/>
          </p:cNvSpPr>
          <p:nvPr>
            <p:ph idx="1"/>
          </p:nvPr>
        </p:nvSpPr>
        <p:spPr/>
        <p:txBody>
          <a:bodyPr>
            <a:normAutofit fontScale="70000" lnSpcReduction="20000"/>
          </a:bodyPr>
          <a:lstStyle/>
          <a:p>
            <a:r>
              <a:rPr lang="fi-FI" dirty="0"/>
              <a:t>Euroopan unioni. (</a:t>
            </a:r>
            <a:r>
              <a:rPr lang="fi-FI" dirty="0" err="1"/>
              <a:t>n.d</a:t>
            </a:r>
            <a:r>
              <a:rPr lang="fi-FI" dirty="0"/>
              <a:t>.). </a:t>
            </a:r>
            <a:r>
              <a:rPr lang="fi-FI" i="1" dirty="0"/>
              <a:t>Euroopan sosiaalirahaston (ESR) rahoittaman hankkeen kuvaus. </a:t>
            </a:r>
            <a:r>
              <a:rPr lang="fi-FI" dirty="0"/>
              <a:t>Vipuvoimaa EU:lta 2014-2020. Hankkeen nimi: </a:t>
            </a:r>
            <a:r>
              <a:rPr lang="fi-FI" dirty="0" err="1"/>
              <a:t>Vauhdittamo</a:t>
            </a:r>
            <a:r>
              <a:rPr lang="fi-FI" dirty="0"/>
              <a:t>. </a:t>
            </a:r>
            <a:r>
              <a:rPr lang="fi-FI" dirty="0">
                <a:hlinkClick r:id="rId2"/>
              </a:rPr>
              <a:t>https://www.eura2014.fi/rrtiepa/projekti.php?projektikoodi=S21062</a:t>
            </a:r>
            <a:endParaRPr lang="fi-FI" dirty="0"/>
          </a:p>
          <a:p>
            <a:r>
              <a:rPr lang="fi-FI" dirty="0"/>
              <a:t>Nettiuutiset. </a:t>
            </a:r>
            <a:r>
              <a:rPr lang="fi-FI" dirty="0" err="1"/>
              <a:t>Menoinfo</a:t>
            </a:r>
            <a:r>
              <a:rPr lang="fi-FI" dirty="0"/>
              <a:t>. </a:t>
            </a:r>
            <a:r>
              <a:rPr lang="fi-FI" i="1" dirty="0"/>
              <a:t>Työnhaun vauhtiviikko: Puhutaanpa työnhaastattelusta </a:t>
            </a:r>
            <a:r>
              <a:rPr lang="fi-FI" dirty="0"/>
              <a:t>[</a:t>
            </a:r>
            <a:r>
              <a:rPr lang="fi-FI" dirty="0" err="1"/>
              <a:t>screenshot</a:t>
            </a:r>
            <a:r>
              <a:rPr lang="fi-FI" dirty="0"/>
              <a:t>]. Haettu 15.5.2023 osoitteesta </a:t>
            </a:r>
            <a:r>
              <a:rPr lang="fi-FI" dirty="0">
                <a:hlinkClick r:id="rId3"/>
              </a:rPr>
              <a:t>http://minisitedemo.tapkal.fi/#!search?category=11&amp;subcategory=264&amp;end=5.10.2022&amp;feature=9%2C11%2C1</a:t>
            </a:r>
            <a:r>
              <a:rPr lang="fi-FI" dirty="0"/>
              <a:t>  </a:t>
            </a:r>
          </a:p>
          <a:p>
            <a:r>
              <a:rPr lang="fi-FI" dirty="0" err="1"/>
              <a:t>School&amp;CollegeListings</a:t>
            </a:r>
            <a:r>
              <a:rPr lang="fi-FI" dirty="0"/>
              <a:t>. (</a:t>
            </a:r>
            <a:r>
              <a:rPr lang="fi-FI" dirty="0" err="1"/>
              <a:t>n.d</a:t>
            </a:r>
            <a:r>
              <a:rPr lang="fi-FI" dirty="0"/>
              <a:t>.). </a:t>
            </a:r>
            <a:r>
              <a:rPr lang="fi-FI" i="1" dirty="0"/>
              <a:t>Vauhdittamo Lahti</a:t>
            </a:r>
            <a:r>
              <a:rPr lang="fi-FI" dirty="0"/>
              <a:t>. Haettu 15.5.2023 osoitteesta </a:t>
            </a:r>
            <a:r>
              <a:rPr lang="fi-FI" dirty="0">
                <a:hlinkClick r:id="rId4"/>
              </a:rPr>
              <a:t>https://www.schoolandcollegelistings.com/FI/Lahti/2141422282550403/Vauhdittamo-Lahti</a:t>
            </a:r>
            <a:r>
              <a:rPr lang="fi-FI" dirty="0"/>
              <a:t> </a:t>
            </a:r>
          </a:p>
          <a:p>
            <a:r>
              <a:rPr lang="fi-FI" dirty="0"/>
              <a:t>Vauhdittamo Lahti. (19.2.2020). </a:t>
            </a:r>
            <a:r>
              <a:rPr lang="fi-FI" i="1" dirty="0"/>
              <a:t>Vauhdittamo verkostokartta</a:t>
            </a:r>
            <a:r>
              <a:rPr lang="fi-FI" dirty="0"/>
              <a:t>. Haettu 15.5.2023 osoitteesta </a:t>
            </a:r>
            <a:r>
              <a:rPr lang="fi-FI" dirty="0">
                <a:hlinkClick r:id="rId5"/>
              </a:rPr>
              <a:t>https://prezi.com/p/a7vvrxcdchvy/vauhdittamo-verkostokartta/</a:t>
            </a:r>
            <a:r>
              <a:rPr lang="fi-FI" dirty="0"/>
              <a:t> </a:t>
            </a:r>
          </a:p>
          <a:p>
            <a:r>
              <a:rPr lang="fi-FI" dirty="0"/>
              <a:t>Vauhdittamon omaa ja toisten koostamaa materiaalia on saatu käyttöön Hämeenlinnan työllisyyspalveluiden palvelupäällikkö Mari Toivoselta. Materiaalista käytössä sosionomiopiskelija Jenni Sachsin Vauhdittamon toimintatavoista kertova materiaali ja Vauhdittamon oma PowerPoint ”</a:t>
            </a:r>
            <a:r>
              <a:rPr lang="fi-FI" i="1" dirty="0"/>
              <a:t>Vauhdittamo. Työtä ja työlle tekijä.”</a:t>
            </a:r>
          </a:p>
        </p:txBody>
      </p:sp>
    </p:spTree>
    <p:extLst>
      <p:ext uri="{BB962C8B-B14F-4D97-AF65-F5344CB8AC3E}">
        <p14:creationId xmlns:p14="http://schemas.microsoft.com/office/powerpoint/2010/main" val="3799584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F4C863-69FD-44CE-9252-F5871948DDCB}"/>
              </a:ext>
            </a:extLst>
          </p:cNvPr>
          <p:cNvSpPr>
            <a:spLocks noGrp="1"/>
          </p:cNvSpPr>
          <p:nvPr>
            <p:ph type="ctrTitle"/>
          </p:nvPr>
        </p:nvSpPr>
        <p:spPr/>
        <p:txBody>
          <a:bodyPr/>
          <a:lstStyle/>
          <a:p>
            <a:r>
              <a:rPr lang="fi-FI" dirty="0"/>
              <a:t>Rovaniemi</a:t>
            </a:r>
          </a:p>
        </p:txBody>
      </p:sp>
      <p:sp>
        <p:nvSpPr>
          <p:cNvPr id="4" name="Alaotsikko 3">
            <a:extLst>
              <a:ext uri="{FF2B5EF4-FFF2-40B4-BE49-F238E27FC236}">
                <a16:creationId xmlns:a16="http://schemas.microsoft.com/office/drawing/2014/main" id="{454515E7-934B-4833-A322-542D3A2451B4}"/>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376746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9AA71C4-8B53-46ED-9CD4-E54D29A0D9A2}"/>
              </a:ext>
            </a:extLst>
          </p:cNvPr>
          <p:cNvSpPr>
            <a:spLocks noGrp="1"/>
          </p:cNvSpPr>
          <p:nvPr>
            <p:ph type="title"/>
          </p:nvPr>
        </p:nvSpPr>
        <p:spPr>
          <a:xfrm>
            <a:off x="406154" y="278091"/>
            <a:ext cx="10736328" cy="710921"/>
          </a:xfrm>
        </p:spPr>
        <p:txBody>
          <a:bodyPr>
            <a:normAutofit/>
          </a:bodyPr>
          <a:lstStyle/>
          <a:p>
            <a:r>
              <a:rPr lang="fi-FI" sz="4400" dirty="0"/>
              <a:t>Esiselvitysraportti Rovaniemestä</a:t>
            </a:r>
          </a:p>
        </p:txBody>
      </p:sp>
      <p:sp>
        <p:nvSpPr>
          <p:cNvPr id="6" name="Tekstin paikkamerkki 5">
            <a:extLst>
              <a:ext uri="{FF2B5EF4-FFF2-40B4-BE49-F238E27FC236}">
                <a16:creationId xmlns:a16="http://schemas.microsoft.com/office/drawing/2014/main" id="{280B4BC8-4B96-4266-95FA-935969F7D5F9}"/>
              </a:ext>
            </a:extLst>
          </p:cNvPr>
          <p:cNvSpPr>
            <a:spLocks noGrp="1"/>
          </p:cNvSpPr>
          <p:nvPr>
            <p:ph type="body" sz="half" idx="2"/>
          </p:nvPr>
        </p:nvSpPr>
        <p:spPr>
          <a:xfrm>
            <a:off x="406154" y="1290320"/>
            <a:ext cx="4092899" cy="5289589"/>
          </a:xfrm>
        </p:spPr>
        <p:txBody>
          <a:bodyPr>
            <a:noAutofit/>
          </a:bodyPr>
          <a:lstStyle/>
          <a:p>
            <a:r>
              <a:rPr lang="fi-FI" sz="1800" dirty="0"/>
              <a:t>Joni Minkkinen on toteuttanut esiselvitysraportin ”Kohti aikuisten ohjaamoa”, jossa tutkittiin Ohjaamokonseptin tuomista Rovaniemelle, toiminnan toteutumisen suuntia sekä muissa kaupungeissa toteutettuja aiheeseen liittyviä hankkeita.</a:t>
            </a:r>
          </a:p>
          <a:p>
            <a:r>
              <a:rPr lang="fi-FI" sz="1800" dirty="0"/>
              <a:t>Vieressä oleva esiselvitysraportin kuva kertoo tiivistetysti asiantuntijaryhmän yhteisen näkemyksen aikuisten Ohjaamon kaltaisesta mallista. Asiantuntijaryhmässä oli muun muassa edustettuna työllisyys-, elinvoima-, sosiaali- ja vapaa-ajanpalvelut sekä koulutuspuoli ja Ohjaamo. </a:t>
            </a:r>
          </a:p>
          <a:p>
            <a:r>
              <a:rPr lang="fi-FI" sz="1800" dirty="0"/>
              <a:t>Rovaniemi on sittemmin ottanut palveluvalikoimaansa palvelupiste Osaamon. </a:t>
            </a:r>
            <a:r>
              <a:rPr lang="fi-FI" sz="1800" dirty="0" err="1"/>
              <a:t>Osaamo</a:t>
            </a:r>
            <a:r>
              <a:rPr lang="fi-FI" sz="1800" dirty="0"/>
              <a:t>-hanke päättyy elokuussa 2023.</a:t>
            </a:r>
          </a:p>
        </p:txBody>
      </p:sp>
      <p:pic>
        <p:nvPicPr>
          <p:cNvPr id="8" name="Sisällön paikkamerkki 12">
            <a:extLst>
              <a:ext uri="{FF2B5EF4-FFF2-40B4-BE49-F238E27FC236}">
                <a16:creationId xmlns:a16="http://schemas.microsoft.com/office/drawing/2014/main" id="{188AA9B0-F15E-4858-ACD3-E0A7ED4FE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052" y="1593130"/>
            <a:ext cx="7286793" cy="4092090"/>
          </a:xfrm>
          <a:prstGeom prst="rect">
            <a:avLst/>
          </a:prstGeom>
          <a:ln w="38100">
            <a:solidFill>
              <a:srgbClr val="25224D"/>
            </a:solidFill>
          </a:ln>
        </p:spPr>
      </p:pic>
      <p:sp>
        <p:nvSpPr>
          <p:cNvPr id="11" name="Tekstin paikkamerkki 2">
            <a:extLst>
              <a:ext uri="{FF2B5EF4-FFF2-40B4-BE49-F238E27FC236}">
                <a16:creationId xmlns:a16="http://schemas.microsoft.com/office/drawing/2014/main" id="{F5491321-FACA-49FB-96CD-D96E8E02517D}"/>
              </a:ext>
            </a:extLst>
          </p:cNvPr>
          <p:cNvSpPr txBox="1">
            <a:spLocks/>
          </p:cNvSpPr>
          <p:nvPr/>
        </p:nvSpPr>
        <p:spPr>
          <a:xfrm>
            <a:off x="4499052" y="5779145"/>
            <a:ext cx="7286793" cy="4147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i-FI" dirty="0"/>
              <a:t>Kuva Minkkisen esiselvitysraportista.</a:t>
            </a:r>
          </a:p>
        </p:txBody>
      </p:sp>
    </p:spTree>
    <p:extLst>
      <p:ext uri="{BB962C8B-B14F-4D97-AF65-F5344CB8AC3E}">
        <p14:creationId xmlns:p14="http://schemas.microsoft.com/office/powerpoint/2010/main" val="1836139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8BC08D7-3480-4AF6-BF5E-4E4294E33A82}"/>
              </a:ext>
            </a:extLst>
          </p:cNvPr>
          <p:cNvSpPr/>
          <p:nvPr/>
        </p:nvSpPr>
        <p:spPr>
          <a:xfrm>
            <a:off x="0" y="0"/>
            <a:ext cx="12192000" cy="6858000"/>
          </a:xfrm>
          <a:prstGeom prst="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3E31F251-9016-4D8C-8FB8-FBC6E9734A77}"/>
              </a:ext>
            </a:extLst>
          </p:cNvPr>
          <p:cNvSpPr>
            <a:spLocks noGrp="1"/>
          </p:cNvSpPr>
          <p:nvPr>
            <p:ph type="title"/>
          </p:nvPr>
        </p:nvSpPr>
        <p:spPr>
          <a:xfrm>
            <a:off x="838200" y="1622670"/>
            <a:ext cx="10515600" cy="1325563"/>
          </a:xfrm>
        </p:spPr>
        <p:txBody>
          <a:bodyPr>
            <a:normAutofit fontScale="90000"/>
          </a:bodyPr>
          <a:lstStyle/>
          <a:p>
            <a:r>
              <a:rPr lang="fi-FI" dirty="0">
                <a:solidFill>
                  <a:schemeClr val="bg1"/>
                </a:solidFill>
              </a:rPr>
              <a:t>”Jos mielessäsi on työnhaku, opiskelu, osaamisen kehittäminen, alanvaihto, yrittäjyys tai rekrytointi – </a:t>
            </a:r>
            <a:r>
              <a:rPr lang="fi-FI" dirty="0" err="1">
                <a:solidFill>
                  <a:schemeClr val="bg1"/>
                </a:solidFill>
              </a:rPr>
              <a:t>Osaamo</a:t>
            </a:r>
            <a:r>
              <a:rPr lang="fi-FI" dirty="0">
                <a:solidFill>
                  <a:schemeClr val="bg1"/>
                </a:solidFill>
              </a:rPr>
              <a:t> auttaa!”</a:t>
            </a:r>
          </a:p>
        </p:txBody>
      </p:sp>
      <p:pic>
        <p:nvPicPr>
          <p:cNvPr id="4" name="Sisällön paikkamerkki 3">
            <a:extLst>
              <a:ext uri="{FF2B5EF4-FFF2-40B4-BE49-F238E27FC236}">
                <a16:creationId xmlns:a16="http://schemas.microsoft.com/office/drawing/2014/main" id="{0F0EA22A-E7E9-4B22-8546-A5BC77B3AA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95" t="3085" r="1987" b="2239"/>
          <a:stretch/>
        </p:blipFill>
        <p:spPr>
          <a:xfrm>
            <a:off x="7879080" y="2824479"/>
            <a:ext cx="3606800" cy="3627121"/>
          </a:xfrm>
          <a:prstGeom prst="ellipse">
            <a:avLst/>
          </a:prstGeom>
        </p:spPr>
      </p:pic>
    </p:spTree>
    <p:extLst>
      <p:ext uri="{BB962C8B-B14F-4D97-AF65-F5344CB8AC3E}">
        <p14:creationId xmlns:p14="http://schemas.microsoft.com/office/powerpoint/2010/main" val="1912653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a:t>Osaamon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p:txBody>
          <a:bodyPr>
            <a:normAutofit fontScale="92500" lnSpcReduction="10000"/>
          </a:bodyPr>
          <a:lstStyle/>
          <a:p>
            <a:r>
              <a:rPr lang="fi-FI" dirty="0"/>
              <a:t>Työllistymisen palvelut yhdeltä luukulta.</a:t>
            </a:r>
          </a:p>
          <a:p>
            <a:r>
              <a:rPr lang="fi-FI" dirty="0"/>
              <a:t>Löytää asiakkaan kanssa yhdessä oikea suunta. Tukea ja tietoa asiakkaille työpaikka-, opiskelu-, alanvaihto-, ja yrittäjyysasioissa. Palvelusta riippuen osallistumiselle on voitu asettaa erityisiä edellytyksiä.</a:t>
            </a:r>
          </a:p>
          <a:p>
            <a:r>
              <a:rPr lang="fi-FI" dirty="0"/>
              <a:t>Kohderyhminä yli 30-vuotiaat työllistymis- ja koulutusvaiheessa olevat työnhakijat. Erityishuomiota kiinnitetään yli 54-vuotiaiden asiakkaiden työllistymistä tukevien ratkaisujen kehittämiseen. </a:t>
            </a:r>
          </a:p>
          <a:p>
            <a:r>
              <a:rPr lang="fi-FI" dirty="0"/>
              <a:t>Työnantajille tietoa ja tukea rekrytointiin, tapahtuman järjestämiseen, työnantajakuvan kehittämiseen, osatyökykyisten ja maahanmuuttajien palkkaamiseen sekä kuinka löytää opiskelijoita esim. työharjoitteluun tai suoraa reittiä työhön. Kohderyhmänä potentiaaliset työllistäjät, erityisesti mikro- ja pk-yritykset sekä Osaamon verkoston toimijat.</a:t>
            </a:r>
          </a:p>
        </p:txBody>
      </p:sp>
    </p:spTree>
    <p:extLst>
      <p:ext uri="{BB962C8B-B14F-4D97-AF65-F5344CB8AC3E}">
        <p14:creationId xmlns:p14="http://schemas.microsoft.com/office/powerpoint/2010/main" val="4245818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Palvelupiste </a:t>
            </a:r>
            <a:r>
              <a:rPr lang="fi-FI" dirty="0" err="1"/>
              <a:t>Osaamo</a:t>
            </a:r>
            <a:endParaRPr lang="fi-FI" dirty="0"/>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p:txBody>
          <a:bodyPr>
            <a:normAutofit/>
          </a:bodyPr>
          <a:lstStyle/>
          <a:p>
            <a:r>
              <a:rPr lang="fi-FI" dirty="0"/>
              <a:t>Kauppakeskuksessa, samoissa tiloissa Ohjaamon kanssa.</a:t>
            </a:r>
          </a:p>
          <a:p>
            <a:r>
              <a:rPr lang="fi-FI" dirty="0"/>
              <a:t>Ma-pe klo 10-16.</a:t>
            </a:r>
          </a:p>
          <a:p>
            <a:r>
              <a:rPr lang="fi-FI" dirty="0"/>
              <a:t>Ajanvarauksella, ilman ajanvarausta sekä etänä. Etänä mahdollista myös ohjaus ja konsultointi sekä verkostotapaamiset.</a:t>
            </a:r>
          </a:p>
          <a:p>
            <a:r>
              <a:rPr lang="fi-FI" dirty="0"/>
              <a:t>Aktiivinen Facebookissa </a:t>
            </a:r>
            <a:r>
              <a:rPr lang="fi-FI" dirty="0" err="1">
                <a:hlinkClick r:id="rId2"/>
              </a:rPr>
              <a:t>Osaamo</a:t>
            </a:r>
            <a:r>
              <a:rPr lang="fi-FI" dirty="0">
                <a:hlinkClick r:id="rId2"/>
              </a:rPr>
              <a:t> Rovaniemi</a:t>
            </a:r>
            <a:r>
              <a:rPr lang="fi-FI" dirty="0"/>
              <a:t> ja Instagramissa </a:t>
            </a:r>
            <a:r>
              <a:rPr lang="fi-FI" dirty="0">
                <a:hlinkClick r:id="rId3"/>
              </a:rPr>
              <a:t>@</a:t>
            </a:r>
            <a:r>
              <a:rPr lang="fi-FI" dirty="0" err="1">
                <a:hlinkClick r:id="rId3"/>
              </a:rPr>
              <a:t>osaamorovaniemi</a:t>
            </a:r>
            <a:r>
              <a:rPr lang="fi-FI" dirty="0"/>
              <a:t>. Avaa sosiaaliset mediat klikkaamalla nimeä.</a:t>
            </a:r>
          </a:p>
          <a:p>
            <a:endParaRPr lang="fi-FI" dirty="0"/>
          </a:p>
          <a:p>
            <a:endParaRPr lang="fi-FI" dirty="0"/>
          </a:p>
        </p:txBody>
      </p:sp>
    </p:spTree>
    <p:extLst>
      <p:ext uri="{BB962C8B-B14F-4D97-AF65-F5344CB8AC3E}">
        <p14:creationId xmlns:p14="http://schemas.microsoft.com/office/powerpoint/2010/main" val="221155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E3628-E545-4641-8F34-8B99EFBE6FDB}"/>
              </a:ext>
            </a:extLst>
          </p:cNvPr>
          <p:cNvSpPr>
            <a:spLocks noGrp="1"/>
          </p:cNvSpPr>
          <p:nvPr>
            <p:ph type="title"/>
          </p:nvPr>
        </p:nvSpPr>
        <p:spPr/>
        <p:txBody>
          <a:bodyPr/>
          <a:lstStyle/>
          <a:p>
            <a:r>
              <a:rPr lang="fi-FI" dirty="0"/>
              <a:t>Osaamon toimijat</a:t>
            </a:r>
          </a:p>
        </p:txBody>
      </p:sp>
      <p:sp>
        <p:nvSpPr>
          <p:cNvPr id="3" name="Sisällön paikkamerkki 2">
            <a:extLst>
              <a:ext uri="{FF2B5EF4-FFF2-40B4-BE49-F238E27FC236}">
                <a16:creationId xmlns:a16="http://schemas.microsoft.com/office/drawing/2014/main" id="{681FF96B-50BF-48EB-9A7C-9C8C26068810}"/>
              </a:ext>
            </a:extLst>
          </p:cNvPr>
          <p:cNvSpPr>
            <a:spLocks noGrp="1"/>
          </p:cNvSpPr>
          <p:nvPr>
            <p:ph idx="1"/>
          </p:nvPr>
        </p:nvSpPr>
        <p:spPr>
          <a:xfrm>
            <a:off x="838200" y="1825624"/>
            <a:ext cx="10515600" cy="2067645"/>
          </a:xfrm>
        </p:spPr>
        <p:txBody>
          <a:bodyPr>
            <a:normAutofit/>
          </a:bodyPr>
          <a:lstStyle/>
          <a:p>
            <a:r>
              <a:rPr lang="fi-FI" dirty="0"/>
              <a:t>Palvelupisteessä toimii Ohjaamo, työllisyyden kuntakokeilu, Lapin TE-toimisto, Lapin AMK, Lapin yliopisto ja Lapin koulutuskeskus REDU. </a:t>
            </a:r>
          </a:p>
          <a:p>
            <a:r>
              <a:rPr lang="fi-FI" dirty="0"/>
              <a:t>51 ammattilaista palvelupiste </a:t>
            </a:r>
            <a:r>
              <a:rPr lang="fi-FI" dirty="0" err="1"/>
              <a:t>Osaamolla</a:t>
            </a:r>
            <a:r>
              <a:rPr lang="fi-FI" dirty="0"/>
              <a:t> ja henkilökunnassa 15 työntekijää.</a:t>
            </a:r>
          </a:p>
        </p:txBody>
      </p:sp>
      <p:sp>
        <p:nvSpPr>
          <p:cNvPr id="4" name="Suorakulmio: Pyöristetyt kulmat 3">
            <a:extLst>
              <a:ext uri="{FF2B5EF4-FFF2-40B4-BE49-F238E27FC236}">
                <a16:creationId xmlns:a16="http://schemas.microsoft.com/office/drawing/2014/main" id="{8ACB5F99-4BEF-4E73-8C07-668BED0B5139}"/>
              </a:ext>
            </a:extLst>
          </p:cNvPr>
          <p:cNvSpPr/>
          <p:nvPr/>
        </p:nvSpPr>
        <p:spPr>
          <a:xfrm>
            <a:off x="838200" y="3789576"/>
            <a:ext cx="292230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Työllisyyskoordinaattoreita </a:t>
            </a:r>
          </a:p>
          <a:p>
            <a:pPr algn="ctr"/>
            <a:r>
              <a:rPr lang="fi-FI" dirty="0"/>
              <a:t>2 kpl</a:t>
            </a:r>
          </a:p>
        </p:txBody>
      </p:sp>
      <p:sp>
        <p:nvSpPr>
          <p:cNvPr id="5" name="Suorakulmio: Pyöristetyt kulmat 4">
            <a:extLst>
              <a:ext uri="{FF2B5EF4-FFF2-40B4-BE49-F238E27FC236}">
                <a16:creationId xmlns:a16="http://schemas.microsoft.com/office/drawing/2014/main" id="{792CFA05-B092-4F85-A0B9-6FC614D8494F}"/>
              </a:ext>
            </a:extLst>
          </p:cNvPr>
          <p:cNvSpPr/>
          <p:nvPr/>
        </p:nvSpPr>
        <p:spPr>
          <a:xfrm>
            <a:off x="4634845" y="4993506"/>
            <a:ext cx="2922309" cy="1499369"/>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Uraohjaajia:</a:t>
            </a:r>
          </a:p>
          <a:p>
            <a:pPr marL="285750" indent="-285750" algn="ctr">
              <a:buFont typeface="Arial" panose="020B0604020202020204" pitchFamily="34" charset="0"/>
              <a:buChar char="•"/>
            </a:pPr>
            <a:r>
              <a:rPr lang="fi-FI" dirty="0"/>
              <a:t>Lapin yliopisto 3 kpl</a:t>
            </a:r>
          </a:p>
          <a:p>
            <a:pPr marL="285750" indent="-285750" algn="ctr">
              <a:buFont typeface="Arial" panose="020B0604020202020204" pitchFamily="34" charset="0"/>
              <a:buChar char="•"/>
            </a:pPr>
            <a:r>
              <a:rPr lang="fi-FI" dirty="0"/>
              <a:t>Lapin AMK 2 kpl</a:t>
            </a:r>
          </a:p>
          <a:p>
            <a:pPr marL="285750" indent="-285750" algn="ctr">
              <a:buFont typeface="Arial" panose="020B0604020202020204" pitchFamily="34" charset="0"/>
              <a:buChar char="•"/>
            </a:pPr>
            <a:r>
              <a:rPr lang="fi-FI" dirty="0"/>
              <a:t>REDU 1 kpl</a:t>
            </a:r>
          </a:p>
        </p:txBody>
      </p:sp>
      <p:sp>
        <p:nvSpPr>
          <p:cNvPr id="6" name="Suorakulmio: Pyöristetyt kulmat 5">
            <a:extLst>
              <a:ext uri="{FF2B5EF4-FFF2-40B4-BE49-F238E27FC236}">
                <a16:creationId xmlns:a16="http://schemas.microsoft.com/office/drawing/2014/main" id="{030D2E4D-AB34-4B9F-BB16-CF21E9ECC2AD}"/>
              </a:ext>
            </a:extLst>
          </p:cNvPr>
          <p:cNvSpPr/>
          <p:nvPr/>
        </p:nvSpPr>
        <p:spPr>
          <a:xfrm>
            <a:off x="4634845" y="3782048"/>
            <a:ext cx="292230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Työllisyyden kuntakokeilun asiantuntija</a:t>
            </a:r>
          </a:p>
        </p:txBody>
      </p:sp>
      <p:sp>
        <p:nvSpPr>
          <p:cNvPr id="7" name="Suorakulmio: Pyöristetyt kulmat 6">
            <a:extLst>
              <a:ext uri="{FF2B5EF4-FFF2-40B4-BE49-F238E27FC236}">
                <a16:creationId xmlns:a16="http://schemas.microsoft.com/office/drawing/2014/main" id="{C4356CB9-4F94-4449-B928-7CDF9FF357CB}"/>
              </a:ext>
            </a:extLst>
          </p:cNvPr>
          <p:cNvSpPr/>
          <p:nvPr/>
        </p:nvSpPr>
        <p:spPr>
          <a:xfrm>
            <a:off x="765929" y="5336665"/>
            <a:ext cx="292230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TE-asiantuntijoita </a:t>
            </a:r>
          </a:p>
          <a:p>
            <a:pPr algn="ctr"/>
            <a:r>
              <a:rPr lang="fi-FI" dirty="0"/>
              <a:t>4 kpl</a:t>
            </a:r>
          </a:p>
        </p:txBody>
      </p:sp>
      <p:sp>
        <p:nvSpPr>
          <p:cNvPr id="8" name="Suorakulmio: Pyöristetyt kulmat 7">
            <a:extLst>
              <a:ext uri="{FF2B5EF4-FFF2-40B4-BE49-F238E27FC236}">
                <a16:creationId xmlns:a16="http://schemas.microsoft.com/office/drawing/2014/main" id="{387FFA8D-483A-4A17-9E3D-A0B05408AAE3}"/>
              </a:ext>
            </a:extLst>
          </p:cNvPr>
          <p:cNvSpPr/>
          <p:nvPr/>
        </p:nvSpPr>
        <p:spPr>
          <a:xfrm>
            <a:off x="8503762" y="3789576"/>
            <a:ext cx="292230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Projektisuunnittelija</a:t>
            </a:r>
          </a:p>
        </p:txBody>
      </p:sp>
      <p:sp>
        <p:nvSpPr>
          <p:cNvPr id="9" name="Suorakulmio: Pyöristetyt kulmat 8">
            <a:extLst>
              <a:ext uri="{FF2B5EF4-FFF2-40B4-BE49-F238E27FC236}">
                <a16:creationId xmlns:a16="http://schemas.microsoft.com/office/drawing/2014/main" id="{DB9472D4-4B3F-4949-AD50-5FD97DC1D054}"/>
              </a:ext>
            </a:extLst>
          </p:cNvPr>
          <p:cNvSpPr/>
          <p:nvPr/>
        </p:nvSpPr>
        <p:spPr>
          <a:xfrm>
            <a:off x="8503762" y="5336665"/>
            <a:ext cx="2922309" cy="895546"/>
          </a:xfrm>
          <a:prstGeom prst="roundRect">
            <a:avLst/>
          </a:prstGeom>
          <a:solidFill>
            <a:srgbClr val="2636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Projektipäällikkö</a:t>
            </a:r>
          </a:p>
        </p:txBody>
      </p:sp>
    </p:spTree>
    <p:extLst>
      <p:ext uri="{BB962C8B-B14F-4D97-AF65-F5344CB8AC3E}">
        <p14:creationId xmlns:p14="http://schemas.microsoft.com/office/powerpoint/2010/main" val="417272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9AA71C4-8B53-46ED-9CD4-E54D29A0D9A2}"/>
              </a:ext>
            </a:extLst>
          </p:cNvPr>
          <p:cNvSpPr>
            <a:spLocks noGrp="1"/>
          </p:cNvSpPr>
          <p:nvPr>
            <p:ph type="title"/>
          </p:nvPr>
        </p:nvSpPr>
        <p:spPr>
          <a:xfrm>
            <a:off x="406154" y="278091"/>
            <a:ext cx="10736328" cy="710921"/>
          </a:xfrm>
        </p:spPr>
        <p:txBody>
          <a:bodyPr>
            <a:normAutofit/>
          </a:bodyPr>
          <a:lstStyle/>
          <a:p>
            <a:r>
              <a:rPr lang="fi-FI" sz="4400" dirty="0"/>
              <a:t>Opinnäytetyö</a:t>
            </a:r>
          </a:p>
        </p:txBody>
      </p:sp>
      <p:sp>
        <p:nvSpPr>
          <p:cNvPr id="6" name="Tekstin paikkamerkki 5">
            <a:extLst>
              <a:ext uri="{FF2B5EF4-FFF2-40B4-BE49-F238E27FC236}">
                <a16:creationId xmlns:a16="http://schemas.microsoft.com/office/drawing/2014/main" id="{280B4BC8-4B96-4266-95FA-935969F7D5F9}"/>
              </a:ext>
            </a:extLst>
          </p:cNvPr>
          <p:cNvSpPr>
            <a:spLocks noGrp="1"/>
          </p:cNvSpPr>
          <p:nvPr>
            <p:ph type="body" sz="half" idx="2"/>
          </p:nvPr>
        </p:nvSpPr>
        <p:spPr>
          <a:xfrm>
            <a:off x="406154" y="1290320"/>
            <a:ext cx="4092899" cy="5289589"/>
          </a:xfrm>
        </p:spPr>
        <p:txBody>
          <a:bodyPr>
            <a:noAutofit/>
          </a:bodyPr>
          <a:lstStyle/>
          <a:p>
            <a:r>
              <a:rPr lang="fi-FI" sz="1800" dirty="0"/>
              <a:t>Laura Luukkonen teki 2023 ylemmän ammattikorkeakoulun opinnäytetyön ”</a:t>
            </a:r>
            <a:r>
              <a:rPr lang="fi-FI" sz="1800" dirty="0" err="1"/>
              <a:t>Koppaamo</a:t>
            </a:r>
            <a:r>
              <a:rPr lang="fi-FI" sz="1800" dirty="0"/>
              <a:t>. Haminalaisten hyvinvointia ja osallisuutta edistämässä monialaisella matalan kynnyksen palvelupisteellä”.</a:t>
            </a:r>
          </a:p>
          <a:p>
            <a:r>
              <a:rPr lang="fi-FI" sz="1800" dirty="0"/>
              <a:t>Kelan lähin palvelupiste siirtyi Haminasta Kotkaan 2021, ja TE-palveluiden toiminnot on keskitetty noin viiden kilometrin päähän Haminan keskustasta. Lisäksi ennen </a:t>
            </a:r>
            <a:r>
              <a:rPr lang="fi-FI" sz="1800" dirty="0" err="1"/>
              <a:t>Koppaamon</a:t>
            </a:r>
            <a:r>
              <a:rPr lang="fi-FI" sz="1800" dirty="0"/>
              <a:t> toiminnan alkamista aikuissosiaalityön ohjaus- ja neuvontapalvelut olivat useamman kilometrin päässä Haminan keskustasta.</a:t>
            </a:r>
          </a:p>
          <a:p>
            <a:r>
              <a:rPr lang="fi-FI" sz="1800" dirty="0"/>
              <a:t>Opinnäytetyön tavoitteena oli kehittää monialainen matalan kynnyksen ohjaus- ja neuvontapalvelu haminalaisille sekä käynnistää palvelupiste </a:t>
            </a:r>
            <a:r>
              <a:rPr lang="fi-FI" sz="1800" dirty="0" err="1"/>
              <a:t>Koppaamon</a:t>
            </a:r>
            <a:r>
              <a:rPr lang="fi-FI" sz="1800" dirty="0"/>
              <a:t> toiminta. Viereisessä kuvassa on toiminnan toisen </a:t>
            </a:r>
            <a:r>
              <a:rPr lang="fi-FI" sz="1800" dirty="0" err="1"/>
              <a:t>kokeilujakson</a:t>
            </a:r>
            <a:r>
              <a:rPr lang="fi-FI" sz="1800" dirty="0"/>
              <a:t> palautetta.</a:t>
            </a:r>
          </a:p>
          <a:p>
            <a:endParaRPr lang="fi-FI" sz="1800" dirty="0"/>
          </a:p>
        </p:txBody>
      </p:sp>
      <p:pic>
        <p:nvPicPr>
          <p:cNvPr id="8" name="Sisällön paikkamerkki 12">
            <a:extLst>
              <a:ext uri="{FF2B5EF4-FFF2-40B4-BE49-F238E27FC236}">
                <a16:creationId xmlns:a16="http://schemas.microsoft.com/office/drawing/2014/main" id="{188AA9B0-F15E-4858-ACD3-E0A7ED4FE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052" y="1644592"/>
            <a:ext cx="7286793" cy="3989166"/>
          </a:xfrm>
          <a:prstGeom prst="rect">
            <a:avLst/>
          </a:prstGeom>
          <a:ln w="38100">
            <a:solidFill>
              <a:srgbClr val="25224D"/>
            </a:solidFill>
          </a:ln>
        </p:spPr>
      </p:pic>
      <p:sp>
        <p:nvSpPr>
          <p:cNvPr id="11" name="Tekstin paikkamerkki 2">
            <a:extLst>
              <a:ext uri="{FF2B5EF4-FFF2-40B4-BE49-F238E27FC236}">
                <a16:creationId xmlns:a16="http://schemas.microsoft.com/office/drawing/2014/main" id="{F5491321-FACA-49FB-96CD-D96E8E02517D}"/>
              </a:ext>
            </a:extLst>
          </p:cNvPr>
          <p:cNvSpPr txBox="1">
            <a:spLocks/>
          </p:cNvSpPr>
          <p:nvPr/>
        </p:nvSpPr>
        <p:spPr>
          <a:xfrm>
            <a:off x="4499052" y="5779145"/>
            <a:ext cx="7286793" cy="4147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i-FI" dirty="0"/>
              <a:t>Kuva Luukkosen opinnäytetyöstä.</a:t>
            </a:r>
          </a:p>
        </p:txBody>
      </p:sp>
    </p:spTree>
    <p:extLst>
      <p:ext uri="{BB962C8B-B14F-4D97-AF65-F5344CB8AC3E}">
        <p14:creationId xmlns:p14="http://schemas.microsoft.com/office/powerpoint/2010/main" val="1831726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p:txBody>
          <a:bodyPr/>
          <a:lstStyle/>
          <a:p>
            <a:r>
              <a:rPr lang="fi-FI" dirty="0"/>
              <a:t>Osaamon palvelut</a:t>
            </a:r>
          </a:p>
        </p:txBody>
      </p:sp>
      <p:pic>
        <p:nvPicPr>
          <p:cNvPr id="9" name="Sisällön paikkamerkki 8">
            <a:extLst>
              <a:ext uri="{FF2B5EF4-FFF2-40B4-BE49-F238E27FC236}">
                <a16:creationId xmlns:a16="http://schemas.microsoft.com/office/drawing/2014/main" id="{5F5CC945-91D1-4AFD-A657-881137AC7A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9" t="1533" r="387" b="838"/>
          <a:stretch/>
        </p:blipFill>
        <p:spPr>
          <a:xfrm>
            <a:off x="970280" y="1468121"/>
            <a:ext cx="10251440" cy="4439920"/>
          </a:xfrm>
          <a:ln w="38100">
            <a:solidFill>
              <a:srgbClr val="25224D"/>
            </a:solidFill>
          </a:ln>
        </p:spPr>
      </p:pic>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700" dirty="0"/>
              <a:t>Yllä kuva Rovaniemen </a:t>
            </a:r>
            <a:r>
              <a:rPr lang="fi-FI" sz="1700" dirty="0" err="1"/>
              <a:t>Osaamon</a:t>
            </a:r>
            <a:r>
              <a:rPr lang="fi-FI" sz="1700" dirty="0"/>
              <a:t> palveluista. </a:t>
            </a:r>
            <a:r>
              <a:rPr lang="fi-FI" sz="1700" dirty="0" err="1"/>
              <a:t>Osaamo</a:t>
            </a:r>
            <a:r>
              <a:rPr lang="fi-FI" sz="1700" dirty="0"/>
              <a:t> kertoo palveluistaan ”Löydä itsellesi sopiva palvelu” –osiosta, minkä saat auki </a:t>
            </a:r>
            <a:r>
              <a:rPr lang="fi-FI" sz="1700" dirty="0">
                <a:hlinkClick r:id="rId3"/>
              </a:rPr>
              <a:t>klikkaamalla tästä</a:t>
            </a:r>
            <a:r>
              <a:rPr lang="fi-FI" sz="1700" dirty="0"/>
              <a:t>.</a:t>
            </a:r>
          </a:p>
        </p:txBody>
      </p:sp>
    </p:spTree>
    <p:extLst>
      <p:ext uri="{BB962C8B-B14F-4D97-AF65-F5344CB8AC3E}">
        <p14:creationId xmlns:p14="http://schemas.microsoft.com/office/powerpoint/2010/main" val="3548013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FE44C-17E5-4921-8EE2-FD9B15703960}"/>
              </a:ext>
            </a:extLst>
          </p:cNvPr>
          <p:cNvSpPr>
            <a:spLocks noGrp="1"/>
          </p:cNvSpPr>
          <p:nvPr>
            <p:ph type="title"/>
          </p:nvPr>
        </p:nvSpPr>
        <p:spPr/>
        <p:txBody>
          <a:bodyPr/>
          <a:lstStyle/>
          <a:p>
            <a:r>
              <a:rPr lang="fi-FI" dirty="0"/>
              <a:t>Esimerkki Osaamon palvelusta</a:t>
            </a:r>
          </a:p>
        </p:txBody>
      </p:sp>
      <p:pic>
        <p:nvPicPr>
          <p:cNvPr id="9" name="Sisällön paikkamerkki 8">
            <a:extLst>
              <a:ext uri="{FF2B5EF4-FFF2-40B4-BE49-F238E27FC236}">
                <a16:creationId xmlns:a16="http://schemas.microsoft.com/office/drawing/2014/main" id="{5F5CC945-91D1-4AFD-A657-881137AC7A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124" y="1404592"/>
            <a:ext cx="8099751" cy="4541527"/>
          </a:xfrm>
          <a:ln w="38100">
            <a:solidFill>
              <a:srgbClr val="002060"/>
            </a:solidFill>
          </a:ln>
        </p:spPr>
      </p:pic>
      <p:sp>
        <p:nvSpPr>
          <p:cNvPr id="10" name="Sisällön paikkamerkki 2">
            <a:extLst>
              <a:ext uri="{FF2B5EF4-FFF2-40B4-BE49-F238E27FC236}">
                <a16:creationId xmlns:a16="http://schemas.microsoft.com/office/drawing/2014/main" id="{2719104E-43FB-46CB-9830-E0227540CA67}"/>
              </a:ext>
            </a:extLst>
          </p:cNvPr>
          <p:cNvSpPr txBox="1">
            <a:spLocks/>
          </p:cNvSpPr>
          <p:nvPr/>
        </p:nvSpPr>
        <p:spPr>
          <a:xfrm>
            <a:off x="838200" y="6166553"/>
            <a:ext cx="10515600" cy="46049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dirty="0"/>
              <a:t>Yllä kuva </a:t>
            </a:r>
            <a:r>
              <a:rPr lang="fi-FI" sz="1800" dirty="0" err="1"/>
              <a:t>Osaamon</a:t>
            </a:r>
            <a:r>
              <a:rPr lang="fi-FI" sz="1800" dirty="0"/>
              <a:t> palvelusta, johon asiakas voi varata ajan netin kautta. Lisää ajanvarauksella toimivia palveluita löytyy </a:t>
            </a:r>
            <a:r>
              <a:rPr lang="fi-FI" sz="1800" dirty="0">
                <a:hlinkClick r:id="rId3"/>
              </a:rPr>
              <a:t>klikkaamalla tästä</a:t>
            </a:r>
            <a:r>
              <a:rPr lang="fi-FI" sz="1800" dirty="0"/>
              <a:t>.</a:t>
            </a:r>
            <a:endParaRPr lang="fi-FI" dirty="0"/>
          </a:p>
        </p:txBody>
      </p:sp>
    </p:spTree>
    <p:extLst>
      <p:ext uri="{BB962C8B-B14F-4D97-AF65-F5344CB8AC3E}">
        <p14:creationId xmlns:p14="http://schemas.microsoft.com/office/powerpoint/2010/main" val="3179051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70364-AC22-4C76-A344-2FBDA63E521C}"/>
              </a:ext>
            </a:extLst>
          </p:cNvPr>
          <p:cNvSpPr>
            <a:spLocks noGrp="1"/>
          </p:cNvSpPr>
          <p:nvPr>
            <p:ph type="title"/>
          </p:nvPr>
        </p:nvSpPr>
        <p:spPr/>
        <p:txBody>
          <a:bodyPr/>
          <a:lstStyle/>
          <a:p>
            <a:r>
              <a:rPr lang="fi-FI" dirty="0"/>
              <a:t>Tapahtumakalenteri</a:t>
            </a:r>
          </a:p>
        </p:txBody>
      </p:sp>
      <p:pic>
        <p:nvPicPr>
          <p:cNvPr id="9" name="Sisällön paikkamerkki 8">
            <a:extLst>
              <a:ext uri="{FF2B5EF4-FFF2-40B4-BE49-F238E27FC236}">
                <a16:creationId xmlns:a16="http://schemas.microsoft.com/office/drawing/2014/main" id="{A8DC6282-489B-4ACE-AE8A-B84871B4EF0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08" t="772" b="715"/>
          <a:stretch/>
        </p:blipFill>
        <p:spPr>
          <a:xfrm>
            <a:off x="6096000" y="0"/>
            <a:ext cx="6096000" cy="6773038"/>
          </a:xfrm>
        </p:spPr>
      </p:pic>
      <p:sp>
        <p:nvSpPr>
          <p:cNvPr id="10" name="Sisällön paikkamerkki 9">
            <a:extLst>
              <a:ext uri="{FF2B5EF4-FFF2-40B4-BE49-F238E27FC236}">
                <a16:creationId xmlns:a16="http://schemas.microsoft.com/office/drawing/2014/main" id="{A2E67334-69E2-4BB9-9870-633B8F081151}"/>
              </a:ext>
            </a:extLst>
          </p:cNvPr>
          <p:cNvSpPr>
            <a:spLocks noGrp="1"/>
          </p:cNvSpPr>
          <p:nvPr>
            <p:ph sz="half" idx="2"/>
          </p:nvPr>
        </p:nvSpPr>
        <p:spPr>
          <a:xfrm>
            <a:off x="838200" y="1825625"/>
            <a:ext cx="5181600" cy="4351338"/>
          </a:xfrm>
        </p:spPr>
        <p:txBody>
          <a:bodyPr>
            <a:normAutofit/>
          </a:bodyPr>
          <a:lstStyle/>
          <a:p>
            <a:r>
              <a:rPr lang="fi-FI" dirty="0"/>
              <a:t>Osaamon henkilökunta ja verkoston toimijat järjestävät esimerkiksi rekrytointi-tapahtumia.</a:t>
            </a:r>
          </a:p>
          <a:p>
            <a:r>
              <a:rPr lang="fi-FI" dirty="0"/>
              <a:t>Vieressä Osaamon Facebook päivityksen ruutukaappaus huhtikuun 2023 tapahtumista.</a:t>
            </a:r>
          </a:p>
          <a:p>
            <a:r>
              <a:rPr lang="fi-FI" dirty="0" err="1"/>
              <a:t>Osaamo</a:t>
            </a:r>
            <a:r>
              <a:rPr lang="fi-FI" dirty="0"/>
              <a:t> on testannut kuukausittain ilmestyvää omaa sähköistä uutiskirjettä.</a:t>
            </a:r>
          </a:p>
        </p:txBody>
      </p:sp>
      <p:cxnSp>
        <p:nvCxnSpPr>
          <p:cNvPr id="5" name="Suora yhdysviiva 4">
            <a:extLst>
              <a:ext uri="{FF2B5EF4-FFF2-40B4-BE49-F238E27FC236}">
                <a16:creationId xmlns:a16="http://schemas.microsoft.com/office/drawing/2014/main" id="{972BF2D4-AF7C-434A-A482-55D7965B0C6B}"/>
              </a:ext>
            </a:extLst>
          </p:cNvPr>
          <p:cNvCxnSpPr>
            <a:cxnSpLocks/>
          </p:cNvCxnSpPr>
          <p:nvPr/>
        </p:nvCxnSpPr>
        <p:spPr>
          <a:xfrm>
            <a:off x="6096000" y="0"/>
            <a:ext cx="0" cy="6858000"/>
          </a:xfrm>
          <a:prstGeom prst="line">
            <a:avLst/>
          </a:prstGeom>
          <a:ln w="38100">
            <a:solidFill>
              <a:srgbClr val="2522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026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DF79-671A-4904-B94A-B3F96D593EE3}"/>
              </a:ext>
            </a:extLst>
          </p:cNvPr>
          <p:cNvSpPr>
            <a:spLocks noGrp="1"/>
          </p:cNvSpPr>
          <p:nvPr>
            <p:ph type="title"/>
          </p:nvPr>
        </p:nvSpPr>
        <p:spPr/>
        <p:txBody>
          <a:bodyPr/>
          <a:lstStyle/>
          <a:p>
            <a:r>
              <a:rPr lang="fi-FI" dirty="0"/>
              <a:t>Vaikuttavuus ja toiminnan kohtalo</a:t>
            </a:r>
          </a:p>
        </p:txBody>
      </p:sp>
      <p:sp>
        <p:nvSpPr>
          <p:cNvPr id="3" name="Sisällön paikkamerkki 2">
            <a:extLst>
              <a:ext uri="{FF2B5EF4-FFF2-40B4-BE49-F238E27FC236}">
                <a16:creationId xmlns:a16="http://schemas.microsoft.com/office/drawing/2014/main" id="{DD29F08D-A179-4CFA-8D3E-CB90C495A177}"/>
              </a:ext>
            </a:extLst>
          </p:cNvPr>
          <p:cNvSpPr>
            <a:spLocks noGrp="1"/>
          </p:cNvSpPr>
          <p:nvPr>
            <p:ph idx="1"/>
          </p:nvPr>
        </p:nvSpPr>
        <p:spPr/>
        <p:txBody>
          <a:bodyPr/>
          <a:lstStyle/>
          <a:p>
            <a:r>
              <a:rPr lang="fi-FI" dirty="0" err="1"/>
              <a:t>Osaamo</a:t>
            </a:r>
            <a:r>
              <a:rPr lang="fi-FI" dirty="0"/>
              <a:t> eli </a:t>
            </a:r>
            <a:r>
              <a:rPr lang="fi-FI" dirty="0" err="1"/>
              <a:t>Osaamo</a:t>
            </a:r>
            <a:r>
              <a:rPr lang="fi-FI" dirty="0"/>
              <a:t> -</a:t>
            </a:r>
            <a:r>
              <a:rPr lang="fi-FI" dirty="0" err="1"/>
              <a:t>kohtaantoa</a:t>
            </a:r>
            <a:r>
              <a:rPr lang="fi-FI" dirty="0"/>
              <a:t> edistämässä –hanke on Euroopan sosiaalirahaston (ESR) rahoittama. Toteutusaika on 1.1.2020-31.8.2023. </a:t>
            </a:r>
          </a:p>
          <a:p>
            <a:pPr marL="0" indent="0">
              <a:buNone/>
            </a:pPr>
            <a:endParaRPr lang="fi-FI" dirty="0"/>
          </a:p>
          <a:p>
            <a:r>
              <a:rPr lang="fi-FI" dirty="0"/>
              <a:t>Asiakastyytyväisyyttä kuvaava NPS-luku on 74 (100). Luku kertoo kuinka todennäköisesti asiakas suosittelisi </a:t>
            </a:r>
            <a:r>
              <a:rPr lang="fi-FI" dirty="0" err="1"/>
              <a:t>Osaamoa</a:t>
            </a:r>
            <a:r>
              <a:rPr lang="fi-FI" dirty="0"/>
              <a:t> muille.</a:t>
            </a:r>
          </a:p>
        </p:txBody>
      </p:sp>
    </p:spTree>
    <p:extLst>
      <p:ext uri="{BB962C8B-B14F-4D97-AF65-F5344CB8AC3E}">
        <p14:creationId xmlns:p14="http://schemas.microsoft.com/office/powerpoint/2010/main" val="1241010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840FE3-6D88-4465-ADAA-CCEAFFD6F2A3}"/>
              </a:ext>
            </a:extLst>
          </p:cNvPr>
          <p:cNvSpPr>
            <a:spLocks noGrp="1"/>
          </p:cNvSpPr>
          <p:nvPr>
            <p:ph type="title"/>
          </p:nvPr>
        </p:nvSpPr>
        <p:spPr/>
        <p:txBody>
          <a:bodyPr/>
          <a:lstStyle/>
          <a:p>
            <a:r>
              <a:rPr lang="fi-FI" dirty="0"/>
              <a:t>Rovaniemen lähteet:</a:t>
            </a:r>
          </a:p>
        </p:txBody>
      </p:sp>
      <p:sp>
        <p:nvSpPr>
          <p:cNvPr id="3" name="Sisällön paikkamerkki 2">
            <a:extLst>
              <a:ext uri="{FF2B5EF4-FFF2-40B4-BE49-F238E27FC236}">
                <a16:creationId xmlns:a16="http://schemas.microsoft.com/office/drawing/2014/main" id="{788412E6-BBF8-4F30-AA56-84AFC05E77A4}"/>
              </a:ext>
            </a:extLst>
          </p:cNvPr>
          <p:cNvSpPr>
            <a:spLocks noGrp="1"/>
          </p:cNvSpPr>
          <p:nvPr>
            <p:ph idx="1"/>
          </p:nvPr>
        </p:nvSpPr>
        <p:spPr/>
        <p:txBody>
          <a:bodyPr>
            <a:normAutofit fontScale="62500" lnSpcReduction="20000"/>
          </a:bodyPr>
          <a:lstStyle/>
          <a:p>
            <a:r>
              <a:rPr lang="fi-FI" dirty="0"/>
              <a:t>Rovaniemen kaupunki. (</a:t>
            </a:r>
            <a:r>
              <a:rPr lang="fi-FI" dirty="0" err="1"/>
              <a:t>n.d</a:t>
            </a:r>
            <a:r>
              <a:rPr lang="fi-FI" dirty="0"/>
              <a:t>.-a). </a:t>
            </a:r>
            <a:r>
              <a:rPr lang="fi-FI" i="1" dirty="0"/>
              <a:t>Työllisyyspalvelut – palvelupiste </a:t>
            </a:r>
            <a:r>
              <a:rPr lang="fi-FI" i="1" dirty="0" err="1"/>
              <a:t>Osaamo</a:t>
            </a:r>
            <a:r>
              <a:rPr lang="fi-FI" dirty="0"/>
              <a:t>. Haettu 29.4.2023 osoitteesta </a:t>
            </a:r>
            <a:r>
              <a:rPr lang="fi-FI" dirty="0">
                <a:hlinkClick r:id="rId2"/>
              </a:rPr>
              <a:t>https://www.rovaniemi.fi/Yritys--ja-tyollisyyspalvelut/Tyollisyyspalvelut---palvelupiste-Osaamo</a:t>
            </a:r>
            <a:endParaRPr lang="fi-FI" dirty="0"/>
          </a:p>
          <a:p>
            <a:r>
              <a:rPr lang="fi-FI" dirty="0"/>
              <a:t>Minkkinen, J. (2019). </a:t>
            </a:r>
            <a:r>
              <a:rPr lang="fi-FI" i="1" dirty="0"/>
              <a:t>Kohti aikuisten ohjaamoa. Esiselvitysraportti (ESR)</a:t>
            </a:r>
            <a:r>
              <a:rPr lang="fi-FI" dirty="0"/>
              <a:t>. Rovaniemen kaupunki. </a:t>
            </a:r>
            <a:r>
              <a:rPr lang="fi-FI" dirty="0">
                <a:hlinkClick r:id="rId3"/>
              </a:rPr>
              <a:t>https://www.rovaniemi.fi/loader.aspx?id=68428244-5a37-457e-bbff-94e1c1b95ad5</a:t>
            </a:r>
            <a:r>
              <a:rPr lang="fi-FI" dirty="0"/>
              <a:t> </a:t>
            </a:r>
          </a:p>
          <a:p>
            <a:pPr lvl="0"/>
            <a:r>
              <a:rPr lang="fi-FI" dirty="0" err="1">
                <a:solidFill>
                  <a:prstClr val="black"/>
                </a:solidFill>
              </a:rPr>
              <a:t>Osaamo</a:t>
            </a:r>
            <a:r>
              <a:rPr lang="fi-FI" dirty="0">
                <a:solidFill>
                  <a:prstClr val="black"/>
                </a:solidFill>
              </a:rPr>
              <a:t> Rovaniemi. (27.3.2023). [päivitys]. Facebook. </a:t>
            </a:r>
            <a:r>
              <a:rPr lang="fi-FI" dirty="0">
                <a:hlinkClick r:id="rId4"/>
              </a:rPr>
              <a:t>https://www.facebook.com/photo/?fbid=685148806943933&amp;set=pcb.685148853610595</a:t>
            </a:r>
            <a:r>
              <a:rPr lang="fi-FI" dirty="0"/>
              <a:t> </a:t>
            </a:r>
          </a:p>
          <a:p>
            <a:r>
              <a:rPr lang="fi-FI" dirty="0"/>
              <a:t>Euroopan unioni. (</a:t>
            </a:r>
            <a:r>
              <a:rPr lang="fi-FI" dirty="0" err="1"/>
              <a:t>n.d</a:t>
            </a:r>
            <a:r>
              <a:rPr lang="fi-FI" dirty="0"/>
              <a:t>.). </a:t>
            </a:r>
            <a:r>
              <a:rPr lang="fi-FI" i="1" dirty="0"/>
              <a:t>Euroopan sosiaalirahaston (ESR) rahoittaman hankkeen kuvaus</a:t>
            </a:r>
            <a:r>
              <a:rPr lang="fi-FI" dirty="0"/>
              <a:t>. Vipuvoimaa EU:lta 2014-2020. Hankkeen nimi: </a:t>
            </a:r>
            <a:r>
              <a:rPr lang="fi-FI" dirty="0" err="1"/>
              <a:t>Osaamo</a:t>
            </a:r>
            <a:r>
              <a:rPr lang="fi-FI" dirty="0"/>
              <a:t> -</a:t>
            </a:r>
            <a:r>
              <a:rPr lang="fi-FI" dirty="0" err="1"/>
              <a:t>kohtaantoa</a:t>
            </a:r>
            <a:r>
              <a:rPr lang="fi-FI" dirty="0"/>
              <a:t> edistämässä. </a:t>
            </a:r>
            <a:r>
              <a:rPr lang="fi-FI" dirty="0">
                <a:hlinkClick r:id="rId5"/>
              </a:rPr>
              <a:t>https://www.eura2014.fi/rrtiepa/projekti.php?projektikoodi=S21857</a:t>
            </a:r>
            <a:r>
              <a:rPr lang="fi-FI" dirty="0"/>
              <a:t> </a:t>
            </a:r>
            <a:endParaRPr lang="fi-FI" dirty="0">
              <a:hlinkClick r:id="rId6"/>
            </a:endParaRPr>
          </a:p>
          <a:p>
            <a:r>
              <a:rPr lang="fi-FI" dirty="0"/>
              <a:t>Rovaniemen kaupunki. (</a:t>
            </a:r>
            <a:r>
              <a:rPr lang="fi-FI" dirty="0" err="1"/>
              <a:t>n.d</a:t>
            </a:r>
            <a:r>
              <a:rPr lang="fi-FI" dirty="0"/>
              <a:t>.-c). </a:t>
            </a:r>
            <a:r>
              <a:rPr lang="fi-FI" i="1" dirty="0"/>
              <a:t>Osaamon palvelut työnhakijoille</a:t>
            </a:r>
            <a:r>
              <a:rPr lang="fi-FI" dirty="0"/>
              <a:t>. Haettu 12.5.2023 osoitteesta </a:t>
            </a:r>
            <a:r>
              <a:rPr lang="fi-FI" dirty="0">
                <a:hlinkClick r:id="rId6"/>
              </a:rPr>
              <a:t>https://www.rovaniemi.fi/Palvelut/Osaamon-palvelut-tyonhakijoille/Asioi-Osaamolla/8972a5b0-3d36-4a4d-afc4-ff28968b75c5</a:t>
            </a:r>
            <a:endParaRPr lang="fi-FI" dirty="0"/>
          </a:p>
          <a:p>
            <a:r>
              <a:rPr lang="fi-FI" dirty="0"/>
              <a:t>Palvelualojen koulutusopas kesä 2022. Tietoa palvelualan koulutuksista sekä työllistymistä tukevista hankkeista. ss. 21-22 </a:t>
            </a:r>
            <a:r>
              <a:rPr lang="fi-FI" dirty="0">
                <a:hlinkClick r:id="rId7"/>
              </a:rPr>
              <a:t>https://www.rovaniemi.fi/loader.aspx?id=c48a69bc-cc13-40ea-b15f-e9506f80a280</a:t>
            </a:r>
            <a:r>
              <a:rPr lang="fi-FI" dirty="0"/>
              <a:t> </a:t>
            </a:r>
          </a:p>
          <a:p>
            <a:r>
              <a:rPr lang="fi-FI" dirty="0"/>
              <a:t>Rovaniemen kaupunki. (</a:t>
            </a:r>
            <a:r>
              <a:rPr lang="fi-FI" dirty="0" err="1"/>
              <a:t>n.d</a:t>
            </a:r>
            <a:r>
              <a:rPr lang="fi-FI" dirty="0"/>
              <a:t>.-b). </a:t>
            </a:r>
            <a:r>
              <a:rPr lang="fi-FI" i="1" dirty="0" err="1"/>
              <a:t>Osaamo</a:t>
            </a:r>
            <a:r>
              <a:rPr lang="fi-FI" dirty="0"/>
              <a:t>. Haettu 12.5.2023 osoitteesta </a:t>
            </a:r>
            <a:r>
              <a:rPr lang="fi-FI" dirty="0">
                <a:hlinkClick r:id="rId8"/>
              </a:rPr>
              <a:t>https://ajanvaraus.rovaniemi.fi/fi/osaamo</a:t>
            </a:r>
            <a:r>
              <a:rPr lang="fi-FI" dirty="0"/>
              <a:t> </a:t>
            </a:r>
          </a:p>
        </p:txBody>
      </p:sp>
    </p:spTree>
    <p:extLst>
      <p:ext uri="{BB962C8B-B14F-4D97-AF65-F5344CB8AC3E}">
        <p14:creationId xmlns:p14="http://schemas.microsoft.com/office/powerpoint/2010/main" val="2578532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F4C863-69FD-44CE-9252-F5871948DDCB}"/>
              </a:ext>
            </a:extLst>
          </p:cNvPr>
          <p:cNvSpPr>
            <a:spLocks noGrp="1"/>
          </p:cNvSpPr>
          <p:nvPr>
            <p:ph type="ctrTitle"/>
          </p:nvPr>
        </p:nvSpPr>
        <p:spPr/>
        <p:txBody>
          <a:bodyPr/>
          <a:lstStyle/>
          <a:p>
            <a:r>
              <a:rPr lang="fi-FI" dirty="0"/>
              <a:t>Lista muusta toiminnasta</a:t>
            </a:r>
          </a:p>
        </p:txBody>
      </p:sp>
      <p:sp>
        <p:nvSpPr>
          <p:cNvPr id="4" name="Alaotsikko 3">
            <a:extLst>
              <a:ext uri="{FF2B5EF4-FFF2-40B4-BE49-F238E27FC236}">
                <a16:creationId xmlns:a16="http://schemas.microsoft.com/office/drawing/2014/main" id="{454515E7-934B-4833-A322-542D3A2451B4}"/>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457442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A098A6-3ACD-4CC2-8B92-DBD7052F863A}"/>
              </a:ext>
            </a:extLst>
          </p:cNvPr>
          <p:cNvSpPr>
            <a:spLocks noGrp="1"/>
          </p:cNvSpPr>
          <p:nvPr>
            <p:ph type="title"/>
          </p:nvPr>
        </p:nvSpPr>
        <p:spPr/>
        <p:txBody>
          <a:bodyPr/>
          <a:lstStyle/>
          <a:p>
            <a:r>
              <a:rPr lang="fi-FI" dirty="0"/>
              <a:t>Lista yli 30-vuotiaille suunnatuista Ohjaamon kaltaisesta toiminnasta</a:t>
            </a:r>
          </a:p>
        </p:txBody>
      </p:sp>
      <p:sp>
        <p:nvSpPr>
          <p:cNvPr id="3" name="Sisällön paikkamerkki 2">
            <a:extLst>
              <a:ext uri="{FF2B5EF4-FFF2-40B4-BE49-F238E27FC236}">
                <a16:creationId xmlns:a16="http://schemas.microsoft.com/office/drawing/2014/main" id="{967BF76A-4B41-4078-95B4-B5ABA934A656}"/>
              </a:ext>
            </a:extLst>
          </p:cNvPr>
          <p:cNvSpPr>
            <a:spLocks noGrp="1"/>
          </p:cNvSpPr>
          <p:nvPr>
            <p:ph idx="1"/>
          </p:nvPr>
        </p:nvSpPr>
        <p:spPr/>
        <p:txBody>
          <a:bodyPr vert="horz" lIns="91440" tIns="45720" rIns="91440" bIns="45720" rtlCol="0" anchor="t">
            <a:normAutofit/>
          </a:bodyPr>
          <a:lstStyle/>
          <a:p>
            <a:r>
              <a:rPr lang="fi-FI" dirty="0">
                <a:ea typeface="Calibri"/>
                <a:cs typeface="Calibri"/>
              </a:rPr>
              <a:t>Kuusamon työllisyyspalvelupiste Kieppi (toiminnassa) </a:t>
            </a:r>
            <a:r>
              <a:rPr lang="fi-FI" dirty="0">
                <a:solidFill>
                  <a:srgbClr val="0563C1"/>
                </a:solidFill>
                <a:ea typeface="Calibri"/>
                <a:cs typeface="Calibri"/>
                <a:hlinkClick r:id="rId2"/>
              </a:rPr>
              <a:t>https://www.kieppikuusamo.fi/</a:t>
            </a:r>
            <a:endParaRPr lang="fi-FI" dirty="0"/>
          </a:p>
          <a:p>
            <a:r>
              <a:rPr lang="fi-FI" dirty="0" err="1"/>
              <a:t>Vauhdittamo</a:t>
            </a:r>
            <a:r>
              <a:rPr lang="fi-FI" dirty="0"/>
              <a:t> Kirkkonummi (ei toiminnassa enää) </a:t>
            </a:r>
            <a:r>
              <a:rPr lang="fi-FI" dirty="0">
                <a:hlinkClick r:id="rId3"/>
              </a:rPr>
              <a:t>https://tapahtumat.kirkkonummi.fi/fi-FI/page/6076a0ad16ab6a7343658ecf</a:t>
            </a:r>
            <a:endParaRPr lang="fi-FI" dirty="0">
              <a:ea typeface="Calibri"/>
              <a:cs typeface="Calibri"/>
            </a:endParaRPr>
          </a:p>
          <a:p>
            <a:endParaRPr lang="fi-FI" dirty="0">
              <a:ea typeface="Calibri"/>
              <a:cs typeface="Calibri"/>
            </a:endParaRPr>
          </a:p>
        </p:txBody>
      </p:sp>
    </p:spTree>
    <p:extLst>
      <p:ext uri="{BB962C8B-B14F-4D97-AF65-F5344CB8AC3E}">
        <p14:creationId xmlns:p14="http://schemas.microsoft.com/office/powerpoint/2010/main" val="6387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BA0F10C0-0DB5-4DB7-B0D2-052979A89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2623" y="1757324"/>
            <a:ext cx="3446753" cy="3343351"/>
          </a:xfrm>
        </p:spPr>
      </p:pic>
    </p:spTree>
    <p:extLst>
      <p:ext uri="{BB962C8B-B14F-4D97-AF65-F5344CB8AC3E}">
        <p14:creationId xmlns:p14="http://schemas.microsoft.com/office/powerpoint/2010/main" val="156867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BD84-3F99-4F6A-8DBC-6DBFA13C2113}"/>
              </a:ext>
            </a:extLst>
          </p:cNvPr>
          <p:cNvSpPr>
            <a:spLocks noGrp="1"/>
          </p:cNvSpPr>
          <p:nvPr>
            <p:ph type="title"/>
          </p:nvPr>
        </p:nvSpPr>
        <p:spPr/>
        <p:txBody>
          <a:bodyPr/>
          <a:lstStyle/>
          <a:p>
            <a:r>
              <a:rPr lang="fi-FI" dirty="0" err="1"/>
              <a:t>Koppaamon</a:t>
            </a:r>
            <a:r>
              <a:rPr lang="fi-FI" dirty="0"/>
              <a:t> toiminnan kriteerit</a:t>
            </a:r>
          </a:p>
        </p:txBody>
      </p:sp>
      <p:sp>
        <p:nvSpPr>
          <p:cNvPr id="3" name="Sisällön paikkamerkki 2">
            <a:extLst>
              <a:ext uri="{FF2B5EF4-FFF2-40B4-BE49-F238E27FC236}">
                <a16:creationId xmlns:a16="http://schemas.microsoft.com/office/drawing/2014/main" id="{7B4D132C-88AD-4CF0-9783-361DD17C1FCE}"/>
              </a:ext>
            </a:extLst>
          </p:cNvPr>
          <p:cNvSpPr>
            <a:spLocks noGrp="1"/>
          </p:cNvSpPr>
          <p:nvPr>
            <p:ph idx="1"/>
          </p:nvPr>
        </p:nvSpPr>
        <p:spPr/>
        <p:txBody>
          <a:bodyPr>
            <a:normAutofit/>
          </a:bodyPr>
          <a:lstStyle/>
          <a:p>
            <a:r>
              <a:rPr lang="fi-FI" dirty="0"/>
              <a:t>Työikäisten haminalaisten palvelupiste.</a:t>
            </a:r>
          </a:p>
          <a:p>
            <a:r>
              <a:rPr lang="fi-FI" dirty="0"/>
              <a:t>Tarjolla on neuvontaa ja ohjausta erilaisissa asioissa, kuten työhön, koulutukseen ja omaan talouteen liittyvissä asioissa. Auttaa asiakkaita alkuun asioissa ja antaa asiakkaan elämäntilanteeseen sopivaa kokonaisvaltaista tietoa, ohjausta ja neuvontaa tarvittaessa monilta eri alojen asiantuntijoilta. Asiakkaalla mahdollisuus henkilökohtaiseen ja kasvokkain tapahtuvaan palveluun ja ohjaukseen ilman ajanvarausta.</a:t>
            </a:r>
          </a:p>
          <a:p>
            <a:r>
              <a:rPr lang="fi-FI" dirty="0"/>
              <a:t>Työnantajia ei mainita toiminnassa.</a:t>
            </a:r>
          </a:p>
        </p:txBody>
      </p:sp>
    </p:spTree>
    <p:extLst>
      <p:ext uri="{BB962C8B-B14F-4D97-AF65-F5344CB8AC3E}">
        <p14:creationId xmlns:p14="http://schemas.microsoft.com/office/powerpoint/2010/main" val="38082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08006-1153-4D3C-88F5-8874F670C0CF}"/>
              </a:ext>
            </a:extLst>
          </p:cNvPr>
          <p:cNvSpPr>
            <a:spLocks noGrp="1"/>
          </p:cNvSpPr>
          <p:nvPr>
            <p:ph type="title"/>
          </p:nvPr>
        </p:nvSpPr>
        <p:spPr/>
        <p:txBody>
          <a:bodyPr/>
          <a:lstStyle/>
          <a:p>
            <a:r>
              <a:rPr lang="fi-FI" dirty="0"/>
              <a:t>Palvelupiste Koppaamo</a:t>
            </a:r>
          </a:p>
        </p:txBody>
      </p:sp>
      <p:sp>
        <p:nvSpPr>
          <p:cNvPr id="3" name="Sisällön paikkamerkki 2">
            <a:extLst>
              <a:ext uri="{FF2B5EF4-FFF2-40B4-BE49-F238E27FC236}">
                <a16:creationId xmlns:a16="http://schemas.microsoft.com/office/drawing/2014/main" id="{31C4CB8B-B8AE-4E67-9E4F-B0AF0E48B478}"/>
              </a:ext>
            </a:extLst>
          </p:cNvPr>
          <p:cNvSpPr>
            <a:spLocks noGrp="1"/>
          </p:cNvSpPr>
          <p:nvPr>
            <p:ph idx="1"/>
          </p:nvPr>
        </p:nvSpPr>
        <p:spPr/>
        <p:txBody>
          <a:bodyPr vert="horz" lIns="91440" tIns="45720" rIns="91440" bIns="45720" rtlCol="0" anchor="t">
            <a:normAutofit/>
          </a:bodyPr>
          <a:lstStyle/>
          <a:p>
            <a:r>
              <a:rPr lang="fi-FI" dirty="0"/>
              <a:t>Samoissa tiloissa Ohjaamon kanssa.</a:t>
            </a:r>
          </a:p>
          <a:p>
            <a:r>
              <a:rPr lang="fi-FI" dirty="0"/>
              <a:t>Ma-ke klo 12-16 ja to klo 12-15.</a:t>
            </a:r>
          </a:p>
          <a:p>
            <a:r>
              <a:rPr lang="fi-FI" dirty="0"/>
              <a:t>Ilman ajanvarausta.</a:t>
            </a:r>
          </a:p>
          <a:p>
            <a:r>
              <a:rPr lang="fi-FI" dirty="0"/>
              <a:t>Mahdollisuus asioida anonyymisti.</a:t>
            </a:r>
            <a:endParaRPr lang="fi-FI" dirty="0">
              <a:ea typeface="Calibri"/>
              <a:cs typeface="Calibri"/>
            </a:endParaRPr>
          </a:p>
          <a:p>
            <a:r>
              <a:rPr lang="fi-FI" dirty="0"/>
              <a:t>Aktiivinen Facebookissa </a:t>
            </a:r>
            <a:r>
              <a:rPr lang="fi-FI" dirty="0">
                <a:hlinkClick r:id="rId2"/>
              </a:rPr>
              <a:t>Koppaamohamina</a:t>
            </a:r>
            <a:r>
              <a:rPr lang="fi-FI" dirty="0"/>
              <a:t> ja Instagramissa </a:t>
            </a:r>
            <a:r>
              <a:rPr lang="fi-FI" dirty="0">
                <a:hlinkClick r:id="rId3"/>
              </a:rPr>
              <a:t>@koppaamohamina</a:t>
            </a:r>
            <a:r>
              <a:rPr lang="fi-FI" dirty="0"/>
              <a:t>. Avaa sosiaaliset mediat klikkaamalla nimeä.</a:t>
            </a:r>
          </a:p>
          <a:p>
            <a:r>
              <a:rPr lang="fi-FI" dirty="0"/>
              <a:t>Koppaamo yhdessä aikuissosiaalityön ja Kelan kanssa ovat testanneet lisäksi yksittäistä maaseutukierrosta, jossa kierrettiin neljä kyläkeskusta.</a:t>
            </a:r>
          </a:p>
          <a:p>
            <a:endParaRPr lang="fi-FI" dirty="0"/>
          </a:p>
          <a:p>
            <a:endParaRPr lang="fi-FI" dirty="0"/>
          </a:p>
        </p:txBody>
      </p:sp>
    </p:spTree>
    <p:extLst>
      <p:ext uri="{BB962C8B-B14F-4D97-AF65-F5344CB8AC3E}">
        <p14:creationId xmlns:p14="http://schemas.microsoft.com/office/powerpoint/2010/main" val="421675848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769f4b-f86a-4366-96d2-3b42d8cb4d17">
      <Terms xmlns="http://schemas.microsoft.com/office/infopath/2007/PartnerControls"/>
    </lcf76f155ced4ddcb4097134ff3c332f>
    <TaxCatchAll xmlns="dc3c986a-3021-41e6-ad8c-4ecf3e7887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FD7A7F24698394BB5DBF09580EFC927" ma:contentTypeVersion="18" ma:contentTypeDescription="Luo uusi asiakirja." ma:contentTypeScope="" ma:versionID="ea16d20be3d1c1da255c0bb0bc7e405e">
  <xsd:schema xmlns:xsd="http://www.w3.org/2001/XMLSchema" xmlns:xs="http://www.w3.org/2001/XMLSchema" xmlns:p="http://schemas.microsoft.com/office/2006/metadata/properties" xmlns:ns2="a4769f4b-f86a-4366-96d2-3b42d8cb4d17" xmlns:ns3="dc3c986a-3021-41e6-ad8c-4ecf3e78876e" targetNamespace="http://schemas.microsoft.com/office/2006/metadata/properties" ma:root="true" ma:fieldsID="1e5d6dd0ffa24dabff5febb061634de2" ns2:_="" ns3:_="">
    <xsd:import namespace="a4769f4b-f86a-4366-96d2-3b42d8cb4d17"/>
    <xsd:import namespace="dc3c986a-3021-41e6-ad8c-4ecf3e78876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69f4b-f86a-4366-96d2-3b42d8cb4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b60a233-858a-4d37-a9d6-2a3ac7190c0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3c986a-3021-41e6-ad8c-4ecf3e78876e"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41fed7f6-3b16-4d86-9985-7a98cfbf61ee}" ma:internalName="TaxCatchAll" ma:showField="CatchAllData" ma:web="dc3c986a-3021-41e6-ad8c-4ecf3e788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19DC56-4418-4D7E-990F-A950EA1DD762}">
  <ds:schemaRefs>
    <ds:schemaRef ds:uri="http://schemas.microsoft.com/sharepoint/v3/contenttype/forms"/>
  </ds:schemaRefs>
</ds:datastoreItem>
</file>

<file path=customXml/itemProps2.xml><?xml version="1.0" encoding="utf-8"?>
<ds:datastoreItem xmlns:ds="http://schemas.openxmlformats.org/officeDocument/2006/customXml" ds:itemID="{01A6A222-0A60-4DED-A4E1-C881447177A5}">
  <ds:schemaRefs>
    <ds:schemaRef ds:uri="http://schemas.microsoft.com/office/2006/metadata/properties"/>
    <ds:schemaRef ds:uri="http://schemas.microsoft.com/office/infopath/2007/PartnerControls"/>
    <ds:schemaRef ds:uri="a4769f4b-f86a-4366-96d2-3b42d8cb4d17"/>
    <ds:schemaRef ds:uri="dc3c986a-3021-41e6-ad8c-4ecf3e78876e"/>
  </ds:schemaRefs>
</ds:datastoreItem>
</file>

<file path=customXml/itemProps3.xml><?xml version="1.0" encoding="utf-8"?>
<ds:datastoreItem xmlns:ds="http://schemas.openxmlformats.org/officeDocument/2006/customXml" ds:itemID="{C2FD3330-A287-48A6-872C-A6906634C982}"/>
</file>

<file path=docProps/app.xml><?xml version="1.0" encoding="utf-8"?>
<Properties xmlns="http://schemas.openxmlformats.org/officeDocument/2006/extended-properties" xmlns:vt="http://schemas.openxmlformats.org/officeDocument/2006/docPropsVTypes">
  <Template>TM03457510[[fn=Savon]]</Template>
  <TotalTime>2840</TotalTime>
  <Words>3853</Words>
  <Application>Microsoft Office PowerPoint</Application>
  <PresentationFormat>Laajakuva</PresentationFormat>
  <Paragraphs>371</Paragraphs>
  <Slides>66</Slides>
  <Notes>1</Notes>
  <HiddenSlides>0</HiddenSlides>
  <MMClips>0</MMClips>
  <ScaleCrop>false</ScaleCrop>
  <HeadingPairs>
    <vt:vector size="4" baseType="variant">
      <vt:variant>
        <vt:lpstr>Teema</vt:lpstr>
      </vt:variant>
      <vt:variant>
        <vt:i4>1</vt:i4>
      </vt:variant>
      <vt:variant>
        <vt:lpstr>Dian otsikot</vt:lpstr>
      </vt:variant>
      <vt:variant>
        <vt:i4>66</vt:i4>
      </vt:variant>
    </vt:vector>
  </HeadingPairs>
  <TitlesOfParts>
    <vt:vector size="67" baseType="lpstr">
      <vt:lpstr>Office-teema</vt:lpstr>
      <vt:lpstr>Yli 30-vuotiaille suunnattu Ohjaamon kaltainen toiminta</vt:lpstr>
      <vt:lpstr>PowerPoint-esitys</vt:lpstr>
      <vt:lpstr>Koosteen tausta</vt:lpstr>
      <vt:lpstr>Taustaa</vt:lpstr>
      <vt:lpstr>Hamina</vt:lpstr>
      <vt:lpstr>Opinnäytetyö</vt:lpstr>
      <vt:lpstr>PowerPoint-esitys</vt:lpstr>
      <vt:lpstr>Koppaamon toiminnan kriteerit</vt:lpstr>
      <vt:lpstr>Palvelupiste Koppaamo</vt:lpstr>
      <vt:lpstr>Koppaamon toimijat</vt:lpstr>
      <vt:lpstr>Viikkolukujärjestys</vt:lpstr>
      <vt:lpstr>Vaikuttavuus ja toiminnan kohtalo</vt:lpstr>
      <vt:lpstr>Haminan lähteet:</vt:lpstr>
      <vt:lpstr>Järvenpää</vt:lpstr>
      <vt:lpstr>PowerPoint-esitys</vt:lpstr>
      <vt:lpstr>Vaikuttamon toiminnan kriteerit</vt:lpstr>
      <vt:lpstr>Palvelupiste Vaikuttamo</vt:lpstr>
      <vt:lpstr>Vaikuttamon toimijat</vt:lpstr>
      <vt:lpstr>Viikkolukujärjestys</vt:lpstr>
      <vt:lpstr>Esimerkkejä Vaikuttamon toiminnasta</vt:lpstr>
      <vt:lpstr>Vaikuttavuus ja toiminnan kohtalo</vt:lpstr>
      <vt:lpstr>Järvenpään lähteet:</vt:lpstr>
      <vt:lpstr>Kemi</vt:lpstr>
      <vt:lpstr>PowerPoint-esitys</vt:lpstr>
      <vt:lpstr>Pointin toiminnan kriteerit</vt:lpstr>
      <vt:lpstr>Työllisyyden yhteispalvelu Pointti</vt:lpstr>
      <vt:lpstr>Pointin toimijat</vt:lpstr>
      <vt:lpstr>Viikkolukujärjestys</vt:lpstr>
      <vt:lpstr>Esimerkkejä Pointin toiminnasta</vt:lpstr>
      <vt:lpstr>Vaikuttavuus ja toiminnan kohtalo</vt:lpstr>
      <vt:lpstr>Kemin lähteet:</vt:lpstr>
      <vt:lpstr>Kuopio</vt:lpstr>
      <vt:lpstr>”Tule Navigaattoriin, olemme täällä sinua varten!”</vt:lpstr>
      <vt:lpstr>Navigaattorin toiminnan kriteerit</vt:lpstr>
      <vt:lpstr>PowerPoint-esitys</vt:lpstr>
      <vt:lpstr>Palvelupiste Navigaattori</vt:lpstr>
      <vt:lpstr>Navigaattorin toimijat</vt:lpstr>
      <vt:lpstr>Navigaattorin typistetty viikkoaikataulu</vt:lpstr>
      <vt:lpstr>Esimerkkejä Navigaattorin toiminnasta</vt:lpstr>
      <vt:lpstr>Yhteydenottolomake</vt:lpstr>
      <vt:lpstr>Kiertävä Navigaattori</vt:lpstr>
      <vt:lpstr>Vaikuttavuus ja toiminnan kohtalo</vt:lpstr>
      <vt:lpstr>Kuopion lähteet:</vt:lpstr>
      <vt:lpstr>Lahti</vt:lpstr>
      <vt:lpstr>PowerPoint-esitys</vt:lpstr>
      <vt:lpstr>Vauhdittamon toiminnan kriteerit</vt:lpstr>
      <vt:lpstr>Palvelupiste Vauhdittamo </vt:lpstr>
      <vt:lpstr>Vauhdittamon toimijat</vt:lpstr>
      <vt:lpstr>Vauhdittamo Lahden verkostokartta</vt:lpstr>
      <vt:lpstr>Viikkolukujärjestys</vt:lpstr>
      <vt:lpstr>Vauhdittamon  tapahtumia</vt:lpstr>
      <vt:lpstr>Vaikuttavuus ja toiminnan  kohtalo</vt:lpstr>
      <vt:lpstr>Lahden lähteet:</vt:lpstr>
      <vt:lpstr>Rovaniemi</vt:lpstr>
      <vt:lpstr>Esiselvitysraportti Rovaniemestä</vt:lpstr>
      <vt:lpstr>”Jos mielessäsi on työnhaku, opiskelu, osaamisen kehittäminen, alanvaihto, yrittäjyys tai rekrytointi – Osaamo auttaa!”</vt:lpstr>
      <vt:lpstr>Osaamon toiminnan kriteerit</vt:lpstr>
      <vt:lpstr>Palvelupiste Osaamo</vt:lpstr>
      <vt:lpstr>Osaamon toimijat</vt:lpstr>
      <vt:lpstr>Osaamon palvelut</vt:lpstr>
      <vt:lpstr>Esimerkki Osaamon palvelusta</vt:lpstr>
      <vt:lpstr>Tapahtumakalenteri</vt:lpstr>
      <vt:lpstr>Vaikuttavuus ja toiminnan kohtalo</vt:lpstr>
      <vt:lpstr>Rovaniemen lähteet:</vt:lpstr>
      <vt:lpstr>Lista muusta toiminnasta</vt:lpstr>
      <vt:lpstr>Lista yli 30-vuotiaille suunnatuista Ohjaamon kaltaisesta toiminnasta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Westerholm Sara</dc:creator>
  <cp:lastModifiedBy>Westerholm Sara</cp:lastModifiedBy>
  <cp:revision>294</cp:revision>
  <dcterms:created xsi:type="dcterms:W3CDTF">2023-05-05T10:47:20Z</dcterms:created>
  <dcterms:modified xsi:type="dcterms:W3CDTF">2023-06-13T09:15:40Z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0x0101007FD7A7F24698394BB5DBF09580EFC927</vt:lpwstr>
  </property>
  <property fmtid="{D5CDD505-2E9C-101B-9397-08002B2CF9AE}" pid="3" name="MediaServiceImageTags">
    <vt:lpwstr/>
  </property>
</Properties>
</file>