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  <p:sldMasterId id="2147483648" r:id="rId5"/>
  </p:sldMasterIdLst>
  <p:sldIdLst>
    <p:sldId id="269" r:id="rId6"/>
    <p:sldId id="267" r:id="rId7"/>
    <p:sldId id="266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BE7C3-B0CE-45FB-82B2-A2C823E63EDB}" type="datetime1">
              <a:rPr lang="fi-FI"/>
              <a:pPr>
                <a:defRPr/>
              </a:pPr>
              <a:t>27.2.2024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4C75-B948-4718-AB2E-13FA01724A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020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2AD3F9-260E-99BD-0D68-E33824109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C82555B-73F0-E21A-FC24-6536721FF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6040A40-C9CB-8AAD-F484-BCA932CD5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84CC32-251F-EF80-166A-51F1B9ADF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7AAF14-C22B-985C-F820-E50CCC27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F3A7568-477E-CC80-DE99-924A95E8A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28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322D73-97D6-E670-A674-BC36CCB5E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24DA8D8-3197-E823-D8D6-2308DCF37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6CD3A6-BC4E-ECD2-F4A7-FD22ABFC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60ADAE-5E4B-7C6C-1E4B-C4BECB24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0768FF-E2C5-5F7A-FE9C-666A27EB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70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BE48898-66EC-42F3-32DD-450632EBF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31E557A-61E5-5F58-8DE2-91F14E7B4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70ED14-AF51-86D0-7E4D-6EADD32EF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3CD763-0072-4562-426C-D0A6FFEE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EDEEC2-C37D-E22B-609F-D8A40BB43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3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727236-C6CE-18D4-6009-867B986E2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29288E-D757-375E-107A-F07F4CE13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C66076-E97F-7E48-BFF1-0BBD6A34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B9311D-7110-4BB8-752D-3E66D468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5A3F675-5EC8-B129-E0C9-C6BC73161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6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C3BC2D-C1E5-59A2-1DF0-81E60F661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A525EA-9BCC-26A4-1C0D-B7C2EEDC6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0BD09B-DD8C-18DA-E3CB-25494477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37D86CD-EB06-FBA5-9F5C-A12E3DA65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3C23FF-644F-8A3D-ABB3-CE3985BA0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77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213CBA-BBFD-AF9F-DA98-820A70A20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9A36E0-FD24-E00D-5BDD-85FC2B674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145186-6FE0-92D5-4B9A-0408B6783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9BDF7-52B2-6BC3-FEF2-F2A84C85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184CBD5-FB15-831A-664F-B8E28C809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5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55330B-A39E-AFA9-1B1D-5A286C392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BAC9CD-F693-4B91-9229-33411ECB8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DFD360F-C091-9B5A-2203-665D7FFF7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5A6A9E8-B67B-7B84-92C0-CDDF4B56F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7324455-81EB-A7EB-7C91-2371CC680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C4735C7-1AAF-A32A-6259-02771568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4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7053DC-75DC-85D3-002F-C3C1C025C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F7E3E78-222D-AE11-9D77-1A5CFC00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074CC8D-9AD6-3A58-5CA7-D58ED830C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345FF72-0DA2-A602-BBF4-CD6A4CB6D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AB4CF69-F960-BD4E-6F91-34D5DE809C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A0C6DC3-090C-E89C-4A98-6E63F381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33912D7-B5A7-2BF0-DCAE-F34F16FBC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E47C1C2-1C57-9407-CB9C-2BA4A016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90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737B95-D517-04BC-AFD9-EDAC5711D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B231498-EDCF-B2C1-4B4C-112FE8F4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94EAA0A-5C18-95D8-FDF8-45E797707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49AE95-C244-D1B2-938B-126933092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08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EB6938A-8D86-4560-7D18-703509517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BA292D2-28BA-AA76-0D45-A7C372B8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89E43F8-D574-C46F-CA68-189B09ABB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22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D8D355-B9FD-FFCC-7A7A-F8938B0E7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2592C1-FE75-B266-7B0F-2C21AF969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96A2C1D-052B-AD57-3B54-41CF410FB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3295B2-7029-1A52-1236-D4AAB3BA2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DC07A1-09BA-ED04-3D06-2E8A2520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7431748-201D-A826-378C-ED90FC14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753CC4-067A-4F36-B556-8E1E6DD6A3F8}" type="datetime1">
              <a:rPr lang="fi-FI"/>
              <a:pPr>
                <a:defRPr/>
              </a:pPr>
              <a:t>27.2.2024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66FB-CFF7-4EF1-8999-674D97D3420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D43E051-B349-7A45-E771-F109C5D80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7C74272-EBBB-92DE-B99A-34A2B2D54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FDE321-32A2-95ED-3543-9096A2AFD0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F5A13-E6A4-471F-86AE-1181C715FDC6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23507E-7AAF-4E69-D1B6-B19EC5FD5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B714E5-8AB2-0C1D-4CF6-33002D21E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DE3DF-F54A-4FE2-9293-723318F1AA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33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4D3683AC-EAC2-6DD4-4478-93E07F6AA3C9}"/>
              </a:ext>
            </a:extLst>
          </p:cNvPr>
          <p:cNvSpPr/>
          <p:nvPr/>
        </p:nvSpPr>
        <p:spPr>
          <a:xfrm>
            <a:off x="7656928" y="0"/>
            <a:ext cx="4535072" cy="6858000"/>
          </a:xfrm>
          <a:prstGeom prst="rect">
            <a:avLst/>
          </a:prstGeom>
          <a:solidFill>
            <a:srgbClr val="FFC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4000" dirty="0"/>
          </a:p>
          <a:p>
            <a:r>
              <a:rPr lang="fi-FI" sz="4000" dirty="0"/>
              <a:t>Hyvinvointia yhdessä (HYVÄ)-malli</a:t>
            </a:r>
          </a:p>
          <a:p>
            <a:endParaRPr lang="fi-FI" sz="3600" dirty="0"/>
          </a:p>
          <a:p>
            <a:r>
              <a:rPr lang="fi-FI" sz="3600" dirty="0"/>
              <a:t>- Palautetta koulutuksista, ideoita käyttöönotosta ja kokemuksien jakaminen </a:t>
            </a:r>
          </a:p>
          <a:p>
            <a:r>
              <a:rPr lang="fi-FI" sz="3600" dirty="0"/>
              <a:t>Kevät 2023</a:t>
            </a:r>
          </a:p>
        </p:txBody>
      </p:sp>
      <p:sp>
        <p:nvSpPr>
          <p:cNvPr id="4" name="Google Shape;654;p69">
            <a:extLst>
              <a:ext uri="{FF2B5EF4-FFF2-40B4-BE49-F238E27FC236}">
                <a16:creationId xmlns:a16="http://schemas.microsoft.com/office/drawing/2014/main" id="{1EC3D555-FFFA-BAA1-F02F-D67C0CCAF732}"/>
              </a:ext>
            </a:extLst>
          </p:cNvPr>
          <p:cNvSpPr/>
          <p:nvPr/>
        </p:nvSpPr>
        <p:spPr>
          <a:xfrm rot="16200000">
            <a:off x="3218864" y="2419936"/>
            <a:ext cx="6857999" cy="2018128"/>
          </a:xfrm>
          <a:custGeom>
            <a:avLst/>
            <a:gdLst/>
            <a:ahLst/>
            <a:cxnLst/>
            <a:rect l="l" t="t" r="r" b="b"/>
            <a:pathLst>
              <a:path w="158249" h="26195" extrusionOk="0">
                <a:moveTo>
                  <a:pt x="7967" y="0"/>
                </a:moveTo>
                <a:cubicBezTo>
                  <a:pt x="4014" y="0"/>
                  <a:pt x="4014" y="5281"/>
                  <a:pt x="60" y="5281"/>
                </a:cubicBezTo>
                <a:cubicBezTo>
                  <a:pt x="30" y="5281"/>
                  <a:pt x="30" y="5251"/>
                  <a:pt x="0" y="5251"/>
                </a:cubicBezTo>
                <a:lnTo>
                  <a:pt x="0" y="26194"/>
                </a:lnTo>
                <a:lnTo>
                  <a:pt x="158248" y="26194"/>
                </a:lnTo>
                <a:lnTo>
                  <a:pt x="158248" y="5281"/>
                </a:lnTo>
                <a:cubicBezTo>
                  <a:pt x="154295" y="5281"/>
                  <a:pt x="154295" y="0"/>
                  <a:pt x="150342" y="0"/>
                </a:cubicBezTo>
                <a:cubicBezTo>
                  <a:pt x="146389" y="0"/>
                  <a:pt x="146389" y="5281"/>
                  <a:pt x="142435" y="5281"/>
                </a:cubicBezTo>
                <a:cubicBezTo>
                  <a:pt x="138482" y="5281"/>
                  <a:pt x="138482" y="0"/>
                  <a:pt x="134529" y="0"/>
                </a:cubicBezTo>
                <a:cubicBezTo>
                  <a:pt x="130546" y="0"/>
                  <a:pt x="130546" y="5281"/>
                  <a:pt x="126593" y="5281"/>
                </a:cubicBezTo>
                <a:cubicBezTo>
                  <a:pt x="122639" y="5281"/>
                  <a:pt x="122639" y="0"/>
                  <a:pt x="118686" y="0"/>
                </a:cubicBezTo>
                <a:cubicBezTo>
                  <a:pt x="114733" y="0"/>
                  <a:pt x="114733" y="5281"/>
                  <a:pt x="110780" y="5281"/>
                </a:cubicBezTo>
                <a:cubicBezTo>
                  <a:pt x="106827" y="5281"/>
                  <a:pt x="106827" y="0"/>
                  <a:pt x="102873" y="0"/>
                </a:cubicBezTo>
                <a:cubicBezTo>
                  <a:pt x="98920" y="0"/>
                  <a:pt x="98920" y="5281"/>
                  <a:pt x="94967" y="5281"/>
                </a:cubicBezTo>
                <a:cubicBezTo>
                  <a:pt x="91014" y="5281"/>
                  <a:pt x="91014" y="0"/>
                  <a:pt x="87061" y="0"/>
                </a:cubicBezTo>
                <a:cubicBezTo>
                  <a:pt x="83107" y="0"/>
                  <a:pt x="83107" y="5281"/>
                  <a:pt x="79154" y="5281"/>
                </a:cubicBezTo>
                <a:cubicBezTo>
                  <a:pt x="75201" y="5281"/>
                  <a:pt x="75201" y="0"/>
                  <a:pt x="71248" y="0"/>
                </a:cubicBezTo>
                <a:cubicBezTo>
                  <a:pt x="67295" y="0"/>
                  <a:pt x="67295" y="5281"/>
                  <a:pt x="63342" y="5281"/>
                </a:cubicBezTo>
                <a:cubicBezTo>
                  <a:pt x="59388" y="5281"/>
                  <a:pt x="59388" y="0"/>
                  <a:pt x="55435" y="0"/>
                </a:cubicBezTo>
                <a:cubicBezTo>
                  <a:pt x="51482" y="0"/>
                  <a:pt x="51482" y="5281"/>
                  <a:pt x="47529" y="5281"/>
                </a:cubicBezTo>
                <a:cubicBezTo>
                  <a:pt x="43545" y="5281"/>
                  <a:pt x="43545" y="0"/>
                  <a:pt x="39592" y="0"/>
                </a:cubicBezTo>
                <a:cubicBezTo>
                  <a:pt x="35639" y="0"/>
                  <a:pt x="35639" y="5281"/>
                  <a:pt x="31686" y="5281"/>
                </a:cubicBezTo>
                <a:cubicBezTo>
                  <a:pt x="27733" y="5281"/>
                  <a:pt x="27733" y="0"/>
                  <a:pt x="23779" y="0"/>
                </a:cubicBezTo>
                <a:cubicBezTo>
                  <a:pt x="19826" y="0"/>
                  <a:pt x="19826" y="5281"/>
                  <a:pt x="15873" y="5281"/>
                </a:cubicBezTo>
                <a:cubicBezTo>
                  <a:pt x="11920" y="5281"/>
                  <a:pt x="11920" y="0"/>
                  <a:pt x="7967" y="0"/>
                </a:cubicBezTo>
                <a:close/>
              </a:path>
            </a:pathLst>
          </a:custGeom>
          <a:solidFill>
            <a:srgbClr val="FFC4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C3409051-A1C4-5C05-241F-8BE62BD29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90" y="2394522"/>
            <a:ext cx="5342562" cy="1724129"/>
          </a:xfrm>
          <a:prstGeom prst="rect">
            <a:avLst/>
          </a:prstGeom>
        </p:spPr>
      </p:pic>
      <p:pic>
        <p:nvPicPr>
          <p:cNvPr id="2050" name="Picture 2" descr="Helsingin kaupunki, kaupunginkanslia">
            <a:extLst>
              <a:ext uri="{FF2B5EF4-FFF2-40B4-BE49-F238E27FC236}">
                <a16:creationId xmlns:a16="http://schemas.microsoft.com/office/drawing/2014/main" id="{BA02D667-6399-E241-41FE-2A28D325A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409" y="287676"/>
            <a:ext cx="1644533" cy="76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00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4D3683AC-EAC2-6DD4-4478-93E07F6AA3C9}"/>
              </a:ext>
            </a:extLst>
          </p:cNvPr>
          <p:cNvSpPr/>
          <p:nvPr/>
        </p:nvSpPr>
        <p:spPr>
          <a:xfrm>
            <a:off x="7543800" y="0"/>
            <a:ext cx="4648200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Google Shape;654;p69">
            <a:extLst>
              <a:ext uri="{FF2B5EF4-FFF2-40B4-BE49-F238E27FC236}">
                <a16:creationId xmlns:a16="http://schemas.microsoft.com/office/drawing/2014/main" id="{1EC3D555-FFFA-BAA1-F02F-D67C0CCAF732}"/>
              </a:ext>
            </a:extLst>
          </p:cNvPr>
          <p:cNvSpPr/>
          <p:nvPr/>
        </p:nvSpPr>
        <p:spPr>
          <a:xfrm rot="16200000">
            <a:off x="3218864" y="2419936"/>
            <a:ext cx="6857999" cy="2018128"/>
          </a:xfrm>
          <a:custGeom>
            <a:avLst/>
            <a:gdLst/>
            <a:ahLst/>
            <a:cxnLst/>
            <a:rect l="l" t="t" r="r" b="b"/>
            <a:pathLst>
              <a:path w="158249" h="26195" extrusionOk="0">
                <a:moveTo>
                  <a:pt x="7967" y="0"/>
                </a:moveTo>
                <a:cubicBezTo>
                  <a:pt x="4014" y="0"/>
                  <a:pt x="4014" y="5281"/>
                  <a:pt x="60" y="5281"/>
                </a:cubicBezTo>
                <a:cubicBezTo>
                  <a:pt x="30" y="5281"/>
                  <a:pt x="30" y="5251"/>
                  <a:pt x="0" y="5251"/>
                </a:cubicBezTo>
                <a:lnTo>
                  <a:pt x="0" y="26194"/>
                </a:lnTo>
                <a:lnTo>
                  <a:pt x="158248" y="26194"/>
                </a:lnTo>
                <a:lnTo>
                  <a:pt x="158248" y="5281"/>
                </a:lnTo>
                <a:cubicBezTo>
                  <a:pt x="154295" y="5281"/>
                  <a:pt x="154295" y="0"/>
                  <a:pt x="150342" y="0"/>
                </a:cubicBezTo>
                <a:cubicBezTo>
                  <a:pt x="146389" y="0"/>
                  <a:pt x="146389" y="5281"/>
                  <a:pt x="142435" y="5281"/>
                </a:cubicBezTo>
                <a:cubicBezTo>
                  <a:pt x="138482" y="5281"/>
                  <a:pt x="138482" y="0"/>
                  <a:pt x="134529" y="0"/>
                </a:cubicBezTo>
                <a:cubicBezTo>
                  <a:pt x="130546" y="0"/>
                  <a:pt x="130546" y="5281"/>
                  <a:pt x="126593" y="5281"/>
                </a:cubicBezTo>
                <a:cubicBezTo>
                  <a:pt x="122639" y="5281"/>
                  <a:pt x="122639" y="0"/>
                  <a:pt x="118686" y="0"/>
                </a:cubicBezTo>
                <a:cubicBezTo>
                  <a:pt x="114733" y="0"/>
                  <a:pt x="114733" y="5281"/>
                  <a:pt x="110780" y="5281"/>
                </a:cubicBezTo>
                <a:cubicBezTo>
                  <a:pt x="106827" y="5281"/>
                  <a:pt x="106827" y="0"/>
                  <a:pt x="102873" y="0"/>
                </a:cubicBezTo>
                <a:cubicBezTo>
                  <a:pt x="98920" y="0"/>
                  <a:pt x="98920" y="5281"/>
                  <a:pt x="94967" y="5281"/>
                </a:cubicBezTo>
                <a:cubicBezTo>
                  <a:pt x="91014" y="5281"/>
                  <a:pt x="91014" y="0"/>
                  <a:pt x="87061" y="0"/>
                </a:cubicBezTo>
                <a:cubicBezTo>
                  <a:pt x="83107" y="0"/>
                  <a:pt x="83107" y="5281"/>
                  <a:pt x="79154" y="5281"/>
                </a:cubicBezTo>
                <a:cubicBezTo>
                  <a:pt x="75201" y="5281"/>
                  <a:pt x="75201" y="0"/>
                  <a:pt x="71248" y="0"/>
                </a:cubicBezTo>
                <a:cubicBezTo>
                  <a:pt x="67295" y="0"/>
                  <a:pt x="67295" y="5281"/>
                  <a:pt x="63342" y="5281"/>
                </a:cubicBezTo>
                <a:cubicBezTo>
                  <a:pt x="59388" y="5281"/>
                  <a:pt x="59388" y="0"/>
                  <a:pt x="55435" y="0"/>
                </a:cubicBezTo>
                <a:cubicBezTo>
                  <a:pt x="51482" y="0"/>
                  <a:pt x="51482" y="5281"/>
                  <a:pt x="47529" y="5281"/>
                </a:cubicBezTo>
                <a:cubicBezTo>
                  <a:pt x="43545" y="5281"/>
                  <a:pt x="43545" y="0"/>
                  <a:pt x="39592" y="0"/>
                </a:cubicBezTo>
                <a:cubicBezTo>
                  <a:pt x="35639" y="0"/>
                  <a:pt x="35639" y="5281"/>
                  <a:pt x="31686" y="5281"/>
                </a:cubicBezTo>
                <a:cubicBezTo>
                  <a:pt x="27733" y="5281"/>
                  <a:pt x="27733" y="0"/>
                  <a:pt x="23779" y="0"/>
                </a:cubicBezTo>
                <a:cubicBezTo>
                  <a:pt x="19826" y="0"/>
                  <a:pt x="19826" y="5281"/>
                  <a:pt x="15873" y="5281"/>
                </a:cubicBezTo>
                <a:cubicBezTo>
                  <a:pt x="11920" y="5281"/>
                  <a:pt x="11920" y="0"/>
                  <a:pt x="7967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1FCDA53-2CC1-D0CF-418D-2A35573D5716}"/>
              </a:ext>
            </a:extLst>
          </p:cNvPr>
          <p:cNvSpPr txBox="1"/>
          <p:nvPr/>
        </p:nvSpPr>
        <p:spPr>
          <a:xfrm>
            <a:off x="560821" y="982145"/>
            <a:ext cx="525541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 b="1" i="0" u="none" strike="noStrike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Palautetta HYVÄ-mallin koulutuksista</a:t>
            </a:r>
            <a:r>
              <a:rPr lang="fi-FI" sz="32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​</a:t>
            </a:r>
            <a:endParaRPr lang="en-GB" sz="32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9BFA6AA-DFCF-1998-0213-1767F3D4754A}"/>
              </a:ext>
            </a:extLst>
          </p:cNvPr>
          <p:cNvSpPr txBox="1"/>
          <p:nvPr/>
        </p:nvSpPr>
        <p:spPr>
          <a:xfrm>
            <a:off x="6324603" y="718394"/>
            <a:ext cx="535420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b="0" i="0" u="none" strike="noStrike" dirty="0">
                <a:effectLst/>
                <a:latin typeface="Arial" panose="020B0604020202020204" pitchFamily="34" charset="0"/>
              </a:rPr>
              <a:t>Herätti pohtimaan erityisesti yhteisen kielen löytämisen merkitystä asiakastyössä ja erityisesti laajemmissa verkostoissa, joissa mukana on paljon ammattilaisia ja lapsen tai nuoren näkemys saattaa hukkua ammattipuheen alle </a:t>
            </a:r>
            <a:r>
              <a:rPr lang="fi-FI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b="0" i="0" dirty="0"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b="0" i="0" u="none" strike="noStrike" dirty="0">
                <a:effectLst/>
                <a:latin typeface="Arial" panose="020B0604020202020204" pitchFamily="34" charset="0"/>
              </a:rPr>
              <a:t>Tarjoaa uusia näkökulmia siihen, miten vahvistaa nuoren osallisuutta häntä koskevissa asioissa</a:t>
            </a:r>
            <a:r>
              <a:rPr lang="fi-FI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b="0" i="0" dirty="0"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b="0" i="0" dirty="0">
                <a:effectLst/>
                <a:latin typeface="Arial" panose="020B0604020202020204" pitchFamily="34" charset="0"/>
              </a:rPr>
              <a:t>​</a:t>
            </a:r>
            <a:r>
              <a:rPr lang="fi-FI" b="0" i="0" u="none" strike="noStrike" dirty="0">
                <a:effectLst/>
                <a:latin typeface="Arial" panose="020B0604020202020204" pitchFamily="34" charset="0"/>
              </a:rPr>
              <a:t>Toisten kohtaamisessa aion kiinnittää erityistä huomiota positiivisuuden näkökulmaan ja hyvän mielen tuottamiseen</a:t>
            </a:r>
          </a:p>
          <a:p>
            <a:pPr algn="l" rtl="0" fontAlgn="base"/>
            <a:r>
              <a:rPr lang="fi-FI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b="0" i="0" dirty="0">
                <a:effectLst/>
                <a:latin typeface="Arial" panose="020B0604020202020204" pitchFamily="34" charset="0"/>
              </a:rPr>
              <a:t>​</a:t>
            </a:r>
            <a:r>
              <a:rPr lang="fi-FI" b="0" i="0" u="none" strike="noStrike" dirty="0">
                <a:effectLst/>
                <a:latin typeface="Arial" panose="020B0604020202020204" pitchFamily="34" charset="0"/>
              </a:rPr>
              <a:t>Ympyrä kuvana seinällä voisi tuoda keskustelupohjaa lisää asiakkaiden kanssa</a:t>
            </a:r>
            <a:r>
              <a:rPr lang="fi-FI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b="0" i="0" dirty="0"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b="0" i="0" u="none" strike="noStrike" dirty="0">
                <a:effectLst/>
                <a:latin typeface="Arial" panose="020B0604020202020204" pitchFamily="34" charset="0"/>
              </a:rPr>
              <a:t>Pohdimme tiimin kanssa, miten mallia voidaan hyödyntää työssämme</a:t>
            </a:r>
            <a:r>
              <a:rPr lang="fi-FI" b="0" i="0" dirty="0">
                <a:effectLst/>
                <a:latin typeface="Arial" panose="020B0604020202020204" pitchFamily="34" charset="0"/>
              </a:rPr>
              <a:t>​</a:t>
            </a:r>
          </a:p>
        </p:txBody>
      </p:sp>
      <p:pic>
        <p:nvPicPr>
          <p:cNvPr id="11" name="Kuva 10" descr="Kuva, joka sisältää kohteen animaatio, Animaatio, clipart, Animoidut lastenohjelmat&#10;&#10;Kuvaus luotu automaattisesti">
            <a:extLst>
              <a:ext uri="{FF2B5EF4-FFF2-40B4-BE49-F238E27FC236}">
                <a16:creationId xmlns:a16="http://schemas.microsoft.com/office/drawing/2014/main" id="{0ABB980D-BF6C-88D5-A153-8DF36FDA7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11" y="2175147"/>
            <a:ext cx="5347034" cy="4175558"/>
          </a:xfrm>
          <a:prstGeom prst="rect">
            <a:avLst/>
          </a:prstGeom>
        </p:spPr>
      </p:pic>
      <p:pic>
        <p:nvPicPr>
          <p:cNvPr id="3" name="Kuva 2" descr="Kuva, joka sisältää kohteen clipart, hymiö, animaatio, kuvitus&#10;&#10;Kuvaus luotu automaattisesti">
            <a:extLst>
              <a:ext uri="{FF2B5EF4-FFF2-40B4-BE49-F238E27FC236}">
                <a16:creationId xmlns:a16="http://schemas.microsoft.com/office/drawing/2014/main" id="{5EED34AB-5A19-74E9-62C4-33496DF194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t="15448" r="10765" b="20782"/>
          <a:stretch/>
        </p:blipFill>
        <p:spPr>
          <a:xfrm>
            <a:off x="4756934" y="5999665"/>
            <a:ext cx="897343" cy="79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5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4D3683AC-EAC2-6DD4-4478-93E07F6AA3C9}"/>
              </a:ext>
            </a:extLst>
          </p:cNvPr>
          <p:cNvSpPr/>
          <p:nvPr/>
        </p:nvSpPr>
        <p:spPr>
          <a:xfrm>
            <a:off x="7543800" y="0"/>
            <a:ext cx="4648200" cy="6858000"/>
          </a:xfrm>
          <a:prstGeom prst="rect">
            <a:avLst/>
          </a:prstGeom>
          <a:solidFill>
            <a:srgbClr val="FFD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Google Shape;654;p69">
            <a:extLst>
              <a:ext uri="{FF2B5EF4-FFF2-40B4-BE49-F238E27FC236}">
                <a16:creationId xmlns:a16="http://schemas.microsoft.com/office/drawing/2014/main" id="{1EC3D555-FFFA-BAA1-F02F-D67C0CCAF732}"/>
              </a:ext>
            </a:extLst>
          </p:cNvPr>
          <p:cNvSpPr/>
          <p:nvPr/>
        </p:nvSpPr>
        <p:spPr>
          <a:xfrm rot="16200000">
            <a:off x="3218864" y="2419936"/>
            <a:ext cx="6857999" cy="2018128"/>
          </a:xfrm>
          <a:custGeom>
            <a:avLst/>
            <a:gdLst/>
            <a:ahLst/>
            <a:cxnLst/>
            <a:rect l="l" t="t" r="r" b="b"/>
            <a:pathLst>
              <a:path w="158249" h="26195" extrusionOk="0">
                <a:moveTo>
                  <a:pt x="7967" y="0"/>
                </a:moveTo>
                <a:cubicBezTo>
                  <a:pt x="4014" y="0"/>
                  <a:pt x="4014" y="5281"/>
                  <a:pt x="60" y="5281"/>
                </a:cubicBezTo>
                <a:cubicBezTo>
                  <a:pt x="30" y="5281"/>
                  <a:pt x="30" y="5251"/>
                  <a:pt x="0" y="5251"/>
                </a:cubicBezTo>
                <a:lnTo>
                  <a:pt x="0" y="26194"/>
                </a:lnTo>
                <a:lnTo>
                  <a:pt x="158248" y="26194"/>
                </a:lnTo>
                <a:lnTo>
                  <a:pt x="158248" y="5281"/>
                </a:lnTo>
                <a:cubicBezTo>
                  <a:pt x="154295" y="5281"/>
                  <a:pt x="154295" y="0"/>
                  <a:pt x="150342" y="0"/>
                </a:cubicBezTo>
                <a:cubicBezTo>
                  <a:pt x="146389" y="0"/>
                  <a:pt x="146389" y="5281"/>
                  <a:pt x="142435" y="5281"/>
                </a:cubicBezTo>
                <a:cubicBezTo>
                  <a:pt x="138482" y="5281"/>
                  <a:pt x="138482" y="0"/>
                  <a:pt x="134529" y="0"/>
                </a:cubicBezTo>
                <a:cubicBezTo>
                  <a:pt x="130546" y="0"/>
                  <a:pt x="130546" y="5281"/>
                  <a:pt x="126593" y="5281"/>
                </a:cubicBezTo>
                <a:cubicBezTo>
                  <a:pt x="122639" y="5281"/>
                  <a:pt x="122639" y="0"/>
                  <a:pt x="118686" y="0"/>
                </a:cubicBezTo>
                <a:cubicBezTo>
                  <a:pt x="114733" y="0"/>
                  <a:pt x="114733" y="5281"/>
                  <a:pt x="110780" y="5281"/>
                </a:cubicBezTo>
                <a:cubicBezTo>
                  <a:pt x="106827" y="5281"/>
                  <a:pt x="106827" y="0"/>
                  <a:pt x="102873" y="0"/>
                </a:cubicBezTo>
                <a:cubicBezTo>
                  <a:pt x="98920" y="0"/>
                  <a:pt x="98920" y="5281"/>
                  <a:pt x="94967" y="5281"/>
                </a:cubicBezTo>
                <a:cubicBezTo>
                  <a:pt x="91014" y="5281"/>
                  <a:pt x="91014" y="0"/>
                  <a:pt x="87061" y="0"/>
                </a:cubicBezTo>
                <a:cubicBezTo>
                  <a:pt x="83107" y="0"/>
                  <a:pt x="83107" y="5281"/>
                  <a:pt x="79154" y="5281"/>
                </a:cubicBezTo>
                <a:cubicBezTo>
                  <a:pt x="75201" y="5281"/>
                  <a:pt x="75201" y="0"/>
                  <a:pt x="71248" y="0"/>
                </a:cubicBezTo>
                <a:cubicBezTo>
                  <a:pt x="67295" y="0"/>
                  <a:pt x="67295" y="5281"/>
                  <a:pt x="63342" y="5281"/>
                </a:cubicBezTo>
                <a:cubicBezTo>
                  <a:pt x="59388" y="5281"/>
                  <a:pt x="59388" y="0"/>
                  <a:pt x="55435" y="0"/>
                </a:cubicBezTo>
                <a:cubicBezTo>
                  <a:pt x="51482" y="0"/>
                  <a:pt x="51482" y="5281"/>
                  <a:pt x="47529" y="5281"/>
                </a:cubicBezTo>
                <a:cubicBezTo>
                  <a:pt x="43545" y="5281"/>
                  <a:pt x="43545" y="0"/>
                  <a:pt x="39592" y="0"/>
                </a:cubicBezTo>
                <a:cubicBezTo>
                  <a:pt x="35639" y="0"/>
                  <a:pt x="35639" y="5281"/>
                  <a:pt x="31686" y="5281"/>
                </a:cubicBezTo>
                <a:cubicBezTo>
                  <a:pt x="27733" y="5281"/>
                  <a:pt x="27733" y="0"/>
                  <a:pt x="23779" y="0"/>
                </a:cubicBezTo>
                <a:cubicBezTo>
                  <a:pt x="19826" y="0"/>
                  <a:pt x="19826" y="5281"/>
                  <a:pt x="15873" y="5281"/>
                </a:cubicBezTo>
                <a:cubicBezTo>
                  <a:pt x="11920" y="5281"/>
                  <a:pt x="11920" y="0"/>
                  <a:pt x="7967" y="0"/>
                </a:cubicBezTo>
                <a:close/>
              </a:path>
            </a:pathLst>
          </a:custGeom>
          <a:solidFill>
            <a:srgbClr val="FFDD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1FCDA53-2CC1-D0CF-418D-2A35573D5716}"/>
              </a:ext>
            </a:extLst>
          </p:cNvPr>
          <p:cNvSpPr txBox="1"/>
          <p:nvPr/>
        </p:nvSpPr>
        <p:spPr>
          <a:xfrm>
            <a:off x="560821" y="982145"/>
            <a:ext cx="525541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 b="1" i="0" u="none" strike="noStrike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Palautetta HYVÄ-mallin koulutuksista</a:t>
            </a:r>
            <a:r>
              <a:rPr lang="fi-FI" sz="32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​</a:t>
            </a:r>
            <a:endParaRPr lang="en-GB" sz="32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9BFA6AA-DFCF-1998-0213-1767F3D4754A}"/>
              </a:ext>
            </a:extLst>
          </p:cNvPr>
          <p:cNvSpPr txBox="1"/>
          <p:nvPr/>
        </p:nvSpPr>
        <p:spPr>
          <a:xfrm>
            <a:off x="6375762" y="1028343"/>
            <a:ext cx="535420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Auttoi palauttamaan mieleen tärkeitä asioita, jotka arjen kiireessä tuppaavat unohtumaan </a:t>
            </a:r>
            <a:r>
              <a:rPr lang="fi-FI" sz="18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fi-FI" sz="18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Auttoi huomaamaan, millä osa-alueilla omassa työssä olisi vielä kehitettävää lasten ja heidän perheidensä auttamiseksi</a:t>
            </a:r>
            <a:r>
              <a:rPr lang="fi-FI" sz="18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Hyviä kysymyksiä keskustelun pohjaksi</a:t>
            </a:r>
            <a:r>
              <a:rPr lang="fi-FI" sz="18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Hyvinvoinnin ympyrä helpottaa ja jäsentää sekä työntekijän että lapsen ja nuoren kommunikointia. ”Sujahtaa” käyttöön helposti arjen ja työn kohtaamisessa</a:t>
            </a:r>
            <a:r>
              <a:rPr lang="fi-FI" sz="18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8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Hyvinvoinnin ympyrän avulla on hyvä ohjata keskustelua ja tulee käsiteltyä kaikki osa-alueet</a:t>
            </a:r>
            <a:r>
              <a:rPr lang="fi-FI" sz="18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  <a:endParaRPr lang="fi-F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endParaRPr lang="fi-F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Kuva 2" descr="Kuva, joka sisältää kohteen animaatio, kuvitus, clipart, Animoidut lastenohjelmat&#10;&#10;Kuvaus luotu automaattisesti">
            <a:extLst>
              <a:ext uri="{FF2B5EF4-FFF2-40B4-BE49-F238E27FC236}">
                <a16:creationId xmlns:a16="http://schemas.microsoft.com/office/drawing/2014/main" id="{00270C0E-5DB9-9F10-B8FF-DED5E83E16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53" y="2171700"/>
            <a:ext cx="5058071" cy="3949903"/>
          </a:xfrm>
          <a:prstGeom prst="rect">
            <a:avLst/>
          </a:prstGeom>
        </p:spPr>
      </p:pic>
      <p:pic>
        <p:nvPicPr>
          <p:cNvPr id="6" name="Kuva 5" descr="Kuva, joka sisältää kohteen clipart, hymiö, animaatio, kuvitus&#10;&#10;Kuvaus luotu automaattisesti">
            <a:extLst>
              <a:ext uri="{FF2B5EF4-FFF2-40B4-BE49-F238E27FC236}">
                <a16:creationId xmlns:a16="http://schemas.microsoft.com/office/drawing/2014/main" id="{ED502848-E6B3-51FE-ED62-D310E86C2C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t="15448" r="10765" b="20782"/>
          <a:stretch/>
        </p:blipFill>
        <p:spPr>
          <a:xfrm>
            <a:off x="4741456" y="5435387"/>
            <a:ext cx="897343" cy="79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4D3683AC-EAC2-6DD4-4478-93E07F6AA3C9}"/>
              </a:ext>
            </a:extLst>
          </p:cNvPr>
          <p:cNvSpPr/>
          <p:nvPr/>
        </p:nvSpPr>
        <p:spPr>
          <a:xfrm>
            <a:off x="7543800" y="0"/>
            <a:ext cx="4648200" cy="6858000"/>
          </a:xfrm>
          <a:prstGeom prst="rect">
            <a:avLst/>
          </a:prstGeom>
          <a:solidFill>
            <a:srgbClr val="FFC4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Google Shape;654;p69">
            <a:extLst>
              <a:ext uri="{FF2B5EF4-FFF2-40B4-BE49-F238E27FC236}">
                <a16:creationId xmlns:a16="http://schemas.microsoft.com/office/drawing/2014/main" id="{1EC3D555-FFFA-BAA1-F02F-D67C0CCAF732}"/>
              </a:ext>
            </a:extLst>
          </p:cNvPr>
          <p:cNvSpPr/>
          <p:nvPr/>
        </p:nvSpPr>
        <p:spPr>
          <a:xfrm rot="16200000">
            <a:off x="3218864" y="2419936"/>
            <a:ext cx="6857999" cy="2018128"/>
          </a:xfrm>
          <a:custGeom>
            <a:avLst/>
            <a:gdLst/>
            <a:ahLst/>
            <a:cxnLst/>
            <a:rect l="l" t="t" r="r" b="b"/>
            <a:pathLst>
              <a:path w="158249" h="26195" extrusionOk="0">
                <a:moveTo>
                  <a:pt x="7967" y="0"/>
                </a:moveTo>
                <a:cubicBezTo>
                  <a:pt x="4014" y="0"/>
                  <a:pt x="4014" y="5281"/>
                  <a:pt x="60" y="5281"/>
                </a:cubicBezTo>
                <a:cubicBezTo>
                  <a:pt x="30" y="5281"/>
                  <a:pt x="30" y="5251"/>
                  <a:pt x="0" y="5251"/>
                </a:cubicBezTo>
                <a:lnTo>
                  <a:pt x="0" y="26194"/>
                </a:lnTo>
                <a:lnTo>
                  <a:pt x="158248" y="26194"/>
                </a:lnTo>
                <a:lnTo>
                  <a:pt x="158248" y="5281"/>
                </a:lnTo>
                <a:cubicBezTo>
                  <a:pt x="154295" y="5281"/>
                  <a:pt x="154295" y="0"/>
                  <a:pt x="150342" y="0"/>
                </a:cubicBezTo>
                <a:cubicBezTo>
                  <a:pt x="146389" y="0"/>
                  <a:pt x="146389" y="5281"/>
                  <a:pt x="142435" y="5281"/>
                </a:cubicBezTo>
                <a:cubicBezTo>
                  <a:pt x="138482" y="5281"/>
                  <a:pt x="138482" y="0"/>
                  <a:pt x="134529" y="0"/>
                </a:cubicBezTo>
                <a:cubicBezTo>
                  <a:pt x="130546" y="0"/>
                  <a:pt x="130546" y="5281"/>
                  <a:pt x="126593" y="5281"/>
                </a:cubicBezTo>
                <a:cubicBezTo>
                  <a:pt x="122639" y="5281"/>
                  <a:pt x="122639" y="0"/>
                  <a:pt x="118686" y="0"/>
                </a:cubicBezTo>
                <a:cubicBezTo>
                  <a:pt x="114733" y="0"/>
                  <a:pt x="114733" y="5281"/>
                  <a:pt x="110780" y="5281"/>
                </a:cubicBezTo>
                <a:cubicBezTo>
                  <a:pt x="106827" y="5281"/>
                  <a:pt x="106827" y="0"/>
                  <a:pt x="102873" y="0"/>
                </a:cubicBezTo>
                <a:cubicBezTo>
                  <a:pt x="98920" y="0"/>
                  <a:pt x="98920" y="5281"/>
                  <a:pt x="94967" y="5281"/>
                </a:cubicBezTo>
                <a:cubicBezTo>
                  <a:pt x="91014" y="5281"/>
                  <a:pt x="91014" y="0"/>
                  <a:pt x="87061" y="0"/>
                </a:cubicBezTo>
                <a:cubicBezTo>
                  <a:pt x="83107" y="0"/>
                  <a:pt x="83107" y="5281"/>
                  <a:pt x="79154" y="5281"/>
                </a:cubicBezTo>
                <a:cubicBezTo>
                  <a:pt x="75201" y="5281"/>
                  <a:pt x="75201" y="0"/>
                  <a:pt x="71248" y="0"/>
                </a:cubicBezTo>
                <a:cubicBezTo>
                  <a:pt x="67295" y="0"/>
                  <a:pt x="67295" y="5281"/>
                  <a:pt x="63342" y="5281"/>
                </a:cubicBezTo>
                <a:cubicBezTo>
                  <a:pt x="59388" y="5281"/>
                  <a:pt x="59388" y="0"/>
                  <a:pt x="55435" y="0"/>
                </a:cubicBezTo>
                <a:cubicBezTo>
                  <a:pt x="51482" y="0"/>
                  <a:pt x="51482" y="5281"/>
                  <a:pt x="47529" y="5281"/>
                </a:cubicBezTo>
                <a:cubicBezTo>
                  <a:pt x="43545" y="5281"/>
                  <a:pt x="43545" y="0"/>
                  <a:pt x="39592" y="0"/>
                </a:cubicBezTo>
                <a:cubicBezTo>
                  <a:pt x="35639" y="0"/>
                  <a:pt x="35639" y="5281"/>
                  <a:pt x="31686" y="5281"/>
                </a:cubicBezTo>
                <a:cubicBezTo>
                  <a:pt x="27733" y="5281"/>
                  <a:pt x="27733" y="0"/>
                  <a:pt x="23779" y="0"/>
                </a:cubicBezTo>
                <a:cubicBezTo>
                  <a:pt x="19826" y="0"/>
                  <a:pt x="19826" y="5281"/>
                  <a:pt x="15873" y="5281"/>
                </a:cubicBezTo>
                <a:cubicBezTo>
                  <a:pt x="11920" y="5281"/>
                  <a:pt x="11920" y="0"/>
                  <a:pt x="7967" y="0"/>
                </a:cubicBezTo>
                <a:close/>
              </a:path>
            </a:pathLst>
          </a:custGeom>
          <a:solidFill>
            <a:srgbClr val="FFC4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1FCDA53-2CC1-D0CF-418D-2A35573D5716}"/>
              </a:ext>
            </a:extLst>
          </p:cNvPr>
          <p:cNvSpPr txBox="1"/>
          <p:nvPr/>
        </p:nvSpPr>
        <p:spPr>
          <a:xfrm>
            <a:off x="560821" y="982145"/>
            <a:ext cx="525541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b="1" i="0" u="none" strike="noStrike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Missä tilanteissa aiot ottaa HYVÄ-mallin käyttöön? </a:t>
            </a:r>
          </a:p>
          <a:p>
            <a:r>
              <a:rPr lang="fi-FI" sz="2400" b="1" i="0" u="none" strike="noStrike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Missä tilanteissa malli olisi hyödyksi?</a:t>
            </a:r>
            <a:r>
              <a:rPr lang="fi-FI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​</a:t>
            </a:r>
            <a:endParaRPr lang="en-GB" sz="24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9BFA6AA-DFCF-1998-0213-1767F3D4754A}"/>
              </a:ext>
            </a:extLst>
          </p:cNvPr>
          <p:cNvSpPr txBox="1"/>
          <p:nvPr/>
        </p:nvSpPr>
        <p:spPr>
          <a:xfrm>
            <a:off x="6375762" y="1028343"/>
            <a:ext cx="535420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Asiakkaan ja perheen kokonaisvaltaisen tilanteen kartoittamisessa </a:t>
            </a:r>
            <a:r>
              <a:rPr lang="en-US" sz="1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  <a:br>
              <a:rPr lang="en-US" sz="1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</a:br>
            <a:r>
              <a:rPr lang="fi-FI" sz="16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sekä asioiden puheeksi oton apuna</a:t>
            </a:r>
            <a:r>
              <a:rPr lang="en-US" sz="1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Uusien asiakkaiden kanssa </a:t>
            </a:r>
            <a:r>
              <a:rPr lang="fi-FI" sz="1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Kun tapaamiset lähtevät kesätauon jälkeen käyntiin</a:t>
            </a:r>
            <a:r>
              <a:rPr lang="en-US" sz="1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fi-FI" sz="16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erveystarkastuksessa</a:t>
            </a:r>
            <a:endParaRPr lang="fi-FI" sz="1600" u="none" strike="noStrike" dirty="0">
              <a:solidFill>
                <a:srgbClr val="212121"/>
              </a:solidFill>
              <a:latin typeface="Arial" panose="020B0604020202020204" pitchFamily="34" charset="0"/>
            </a:endParaRP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Alkuhaastattelupohjana</a:t>
            </a:r>
            <a:r>
              <a:rPr lang="en-US" sz="1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Kokonaistilanteen jäsentämisen tukena omassa mielessä</a:t>
            </a:r>
            <a:r>
              <a:rPr lang="fi-FI" sz="1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Otan mallin (hyvinvoinnin osa-alueet) käyttöön työskentelyssäni lasten ja heidän vanhempiensa kanssa 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Olen puhunut teemoista asiakkaiden kanssa jo vuosia, mutta jatkossa otan mukaan paperit itselle ja asiakkaalle tapaamisiin keskustelun herättäjiksi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</p:txBody>
      </p:sp>
      <p:pic>
        <p:nvPicPr>
          <p:cNvPr id="3" name="Kuva 2" descr="Kuva, joka sisältää kohteen animaatio, kuvitus, Animoidut lastenohjelmat, Animaatio&#10;&#10;Kuvaus luotu automaattisesti">
            <a:extLst>
              <a:ext uri="{FF2B5EF4-FFF2-40B4-BE49-F238E27FC236}">
                <a16:creationId xmlns:a16="http://schemas.microsoft.com/office/drawing/2014/main" id="{CA9910E0-AF41-3876-6F5C-E62C04A22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02" y="2628900"/>
            <a:ext cx="4785959" cy="3737408"/>
          </a:xfrm>
          <a:prstGeom prst="rect">
            <a:avLst/>
          </a:prstGeom>
        </p:spPr>
      </p:pic>
      <p:pic>
        <p:nvPicPr>
          <p:cNvPr id="6" name="Kuva 5" descr="Kuva, joka sisältää kohteen clipart, hymiö, animaatio, kuvitus&#10;&#10;Kuvaus luotu automaattisesti">
            <a:extLst>
              <a:ext uri="{FF2B5EF4-FFF2-40B4-BE49-F238E27FC236}">
                <a16:creationId xmlns:a16="http://schemas.microsoft.com/office/drawing/2014/main" id="{EE24BFBD-5786-EC5F-B2F1-F929D8F127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t="15448" r="10765" b="20782"/>
          <a:stretch/>
        </p:blipFill>
        <p:spPr>
          <a:xfrm>
            <a:off x="4756934" y="5999665"/>
            <a:ext cx="897343" cy="79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4D3683AC-EAC2-6DD4-4478-93E07F6AA3C9}"/>
              </a:ext>
            </a:extLst>
          </p:cNvPr>
          <p:cNvSpPr/>
          <p:nvPr/>
        </p:nvSpPr>
        <p:spPr>
          <a:xfrm>
            <a:off x="7543800" y="0"/>
            <a:ext cx="4648200" cy="6858000"/>
          </a:xfrm>
          <a:prstGeom prst="rect">
            <a:avLst/>
          </a:prstGeom>
          <a:solidFill>
            <a:srgbClr val="E6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Google Shape;654;p69">
            <a:extLst>
              <a:ext uri="{FF2B5EF4-FFF2-40B4-BE49-F238E27FC236}">
                <a16:creationId xmlns:a16="http://schemas.microsoft.com/office/drawing/2014/main" id="{1EC3D555-FFFA-BAA1-F02F-D67C0CCAF732}"/>
              </a:ext>
            </a:extLst>
          </p:cNvPr>
          <p:cNvSpPr/>
          <p:nvPr/>
        </p:nvSpPr>
        <p:spPr>
          <a:xfrm rot="16200000">
            <a:off x="3228435" y="2419936"/>
            <a:ext cx="6857999" cy="2018128"/>
          </a:xfrm>
          <a:custGeom>
            <a:avLst/>
            <a:gdLst/>
            <a:ahLst/>
            <a:cxnLst/>
            <a:rect l="l" t="t" r="r" b="b"/>
            <a:pathLst>
              <a:path w="158249" h="26195" extrusionOk="0">
                <a:moveTo>
                  <a:pt x="7967" y="0"/>
                </a:moveTo>
                <a:cubicBezTo>
                  <a:pt x="4014" y="0"/>
                  <a:pt x="4014" y="5281"/>
                  <a:pt x="60" y="5281"/>
                </a:cubicBezTo>
                <a:cubicBezTo>
                  <a:pt x="30" y="5281"/>
                  <a:pt x="30" y="5251"/>
                  <a:pt x="0" y="5251"/>
                </a:cubicBezTo>
                <a:lnTo>
                  <a:pt x="0" y="26194"/>
                </a:lnTo>
                <a:lnTo>
                  <a:pt x="158248" y="26194"/>
                </a:lnTo>
                <a:lnTo>
                  <a:pt x="158248" y="5281"/>
                </a:lnTo>
                <a:cubicBezTo>
                  <a:pt x="154295" y="5281"/>
                  <a:pt x="154295" y="0"/>
                  <a:pt x="150342" y="0"/>
                </a:cubicBezTo>
                <a:cubicBezTo>
                  <a:pt x="146389" y="0"/>
                  <a:pt x="146389" y="5281"/>
                  <a:pt x="142435" y="5281"/>
                </a:cubicBezTo>
                <a:cubicBezTo>
                  <a:pt x="138482" y="5281"/>
                  <a:pt x="138482" y="0"/>
                  <a:pt x="134529" y="0"/>
                </a:cubicBezTo>
                <a:cubicBezTo>
                  <a:pt x="130546" y="0"/>
                  <a:pt x="130546" y="5281"/>
                  <a:pt x="126593" y="5281"/>
                </a:cubicBezTo>
                <a:cubicBezTo>
                  <a:pt x="122639" y="5281"/>
                  <a:pt x="122639" y="0"/>
                  <a:pt x="118686" y="0"/>
                </a:cubicBezTo>
                <a:cubicBezTo>
                  <a:pt x="114733" y="0"/>
                  <a:pt x="114733" y="5281"/>
                  <a:pt x="110780" y="5281"/>
                </a:cubicBezTo>
                <a:cubicBezTo>
                  <a:pt x="106827" y="5281"/>
                  <a:pt x="106827" y="0"/>
                  <a:pt x="102873" y="0"/>
                </a:cubicBezTo>
                <a:cubicBezTo>
                  <a:pt x="98920" y="0"/>
                  <a:pt x="98920" y="5281"/>
                  <a:pt x="94967" y="5281"/>
                </a:cubicBezTo>
                <a:cubicBezTo>
                  <a:pt x="91014" y="5281"/>
                  <a:pt x="91014" y="0"/>
                  <a:pt x="87061" y="0"/>
                </a:cubicBezTo>
                <a:cubicBezTo>
                  <a:pt x="83107" y="0"/>
                  <a:pt x="83107" y="5281"/>
                  <a:pt x="79154" y="5281"/>
                </a:cubicBezTo>
                <a:cubicBezTo>
                  <a:pt x="75201" y="5281"/>
                  <a:pt x="75201" y="0"/>
                  <a:pt x="71248" y="0"/>
                </a:cubicBezTo>
                <a:cubicBezTo>
                  <a:pt x="67295" y="0"/>
                  <a:pt x="67295" y="5281"/>
                  <a:pt x="63342" y="5281"/>
                </a:cubicBezTo>
                <a:cubicBezTo>
                  <a:pt x="59388" y="5281"/>
                  <a:pt x="59388" y="0"/>
                  <a:pt x="55435" y="0"/>
                </a:cubicBezTo>
                <a:cubicBezTo>
                  <a:pt x="51482" y="0"/>
                  <a:pt x="51482" y="5281"/>
                  <a:pt x="47529" y="5281"/>
                </a:cubicBezTo>
                <a:cubicBezTo>
                  <a:pt x="43545" y="5281"/>
                  <a:pt x="43545" y="0"/>
                  <a:pt x="39592" y="0"/>
                </a:cubicBezTo>
                <a:cubicBezTo>
                  <a:pt x="35639" y="0"/>
                  <a:pt x="35639" y="5281"/>
                  <a:pt x="31686" y="5281"/>
                </a:cubicBezTo>
                <a:cubicBezTo>
                  <a:pt x="27733" y="5281"/>
                  <a:pt x="27733" y="0"/>
                  <a:pt x="23779" y="0"/>
                </a:cubicBezTo>
                <a:cubicBezTo>
                  <a:pt x="19826" y="0"/>
                  <a:pt x="19826" y="5281"/>
                  <a:pt x="15873" y="5281"/>
                </a:cubicBezTo>
                <a:cubicBezTo>
                  <a:pt x="11920" y="5281"/>
                  <a:pt x="11920" y="0"/>
                  <a:pt x="7967" y="0"/>
                </a:cubicBezTo>
                <a:close/>
              </a:path>
            </a:pathLst>
          </a:custGeom>
          <a:solidFill>
            <a:srgbClr val="E6D1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1FCDA53-2CC1-D0CF-418D-2A35573D5716}"/>
              </a:ext>
            </a:extLst>
          </p:cNvPr>
          <p:cNvSpPr txBox="1"/>
          <p:nvPr/>
        </p:nvSpPr>
        <p:spPr>
          <a:xfrm>
            <a:off x="560821" y="982145"/>
            <a:ext cx="525541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b="1" i="0" u="none" strike="noStrike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Missä tilanteissa aiot ottaa HYVÄ-mallin käyttöön? </a:t>
            </a:r>
          </a:p>
          <a:p>
            <a:r>
              <a:rPr lang="fi-FI" sz="2400" b="1" i="0" u="none" strike="noStrike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Missä tilanteissa malli olisi hyödyksi?</a:t>
            </a:r>
            <a:r>
              <a:rPr lang="fi-FI" sz="24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​</a:t>
            </a:r>
            <a:endParaRPr lang="en-GB" sz="24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9BFA6AA-DFCF-1998-0213-1767F3D4754A}"/>
              </a:ext>
            </a:extLst>
          </p:cNvPr>
          <p:cNvSpPr txBox="1"/>
          <p:nvPr/>
        </p:nvSpPr>
        <p:spPr>
          <a:xfrm>
            <a:off x="6375762" y="428178"/>
            <a:ext cx="535420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Aion kasvattaa lasten ja heidän perheidensä omaa osallisuutta ratkaisujen löytämisessä 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Kiinnittää enemmän huomiota voimavarakeskeisyyteen ja kokonaisvaltaiseen lähestymistapaan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Aion käyttää apukysymyksiä sekä hyvinvoinnin ympyrää Tukena ensihaastattelulle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fi-FI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Yhteistyössä muiden ammattilaisten kanssa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Ohjaustyössä ja kehittämistyössä.</a:t>
            </a:r>
            <a:endParaRPr lang="en-US" sz="1600" u="none" strike="noStrik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Kerron tästä Hyvinvointia yhdessä -mallista muillekin.</a:t>
            </a:r>
          </a:p>
          <a:p>
            <a:pPr algn="l" rtl="0" fontAlgn="base"/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Kannustan työntekijöitä ottamaan mallin käyttöön omassa arjen työssään ja seuraan säännöllisesti että, tämä toteutuu tulevaisuudessa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Yhteisissä palavereissa opettajien ja huoltajien kanssa 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en-US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Moniammatillisessa työssä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</p:txBody>
      </p:sp>
      <p:pic>
        <p:nvPicPr>
          <p:cNvPr id="3" name="Kuva 2" descr="Kuva, joka sisältää kohteen animaatio, kuvitus, Animoidut lastenohjelmat, Animaatio&#10;&#10;Kuvaus luotu automaattisesti">
            <a:extLst>
              <a:ext uri="{FF2B5EF4-FFF2-40B4-BE49-F238E27FC236}">
                <a16:creationId xmlns:a16="http://schemas.microsoft.com/office/drawing/2014/main" id="{CA9910E0-AF41-3876-6F5C-E62C04A22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02" y="2628900"/>
            <a:ext cx="4785959" cy="3737408"/>
          </a:xfrm>
          <a:prstGeom prst="rect">
            <a:avLst/>
          </a:prstGeom>
        </p:spPr>
      </p:pic>
      <p:pic>
        <p:nvPicPr>
          <p:cNvPr id="2" name="Kuva 1" descr="Kuva, joka sisältää kohteen clipart, hymiö, animaatio, kuvitus&#10;&#10;Kuvaus luotu automaattisesti">
            <a:extLst>
              <a:ext uri="{FF2B5EF4-FFF2-40B4-BE49-F238E27FC236}">
                <a16:creationId xmlns:a16="http://schemas.microsoft.com/office/drawing/2014/main" id="{86FFA3C5-DCDE-206C-1631-0FC34B9E84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7" t="15448" r="10765" b="20782"/>
          <a:stretch/>
        </p:blipFill>
        <p:spPr>
          <a:xfrm>
            <a:off x="4756934" y="5999665"/>
            <a:ext cx="897343" cy="79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3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4D3683AC-EAC2-6DD4-4478-93E07F6AA3C9}"/>
              </a:ext>
            </a:extLst>
          </p:cNvPr>
          <p:cNvSpPr/>
          <p:nvPr/>
        </p:nvSpPr>
        <p:spPr>
          <a:xfrm>
            <a:off x="7543800" y="0"/>
            <a:ext cx="46482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Google Shape;654;p69">
            <a:extLst>
              <a:ext uri="{FF2B5EF4-FFF2-40B4-BE49-F238E27FC236}">
                <a16:creationId xmlns:a16="http://schemas.microsoft.com/office/drawing/2014/main" id="{1EC3D555-FFFA-BAA1-F02F-D67C0CCAF732}"/>
              </a:ext>
            </a:extLst>
          </p:cNvPr>
          <p:cNvSpPr/>
          <p:nvPr/>
        </p:nvSpPr>
        <p:spPr>
          <a:xfrm rot="16200000">
            <a:off x="3218864" y="2419936"/>
            <a:ext cx="6857999" cy="2018128"/>
          </a:xfrm>
          <a:custGeom>
            <a:avLst/>
            <a:gdLst/>
            <a:ahLst/>
            <a:cxnLst/>
            <a:rect l="l" t="t" r="r" b="b"/>
            <a:pathLst>
              <a:path w="158249" h="26195" extrusionOk="0">
                <a:moveTo>
                  <a:pt x="7967" y="0"/>
                </a:moveTo>
                <a:cubicBezTo>
                  <a:pt x="4014" y="0"/>
                  <a:pt x="4014" y="5281"/>
                  <a:pt x="60" y="5281"/>
                </a:cubicBezTo>
                <a:cubicBezTo>
                  <a:pt x="30" y="5281"/>
                  <a:pt x="30" y="5251"/>
                  <a:pt x="0" y="5251"/>
                </a:cubicBezTo>
                <a:lnTo>
                  <a:pt x="0" y="26194"/>
                </a:lnTo>
                <a:lnTo>
                  <a:pt x="158248" y="26194"/>
                </a:lnTo>
                <a:lnTo>
                  <a:pt x="158248" y="5281"/>
                </a:lnTo>
                <a:cubicBezTo>
                  <a:pt x="154295" y="5281"/>
                  <a:pt x="154295" y="0"/>
                  <a:pt x="150342" y="0"/>
                </a:cubicBezTo>
                <a:cubicBezTo>
                  <a:pt x="146389" y="0"/>
                  <a:pt x="146389" y="5281"/>
                  <a:pt x="142435" y="5281"/>
                </a:cubicBezTo>
                <a:cubicBezTo>
                  <a:pt x="138482" y="5281"/>
                  <a:pt x="138482" y="0"/>
                  <a:pt x="134529" y="0"/>
                </a:cubicBezTo>
                <a:cubicBezTo>
                  <a:pt x="130546" y="0"/>
                  <a:pt x="130546" y="5281"/>
                  <a:pt x="126593" y="5281"/>
                </a:cubicBezTo>
                <a:cubicBezTo>
                  <a:pt x="122639" y="5281"/>
                  <a:pt x="122639" y="0"/>
                  <a:pt x="118686" y="0"/>
                </a:cubicBezTo>
                <a:cubicBezTo>
                  <a:pt x="114733" y="0"/>
                  <a:pt x="114733" y="5281"/>
                  <a:pt x="110780" y="5281"/>
                </a:cubicBezTo>
                <a:cubicBezTo>
                  <a:pt x="106827" y="5281"/>
                  <a:pt x="106827" y="0"/>
                  <a:pt x="102873" y="0"/>
                </a:cubicBezTo>
                <a:cubicBezTo>
                  <a:pt x="98920" y="0"/>
                  <a:pt x="98920" y="5281"/>
                  <a:pt x="94967" y="5281"/>
                </a:cubicBezTo>
                <a:cubicBezTo>
                  <a:pt x="91014" y="5281"/>
                  <a:pt x="91014" y="0"/>
                  <a:pt x="87061" y="0"/>
                </a:cubicBezTo>
                <a:cubicBezTo>
                  <a:pt x="83107" y="0"/>
                  <a:pt x="83107" y="5281"/>
                  <a:pt x="79154" y="5281"/>
                </a:cubicBezTo>
                <a:cubicBezTo>
                  <a:pt x="75201" y="5281"/>
                  <a:pt x="75201" y="0"/>
                  <a:pt x="71248" y="0"/>
                </a:cubicBezTo>
                <a:cubicBezTo>
                  <a:pt x="67295" y="0"/>
                  <a:pt x="67295" y="5281"/>
                  <a:pt x="63342" y="5281"/>
                </a:cubicBezTo>
                <a:cubicBezTo>
                  <a:pt x="59388" y="5281"/>
                  <a:pt x="59388" y="0"/>
                  <a:pt x="55435" y="0"/>
                </a:cubicBezTo>
                <a:cubicBezTo>
                  <a:pt x="51482" y="0"/>
                  <a:pt x="51482" y="5281"/>
                  <a:pt x="47529" y="5281"/>
                </a:cubicBezTo>
                <a:cubicBezTo>
                  <a:pt x="43545" y="5281"/>
                  <a:pt x="43545" y="0"/>
                  <a:pt x="39592" y="0"/>
                </a:cubicBezTo>
                <a:cubicBezTo>
                  <a:pt x="35639" y="0"/>
                  <a:pt x="35639" y="5281"/>
                  <a:pt x="31686" y="5281"/>
                </a:cubicBezTo>
                <a:cubicBezTo>
                  <a:pt x="27733" y="5281"/>
                  <a:pt x="27733" y="0"/>
                  <a:pt x="23779" y="0"/>
                </a:cubicBezTo>
                <a:cubicBezTo>
                  <a:pt x="19826" y="0"/>
                  <a:pt x="19826" y="5281"/>
                  <a:pt x="15873" y="5281"/>
                </a:cubicBezTo>
                <a:cubicBezTo>
                  <a:pt x="11920" y="5281"/>
                  <a:pt x="11920" y="0"/>
                  <a:pt x="7967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81FCDA53-2CC1-D0CF-418D-2A35573D5716}"/>
              </a:ext>
            </a:extLst>
          </p:cNvPr>
          <p:cNvSpPr txBox="1"/>
          <p:nvPr/>
        </p:nvSpPr>
        <p:spPr>
          <a:xfrm>
            <a:off x="717910" y="893383"/>
            <a:ext cx="44076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 b="1" i="0" u="none" strike="noStrike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Palautetta HYVÄ-mallin käytöstä</a:t>
            </a:r>
            <a:r>
              <a:rPr lang="fi-FI" sz="32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​</a:t>
            </a:r>
            <a:endParaRPr lang="en-GB" sz="3200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39BFA6AA-DFCF-1998-0213-1767F3D4754A}"/>
              </a:ext>
            </a:extLst>
          </p:cNvPr>
          <p:cNvSpPr txBox="1"/>
          <p:nvPr/>
        </p:nvSpPr>
        <p:spPr>
          <a:xfrm>
            <a:off x="6419853" y="524232"/>
            <a:ext cx="535420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Hyvä kokonaisvaltainen lähestymistapa jäsentämään aina 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vain pirstaleisempaa maailmaa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Asiakkaat ovat kertoneet, että malli oli heidän mielestään hyvä, 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 sen kautta oli helppo jutella erilaisista hyvinvointiin liittyvistä aiheista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Olen käyttänyt mallia uusien asiakkaiden kanssa kartoittaakseni hänen tilannettaan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Mallia on ollut helppo käyttää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Ympyräkuvaa katsellen olemme asiakkaan kanssa kartoittaneet hänen toimivia ja tukea tarvitsevia osa-alueita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Asiakkaan äiti, kun esittelin hyvinvoinnin ympyrää ja sen avulla käytyjä keskusteluja nuoren kanssa: ”Tehän olette ehtineet puhua vaikka mistä, tosi hienoa!”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/>
            <a:endParaRPr lang="fi-FI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i-FI" sz="16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Keskusteluissa voi löytyä yllättäviä asioita, joihin lapsi tai nuori kaipaa muutosta. Niistä on sitten helpompi käydä keskusteluja perheen kanssa</a:t>
            </a:r>
            <a:r>
              <a:rPr lang="fi-FI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</p:txBody>
      </p:sp>
      <p:pic>
        <p:nvPicPr>
          <p:cNvPr id="3" name="Kuva 2" descr="Kuva, joka sisältää kohteen animaatio, Animaatio, clipart, kuvitus&#10;&#10;Kuvaus luotu automaattisesti">
            <a:extLst>
              <a:ext uri="{FF2B5EF4-FFF2-40B4-BE49-F238E27FC236}">
                <a16:creationId xmlns:a16="http://schemas.microsoft.com/office/drawing/2014/main" id="{E4852C7F-C9A7-A22C-C9CC-5F52C3E90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42" y="2381249"/>
            <a:ext cx="5359231" cy="4185083"/>
          </a:xfrm>
          <a:prstGeom prst="rect">
            <a:avLst/>
          </a:prstGeom>
        </p:spPr>
      </p:pic>
      <p:pic>
        <p:nvPicPr>
          <p:cNvPr id="8" name="Kuva 7" descr="Kuva, joka sisältää kohteen clipart, piirros, animaatio, hymiö&#10;&#10;Kuvaus luotu automaattisesti">
            <a:extLst>
              <a:ext uri="{FF2B5EF4-FFF2-40B4-BE49-F238E27FC236}">
                <a16:creationId xmlns:a16="http://schemas.microsoft.com/office/drawing/2014/main" id="{353DBD22-574F-D26C-41FA-E4FB937685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21277" r="17739" b="20860"/>
          <a:stretch/>
        </p:blipFill>
        <p:spPr>
          <a:xfrm>
            <a:off x="4657606" y="5867812"/>
            <a:ext cx="943767" cy="83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2030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EB9048E2-569B-4DDF-9D7F-6C09463B350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BF944C7E31C1F44BC8C6A78E337A9CE" ma:contentTypeVersion="14" ma:contentTypeDescription="Luo uusi asiakirja." ma:contentTypeScope="" ma:versionID="82e3143eedf569e92df2e15407b52d26">
  <xsd:schema xmlns:xsd="http://www.w3.org/2001/XMLSchema" xmlns:xs="http://www.w3.org/2001/XMLSchema" xmlns:p="http://schemas.microsoft.com/office/2006/metadata/properties" xmlns:ns2="d69deb4e-581b-4576-91ef-1127bf824f8d" xmlns:ns3="d859da8f-cfa0-424a-a909-fd7a7249962f" xmlns:ns4="46fcde59-e350-40c2-8288-8d0ddcab9cfc" targetNamespace="http://schemas.microsoft.com/office/2006/metadata/properties" ma:root="true" ma:fieldsID="2f1c3bca751c1857f5583a1c3723a6cc" ns2:_="" ns3:_="" ns4:_="">
    <xsd:import namespace="d69deb4e-581b-4576-91ef-1127bf824f8d"/>
    <xsd:import namespace="d859da8f-cfa0-424a-a909-fd7a7249962f"/>
    <xsd:import namespace="46fcde59-e350-40c2-8288-8d0ddcab9c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deb4e-581b-4576-91ef-1127bf824f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Kuvien tunnisteet" ma:readOnly="false" ma:fieldId="{5cf76f15-5ced-4ddc-b409-7134ff3c332f}" ma:taxonomyMulti="true" ma:sspId="1b13d2ae-8643-4d9b-9691-30b7950a7e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9da8f-cfa0-424a-a909-fd7a7249962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fcde59-e350-40c2-8288-8d0ddcab9cfc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a010e660-0ace-442e-a9b0-8c8ab15a26d9}" ma:internalName="TaxCatchAll" ma:showField="CatchAllData" ma:web="d859da8f-cfa0-424a-a909-fd7a724996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9deb4e-581b-4576-91ef-1127bf824f8d">
      <Terms xmlns="http://schemas.microsoft.com/office/infopath/2007/PartnerControls"/>
    </lcf76f155ced4ddcb4097134ff3c332f>
    <TaxCatchAll xmlns="46fcde59-e350-40c2-8288-8d0ddcab9cf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FAB22E-26FC-4844-903C-2DC73B7A08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9deb4e-581b-4576-91ef-1127bf824f8d"/>
    <ds:schemaRef ds:uri="d859da8f-cfa0-424a-a909-fd7a7249962f"/>
    <ds:schemaRef ds:uri="46fcde59-e350-40c2-8288-8d0ddcab9c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FF2813-5F8D-4974-8CDD-7DCF3CD96877}">
  <ds:schemaRefs>
    <ds:schemaRef ds:uri="46fcde59-e350-40c2-8288-8d0ddcab9cfc"/>
    <ds:schemaRef ds:uri="d69deb4e-581b-4576-91ef-1127bf824f8d"/>
    <ds:schemaRef ds:uri="d859da8f-cfa0-424a-a909-fd7a724996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BEF366-4599-4C46-BE75-1BEBC129CE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9914</TotalTime>
  <Words>455</Words>
  <Application>Microsoft Office PowerPoint</Application>
  <PresentationFormat>Laajakuva</PresentationFormat>
  <Paragraphs>75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HKI-perus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Palautetta HYVÄ-mallin koulutuksista</dc:title>
  <dc:creator>Prepula Elisa</dc:creator>
  <cp:lastModifiedBy>Prepula Elisa</cp:lastModifiedBy>
  <cp:revision>11</cp:revision>
  <cp:lastPrinted>2024-02-27T11:53:22Z</cp:lastPrinted>
  <dcterms:created xsi:type="dcterms:W3CDTF">2023-05-21T09:16:47Z</dcterms:created>
  <dcterms:modified xsi:type="dcterms:W3CDTF">2024-03-05T08:42:58Z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2023-05-21T09:16:47Z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27b4edeb-1a63-4304-8277-adc59d4eab22</vt:lpwstr>
  </property>
  <property fmtid="{D5CDD505-2E9C-101B-9397-08002B2CF9AE}" pid="8" name="MSIP_Label_f35e945f-875f-47b7-87fa-10b3524d17f5_ContentBits">
    <vt:lpwstr>0</vt:lpwstr>
  </property>
  <property fmtid="{D5CDD505-2E9C-101B-9397-08002B2CF9AE}" pid="9" name="ContentTypeId">
    <vt:lpwstr>0x0101006BF944C7E31C1F44BC8C6A78E337A9CE</vt:lpwstr>
  </property>
  <property fmtid="{D5CDD505-2E9C-101B-9397-08002B2CF9AE}" pid="10" name="MediaServiceImageTags">
    <vt:lpwstr/>
  </property>
</Properties>
</file>