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handoutMasterIdLst>
    <p:handoutMasterId r:id="rId11"/>
  </p:handoutMasterIdLst>
  <p:sldIdLst>
    <p:sldId id="256" r:id="rId5"/>
    <p:sldId id="258" r:id="rId6"/>
    <p:sldId id="259" r:id="rId7"/>
    <p:sldId id="264" r:id="rId8"/>
    <p:sldId id="265" r:id="rId9"/>
    <p:sldId id="266" r:id="rId10"/>
  </p:sldIdLst>
  <p:sldSz cx="9144000" cy="5143500" type="screen16x9"/>
  <p:notesSz cx="6858000" cy="9144000"/>
  <p:defaultTextStyle>
    <a:defPPr>
      <a:defRPr lang="en-FI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8D"/>
    <a:srgbClr val="00816E"/>
    <a:srgbClr val="3C2B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327"/>
  </p:normalViewPr>
  <p:slideViewPr>
    <p:cSldViewPr snapToGrid="0">
      <p:cViewPr varScale="1">
        <p:scale>
          <a:sx n="155" d="100"/>
          <a:sy n="155" d="100"/>
        </p:scale>
        <p:origin x="931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68" d="100"/>
          <a:sy n="168" d="100"/>
        </p:scale>
        <p:origin x="6640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79A706-FDB7-4FD8-8896-A2E0B1C18465}" type="doc">
      <dgm:prSet loTypeId="urn:microsoft.com/office/officeart/2005/8/layout/vList6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DB76BF00-D01C-4BFF-B3ED-4CB0868F22D8}">
      <dgm:prSet phldrT="[Teksti]" custT="1"/>
      <dgm:spPr>
        <a:solidFill>
          <a:srgbClr val="009F8D"/>
        </a:solidFill>
      </dgm:spPr>
      <dgm:t>
        <a:bodyPr/>
        <a:lstStyle/>
        <a:p>
          <a:r>
            <a:rPr lang="fi-FI" sz="2400" b="1" dirty="0" smtClean="0">
              <a:solidFill>
                <a:schemeClr val="bg1"/>
              </a:solidFill>
            </a:rPr>
            <a:t>RAI HC-arviointi</a:t>
          </a:r>
        </a:p>
        <a:p>
          <a:r>
            <a:rPr lang="fi-FI" sz="1600" dirty="0" smtClean="0">
              <a:solidFill>
                <a:schemeClr val="bg1"/>
              </a:solidFill>
            </a:rPr>
            <a:t>Säännöllisen kotihoidon asiakkaille</a:t>
          </a:r>
          <a:r>
            <a:rPr lang="fi-FI" sz="2400" dirty="0" smtClean="0">
              <a:solidFill>
                <a:schemeClr val="bg1"/>
              </a:solidFill>
            </a:rPr>
            <a:t> </a:t>
          </a:r>
          <a:r>
            <a:rPr lang="fi-FI" sz="1600" dirty="0" smtClean="0">
              <a:solidFill>
                <a:schemeClr val="bg1"/>
              </a:solidFill>
            </a:rPr>
            <a:t>puolivuosittain </a:t>
          </a:r>
          <a:endParaRPr lang="fi-FI" sz="1600" dirty="0">
            <a:solidFill>
              <a:schemeClr val="bg1"/>
            </a:solidFill>
          </a:endParaRPr>
        </a:p>
      </dgm:t>
    </dgm:pt>
    <dgm:pt modelId="{6DDC1BC3-8FC8-456B-B916-C3407BDA2EE6}" type="parTrans" cxnId="{B3DAED67-0478-4C98-A49E-EEE52338779F}">
      <dgm:prSet/>
      <dgm:spPr/>
      <dgm:t>
        <a:bodyPr/>
        <a:lstStyle/>
        <a:p>
          <a:endParaRPr lang="fi-FI"/>
        </a:p>
      </dgm:t>
    </dgm:pt>
    <dgm:pt modelId="{92CDD753-18AC-407C-B8D7-6F8955082D29}" type="sibTrans" cxnId="{B3DAED67-0478-4C98-A49E-EEE52338779F}">
      <dgm:prSet/>
      <dgm:spPr/>
      <dgm:t>
        <a:bodyPr/>
        <a:lstStyle/>
        <a:p>
          <a:endParaRPr lang="fi-FI"/>
        </a:p>
      </dgm:t>
    </dgm:pt>
    <dgm:pt modelId="{9FAA85C1-4F07-4960-9B3F-D1B813E8E76C}">
      <dgm:prSet phldrT="[Teksti]"/>
      <dgm:spPr/>
      <dgm:t>
        <a:bodyPr/>
        <a:lstStyle/>
        <a:p>
          <a:endParaRPr lang="fi-FI" dirty="0"/>
        </a:p>
      </dgm:t>
    </dgm:pt>
    <dgm:pt modelId="{3A376F73-806D-4934-A319-674DF600B253}" type="parTrans" cxnId="{22694010-3252-4D6E-8990-2EB4D7B45406}">
      <dgm:prSet/>
      <dgm:spPr/>
      <dgm:t>
        <a:bodyPr/>
        <a:lstStyle/>
        <a:p>
          <a:endParaRPr lang="fi-FI"/>
        </a:p>
      </dgm:t>
    </dgm:pt>
    <dgm:pt modelId="{B6339761-F834-4BDA-AE64-BAC738582B28}" type="sibTrans" cxnId="{22694010-3252-4D6E-8990-2EB4D7B45406}">
      <dgm:prSet/>
      <dgm:spPr/>
      <dgm:t>
        <a:bodyPr/>
        <a:lstStyle/>
        <a:p>
          <a:endParaRPr lang="fi-FI"/>
        </a:p>
      </dgm:t>
    </dgm:pt>
    <dgm:pt modelId="{9E0F9C9F-9122-473F-911D-29866B37E6EB}">
      <dgm:prSet phldrT="[Teksti]"/>
      <dgm:spPr/>
      <dgm:t>
        <a:bodyPr/>
        <a:lstStyle/>
        <a:p>
          <a:r>
            <a:rPr lang="fi-FI" b="1" dirty="0" smtClean="0"/>
            <a:t>Ravitsemustila ja suun terveys</a:t>
          </a:r>
          <a:endParaRPr lang="fi-FI" b="1" dirty="0"/>
        </a:p>
      </dgm:t>
    </dgm:pt>
    <dgm:pt modelId="{10171D6B-888F-41D8-8474-9DE3CB6F640E}" type="parTrans" cxnId="{CF737BA8-86A2-455D-854E-234FAFFCDF8D}">
      <dgm:prSet/>
      <dgm:spPr/>
      <dgm:t>
        <a:bodyPr/>
        <a:lstStyle/>
        <a:p>
          <a:endParaRPr lang="fi-FI"/>
        </a:p>
      </dgm:t>
    </dgm:pt>
    <dgm:pt modelId="{23C9A41C-F40E-44EB-A7FE-A5EC5E8EDC82}" type="sibTrans" cxnId="{CF737BA8-86A2-455D-854E-234FAFFCDF8D}">
      <dgm:prSet/>
      <dgm:spPr/>
      <dgm:t>
        <a:bodyPr/>
        <a:lstStyle/>
        <a:p>
          <a:endParaRPr lang="fi-FI"/>
        </a:p>
      </dgm:t>
    </dgm:pt>
    <dgm:pt modelId="{BAFCB107-3A87-4C93-AFA6-A893A595E2FF}">
      <dgm:prSet phldrT="[Teksti]"/>
      <dgm:spPr/>
      <dgm:t>
        <a:bodyPr/>
        <a:lstStyle/>
        <a:p>
          <a:r>
            <a:rPr lang="fi-FI" b="1" dirty="0" smtClean="0"/>
            <a:t>Hoito ja muut toimenpiteet</a:t>
          </a:r>
          <a:endParaRPr lang="fi-FI" b="1" dirty="0"/>
        </a:p>
      </dgm:t>
    </dgm:pt>
    <dgm:pt modelId="{BC49BCA1-95C8-4162-9E7C-80191440479E}" type="parTrans" cxnId="{780F6135-4208-46CC-A8F3-9BC2DD2EC161}">
      <dgm:prSet/>
      <dgm:spPr/>
      <dgm:t>
        <a:bodyPr/>
        <a:lstStyle/>
        <a:p>
          <a:endParaRPr lang="fi-FI"/>
        </a:p>
      </dgm:t>
    </dgm:pt>
    <dgm:pt modelId="{A729FA83-D0B1-4DAF-8602-D412A649C9F7}" type="sibTrans" cxnId="{780F6135-4208-46CC-A8F3-9BC2DD2EC161}">
      <dgm:prSet/>
      <dgm:spPr/>
      <dgm:t>
        <a:bodyPr/>
        <a:lstStyle/>
        <a:p>
          <a:endParaRPr lang="fi-FI"/>
        </a:p>
      </dgm:t>
    </dgm:pt>
    <dgm:pt modelId="{F75B3453-B8E3-4A1D-9AB8-3A0D2F550FE0}">
      <dgm:prSet phldrT="[Teksti]"/>
      <dgm:spPr/>
      <dgm:t>
        <a:bodyPr/>
        <a:lstStyle/>
        <a:p>
          <a:r>
            <a:rPr lang="fi-FI" dirty="0" smtClean="0"/>
            <a:t>Hampaat ja suu</a:t>
          </a:r>
          <a:endParaRPr lang="fi-FI" dirty="0"/>
        </a:p>
      </dgm:t>
    </dgm:pt>
    <dgm:pt modelId="{25A769E3-600A-460A-9702-A5259A181635}" type="parTrans" cxnId="{2594D6FA-A876-4F43-B605-AF90D8701476}">
      <dgm:prSet/>
      <dgm:spPr/>
      <dgm:t>
        <a:bodyPr/>
        <a:lstStyle/>
        <a:p>
          <a:endParaRPr lang="fi-FI"/>
        </a:p>
      </dgm:t>
    </dgm:pt>
    <dgm:pt modelId="{2904BB95-D423-4372-A24B-BB402C023C94}" type="sibTrans" cxnId="{2594D6FA-A876-4F43-B605-AF90D8701476}">
      <dgm:prSet/>
      <dgm:spPr/>
      <dgm:t>
        <a:bodyPr/>
        <a:lstStyle/>
        <a:p>
          <a:endParaRPr lang="fi-FI"/>
        </a:p>
      </dgm:t>
    </dgm:pt>
    <dgm:pt modelId="{E5004A94-53E6-4074-ADCF-BD7A89A07DF1}">
      <dgm:prSet phldrT="[Teksti]"/>
      <dgm:spPr/>
      <dgm:t>
        <a:bodyPr/>
        <a:lstStyle/>
        <a:p>
          <a:r>
            <a:rPr lang="fi-FI" dirty="0" smtClean="0"/>
            <a:t>Hampaiden tarkastus tehty viimeksi kuluneen vuoden aikana</a:t>
          </a:r>
          <a:endParaRPr lang="fi-FI" dirty="0"/>
        </a:p>
      </dgm:t>
    </dgm:pt>
    <dgm:pt modelId="{7532F692-A645-4D32-9A22-1E06C5941D6A}" type="parTrans" cxnId="{E1EB9416-99F0-44EE-AEDF-5578705DBC33}">
      <dgm:prSet/>
      <dgm:spPr/>
      <dgm:t>
        <a:bodyPr/>
        <a:lstStyle/>
        <a:p>
          <a:endParaRPr lang="fi-FI"/>
        </a:p>
      </dgm:t>
    </dgm:pt>
    <dgm:pt modelId="{DB5AC379-D923-4B32-B214-7F4DB536A4A4}" type="sibTrans" cxnId="{E1EB9416-99F0-44EE-AEDF-5578705DBC33}">
      <dgm:prSet/>
      <dgm:spPr/>
      <dgm:t>
        <a:bodyPr/>
        <a:lstStyle/>
        <a:p>
          <a:endParaRPr lang="fi-FI"/>
        </a:p>
      </dgm:t>
    </dgm:pt>
    <dgm:pt modelId="{C6511EAA-C5D8-4992-9EC8-74AFB4B74B2B}">
      <dgm:prSet phldrT="[Teksti]"/>
      <dgm:spPr/>
      <dgm:t>
        <a:bodyPr/>
        <a:lstStyle/>
        <a:p>
          <a:endParaRPr lang="fi-FI" dirty="0"/>
        </a:p>
      </dgm:t>
    </dgm:pt>
    <dgm:pt modelId="{899CD894-376A-4D3B-9FFA-1F226F3496C2}" type="parTrans" cxnId="{2D99EF31-F7B8-4D2F-9CCA-F02815190B62}">
      <dgm:prSet/>
      <dgm:spPr/>
      <dgm:t>
        <a:bodyPr/>
        <a:lstStyle/>
        <a:p>
          <a:endParaRPr lang="fi-FI"/>
        </a:p>
      </dgm:t>
    </dgm:pt>
    <dgm:pt modelId="{80D70D88-AEFD-4F06-89A3-6F023D4ACC10}" type="sibTrans" cxnId="{2D99EF31-F7B8-4D2F-9CCA-F02815190B62}">
      <dgm:prSet/>
      <dgm:spPr/>
      <dgm:t>
        <a:bodyPr/>
        <a:lstStyle/>
        <a:p>
          <a:endParaRPr lang="fi-FI"/>
        </a:p>
      </dgm:t>
    </dgm:pt>
    <dgm:pt modelId="{07F67037-D976-4029-81BA-68DB6BCBE435}" type="pres">
      <dgm:prSet presAssocID="{0979A706-FDB7-4FD8-8896-A2E0B1C1846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i-FI"/>
        </a:p>
      </dgm:t>
    </dgm:pt>
    <dgm:pt modelId="{90EE2F51-0ABB-453C-8B1F-A0B581ABB5BC}" type="pres">
      <dgm:prSet presAssocID="{DB76BF00-D01C-4BFF-B3ED-4CB0868F22D8}" presName="linNode" presStyleCnt="0"/>
      <dgm:spPr/>
    </dgm:pt>
    <dgm:pt modelId="{FC801B94-537D-4D49-B072-298DBEB33587}" type="pres">
      <dgm:prSet presAssocID="{DB76BF00-D01C-4BFF-B3ED-4CB0868F22D8}" presName="parentShp" presStyleLbl="node1" presStyleIdx="0" presStyleCnt="1" custLinFactNeighborX="-70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9EA689D-CDF4-4EEB-B682-7926FE7E499B}" type="pres">
      <dgm:prSet presAssocID="{DB76BF00-D01C-4BFF-B3ED-4CB0868F22D8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5553C4E7-25DD-4E3A-A605-F2BF264916E4}" type="presOf" srcId="{BAFCB107-3A87-4C93-AFA6-A893A595E2FF}" destId="{39EA689D-CDF4-4EEB-B682-7926FE7E499B}" srcOrd="0" destOrd="3" presId="urn:microsoft.com/office/officeart/2005/8/layout/vList6"/>
    <dgm:cxn modelId="{7667DB4C-2030-47B9-AB57-57606F153CDB}" type="presOf" srcId="{DB76BF00-D01C-4BFF-B3ED-4CB0868F22D8}" destId="{FC801B94-537D-4D49-B072-298DBEB33587}" srcOrd="0" destOrd="0" presId="urn:microsoft.com/office/officeart/2005/8/layout/vList6"/>
    <dgm:cxn modelId="{EDD6991B-BB25-4911-A761-7794B8FCADC2}" type="presOf" srcId="{C6511EAA-C5D8-4992-9EC8-74AFB4B74B2B}" destId="{39EA689D-CDF4-4EEB-B682-7926FE7E499B}" srcOrd="0" destOrd="0" presId="urn:microsoft.com/office/officeart/2005/8/layout/vList6"/>
    <dgm:cxn modelId="{B3DAED67-0478-4C98-A49E-EEE52338779F}" srcId="{0979A706-FDB7-4FD8-8896-A2E0B1C18465}" destId="{DB76BF00-D01C-4BFF-B3ED-4CB0868F22D8}" srcOrd="0" destOrd="0" parTransId="{6DDC1BC3-8FC8-456B-B916-C3407BDA2EE6}" sibTransId="{92CDD753-18AC-407C-B8D7-6F8955082D29}"/>
    <dgm:cxn modelId="{CF737BA8-86A2-455D-854E-234FAFFCDF8D}" srcId="{DB76BF00-D01C-4BFF-B3ED-4CB0868F22D8}" destId="{9E0F9C9F-9122-473F-911D-29866B37E6EB}" srcOrd="1" destOrd="0" parTransId="{10171D6B-888F-41D8-8474-9DE3CB6F640E}" sibTransId="{23C9A41C-F40E-44EB-A7FE-A5EC5E8EDC82}"/>
    <dgm:cxn modelId="{AD59F854-FDCA-4535-B812-BFAE6EF2F8F6}" type="presOf" srcId="{E5004A94-53E6-4074-ADCF-BD7A89A07DF1}" destId="{39EA689D-CDF4-4EEB-B682-7926FE7E499B}" srcOrd="0" destOrd="4" presId="urn:microsoft.com/office/officeart/2005/8/layout/vList6"/>
    <dgm:cxn modelId="{E1EB9416-99F0-44EE-AEDF-5578705DBC33}" srcId="{BAFCB107-3A87-4C93-AFA6-A893A595E2FF}" destId="{E5004A94-53E6-4074-ADCF-BD7A89A07DF1}" srcOrd="0" destOrd="0" parTransId="{7532F692-A645-4D32-9A22-1E06C5941D6A}" sibTransId="{DB5AC379-D923-4B32-B214-7F4DB536A4A4}"/>
    <dgm:cxn modelId="{15D436BE-EAA9-454C-B8AB-588D883F065D}" type="presOf" srcId="{9E0F9C9F-9122-473F-911D-29866B37E6EB}" destId="{39EA689D-CDF4-4EEB-B682-7926FE7E499B}" srcOrd="0" destOrd="1" presId="urn:microsoft.com/office/officeart/2005/8/layout/vList6"/>
    <dgm:cxn modelId="{2594D6FA-A876-4F43-B605-AF90D8701476}" srcId="{9E0F9C9F-9122-473F-911D-29866B37E6EB}" destId="{F75B3453-B8E3-4A1D-9AB8-3A0D2F550FE0}" srcOrd="0" destOrd="0" parTransId="{25A769E3-600A-460A-9702-A5259A181635}" sibTransId="{2904BB95-D423-4372-A24B-BB402C023C94}"/>
    <dgm:cxn modelId="{780F6135-4208-46CC-A8F3-9BC2DD2EC161}" srcId="{DB76BF00-D01C-4BFF-B3ED-4CB0868F22D8}" destId="{BAFCB107-3A87-4C93-AFA6-A893A595E2FF}" srcOrd="2" destOrd="0" parTransId="{BC49BCA1-95C8-4162-9E7C-80191440479E}" sibTransId="{A729FA83-D0B1-4DAF-8602-D412A649C9F7}"/>
    <dgm:cxn modelId="{22694010-3252-4D6E-8990-2EB4D7B45406}" srcId="{DB76BF00-D01C-4BFF-B3ED-4CB0868F22D8}" destId="{9FAA85C1-4F07-4960-9B3F-D1B813E8E76C}" srcOrd="3" destOrd="0" parTransId="{3A376F73-806D-4934-A319-674DF600B253}" sibTransId="{B6339761-F834-4BDA-AE64-BAC738582B28}"/>
    <dgm:cxn modelId="{5C45B580-A5E3-4683-9826-EF4C0B70F097}" type="presOf" srcId="{9FAA85C1-4F07-4960-9B3F-D1B813E8E76C}" destId="{39EA689D-CDF4-4EEB-B682-7926FE7E499B}" srcOrd="0" destOrd="5" presId="urn:microsoft.com/office/officeart/2005/8/layout/vList6"/>
    <dgm:cxn modelId="{2D99EF31-F7B8-4D2F-9CCA-F02815190B62}" srcId="{DB76BF00-D01C-4BFF-B3ED-4CB0868F22D8}" destId="{C6511EAA-C5D8-4992-9EC8-74AFB4B74B2B}" srcOrd="0" destOrd="0" parTransId="{899CD894-376A-4D3B-9FFA-1F226F3496C2}" sibTransId="{80D70D88-AEFD-4F06-89A3-6F023D4ACC10}"/>
    <dgm:cxn modelId="{0955F7DF-A29E-4542-B997-8B2184FDFCF7}" type="presOf" srcId="{0979A706-FDB7-4FD8-8896-A2E0B1C18465}" destId="{07F67037-D976-4029-81BA-68DB6BCBE435}" srcOrd="0" destOrd="0" presId="urn:microsoft.com/office/officeart/2005/8/layout/vList6"/>
    <dgm:cxn modelId="{200882B4-AF77-49BE-B892-875000E55C76}" type="presOf" srcId="{F75B3453-B8E3-4A1D-9AB8-3A0D2F550FE0}" destId="{39EA689D-CDF4-4EEB-B682-7926FE7E499B}" srcOrd="0" destOrd="2" presId="urn:microsoft.com/office/officeart/2005/8/layout/vList6"/>
    <dgm:cxn modelId="{2A2C2570-70C3-473C-B5E7-D7D6F4219CD5}" type="presParOf" srcId="{07F67037-D976-4029-81BA-68DB6BCBE435}" destId="{90EE2F51-0ABB-453C-8B1F-A0B581ABB5BC}" srcOrd="0" destOrd="0" presId="urn:microsoft.com/office/officeart/2005/8/layout/vList6"/>
    <dgm:cxn modelId="{E75DE2BE-6AD4-453B-B2DA-F2C294AEB961}" type="presParOf" srcId="{90EE2F51-0ABB-453C-8B1F-A0B581ABB5BC}" destId="{FC801B94-537D-4D49-B072-298DBEB33587}" srcOrd="0" destOrd="0" presId="urn:microsoft.com/office/officeart/2005/8/layout/vList6"/>
    <dgm:cxn modelId="{BD2FE900-7706-4A6C-AB34-2561CCBFB8C3}" type="presParOf" srcId="{90EE2F51-0ABB-453C-8B1F-A0B581ABB5BC}" destId="{39EA689D-CDF4-4EEB-B682-7926FE7E499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EA689D-CDF4-4EEB-B682-7926FE7E499B}">
      <dsp:nvSpPr>
        <dsp:cNvPr id="0" name=""/>
        <dsp:cNvSpPr/>
      </dsp:nvSpPr>
      <dsp:spPr>
        <a:xfrm>
          <a:off x="2329245" y="0"/>
          <a:ext cx="3493868" cy="24076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i-FI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300" b="1" kern="1200" dirty="0" smtClean="0"/>
            <a:t>Ravitsemustila ja suun terveys</a:t>
          </a:r>
          <a:endParaRPr lang="fi-FI" sz="1300" b="1" kern="1200" dirty="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300" kern="1200" dirty="0" smtClean="0"/>
            <a:t>Hampaat ja suu</a:t>
          </a:r>
          <a:endParaRPr lang="fi-FI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300" b="1" kern="1200" dirty="0" smtClean="0"/>
            <a:t>Hoito ja muut toimenpiteet</a:t>
          </a:r>
          <a:endParaRPr lang="fi-FI" sz="1300" b="1" kern="1200" dirty="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300" kern="1200" dirty="0" smtClean="0"/>
            <a:t>Hampaiden tarkastus tehty viimeksi kuluneen vuoden aikana</a:t>
          </a:r>
          <a:endParaRPr lang="fi-FI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i-FI" sz="1300" kern="1200" dirty="0"/>
        </a:p>
      </dsp:txBody>
      <dsp:txXfrm>
        <a:off x="2329245" y="300962"/>
        <a:ext cx="2590983" cy="1805769"/>
      </dsp:txXfrm>
    </dsp:sp>
    <dsp:sp modelId="{FC801B94-537D-4D49-B072-298DBEB33587}">
      <dsp:nvSpPr>
        <dsp:cNvPr id="0" name=""/>
        <dsp:cNvSpPr/>
      </dsp:nvSpPr>
      <dsp:spPr>
        <a:xfrm>
          <a:off x="0" y="0"/>
          <a:ext cx="2329245" cy="2407693"/>
        </a:xfrm>
        <a:prstGeom prst="roundRect">
          <a:avLst/>
        </a:prstGeom>
        <a:solidFill>
          <a:srgbClr val="009F8D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b="1" kern="1200" dirty="0" smtClean="0">
              <a:solidFill>
                <a:schemeClr val="bg1"/>
              </a:solidFill>
            </a:rPr>
            <a:t>RAI HC-arviointi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 smtClean="0">
              <a:solidFill>
                <a:schemeClr val="bg1"/>
              </a:solidFill>
            </a:rPr>
            <a:t>Säännöllisen kotihoidon asiakkaille</a:t>
          </a:r>
          <a:r>
            <a:rPr lang="fi-FI" sz="2400" kern="1200" dirty="0" smtClean="0">
              <a:solidFill>
                <a:schemeClr val="bg1"/>
              </a:solidFill>
            </a:rPr>
            <a:t> </a:t>
          </a:r>
          <a:r>
            <a:rPr lang="fi-FI" sz="1600" kern="1200" dirty="0" smtClean="0">
              <a:solidFill>
                <a:schemeClr val="bg1"/>
              </a:solidFill>
            </a:rPr>
            <a:t>puolivuosittain </a:t>
          </a:r>
          <a:endParaRPr lang="fi-FI" sz="1600" kern="1200" dirty="0">
            <a:solidFill>
              <a:schemeClr val="bg1"/>
            </a:solidFill>
          </a:endParaRPr>
        </a:p>
      </dsp:txBody>
      <dsp:txXfrm>
        <a:off x="113704" y="113704"/>
        <a:ext cx="2101837" cy="21802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779E01-C6EF-C0E3-27E1-F6B1BDE034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B8D50A-320D-4F36-25B2-46A3752FB4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0EFF4-3C34-EB45-9C36-42925F6D1E34}" type="datetimeFigureOut">
              <a:rPr lang="en-FI" smtClean="0"/>
              <a:t>02/25/2024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FC0FD9-B0D5-D697-8C4C-FD21BC38A0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8F1C8-2361-51F8-54CA-38C62BCC03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40BBC-03D2-A84A-8343-92E208135792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72754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8CE14D94-8194-FD19-940B-6DBE5F2DEB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92666" y="399957"/>
            <a:ext cx="5118805" cy="42649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15DFC8A-14E2-9F7E-87D7-A3274FF21A23}"/>
              </a:ext>
            </a:extLst>
          </p:cNvPr>
          <p:cNvSpPr/>
          <p:nvPr userDrawn="1"/>
        </p:nvSpPr>
        <p:spPr>
          <a:xfrm>
            <a:off x="0" y="11928"/>
            <a:ext cx="9144000" cy="5143500"/>
          </a:xfrm>
          <a:prstGeom prst="rect">
            <a:avLst/>
          </a:prstGeom>
          <a:solidFill>
            <a:srgbClr val="3C2B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CA6D79-7EFC-E1F7-880B-D5568A1047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758" y="2571750"/>
            <a:ext cx="4158114" cy="1790700"/>
          </a:xfrm>
        </p:spPr>
        <p:txBody>
          <a:bodyPr anchor="ctr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3" name="Picture 2" descr="Varha - Varsinais-Suomen hyvinvointialue, Egentilga Finlands välfärdsområde ">
            <a:extLst>
              <a:ext uri="{FF2B5EF4-FFF2-40B4-BE49-F238E27FC236}">
                <a16:creationId xmlns:a16="http://schemas.microsoft.com/office/drawing/2014/main" id="{1954A9D1-5695-4485-B02C-4874622E8E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756" y="277379"/>
            <a:ext cx="1728669" cy="5174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2167A8-7B60-BD1D-2753-33351AFBA9E1}"/>
              </a:ext>
            </a:extLst>
          </p:cNvPr>
          <p:cNvSpPr txBox="1"/>
          <p:nvPr userDrawn="1"/>
        </p:nvSpPr>
        <p:spPr>
          <a:xfrm>
            <a:off x="261931" y="4726255"/>
            <a:ext cx="41849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Varsinais-Suomen</a:t>
            </a:r>
            <a:r>
              <a:rPr lang="en-GB" sz="9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hyvinvointialue</a:t>
            </a:r>
            <a:r>
              <a:rPr lang="en-GB" sz="9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en-GB" sz="9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Egentliga</a:t>
            </a:r>
            <a:r>
              <a:rPr lang="en-GB" sz="9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Finlands</a:t>
            </a:r>
            <a:r>
              <a:rPr lang="en-GB" sz="9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välfärdsområde</a:t>
            </a:r>
            <a:endParaRPr lang="en-FI" sz="9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60" y="340148"/>
            <a:ext cx="5193176" cy="432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15DFC8A-14E2-9F7E-87D7-A3274FF21A23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C2B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CA6D79-7EFC-E1F7-880B-D5568A1047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758" y="2073805"/>
            <a:ext cx="6858000" cy="179070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pic>
        <p:nvPicPr>
          <p:cNvPr id="3" name="Picture 2" descr="Varha - Varsinais-Suomen hyvinvointialue, Egentilga Finlands välfärdsområde ">
            <a:extLst>
              <a:ext uri="{FF2B5EF4-FFF2-40B4-BE49-F238E27FC236}">
                <a16:creationId xmlns:a16="http://schemas.microsoft.com/office/drawing/2014/main" id="{3244DE5C-CE17-9ADB-F8FD-247393D25B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756" y="277379"/>
            <a:ext cx="1728669" cy="5174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D2D5F3-79D0-35B1-2B19-11E970AE5BC3}"/>
              </a:ext>
            </a:extLst>
          </p:cNvPr>
          <p:cNvSpPr txBox="1"/>
          <p:nvPr userDrawn="1"/>
        </p:nvSpPr>
        <p:spPr>
          <a:xfrm>
            <a:off x="261931" y="4726255"/>
            <a:ext cx="41849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Varsinais-Suomen</a:t>
            </a:r>
            <a:r>
              <a:rPr lang="en-GB" sz="9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hyvinvointialue</a:t>
            </a:r>
            <a:r>
              <a:rPr lang="en-GB" sz="9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en-GB" sz="9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Egentliga</a:t>
            </a:r>
            <a:r>
              <a:rPr lang="en-GB" sz="9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Finlands</a:t>
            </a:r>
            <a:r>
              <a:rPr lang="en-GB" sz="9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välfärdsområde</a:t>
            </a:r>
            <a:endParaRPr lang="en-FI" sz="9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202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56EE12E-333A-1408-1758-B01EEA06A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755" y="344410"/>
            <a:ext cx="8601075" cy="81206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3C2B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pic>
        <p:nvPicPr>
          <p:cNvPr id="6" name="Picture 5" descr="Varha logo">
            <a:extLst>
              <a:ext uri="{FF2B5EF4-FFF2-40B4-BE49-F238E27FC236}">
                <a16:creationId xmlns:a16="http://schemas.microsoft.com/office/drawing/2014/main" id="{7E6651AA-666B-8440-4B97-317739951C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9515" y="4701864"/>
            <a:ext cx="736793" cy="292032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83E7AB3-CAA3-1A7D-4864-370F100546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8753" y="1368000"/>
            <a:ext cx="8609713" cy="3209925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3C2B7C"/>
              </a:buClr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3C2B7C"/>
              </a:buClr>
              <a:defRPr sz="11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3C2B7C"/>
              </a:buClr>
              <a:defRPr sz="105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3C2B7C"/>
              </a:buClr>
              <a:defRPr sz="105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B0C437-2B09-A68F-0773-21F9212077D7}"/>
              </a:ext>
            </a:extLst>
          </p:cNvPr>
          <p:cNvSpPr txBox="1"/>
          <p:nvPr userDrawn="1"/>
        </p:nvSpPr>
        <p:spPr>
          <a:xfrm>
            <a:off x="261931" y="4726255"/>
            <a:ext cx="41849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Varsinais-Suomen</a:t>
            </a:r>
            <a:r>
              <a:rPr lang="en-GB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hyvinvointialue</a:t>
            </a:r>
            <a:r>
              <a:rPr lang="en-GB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Egentliga</a:t>
            </a:r>
            <a:r>
              <a:rPr lang="en-GB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Finlands</a:t>
            </a:r>
            <a:r>
              <a:rPr lang="en-GB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välfärdsområde</a:t>
            </a:r>
            <a:endParaRPr lang="en-FI" sz="9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396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56EE12E-333A-1408-1758-B01EEA06A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755" y="344410"/>
            <a:ext cx="8601075" cy="81206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3C2B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6" name="Picture 5" descr="Varha logo">
            <a:extLst>
              <a:ext uri="{FF2B5EF4-FFF2-40B4-BE49-F238E27FC236}">
                <a16:creationId xmlns:a16="http://schemas.microsoft.com/office/drawing/2014/main" id="{7E6651AA-666B-8440-4B97-317739951C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9515" y="4701864"/>
            <a:ext cx="736793" cy="292032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2D502719-5FAF-7F13-0BB7-A332466DB3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04889" y="1371599"/>
            <a:ext cx="4184942" cy="3119967"/>
          </a:xfrm>
        </p:spPr>
        <p:txBody>
          <a:bodyPr>
            <a:normAutofit/>
          </a:bodyPr>
          <a:lstStyle>
            <a:lvl1pPr marL="0" indent="0">
              <a:buClr>
                <a:schemeClr val="bg2"/>
              </a:buClr>
              <a:buNone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7A404EF-7A29-4A24-84C6-C658C872A8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755" y="1371599"/>
            <a:ext cx="4184942" cy="3119967"/>
          </a:xfrm>
        </p:spPr>
        <p:txBody>
          <a:bodyPr>
            <a:normAutofit/>
          </a:bodyPr>
          <a:lstStyle>
            <a:lvl1pPr marL="0" indent="0">
              <a:buClr>
                <a:schemeClr val="bg2"/>
              </a:buClr>
              <a:buNone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64B76B-6347-F6B9-B4FD-6A7AC5DAA95F}"/>
              </a:ext>
            </a:extLst>
          </p:cNvPr>
          <p:cNvSpPr txBox="1"/>
          <p:nvPr userDrawn="1"/>
        </p:nvSpPr>
        <p:spPr>
          <a:xfrm>
            <a:off x="261931" y="4726255"/>
            <a:ext cx="41849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Varsinais-Suomen</a:t>
            </a:r>
            <a:r>
              <a:rPr lang="en-GB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hyvinvointialue</a:t>
            </a:r>
            <a:r>
              <a:rPr lang="en-GB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Egentliga</a:t>
            </a:r>
            <a:r>
              <a:rPr lang="en-GB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Finlands</a:t>
            </a:r>
            <a:r>
              <a:rPr lang="en-GB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välfärdsområde</a:t>
            </a:r>
            <a:endParaRPr lang="en-FI" sz="9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260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56EE12E-333A-1408-1758-B01EEA06A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755" y="344410"/>
            <a:ext cx="8601075" cy="81206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3C2B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6" name="Picture 5" descr="Varha logo">
            <a:extLst>
              <a:ext uri="{FF2B5EF4-FFF2-40B4-BE49-F238E27FC236}">
                <a16:creationId xmlns:a16="http://schemas.microsoft.com/office/drawing/2014/main" id="{7E6651AA-666B-8440-4B97-317739951C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9515" y="4701864"/>
            <a:ext cx="736793" cy="29203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ADD6417-D490-3746-6576-906E6C71C158}"/>
              </a:ext>
            </a:extLst>
          </p:cNvPr>
          <p:cNvSpPr/>
          <p:nvPr userDrawn="1"/>
        </p:nvSpPr>
        <p:spPr>
          <a:xfrm>
            <a:off x="4704889" y="1367366"/>
            <a:ext cx="4184941" cy="31199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ln>
                <a:noFill/>
              </a:ln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AF85DA5-D035-63BF-0B0F-9AA288AAAE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8753" y="1368000"/>
            <a:ext cx="4150359" cy="3209925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3C2B7C"/>
              </a:buClr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3C2B7C"/>
              </a:buClr>
              <a:defRPr sz="11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3C2B7C"/>
              </a:buClr>
              <a:defRPr sz="105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3C2B7C"/>
              </a:buClr>
              <a:defRPr sz="105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A49E7BE-8C9C-9235-86F0-E2296E8C49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36080" y="1586723"/>
            <a:ext cx="3695687" cy="2655078"/>
          </a:xfrm>
        </p:spPr>
        <p:txBody>
          <a:bodyPr>
            <a:normAutofit/>
          </a:bodyPr>
          <a:lstStyle>
            <a:lvl1pPr marL="0" indent="0">
              <a:buClr>
                <a:schemeClr val="bg2"/>
              </a:buClr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6E5E7B-16C9-3FF2-D1E4-62DB50712A8A}"/>
              </a:ext>
            </a:extLst>
          </p:cNvPr>
          <p:cNvSpPr txBox="1"/>
          <p:nvPr userDrawn="1"/>
        </p:nvSpPr>
        <p:spPr>
          <a:xfrm>
            <a:off x="261931" y="4726255"/>
            <a:ext cx="41849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Varsinais-Suomen</a:t>
            </a:r>
            <a:r>
              <a:rPr lang="en-GB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hyvinvointialue</a:t>
            </a:r>
            <a:r>
              <a:rPr lang="en-GB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Egentliga</a:t>
            </a:r>
            <a:r>
              <a:rPr lang="en-GB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Finlands</a:t>
            </a:r>
            <a:r>
              <a:rPr lang="en-GB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välfärdsområde</a:t>
            </a:r>
            <a:endParaRPr lang="en-FI" sz="9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498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56EE12E-333A-1408-1758-B01EEA06A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756" y="344410"/>
            <a:ext cx="4756657" cy="81206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3C2B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pic>
        <p:nvPicPr>
          <p:cNvPr id="3" name="Picture 2" descr="Varha logo">
            <a:extLst>
              <a:ext uri="{FF2B5EF4-FFF2-40B4-BE49-F238E27FC236}">
                <a16:creationId xmlns:a16="http://schemas.microsoft.com/office/drawing/2014/main" id="{BB9844DF-4DE9-4398-EED5-8D18A438BF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9515" y="4701864"/>
            <a:ext cx="736793" cy="292032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E9C31137-8D34-71B8-191D-EA0486427E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8753" y="1368000"/>
            <a:ext cx="4756657" cy="3162725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3C2B7C"/>
              </a:buClr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3C2B7C"/>
              </a:buClr>
              <a:defRPr sz="11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3C2B7C"/>
              </a:buClr>
              <a:defRPr sz="105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3C2B7C"/>
              </a:buClr>
              <a:defRPr sz="105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D30AA9E-E208-1E18-A27C-A646855BE71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289550" y="-1"/>
            <a:ext cx="3854450" cy="4530726"/>
          </a:xfrm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Kuva, </a:t>
            </a:r>
            <a:r>
              <a:rPr lang="en-GB" dirty="0" err="1"/>
              <a:t>taulukko</a:t>
            </a:r>
            <a:r>
              <a:rPr lang="en-GB" dirty="0"/>
              <a:t> tai </a:t>
            </a:r>
            <a:r>
              <a:rPr lang="en-GB" dirty="0" err="1"/>
              <a:t>muu</a:t>
            </a:r>
            <a:r>
              <a:rPr lang="en-GB" dirty="0"/>
              <a:t> </a:t>
            </a:r>
            <a:r>
              <a:rPr lang="en-GB" dirty="0" err="1"/>
              <a:t>elementti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2A39A6-E8F5-4190-1EE9-48EF72F4EDC0}"/>
              </a:ext>
            </a:extLst>
          </p:cNvPr>
          <p:cNvSpPr txBox="1"/>
          <p:nvPr userDrawn="1"/>
        </p:nvSpPr>
        <p:spPr>
          <a:xfrm>
            <a:off x="261931" y="4726255"/>
            <a:ext cx="41849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Varsinais-Suomen</a:t>
            </a:r>
            <a:r>
              <a:rPr lang="en-GB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hyvinvointialue</a:t>
            </a:r>
            <a:r>
              <a:rPr lang="en-GB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Egentliga</a:t>
            </a:r>
            <a:r>
              <a:rPr lang="en-GB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Finlands</a:t>
            </a:r>
            <a:r>
              <a:rPr lang="en-GB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välfärdsområde</a:t>
            </a:r>
            <a:endParaRPr lang="en-FI" sz="9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464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FDA8663-BC8C-0B88-120C-C2B7BFEC8DDA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C2B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bg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6EE12E-333A-1408-1758-B01EEA06A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756" y="344410"/>
            <a:ext cx="4184941" cy="81206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E9C31137-8D34-71B8-191D-EA0486427E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8753" y="1368000"/>
            <a:ext cx="4184941" cy="3162725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3C2B7C"/>
              </a:buClr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3C2B7C"/>
              </a:buClr>
              <a:defRPr sz="11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3C2B7C"/>
              </a:buClr>
              <a:defRPr sz="105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3C2B7C"/>
              </a:buClr>
              <a:defRPr sz="105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20A79B07-E862-4617-B61A-1DCE3E2AE9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6975" y="344411"/>
            <a:ext cx="4401306" cy="3907922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00224EC-5F8B-C89D-EFFB-5A24506F58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18800" y="4701600"/>
            <a:ext cx="735706" cy="291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126284-18A5-3853-D543-AF49D667B101}"/>
              </a:ext>
            </a:extLst>
          </p:cNvPr>
          <p:cNvSpPr txBox="1"/>
          <p:nvPr userDrawn="1"/>
        </p:nvSpPr>
        <p:spPr>
          <a:xfrm>
            <a:off x="261931" y="4726255"/>
            <a:ext cx="41849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Varsinais-Suomen</a:t>
            </a:r>
            <a:r>
              <a:rPr lang="en-GB" sz="9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hyvinvointialue</a:t>
            </a:r>
            <a:r>
              <a:rPr lang="en-GB" sz="9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en-GB" sz="9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Egentliga</a:t>
            </a:r>
            <a:r>
              <a:rPr lang="en-GB" sz="9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Finlands</a:t>
            </a:r>
            <a:r>
              <a:rPr lang="en-GB" sz="9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välfärdsområde</a:t>
            </a:r>
            <a:endParaRPr lang="en-FI" sz="9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179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4D043F9-26D9-3FD4-2744-6C854E32340B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FI" sz="3200" b="1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8C021D-A927-1452-2101-4955460AF5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758" y="2571750"/>
            <a:ext cx="4158114" cy="1790700"/>
          </a:xfrm>
        </p:spPr>
        <p:txBody>
          <a:bodyPr anchor="ctr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1FBA719-349B-5C9B-9412-D886F8506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8800" y="4701600"/>
            <a:ext cx="735706" cy="291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FD3D40-20D3-B7D4-186A-C684E68FF046}"/>
              </a:ext>
            </a:extLst>
          </p:cNvPr>
          <p:cNvSpPr txBox="1"/>
          <p:nvPr userDrawn="1"/>
        </p:nvSpPr>
        <p:spPr>
          <a:xfrm>
            <a:off x="261931" y="4726255"/>
            <a:ext cx="41849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Varsinais-Suomen</a:t>
            </a:r>
            <a:r>
              <a:rPr lang="en-GB" sz="9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hyvinvointialue</a:t>
            </a:r>
            <a:r>
              <a:rPr lang="en-GB" sz="9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en-GB" sz="9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Egentliga</a:t>
            </a:r>
            <a:r>
              <a:rPr lang="en-GB" sz="9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Finlands</a:t>
            </a:r>
            <a:r>
              <a:rPr lang="en-GB" sz="9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välfärdsområde</a:t>
            </a:r>
            <a:endParaRPr lang="en-FI" sz="9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60" y="340148"/>
            <a:ext cx="5193176" cy="432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19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6E8882-F9F0-9A7B-28C2-201F603F5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80076A-E874-BD48-BA44-539520A7B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5F421-CD7F-15F1-4A69-40A4BDD27C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68E5D-1947-8049-8662-B11007AD2347}" type="datetimeFigureOut">
              <a:rPr lang="en-FI" smtClean="0"/>
              <a:t>02/25/2024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4A668-586C-E0EC-7961-74C0960D3C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66424-98B0-9540-79B2-90917191C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C7672-3E82-8244-8E55-14A7E22784BE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11830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0" r:id="rId2"/>
    <p:sldLayoutId id="2147483652" r:id="rId3"/>
    <p:sldLayoutId id="2147483683" r:id="rId4"/>
    <p:sldLayoutId id="2147483675" r:id="rId5"/>
    <p:sldLayoutId id="2147483664" r:id="rId6"/>
    <p:sldLayoutId id="2147483685" r:id="rId7"/>
    <p:sldLayoutId id="2147483676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46253-E3F0-98AD-AB20-66A2E4C31C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KOTIHOIDON ASIAKKAAN SUUN TERVEYDEN ARVIOINTI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766187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8062B-ACC1-1221-B4E7-B9C2BFF20B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Suun terveyden riskit ikääntyessä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E5B15-1F4D-7BE4-A4A8-C72329B4E5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 smtClean="0"/>
              <a:t>Ikääntyminen aiheuttaa muutoksia suussa:</a:t>
            </a:r>
          </a:p>
          <a:p>
            <a:pPr lvl="1"/>
            <a:r>
              <a:rPr lang="fi-FI" dirty="0" smtClean="0"/>
              <a:t>Syljeneritys vähene</a:t>
            </a:r>
          </a:p>
          <a:p>
            <a:pPr lvl="1"/>
            <a:r>
              <a:rPr lang="fi-FI" dirty="0" smtClean="0"/>
              <a:t>Suun limakalvot ohenevat</a:t>
            </a:r>
          </a:p>
          <a:p>
            <a:pPr lvl="1"/>
            <a:r>
              <a:rPr lang="fi-FI" dirty="0" smtClean="0"/>
              <a:t>Purentalihasten voima heikkenee  </a:t>
            </a:r>
          </a:p>
          <a:p>
            <a:r>
              <a:rPr lang="fi-FI" dirty="0" smtClean="0"/>
              <a:t>Hoitamattomat ja pitkälle edenneet suun ja hampaiden infektiot muodostavat riskin yleisterveydelle</a:t>
            </a:r>
          </a:p>
          <a:p>
            <a:r>
              <a:rPr lang="fi-FI" dirty="0" smtClean="0"/>
              <a:t>Suun terveyden merkitystä ikääntyneen elämänlaadun kannalta ei välttämättä huomata muiden oireiden takaa</a:t>
            </a:r>
          </a:p>
          <a:p>
            <a:pPr marL="0" indent="0">
              <a:buNone/>
            </a:pPr>
            <a:r>
              <a:rPr lang="fi-FI" dirty="0" smtClean="0"/>
              <a:t> 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96719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Kaaviokuva 4"/>
          <p:cNvGraphicFramePr/>
          <p:nvPr>
            <p:extLst>
              <p:ext uri="{D42A27DB-BD31-4B8C-83A1-F6EECF244321}">
                <p14:modId xmlns:p14="http://schemas.microsoft.com/office/powerpoint/2010/main" val="874816927"/>
              </p:ext>
            </p:extLst>
          </p:nvPr>
        </p:nvGraphicFramePr>
        <p:xfrm>
          <a:off x="185682" y="929148"/>
          <a:ext cx="5823114" cy="2407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yöristetty suorakulmio 5"/>
          <p:cNvSpPr/>
          <p:nvPr/>
        </p:nvSpPr>
        <p:spPr>
          <a:xfrm>
            <a:off x="6520720" y="1190142"/>
            <a:ext cx="2211049" cy="13191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Suun terveydentilan kartoitus </a:t>
            </a:r>
            <a:r>
              <a:rPr lang="fi-FI" dirty="0" smtClean="0"/>
              <a:t>lomake</a:t>
            </a:r>
          </a:p>
          <a:p>
            <a:pPr algn="ctr"/>
            <a:endParaRPr lang="fi-FI" dirty="0" smtClean="0"/>
          </a:p>
        </p:txBody>
      </p:sp>
      <p:sp>
        <p:nvSpPr>
          <p:cNvPr id="7" name="Pyöristetty suorakulmio 6"/>
          <p:cNvSpPr/>
          <p:nvPr/>
        </p:nvSpPr>
        <p:spPr>
          <a:xfrm>
            <a:off x="6675537" y="3336841"/>
            <a:ext cx="2211049" cy="12891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Jatkohoito suun terveydenhuollon yksikössä tarpeen mukaisesti</a:t>
            </a:r>
            <a:endParaRPr lang="fi-FI" dirty="0"/>
          </a:p>
        </p:txBody>
      </p:sp>
      <p:sp>
        <p:nvSpPr>
          <p:cNvPr id="8" name="Alanuoli 7"/>
          <p:cNvSpPr/>
          <p:nvPr/>
        </p:nvSpPr>
        <p:spPr>
          <a:xfrm>
            <a:off x="7360168" y="2739428"/>
            <a:ext cx="532151" cy="472190"/>
          </a:xfrm>
          <a:prstGeom prst="downArrow">
            <a:avLst>
              <a:gd name="adj1" fmla="val 50000"/>
              <a:gd name="adj2" fmla="val 4759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/>
          <p:cNvSpPr/>
          <p:nvPr/>
        </p:nvSpPr>
        <p:spPr>
          <a:xfrm>
            <a:off x="269821" y="3441771"/>
            <a:ext cx="6250899" cy="118422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err="1" smtClean="0"/>
              <a:t>Varhan</a:t>
            </a:r>
            <a:r>
              <a:rPr lang="fi-FI" b="1" dirty="0" smtClean="0"/>
              <a:t> koulutukset suun terveydestä henkilökunnalle</a:t>
            </a:r>
            <a:r>
              <a:rPr lang="fi-FI" dirty="0" smtClean="0"/>
              <a:t>: </a:t>
            </a:r>
          </a:p>
          <a:p>
            <a:pPr algn="ctr"/>
            <a:endParaRPr lang="fi-FI" dirty="0" smtClean="0"/>
          </a:p>
          <a:p>
            <a:pPr algn="ctr"/>
            <a:r>
              <a:rPr lang="fi-FI" dirty="0"/>
              <a:t>-</a:t>
            </a:r>
            <a:r>
              <a:rPr lang="fi-FI" dirty="0" err="1" smtClean="0"/>
              <a:t>Varhan</a:t>
            </a:r>
            <a:r>
              <a:rPr lang="fi-FI" dirty="0" smtClean="0"/>
              <a:t> Moodle verkkokoulutus autettavan henkilön suun hoito</a:t>
            </a:r>
          </a:p>
          <a:p>
            <a:pPr algn="ctr"/>
            <a:r>
              <a:rPr lang="fi-FI" dirty="0" smtClean="0"/>
              <a:t>-</a:t>
            </a:r>
            <a:r>
              <a:rPr lang="fi-FI" dirty="0" err="1" smtClean="0"/>
              <a:t>Varhan</a:t>
            </a:r>
            <a:r>
              <a:rPr lang="fi-FI" dirty="0" smtClean="0"/>
              <a:t> uusi suun hyvä terveys -video</a:t>
            </a:r>
            <a:endParaRPr lang="fi-FI" dirty="0"/>
          </a:p>
        </p:txBody>
      </p:sp>
      <p:sp>
        <p:nvSpPr>
          <p:cNvPr id="2" name="Pyöristetty kuvatekstisuorakulmio 1"/>
          <p:cNvSpPr/>
          <p:nvPr/>
        </p:nvSpPr>
        <p:spPr>
          <a:xfrm>
            <a:off x="5253222" y="876314"/>
            <a:ext cx="1511148" cy="973395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900" dirty="0" smtClean="0"/>
          </a:p>
          <a:p>
            <a:pPr algn="ctr"/>
            <a:r>
              <a:rPr lang="fi-FI" sz="900" dirty="0" smtClean="0"/>
              <a:t>Kun nousee heräte tai ainakin vuosittain tarkempi kartoitus erillisellä suun terveyden arvioinnin lomakkeella </a:t>
            </a:r>
          </a:p>
          <a:p>
            <a:pPr algn="ctr"/>
            <a:endParaRPr lang="fi-FI" dirty="0"/>
          </a:p>
        </p:txBody>
      </p:sp>
      <p:sp>
        <p:nvSpPr>
          <p:cNvPr id="3" name="Suorakulmio 2"/>
          <p:cNvSpPr/>
          <p:nvPr/>
        </p:nvSpPr>
        <p:spPr>
          <a:xfrm>
            <a:off x="185682" y="81882"/>
            <a:ext cx="4545645" cy="7423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b="1" dirty="0" smtClean="0"/>
              <a:t>Suun terveydentilan arviointi säännöllisen kotihoidon asiakkailla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3649613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21" y="2389240"/>
            <a:ext cx="4342257" cy="1756202"/>
          </a:xfrm>
          <a:prstGeom prst="rect">
            <a:avLst/>
          </a:prstGeom>
        </p:spPr>
      </p:pic>
      <p:sp>
        <p:nvSpPr>
          <p:cNvPr id="4" name="Tekstin paikkamerkki 3"/>
          <p:cNvSpPr>
            <a:spLocks noGrp="1"/>
          </p:cNvSpPr>
          <p:nvPr>
            <p:ph type="body" sz="quarter" idx="13"/>
          </p:nvPr>
        </p:nvSpPr>
        <p:spPr>
          <a:xfrm>
            <a:off x="77361" y="707923"/>
            <a:ext cx="4184942" cy="394273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ADL </a:t>
            </a:r>
            <a:r>
              <a:rPr lang="fi-FI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toiminnoissa mukana hampaiden pesu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G2b. Henkilökohtainen hygienia — Miten asiakas huolehtii henkilökohtaisesta hygieniastaan, mukaan lukien hiusten kampaaminen, </a:t>
            </a:r>
            <a:r>
              <a:rPr lang="fi-FI" sz="12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hampaiden pesu</a:t>
            </a:r>
            <a:r>
              <a:rPr lang="fi-FI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parranajo, ehostaminen, kasvojen ja käsien pesu ja kuivaaminen? Ei huomioida kylvyssä tai suihkussa käyntiä.</a:t>
            </a:r>
          </a:p>
          <a:p>
            <a:endParaRPr lang="fi-FI" dirty="0"/>
          </a:p>
        </p:txBody>
      </p:sp>
      <p:sp>
        <p:nvSpPr>
          <p:cNvPr id="6" name="Suorakulmio 5"/>
          <p:cNvSpPr/>
          <p:nvPr/>
        </p:nvSpPr>
        <p:spPr>
          <a:xfrm>
            <a:off x="4616244" y="1306789"/>
            <a:ext cx="4434350" cy="268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i-FI" sz="1000" dirty="0">
                <a:solidFill>
                  <a:srgbClr val="333333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Määrittely</a:t>
            </a:r>
            <a:endParaRPr lang="fi-FI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i-FI" sz="1000" dirty="0">
                <a:solidFill>
                  <a:srgbClr val="333333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Käyttää irrotettavaa hammasproteesia — Asiakkaalla on </a:t>
            </a:r>
            <a:r>
              <a:rPr lang="fi-FI" sz="1000" dirty="0" err="1">
                <a:solidFill>
                  <a:srgbClr val="333333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ylä</a:t>
            </a:r>
            <a:r>
              <a:rPr lang="fi-FI" sz="1000" dirty="0">
                <a:solidFill>
                  <a:srgbClr val="333333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tai alaleuassa proteesi, joka korvaa kaikki hampaat tai osan hampaista. Asiakas itse tai hänen avustajansa voi irrottaa proteesin.</a:t>
            </a:r>
            <a:endParaRPr lang="fi-FI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i-FI" sz="1000" dirty="0">
                <a:solidFill>
                  <a:srgbClr val="333333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i-FI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i-FI" sz="1000" dirty="0">
                <a:solidFill>
                  <a:srgbClr val="333333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Rikkinäiset, lohjenneet, heiluvat tai muutoin huonokuntoiset omat hampaat — Asiakkaalla on omat hampaat, jotka ovat rikki, lohjenneet (hampaasta puuttuu pala) tai heiluvat (hammas heiluu, kun sitä koskettaa).</a:t>
            </a:r>
            <a:endParaRPr lang="fi-FI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i-FI" sz="1000" dirty="0">
                <a:solidFill>
                  <a:srgbClr val="333333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i-FI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i-FI" sz="1000" dirty="0">
                <a:solidFill>
                  <a:srgbClr val="333333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Ilmaisee suun olevan kuiva — Asiakas kertoo, että suu tuntuu kuivalta tai että hänellä on vaikeuksia siirrellä suussa olevaa ruokaa.</a:t>
            </a:r>
            <a:endParaRPr lang="fi-FI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i-FI" sz="1000" dirty="0">
                <a:solidFill>
                  <a:srgbClr val="333333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i-FI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i-FI" sz="1000" dirty="0">
                <a:solidFill>
                  <a:srgbClr val="333333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d. Ilmaisee puremisen ongelmia — Ei pysty puremaan kunnolla ja pureminen sattuu syystä riippumatta (asiakkaalla saattaa olla esim. huonosti istuva proteesi, neurologinen purentavaurio, leukanivelkipua tai hammassärkyä).</a:t>
            </a:r>
            <a:endParaRPr lang="fi-FI" dirty="0"/>
          </a:p>
        </p:txBody>
      </p:sp>
      <p:sp>
        <p:nvSpPr>
          <p:cNvPr id="8" name="Suorakulmio 7"/>
          <p:cNvSpPr/>
          <p:nvPr/>
        </p:nvSpPr>
        <p:spPr>
          <a:xfrm>
            <a:off x="398360" y="114678"/>
            <a:ext cx="8524567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InterRAI</a:t>
            </a:r>
            <a:r>
              <a:rPr lang="fi-FI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HC </a:t>
            </a:r>
            <a:r>
              <a:rPr lang="fi-FI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</a:t>
            </a:r>
            <a:r>
              <a:rPr lang="fi-FI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Suun terveydentilan arviointilomake</a:t>
            </a: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144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InterRAI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HC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Suun terveydentilan arviointilomake</a:t>
            </a:r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i-FI" dirty="0">
                <a:solidFill>
                  <a:srgbClr val="333333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Määrittely: </a:t>
            </a:r>
            <a:endParaRPr lang="fi-FI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i-FI" dirty="0">
                <a:solidFill>
                  <a:srgbClr val="333333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Hampaiden tarkastus tehty viimeksi kuluneen vuoden aikana — Hammaslääkäri, -kirurgi, –hoitaja tai suuhygienisti on tarkastanut asiakkaan hampaat viimeksi kuluneen vuoden aikana.</a:t>
            </a:r>
            <a:endParaRPr lang="fi-FI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58" y="1295974"/>
            <a:ext cx="4416134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0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20" y="58995"/>
            <a:ext cx="4311445" cy="474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81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arha">
      <a:dk1>
        <a:srgbClr val="000000"/>
      </a:dk1>
      <a:lt1>
        <a:srgbClr val="FFFFFF"/>
      </a:lt1>
      <a:dk2>
        <a:srgbClr val="3C2B7C"/>
      </a:dk2>
      <a:lt2>
        <a:srgbClr val="009F8D"/>
      </a:lt2>
      <a:accent1>
        <a:srgbClr val="3C2B7C"/>
      </a:accent1>
      <a:accent2>
        <a:srgbClr val="009F8D"/>
      </a:accent2>
      <a:accent3>
        <a:srgbClr val="9990C0"/>
      </a:accent3>
      <a:accent4>
        <a:srgbClr val="D7EAEA"/>
      </a:accent4>
      <a:accent5>
        <a:srgbClr val="F39300"/>
      </a:accent5>
      <a:accent6>
        <a:srgbClr val="145E40"/>
      </a:accent6>
      <a:hlink>
        <a:srgbClr val="F39300"/>
      </a:hlink>
      <a:folHlink>
        <a:srgbClr val="145E4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B4704A40-BDB6-D348-BE58-D14FAC197787}" vid="{A24B36F8-F9D4-5445-AED9-CDA78D3FD0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CB862385CC234CA38F1C8AA478C2D2" ma:contentTypeVersion="2" ma:contentTypeDescription="Create a new document." ma:contentTypeScope="" ma:versionID="b9c1553c794b4cc91ad4a5fd1296d9ad">
  <xsd:schema xmlns:xsd="http://www.w3.org/2001/XMLSchema" xmlns:xs="http://www.w3.org/2001/XMLSchema" xmlns:p="http://schemas.microsoft.com/office/2006/metadata/properties" xmlns:ns2="faddea96-528f-4847-adc7-3447eaee965d" targetNamespace="http://schemas.microsoft.com/office/2006/metadata/properties" ma:root="true" ma:fieldsID="bf59e53e8524f8e177d54a971ffb365a" ns2:_="">
    <xsd:import namespace="faddea96-528f-4847-adc7-3447eaee96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ddea96-528f-4847-adc7-3447eaee96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8694CC-8F47-4283-B6E0-888C13701415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faddea96-528f-4847-adc7-3447eaee965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3D4270D-E353-48A0-A66F-1EC15BB522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6C3447-BC3E-449A-85BE-591E7FD0C09D}">
  <ds:schemaRefs>
    <ds:schemaRef ds:uri="faddea96-528f-4847-adc7-3447eaee96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2385</TotalTime>
  <Words>335</Words>
  <Application>Microsoft Office PowerPoint</Application>
  <PresentationFormat>Näytössä katseltava esitys (16:9)</PresentationFormat>
  <Paragraphs>38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1" baseType="lpstr">
      <vt:lpstr>Arial</vt:lpstr>
      <vt:lpstr>Calibri</vt:lpstr>
      <vt:lpstr>Tahoma</vt:lpstr>
      <vt:lpstr>Times New Roman</vt:lpstr>
      <vt:lpstr>Office Theme</vt:lpstr>
      <vt:lpstr>KOTIHOIDON ASIAKKAAN SUUN TERVEYDEN ARVIOINTI</vt:lpstr>
      <vt:lpstr>Suun terveyden riskit ikääntyessä</vt:lpstr>
      <vt:lpstr>PowerPoint-esitys</vt:lpstr>
      <vt:lpstr>PowerPoint-esitys</vt:lpstr>
      <vt:lpstr>InterRAI HC vs Suun terveydentilan arviointilomake </vt:lpstr>
      <vt:lpstr>PowerPoint-esitys</vt:lpstr>
    </vt:vector>
  </TitlesOfParts>
  <Company>Varsinais-Suomen hyvinvointialue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Pilpola Mari</dc:creator>
  <cp:lastModifiedBy>Pilpola Mari</cp:lastModifiedBy>
  <cp:revision>29</cp:revision>
  <dcterms:created xsi:type="dcterms:W3CDTF">2022-11-17T08:06:18Z</dcterms:created>
  <dcterms:modified xsi:type="dcterms:W3CDTF">2024-02-25T17:26:27Z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0x010100B7CB862385CC234CA38F1C8AA478C2D2</vt:lpwstr>
  </property>
</Properties>
</file>